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13"/>
  </p:notesMasterIdLst>
  <p:handoutMasterIdLst>
    <p:handoutMasterId r:id="rId14"/>
  </p:handoutMasterIdLst>
  <p:sldIdLst>
    <p:sldId id="279" r:id="rId2"/>
    <p:sldId id="280" r:id="rId3"/>
    <p:sldId id="290" r:id="rId4"/>
    <p:sldId id="301" r:id="rId5"/>
    <p:sldId id="302" r:id="rId6"/>
    <p:sldId id="307" r:id="rId7"/>
    <p:sldId id="308" r:id="rId8"/>
    <p:sldId id="443" r:id="rId9"/>
    <p:sldId id="303" r:id="rId10"/>
    <p:sldId id="309" r:id="rId11"/>
    <p:sldId id="310" r:id="rId1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A9FF"/>
    <a:srgbClr val="006300"/>
    <a:srgbClr val="000000"/>
    <a:srgbClr val="CC0000"/>
    <a:srgbClr val="FFEA18"/>
    <a:srgbClr val="0F116A"/>
    <a:srgbClr val="80FF00"/>
    <a:srgbClr val="0040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64" y="-396"/>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34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223937"/>
            <a:ext cx="6400800" cy="307777"/>
          </a:xfrm>
          <a:prstGeom prst="rect">
            <a:avLst/>
          </a:prstGeom>
          <a:noFill/>
          <a:ln w="9525">
            <a:noFill/>
            <a:miter lim="800000"/>
            <a:headEnd/>
            <a:tailEnd/>
          </a:ln>
          <a:effectLst/>
        </p:spPr>
        <p:txBody>
          <a:bodyPr anchor="ctr">
            <a:prstTxWarp prst="textNoShape">
              <a:avLst/>
            </a:prstTxWarp>
            <a:spAutoFit/>
          </a:bodyPr>
          <a:lstStyle/>
          <a:p>
            <a:pPr>
              <a:tabLst>
                <a:tab pos="6170613" algn="r"/>
              </a:tabLst>
              <a:defRPr/>
            </a:pPr>
            <a:r>
              <a:rPr lang="en-US" sz="1400" b="1" dirty="0" smtClean="0"/>
              <a:t>AP Biology</a:t>
            </a:r>
            <a:endParaRPr lang="en-US" sz="1400" b="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827C9A-693F-9C49-A45B-5E2D2F6EA8FF}" type="slidenum">
              <a:rPr lang="en-US"/>
              <a:pPr/>
              <a:t>1</a:t>
            </a:fld>
            <a:endParaRPr lang="en-US"/>
          </a:p>
        </p:txBody>
      </p:sp>
      <p:sp>
        <p:nvSpPr>
          <p:cNvPr id="371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1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F567D88-9FC6-4049-B0E4-1C82877A7F64}" type="slidenum">
              <a:rPr lang="en-US"/>
              <a:pPr/>
              <a:t>11</a:t>
            </a:fld>
            <a:endParaRPr lang="en-US"/>
          </a:p>
        </p:txBody>
      </p:sp>
      <p:sp>
        <p:nvSpPr>
          <p:cNvPr id="529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94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sz="1200" dirty="0"/>
              <a:t>The population doubled to 1 billion within the next two centuries, doubled again to 2 billion between 1850 and 1930, and doubled still again by 1975 to more than 4 billion. The global population now numbers over 6 billion people and is increasing by about 73 million each year. The population grows by approximately 201,000 people each day, the equivalent of adding a city the size of Amarillo, Texas, or Madison, Wisconsin. Every week the population increases by the size of San Antonio, Milwaukee, or Indianapolis. It takes only four years for world population growth to add the equivalent of another United States. Population ecologists predict a population of 7.3–8.4 billion people on Earth by the year 2025.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BB18422-5FBF-0145-9472-FC4D259616EC}" type="slidenum">
              <a:rPr lang="en-US"/>
              <a:pPr/>
              <a:t>2</a:t>
            </a:fld>
            <a:endParaRPr lang="en-US"/>
          </a:p>
        </p:txBody>
      </p:sp>
      <p:sp>
        <p:nvSpPr>
          <p:cNvPr id="375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5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7C1DEF-767F-1D45-AFD2-B2791D437F0B}" type="slidenum">
              <a:rPr lang="en-US"/>
              <a:pPr/>
              <a:t>3</a:t>
            </a:fld>
            <a:endParaRPr lang="en-US"/>
          </a:p>
        </p:txBody>
      </p:sp>
      <p:sp>
        <p:nvSpPr>
          <p:cNvPr id="437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7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472F58E-23CB-554F-90DA-88C809BBBFFA}" type="slidenum">
              <a:rPr lang="en-US"/>
              <a:pPr/>
              <a:t>4</a:t>
            </a:fld>
            <a:endParaRPr lang="en-US"/>
          </a:p>
        </p:txBody>
      </p:sp>
      <p:sp>
        <p:nvSpPr>
          <p:cNvPr id="510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0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2BDE950-BC8F-3B42-BBC2-52D852068BF3}" type="slidenum">
              <a:rPr lang="en-US"/>
              <a:pPr/>
              <a:t>5</a:t>
            </a:fld>
            <a:endParaRPr lang="en-US"/>
          </a:p>
        </p:txBody>
      </p:sp>
      <p:sp>
        <p:nvSpPr>
          <p:cNvPr id="513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3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900" dirty="0"/>
              <a:t>The J–shaped curve of exponential growth is characteristic of some populations that are introduced into a new or unfilled environment or whose numbers have been drastically reduced by a catastrophic event and are rebounding. The graph illustrates the exponential population growth that occurred in the population of elephants in Kruger National Park, South Africa, after they were protected from hunting. After approximately 60 years of exponential growth, the large number of elephants had caused enough damage to the park vegetation that a collapse in the elephant food supply was likely, leading to an end to population growth through starvation. To protect other species and the park ecosystem before that happened, park managers began limiting the elephant population by using birth control and exporting elephants to other countries.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0DB102-C4D0-8B48-89CC-1CA4A50B4714}" type="slidenum">
              <a:rPr lang="en-US"/>
              <a:pPr/>
              <a:t>6</a:t>
            </a:fld>
            <a:endParaRPr lang="en-US"/>
          </a:p>
        </p:txBody>
      </p:sp>
      <p:sp>
        <p:nvSpPr>
          <p:cNvPr id="523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32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Decrease rate of growth as N reaches 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C9F768-1905-C34A-962B-1ED54BFD7952}" type="slidenum">
              <a:rPr lang="en-US"/>
              <a:pPr/>
              <a:t>7</a:t>
            </a:fld>
            <a:endParaRPr lang="en-US"/>
          </a:p>
        </p:txBody>
      </p:sp>
      <p:sp>
        <p:nvSpPr>
          <p:cNvPr id="525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5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2B393D9-B331-A44C-945B-EA0918CEAB41}" type="slidenum">
              <a:rPr lang="en-US"/>
              <a:pPr/>
              <a:t>9</a:t>
            </a:fld>
            <a:endParaRPr lang="en-US"/>
          </a:p>
        </p:txBody>
      </p:sp>
      <p:sp>
        <p:nvSpPr>
          <p:cNvPr id="515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B0D82C-1C3C-3348-8A33-D9F407CFD1E7}" type="slidenum">
              <a:rPr lang="en-US"/>
              <a:pPr/>
              <a:t>10</a:t>
            </a:fld>
            <a:endParaRPr lang="en-US"/>
          </a:p>
        </p:txBody>
      </p:sp>
      <p:sp>
        <p:nvSpPr>
          <p:cNvPr id="527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7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5/20/2015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5/20/2015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5/20/2015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5/20/2015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5/20/2015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5/20/2015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5/20/2015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100000">
              <a:schemeClr val="tx2">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3.wav"/><Relationship Id="rId7" Type="http://schemas.openxmlformats.org/officeDocument/2006/relationships/image" Target="../media/image43.pd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audio" Target="../media/audio5.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43.pd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1117599" y="0"/>
            <a:ext cx="10891742" cy="6858000"/>
          </a:xfrm>
          <a:prstGeom prst="rect">
            <a:avLst/>
          </a:prstGeom>
          <a:noFill/>
          <a:ln w="9525">
            <a:noFill/>
            <a:miter lim="800000"/>
            <a:headEnd/>
            <a:tailEnd/>
          </a:ln>
          <a:effectLst/>
        </p:spPr>
      </p:pic>
      <p:sp>
        <p:nvSpPr>
          <p:cNvPr id="370691" name="Rectangle 3"/>
          <p:cNvSpPr>
            <a:spLocks noChangeArrowheads="1"/>
          </p:cNvSpPr>
          <p:nvPr/>
        </p:nvSpPr>
        <p:spPr bwMode="auto">
          <a:xfrm>
            <a:off x="1123950" y="661653"/>
            <a:ext cx="6172200" cy="646331"/>
          </a:xfrm>
          <a:prstGeom prst="rect">
            <a:avLst/>
          </a:prstGeom>
          <a:solidFill>
            <a:srgbClr val="D27500"/>
          </a:solidFill>
          <a:ln w="9525">
            <a:noFill/>
            <a:miter lim="800000"/>
            <a:headEnd/>
            <a:tailEnd/>
          </a:ln>
          <a:effectLst/>
        </p:spPr>
        <p:txBody>
          <a:bodyPr wrap="square" anchor="ctr">
            <a:prstTxWarp prst="textNoShape">
              <a:avLst/>
            </a:prstTxWarp>
            <a:spAutoFit/>
          </a:bodyPr>
          <a:lstStyle/>
          <a:p>
            <a:r>
              <a:rPr lang="en-US" sz="3600" dirty="0" smtClean="0">
                <a:solidFill>
                  <a:schemeClr val="bg1"/>
                </a:solidFill>
              </a:rPr>
              <a:t>2.7 - Populations</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0" y="0"/>
            <a:ext cx="7073900" cy="1143000"/>
          </a:xfrm>
        </p:spPr>
        <p:txBody>
          <a:bodyPr/>
          <a:lstStyle/>
          <a:p>
            <a:r>
              <a:rPr lang="en-US" dirty="0"/>
              <a:t>Changes in Carrying Capacity</a:t>
            </a:r>
          </a:p>
        </p:txBody>
      </p:sp>
      <p:sp>
        <p:nvSpPr>
          <p:cNvPr id="526339" name="Rectangle 3" descr="Rectangle: Click to edit Master text styles&#10;Second level&#10;Third level&#10;Fourth level&#10;Fifth level"/>
          <p:cNvSpPr>
            <a:spLocks noGrp="1" noChangeArrowheads="1"/>
          </p:cNvSpPr>
          <p:nvPr>
            <p:ph type="body" idx="1"/>
          </p:nvPr>
        </p:nvSpPr>
        <p:spPr>
          <a:xfrm>
            <a:off x="0" y="1371600"/>
            <a:ext cx="5791200" cy="1939925"/>
          </a:xfrm>
        </p:spPr>
        <p:txBody>
          <a:bodyPr/>
          <a:lstStyle/>
          <a:p>
            <a:r>
              <a:rPr lang="en-US" dirty="0"/>
              <a:t>Population cycles</a:t>
            </a:r>
          </a:p>
          <a:p>
            <a:pPr lvl="1"/>
            <a:r>
              <a:rPr lang="en-US" dirty="0"/>
              <a:t>predator – prey interactions</a:t>
            </a:r>
          </a:p>
        </p:txBody>
      </p:sp>
      <p:pic>
        <p:nvPicPr>
          <p:cNvPr id="526340" name="Picture 4" descr="52-19a-PopCycleHareLynxPhot"/>
          <p:cNvPicPr>
            <a:picLocks noChangeAspect="1" noChangeArrowheads="1"/>
          </p:cNvPicPr>
          <p:nvPr/>
        </p:nvPicPr>
        <p:blipFill>
          <a:blip r:embed="rId5"/>
          <a:srcRect l="17999" t="27170" r="17999" b="27170"/>
          <a:stretch>
            <a:fillRect/>
          </a:stretch>
        </p:blipFill>
        <p:spPr bwMode="auto">
          <a:xfrm>
            <a:off x="5400038" y="1120775"/>
            <a:ext cx="3743962" cy="17684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26341" name="Picture 5" descr="52-19b-PopCycleHareLynx-L"/>
          <p:cNvPicPr>
            <a:picLocks noChangeAspect="1" noChangeArrowheads="1"/>
          </p:cNvPicPr>
          <p:nvPr/>
        </p:nvPicPr>
        <p:blipFill>
          <a:blip r:embed="rId6"/>
          <a:srcRect b="5360"/>
          <a:stretch>
            <a:fillRect/>
          </a:stretch>
        </p:blipFill>
        <p:spPr bwMode="auto">
          <a:xfrm>
            <a:off x="1703388" y="3363913"/>
            <a:ext cx="7173912" cy="3419475"/>
          </a:xfrm>
          <a:prstGeom prst="rect">
            <a:avLst/>
          </a:prstGeom>
          <a:noFill/>
          <a:ln w="9525">
            <a:solidFill>
              <a:srgbClr val="0F116A"/>
            </a:solidFill>
            <a:miter lim="800000"/>
            <a:headEnd/>
            <a:tailEnd/>
          </a:ln>
          <a:effectLst>
            <a:outerShdw blurRad="63500" dist="38099" dir="2700000" algn="ctr" rotWithShape="0">
              <a:srgbClr val="000000">
                <a:alpha val="74998"/>
              </a:srgbClr>
            </a:outerShdw>
          </a:effectLst>
        </p:spPr>
      </p:pic>
      <p:pic>
        <p:nvPicPr>
          <p:cNvPr id="526342" name="Picture 6" descr="penguinL"/>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7"/>
              <a:srcRect/>
              <a:stretch>
                <a:fillRect/>
              </a:stretch>
            </p:blipFill>
          </mc:Choice>
          <mc:Fallback>
            <p:blipFill>
              <a:blip r:embed="rId8"/>
              <a:srcRect/>
              <a:stretch>
                <a:fillRect/>
              </a:stretch>
            </p:blipFill>
          </mc:Fallback>
        </mc:AlternateContent>
        <p:spPr bwMode="auto">
          <a:xfrm flipH="1">
            <a:off x="0" y="5253038"/>
            <a:ext cx="1274763" cy="1295400"/>
          </a:xfrm>
          <a:prstGeom prst="rect">
            <a:avLst/>
          </a:prstGeom>
          <a:noFill/>
        </p:spPr>
      </p:pic>
      <p:sp>
        <p:nvSpPr>
          <p:cNvPr id="526343" name="AutoShape 7"/>
          <p:cNvSpPr>
            <a:spLocks noChangeArrowheads="1"/>
          </p:cNvSpPr>
          <p:nvPr/>
        </p:nvSpPr>
        <p:spPr bwMode="auto">
          <a:xfrm flipH="1">
            <a:off x="0" y="2476500"/>
            <a:ext cx="2592388" cy="1316038"/>
          </a:xfrm>
          <a:prstGeom prst="wedgeEllipseCallout">
            <a:avLst>
              <a:gd name="adj1" fmla="val 12338"/>
              <a:gd name="adj2" fmla="val 16254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rPr>
              <a:t>At what </a:t>
            </a:r>
            <a:br>
              <a:rPr lang="en-US" sz="1800">
                <a:solidFill>
                  <a:srgbClr val="0F116A"/>
                </a:solidFill>
                <a:latin typeface="Comic Sans MS" charset="0"/>
              </a:rPr>
            </a:br>
            <a:r>
              <a:rPr lang="en-US" sz="1800">
                <a:solidFill>
                  <a:srgbClr val="0F116A"/>
                </a:solidFill>
                <a:latin typeface="Comic Sans MS" charset="0"/>
              </a:rPr>
              <a:t>population level is the</a:t>
            </a:r>
            <a:br>
              <a:rPr lang="en-US" sz="1800">
                <a:solidFill>
                  <a:srgbClr val="0F116A"/>
                </a:solidFill>
                <a:latin typeface="Comic Sans MS" charset="0"/>
              </a:rPr>
            </a:br>
            <a:r>
              <a:rPr lang="en-US" sz="1800">
                <a:solidFill>
                  <a:srgbClr val="0F116A"/>
                </a:solidFill>
                <a:latin typeface="Comic Sans MS" charset="0"/>
              </a:rPr>
              <a:t>carrying capacity?</a:t>
            </a:r>
          </a:p>
        </p:txBody>
      </p:sp>
      <p:sp>
        <p:nvSpPr>
          <p:cNvPr id="526344" name="Line 8"/>
          <p:cNvSpPr>
            <a:spLocks noChangeShapeType="1"/>
          </p:cNvSpPr>
          <p:nvPr/>
        </p:nvSpPr>
        <p:spPr bwMode="auto">
          <a:xfrm flipH="1">
            <a:off x="3095625" y="5462588"/>
            <a:ext cx="4629150" cy="0"/>
          </a:xfrm>
          <a:prstGeom prst="line">
            <a:avLst/>
          </a:prstGeom>
          <a:noFill/>
          <a:ln w="57150">
            <a:solidFill>
              <a:srgbClr val="BC0013"/>
            </a:solidFill>
            <a:round/>
            <a:headEnd/>
            <a:tailEnd type="triangle" w="med" len="med"/>
          </a:ln>
          <a:effectLst/>
        </p:spPr>
        <p:txBody>
          <a:bodyPr wrap="none" anchor="ctr">
            <a:prstTxWarp prst="textNoShape">
              <a:avLst/>
            </a:prstTxWarp>
          </a:bodyPr>
          <a:lstStyle/>
          <a:p>
            <a:endParaRPr lang="en-US"/>
          </a:p>
        </p:txBody>
      </p:sp>
      <p:sp>
        <p:nvSpPr>
          <p:cNvPr id="526345" name="Line 9"/>
          <p:cNvSpPr>
            <a:spLocks noChangeShapeType="1"/>
          </p:cNvSpPr>
          <p:nvPr/>
        </p:nvSpPr>
        <p:spPr bwMode="auto">
          <a:xfrm flipH="1">
            <a:off x="3081338" y="5249863"/>
            <a:ext cx="4656137" cy="0"/>
          </a:xfrm>
          <a:prstGeom prst="line">
            <a:avLst/>
          </a:prstGeom>
          <a:noFill/>
          <a:ln w="57150">
            <a:solidFill>
              <a:srgbClr val="000000"/>
            </a:solidFill>
            <a:round/>
            <a:headEnd/>
            <a:tailEnd type="triangle" w="med" len="med"/>
          </a:ln>
          <a:effectLst/>
        </p:spPr>
        <p:txBody>
          <a:bodyPr wrap="none" anchor="ctr">
            <a:prstTxWarp prst="textNoShape">
              <a:avLst/>
            </a:prstTxWarp>
          </a:bodyPr>
          <a:lstStyle/>
          <a:p>
            <a:endParaRPr lang="en-US"/>
          </a:p>
        </p:txBody>
      </p:sp>
      <p:sp>
        <p:nvSpPr>
          <p:cNvPr id="526346" name="Rectangle 10"/>
          <p:cNvSpPr>
            <a:spLocks noChangeArrowheads="1"/>
          </p:cNvSpPr>
          <p:nvPr/>
        </p:nvSpPr>
        <p:spPr bwMode="auto">
          <a:xfrm>
            <a:off x="2244725" y="5348288"/>
            <a:ext cx="454025" cy="396875"/>
          </a:xfrm>
          <a:prstGeom prst="rect">
            <a:avLst/>
          </a:prstGeom>
          <a:solidFill>
            <a:srgbClr val="BC0013"/>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r>
              <a:rPr lang="en-US" sz="2000">
                <a:solidFill>
                  <a:schemeClr val="bg1"/>
                </a:solidFill>
              </a:rPr>
              <a:t>K</a:t>
            </a:r>
          </a:p>
        </p:txBody>
      </p:sp>
      <p:sp>
        <p:nvSpPr>
          <p:cNvPr id="526347" name="Rectangle 11"/>
          <p:cNvSpPr>
            <a:spLocks noChangeArrowheads="1"/>
          </p:cNvSpPr>
          <p:nvPr/>
        </p:nvSpPr>
        <p:spPr bwMode="auto">
          <a:xfrm>
            <a:off x="2244725" y="4926013"/>
            <a:ext cx="454025" cy="396875"/>
          </a:xfrm>
          <a:prstGeom prst="rect">
            <a:avLst/>
          </a:prstGeom>
          <a:solidFill>
            <a:srgbClr val="000000"/>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r>
              <a:rPr lang="en-US" sz="2000">
                <a:solidFill>
                  <a:schemeClr val="bg1"/>
                </a:solidFill>
              </a:rPr>
              <a:t>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2634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526343"/>
                                        </p:tgtEl>
                                        <p:attrNameLst>
                                          <p:attrName>style.visibility</p:attrName>
                                        </p:attrNameLst>
                                      </p:cBhvr>
                                      <p:to>
                                        <p:strVal val="visible"/>
                                      </p:to>
                                    </p:set>
                                    <p:animEffect transition="in" filter="wipe(down)">
                                      <p:cBhvr>
                                        <p:cTn id="10" dur="500"/>
                                        <p:tgtEl>
                                          <p:spTgt spid="526343"/>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26345"/>
                                        </p:tgtEl>
                                        <p:attrNameLst>
                                          <p:attrName>style.visibility</p:attrName>
                                        </p:attrNameLst>
                                      </p:cBhvr>
                                      <p:to>
                                        <p:strVal val="visible"/>
                                      </p:to>
                                    </p:set>
                                    <p:animEffect transition="in" filter="wipe(right)">
                                      <p:cBhvr>
                                        <p:cTn id="15" dur="500"/>
                                        <p:tgtEl>
                                          <p:spTgt spid="526345"/>
                                        </p:tgtEl>
                                      </p:cBhvr>
                                    </p:animEffect>
                                  </p:childTnLst>
                                  <p:subTnLst>
                                    <p:audio>
                                      <p:cMediaNode>
                                        <p:cTn display="0" masterRel="sameClick">
                                          <p:stCondLst>
                                            <p:cond evt="begin" delay="0">
                                              <p:tn val="13"/>
                                            </p:cond>
                                          </p:stCondLst>
                                          <p:endCondLst>
                                            <p:cond evt="onStopAudio" delay="0">
                                              <p:tgtEl>
                                                <p:sldTgt/>
                                              </p:tgtEl>
                                            </p:cond>
                                          </p:endCondLst>
                                        </p:cTn>
                                        <p:tgtEl>
                                          <p:sndTgt r:embed="rId4" name="Pencil Check"/>
                                        </p:tgtEl>
                                      </p:cMediaNode>
                                    </p:audio>
                                  </p:sub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526347"/>
                                        </p:tgtEl>
                                        <p:attrNameLst>
                                          <p:attrName>style.visibility</p:attrName>
                                        </p:attrNameLst>
                                      </p:cBhvr>
                                      <p:to>
                                        <p:strVal val="visible"/>
                                      </p:to>
                                    </p:set>
                                    <p:animEffect transition="in" filter="wipe(right)">
                                      <p:cBhvr>
                                        <p:cTn id="19" dur="500"/>
                                        <p:tgtEl>
                                          <p:spTgt spid="526347"/>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26344"/>
                                        </p:tgtEl>
                                        <p:attrNameLst>
                                          <p:attrName>style.visibility</p:attrName>
                                        </p:attrNameLst>
                                      </p:cBhvr>
                                      <p:to>
                                        <p:strVal val="visible"/>
                                      </p:to>
                                    </p:set>
                                    <p:animEffect transition="in" filter="wipe(right)">
                                      <p:cBhvr>
                                        <p:cTn id="24" dur="500"/>
                                        <p:tgtEl>
                                          <p:spTgt spid="526344"/>
                                        </p:tgtEl>
                                      </p:cBhvr>
                                    </p:animEffect>
                                  </p:childTnLst>
                                  <p:subTnLst>
                                    <p:audio>
                                      <p:cMediaNode>
                                        <p:cTn display="0" masterRel="sameClick">
                                          <p:stCondLst>
                                            <p:cond evt="begin" delay="0">
                                              <p:tn val="22"/>
                                            </p:cond>
                                          </p:stCondLst>
                                          <p:endCondLst>
                                            <p:cond evt="onStopAudio" delay="0">
                                              <p:tgtEl>
                                                <p:sldTgt/>
                                              </p:tgtEl>
                                            </p:cond>
                                          </p:endCondLst>
                                        </p:cTn>
                                        <p:tgtEl>
                                          <p:sndTgt r:embed="rId4" name="Pencil Check"/>
                                        </p:tgtEl>
                                      </p:cMediaNode>
                                    </p:audio>
                                  </p:sub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526346"/>
                                        </p:tgtEl>
                                        <p:attrNameLst>
                                          <p:attrName>style.visibility</p:attrName>
                                        </p:attrNameLst>
                                      </p:cBhvr>
                                      <p:to>
                                        <p:strVal val="visible"/>
                                      </p:to>
                                    </p:set>
                                    <p:animEffect transition="in" filter="wipe(right)">
                                      <p:cBhvr>
                                        <p:cTn id="28" dur="500"/>
                                        <p:tgtEl>
                                          <p:spTgt spid="526346"/>
                                        </p:tgtEl>
                                      </p:cBhvr>
                                    </p:animEffect>
                                  </p:childTnLst>
                                  <p:subTnLst>
                                    <p:audio>
                                      <p:cMediaNode>
                                        <p:cTn display="0" masterRel="sameClick">
                                          <p:stCondLst>
                                            <p:cond evt="begin" delay="0">
                                              <p:tn val="26"/>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3" grpId="0" animBg="1" autoUpdateAnimBg="0"/>
      <p:bldP spid="526344" grpId="0" animBg="1"/>
      <p:bldP spid="526345" grpId="0" animBg="1"/>
      <p:bldP spid="526346" grpId="0" animBg="1" autoUpdateAnimBg="0"/>
      <p:bldP spid="52634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386" name="Picture 2" descr="52-20-HumanPopGrowth-L"/>
          <p:cNvPicPr>
            <a:picLocks noChangeAspect="1" noChangeArrowheads="1"/>
          </p:cNvPicPr>
          <p:nvPr/>
        </p:nvPicPr>
        <p:blipFill>
          <a:blip r:embed="rId6"/>
          <a:srcRect b="6000"/>
          <a:stretch>
            <a:fillRect/>
          </a:stretch>
        </p:blipFill>
        <p:spPr bwMode="auto">
          <a:xfrm>
            <a:off x="1790700" y="1522413"/>
            <a:ext cx="7353300" cy="5264150"/>
          </a:xfrm>
          <a:prstGeom prst="rect">
            <a:avLst/>
          </a:prstGeom>
          <a:noFill/>
          <a:ln w="9525">
            <a:noFill/>
            <a:miter lim="800000"/>
            <a:headEnd/>
            <a:tailEnd/>
          </a:ln>
        </p:spPr>
      </p:pic>
      <p:sp>
        <p:nvSpPr>
          <p:cNvPr id="528387" name="Rectangle 3"/>
          <p:cNvSpPr>
            <a:spLocks noChangeArrowheads="1"/>
          </p:cNvSpPr>
          <p:nvPr/>
        </p:nvSpPr>
        <p:spPr bwMode="auto">
          <a:xfrm>
            <a:off x="6419850" y="4992688"/>
            <a:ext cx="1524000" cy="357187"/>
          </a:xfrm>
          <a:prstGeom prst="rect">
            <a:avLst/>
          </a:prstGeom>
          <a:solidFill>
            <a:srgbClr val="D7E4ED"/>
          </a:solidFill>
          <a:ln w="9525">
            <a:noFill/>
            <a:miter lim="800000"/>
            <a:headEnd/>
            <a:tailEnd/>
          </a:ln>
          <a:effectLst/>
        </p:spPr>
        <p:txBody>
          <a:bodyPr wrap="none" anchor="ctr">
            <a:prstTxWarp prst="textNoShape">
              <a:avLst/>
            </a:prstTxWarp>
          </a:bodyPr>
          <a:lstStyle/>
          <a:p>
            <a:endParaRPr lang="en-US"/>
          </a:p>
        </p:txBody>
      </p:sp>
      <p:sp>
        <p:nvSpPr>
          <p:cNvPr id="528388" name="Rectangle 4"/>
          <p:cNvSpPr>
            <a:spLocks noGrp="1" noChangeArrowheads="1"/>
          </p:cNvSpPr>
          <p:nvPr>
            <p:ph type="title"/>
          </p:nvPr>
        </p:nvSpPr>
        <p:spPr>
          <a:xfrm>
            <a:off x="0" y="0"/>
            <a:ext cx="6692900" cy="1143000"/>
          </a:xfrm>
        </p:spPr>
        <p:txBody>
          <a:bodyPr/>
          <a:lstStyle/>
          <a:p>
            <a:r>
              <a:rPr lang="en-US" dirty="0"/>
              <a:t>Human population growth</a:t>
            </a:r>
          </a:p>
        </p:txBody>
      </p:sp>
      <p:sp>
        <p:nvSpPr>
          <p:cNvPr id="528389" name="Rectangle 5" descr="Rectangle: Click to edit Master text styles&#10;Second level&#10;Third level&#10;Fourth level&#10;Fifth level"/>
          <p:cNvSpPr>
            <a:spLocks noGrp="1" noChangeArrowheads="1"/>
          </p:cNvSpPr>
          <p:nvPr>
            <p:ph type="body" idx="1"/>
          </p:nvPr>
        </p:nvSpPr>
        <p:spPr>
          <a:xfrm>
            <a:off x="63500" y="3295650"/>
            <a:ext cx="4570413" cy="735013"/>
          </a:xfrm>
          <a:solidFill>
            <a:srgbClr val="FFCC18"/>
          </a:solidFill>
          <a:effectLst>
            <a:outerShdw blurRad="63500" dist="38099" dir="2700000" algn="ctr" rotWithShape="0">
              <a:srgbClr val="000000">
                <a:alpha val="74998"/>
              </a:srgbClr>
            </a:outerShdw>
          </a:effectLst>
        </p:spPr>
        <p:txBody>
          <a:bodyPr/>
          <a:lstStyle/>
          <a:p>
            <a:pPr marL="0" indent="0">
              <a:lnSpc>
                <a:spcPct val="90000"/>
              </a:lnSpc>
              <a:buFont typeface="Wingdings" charset="2"/>
              <a:buNone/>
            </a:pPr>
            <a:r>
              <a:rPr lang="en-US" sz="2200"/>
              <a:t>What factors have contributed to this exponential growth pattern? </a:t>
            </a:r>
          </a:p>
        </p:txBody>
      </p:sp>
      <p:sp>
        <p:nvSpPr>
          <p:cNvPr id="528390" name="Rectangle 6"/>
          <p:cNvSpPr>
            <a:spLocks noChangeArrowheads="1"/>
          </p:cNvSpPr>
          <p:nvPr/>
        </p:nvSpPr>
        <p:spPr bwMode="auto">
          <a:xfrm>
            <a:off x="6042025" y="5562600"/>
            <a:ext cx="1795463" cy="244475"/>
          </a:xfrm>
          <a:prstGeom prst="rect">
            <a:avLst/>
          </a:prstGeom>
          <a:solidFill>
            <a:srgbClr val="FFCC18"/>
          </a:solidFill>
          <a:ln w="9525">
            <a:noFill/>
            <a:miter lim="800000"/>
            <a:headEnd/>
            <a:tailEnd/>
          </a:ln>
          <a:effectLst/>
        </p:spPr>
        <p:txBody>
          <a:bodyPr wrap="none" lIns="45720" tIns="0" rIns="45720" bIns="0" anchor="ctr">
            <a:prstTxWarp prst="textNoShape">
              <a:avLst/>
            </a:prstTxWarp>
            <a:spAutoFit/>
          </a:bodyPr>
          <a:lstStyle/>
          <a:p>
            <a:r>
              <a:rPr lang="en-US" sz="1600">
                <a:solidFill>
                  <a:schemeClr val="tx2"/>
                </a:solidFill>
              </a:rPr>
              <a:t>1650</a:t>
            </a:r>
            <a:r>
              <a:rPr lang="en-US" sz="1600">
                <a:solidFill>
                  <a:schemeClr val="tx2"/>
                </a:solidFill>
                <a:sym typeface="Symbol" charset="2"/>
              </a:rPr>
              <a:t></a:t>
            </a:r>
            <a:r>
              <a:rPr lang="en-US" sz="1600">
                <a:solidFill>
                  <a:schemeClr val="tx2"/>
                </a:solidFill>
              </a:rPr>
              <a:t>500 million</a:t>
            </a:r>
          </a:p>
        </p:txBody>
      </p:sp>
      <p:sp>
        <p:nvSpPr>
          <p:cNvPr id="528391" name="Rectangle 7"/>
          <p:cNvSpPr>
            <a:spLocks noChangeArrowheads="1"/>
          </p:cNvSpPr>
          <p:nvPr/>
        </p:nvSpPr>
        <p:spPr bwMode="auto">
          <a:xfrm>
            <a:off x="6600825" y="2120900"/>
            <a:ext cx="1512888" cy="244475"/>
          </a:xfrm>
          <a:prstGeom prst="rect">
            <a:avLst/>
          </a:prstGeom>
          <a:solidFill>
            <a:srgbClr val="FFCC18"/>
          </a:solidFill>
          <a:ln w="9525">
            <a:noFill/>
            <a:miter lim="800000"/>
            <a:headEnd/>
            <a:tailEnd/>
          </a:ln>
          <a:effectLst/>
        </p:spPr>
        <p:txBody>
          <a:bodyPr wrap="none" lIns="45720" tIns="0" rIns="45720" bIns="0" anchor="ctr">
            <a:prstTxWarp prst="textNoShape">
              <a:avLst/>
            </a:prstTxWarp>
            <a:spAutoFit/>
          </a:bodyPr>
          <a:lstStyle/>
          <a:p>
            <a:pPr algn="r"/>
            <a:r>
              <a:rPr lang="en-US" sz="1600">
                <a:solidFill>
                  <a:schemeClr val="tx2"/>
                </a:solidFill>
              </a:rPr>
              <a:t>2005</a:t>
            </a:r>
            <a:r>
              <a:rPr lang="en-US" sz="1600">
                <a:solidFill>
                  <a:schemeClr val="tx2"/>
                </a:solidFill>
                <a:sym typeface="Symbol" charset="2"/>
              </a:rPr>
              <a:t></a:t>
            </a:r>
            <a:r>
              <a:rPr lang="en-US" sz="1600">
                <a:solidFill>
                  <a:schemeClr val="tx2"/>
                </a:solidFill>
              </a:rPr>
              <a:t>6 billion</a:t>
            </a:r>
          </a:p>
        </p:txBody>
      </p:sp>
      <p:grpSp>
        <p:nvGrpSpPr>
          <p:cNvPr id="2" name="Group 8"/>
          <p:cNvGrpSpPr>
            <a:grpSpLocks/>
          </p:cNvGrpSpPr>
          <p:nvPr/>
        </p:nvGrpSpPr>
        <p:grpSpPr bwMode="auto">
          <a:xfrm>
            <a:off x="4953000" y="3587750"/>
            <a:ext cx="2976563" cy="2090738"/>
            <a:chOff x="3120" y="2148"/>
            <a:chExt cx="1875" cy="1317"/>
          </a:xfrm>
        </p:grpSpPr>
        <p:sp>
          <p:nvSpPr>
            <p:cNvPr id="528393" name="Line 9"/>
            <p:cNvSpPr>
              <a:spLocks noChangeShapeType="1"/>
            </p:cNvSpPr>
            <p:nvPr/>
          </p:nvSpPr>
          <p:spPr bwMode="auto">
            <a:xfrm>
              <a:off x="4317" y="2284"/>
              <a:ext cx="678" cy="118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8394" name="Rectangle 10"/>
            <p:cNvSpPr>
              <a:spLocks noChangeArrowheads="1"/>
            </p:cNvSpPr>
            <p:nvPr/>
          </p:nvSpPr>
          <p:spPr bwMode="auto">
            <a:xfrm>
              <a:off x="3120" y="2148"/>
              <a:ext cx="1289" cy="122"/>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500">
                  <a:solidFill>
                    <a:srgbClr val="000000"/>
                  </a:solidFill>
                </a:rPr>
                <a:t>Industrial Revolution</a:t>
              </a:r>
            </a:p>
          </p:txBody>
        </p:sp>
      </p:grpSp>
      <p:grpSp>
        <p:nvGrpSpPr>
          <p:cNvPr id="3" name="Group 11"/>
          <p:cNvGrpSpPr>
            <a:grpSpLocks/>
          </p:cNvGrpSpPr>
          <p:nvPr/>
        </p:nvGrpSpPr>
        <p:grpSpPr bwMode="auto">
          <a:xfrm>
            <a:off x="4841875" y="2513013"/>
            <a:ext cx="3152775" cy="2786062"/>
            <a:chOff x="3050" y="1471"/>
            <a:chExt cx="1986" cy="1755"/>
          </a:xfrm>
        </p:grpSpPr>
        <p:sp>
          <p:nvSpPr>
            <p:cNvPr id="528396" name="Line 12"/>
            <p:cNvSpPr>
              <a:spLocks noChangeShapeType="1"/>
            </p:cNvSpPr>
            <p:nvPr/>
          </p:nvSpPr>
          <p:spPr bwMode="auto">
            <a:xfrm>
              <a:off x="4399" y="1862"/>
              <a:ext cx="637" cy="136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28397" name="Rectangle 13"/>
            <p:cNvSpPr>
              <a:spLocks noChangeArrowheads="1"/>
            </p:cNvSpPr>
            <p:nvPr/>
          </p:nvSpPr>
          <p:spPr bwMode="auto">
            <a:xfrm>
              <a:off x="3050" y="1471"/>
              <a:ext cx="1360" cy="366"/>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a:solidFill>
                    <a:srgbClr val="000000"/>
                  </a:solidFill>
                </a:rPr>
                <a:t>Significant advances</a:t>
              </a:r>
            </a:p>
            <a:p>
              <a:pPr algn="l">
                <a:lnSpc>
                  <a:spcPct val="85000"/>
                </a:lnSpc>
              </a:pPr>
              <a:r>
                <a:rPr lang="en-US" sz="1500">
                  <a:solidFill>
                    <a:srgbClr val="000000"/>
                  </a:solidFill>
                </a:rPr>
                <a:t>in medicine through</a:t>
              </a:r>
            </a:p>
            <a:p>
              <a:pPr algn="l">
                <a:lnSpc>
                  <a:spcPct val="85000"/>
                </a:lnSpc>
              </a:pPr>
              <a:r>
                <a:rPr lang="en-US" sz="1500">
                  <a:solidFill>
                    <a:srgbClr val="000000"/>
                  </a:solidFill>
                </a:rPr>
                <a:t>science and technology</a:t>
              </a:r>
              <a:endParaRPr lang="en-US" sz="3200" b="0"/>
            </a:p>
          </p:txBody>
        </p:sp>
      </p:grpSp>
      <p:sp>
        <p:nvSpPr>
          <p:cNvPr id="528398" name="Rectangle 14"/>
          <p:cNvSpPr>
            <a:spLocks noChangeArrowheads="1"/>
          </p:cNvSpPr>
          <p:nvPr/>
        </p:nvSpPr>
        <p:spPr bwMode="auto">
          <a:xfrm>
            <a:off x="4635500" y="5167313"/>
            <a:ext cx="2819400" cy="193675"/>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500">
                <a:solidFill>
                  <a:srgbClr val="000000"/>
                </a:solidFill>
              </a:rPr>
              <a:t>Bubonic plague "Black Death"</a:t>
            </a:r>
            <a:endParaRPr lang="en-US" sz="1100">
              <a:solidFill>
                <a:srgbClr val="000000"/>
              </a:solidFill>
            </a:endParaRPr>
          </a:p>
        </p:txBody>
      </p:sp>
      <p:sp>
        <p:nvSpPr>
          <p:cNvPr id="528401" name="AutoShape 17"/>
          <p:cNvSpPr>
            <a:spLocks noChangeArrowheads="1"/>
          </p:cNvSpPr>
          <p:nvPr/>
        </p:nvSpPr>
        <p:spPr bwMode="auto">
          <a:xfrm flipH="1">
            <a:off x="6588125" y="0"/>
            <a:ext cx="2555875" cy="1131888"/>
          </a:xfrm>
          <a:prstGeom prst="wedgeEllipseCallout">
            <a:avLst>
              <a:gd name="adj1" fmla="val 27449"/>
              <a:gd name="adj2" fmla="val 13765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rPr>
              <a:t>Population of… </a:t>
            </a:r>
            <a:br>
              <a:rPr lang="en-US" sz="1800">
                <a:solidFill>
                  <a:srgbClr val="0F116A"/>
                </a:solidFill>
                <a:latin typeface="Comic Sans MS" charset="0"/>
              </a:rPr>
            </a:br>
            <a:r>
              <a:rPr lang="en-US" sz="1800">
                <a:solidFill>
                  <a:srgbClr val="0F116A"/>
                </a:solidFill>
                <a:latin typeface="Comic Sans MS" charset="0"/>
              </a:rPr>
              <a:t>China: 1.3 billion</a:t>
            </a:r>
          </a:p>
          <a:p>
            <a:r>
              <a:rPr lang="en-US" sz="1800">
                <a:solidFill>
                  <a:srgbClr val="0F116A"/>
                </a:solidFill>
                <a:latin typeface="Comic Sans MS" charset="0"/>
              </a:rPr>
              <a:t>India: 1.1 billion</a:t>
            </a:r>
          </a:p>
        </p:txBody>
      </p:sp>
      <p:sp>
        <p:nvSpPr>
          <p:cNvPr id="528402" name="Rectangle 18"/>
          <p:cNvSpPr>
            <a:spLocks noChangeArrowheads="1"/>
          </p:cNvSpPr>
          <p:nvPr/>
        </p:nvSpPr>
        <p:spPr bwMode="auto">
          <a:xfrm>
            <a:off x="6053138" y="1177925"/>
            <a:ext cx="2851150" cy="701675"/>
          </a:xfrm>
          <a:prstGeom prst="rect">
            <a:avLst/>
          </a:prstGeom>
          <a:solidFill>
            <a:srgbClr val="BC0013"/>
          </a:solidFill>
          <a:ln w="9525">
            <a:noFill/>
            <a:miter lim="800000"/>
            <a:headEnd/>
            <a:tailEnd/>
          </a:ln>
          <a:effectLst>
            <a:outerShdw blurRad="63500" dist="35921" dir="2700000" algn="ctr" rotWithShape="0">
              <a:srgbClr val="000000"/>
            </a:outerShdw>
          </a:effectLst>
        </p:spPr>
        <p:txBody>
          <a:bodyPr wrap="none">
            <a:prstTxWarp prst="textNoShape">
              <a:avLst/>
            </a:prstTxWarp>
            <a:spAutoFit/>
          </a:bodyPr>
          <a:lstStyle/>
          <a:p>
            <a:pPr algn="r"/>
            <a:r>
              <a:rPr lang="en-US" sz="2000">
                <a:solidFill>
                  <a:schemeClr val="bg1"/>
                </a:solidFill>
              </a:rPr>
              <a:t>adding 82 million/year</a:t>
            </a:r>
          </a:p>
          <a:p>
            <a:pPr algn="r"/>
            <a:r>
              <a:rPr lang="en-US" sz="2000">
                <a:solidFill>
                  <a:schemeClr val="bg1"/>
                </a:solidFill>
              </a:rPr>
              <a:t>~ 200,000 per day</a:t>
            </a:r>
            <a:r>
              <a:rPr lang="en-US" sz="2000" i="1">
                <a:solidFill>
                  <a:schemeClr val="bg1"/>
                </a:solidFill>
              </a:rPr>
              <a:t>!</a:t>
            </a:r>
            <a:endParaRPr lang="en-US" sz="2000">
              <a:solidFill>
                <a:schemeClr val="bg1"/>
              </a:solidFill>
            </a:endParaRPr>
          </a:p>
        </p:txBody>
      </p:sp>
      <p:sp>
        <p:nvSpPr>
          <p:cNvPr id="528403" name="Rectangle 19" descr="Rectangle: Click to edit Master text styles&#10;Second level&#10;Third level&#10;Fourth level&#10;Fifth level"/>
          <p:cNvSpPr>
            <a:spLocks noChangeArrowheads="1"/>
          </p:cNvSpPr>
          <p:nvPr/>
        </p:nvSpPr>
        <p:spPr bwMode="auto">
          <a:xfrm>
            <a:off x="63500" y="1282700"/>
            <a:ext cx="3751263" cy="1130300"/>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bodyPr>
          <a:lstStyle/>
          <a:p>
            <a:pPr algn="l" eaLnBrk="1" hangingPunct="1">
              <a:lnSpc>
                <a:spcPct val="90000"/>
              </a:lnSpc>
              <a:spcBef>
                <a:spcPct val="20000"/>
              </a:spcBef>
              <a:buClr>
                <a:srgbClr val="0F116A"/>
              </a:buClr>
              <a:buSzPct val="120000"/>
              <a:buFont typeface="Wingdings" charset="2"/>
              <a:buNone/>
            </a:pPr>
            <a:r>
              <a:rPr lang="en-US" sz="2200" u="sng" dirty="0">
                <a:solidFill>
                  <a:schemeClr val="bg1"/>
                </a:solidFill>
              </a:rPr>
              <a:t>Doubling times</a:t>
            </a:r>
            <a:endParaRPr lang="en-US" sz="2200" dirty="0" smtClean="0">
              <a:solidFill>
                <a:schemeClr val="bg1"/>
              </a:solidFill>
            </a:endParaRPr>
          </a:p>
          <a:p>
            <a:pPr algn="l" eaLnBrk="1" hangingPunct="1">
              <a:lnSpc>
                <a:spcPct val="90000"/>
              </a:lnSpc>
              <a:spcBef>
                <a:spcPct val="20000"/>
              </a:spcBef>
              <a:buClr>
                <a:srgbClr val="0F116A"/>
              </a:buClr>
              <a:buSzPct val="120000"/>
              <a:buFont typeface="Wingdings" charset="2"/>
              <a:buNone/>
            </a:pPr>
            <a:r>
              <a:rPr lang="en-US" sz="2200" dirty="0" smtClean="0">
                <a:solidFill>
                  <a:schemeClr val="bg1"/>
                </a:solidFill>
              </a:rPr>
              <a:t>1b </a:t>
            </a:r>
            <a:r>
              <a:rPr lang="en-US" sz="2200" dirty="0" err="1">
                <a:solidFill>
                  <a:schemeClr val="bg1"/>
                </a:solidFill>
                <a:sym typeface="Symbol" charset="2"/>
              </a:rPr>
              <a:t></a:t>
            </a:r>
            <a:r>
              <a:rPr lang="en-US" sz="2200" dirty="0">
                <a:solidFill>
                  <a:schemeClr val="bg1"/>
                </a:solidFill>
                <a:sym typeface="Symbol" charset="2"/>
              </a:rPr>
              <a:t> 2b = 80y (1850–1930)</a:t>
            </a:r>
          </a:p>
          <a:p>
            <a:pPr algn="l" eaLnBrk="1" hangingPunct="1">
              <a:lnSpc>
                <a:spcPct val="90000"/>
              </a:lnSpc>
              <a:spcBef>
                <a:spcPct val="20000"/>
              </a:spcBef>
              <a:buClr>
                <a:srgbClr val="0F116A"/>
              </a:buClr>
              <a:buSzPct val="120000"/>
              <a:buFont typeface="Wingdings" charset="2"/>
              <a:buNone/>
            </a:pPr>
            <a:r>
              <a:rPr lang="en-US" sz="2200" dirty="0">
                <a:solidFill>
                  <a:schemeClr val="bg1"/>
                </a:solidFill>
                <a:sym typeface="Symbol" charset="2"/>
              </a:rPr>
              <a:t>2b </a:t>
            </a:r>
            <a:r>
              <a:rPr lang="en-US" sz="2200" dirty="0" err="1">
                <a:solidFill>
                  <a:schemeClr val="bg1"/>
                </a:solidFill>
                <a:sym typeface="Symbol" charset="2"/>
              </a:rPr>
              <a:t></a:t>
            </a:r>
            <a:r>
              <a:rPr lang="en-US" sz="2200" dirty="0">
                <a:solidFill>
                  <a:schemeClr val="bg1"/>
                </a:solidFill>
                <a:sym typeface="Symbol" charset="2"/>
              </a:rPr>
              <a:t> 4b = 75y (1930–1975)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Effect transition="in" filter="wipe(left)">
                                      <p:cBhvr>
                                        <p:cTn id="7" dur="500"/>
                                        <p:tgtEl>
                                          <p:spTgt spid="528389"/>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8390"/>
                                        </p:tgtEl>
                                        <p:attrNameLst>
                                          <p:attrName>style.visibility</p:attrName>
                                        </p:attrNameLst>
                                      </p:cBhvr>
                                      <p:to>
                                        <p:strVal val="visible"/>
                                      </p:to>
                                    </p:set>
                                    <p:animEffect transition="in" filter="wipe(left)">
                                      <p:cBhvr>
                                        <p:cTn id="12" dur="500"/>
                                        <p:tgtEl>
                                          <p:spTgt spid="528390"/>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8391"/>
                                        </p:tgtEl>
                                        <p:attrNameLst>
                                          <p:attrName>style.visibility</p:attrName>
                                        </p:attrNameLst>
                                      </p:cBhvr>
                                      <p:to>
                                        <p:strVal val="visible"/>
                                      </p:to>
                                    </p:set>
                                    <p:animEffect transition="in" filter="wipe(left)">
                                      <p:cBhvr>
                                        <p:cTn id="27" dur="500"/>
                                        <p:tgtEl>
                                          <p:spTgt spid="528391"/>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8402"/>
                                        </p:tgtEl>
                                        <p:attrNameLst>
                                          <p:attrName>style.visibility</p:attrName>
                                        </p:attrNameLst>
                                      </p:cBhvr>
                                      <p:to>
                                        <p:strVal val="visible"/>
                                      </p:to>
                                    </p:set>
                                    <p:animEffect transition="in" filter="wipe(left)">
                                      <p:cBhvr>
                                        <p:cTn id="32" dur="500"/>
                                        <p:tgtEl>
                                          <p:spTgt spid="528402"/>
                                        </p:tgtEl>
                                      </p:cBhvr>
                                    </p:animEffect>
                                  </p:childTnLst>
                                  <p:subTnLst>
                                    <p:audio>
                                      <p:cMediaNode>
                                        <p:cTn display="0" masterRel="sameClick">
                                          <p:stCondLst>
                                            <p:cond evt="begin" delay="0">
                                              <p:tn val="30"/>
                                            </p:cond>
                                          </p:stCondLst>
                                          <p:endCondLst>
                                            <p:cond evt="onStopAudio" delay="0">
                                              <p:tgtEl>
                                                <p:sldTgt/>
                                              </p:tgtEl>
                                            </p:cond>
                                          </p:endCondLst>
                                        </p:cTn>
                                        <p:tgtEl>
                                          <p:sndTgt r:embed="rId5" name="String"/>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28401"/>
                                        </p:tgtEl>
                                        <p:attrNameLst>
                                          <p:attrName>style.visibility</p:attrName>
                                        </p:attrNameLst>
                                      </p:cBhvr>
                                      <p:to>
                                        <p:strVal val="visible"/>
                                      </p:to>
                                    </p:set>
                                    <p:animEffect transition="in" filter="wipe(down)">
                                      <p:cBhvr>
                                        <p:cTn id="37" dur="500"/>
                                        <p:tgtEl>
                                          <p:spTgt spid="528401"/>
                                        </p:tgtEl>
                                      </p:cBhvr>
                                    </p:animEffect>
                                  </p:childTnLst>
                                  <p:subTnLst>
                                    <p:audio>
                                      <p:cMediaNode>
                                        <p:cTn display="0" masterRel="sameClick">
                                          <p:stCondLst>
                                            <p:cond evt="begin" delay="0">
                                              <p:tn val="35"/>
                                            </p:cond>
                                          </p:stCondLst>
                                          <p:endCondLst>
                                            <p:cond evt="onStopAudio" delay="0">
                                              <p:tgtEl>
                                                <p:sldTgt/>
                                              </p:tgtEl>
                                            </p:cond>
                                          </p:endCondLst>
                                        </p:cTn>
                                        <p:tgtEl>
                                          <p:sndTgt r:embed="rId5" name="String"/>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8403"/>
                                        </p:tgtEl>
                                        <p:attrNameLst>
                                          <p:attrName>style.visibility</p:attrName>
                                        </p:attrNameLst>
                                      </p:cBhvr>
                                      <p:to>
                                        <p:strVal val="visible"/>
                                      </p:to>
                                    </p:set>
                                    <p:animEffect transition="in" filter="wipe(left)">
                                      <p:cBhvr>
                                        <p:cTn id="42" dur="500"/>
                                        <p:tgtEl>
                                          <p:spTgt spid="528403"/>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9" grpId="0" animBg="1" autoUpdateAnimBg="0"/>
      <p:bldP spid="528390" grpId="0" animBg="1" autoUpdateAnimBg="0"/>
      <p:bldP spid="528391" grpId="0" animBg="1" autoUpdateAnimBg="0"/>
      <p:bldP spid="528401" grpId="0" animBg="1" autoUpdateAnimBg="0"/>
      <p:bldP spid="528402" grpId="0" animBg="1"/>
      <p:bldP spid="52840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0"/>
            <a:ext cx="7670800" cy="868362"/>
          </a:xfrm>
        </p:spPr>
        <p:txBody>
          <a:bodyPr/>
          <a:lstStyle/>
          <a:p>
            <a:r>
              <a:rPr lang="en-US" dirty="0"/>
              <a:t>Life takes place in populations</a:t>
            </a:r>
          </a:p>
        </p:txBody>
      </p:sp>
      <p:sp>
        <p:nvSpPr>
          <p:cNvPr id="374787" name="Rectangle 3" descr="Rectangle: Click to edit Master text styles&#10;Second level&#10;Third level&#10;Fourth level&#10;Fifth level"/>
          <p:cNvSpPr>
            <a:spLocks noGrp="1" noChangeArrowheads="1"/>
          </p:cNvSpPr>
          <p:nvPr>
            <p:ph type="body" idx="1"/>
          </p:nvPr>
        </p:nvSpPr>
        <p:spPr>
          <a:xfrm>
            <a:off x="342900" y="901700"/>
            <a:ext cx="7772400" cy="1863725"/>
          </a:xfrm>
        </p:spPr>
        <p:txBody>
          <a:bodyPr/>
          <a:lstStyle/>
          <a:p>
            <a:r>
              <a:rPr lang="en-US" dirty="0" smtClean="0"/>
              <a:t>A Population is a group </a:t>
            </a:r>
            <a:r>
              <a:rPr lang="en-US" dirty="0"/>
              <a:t>of individuals of </a:t>
            </a:r>
            <a:r>
              <a:rPr lang="en-US" u="sng" dirty="0"/>
              <a:t>same</a:t>
            </a:r>
            <a:r>
              <a:rPr lang="en-US" dirty="0"/>
              <a:t> species in </a:t>
            </a:r>
            <a:r>
              <a:rPr lang="en-US" u="sng" dirty="0"/>
              <a:t>same</a:t>
            </a:r>
            <a:r>
              <a:rPr lang="en-US" dirty="0"/>
              <a:t> area at </a:t>
            </a:r>
            <a:r>
              <a:rPr lang="en-US" u="sng" dirty="0"/>
              <a:t>same</a:t>
            </a:r>
            <a:r>
              <a:rPr lang="en-US" dirty="0"/>
              <a:t> time</a:t>
            </a:r>
          </a:p>
        </p:txBody>
      </p:sp>
      <p:pic>
        <p:nvPicPr>
          <p:cNvPr id="374788" name="Picture 4"/>
          <p:cNvPicPr>
            <a:picLocks noChangeAspect="1" noChangeArrowheads="1"/>
          </p:cNvPicPr>
          <p:nvPr/>
        </p:nvPicPr>
        <p:blipFill>
          <a:blip r:embed="rId3"/>
          <a:srcRect/>
          <a:stretch>
            <a:fillRect/>
          </a:stretch>
        </p:blipFill>
        <p:spPr bwMode="auto">
          <a:xfrm>
            <a:off x="3484563" y="3382963"/>
            <a:ext cx="4697412" cy="3268662"/>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74789" name="Rectangle 5"/>
          <p:cNvSpPr>
            <a:spLocks noChangeArrowheads="1"/>
          </p:cNvSpPr>
          <p:nvPr/>
        </p:nvSpPr>
        <p:spPr bwMode="auto">
          <a:xfrm>
            <a:off x="6223000" y="4641850"/>
            <a:ext cx="2497138" cy="183832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marL="227013" indent="-227013" algn="l">
              <a:lnSpc>
                <a:spcPct val="110000"/>
              </a:lnSpc>
              <a:buClr>
                <a:schemeClr val="hlink"/>
              </a:buClr>
              <a:buFont typeface="Wingdings" charset="2"/>
              <a:buChar char="§"/>
            </a:pPr>
            <a:r>
              <a:rPr lang="en-US" sz="2600" dirty="0">
                <a:solidFill>
                  <a:srgbClr val="0F116A"/>
                </a:solidFill>
              </a:rPr>
              <a:t>rely on same resources</a:t>
            </a:r>
          </a:p>
          <a:p>
            <a:pPr marL="227013" indent="-227013" algn="l">
              <a:lnSpc>
                <a:spcPct val="110000"/>
              </a:lnSpc>
              <a:buClr>
                <a:schemeClr val="hlink"/>
              </a:buClr>
              <a:buFont typeface="Wingdings" charset="2"/>
              <a:buChar char="§"/>
            </a:pPr>
            <a:r>
              <a:rPr lang="en-US" sz="2600" dirty="0">
                <a:solidFill>
                  <a:srgbClr val="0F116A"/>
                </a:solidFill>
              </a:rPr>
              <a:t>interact</a:t>
            </a:r>
          </a:p>
          <a:p>
            <a:pPr marL="227013" indent="-227013" algn="l">
              <a:lnSpc>
                <a:spcPct val="110000"/>
              </a:lnSpc>
              <a:buClr>
                <a:schemeClr val="hlink"/>
              </a:buClr>
              <a:buFont typeface="Wingdings" charset="2"/>
              <a:buChar char="§"/>
            </a:pPr>
            <a:r>
              <a:rPr lang="en-US" sz="2600" dirty="0">
                <a:solidFill>
                  <a:srgbClr val="0F116A"/>
                </a:solidFill>
              </a:rPr>
              <a:t>interbreed</a:t>
            </a:r>
          </a:p>
        </p:txBody>
      </p:sp>
      <p:pic>
        <p:nvPicPr>
          <p:cNvPr id="374791" name="Picture 7" descr="f53-01_life_takes_place"/>
          <p:cNvPicPr>
            <a:picLocks noChangeAspect="1" noChangeArrowheads="1"/>
          </p:cNvPicPr>
          <p:nvPr/>
        </p:nvPicPr>
        <p:blipFill>
          <a:blip r:embed="rId4"/>
          <a:srcRect l="28125" t="14999" r="28125" b="9000"/>
          <a:stretch>
            <a:fillRect/>
          </a:stretch>
        </p:blipFill>
        <p:spPr bwMode="auto">
          <a:xfrm>
            <a:off x="803275" y="2860675"/>
            <a:ext cx="2509838" cy="327183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74792" name="Rectangle 8"/>
          <p:cNvSpPr>
            <a:spLocks noChangeArrowheads="1"/>
          </p:cNvSpPr>
          <p:nvPr/>
        </p:nvSpPr>
        <p:spPr bwMode="auto">
          <a:xfrm>
            <a:off x="85725" y="6426200"/>
            <a:ext cx="7294563" cy="334963"/>
          </a:xfrm>
          <a:prstGeom prst="rect">
            <a:avLst/>
          </a:prstGeom>
          <a:solidFill>
            <a:schemeClr val="bg2"/>
          </a:solidFill>
          <a:ln w="9525">
            <a:noFill/>
            <a:miter lim="800000"/>
            <a:headEnd/>
            <a:tailEnd/>
          </a:ln>
          <a:effectLst>
            <a:outerShdw blurRad="63500" dist="35921" dir="2700000" algn="ctr" rotWithShape="0">
              <a:srgbClr val="000000"/>
            </a:outerShdw>
          </a:effectLst>
        </p:spPr>
        <p:txBody>
          <a:bodyPr wrap="none" lIns="45720" tIns="0" rIns="45720" bIns="0" anchor="ctr">
            <a:prstTxWarp prst="textNoShape">
              <a:avLst/>
            </a:prstTxWarp>
            <a:spAutoFit/>
          </a:bodyPr>
          <a:lstStyle/>
          <a:p>
            <a:pPr algn="l"/>
            <a:r>
              <a:rPr lang="en-US" sz="2200">
                <a:solidFill>
                  <a:srgbClr val="BC0013"/>
                </a:solidFill>
              </a:rPr>
              <a:t>Population Ecology:</a:t>
            </a:r>
            <a:r>
              <a:rPr lang="en-US" sz="2200">
                <a:solidFill>
                  <a:schemeClr val="tx2"/>
                </a:solidFill>
              </a:rPr>
              <a:t> What factors affect a population?</a:t>
            </a:r>
          </a:p>
        </p:txBody>
      </p:sp>
      <p:sp>
        <p:nvSpPr>
          <p:cNvPr id="8" name="TextBox 7"/>
          <p:cNvSpPr txBox="1"/>
          <p:nvPr/>
        </p:nvSpPr>
        <p:spPr>
          <a:xfrm>
            <a:off x="3714750" y="2190750"/>
            <a:ext cx="4762500" cy="2769989"/>
          </a:xfrm>
          <a:prstGeom prst="rect">
            <a:avLst/>
          </a:prstGeom>
          <a:noFill/>
        </p:spPr>
        <p:txBody>
          <a:bodyPr wrap="square" rtlCol="0">
            <a:spAutoFit/>
          </a:bodyPr>
          <a:lstStyle/>
          <a:p>
            <a:pPr algn="l"/>
            <a:r>
              <a:rPr lang="en-US" sz="3000" dirty="0" smtClean="0">
                <a:latin typeface="+mj-lt"/>
              </a:rPr>
              <a:t>Populations </a:t>
            </a:r>
            <a:r>
              <a:rPr lang="en-US" sz="3000" dirty="0" smtClean="0">
                <a:latin typeface="+mj-lt"/>
              </a:rPr>
              <a:t>increase</a:t>
            </a:r>
          </a:p>
          <a:p>
            <a:pPr algn="l"/>
            <a:r>
              <a:rPr lang="en-US" sz="3000" dirty="0" smtClean="0">
                <a:latin typeface="+mj-lt"/>
              </a:rPr>
              <a:t>when </a:t>
            </a:r>
            <a:r>
              <a:rPr lang="en-US" sz="3000" dirty="0" smtClean="0">
                <a:latin typeface="+mj-lt"/>
              </a:rPr>
              <a:t>individuals reproduce </a:t>
            </a:r>
            <a:r>
              <a:rPr lang="en-US" sz="3000" dirty="0" smtClean="0">
                <a:latin typeface="+mj-lt"/>
              </a:rPr>
              <a:t>more than </a:t>
            </a:r>
            <a:r>
              <a:rPr lang="en-US" sz="3000" dirty="0" smtClean="0">
                <a:latin typeface="+mj-lt"/>
              </a:rPr>
              <a:t>needed to replace individuals who have left or died.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13"/>
          <p:cNvSpPr/>
          <p:nvPr/>
        </p:nvSpPr>
        <p:spPr>
          <a:xfrm>
            <a:off x="4330700" y="838200"/>
            <a:ext cx="4559300" cy="5829300"/>
          </a:xfrm>
          <a:prstGeom prst="rect">
            <a:avLst/>
          </a:prstGeom>
          <a:solidFill>
            <a:srgbClr val="FFFFFF"/>
          </a:solidFill>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226" name="Rectangle 2"/>
          <p:cNvSpPr>
            <a:spLocks noGrp="1" noChangeArrowheads="1"/>
          </p:cNvSpPr>
          <p:nvPr>
            <p:ph type="title"/>
          </p:nvPr>
        </p:nvSpPr>
        <p:spPr>
          <a:xfrm>
            <a:off x="-228600" y="0"/>
            <a:ext cx="6350000" cy="914400"/>
          </a:xfrm>
        </p:spPr>
        <p:txBody>
          <a:bodyPr/>
          <a:lstStyle/>
          <a:p>
            <a:r>
              <a:rPr lang="en-US" dirty="0"/>
              <a:t>Population Size</a:t>
            </a:r>
          </a:p>
        </p:txBody>
      </p:sp>
      <p:sp>
        <p:nvSpPr>
          <p:cNvPr id="436228" name="Rectangle 4" descr="Rectangle: Click to edit Master text styles&#10;Second level&#10;Third level&#10;Fourth level&#10;Fifth level"/>
          <p:cNvSpPr>
            <a:spLocks noGrp="1" noChangeArrowheads="1"/>
          </p:cNvSpPr>
          <p:nvPr>
            <p:ph type="body" idx="1"/>
          </p:nvPr>
        </p:nvSpPr>
        <p:spPr>
          <a:xfrm>
            <a:off x="320675" y="1017588"/>
            <a:ext cx="4191000" cy="5307012"/>
          </a:xfrm>
        </p:spPr>
        <p:txBody>
          <a:bodyPr/>
          <a:lstStyle/>
          <a:p>
            <a:r>
              <a:rPr lang="en-US" dirty="0"/>
              <a:t>Changes to population size</a:t>
            </a:r>
          </a:p>
          <a:p>
            <a:pPr lvl="1"/>
            <a:r>
              <a:rPr lang="en-US" dirty="0"/>
              <a:t>adding &amp; removing individuals from a population</a:t>
            </a:r>
          </a:p>
          <a:p>
            <a:pPr lvl="2"/>
            <a:r>
              <a:rPr lang="en-US" dirty="0"/>
              <a:t>birth</a:t>
            </a:r>
          </a:p>
          <a:p>
            <a:pPr lvl="2"/>
            <a:r>
              <a:rPr lang="en-US" dirty="0"/>
              <a:t>death</a:t>
            </a:r>
          </a:p>
          <a:p>
            <a:pPr lvl="2"/>
            <a:r>
              <a:rPr lang="en-US" dirty="0"/>
              <a:t>immigration</a:t>
            </a:r>
          </a:p>
          <a:p>
            <a:pPr lvl="2"/>
            <a:r>
              <a:rPr lang="en-US" dirty="0"/>
              <a:t>emigration</a:t>
            </a:r>
          </a:p>
        </p:txBody>
      </p:sp>
      <p:grpSp>
        <p:nvGrpSpPr>
          <p:cNvPr id="5" name="Group 12"/>
          <p:cNvGrpSpPr>
            <a:grpSpLocks/>
          </p:cNvGrpSpPr>
          <p:nvPr/>
        </p:nvGrpSpPr>
        <p:grpSpPr bwMode="auto">
          <a:xfrm>
            <a:off x="4381500" y="863600"/>
            <a:ext cx="4419600" cy="5719763"/>
            <a:chOff x="1200" y="432"/>
            <a:chExt cx="2784" cy="3603"/>
          </a:xfrm>
          <a:solidFill>
            <a:schemeClr val="bg1"/>
          </a:solidFill>
        </p:grpSpPr>
        <p:pic>
          <p:nvPicPr>
            <p:cNvPr id="6" name="Picture 4"/>
            <p:cNvPicPr>
              <a:picLocks noChangeAspect="1" noChangeArrowheads="1"/>
            </p:cNvPicPr>
            <p:nvPr/>
          </p:nvPicPr>
          <p:blipFill>
            <a:blip r:embed="rId3"/>
            <a:srcRect/>
            <a:stretch>
              <a:fillRect/>
            </a:stretch>
          </p:blipFill>
          <p:spPr bwMode="auto">
            <a:xfrm>
              <a:off x="1751" y="669"/>
              <a:ext cx="2154" cy="3105"/>
            </a:xfrm>
            <a:prstGeom prst="rect">
              <a:avLst/>
            </a:prstGeom>
            <a:grpFill/>
            <a:ln w="9525">
              <a:noFill/>
              <a:miter lim="800000"/>
              <a:headEnd/>
              <a:tailEnd/>
            </a:ln>
          </p:spPr>
        </p:pic>
        <p:sp>
          <p:nvSpPr>
            <p:cNvPr id="7" name="Text Box 5"/>
            <p:cNvSpPr txBox="1">
              <a:spLocks noChangeArrowheads="1"/>
            </p:cNvSpPr>
            <p:nvPr/>
          </p:nvSpPr>
          <p:spPr bwMode="auto">
            <a:xfrm>
              <a:off x="1200" y="432"/>
              <a:ext cx="1724" cy="366"/>
            </a:xfrm>
            <a:prstGeom prst="rect">
              <a:avLst/>
            </a:prstGeom>
            <a:grpFill/>
            <a:ln w="25400">
              <a:noFill/>
              <a:miter lim="800000"/>
              <a:headEnd/>
              <a:tailEnd/>
            </a:ln>
          </p:spPr>
          <p:txBody>
            <a:bodyPr lIns="92075" tIns="46038" rIns="92075" bIns="46038" anchor="ctr">
              <a:prstTxWarp prst="textNoShape">
                <a:avLst/>
              </a:prstTxWarp>
              <a:spAutoFit/>
            </a:bodyPr>
            <a:lstStyle/>
            <a:p>
              <a:pPr eaLnBrk="0" hangingPunct="0"/>
              <a:r>
                <a:rPr kumimoji="1" lang="en-US" sz="1600"/>
                <a:t>Births and immigration add individuals to a population.</a:t>
              </a:r>
            </a:p>
          </p:txBody>
        </p:sp>
        <p:sp>
          <p:nvSpPr>
            <p:cNvPr id="8" name="Text Box 6"/>
            <p:cNvSpPr txBox="1">
              <a:spLocks noChangeArrowheads="1"/>
            </p:cNvSpPr>
            <p:nvPr/>
          </p:nvSpPr>
          <p:spPr bwMode="auto">
            <a:xfrm>
              <a:off x="2298" y="943"/>
              <a:ext cx="486" cy="212"/>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Births</a:t>
              </a:r>
            </a:p>
          </p:txBody>
        </p:sp>
        <p:sp>
          <p:nvSpPr>
            <p:cNvPr id="9" name="Text Box 7"/>
            <p:cNvSpPr txBox="1">
              <a:spLocks noChangeArrowheads="1"/>
            </p:cNvSpPr>
            <p:nvPr/>
          </p:nvSpPr>
          <p:spPr bwMode="auto">
            <a:xfrm>
              <a:off x="3038" y="942"/>
              <a:ext cx="850" cy="212"/>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Immigration</a:t>
              </a:r>
            </a:p>
          </p:txBody>
        </p:sp>
        <p:sp>
          <p:nvSpPr>
            <p:cNvPr id="10" name="Text Box 8"/>
            <p:cNvSpPr txBox="1">
              <a:spLocks noChangeArrowheads="1"/>
            </p:cNvSpPr>
            <p:nvPr/>
          </p:nvSpPr>
          <p:spPr bwMode="auto">
            <a:xfrm>
              <a:off x="1385" y="1776"/>
              <a:ext cx="777" cy="366"/>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b="1"/>
                <a:t>PopuIation</a:t>
              </a:r>
              <a:br>
                <a:rPr kumimoji="1" lang="en-US" sz="1600" b="1"/>
              </a:br>
              <a:r>
                <a:rPr kumimoji="1" lang="en-US" sz="1600" b="1"/>
                <a:t>size</a:t>
              </a:r>
            </a:p>
          </p:txBody>
        </p:sp>
        <p:sp>
          <p:nvSpPr>
            <p:cNvPr id="11" name="Text Box 9"/>
            <p:cNvSpPr txBox="1">
              <a:spLocks noChangeArrowheads="1"/>
            </p:cNvSpPr>
            <p:nvPr/>
          </p:nvSpPr>
          <p:spPr bwMode="auto">
            <a:xfrm>
              <a:off x="1378" y="2986"/>
              <a:ext cx="785" cy="212"/>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b="1"/>
                <a:t>Emigration</a:t>
              </a:r>
            </a:p>
          </p:txBody>
        </p:sp>
        <p:sp>
          <p:nvSpPr>
            <p:cNvPr id="12" name="Text Box 10"/>
            <p:cNvSpPr txBox="1">
              <a:spLocks noChangeArrowheads="1"/>
            </p:cNvSpPr>
            <p:nvPr/>
          </p:nvSpPr>
          <p:spPr bwMode="auto">
            <a:xfrm>
              <a:off x="3106" y="3312"/>
              <a:ext cx="542" cy="212"/>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b="1"/>
                <a:t>Deaths</a:t>
              </a:r>
            </a:p>
          </p:txBody>
        </p:sp>
        <p:sp>
          <p:nvSpPr>
            <p:cNvPr id="13" name="Text Box 11"/>
            <p:cNvSpPr txBox="1">
              <a:spLocks noChangeArrowheads="1"/>
            </p:cNvSpPr>
            <p:nvPr/>
          </p:nvSpPr>
          <p:spPr bwMode="auto">
            <a:xfrm>
              <a:off x="2448" y="3515"/>
              <a:ext cx="1536" cy="520"/>
            </a:xfrm>
            <a:prstGeom prst="rect">
              <a:avLst/>
            </a:prstGeom>
            <a:grpFill/>
            <a:ln w="25400">
              <a:noFill/>
              <a:miter lim="800000"/>
              <a:headEnd/>
              <a:tailEnd/>
            </a:ln>
          </p:spPr>
          <p:txBody>
            <a:bodyPr lIns="92075" tIns="46038" rIns="92075" bIns="46038" anchor="ctr">
              <a:prstTxWarp prst="textNoShape">
                <a:avLst/>
              </a:prstTxWarp>
              <a:spAutoFit/>
            </a:bodyPr>
            <a:lstStyle/>
            <a:p>
              <a:pPr eaLnBrk="0" hangingPunct="0"/>
              <a:r>
                <a:rPr kumimoji="1" lang="en-US" sz="1600"/>
                <a:t>Deaths and emigration remove individuals from a population.</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5" name="Picture 3" descr="52-08-PopGrwthExponModel-L"/>
          <p:cNvPicPr>
            <a:picLocks noChangeAspect="1" noChangeArrowheads="1"/>
          </p:cNvPicPr>
          <p:nvPr/>
        </p:nvPicPr>
        <p:blipFill>
          <a:blip r:embed="rId3"/>
          <a:srcRect l="1018" t="1199" r="1018" b="3600"/>
          <a:stretch>
            <a:fillRect/>
          </a:stretch>
        </p:blipFill>
        <p:spPr bwMode="auto">
          <a:xfrm>
            <a:off x="3846513" y="2016125"/>
            <a:ext cx="4932362" cy="4067175"/>
          </a:xfrm>
          <a:prstGeom prst="rect">
            <a:avLst/>
          </a:prstGeom>
          <a:noFill/>
          <a:ln w="9525">
            <a:solidFill>
              <a:srgbClr val="804000"/>
            </a:solidFill>
            <a:miter lim="800000"/>
            <a:headEnd/>
            <a:tailEnd/>
          </a:ln>
          <a:effectLst>
            <a:outerShdw blurRad="63500" dist="38099" dir="2700000" algn="ctr" rotWithShape="0">
              <a:srgbClr val="000000">
                <a:alpha val="74998"/>
              </a:srgbClr>
            </a:outerShdw>
          </a:effectLst>
        </p:spPr>
      </p:pic>
      <p:sp>
        <p:nvSpPr>
          <p:cNvPr id="509956" name="Rectangle 4"/>
          <p:cNvSpPr>
            <a:spLocks noGrp="1" noChangeArrowheads="1"/>
          </p:cNvSpPr>
          <p:nvPr>
            <p:ph type="title"/>
          </p:nvPr>
        </p:nvSpPr>
        <p:spPr/>
        <p:txBody>
          <a:bodyPr/>
          <a:lstStyle/>
          <a:p>
            <a:r>
              <a:rPr lang="en-US" dirty="0" smtClean="0"/>
              <a:t>Exponential Growth</a:t>
            </a:r>
            <a:endParaRPr lang="en-US" dirty="0"/>
          </a:p>
        </p:txBody>
      </p:sp>
      <p:sp>
        <p:nvSpPr>
          <p:cNvPr id="509958" name="Rectangle 6" descr="Rectangle: Click to edit Master text styles&#10;Second level&#10;Third level&#10;Fourth level&#10;Fifth level"/>
          <p:cNvSpPr>
            <a:spLocks noChangeArrowheads="1"/>
          </p:cNvSpPr>
          <p:nvPr/>
        </p:nvSpPr>
        <p:spPr bwMode="auto">
          <a:xfrm>
            <a:off x="735013" y="1927225"/>
            <a:ext cx="7772400" cy="1677988"/>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None/>
            </a:pPr>
            <a:endParaRPr lang="en-US" sz="3000" dirty="0">
              <a:solidFill>
                <a:srgbClr val="000000"/>
              </a:solidFill>
            </a:endParaRPr>
          </a:p>
          <a:p>
            <a:pPr marL="342900" indent="-342900" algn="l" eaLnBrk="1" hangingPunct="1">
              <a:spcBef>
                <a:spcPct val="20000"/>
              </a:spcBef>
              <a:buClr>
                <a:srgbClr val="0F116A"/>
              </a:buClr>
              <a:buSzPct val="120000"/>
            </a:pPr>
            <a:r>
              <a:rPr lang="en-US" sz="3000" dirty="0">
                <a:solidFill>
                  <a:srgbClr val="0F116A"/>
                </a:solidFill>
              </a:rPr>
              <a:t>	</a:t>
            </a:r>
            <a:r>
              <a:rPr lang="en-US" sz="3000" dirty="0" smtClean="0">
                <a:solidFill>
                  <a:srgbClr val="0F116A"/>
                </a:solidFill>
              </a:rPr>
              <a:t>	</a:t>
            </a:r>
            <a:endParaRPr lang="en-US" sz="3000" dirty="0">
              <a:solidFill>
                <a:srgbClr val="0F116A"/>
              </a:solidFill>
            </a:endParaRPr>
          </a:p>
        </p:txBody>
      </p:sp>
      <p:sp>
        <p:nvSpPr>
          <p:cNvPr id="509959" name="Rectangle 7" descr="Rectangle: Click to edit Master text styles&#10;Second level&#10;Third level&#10;Fourth level&#10;Fifth level"/>
          <p:cNvSpPr>
            <a:spLocks noChangeArrowheads="1"/>
          </p:cNvSpPr>
          <p:nvPr/>
        </p:nvSpPr>
        <p:spPr bwMode="auto">
          <a:xfrm>
            <a:off x="709613" y="3609975"/>
            <a:ext cx="3667125" cy="1978025"/>
          </a:xfrm>
          <a:prstGeom prst="rect">
            <a:avLst/>
          </a:prstGeom>
          <a:noFill/>
          <a:ln w="9525">
            <a:noFill/>
            <a:miter lim="800000"/>
            <a:headEnd/>
            <a:tailEnd/>
          </a:ln>
          <a:effectLst/>
        </p:spPr>
        <p:txBody>
          <a:bodyPr>
            <a:prstTxWarp prst="textNoShape">
              <a:avLst/>
            </a:prstTxWarp>
          </a:bodyPr>
          <a:lstStyle/>
          <a:p>
            <a:pPr marL="342900" indent="-342900" algn="l" eaLnBrk="1" hangingPunct="1">
              <a:lnSpc>
                <a:spcPct val="80000"/>
              </a:lnSpc>
              <a:spcBef>
                <a:spcPct val="20000"/>
              </a:spcBef>
              <a:buClr>
                <a:srgbClr val="0F116A"/>
              </a:buClr>
              <a:buSzPct val="120000"/>
            </a:pPr>
            <a:endParaRPr lang="en-US" sz="3000" dirty="0">
              <a:solidFill>
                <a:srgbClr val="0F116A"/>
              </a:solidFill>
            </a:endParaRPr>
          </a:p>
        </p:txBody>
      </p:sp>
      <p:sp>
        <p:nvSpPr>
          <p:cNvPr id="509960" name="Rectangle 8"/>
          <p:cNvSpPr>
            <a:spLocks noChangeArrowheads="1"/>
          </p:cNvSpPr>
          <p:nvPr/>
        </p:nvSpPr>
        <p:spPr bwMode="auto">
          <a:xfrm>
            <a:off x="4857750" y="1990725"/>
            <a:ext cx="3917950" cy="366713"/>
          </a:xfrm>
          <a:prstGeom prst="rect">
            <a:avLst/>
          </a:prstGeom>
          <a:noFill/>
          <a:ln w="9525">
            <a:noFill/>
            <a:miter lim="800000"/>
            <a:headEnd/>
            <a:tailEnd/>
          </a:ln>
          <a:effectLst/>
        </p:spPr>
        <p:txBody>
          <a:bodyPr wrap="none">
            <a:prstTxWarp prst="textNoShape">
              <a:avLst/>
            </a:prstTxWarp>
            <a:spAutoFit/>
          </a:bodyPr>
          <a:lstStyle/>
          <a:p>
            <a:pPr algn="r"/>
            <a:r>
              <a:rPr lang="en-US" sz="1800" u="sng" dirty="0">
                <a:solidFill>
                  <a:schemeClr val="tx2"/>
                </a:solidFill>
              </a:rPr>
              <a:t>growth increasing at constant rate</a:t>
            </a:r>
            <a:endParaRPr lang="en-US" sz="1800" dirty="0">
              <a:solidFill>
                <a:schemeClr val="tx2"/>
              </a:solidFill>
            </a:endParaRPr>
          </a:p>
        </p:txBody>
      </p:sp>
      <p:sp>
        <p:nvSpPr>
          <p:cNvPr id="509961" name="Rectangle 9" descr="Rectangle: Click to edit Master text styles&#10;Second level&#10;Third level&#10;Fourth level&#10;Fifth level"/>
          <p:cNvSpPr>
            <a:spLocks noChangeArrowheads="1"/>
          </p:cNvSpPr>
          <p:nvPr/>
        </p:nvSpPr>
        <p:spPr bwMode="auto">
          <a:xfrm>
            <a:off x="0" y="5788025"/>
            <a:ext cx="4392613" cy="957263"/>
          </a:xfrm>
          <a:prstGeom prst="rect">
            <a:avLst/>
          </a:prstGeom>
          <a:noFill/>
          <a:ln w="9525">
            <a:noFill/>
            <a:miter lim="800000"/>
            <a:headEnd/>
            <a:tailEnd/>
          </a:ln>
          <a:effectLst/>
        </p:spPr>
        <p:txBody>
          <a:bodyPr>
            <a:prstTxWarp prst="textNoShape">
              <a:avLst/>
            </a:prstTxWarp>
          </a:bodyPr>
          <a:lstStyle/>
          <a:p>
            <a:pPr algn="l" eaLnBrk="1" hangingPunct="1">
              <a:lnSpc>
                <a:spcPct val="90000"/>
              </a:lnSpc>
              <a:spcBef>
                <a:spcPct val="20000"/>
              </a:spcBef>
              <a:buClr>
                <a:srgbClr val="0F116A"/>
              </a:buClr>
              <a:buSzPct val="120000"/>
            </a:pPr>
            <a:endParaRPr lang="en-US" sz="2600" dirty="0">
              <a:solidFill>
                <a:schemeClr val="tx2"/>
              </a:solidFill>
            </a:endParaRPr>
          </a:p>
        </p:txBody>
      </p:sp>
      <p:sp>
        <p:nvSpPr>
          <p:cNvPr id="509962" name="Rectangle 10"/>
          <p:cNvSpPr>
            <a:spLocks noChangeArrowheads="1"/>
          </p:cNvSpPr>
          <p:nvPr/>
        </p:nvSpPr>
        <p:spPr bwMode="auto">
          <a:xfrm>
            <a:off x="5086350" y="4914900"/>
            <a:ext cx="1643063" cy="549275"/>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lIns="45720" tIns="0" rIns="0" bIns="0">
            <a:prstTxWarp prst="textNoShape">
              <a:avLst/>
            </a:prstTxWarp>
            <a:spAutoFit/>
          </a:bodyPr>
          <a:lstStyle/>
          <a:p>
            <a:pPr algn="l"/>
            <a:r>
              <a:rPr lang="en-US" sz="1800" dirty="0">
                <a:solidFill>
                  <a:schemeClr val="tx2"/>
                </a:solidFill>
              </a:rPr>
              <a:t>every pair has 4 offspring</a:t>
            </a:r>
          </a:p>
        </p:txBody>
      </p:sp>
      <p:sp>
        <p:nvSpPr>
          <p:cNvPr id="509963" name="Rectangle 11"/>
          <p:cNvSpPr>
            <a:spLocks noChangeArrowheads="1"/>
          </p:cNvSpPr>
          <p:nvPr/>
        </p:nvSpPr>
        <p:spPr bwMode="auto">
          <a:xfrm>
            <a:off x="7208838" y="4933950"/>
            <a:ext cx="1643062" cy="549275"/>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lIns="45720" tIns="0" rIns="0" bIns="0">
            <a:prstTxWarp prst="textNoShape">
              <a:avLst/>
            </a:prstTxWarp>
            <a:spAutoFit/>
          </a:bodyPr>
          <a:lstStyle/>
          <a:p>
            <a:pPr algn="l"/>
            <a:r>
              <a:rPr lang="en-US" sz="1800" dirty="0">
                <a:solidFill>
                  <a:schemeClr val="tx2"/>
                </a:solidFill>
              </a:rPr>
              <a:t>every pair has 3 offspring</a:t>
            </a:r>
          </a:p>
        </p:txBody>
      </p:sp>
      <p:sp>
        <p:nvSpPr>
          <p:cNvPr id="11" name="Content Placeholder 10"/>
          <p:cNvSpPr>
            <a:spLocks noGrp="1"/>
          </p:cNvSpPr>
          <p:nvPr>
            <p:ph idx="1"/>
          </p:nvPr>
        </p:nvSpPr>
        <p:spPr>
          <a:xfrm>
            <a:off x="304800" y="1257300"/>
            <a:ext cx="3505200" cy="4525963"/>
          </a:xfrm>
        </p:spPr>
        <p:txBody>
          <a:bodyPr/>
          <a:lstStyle/>
          <a:p>
            <a:pPr>
              <a:buNone/>
            </a:pPr>
            <a:r>
              <a:rPr lang="en-US" dirty="0" smtClean="0"/>
              <a:t>W</a:t>
            </a:r>
            <a:r>
              <a:rPr lang="en-US" dirty="0" smtClean="0"/>
              <a:t>hen </a:t>
            </a:r>
            <a:r>
              <a:rPr lang="en-US" dirty="0" smtClean="0"/>
              <a:t>a population </a:t>
            </a:r>
            <a:r>
              <a:rPr lang="en-US" dirty="0" smtClean="0"/>
              <a:t>increases in number. </a:t>
            </a:r>
            <a:r>
              <a:rPr lang="en-US" dirty="0" smtClean="0"/>
              <a:t>This usually occurs </a:t>
            </a:r>
            <a:r>
              <a:rPr lang="en-US" dirty="0" smtClean="0"/>
              <a:t>because resources </a:t>
            </a:r>
            <a:r>
              <a:rPr lang="en-US" dirty="0" smtClean="0"/>
              <a:t>are available or a predator has left.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title"/>
          </p:nvPr>
        </p:nvSpPr>
        <p:spPr>
          <a:xfrm>
            <a:off x="0" y="0"/>
            <a:ext cx="7924800" cy="1143000"/>
          </a:xfrm>
        </p:spPr>
        <p:txBody>
          <a:bodyPr/>
          <a:lstStyle/>
          <a:p>
            <a:r>
              <a:rPr lang="en-US" dirty="0"/>
              <a:t>Exponential growth rate</a:t>
            </a:r>
          </a:p>
        </p:txBody>
      </p:sp>
      <p:pic>
        <p:nvPicPr>
          <p:cNvPr id="512005" name="Picture 5" descr="52-09-ExponPopGrowth-L"/>
          <p:cNvPicPr>
            <a:picLocks noChangeAspect="1" noChangeArrowheads="1"/>
          </p:cNvPicPr>
          <p:nvPr/>
        </p:nvPicPr>
        <p:blipFill>
          <a:blip r:embed="rId3"/>
          <a:srcRect t="1218" r="1801" b="3654"/>
          <a:stretch>
            <a:fillRect/>
          </a:stretch>
        </p:blipFill>
        <p:spPr bwMode="auto">
          <a:xfrm>
            <a:off x="114300" y="3552825"/>
            <a:ext cx="4475163" cy="3201988"/>
          </a:xfrm>
          <a:prstGeom prst="rect">
            <a:avLst/>
          </a:prstGeom>
          <a:noFill/>
          <a:ln w="9525">
            <a:noFill/>
            <a:miter lim="800000"/>
            <a:headEnd/>
            <a:tailEnd/>
          </a:ln>
          <a:effectLst/>
        </p:spPr>
      </p:pic>
      <p:pic>
        <p:nvPicPr>
          <p:cNvPr id="512006" name="Picture 6" descr="52_10ExponGrowthElephant_L"/>
          <p:cNvPicPr>
            <a:picLocks noChangeAspect="1" noChangeArrowheads="1"/>
          </p:cNvPicPr>
          <p:nvPr/>
        </p:nvPicPr>
        <p:blipFill>
          <a:blip r:embed="rId4"/>
          <a:srcRect r="11250"/>
          <a:stretch>
            <a:fillRect/>
          </a:stretch>
        </p:blipFill>
        <p:spPr bwMode="auto">
          <a:xfrm>
            <a:off x="4694238" y="3552825"/>
            <a:ext cx="4348162" cy="3201988"/>
          </a:xfrm>
          <a:prstGeom prst="rect">
            <a:avLst/>
          </a:prstGeom>
          <a:noFill/>
          <a:ln w="9525">
            <a:noFill/>
            <a:miter lim="800000"/>
            <a:headEnd/>
            <a:tailEnd/>
          </a:ln>
          <a:effectLst/>
        </p:spPr>
      </p:pic>
      <p:sp>
        <p:nvSpPr>
          <p:cNvPr id="512007" name="Rectangle 7" descr="Rectangle: Click to edit Master text styles&#10;Second level&#10;Third level&#10;Fourth level&#10;Fifth level"/>
          <p:cNvSpPr>
            <a:spLocks noGrp="1" noChangeArrowheads="1"/>
          </p:cNvSpPr>
          <p:nvPr>
            <p:ph type="body" idx="1"/>
          </p:nvPr>
        </p:nvSpPr>
        <p:spPr>
          <a:xfrm>
            <a:off x="382588" y="1028700"/>
            <a:ext cx="8342312" cy="1471613"/>
          </a:xfrm>
          <a:noFill/>
          <a:ln/>
        </p:spPr>
        <p:txBody>
          <a:bodyPr/>
          <a:lstStyle/>
          <a:p>
            <a:pPr marL="288925" indent="-288925">
              <a:lnSpc>
                <a:spcPct val="90000"/>
              </a:lnSpc>
            </a:pPr>
            <a:r>
              <a:rPr lang="en-US" sz="2600" dirty="0"/>
              <a:t>Characteristic of populations without </a:t>
            </a:r>
            <a:br>
              <a:rPr lang="en-US" sz="2600" dirty="0"/>
            </a:br>
            <a:r>
              <a:rPr lang="en-US" sz="2600" u="sng" dirty="0">
                <a:solidFill>
                  <a:srgbClr val="BC0013"/>
                </a:solidFill>
              </a:rPr>
              <a:t>limiting factors</a:t>
            </a:r>
            <a:r>
              <a:rPr lang="en-US" sz="2600" dirty="0"/>
              <a:t> </a:t>
            </a:r>
          </a:p>
          <a:p>
            <a:pPr lvl="1">
              <a:lnSpc>
                <a:spcPct val="90000"/>
              </a:lnSpc>
            </a:pPr>
            <a:r>
              <a:rPr lang="en-US" sz="2400" dirty="0"/>
              <a:t>introduced to a new environment or rebounding from a catastrophe</a:t>
            </a:r>
          </a:p>
        </p:txBody>
      </p:sp>
      <p:sp>
        <p:nvSpPr>
          <p:cNvPr id="512002" name="Rectangle 2"/>
          <p:cNvSpPr>
            <a:spLocks noChangeArrowheads="1"/>
          </p:cNvSpPr>
          <p:nvPr/>
        </p:nvSpPr>
        <p:spPr bwMode="auto">
          <a:xfrm>
            <a:off x="4718050" y="2916238"/>
            <a:ext cx="4300538" cy="701675"/>
          </a:xfrm>
          <a:prstGeom prst="rect">
            <a:avLst/>
          </a:prstGeom>
          <a:solidFill>
            <a:schemeClr val="bg2"/>
          </a:solidFill>
          <a:ln w="9525">
            <a:noFill/>
            <a:miter lim="800000"/>
            <a:headEnd/>
            <a:tailEnd/>
          </a:ln>
          <a:effectLst>
            <a:outerShdw blurRad="50800" dist="38100" dir="5400000">
              <a:srgbClr val="000000">
                <a:alpha val="43000"/>
              </a:srgbClr>
            </a:outerShdw>
          </a:effectLst>
        </p:spPr>
        <p:txBody>
          <a:bodyPr>
            <a:prstTxWarp prst="textNoShape">
              <a:avLst/>
            </a:prstTxWarp>
            <a:spAutoFit/>
          </a:bodyPr>
          <a:lstStyle/>
          <a:p>
            <a:r>
              <a:rPr lang="en-US" sz="2000">
                <a:solidFill>
                  <a:schemeClr val="tx2"/>
                </a:solidFill>
              </a:rPr>
              <a:t>African elephant</a:t>
            </a:r>
          </a:p>
          <a:p>
            <a:r>
              <a:rPr lang="en-US" sz="2000">
                <a:solidFill>
                  <a:srgbClr val="0F116A"/>
                </a:solidFill>
              </a:rPr>
              <a:t>protected from hunting</a:t>
            </a:r>
            <a:endParaRPr lang="en-US" sz="2000">
              <a:solidFill>
                <a:schemeClr val="tx2"/>
              </a:solidFill>
            </a:endParaRPr>
          </a:p>
        </p:txBody>
      </p:sp>
      <p:sp>
        <p:nvSpPr>
          <p:cNvPr id="512003" name="Rectangle 3"/>
          <p:cNvSpPr>
            <a:spLocks noChangeArrowheads="1"/>
          </p:cNvSpPr>
          <p:nvPr/>
        </p:nvSpPr>
        <p:spPr bwMode="auto">
          <a:xfrm>
            <a:off x="195263" y="2916238"/>
            <a:ext cx="4313237" cy="701675"/>
          </a:xfrm>
          <a:prstGeom prst="rect">
            <a:avLst/>
          </a:prstGeom>
          <a:solidFill>
            <a:srgbClr val="FFCC18"/>
          </a:solidFill>
          <a:ln w="9525">
            <a:noFill/>
            <a:miter lim="800000"/>
            <a:headEnd/>
            <a:tailEnd/>
          </a:ln>
          <a:effectLst>
            <a:outerShdw blurRad="50800" dist="38100" dir="5400000">
              <a:srgbClr val="000000">
                <a:alpha val="43000"/>
              </a:srgbClr>
            </a:outerShdw>
          </a:effectLst>
        </p:spPr>
        <p:txBody>
          <a:bodyPr>
            <a:prstTxWarp prst="textNoShape">
              <a:avLst/>
            </a:prstTxWarp>
            <a:spAutoFit/>
          </a:bodyPr>
          <a:lstStyle/>
          <a:p>
            <a:r>
              <a:rPr lang="en-US" sz="2000" dirty="0">
                <a:solidFill>
                  <a:schemeClr val="tx2"/>
                </a:solidFill>
              </a:rPr>
              <a:t>Whooping crane</a:t>
            </a:r>
          </a:p>
          <a:p>
            <a:r>
              <a:rPr lang="en-US" sz="2000" dirty="0">
                <a:solidFill>
                  <a:srgbClr val="0F116A"/>
                </a:solidFill>
              </a:rPr>
              <a:t>coming back from near extinction</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762000" y="2887663"/>
            <a:ext cx="1565275" cy="1282700"/>
          </a:xfrm>
          <a:prstGeom prst="rect">
            <a:avLst/>
          </a:prstGeom>
          <a:solidFill>
            <a:srgbClr val="BC0013"/>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r>
              <a:rPr lang="en-US" sz="2600">
                <a:solidFill>
                  <a:schemeClr val="bg1"/>
                </a:solidFill>
              </a:rPr>
              <a:t>K =</a:t>
            </a:r>
            <a:br>
              <a:rPr lang="en-US" sz="2600">
                <a:solidFill>
                  <a:schemeClr val="bg1"/>
                </a:solidFill>
              </a:rPr>
            </a:br>
            <a:r>
              <a:rPr lang="en-US" sz="2600">
                <a:solidFill>
                  <a:schemeClr val="bg1"/>
                </a:solidFill>
              </a:rPr>
              <a:t>carrying</a:t>
            </a:r>
            <a:br>
              <a:rPr lang="en-US" sz="2600">
                <a:solidFill>
                  <a:schemeClr val="bg1"/>
                </a:solidFill>
              </a:rPr>
            </a:br>
            <a:r>
              <a:rPr lang="en-US" sz="2600">
                <a:solidFill>
                  <a:schemeClr val="bg1"/>
                </a:solidFill>
              </a:rPr>
              <a:t>capacity</a:t>
            </a:r>
          </a:p>
        </p:txBody>
      </p:sp>
      <p:pic>
        <p:nvPicPr>
          <p:cNvPr id="522243" name="Picture 3" descr="52-11-PopGrwthLogisticMod-L"/>
          <p:cNvPicPr>
            <a:picLocks noChangeAspect="1" noChangeArrowheads="1"/>
          </p:cNvPicPr>
          <p:nvPr/>
        </p:nvPicPr>
        <p:blipFill>
          <a:blip r:embed="rId6"/>
          <a:srcRect l="1025" r="1025" b="3600"/>
          <a:stretch>
            <a:fillRect/>
          </a:stretch>
        </p:blipFill>
        <p:spPr bwMode="auto">
          <a:xfrm>
            <a:off x="3454400" y="2093913"/>
            <a:ext cx="5429250" cy="45672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22244" name="Rectangle 4"/>
          <p:cNvSpPr>
            <a:spLocks noGrp="1" noChangeArrowheads="1"/>
          </p:cNvSpPr>
          <p:nvPr>
            <p:ph type="title"/>
          </p:nvPr>
        </p:nvSpPr>
        <p:spPr>
          <a:xfrm>
            <a:off x="0" y="0"/>
            <a:ext cx="7772400" cy="762000"/>
          </a:xfrm>
        </p:spPr>
        <p:txBody>
          <a:bodyPr/>
          <a:lstStyle/>
          <a:p>
            <a:r>
              <a:rPr lang="en-US" dirty="0"/>
              <a:t>Logistic rate of growth</a:t>
            </a:r>
          </a:p>
        </p:txBody>
      </p:sp>
      <p:sp>
        <p:nvSpPr>
          <p:cNvPr id="522245" name="Rectangle 5" descr="Rectangle: Click to edit Master text styles&#10;Second level&#10;Third level&#10;Fourth level&#10;Fifth level"/>
          <p:cNvSpPr>
            <a:spLocks noGrp="1" noChangeArrowheads="1"/>
          </p:cNvSpPr>
          <p:nvPr>
            <p:ph type="body" idx="1"/>
          </p:nvPr>
        </p:nvSpPr>
        <p:spPr>
          <a:xfrm>
            <a:off x="180975" y="774700"/>
            <a:ext cx="8040688" cy="1389063"/>
          </a:xfrm>
        </p:spPr>
        <p:txBody>
          <a:bodyPr/>
          <a:lstStyle/>
          <a:p>
            <a:r>
              <a:rPr lang="en-US" dirty="0"/>
              <a:t>Can populations continue to grow exponentially?</a:t>
            </a:r>
          </a:p>
        </p:txBody>
      </p:sp>
      <p:sp>
        <p:nvSpPr>
          <p:cNvPr id="522246" name="Rectangle 6" descr="Rectangle: Click to edit Master text styles&#10;Second level&#10;Third level&#10;Fourth level&#10;Fifth level"/>
          <p:cNvSpPr>
            <a:spLocks noChangeArrowheads="1"/>
          </p:cNvSpPr>
          <p:nvPr/>
        </p:nvSpPr>
        <p:spPr bwMode="auto">
          <a:xfrm>
            <a:off x="3698875" y="1384300"/>
            <a:ext cx="2320925" cy="406399"/>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lIns="45720" tIns="0" rIns="0" bIns="0">
            <a:prstTxWarp prst="textNoShape">
              <a:avLst/>
            </a:prstTxWarp>
          </a:bodyPr>
          <a:lstStyle/>
          <a:p>
            <a:pPr marL="342900" indent="-342900" algn="l" eaLnBrk="1" hangingPunct="1">
              <a:lnSpc>
                <a:spcPct val="90000"/>
              </a:lnSpc>
              <a:spcBef>
                <a:spcPct val="20000"/>
              </a:spcBef>
              <a:buClr>
                <a:srgbClr val="0F116A"/>
              </a:buClr>
              <a:buSzPct val="120000"/>
              <a:buFont typeface="Wingdings" charset="2"/>
              <a:buNone/>
            </a:pPr>
            <a:r>
              <a:rPr lang="en-US" sz="2600" dirty="0">
                <a:solidFill>
                  <a:srgbClr val="BC0013"/>
                </a:solidFill>
              </a:rPr>
              <a:t>Of course </a:t>
            </a:r>
            <a:r>
              <a:rPr lang="en-US" sz="2600" u="sng" dirty="0">
                <a:solidFill>
                  <a:srgbClr val="BC0013"/>
                </a:solidFill>
              </a:rPr>
              <a:t>not</a:t>
            </a:r>
            <a:r>
              <a:rPr lang="en-US" sz="2600" dirty="0" smtClean="0">
                <a:solidFill>
                  <a:srgbClr val="BC0013"/>
                </a:solidFill>
              </a:rPr>
              <a:t>!</a:t>
            </a:r>
          </a:p>
          <a:p>
            <a:pPr marL="342900" indent="-342900" algn="l" eaLnBrk="1" hangingPunct="1">
              <a:lnSpc>
                <a:spcPct val="90000"/>
              </a:lnSpc>
              <a:spcBef>
                <a:spcPct val="20000"/>
              </a:spcBef>
              <a:buClr>
                <a:srgbClr val="0F116A"/>
              </a:buClr>
              <a:buSzPct val="120000"/>
              <a:buFont typeface="Wingdings" charset="2"/>
              <a:buNone/>
            </a:pPr>
            <a:r>
              <a:rPr lang="en-US" sz="2600" dirty="0" smtClean="0">
                <a:solidFill>
                  <a:srgbClr val="BC0013"/>
                </a:solidFill>
              </a:rPr>
              <a:t> </a:t>
            </a:r>
            <a:endParaRPr lang="en-US" sz="2600" dirty="0">
              <a:solidFill>
                <a:srgbClr val="BC0013"/>
              </a:solidFill>
            </a:endParaRPr>
          </a:p>
        </p:txBody>
      </p:sp>
      <p:sp>
        <p:nvSpPr>
          <p:cNvPr id="522247" name="Line 7"/>
          <p:cNvSpPr>
            <a:spLocks noChangeShapeType="1"/>
          </p:cNvSpPr>
          <p:nvPr/>
        </p:nvSpPr>
        <p:spPr bwMode="auto">
          <a:xfrm flipH="1">
            <a:off x="2339975" y="3476625"/>
            <a:ext cx="2090738" cy="0"/>
          </a:xfrm>
          <a:prstGeom prst="line">
            <a:avLst/>
          </a:prstGeom>
          <a:noFill/>
          <a:ln w="57150">
            <a:solidFill>
              <a:srgbClr val="DD0117"/>
            </a:solidFill>
            <a:round/>
            <a:headEnd/>
            <a:tailEnd type="triangle" w="med" len="med"/>
          </a:ln>
          <a:effectLst/>
        </p:spPr>
        <p:txBody>
          <a:bodyPr wrap="none" anchor="ctr">
            <a:prstTxWarp prst="textNoShape">
              <a:avLst/>
            </a:prstTxWarp>
          </a:bodyPr>
          <a:lstStyle/>
          <a:p>
            <a:endParaRPr lang="en-US"/>
          </a:p>
        </p:txBody>
      </p:sp>
      <p:sp>
        <p:nvSpPr>
          <p:cNvPr id="522248" name="Rectangle 8"/>
          <p:cNvSpPr>
            <a:spLocks noChangeArrowheads="1"/>
          </p:cNvSpPr>
          <p:nvPr/>
        </p:nvSpPr>
        <p:spPr bwMode="auto">
          <a:xfrm>
            <a:off x="7019925" y="4879975"/>
            <a:ext cx="2060575" cy="7016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lIns="45720" rIns="0" anchor="ctr">
            <a:prstTxWarp prst="textNoShape">
              <a:avLst/>
            </a:prstTxWarp>
            <a:spAutoFit/>
          </a:bodyPr>
          <a:lstStyle/>
          <a:p>
            <a:pPr algn="l"/>
            <a:r>
              <a:rPr lang="en-US" sz="2000" dirty="0">
                <a:solidFill>
                  <a:srgbClr val="BC0013"/>
                </a:solidFill>
              </a:rPr>
              <a:t>effect of </a:t>
            </a:r>
            <a:br>
              <a:rPr lang="en-US" sz="2000" dirty="0">
                <a:solidFill>
                  <a:srgbClr val="BC0013"/>
                </a:solidFill>
              </a:rPr>
            </a:br>
            <a:r>
              <a:rPr lang="en-US" sz="2000" dirty="0">
                <a:solidFill>
                  <a:srgbClr val="BC0013"/>
                </a:solidFill>
              </a:rPr>
              <a:t>natural controls</a:t>
            </a:r>
            <a:endParaRPr lang="en-US" sz="1800" dirty="0">
              <a:solidFill>
                <a:srgbClr val="0F116A"/>
              </a:solidFill>
            </a:endParaRPr>
          </a:p>
        </p:txBody>
      </p:sp>
      <p:sp>
        <p:nvSpPr>
          <p:cNvPr id="522249" name="Rectangle 9"/>
          <p:cNvSpPr>
            <a:spLocks noChangeArrowheads="1"/>
          </p:cNvSpPr>
          <p:nvPr/>
        </p:nvSpPr>
        <p:spPr bwMode="auto">
          <a:xfrm>
            <a:off x="6667500" y="2454275"/>
            <a:ext cx="2413000" cy="3968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lIns="45720" rIns="0" anchor="ctr">
            <a:prstTxWarp prst="textNoShape">
              <a:avLst/>
            </a:prstTxWarp>
            <a:spAutoFit/>
          </a:bodyPr>
          <a:lstStyle/>
          <a:p>
            <a:pPr algn="l"/>
            <a:r>
              <a:rPr lang="en-US" sz="2000" dirty="0">
                <a:solidFill>
                  <a:srgbClr val="0F116A"/>
                </a:solidFill>
              </a:rPr>
              <a:t>no natural controls</a:t>
            </a:r>
            <a:endParaRPr lang="en-US" sz="1800" dirty="0">
              <a:solidFill>
                <a:srgbClr val="0F116A"/>
              </a:solidFill>
            </a:endParaRPr>
          </a:p>
        </p:txBody>
      </p:sp>
      <p:pic>
        <p:nvPicPr>
          <p:cNvPr id="522250" name="Picture 10" descr="penguinL"/>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7"/>
              <a:srcRect/>
              <a:stretch>
                <a:fillRect/>
              </a:stretch>
            </p:blipFill>
          </mc:Choice>
          <mc:Fallback>
            <p:blipFill>
              <a:blip r:embed="rId8"/>
              <a:srcRect/>
              <a:stretch>
                <a:fillRect/>
              </a:stretch>
            </p:blipFill>
          </mc:Fallback>
        </mc:AlternateContent>
        <p:spPr bwMode="auto">
          <a:xfrm flipH="1">
            <a:off x="31750" y="5562600"/>
            <a:ext cx="1274763" cy="1295400"/>
          </a:xfrm>
          <a:prstGeom prst="rect">
            <a:avLst/>
          </a:prstGeom>
          <a:noFill/>
        </p:spPr>
      </p:pic>
      <p:sp>
        <p:nvSpPr>
          <p:cNvPr id="522251" name="AutoShape 11"/>
          <p:cNvSpPr>
            <a:spLocks noChangeArrowheads="1"/>
          </p:cNvSpPr>
          <p:nvPr/>
        </p:nvSpPr>
        <p:spPr bwMode="auto">
          <a:xfrm flipH="1">
            <a:off x="1473200" y="4987925"/>
            <a:ext cx="2433638" cy="922338"/>
          </a:xfrm>
          <a:prstGeom prst="wedgeEllipseCallout">
            <a:avLst>
              <a:gd name="adj1" fmla="val 67023"/>
              <a:gd name="adj2" fmla="val 3089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rPr>
              <a:t>What happens as </a:t>
            </a:r>
            <a:br>
              <a:rPr lang="en-US" sz="1800">
                <a:solidFill>
                  <a:srgbClr val="0F116A"/>
                </a:solidFill>
                <a:latin typeface="Comic Sans MS" charset="0"/>
              </a:rPr>
            </a:br>
            <a:r>
              <a:rPr lang="en-US" sz="1800">
                <a:solidFill>
                  <a:srgbClr val="0F116A"/>
                </a:solidFill>
                <a:latin typeface="Comic Sans MS" charset="0"/>
              </a:rPr>
              <a:t>N approaches K</a:t>
            </a:r>
            <a:r>
              <a:rPr lang="en-US" sz="1800">
                <a:solidFill>
                  <a:srgbClr val="0F116A"/>
                </a:solidFill>
                <a:latin typeface="Comic Sans MS" charset="0"/>
                <a:ea typeface="Geneva" charset="0"/>
                <a:cs typeface="Genev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46"/>
                                        </p:tgtEl>
                                        <p:attrNameLst>
                                          <p:attrName>style.visibility</p:attrName>
                                        </p:attrNameLst>
                                      </p:cBhvr>
                                      <p:to>
                                        <p:strVal val="visible"/>
                                      </p:to>
                                    </p:set>
                                    <p:animEffect transition="in" filter="wipe(left)">
                                      <p:cBhvr>
                                        <p:cTn id="7" dur="500"/>
                                        <p:tgtEl>
                                          <p:spTgt spid="522246"/>
                                        </p:tgtEl>
                                      </p:cBhvr>
                                    </p:animEffect>
                                  </p:childTnLst>
                                  <p:subTnLst>
                                    <p:audio>
                                      <p:cMediaNode>
                                        <p:cTn display="0" masterRel="sameClick">
                                          <p:stCondLst>
                                            <p:cond evt="begin" delay="0">
                                              <p:tn val="5"/>
                                            </p:cond>
                                          </p:stCondLst>
                                          <p:endCondLst>
                                            <p:cond evt="onStopAudio" delay="0">
                                              <p:tgtEl>
                                                <p:sldTgt/>
                                              </p:tgtEl>
                                            </p:cond>
                                          </p:endCondLst>
                                        </p:cTn>
                                        <p:tgtEl>
                                          <p:sndTgt r:embed="rId3" name="Screeching Brake"/>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49"/>
                                        </p:tgtEl>
                                        <p:attrNameLst>
                                          <p:attrName>style.visibility</p:attrName>
                                        </p:attrNameLst>
                                      </p:cBhvr>
                                      <p:to>
                                        <p:strVal val="visible"/>
                                      </p:to>
                                    </p:set>
                                    <p:animEffect transition="in" filter="wipe(left)">
                                      <p:cBhvr>
                                        <p:cTn id="12" dur="500"/>
                                        <p:tgtEl>
                                          <p:spTgt spid="522249"/>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48"/>
                                        </p:tgtEl>
                                        <p:attrNameLst>
                                          <p:attrName>style.visibility</p:attrName>
                                        </p:attrNameLst>
                                      </p:cBhvr>
                                      <p:to>
                                        <p:strVal val="visible"/>
                                      </p:to>
                                    </p:set>
                                    <p:animEffect transition="in" filter="wipe(left)">
                                      <p:cBhvr>
                                        <p:cTn id="17" dur="500"/>
                                        <p:tgtEl>
                                          <p:spTgt spid="522248"/>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22247"/>
                                        </p:tgtEl>
                                        <p:attrNameLst>
                                          <p:attrName>style.visibility</p:attrName>
                                        </p:attrNameLst>
                                      </p:cBhvr>
                                      <p:to>
                                        <p:strVal val="visible"/>
                                      </p:to>
                                    </p:set>
                                    <p:animEffect transition="in" filter="wipe(right)">
                                      <p:cBhvr>
                                        <p:cTn id="22" dur="500"/>
                                        <p:tgtEl>
                                          <p:spTgt spid="522247"/>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522242"/>
                                        </p:tgtEl>
                                        <p:attrNameLst>
                                          <p:attrName>style.visibility</p:attrName>
                                        </p:attrNameLst>
                                      </p:cBhvr>
                                      <p:to>
                                        <p:strVal val="visible"/>
                                      </p:to>
                                    </p:set>
                                    <p:animEffect transition="in" filter="wipe(right)">
                                      <p:cBhvr>
                                        <p:cTn id="26" dur="500"/>
                                        <p:tgtEl>
                                          <p:spTgt spid="522242"/>
                                        </p:tgtEl>
                                      </p:cBhvr>
                                    </p:animEffect>
                                  </p:childTnLst>
                                  <p:subTnLst>
                                    <p:audio>
                                      <p:cMediaNode>
                                        <p:cTn display="0" masterRel="sameClick">
                                          <p:stCondLst>
                                            <p:cond evt="begin" delay="0">
                                              <p:tn val="24"/>
                                            </p:cond>
                                          </p:stCondLst>
                                          <p:endCondLst>
                                            <p:cond evt="onStopAudio" delay="0">
                                              <p:tgtEl>
                                                <p:sldTgt/>
                                              </p:tgtEl>
                                            </p:cond>
                                          </p:endCondLst>
                                        </p:cTn>
                                        <p:tgtEl>
                                          <p:sndTgt r:embed="rId4" name="Pencil Check"/>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22250"/>
                                        </p:tgtEl>
                                        <p:attrNameLst>
                                          <p:attrName>style.visibility</p:attrName>
                                        </p:attrNameLst>
                                      </p:cBhvr>
                                      <p:to>
                                        <p:strVal val="visible"/>
                                      </p:to>
                                    </p:set>
                                    <p:animEffect transition="in" filter="wipe(left)">
                                      <p:cBhvr>
                                        <p:cTn id="31" dur="500"/>
                                        <p:tgtEl>
                                          <p:spTgt spid="52225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22251"/>
                                        </p:tgtEl>
                                        <p:attrNameLst>
                                          <p:attrName>style.visibility</p:attrName>
                                        </p:attrNameLst>
                                      </p:cBhvr>
                                      <p:to>
                                        <p:strVal val="visible"/>
                                      </p:to>
                                    </p:set>
                                    <p:animEffect transition="in" filter="wipe(left)">
                                      <p:cBhvr>
                                        <p:cTn id="35" dur="500"/>
                                        <p:tgtEl>
                                          <p:spTgt spid="522251"/>
                                        </p:tgtEl>
                                      </p:cBhvr>
                                    </p:animEffect>
                                  </p:childTnLst>
                                  <p:subTnLst>
                                    <p:audio>
                                      <p:cMediaNode>
                                        <p:cTn display="0" masterRel="sameClick">
                                          <p:stCondLst>
                                            <p:cond evt="begin" delay="0">
                                              <p:tn val="33"/>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6" grpId="0" animBg="1" autoUpdateAnimBg="0"/>
      <p:bldP spid="522247" grpId="0" animBg="1"/>
      <p:bldP spid="522248" grpId="0" animBg="1" autoUpdateAnimBg="0"/>
      <p:bldP spid="522249" grpId="0" animBg="1" autoUpdateAnimBg="0"/>
      <p:bldP spid="52225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306888" y="3775075"/>
            <a:ext cx="4630737" cy="3000375"/>
            <a:chOff x="2713" y="2357"/>
            <a:chExt cx="2917" cy="1890"/>
          </a:xfrm>
        </p:grpSpPr>
        <p:pic>
          <p:nvPicPr>
            <p:cNvPr id="524291" name="Picture 3"/>
            <p:cNvPicPr>
              <a:picLocks noChangeAspect="1" noChangeArrowheads="1"/>
            </p:cNvPicPr>
            <p:nvPr/>
          </p:nvPicPr>
          <p:blipFill>
            <a:blip r:embed="rId3"/>
            <a:srcRect t="7500" r="563" b="6599"/>
            <a:stretch>
              <a:fillRect/>
            </a:stretch>
          </p:blipFill>
          <p:spPr bwMode="auto">
            <a:xfrm>
              <a:off x="2713" y="2357"/>
              <a:ext cx="2917" cy="189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24292" name="Rectangle 4"/>
            <p:cNvSpPr>
              <a:spLocks noChangeArrowheads="1"/>
            </p:cNvSpPr>
            <p:nvPr/>
          </p:nvSpPr>
          <p:spPr bwMode="auto">
            <a:xfrm>
              <a:off x="3107" y="2401"/>
              <a:ext cx="187"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500</a:t>
              </a:r>
              <a:endParaRPr lang="en-US" sz="1400" b="0">
                <a:solidFill>
                  <a:srgbClr val="000000"/>
                </a:solidFill>
              </a:endParaRPr>
            </a:p>
          </p:txBody>
        </p:sp>
        <p:sp>
          <p:nvSpPr>
            <p:cNvPr id="524293" name="Rectangle 5"/>
            <p:cNvSpPr>
              <a:spLocks noChangeArrowheads="1"/>
            </p:cNvSpPr>
            <p:nvPr/>
          </p:nvSpPr>
          <p:spPr bwMode="auto">
            <a:xfrm>
              <a:off x="3107" y="2663"/>
              <a:ext cx="187"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400</a:t>
              </a:r>
              <a:endParaRPr lang="en-US" sz="1400" b="0">
                <a:solidFill>
                  <a:srgbClr val="000000"/>
                </a:solidFill>
              </a:endParaRPr>
            </a:p>
          </p:txBody>
        </p:sp>
        <p:sp>
          <p:nvSpPr>
            <p:cNvPr id="524294" name="Rectangle 6"/>
            <p:cNvSpPr>
              <a:spLocks noChangeArrowheads="1"/>
            </p:cNvSpPr>
            <p:nvPr/>
          </p:nvSpPr>
          <p:spPr bwMode="auto">
            <a:xfrm>
              <a:off x="3107" y="2969"/>
              <a:ext cx="187"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300</a:t>
              </a:r>
              <a:endParaRPr lang="en-US" sz="1400" b="0">
                <a:solidFill>
                  <a:srgbClr val="000000"/>
                </a:solidFill>
              </a:endParaRPr>
            </a:p>
          </p:txBody>
        </p:sp>
        <p:sp>
          <p:nvSpPr>
            <p:cNvPr id="524295" name="Rectangle 7"/>
            <p:cNvSpPr>
              <a:spLocks noChangeArrowheads="1"/>
            </p:cNvSpPr>
            <p:nvPr/>
          </p:nvSpPr>
          <p:spPr bwMode="auto">
            <a:xfrm>
              <a:off x="3107" y="3254"/>
              <a:ext cx="187"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200</a:t>
              </a:r>
              <a:endParaRPr lang="en-US" sz="1400" b="0">
                <a:solidFill>
                  <a:srgbClr val="000000"/>
                </a:solidFill>
              </a:endParaRPr>
            </a:p>
          </p:txBody>
        </p:sp>
        <p:sp>
          <p:nvSpPr>
            <p:cNvPr id="524296" name="Rectangle 8"/>
            <p:cNvSpPr>
              <a:spLocks noChangeArrowheads="1"/>
            </p:cNvSpPr>
            <p:nvPr/>
          </p:nvSpPr>
          <p:spPr bwMode="auto">
            <a:xfrm>
              <a:off x="3107" y="3542"/>
              <a:ext cx="187"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100</a:t>
              </a:r>
              <a:endParaRPr lang="en-US" sz="1400" b="0">
                <a:solidFill>
                  <a:srgbClr val="000000"/>
                </a:solidFill>
              </a:endParaRPr>
            </a:p>
          </p:txBody>
        </p:sp>
        <p:sp>
          <p:nvSpPr>
            <p:cNvPr id="524297" name="Rectangle 9"/>
            <p:cNvSpPr>
              <a:spLocks noChangeArrowheads="1"/>
            </p:cNvSpPr>
            <p:nvPr/>
          </p:nvSpPr>
          <p:spPr bwMode="auto">
            <a:xfrm>
              <a:off x="3208" y="3849"/>
              <a:ext cx="62"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0</a:t>
              </a:r>
              <a:endParaRPr lang="en-US" sz="1400" b="0">
                <a:solidFill>
                  <a:srgbClr val="000000"/>
                </a:solidFill>
              </a:endParaRPr>
            </a:p>
          </p:txBody>
        </p:sp>
        <p:sp>
          <p:nvSpPr>
            <p:cNvPr id="524298" name="Rectangle 10"/>
            <p:cNvSpPr>
              <a:spLocks noChangeArrowheads="1"/>
            </p:cNvSpPr>
            <p:nvPr/>
          </p:nvSpPr>
          <p:spPr bwMode="auto">
            <a:xfrm>
              <a:off x="3973" y="3968"/>
              <a:ext cx="125"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20</a:t>
              </a:r>
              <a:endParaRPr lang="en-US" sz="1400" b="0">
                <a:solidFill>
                  <a:srgbClr val="000000"/>
                </a:solidFill>
              </a:endParaRPr>
            </a:p>
          </p:txBody>
        </p:sp>
        <p:sp>
          <p:nvSpPr>
            <p:cNvPr id="524299" name="Rectangle 11"/>
            <p:cNvSpPr>
              <a:spLocks noChangeArrowheads="1"/>
            </p:cNvSpPr>
            <p:nvPr/>
          </p:nvSpPr>
          <p:spPr bwMode="auto">
            <a:xfrm>
              <a:off x="3332" y="3968"/>
              <a:ext cx="62"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0</a:t>
              </a:r>
              <a:endParaRPr lang="en-US" sz="1400" b="0">
                <a:solidFill>
                  <a:srgbClr val="000000"/>
                </a:solidFill>
              </a:endParaRPr>
            </a:p>
          </p:txBody>
        </p:sp>
        <p:sp>
          <p:nvSpPr>
            <p:cNvPr id="524300" name="Rectangle 12"/>
            <p:cNvSpPr>
              <a:spLocks noChangeArrowheads="1"/>
            </p:cNvSpPr>
            <p:nvPr/>
          </p:nvSpPr>
          <p:spPr bwMode="auto">
            <a:xfrm>
              <a:off x="3638" y="3968"/>
              <a:ext cx="125"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10</a:t>
              </a:r>
              <a:endParaRPr lang="en-US" sz="1400" b="0">
                <a:solidFill>
                  <a:srgbClr val="000000"/>
                </a:solidFill>
              </a:endParaRPr>
            </a:p>
          </p:txBody>
        </p:sp>
        <p:sp>
          <p:nvSpPr>
            <p:cNvPr id="524301" name="Rectangle 13"/>
            <p:cNvSpPr>
              <a:spLocks noChangeArrowheads="1"/>
            </p:cNvSpPr>
            <p:nvPr/>
          </p:nvSpPr>
          <p:spPr bwMode="auto">
            <a:xfrm>
              <a:off x="4326" y="3968"/>
              <a:ext cx="125"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30</a:t>
              </a:r>
              <a:endParaRPr lang="en-US" sz="1400" b="0">
                <a:solidFill>
                  <a:srgbClr val="000000"/>
                </a:solidFill>
              </a:endParaRPr>
            </a:p>
          </p:txBody>
        </p:sp>
        <p:sp>
          <p:nvSpPr>
            <p:cNvPr id="524302" name="Rectangle 14"/>
            <p:cNvSpPr>
              <a:spLocks noChangeArrowheads="1"/>
            </p:cNvSpPr>
            <p:nvPr/>
          </p:nvSpPr>
          <p:spPr bwMode="auto">
            <a:xfrm>
              <a:off x="5027" y="3968"/>
              <a:ext cx="125"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50</a:t>
              </a:r>
              <a:endParaRPr lang="en-US" sz="1400" b="0">
                <a:solidFill>
                  <a:srgbClr val="000000"/>
                </a:solidFill>
              </a:endParaRPr>
            </a:p>
          </p:txBody>
        </p:sp>
        <p:sp>
          <p:nvSpPr>
            <p:cNvPr id="524303" name="Rectangle 15"/>
            <p:cNvSpPr>
              <a:spLocks noChangeArrowheads="1"/>
            </p:cNvSpPr>
            <p:nvPr/>
          </p:nvSpPr>
          <p:spPr bwMode="auto">
            <a:xfrm>
              <a:off x="4678" y="3968"/>
              <a:ext cx="125"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40</a:t>
              </a:r>
              <a:endParaRPr lang="en-US" sz="1400" b="0">
                <a:solidFill>
                  <a:srgbClr val="000000"/>
                </a:solidFill>
              </a:endParaRPr>
            </a:p>
          </p:txBody>
        </p:sp>
        <p:sp>
          <p:nvSpPr>
            <p:cNvPr id="524304" name="Rectangle 16"/>
            <p:cNvSpPr>
              <a:spLocks noChangeArrowheads="1"/>
            </p:cNvSpPr>
            <p:nvPr/>
          </p:nvSpPr>
          <p:spPr bwMode="auto">
            <a:xfrm>
              <a:off x="5357" y="3968"/>
              <a:ext cx="125"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60</a:t>
              </a:r>
              <a:endParaRPr lang="en-US" sz="1400" b="0">
                <a:solidFill>
                  <a:srgbClr val="000000"/>
                </a:solidFill>
              </a:endParaRPr>
            </a:p>
          </p:txBody>
        </p:sp>
        <p:sp>
          <p:nvSpPr>
            <p:cNvPr id="524305" name="Rectangle 17"/>
            <p:cNvSpPr>
              <a:spLocks noChangeArrowheads="1"/>
            </p:cNvSpPr>
            <p:nvPr/>
          </p:nvSpPr>
          <p:spPr bwMode="auto">
            <a:xfrm>
              <a:off x="4197" y="4097"/>
              <a:ext cx="622" cy="114"/>
            </a:xfrm>
            <a:prstGeom prst="rect">
              <a:avLst/>
            </a:prstGeom>
            <a:noFill/>
            <a:ln w="9525">
              <a:noFill/>
              <a:miter lim="800000"/>
              <a:headEnd/>
              <a:tailEnd/>
            </a:ln>
            <a:effectLst/>
          </p:spPr>
          <p:txBody>
            <a:bodyPr wrap="none" lIns="0" tIns="0" rIns="0" bIns="0">
              <a:prstTxWarp prst="textNoShape">
                <a:avLst/>
              </a:prstTxWarp>
              <a:spAutoFit/>
            </a:bodyPr>
            <a:lstStyle/>
            <a:p>
              <a:pPr algn="l">
                <a:lnSpc>
                  <a:spcPct val="85000"/>
                </a:lnSpc>
              </a:pPr>
              <a:r>
                <a:rPr lang="en-US" sz="1400">
                  <a:solidFill>
                    <a:srgbClr val="000000"/>
                  </a:solidFill>
                </a:rPr>
                <a:t>Time (days)</a:t>
              </a:r>
              <a:endParaRPr lang="en-US" sz="1400" b="0">
                <a:solidFill>
                  <a:srgbClr val="000000"/>
                </a:solidFill>
              </a:endParaRPr>
            </a:p>
          </p:txBody>
        </p:sp>
        <p:sp>
          <p:nvSpPr>
            <p:cNvPr id="524306" name="Rectangle 18"/>
            <p:cNvSpPr>
              <a:spLocks noChangeArrowheads="1"/>
            </p:cNvSpPr>
            <p:nvPr/>
          </p:nvSpPr>
          <p:spPr bwMode="auto">
            <a:xfrm rot="16200000">
              <a:off x="2264" y="2937"/>
              <a:ext cx="1361" cy="286"/>
            </a:xfrm>
            <a:prstGeom prst="rect">
              <a:avLst/>
            </a:prstGeom>
            <a:noFill/>
            <a:ln w="9525">
              <a:noFill/>
              <a:miter lim="800000"/>
              <a:headEnd/>
              <a:tailEnd/>
            </a:ln>
            <a:effectLst/>
          </p:spPr>
          <p:txBody>
            <a:bodyPr wrap="none">
              <a:prstTxWarp prst="textNoShape">
                <a:avLst/>
              </a:prstTxWarp>
              <a:spAutoFit/>
            </a:bodyPr>
            <a:lstStyle/>
            <a:p>
              <a:pPr>
                <a:lnSpc>
                  <a:spcPct val="85000"/>
                </a:lnSpc>
              </a:pPr>
              <a:r>
                <a:rPr lang="en-US" sz="1400">
                  <a:solidFill>
                    <a:srgbClr val="000000"/>
                  </a:solidFill>
                </a:rPr>
                <a:t>Number of cladocerans</a:t>
              </a:r>
            </a:p>
            <a:p>
              <a:pPr>
                <a:lnSpc>
                  <a:spcPct val="85000"/>
                </a:lnSpc>
              </a:pPr>
              <a:r>
                <a:rPr lang="en-US" sz="1400">
                  <a:solidFill>
                    <a:srgbClr val="000000"/>
                  </a:solidFill>
                </a:rPr>
                <a:t>(per 200 ml)</a:t>
              </a:r>
            </a:p>
          </p:txBody>
        </p:sp>
      </p:grpSp>
      <p:sp>
        <p:nvSpPr>
          <p:cNvPr id="524307" name="Rectangle 19" descr="Rectangle: Click to edit Master text styles&#10;Second level&#10;Third level&#10;Fourth level&#10;Fifth level"/>
          <p:cNvSpPr>
            <a:spLocks noGrp="1" noChangeArrowheads="1"/>
          </p:cNvSpPr>
          <p:nvPr>
            <p:ph type="body" idx="1"/>
          </p:nvPr>
        </p:nvSpPr>
        <p:spPr>
          <a:xfrm>
            <a:off x="549275" y="842963"/>
            <a:ext cx="3627438" cy="4887912"/>
          </a:xfrm>
        </p:spPr>
        <p:txBody>
          <a:bodyPr/>
          <a:lstStyle/>
          <a:p>
            <a:pPr>
              <a:lnSpc>
                <a:spcPct val="90000"/>
              </a:lnSpc>
            </a:pPr>
            <a:r>
              <a:rPr lang="en-US" dirty="0" smtClean="0"/>
              <a:t>Growth cannot be sustained for an unlimited period of time.</a:t>
            </a:r>
          </a:p>
          <a:p>
            <a:pPr>
              <a:lnSpc>
                <a:spcPct val="90000"/>
              </a:lnSpc>
            </a:pPr>
            <a:r>
              <a:rPr lang="en-US" u="sng" dirty="0" smtClean="0">
                <a:solidFill>
                  <a:srgbClr val="BC0013"/>
                </a:solidFill>
              </a:rPr>
              <a:t>The </a:t>
            </a:r>
            <a:r>
              <a:rPr lang="en-US" u="sng" dirty="0" smtClean="0">
                <a:solidFill>
                  <a:srgbClr val="BC0013"/>
                </a:solidFill>
              </a:rPr>
              <a:t>Maximum </a:t>
            </a:r>
            <a:r>
              <a:rPr lang="en-US" u="sng" dirty="0">
                <a:solidFill>
                  <a:srgbClr val="BC0013"/>
                </a:solidFill>
              </a:rPr>
              <a:t>population</a:t>
            </a:r>
            <a:r>
              <a:rPr lang="en-US" dirty="0"/>
              <a:t> size </a:t>
            </a:r>
            <a:r>
              <a:rPr lang="en-US" dirty="0" smtClean="0"/>
              <a:t>which can be supported indefinitely by the resources in an ecosystem. </a:t>
            </a:r>
            <a:endParaRPr lang="en-US" dirty="0"/>
          </a:p>
        </p:txBody>
      </p:sp>
      <p:grpSp>
        <p:nvGrpSpPr>
          <p:cNvPr id="3" name="Group 20"/>
          <p:cNvGrpSpPr>
            <a:grpSpLocks/>
          </p:cNvGrpSpPr>
          <p:nvPr/>
        </p:nvGrpSpPr>
        <p:grpSpPr bwMode="auto">
          <a:xfrm>
            <a:off x="4325938" y="1065213"/>
            <a:ext cx="4598987" cy="2633662"/>
            <a:chOff x="2725" y="671"/>
            <a:chExt cx="2897" cy="1659"/>
          </a:xfrm>
        </p:grpSpPr>
        <p:pic>
          <p:nvPicPr>
            <p:cNvPr id="524309" name="Picture 21"/>
            <p:cNvPicPr>
              <a:picLocks noChangeAspect="1" noChangeArrowheads="1"/>
            </p:cNvPicPr>
            <p:nvPr/>
          </p:nvPicPr>
          <p:blipFill>
            <a:blip r:embed="rId4"/>
            <a:srcRect t="12000" r="563" b="13651"/>
            <a:stretch>
              <a:fillRect/>
            </a:stretch>
          </p:blipFill>
          <p:spPr bwMode="auto">
            <a:xfrm>
              <a:off x="2725" y="707"/>
              <a:ext cx="2897" cy="162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24310" name="Rectangle 22"/>
            <p:cNvSpPr>
              <a:spLocks noChangeArrowheads="1"/>
            </p:cNvSpPr>
            <p:nvPr/>
          </p:nvSpPr>
          <p:spPr bwMode="auto">
            <a:xfrm>
              <a:off x="4236" y="2168"/>
              <a:ext cx="707" cy="12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a:solidFill>
                    <a:srgbClr val="000000"/>
                  </a:solidFill>
                </a:rPr>
                <a:t>Time (years)</a:t>
              </a:r>
              <a:endParaRPr lang="en-US" sz="1500" b="0"/>
            </a:p>
          </p:txBody>
        </p:sp>
        <p:sp>
          <p:nvSpPr>
            <p:cNvPr id="524311" name="Rectangle 23"/>
            <p:cNvSpPr>
              <a:spLocks noChangeArrowheads="1"/>
            </p:cNvSpPr>
            <p:nvPr/>
          </p:nvSpPr>
          <p:spPr bwMode="auto">
            <a:xfrm>
              <a:off x="3509" y="2045"/>
              <a:ext cx="249"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1915</a:t>
              </a:r>
              <a:endParaRPr lang="en-US" sz="1200" b="0"/>
            </a:p>
          </p:txBody>
        </p:sp>
        <p:sp>
          <p:nvSpPr>
            <p:cNvPr id="524312" name="Rectangle 24"/>
            <p:cNvSpPr>
              <a:spLocks noChangeArrowheads="1"/>
            </p:cNvSpPr>
            <p:nvPr/>
          </p:nvSpPr>
          <p:spPr bwMode="auto">
            <a:xfrm>
              <a:off x="4066" y="2045"/>
              <a:ext cx="249"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1925</a:t>
              </a:r>
              <a:endParaRPr lang="en-US" sz="1200" b="0"/>
            </a:p>
          </p:txBody>
        </p:sp>
        <p:sp>
          <p:nvSpPr>
            <p:cNvPr id="524313" name="Rectangle 25"/>
            <p:cNvSpPr>
              <a:spLocks noChangeArrowheads="1"/>
            </p:cNvSpPr>
            <p:nvPr/>
          </p:nvSpPr>
          <p:spPr bwMode="auto">
            <a:xfrm>
              <a:off x="4597" y="2045"/>
              <a:ext cx="249"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1935</a:t>
              </a:r>
              <a:endParaRPr lang="en-US" sz="1200" b="0"/>
            </a:p>
          </p:txBody>
        </p:sp>
        <p:sp>
          <p:nvSpPr>
            <p:cNvPr id="524314" name="Rectangle 26"/>
            <p:cNvSpPr>
              <a:spLocks noChangeArrowheads="1"/>
            </p:cNvSpPr>
            <p:nvPr/>
          </p:nvSpPr>
          <p:spPr bwMode="auto">
            <a:xfrm>
              <a:off x="5142" y="2045"/>
              <a:ext cx="249"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1945</a:t>
              </a:r>
              <a:endParaRPr lang="en-US" sz="1200" b="0"/>
            </a:p>
          </p:txBody>
        </p:sp>
        <p:sp>
          <p:nvSpPr>
            <p:cNvPr id="524315" name="Rectangle 27"/>
            <p:cNvSpPr>
              <a:spLocks noChangeArrowheads="1"/>
            </p:cNvSpPr>
            <p:nvPr/>
          </p:nvSpPr>
          <p:spPr bwMode="auto">
            <a:xfrm>
              <a:off x="3196" y="852"/>
              <a:ext cx="125"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10</a:t>
              </a:r>
              <a:endParaRPr lang="en-US" sz="1200" b="0"/>
            </a:p>
          </p:txBody>
        </p:sp>
        <p:sp>
          <p:nvSpPr>
            <p:cNvPr id="524316" name="Rectangle 28"/>
            <p:cNvSpPr>
              <a:spLocks noChangeArrowheads="1"/>
            </p:cNvSpPr>
            <p:nvPr/>
          </p:nvSpPr>
          <p:spPr bwMode="auto">
            <a:xfrm>
              <a:off x="3255" y="1053"/>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8</a:t>
              </a:r>
              <a:endParaRPr lang="en-US" sz="1200" b="0"/>
            </a:p>
          </p:txBody>
        </p:sp>
        <p:sp>
          <p:nvSpPr>
            <p:cNvPr id="524317" name="Rectangle 29"/>
            <p:cNvSpPr>
              <a:spLocks noChangeArrowheads="1"/>
            </p:cNvSpPr>
            <p:nvPr/>
          </p:nvSpPr>
          <p:spPr bwMode="auto">
            <a:xfrm>
              <a:off x="3255" y="1284"/>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6</a:t>
              </a:r>
              <a:endParaRPr lang="en-US" sz="1200" b="0"/>
            </a:p>
          </p:txBody>
        </p:sp>
        <p:sp>
          <p:nvSpPr>
            <p:cNvPr id="524318" name="Rectangle 30"/>
            <p:cNvSpPr>
              <a:spLocks noChangeArrowheads="1"/>
            </p:cNvSpPr>
            <p:nvPr/>
          </p:nvSpPr>
          <p:spPr bwMode="auto">
            <a:xfrm>
              <a:off x="3255" y="1485"/>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4</a:t>
              </a:r>
              <a:endParaRPr lang="en-US" sz="1200" b="0"/>
            </a:p>
          </p:txBody>
        </p:sp>
        <p:sp>
          <p:nvSpPr>
            <p:cNvPr id="524319" name="Rectangle 31"/>
            <p:cNvSpPr>
              <a:spLocks noChangeArrowheads="1"/>
            </p:cNvSpPr>
            <p:nvPr/>
          </p:nvSpPr>
          <p:spPr bwMode="auto">
            <a:xfrm>
              <a:off x="3255" y="1701"/>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2</a:t>
              </a:r>
              <a:endParaRPr lang="en-US" sz="1200" b="0"/>
            </a:p>
          </p:txBody>
        </p:sp>
        <p:sp>
          <p:nvSpPr>
            <p:cNvPr id="524320" name="Rectangle 32"/>
            <p:cNvSpPr>
              <a:spLocks noChangeArrowheads="1"/>
            </p:cNvSpPr>
            <p:nvPr/>
          </p:nvSpPr>
          <p:spPr bwMode="auto">
            <a:xfrm>
              <a:off x="3255" y="1915"/>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0</a:t>
              </a:r>
              <a:endParaRPr lang="en-US" sz="1200" b="0"/>
            </a:p>
          </p:txBody>
        </p:sp>
        <p:sp>
          <p:nvSpPr>
            <p:cNvPr id="524321" name="Rectangle 33"/>
            <p:cNvSpPr>
              <a:spLocks noChangeArrowheads="1"/>
            </p:cNvSpPr>
            <p:nvPr/>
          </p:nvSpPr>
          <p:spPr bwMode="auto">
            <a:xfrm rot="16200000">
              <a:off x="2235" y="1261"/>
              <a:ext cx="1466" cy="286"/>
            </a:xfrm>
            <a:prstGeom prst="rect">
              <a:avLst/>
            </a:prstGeom>
            <a:noFill/>
            <a:ln w="9525">
              <a:noFill/>
              <a:miter lim="800000"/>
              <a:headEnd/>
              <a:tailEnd/>
            </a:ln>
            <a:effectLst/>
          </p:spPr>
          <p:txBody>
            <a:bodyPr wrap="none">
              <a:prstTxWarp prst="textNoShape">
                <a:avLst/>
              </a:prstTxWarp>
              <a:spAutoFit/>
            </a:bodyPr>
            <a:lstStyle/>
            <a:p>
              <a:pPr>
                <a:lnSpc>
                  <a:spcPct val="85000"/>
                </a:lnSpc>
              </a:pPr>
              <a:r>
                <a:rPr lang="en-US" sz="1400">
                  <a:solidFill>
                    <a:srgbClr val="000000"/>
                  </a:solidFill>
                </a:rPr>
                <a:t>Number of breeding male</a:t>
              </a:r>
            </a:p>
            <a:p>
              <a:pPr>
                <a:lnSpc>
                  <a:spcPct val="85000"/>
                </a:lnSpc>
              </a:pPr>
              <a:r>
                <a:rPr lang="en-US" sz="1400">
                  <a:solidFill>
                    <a:srgbClr val="000000"/>
                  </a:solidFill>
                </a:rPr>
                <a:t> fur seals (thousands)</a:t>
              </a:r>
            </a:p>
          </p:txBody>
        </p:sp>
      </p:grpSp>
      <p:sp>
        <p:nvSpPr>
          <p:cNvPr id="524322" name="Rectangle 34"/>
          <p:cNvSpPr>
            <a:spLocks noGrp="1" noChangeArrowheads="1"/>
          </p:cNvSpPr>
          <p:nvPr>
            <p:ph type="title"/>
          </p:nvPr>
        </p:nvSpPr>
        <p:spPr>
          <a:xfrm>
            <a:off x="0" y="0"/>
            <a:ext cx="5207000" cy="762000"/>
          </a:xfrm>
        </p:spPr>
        <p:txBody>
          <a:bodyPr/>
          <a:lstStyle/>
          <a:p>
            <a:r>
              <a:rPr lang="en-US" dirty="0"/>
              <a:t>Carrying capacity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955675"/>
          </a:xfrm>
        </p:spPr>
        <p:txBody>
          <a:bodyPr/>
          <a:lstStyle/>
          <a:p>
            <a:pPr eaLnBrk="1" hangingPunct="1"/>
            <a:r>
              <a:rPr lang="en-US" sz="3200">
                <a:ea typeface="ＭＳ Ｐゴシック" charset="-128"/>
                <a:cs typeface="ＭＳ Ｐゴシック" charset="-128"/>
              </a:rPr>
              <a:t>Population growth predicted by the logistic model</a:t>
            </a:r>
          </a:p>
        </p:txBody>
      </p:sp>
      <p:grpSp>
        <p:nvGrpSpPr>
          <p:cNvPr id="2" name="Group 43"/>
          <p:cNvGrpSpPr>
            <a:grpSpLocks/>
          </p:cNvGrpSpPr>
          <p:nvPr/>
        </p:nvGrpSpPr>
        <p:grpSpPr bwMode="auto">
          <a:xfrm>
            <a:off x="1295400" y="923925"/>
            <a:ext cx="6472238" cy="5299075"/>
            <a:chOff x="816" y="582"/>
            <a:chExt cx="4077" cy="3338"/>
          </a:xfrm>
        </p:grpSpPr>
        <p:pic>
          <p:nvPicPr>
            <p:cNvPr id="88068" name="Picture 4"/>
            <p:cNvPicPr>
              <a:picLocks noChangeAspect="1" noChangeArrowheads="1"/>
            </p:cNvPicPr>
            <p:nvPr/>
          </p:nvPicPr>
          <p:blipFill>
            <a:blip r:embed="rId2"/>
            <a:srcRect/>
            <a:stretch>
              <a:fillRect/>
            </a:stretch>
          </p:blipFill>
          <p:spPr bwMode="auto">
            <a:xfrm>
              <a:off x="816" y="582"/>
              <a:ext cx="4077" cy="3338"/>
            </a:xfrm>
            <a:prstGeom prst="rect">
              <a:avLst/>
            </a:prstGeom>
            <a:noFill/>
            <a:ln w="9525">
              <a:noFill/>
              <a:miter lim="800000"/>
              <a:headEnd/>
              <a:tailEnd/>
            </a:ln>
          </p:spPr>
        </p:pic>
        <p:sp>
          <p:nvSpPr>
            <p:cNvPr id="88069" name="Text Box 5"/>
            <p:cNvSpPr txBox="1">
              <a:spLocks noChangeArrowheads="1"/>
            </p:cNvSpPr>
            <p:nvPr/>
          </p:nvSpPr>
          <p:spPr bwMode="auto">
            <a:xfrm>
              <a:off x="2181" y="1094"/>
              <a:ext cx="2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dN</a:t>
              </a:r>
            </a:p>
          </p:txBody>
        </p:sp>
        <p:sp>
          <p:nvSpPr>
            <p:cNvPr id="88070" name="Line 6"/>
            <p:cNvSpPr>
              <a:spLocks noChangeShapeType="1"/>
            </p:cNvSpPr>
            <p:nvPr/>
          </p:nvSpPr>
          <p:spPr bwMode="auto">
            <a:xfrm>
              <a:off x="2226" y="1296"/>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71" name="Text Box 7"/>
            <p:cNvSpPr txBox="1">
              <a:spLocks noChangeArrowheads="1"/>
            </p:cNvSpPr>
            <p:nvPr/>
          </p:nvSpPr>
          <p:spPr bwMode="auto">
            <a:xfrm>
              <a:off x="2193" y="1270"/>
              <a:ext cx="23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dt</a:t>
              </a:r>
            </a:p>
          </p:txBody>
        </p:sp>
        <p:sp>
          <p:nvSpPr>
            <p:cNvPr id="88072" name="Text Box 8"/>
            <p:cNvSpPr txBox="1">
              <a:spLocks noChangeArrowheads="1"/>
            </p:cNvSpPr>
            <p:nvPr/>
          </p:nvSpPr>
          <p:spPr bwMode="auto">
            <a:xfrm>
              <a:off x="2423" y="1170"/>
              <a:ext cx="19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ym typeface="Symbol" charset="2"/>
                </a:rPr>
                <a:t></a:t>
              </a:r>
              <a:endParaRPr kumimoji="1" lang="en-US" sz="1600"/>
            </a:p>
          </p:txBody>
        </p:sp>
        <p:sp>
          <p:nvSpPr>
            <p:cNvPr id="88073" name="Text Box 9"/>
            <p:cNvSpPr txBox="1">
              <a:spLocks noChangeArrowheads="1"/>
            </p:cNvSpPr>
            <p:nvPr/>
          </p:nvSpPr>
          <p:spPr bwMode="auto">
            <a:xfrm>
              <a:off x="2526" y="1182"/>
              <a:ext cx="3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1.0</a:t>
              </a:r>
              <a:r>
                <a:rPr kumimoji="1" lang="en-US" sz="1600" b="1" i="1"/>
                <a:t>N</a:t>
              </a:r>
              <a:endParaRPr kumimoji="1" lang="en-US" sz="1600" b="1"/>
            </a:p>
          </p:txBody>
        </p:sp>
        <p:sp>
          <p:nvSpPr>
            <p:cNvPr id="88074" name="Text Box 10"/>
            <p:cNvSpPr txBox="1">
              <a:spLocks noChangeArrowheads="1"/>
            </p:cNvSpPr>
            <p:nvPr/>
          </p:nvSpPr>
          <p:spPr bwMode="auto">
            <a:xfrm>
              <a:off x="3004" y="1193"/>
              <a:ext cx="932" cy="36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b="1"/>
                <a:t>Exponential growth</a:t>
              </a:r>
            </a:p>
          </p:txBody>
        </p:sp>
        <p:sp>
          <p:nvSpPr>
            <p:cNvPr id="88075" name="Text Box 11"/>
            <p:cNvSpPr txBox="1">
              <a:spLocks noChangeArrowheads="1"/>
            </p:cNvSpPr>
            <p:nvPr/>
          </p:nvSpPr>
          <p:spPr bwMode="auto">
            <a:xfrm>
              <a:off x="3504" y="1804"/>
              <a:ext cx="1220" cy="212"/>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b="1"/>
                <a:t>Logistic growth</a:t>
              </a:r>
            </a:p>
          </p:txBody>
        </p:sp>
        <p:sp>
          <p:nvSpPr>
            <p:cNvPr id="88076" name="Text Box 12"/>
            <p:cNvSpPr txBox="1">
              <a:spLocks noChangeArrowheads="1"/>
            </p:cNvSpPr>
            <p:nvPr/>
          </p:nvSpPr>
          <p:spPr bwMode="auto">
            <a:xfrm>
              <a:off x="3093" y="2108"/>
              <a:ext cx="2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dN</a:t>
              </a:r>
            </a:p>
          </p:txBody>
        </p:sp>
        <p:sp>
          <p:nvSpPr>
            <p:cNvPr id="88077" name="Line 13"/>
            <p:cNvSpPr>
              <a:spLocks noChangeShapeType="1"/>
            </p:cNvSpPr>
            <p:nvPr/>
          </p:nvSpPr>
          <p:spPr bwMode="auto">
            <a:xfrm>
              <a:off x="3138" y="2310"/>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78" name="Text Box 14"/>
            <p:cNvSpPr txBox="1">
              <a:spLocks noChangeArrowheads="1"/>
            </p:cNvSpPr>
            <p:nvPr/>
          </p:nvSpPr>
          <p:spPr bwMode="auto">
            <a:xfrm>
              <a:off x="3105" y="2284"/>
              <a:ext cx="23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dt</a:t>
              </a:r>
            </a:p>
          </p:txBody>
        </p:sp>
        <p:sp>
          <p:nvSpPr>
            <p:cNvPr id="88079" name="Text Box 15"/>
            <p:cNvSpPr txBox="1">
              <a:spLocks noChangeArrowheads="1"/>
            </p:cNvSpPr>
            <p:nvPr/>
          </p:nvSpPr>
          <p:spPr bwMode="auto">
            <a:xfrm>
              <a:off x="3327" y="2184"/>
              <a:ext cx="19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ym typeface="Symbol" charset="2"/>
                </a:rPr>
                <a:t></a:t>
              </a:r>
              <a:endParaRPr kumimoji="1" lang="en-US" sz="1600"/>
            </a:p>
          </p:txBody>
        </p:sp>
        <p:sp>
          <p:nvSpPr>
            <p:cNvPr id="88080" name="Text Box 16"/>
            <p:cNvSpPr txBox="1">
              <a:spLocks noChangeArrowheads="1"/>
            </p:cNvSpPr>
            <p:nvPr/>
          </p:nvSpPr>
          <p:spPr bwMode="auto">
            <a:xfrm>
              <a:off x="3438" y="2204"/>
              <a:ext cx="3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1.0</a:t>
              </a:r>
              <a:r>
                <a:rPr kumimoji="1" lang="en-US" sz="1600" b="1" i="1"/>
                <a:t>N</a:t>
              </a:r>
              <a:endParaRPr kumimoji="1" lang="en-US" sz="1600" b="1"/>
            </a:p>
          </p:txBody>
        </p:sp>
        <p:sp>
          <p:nvSpPr>
            <p:cNvPr id="88081" name="Text Box 21"/>
            <p:cNvSpPr txBox="1">
              <a:spLocks noChangeArrowheads="1"/>
            </p:cNvSpPr>
            <p:nvPr/>
          </p:nvSpPr>
          <p:spPr bwMode="auto">
            <a:xfrm>
              <a:off x="3931" y="2112"/>
              <a:ext cx="67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1,500 </a:t>
              </a:r>
              <a:r>
                <a:rPr kumimoji="1" lang="en-US" sz="1600" b="1">
                  <a:sym typeface="Symbol" charset="2"/>
                </a:rPr>
                <a:t> </a:t>
              </a:r>
              <a:r>
                <a:rPr kumimoji="1" lang="en-US" sz="1600" b="1" i="1">
                  <a:sym typeface="Symbol" charset="2"/>
                </a:rPr>
                <a:t>N</a:t>
              </a:r>
              <a:endParaRPr kumimoji="1" lang="en-US" sz="1600" b="1"/>
            </a:p>
          </p:txBody>
        </p:sp>
        <p:sp>
          <p:nvSpPr>
            <p:cNvPr id="88082" name="Line 22"/>
            <p:cNvSpPr>
              <a:spLocks noChangeShapeType="1"/>
            </p:cNvSpPr>
            <p:nvPr/>
          </p:nvSpPr>
          <p:spPr bwMode="auto">
            <a:xfrm>
              <a:off x="3997" y="2314"/>
              <a:ext cx="605"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83" name="Text Box 23"/>
            <p:cNvSpPr txBox="1">
              <a:spLocks noChangeArrowheads="1"/>
            </p:cNvSpPr>
            <p:nvPr/>
          </p:nvSpPr>
          <p:spPr bwMode="auto">
            <a:xfrm>
              <a:off x="4050" y="2288"/>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1,500</a:t>
              </a:r>
            </a:p>
          </p:txBody>
        </p:sp>
        <p:sp>
          <p:nvSpPr>
            <p:cNvPr id="88084" name="Text Box 28"/>
            <p:cNvSpPr txBox="1">
              <a:spLocks noChangeArrowheads="1"/>
            </p:cNvSpPr>
            <p:nvPr/>
          </p:nvSpPr>
          <p:spPr bwMode="auto">
            <a:xfrm>
              <a:off x="1584" y="1591"/>
              <a:ext cx="71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K </a:t>
              </a:r>
              <a:r>
                <a:rPr kumimoji="1" lang="en-US" sz="1600" b="1">
                  <a:sym typeface="Symbol" charset="2"/>
                </a:rPr>
                <a:t> </a:t>
              </a:r>
              <a:r>
                <a:rPr kumimoji="1" lang="en-US" sz="1600" b="1"/>
                <a:t>1,500 </a:t>
              </a:r>
            </a:p>
          </p:txBody>
        </p:sp>
        <p:sp>
          <p:nvSpPr>
            <p:cNvPr id="88085" name="AutoShape 29"/>
            <p:cNvSpPr>
              <a:spLocks noChangeArrowheads="1"/>
            </p:cNvSpPr>
            <p:nvPr/>
          </p:nvSpPr>
          <p:spPr bwMode="auto">
            <a:xfrm>
              <a:off x="3928" y="2144"/>
              <a:ext cx="720" cy="345"/>
            </a:xfrm>
            <a:prstGeom prst="bracketPair">
              <a:avLst>
                <a:gd name="adj" fmla="val 16667"/>
              </a:avLst>
            </a:prstGeom>
            <a:noFill/>
            <a:ln w="25400">
              <a:solidFill>
                <a:schemeClr val="tx1"/>
              </a:solidFill>
              <a:round/>
              <a:headEnd/>
              <a:tailEnd/>
            </a:ln>
          </p:spPr>
          <p:txBody>
            <a:bodyPr wrap="none" lIns="92075" tIns="46038" rIns="92075" bIns="46038" anchor="ctr">
              <a:prstTxWarp prst="textNoShape">
                <a:avLst/>
              </a:prstTxWarp>
            </a:bodyPr>
            <a:lstStyle/>
            <a:p>
              <a:pPr algn="ctr" eaLnBrk="0" hangingPunct="0"/>
              <a:r>
                <a:rPr kumimoji="1" lang="en-US" sz="2900"/>
                <a:t> </a:t>
              </a:r>
            </a:p>
          </p:txBody>
        </p:sp>
        <p:sp>
          <p:nvSpPr>
            <p:cNvPr id="88086" name="Text Box 30"/>
            <p:cNvSpPr txBox="1">
              <a:spLocks noChangeArrowheads="1"/>
            </p:cNvSpPr>
            <p:nvPr/>
          </p:nvSpPr>
          <p:spPr bwMode="auto">
            <a:xfrm>
              <a:off x="1433" y="3456"/>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0</a:t>
              </a:r>
            </a:p>
          </p:txBody>
        </p:sp>
        <p:sp>
          <p:nvSpPr>
            <p:cNvPr id="88087" name="Text Box 31"/>
            <p:cNvSpPr txBox="1">
              <a:spLocks noChangeArrowheads="1"/>
            </p:cNvSpPr>
            <p:nvPr/>
          </p:nvSpPr>
          <p:spPr bwMode="auto">
            <a:xfrm>
              <a:off x="2407" y="3463"/>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5</a:t>
              </a:r>
            </a:p>
          </p:txBody>
        </p:sp>
        <p:sp>
          <p:nvSpPr>
            <p:cNvPr id="88088" name="Text Box 32"/>
            <p:cNvSpPr txBox="1">
              <a:spLocks noChangeArrowheads="1"/>
            </p:cNvSpPr>
            <p:nvPr/>
          </p:nvSpPr>
          <p:spPr bwMode="auto">
            <a:xfrm>
              <a:off x="3357" y="3463"/>
              <a:ext cx="2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10</a:t>
              </a:r>
            </a:p>
          </p:txBody>
        </p:sp>
        <p:sp>
          <p:nvSpPr>
            <p:cNvPr id="88089" name="Text Box 33"/>
            <p:cNvSpPr txBox="1">
              <a:spLocks noChangeArrowheads="1"/>
            </p:cNvSpPr>
            <p:nvPr/>
          </p:nvSpPr>
          <p:spPr bwMode="auto">
            <a:xfrm>
              <a:off x="4327" y="3463"/>
              <a:ext cx="2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15</a:t>
              </a:r>
            </a:p>
          </p:txBody>
        </p:sp>
        <p:sp>
          <p:nvSpPr>
            <p:cNvPr id="88090" name="Text Box 34"/>
            <p:cNvSpPr txBox="1">
              <a:spLocks noChangeArrowheads="1"/>
            </p:cNvSpPr>
            <p:nvPr/>
          </p:nvSpPr>
          <p:spPr bwMode="auto">
            <a:xfrm>
              <a:off x="1310" y="3332"/>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0</a:t>
              </a:r>
            </a:p>
          </p:txBody>
        </p:sp>
        <p:sp>
          <p:nvSpPr>
            <p:cNvPr id="88091" name="Text Box 35"/>
            <p:cNvSpPr txBox="1">
              <a:spLocks noChangeArrowheads="1"/>
            </p:cNvSpPr>
            <p:nvPr/>
          </p:nvSpPr>
          <p:spPr bwMode="auto">
            <a:xfrm>
              <a:off x="1180" y="2709"/>
              <a:ext cx="329"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500</a:t>
              </a:r>
            </a:p>
          </p:txBody>
        </p:sp>
        <p:sp>
          <p:nvSpPr>
            <p:cNvPr id="88092" name="Text Box 36"/>
            <p:cNvSpPr txBox="1">
              <a:spLocks noChangeArrowheads="1"/>
            </p:cNvSpPr>
            <p:nvPr/>
          </p:nvSpPr>
          <p:spPr bwMode="auto">
            <a:xfrm>
              <a:off x="1077" y="2085"/>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1,000</a:t>
              </a:r>
            </a:p>
          </p:txBody>
        </p:sp>
        <p:sp>
          <p:nvSpPr>
            <p:cNvPr id="88093" name="Text Box 37"/>
            <p:cNvSpPr txBox="1">
              <a:spLocks noChangeArrowheads="1"/>
            </p:cNvSpPr>
            <p:nvPr/>
          </p:nvSpPr>
          <p:spPr bwMode="auto">
            <a:xfrm>
              <a:off x="1076" y="1467"/>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1,500</a:t>
              </a:r>
            </a:p>
          </p:txBody>
        </p:sp>
        <p:sp>
          <p:nvSpPr>
            <p:cNvPr id="88094" name="Text Box 38"/>
            <p:cNvSpPr txBox="1">
              <a:spLocks noChangeArrowheads="1"/>
            </p:cNvSpPr>
            <p:nvPr/>
          </p:nvSpPr>
          <p:spPr bwMode="auto">
            <a:xfrm>
              <a:off x="1077" y="843"/>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2,000</a:t>
              </a:r>
            </a:p>
          </p:txBody>
        </p:sp>
        <p:sp>
          <p:nvSpPr>
            <p:cNvPr id="88095" name="Text Box 39"/>
            <p:cNvSpPr txBox="1">
              <a:spLocks noChangeArrowheads="1"/>
            </p:cNvSpPr>
            <p:nvPr/>
          </p:nvSpPr>
          <p:spPr bwMode="auto">
            <a:xfrm>
              <a:off x="2326" y="3669"/>
              <a:ext cx="141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Number of generations</a:t>
              </a:r>
            </a:p>
          </p:txBody>
        </p:sp>
        <p:sp>
          <p:nvSpPr>
            <p:cNvPr id="88096" name="Text Box 40"/>
            <p:cNvSpPr txBox="1">
              <a:spLocks noChangeArrowheads="1"/>
            </p:cNvSpPr>
            <p:nvPr/>
          </p:nvSpPr>
          <p:spPr bwMode="auto">
            <a:xfrm rot="16200000" flipH="1">
              <a:off x="345" y="2032"/>
              <a:ext cx="1196" cy="212"/>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a:t>Population size (</a:t>
              </a:r>
              <a:r>
                <a:rPr kumimoji="1" lang="en-US" sz="1600" i="1"/>
                <a:t>N</a:t>
              </a:r>
              <a:r>
                <a:rPr kumimoji="1" lang="en-US" sz="1600"/>
                <a:t>)</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7" name="Rectangle 9" descr="Rectangle: Click to edit Master text styles&#10;Second level&#10;Third level&#10;Fourth level&#10;Fifth level"/>
          <p:cNvSpPr>
            <a:spLocks noGrp="1" noChangeArrowheads="1"/>
          </p:cNvSpPr>
          <p:nvPr>
            <p:ph type="body" idx="1"/>
          </p:nvPr>
        </p:nvSpPr>
        <p:spPr>
          <a:xfrm>
            <a:off x="0" y="901700"/>
            <a:ext cx="5656263" cy="4749800"/>
          </a:xfrm>
        </p:spPr>
        <p:txBody>
          <a:bodyPr/>
          <a:lstStyle/>
          <a:p>
            <a:r>
              <a:rPr lang="en-US" dirty="0"/>
              <a:t>Limiting factors</a:t>
            </a:r>
          </a:p>
          <a:p>
            <a:pPr lvl="1"/>
            <a:r>
              <a:rPr lang="en-US" u="sng" dirty="0">
                <a:solidFill>
                  <a:srgbClr val="BC0013"/>
                </a:solidFill>
              </a:rPr>
              <a:t>density dependent</a:t>
            </a:r>
            <a:endParaRPr lang="en-US" dirty="0"/>
          </a:p>
          <a:p>
            <a:pPr lvl="2"/>
            <a:r>
              <a:rPr lang="en-US" dirty="0"/>
              <a:t>competition: food, mates, nesting sites</a:t>
            </a:r>
          </a:p>
          <a:p>
            <a:pPr lvl="2"/>
            <a:r>
              <a:rPr lang="en-US" dirty="0"/>
              <a:t>predators, parasites, pathogens</a:t>
            </a:r>
          </a:p>
          <a:p>
            <a:pPr lvl="1"/>
            <a:r>
              <a:rPr lang="en-US" u="sng" dirty="0">
                <a:solidFill>
                  <a:srgbClr val="BC0013"/>
                </a:solidFill>
              </a:rPr>
              <a:t>density independent</a:t>
            </a:r>
            <a:endParaRPr lang="en-US" dirty="0"/>
          </a:p>
          <a:p>
            <a:pPr lvl="2"/>
            <a:r>
              <a:rPr lang="en-US" dirty="0" err="1"/>
              <a:t>abiotic</a:t>
            </a:r>
            <a:r>
              <a:rPr lang="en-US" dirty="0"/>
              <a:t> factors</a:t>
            </a:r>
          </a:p>
          <a:p>
            <a:pPr lvl="3"/>
            <a:r>
              <a:rPr lang="en-US" sz="2400" dirty="0">
                <a:solidFill>
                  <a:srgbClr val="0F116A"/>
                </a:solidFill>
              </a:rPr>
              <a:t>sunlight (energy)</a:t>
            </a:r>
          </a:p>
          <a:p>
            <a:pPr lvl="3"/>
            <a:r>
              <a:rPr lang="en-US" sz="2400" dirty="0">
                <a:solidFill>
                  <a:srgbClr val="0F116A"/>
                </a:solidFill>
              </a:rPr>
              <a:t>temperature</a:t>
            </a:r>
          </a:p>
          <a:p>
            <a:pPr lvl="3"/>
            <a:r>
              <a:rPr lang="en-US" sz="2400" dirty="0">
                <a:solidFill>
                  <a:srgbClr val="0F116A"/>
                </a:solidFill>
              </a:rPr>
              <a:t>rainfall</a:t>
            </a:r>
          </a:p>
        </p:txBody>
      </p:sp>
      <p:pic>
        <p:nvPicPr>
          <p:cNvPr id="514050" name="Picture 2"/>
          <p:cNvPicPr>
            <a:picLocks noChangeAspect="1" noChangeArrowheads="1"/>
          </p:cNvPicPr>
          <p:nvPr/>
        </p:nvPicPr>
        <p:blipFill>
          <a:blip r:embed="rId4"/>
          <a:srcRect l="45000" t="14999" r="11250" b="14999"/>
          <a:stretch>
            <a:fillRect/>
          </a:stretch>
        </p:blipFill>
        <p:spPr bwMode="auto">
          <a:xfrm>
            <a:off x="6126163" y="876300"/>
            <a:ext cx="2595562" cy="311785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14052" name="Rectangle 4"/>
          <p:cNvSpPr>
            <a:spLocks noGrp="1" noChangeArrowheads="1"/>
          </p:cNvSpPr>
          <p:nvPr>
            <p:ph type="title"/>
          </p:nvPr>
        </p:nvSpPr>
        <p:spPr>
          <a:xfrm>
            <a:off x="0" y="0"/>
            <a:ext cx="8013700" cy="1143000"/>
          </a:xfrm>
        </p:spPr>
        <p:txBody>
          <a:bodyPr/>
          <a:lstStyle/>
          <a:p>
            <a:r>
              <a:rPr lang="en-US" dirty="0"/>
              <a:t>Regulation of population size</a:t>
            </a:r>
          </a:p>
        </p:txBody>
      </p:sp>
      <p:sp>
        <p:nvSpPr>
          <p:cNvPr id="514058" name="AutoShape 10"/>
          <p:cNvSpPr>
            <a:spLocks noChangeArrowheads="1"/>
          </p:cNvSpPr>
          <p:nvPr/>
        </p:nvSpPr>
        <p:spPr bwMode="auto">
          <a:xfrm>
            <a:off x="6353175" y="4268788"/>
            <a:ext cx="2179638" cy="339725"/>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pPr algn="r"/>
            <a:r>
              <a:rPr lang="en-US" sz="2000" dirty="0">
                <a:solidFill>
                  <a:srgbClr val="000000"/>
                </a:solidFill>
              </a:rPr>
              <a:t>swarming locusts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4057">
                                            <p:txEl>
                                              <p:pRg st="0" end="0"/>
                                            </p:txEl>
                                          </p:spTgt>
                                        </p:tgtEl>
                                        <p:attrNameLst>
                                          <p:attrName>style.visibility</p:attrName>
                                        </p:attrNameLst>
                                      </p:cBhvr>
                                      <p:to>
                                        <p:strVal val="visible"/>
                                      </p:to>
                                    </p:set>
                                    <p:anim calcmode="lin" valueType="num">
                                      <p:cBhvr additive="base">
                                        <p:cTn id="7" dur="500" fill="hold"/>
                                        <p:tgtEl>
                                          <p:spTgt spid="5140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40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4057">
                                            <p:txEl>
                                              <p:pRg st="1" end="1"/>
                                            </p:txEl>
                                          </p:spTgt>
                                        </p:tgtEl>
                                        <p:attrNameLst>
                                          <p:attrName>style.visibility</p:attrName>
                                        </p:attrNameLst>
                                      </p:cBhvr>
                                      <p:to>
                                        <p:strVal val="visible"/>
                                      </p:to>
                                    </p:set>
                                    <p:anim calcmode="lin" valueType="num">
                                      <p:cBhvr additive="base">
                                        <p:cTn id="13" dur="500" fill="hold"/>
                                        <p:tgtEl>
                                          <p:spTgt spid="51405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405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4057">
                                            <p:txEl>
                                              <p:pRg st="2" end="2"/>
                                            </p:txEl>
                                          </p:spTgt>
                                        </p:tgtEl>
                                        <p:attrNameLst>
                                          <p:attrName>style.visibility</p:attrName>
                                        </p:attrNameLst>
                                      </p:cBhvr>
                                      <p:to>
                                        <p:strVal val="visible"/>
                                      </p:to>
                                    </p:set>
                                    <p:anim calcmode="lin" valueType="num">
                                      <p:cBhvr additive="base">
                                        <p:cTn id="19" dur="500" fill="hold"/>
                                        <p:tgtEl>
                                          <p:spTgt spid="51405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405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4057">
                                            <p:txEl>
                                              <p:pRg st="3" end="3"/>
                                            </p:txEl>
                                          </p:spTgt>
                                        </p:tgtEl>
                                        <p:attrNameLst>
                                          <p:attrName>style.visibility</p:attrName>
                                        </p:attrNameLst>
                                      </p:cBhvr>
                                      <p:to>
                                        <p:strVal val="visible"/>
                                      </p:to>
                                    </p:set>
                                    <p:anim calcmode="lin" valueType="num">
                                      <p:cBhvr additive="base">
                                        <p:cTn id="25" dur="500" fill="hold"/>
                                        <p:tgtEl>
                                          <p:spTgt spid="51405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405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4057">
                                            <p:txEl>
                                              <p:pRg st="4" end="4"/>
                                            </p:txEl>
                                          </p:spTgt>
                                        </p:tgtEl>
                                        <p:attrNameLst>
                                          <p:attrName>style.visibility</p:attrName>
                                        </p:attrNameLst>
                                      </p:cBhvr>
                                      <p:to>
                                        <p:strVal val="visible"/>
                                      </p:to>
                                    </p:set>
                                    <p:anim calcmode="lin" valueType="num">
                                      <p:cBhvr additive="base">
                                        <p:cTn id="31" dur="500" fill="hold"/>
                                        <p:tgtEl>
                                          <p:spTgt spid="51405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405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4057">
                                            <p:txEl>
                                              <p:pRg st="5" end="5"/>
                                            </p:txEl>
                                          </p:spTgt>
                                        </p:tgtEl>
                                        <p:attrNameLst>
                                          <p:attrName>style.visibility</p:attrName>
                                        </p:attrNameLst>
                                      </p:cBhvr>
                                      <p:to>
                                        <p:strVal val="visible"/>
                                      </p:to>
                                    </p:set>
                                    <p:anim calcmode="lin" valueType="num">
                                      <p:cBhvr additive="base">
                                        <p:cTn id="37" dur="500" fill="hold"/>
                                        <p:tgtEl>
                                          <p:spTgt spid="51405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405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4057">
                                            <p:txEl>
                                              <p:pRg st="6" end="6"/>
                                            </p:txEl>
                                          </p:spTgt>
                                        </p:tgtEl>
                                        <p:attrNameLst>
                                          <p:attrName>style.visibility</p:attrName>
                                        </p:attrNameLst>
                                      </p:cBhvr>
                                      <p:to>
                                        <p:strVal val="visible"/>
                                      </p:to>
                                    </p:set>
                                    <p:anim calcmode="lin" valueType="num">
                                      <p:cBhvr additive="base">
                                        <p:cTn id="43" dur="500" fill="hold"/>
                                        <p:tgtEl>
                                          <p:spTgt spid="51405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405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4057">
                                            <p:txEl>
                                              <p:pRg st="7" end="7"/>
                                            </p:txEl>
                                          </p:spTgt>
                                        </p:tgtEl>
                                        <p:attrNameLst>
                                          <p:attrName>style.visibility</p:attrName>
                                        </p:attrNameLst>
                                      </p:cBhvr>
                                      <p:to>
                                        <p:strVal val="visible"/>
                                      </p:to>
                                    </p:set>
                                    <p:anim calcmode="lin" valueType="num">
                                      <p:cBhvr additive="base">
                                        <p:cTn id="49" dur="500" fill="hold"/>
                                        <p:tgtEl>
                                          <p:spTgt spid="51405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405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4057">
                                            <p:txEl>
                                              <p:pRg st="8" end="8"/>
                                            </p:txEl>
                                          </p:spTgt>
                                        </p:tgtEl>
                                        <p:attrNameLst>
                                          <p:attrName>style.visibility</p:attrName>
                                        </p:attrNameLst>
                                      </p:cBhvr>
                                      <p:to>
                                        <p:strVal val="visible"/>
                                      </p:to>
                                    </p:set>
                                    <p:anim calcmode="lin" valueType="num">
                                      <p:cBhvr additive="base">
                                        <p:cTn id="55" dur="500" fill="hold"/>
                                        <p:tgtEl>
                                          <p:spTgt spid="51405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405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4829</TotalTime>
  <Words>699</Words>
  <Application>Microsoft Office PowerPoint</Application>
  <PresentationFormat>On-screen Show (4:3)</PresentationFormat>
  <Paragraphs>149</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Life takes place in populations</vt:lpstr>
      <vt:lpstr>Population Size</vt:lpstr>
      <vt:lpstr>Exponential Growth</vt:lpstr>
      <vt:lpstr>Exponential growth rate</vt:lpstr>
      <vt:lpstr>Logistic rate of growth</vt:lpstr>
      <vt:lpstr>Carrying capacity</vt:lpstr>
      <vt:lpstr>Population growth predicted by the logistic model</vt:lpstr>
      <vt:lpstr>Regulation of population size</vt:lpstr>
      <vt:lpstr>Changes in Carrying Capacity</vt:lpstr>
      <vt:lpstr>Human population growth</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PopulationEcology 2010edit</dc:title>
  <dc:creator>Kim Foglia/David Knuffke</dc:creator>
  <cp:lastModifiedBy>Megan</cp:lastModifiedBy>
  <cp:revision>184</cp:revision>
  <cp:lastPrinted>2010-09-03T20:16:20Z</cp:lastPrinted>
  <dcterms:created xsi:type="dcterms:W3CDTF">2012-03-05T03:52:43Z</dcterms:created>
  <dcterms:modified xsi:type="dcterms:W3CDTF">2015-05-20T14:45:04Z</dcterms:modified>
</cp:coreProperties>
</file>