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8" r:id="rId3"/>
    <p:sldId id="273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37310E2-97CE-4562-9414-1356768FE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309C22-D9E9-4ABA-8478-E1E09BE8C0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81E3A9-0645-4252-A65F-554BE6BFF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3526ED-E802-4F74-9C01-C5426F068F6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E5FA5D-B814-44B5-8667-EBA03842D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C0113863/bios.s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31CE2BYicyU&amp;NR=1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hyperlink" Target="http://chemistry.about.com/od/periodictableelements/ig/Element-Photo-Gallery.--98/Sodium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obel.scas.bcit.ca/resource/ptable/cl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dmr.nd.gov/ndgs/rockandmineral/sulfur.asp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95800"/>
            <a:ext cx="8839200" cy="1524000"/>
          </a:xfrm>
        </p:spPr>
        <p:txBody>
          <a:bodyPr/>
          <a:lstStyle/>
          <a:p>
            <a:pPr>
              <a:buClr>
                <a:schemeClr val="tx2"/>
              </a:buClr>
              <a:buFontTx/>
              <a:buNone/>
            </a:pPr>
            <a:endParaRPr lang="en-US" sz="2700" b="1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895600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Introduction to the Periodic Table</a:t>
            </a:r>
            <a:r>
              <a:rPr lang="en-US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Metalloids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3800" cy="449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	</a:t>
            </a:r>
            <a:r>
              <a:rPr lang="en-US" sz="2400" b="1" u="sng">
                <a:latin typeface="Comic Sans MS" pitchFamily="66" charset="0"/>
              </a:rPr>
              <a:t>Location</a:t>
            </a:r>
            <a:r>
              <a:rPr lang="en-US" sz="2400"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Border the zigzag line/staircase on the periodic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	</a:t>
            </a:r>
            <a:r>
              <a:rPr lang="en-US" sz="2400" b="1" u="sng">
                <a:latin typeface="Comic Sans MS" pitchFamily="66" charset="0"/>
              </a:rPr>
              <a:t>Chemical Properties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Most atoms have ½ (≈) complete set of electrons in outer level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	</a:t>
            </a:r>
            <a:r>
              <a:rPr lang="en-US" sz="2400" b="1" u="sng">
                <a:latin typeface="Comic Sans MS" pitchFamily="66" charset="0"/>
              </a:rPr>
              <a:t>Physical Properties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have properties of both metals and non-metals</a:t>
            </a:r>
          </a:p>
        </p:txBody>
      </p:sp>
      <p:pic>
        <p:nvPicPr>
          <p:cNvPr id="17418" name="Picture 10" descr="Bo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191000"/>
            <a:ext cx="2286000" cy="1714500"/>
          </a:xfrm>
          <a:prstGeom prst="rect">
            <a:avLst/>
          </a:prstGeom>
          <a:noFill/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943600" y="5867400"/>
            <a:ext cx="263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00">
                <a:latin typeface="Comic Sans MS" pitchFamily="66" charset="0"/>
              </a:rPr>
              <a:t>Image taken from: </a:t>
            </a:r>
          </a:p>
          <a:p>
            <a:pPr algn="ctr"/>
            <a:r>
              <a:rPr lang="en-US" sz="800">
                <a:latin typeface="Comic Sans MS" pitchFamily="66" charset="0"/>
                <a:hlinkClick r:id="rId3"/>
              </a:rPr>
              <a:t>http://library.thinkquest.org/C0113863/bios.shtml</a:t>
            </a:r>
            <a:r>
              <a:rPr lang="en-US" sz="800">
                <a:latin typeface="Comic Sans MS" pitchFamily="66" charset="0"/>
              </a:rPr>
              <a:t> </a:t>
            </a:r>
          </a:p>
        </p:txBody>
      </p:sp>
      <p:pic>
        <p:nvPicPr>
          <p:cNvPr id="17421" name="Picture 13" descr="Sil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28800"/>
            <a:ext cx="2286000" cy="1714500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876800" y="3505200"/>
            <a:ext cx="263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00">
                <a:latin typeface="Comic Sans MS" pitchFamily="66" charset="0"/>
              </a:rPr>
              <a:t>Image taken from: </a:t>
            </a:r>
          </a:p>
          <a:p>
            <a:pPr algn="ctr"/>
            <a:r>
              <a:rPr lang="en-US" sz="800">
                <a:latin typeface="Comic Sans MS" pitchFamily="66" charset="0"/>
                <a:hlinkClick r:id="rId3"/>
              </a:rPr>
              <a:t>http://library.thinkquest.org/C0113863/bios.shtml</a:t>
            </a:r>
            <a:r>
              <a:rPr lang="en-US" sz="80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17440" name="Group 32"/>
          <p:cNvGraphicFramePr>
            <a:graphicFrameLocks noGrp="1"/>
          </p:cNvGraphicFramePr>
          <p:nvPr/>
        </p:nvGraphicFramePr>
        <p:xfrm>
          <a:off x="5105400" y="4767263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10.811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58" name="Group 50"/>
          <p:cNvGraphicFramePr>
            <a:graphicFrameLocks noGrp="1"/>
          </p:cNvGraphicFramePr>
          <p:nvPr/>
        </p:nvGraphicFramePr>
        <p:xfrm>
          <a:off x="7893050" y="2471738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28.086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5595938" y="5029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 flipH="1">
            <a:off x="7391400" y="2743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Comic Sans MS" pitchFamily="66" charset="0"/>
              </a:rPr>
              <a:t>Atoms with ½ (≈) Complete Outer Energy Level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14600" y="1828800"/>
            <a:ext cx="4079875" cy="76200"/>
            <a:chOff x="0" y="0"/>
            <a:chExt cx="2570" cy="1959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570" cy="1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                   </a:t>
              </a:r>
            </a:p>
          </p:txBody>
        </p:sp>
      </p:grp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447800" y="44958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latin typeface="Comic Sans MS" pitchFamily="66" charset="0"/>
              </a:rPr>
              <a:t>Notice</a:t>
            </a:r>
            <a:r>
              <a:rPr lang="en-US" sz="1800">
                <a:latin typeface="Comic Sans MS" pitchFamily="66" charset="0"/>
              </a:rPr>
              <a:t>: only 3 electrons in outer level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638800" y="17526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latin typeface="Comic Sans MS" pitchFamily="66" charset="0"/>
              </a:rPr>
              <a:t>Notice</a:t>
            </a:r>
            <a:r>
              <a:rPr lang="en-US" sz="1800">
                <a:latin typeface="Comic Sans MS" pitchFamily="66" charset="0"/>
              </a:rPr>
              <a:t>: only 4 electrons in outer level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371600" y="1752600"/>
            <a:ext cx="2438400" cy="2438400"/>
            <a:chOff x="720" y="1227"/>
            <a:chExt cx="2208" cy="2181"/>
          </a:xfrm>
        </p:grpSpPr>
        <p:sp>
          <p:nvSpPr>
            <p:cNvPr id="59412" name="Oval 20"/>
            <p:cNvSpPr>
              <a:spLocks noChangeArrowheads="1"/>
            </p:cNvSpPr>
            <p:nvPr/>
          </p:nvSpPr>
          <p:spPr bwMode="auto">
            <a:xfrm>
              <a:off x="1920" y="2304"/>
              <a:ext cx="365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11" name="Oval 19"/>
            <p:cNvSpPr>
              <a:spLocks noChangeArrowheads="1"/>
            </p:cNvSpPr>
            <p:nvPr/>
          </p:nvSpPr>
          <p:spPr bwMode="auto">
            <a:xfrm>
              <a:off x="1680" y="1872"/>
              <a:ext cx="365" cy="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396" name="Oval 4"/>
            <p:cNvSpPr>
              <a:spLocks noChangeArrowheads="1"/>
            </p:cNvSpPr>
            <p:nvPr/>
          </p:nvSpPr>
          <p:spPr bwMode="auto">
            <a:xfrm>
              <a:off x="1488" y="2400"/>
              <a:ext cx="365" cy="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397" name="Oval 5"/>
            <p:cNvSpPr>
              <a:spLocks noChangeArrowheads="1"/>
            </p:cNvSpPr>
            <p:nvPr/>
          </p:nvSpPr>
          <p:spPr bwMode="auto">
            <a:xfrm>
              <a:off x="1392" y="2064"/>
              <a:ext cx="364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398" name="Oval 6"/>
            <p:cNvSpPr>
              <a:spLocks noChangeArrowheads="1"/>
            </p:cNvSpPr>
            <p:nvPr/>
          </p:nvSpPr>
          <p:spPr bwMode="auto">
            <a:xfrm>
              <a:off x="1493" y="1920"/>
              <a:ext cx="365" cy="37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399" name="Oval 7"/>
            <p:cNvSpPr>
              <a:spLocks noChangeArrowheads="1"/>
            </p:cNvSpPr>
            <p:nvPr/>
          </p:nvSpPr>
          <p:spPr bwMode="auto">
            <a:xfrm>
              <a:off x="1824" y="1968"/>
              <a:ext cx="365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00" name="Oval 8"/>
            <p:cNvSpPr>
              <a:spLocks noChangeArrowheads="1"/>
            </p:cNvSpPr>
            <p:nvPr/>
          </p:nvSpPr>
          <p:spPr bwMode="auto">
            <a:xfrm>
              <a:off x="1920" y="2160"/>
              <a:ext cx="365" cy="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01" name="Oval 9"/>
            <p:cNvSpPr>
              <a:spLocks noChangeArrowheads="1"/>
            </p:cNvSpPr>
            <p:nvPr/>
          </p:nvSpPr>
          <p:spPr bwMode="auto">
            <a:xfrm>
              <a:off x="1392" y="2252"/>
              <a:ext cx="365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02" name="Oval 10"/>
            <p:cNvSpPr>
              <a:spLocks noChangeArrowheads="1"/>
            </p:cNvSpPr>
            <p:nvPr/>
          </p:nvSpPr>
          <p:spPr bwMode="auto">
            <a:xfrm>
              <a:off x="1776" y="2400"/>
              <a:ext cx="364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07" name="Oval 15"/>
            <p:cNvSpPr>
              <a:spLocks noChangeArrowheads="1"/>
            </p:cNvSpPr>
            <p:nvPr/>
          </p:nvSpPr>
          <p:spPr bwMode="auto">
            <a:xfrm>
              <a:off x="1584" y="2352"/>
              <a:ext cx="364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08" name="Oval 16"/>
            <p:cNvSpPr>
              <a:spLocks noChangeArrowheads="1"/>
            </p:cNvSpPr>
            <p:nvPr/>
          </p:nvSpPr>
          <p:spPr bwMode="auto">
            <a:xfrm>
              <a:off x="1632" y="2208"/>
              <a:ext cx="365" cy="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09" name="Oval 17"/>
            <p:cNvSpPr>
              <a:spLocks noChangeArrowheads="1"/>
            </p:cNvSpPr>
            <p:nvPr/>
          </p:nvSpPr>
          <p:spPr bwMode="auto">
            <a:xfrm>
              <a:off x="768" y="1296"/>
              <a:ext cx="2112" cy="2112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Oval 18"/>
            <p:cNvSpPr>
              <a:spLocks noChangeArrowheads="1"/>
            </p:cNvSpPr>
            <p:nvPr/>
          </p:nvSpPr>
          <p:spPr bwMode="auto">
            <a:xfrm>
              <a:off x="1200" y="1728"/>
              <a:ext cx="1296" cy="1248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Oval 13"/>
            <p:cNvSpPr>
              <a:spLocks noChangeArrowheads="1"/>
            </p:cNvSpPr>
            <p:nvPr/>
          </p:nvSpPr>
          <p:spPr bwMode="auto">
            <a:xfrm>
              <a:off x="720" y="216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03" name="Oval 11"/>
            <p:cNvSpPr>
              <a:spLocks noChangeArrowheads="1"/>
            </p:cNvSpPr>
            <p:nvPr/>
          </p:nvSpPr>
          <p:spPr bwMode="auto">
            <a:xfrm>
              <a:off x="1776" y="165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04" name="Oval 12"/>
            <p:cNvSpPr>
              <a:spLocks noChangeArrowheads="1"/>
            </p:cNvSpPr>
            <p:nvPr/>
          </p:nvSpPr>
          <p:spPr bwMode="auto">
            <a:xfrm>
              <a:off x="1824" y="292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06" name="Oval 14"/>
            <p:cNvSpPr>
              <a:spLocks noChangeArrowheads="1"/>
            </p:cNvSpPr>
            <p:nvPr/>
          </p:nvSpPr>
          <p:spPr bwMode="auto">
            <a:xfrm>
              <a:off x="2784" y="220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13" name="Oval 21"/>
            <p:cNvSpPr>
              <a:spLocks noChangeArrowheads="1"/>
            </p:cNvSpPr>
            <p:nvPr/>
          </p:nvSpPr>
          <p:spPr bwMode="auto">
            <a:xfrm>
              <a:off x="1776" y="1227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5029200" y="2971800"/>
            <a:ext cx="3497263" cy="3419475"/>
            <a:chOff x="3216" y="1248"/>
            <a:chExt cx="2203" cy="2154"/>
          </a:xfrm>
        </p:grpSpPr>
        <p:sp>
          <p:nvSpPr>
            <p:cNvPr id="59458" name="Oval 66"/>
            <p:cNvSpPr>
              <a:spLocks noChangeArrowheads="1"/>
            </p:cNvSpPr>
            <p:nvPr/>
          </p:nvSpPr>
          <p:spPr bwMode="auto">
            <a:xfrm>
              <a:off x="4491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59" name="Oval 67"/>
            <p:cNvSpPr>
              <a:spLocks noChangeArrowheads="1"/>
            </p:cNvSpPr>
            <p:nvPr/>
          </p:nvSpPr>
          <p:spPr bwMode="auto">
            <a:xfrm>
              <a:off x="4080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55" name="Oval 63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56" name="Oval 64"/>
            <p:cNvSpPr>
              <a:spLocks noChangeArrowheads="1"/>
            </p:cNvSpPr>
            <p:nvPr/>
          </p:nvSpPr>
          <p:spPr bwMode="auto">
            <a:xfrm>
              <a:off x="3984" y="2064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57" name="Oval 65"/>
            <p:cNvSpPr>
              <a:spLocks noChangeArrowheads="1"/>
            </p:cNvSpPr>
            <p:nvPr/>
          </p:nvSpPr>
          <p:spPr bwMode="auto">
            <a:xfrm>
              <a:off x="4416" y="2448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16" name="Oval 24"/>
            <p:cNvSpPr>
              <a:spLocks noChangeArrowheads="1"/>
            </p:cNvSpPr>
            <p:nvPr/>
          </p:nvSpPr>
          <p:spPr bwMode="auto">
            <a:xfrm>
              <a:off x="3936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17" name="Oval 25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18" name="Oval 26"/>
            <p:cNvSpPr>
              <a:spLocks noChangeArrowheads="1"/>
            </p:cNvSpPr>
            <p:nvPr/>
          </p:nvSpPr>
          <p:spPr bwMode="auto">
            <a:xfrm>
              <a:off x="4224" y="24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19" name="Oval 27"/>
            <p:cNvSpPr>
              <a:spLocks noChangeArrowheads="1"/>
            </p:cNvSpPr>
            <p:nvPr/>
          </p:nvSpPr>
          <p:spPr bwMode="auto">
            <a:xfrm>
              <a:off x="4176" y="20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20" name="Oval 28"/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21" name="Oval 29"/>
            <p:cNvSpPr>
              <a:spLocks noChangeArrowheads="1"/>
            </p:cNvSpPr>
            <p:nvPr/>
          </p:nvSpPr>
          <p:spPr bwMode="auto">
            <a:xfrm>
              <a:off x="3984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22" name="Oval 30"/>
            <p:cNvSpPr>
              <a:spLocks noChangeArrowheads="1"/>
            </p:cNvSpPr>
            <p:nvPr/>
          </p:nvSpPr>
          <p:spPr bwMode="auto">
            <a:xfrm>
              <a:off x="4272" y="201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24" name="Oval 32"/>
            <p:cNvSpPr>
              <a:spLocks noChangeArrowheads="1"/>
            </p:cNvSpPr>
            <p:nvPr/>
          </p:nvSpPr>
          <p:spPr bwMode="auto">
            <a:xfrm>
              <a:off x="4426" y="2105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25" name="Oval 33"/>
            <p:cNvSpPr>
              <a:spLocks noChangeArrowheads="1"/>
            </p:cNvSpPr>
            <p:nvPr/>
          </p:nvSpPr>
          <p:spPr bwMode="auto">
            <a:xfrm>
              <a:off x="3990" y="2333"/>
              <a:ext cx="218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26" name="Oval 34"/>
            <p:cNvSpPr>
              <a:spLocks noChangeArrowheads="1"/>
            </p:cNvSpPr>
            <p:nvPr/>
          </p:nvSpPr>
          <p:spPr bwMode="auto">
            <a:xfrm>
              <a:off x="4462" y="2219"/>
              <a:ext cx="218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27" name="Oval 35"/>
            <p:cNvSpPr>
              <a:spLocks noChangeArrowheads="1"/>
            </p:cNvSpPr>
            <p:nvPr/>
          </p:nvSpPr>
          <p:spPr bwMode="auto">
            <a:xfrm>
              <a:off x="4426" y="2371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28" name="Oval 36"/>
            <p:cNvSpPr>
              <a:spLocks noChangeArrowheads="1"/>
            </p:cNvSpPr>
            <p:nvPr/>
          </p:nvSpPr>
          <p:spPr bwMode="auto">
            <a:xfrm>
              <a:off x="4063" y="2067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9429" name="Oval 37"/>
            <p:cNvSpPr>
              <a:spLocks noChangeArrowheads="1"/>
            </p:cNvSpPr>
            <p:nvPr/>
          </p:nvSpPr>
          <p:spPr bwMode="auto">
            <a:xfrm>
              <a:off x="4353" y="244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30" name="Oval 38"/>
            <p:cNvSpPr>
              <a:spLocks noChangeArrowheads="1"/>
            </p:cNvSpPr>
            <p:nvPr/>
          </p:nvSpPr>
          <p:spPr bwMode="auto">
            <a:xfrm>
              <a:off x="4208" y="206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31" name="Oval 39"/>
            <p:cNvSpPr>
              <a:spLocks noChangeArrowheads="1"/>
            </p:cNvSpPr>
            <p:nvPr/>
          </p:nvSpPr>
          <p:spPr bwMode="auto">
            <a:xfrm>
              <a:off x="4026" y="2219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32" name="Oval 40"/>
            <p:cNvSpPr>
              <a:spLocks noChangeArrowheads="1"/>
            </p:cNvSpPr>
            <p:nvPr/>
          </p:nvSpPr>
          <p:spPr bwMode="auto">
            <a:xfrm>
              <a:off x="4099" y="244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4063" y="2105"/>
              <a:ext cx="574" cy="542"/>
              <a:chOff x="1968" y="1584"/>
              <a:chExt cx="2160" cy="1872"/>
            </a:xfrm>
          </p:grpSpPr>
          <p:sp>
            <p:nvSpPr>
              <p:cNvPr id="59434" name="Oval 42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59435" name="Oval 43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59436" name="Oval 44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59437" name="Oval 45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59438" name="Oval 46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59439" name="Oval 47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</p:grpSp>
        <p:sp>
          <p:nvSpPr>
            <p:cNvPr id="59440" name="Oval 48"/>
            <p:cNvSpPr>
              <a:spLocks noChangeArrowheads="1"/>
            </p:cNvSpPr>
            <p:nvPr/>
          </p:nvSpPr>
          <p:spPr bwMode="auto">
            <a:xfrm>
              <a:off x="4272" y="1851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41" name="Oval 49"/>
            <p:cNvSpPr>
              <a:spLocks noChangeArrowheads="1"/>
            </p:cNvSpPr>
            <p:nvPr/>
          </p:nvSpPr>
          <p:spPr bwMode="auto">
            <a:xfrm>
              <a:off x="4272" y="279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42" name="Oval 50"/>
            <p:cNvSpPr>
              <a:spLocks noChangeArrowheads="1"/>
            </p:cNvSpPr>
            <p:nvPr/>
          </p:nvSpPr>
          <p:spPr bwMode="auto">
            <a:xfrm>
              <a:off x="4825" y="164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43" name="Oval 51"/>
            <p:cNvSpPr>
              <a:spLocks noChangeArrowheads="1"/>
            </p:cNvSpPr>
            <p:nvPr/>
          </p:nvSpPr>
          <p:spPr bwMode="auto">
            <a:xfrm>
              <a:off x="5079" y="233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44" name="Oval 52"/>
            <p:cNvSpPr>
              <a:spLocks noChangeArrowheads="1"/>
            </p:cNvSpPr>
            <p:nvPr/>
          </p:nvSpPr>
          <p:spPr bwMode="auto">
            <a:xfrm>
              <a:off x="4752" y="2980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45" name="Oval 53"/>
            <p:cNvSpPr>
              <a:spLocks noChangeArrowheads="1"/>
            </p:cNvSpPr>
            <p:nvPr/>
          </p:nvSpPr>
          <p:spPr bwMode="auto">
            <a:xfrm>
              <a:off x="3736" y="294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46" name="Oval 54"/>
            <p:cNvSpPr>
              <a:spLocks noChangeArrowheads="1"/>
            </p:cNvSpPr>
            <p:nvPr/>
          </p:nvSpPr>
          <p:spPr bwMode="auto">
            <a:xfrm>
              <a:off x="3736" y="164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47" name="Oval 55"/>
            <p:cNvSpPr>
              <a:spLocks noChangeArrowheads="1"/>
            </p:cNvSpPr>
            <p:nvPr/>
          </p:nvSpPr>
          <p:spPr bwMode="auto">
            <a:xfrm>
              <a:off x="3446" y="2333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48" name="Oval 56"/>
            <p:cNvSpPr>
              <a:spLocks noChangeArrowheads="1"/>
            </p:cNvSpPr>
            <p:nvPr/>
          </p:nvSpPr>
          <p:spPr bwMode="auto">
            <a:xfrm>
              <a:off x="4368" y="2160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9449" name="Oval 57"/>
            <p:cNvSpPr>
              <a:spLocks noChangeArrowheads="1"/>
            </p:cNvSpPr>
            <p:nvPr/>
          </p:nvSpPr>
          <p:spPr bwMode="auto">
            <a:xfrm>
              <a:off x="3820" y="1899"/>
              <a:ext cx="1008" cy="960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0" name="Oval 58"/>
            <p:cNvSpPr>
              <a:spLocks noChangeArrowheads="1"/>
            </p:cNvSpPr>
            <p:nvPr/>
          </p:nvSpPr>
          <p:spPr bwMode="auto">
            <a:xfrm>
              <a:off x="3482" y="1496"/>
              <a:ext cx="1670" cy="167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Oval 59"/>
            <p:cNvSpPr>
              <a:spLocks noChangeArrowheads="1"/>
            </p:cNvSpPr>
            <p:nvPr/>
          </p:nvSpPr>
          <p:spPr bwMode="auto">
            <a:xfrm>
              <a:off x="4317" y="313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52" name="Oval 60"/>
            <p:cNvSpPr>
              <a:spLocks noChangeArrowheads="1"/>
            </p:cNvSpPr>
            <p:nvPr/>
          </p:nvSpPr>
          <p:spPr bwMode="auto">
            <a:xfrm>
              <a:off x="4280" y="1458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53" name="Oval 61"/>
            <p:cNvSpPr>
              <a:spLocks noChangeArrowheads="1"/>
            </p:cNvSpPr>
            <p:nvPr/>
          </p:nvSpPr>
          <p:spPr bwMode="auto">
            <a:xfrm>
              <a:off x="3264" y="1296"/>
              <a:ext cx="2106" cy="206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Oval 62"/>
            <p:cNvSpPr>
              <a:spLocks noChangeArrowheads="1"/>
            </p:cNvSpPr>
            <p:nvPr/>
          </p:nvSpPr>
          <p:spPr bwMode="auto">
            <a:xfrm>
              <a:off x="3216" y="2304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60" name="Oval 68"/>
            <p:cNvSpPr>
              <a:spLocks noChangeArrowheads="1"/>
            </p:cNvSpPr>
            <p:nvPr/>
          </p:nvSpPr>
          <p:spPr bwMode="auto">
            <a:xfrm>
              <a:off x="4320" y="331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61" name="Oval 69"/>
            <p:cNvSpPr>
              <a:spLocks noChangeArrowheads="1"/>
            </p:cNvSpPr>
            <p:nvPr/>
          </p:nvSpPr>
          <p:spPr bwMode="auto">
            <a:xfrm>
              <a:off x="5328" y="2304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59462" name="Oval 70"/>
            <p:cNvSpPr>
              <a:spLocks noChangeArrowheads="1"/>
            </p:cNvSpPr>
            <p:nvPr/>
          </p:nvSpPr>
          <p:spPr bwMode="auto">
            <a:xfrm>
              <a:off x="4272" y="1248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</p:grpSp>
      <p:graphicFrame>
        <p:nvGraphicFramePr>
          <p:cNvPr id="59464" name="Group 72"/>
          <p:cNvGraphicFramePr>
            <a:graphicFrameLocks noGrp="1"/>
          </p:cNvGraphicFramePr>
          <p:nvPr/>
        </p:nvGraphicFramePr>
        <p:xfrm>
          <a:off x="4343400" y="19812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10.811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470" name="Group 78"/>
          <p:cNvGraphicFramePr>
            <a:graphicFrameLocks noGrp="1"/>
          </p:cNvGraphicFramePr>
          <p:nvPr/>
        </p:nvGraphicFramePr>
        <p:xfrm>
          <a:off x="4343400" y="57912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28.086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9476" name="Line 84"/>
          <p:cNvSpPr>
            <a:spLocks noChangeShapeType="1"/>
          </p:cNvSpPr>
          <p:nvPr/>
        </p:nvSpPr>
        <p:spPr bwMode="auto">
          <a:xfrm flipV="1">
            <a:off x="4876800" y="56388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477" name="Line 85"/>
          <p:cNvSpPr>
            <a:spLocks noChangeShapeType="1"/>
          </p:cNvSpPr>
          <p:nvPr/>
        </p:nvSpPr>
        <p:spPr bwMode="auto">
          <a:xfrm flipH="1">
            <a:off x="3886200" y="22860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620000" cy="3810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</a:pPr>
            <a:r>
              <a:rPr lang="en-US" sz="2200">
                <a:latin typeface="Comic Sans MS" pitchFamily="66" charset="0"/>
              </a:rPr>
              <a:t>each horizontal row of elements on the periodic table</a:t>
            </a:r>
            <a:endParaRPr lang="en-US" sz="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800"/>
              <a:t> 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omic Sans MS" pitchFamily="66" charset="0"/>
              </a:rPr>
              <a:t>Important Features of the Periodic Table:</a:t>
            </a:r>
            <a:br>
              <a:rPr lang="en-US" sz="2800">
                <a:latin typeface="Comic Sans MS" pitchFamily="66" charset="0"/>
              </a:rPr>
            </a:br>
            <a:r>
              <a:rPr lang="en-US" sz="2800" u="sng">
                <a:latin typeface="Comic Sans MS" pitchFamily="66" charset="0"/>
              </a:rPr>
              <a:t>Period (Row)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054225" y="6148388"/>
            <a:ext cx="576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omic Sans MS" pitchFamily="66" charset="0"/>
              </a:rPr>
              <a:t>FROM LEFT TO RIGHT OR RIGHT TO LEFT</a:t>
            </a:r>
          </a:p>
        </p:txBody>
      </p:sp>
      <p:pic>
        <p:nvPicPr>
          <p:cNvPr id="55305" name="Picture 9" descr="Periodic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715000" cy="3824288"/>
          </a:xfrm>
          <a:prstGeom prst="rect">
            <a:avLst/>
          </a:prstGeom>
          <a:noFill/>
        </p:spPr>
      </p:pic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133600" y="2247900"/>
            <a:ext cx="5486400" cy="381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133600" y="2633663"/>
            <a:ext cx="5486400" cy="381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2133600" y="3005138"/>
            <a:ext cx="5486400" cy="381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2133600" y="3375025"/>
            <a:ext cx="5486400" cy="381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2133600" y="3767138"/>
            <a:ext cx="5486400" cy="431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133600" y="4216400"/>
            <a:ext cx="5486400" cy="3556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2133600" y="4572000"/>
            <a:ext cx="5486400" cy="3556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3276600" y="5054600"/>
            <a:ext cx="4343400" cy="3556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3276600" y="5421313"/>
            <a:ext cx="4343400" cy="3556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>
            <a:off x="4343400" y="586740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>
            <a:off x="4343400" y="198120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7772400" y="3048000"/>
            <a:ext cx="990600" cy="1792288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omic Sans MS" pitchFamily="66" charset="0"/>
              </a:rPr>
              <a:t>How many</a:t>
            </a:r>
          </a:p>
          <a:p>
            <a:pPr algn="ctr"/>
            <a:r>
              <a:rPr lang="en-US" sz="1200" b="1">
                <a:latin typeface="Comic Sans MS" pitchFamily="66" charset="0"/>
              </a:rPr>
              <a:t>periods (rows)</a:t>
            </a:r>
          </a:p>
          <a:p>
            <a:pPr algn="ctr"/>
            <a:r>
              <a:rPr lang="en-US" sz="1200" b="1">
                <a:latin typeface="Comic Sans MS" pitchFamily="66" charset="0"/>
              </a:rPr>
              <a:t>are on the </a:t>
            </a:r>
          </a:p>
          <a:p>
            <a:pPr algn="ctr"/>
            <a:r>
              <a:rPr lang="en-US" sz="1200" b="1">
                <a:latin typeface="Comic Sans MS" pitchFamily="66" charset="0"/>
              </a:rPr>
              <a:t>Periodic Table </a:t>
            </a:r>
          </a:p>
          <a:p>
            <a:pPr algn="ctr"/>
            <a:r>
              <a:rPr lang="en-US" sz="1200" b="1">
                <a:latin typeface="Comic Sans MS" pitchFamily="66" charset="0"/>
              </a:rPr>
              <a:t>Of Elements?</a:t>
            </a:r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2787650" y="44196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2787650" y="47244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2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55304" grpId="0"/>
      <p:bldP spid="55309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 animBg="1"/>
      <p:bldP spid="55318" grpId="0" animBg="1"/>
      <p:bldP spid="55319" grpId="0" animBg="1"/>
      <p:bldP spid="55319" grpId="1" animBg="1"/>
      <p:bldP spid="55320" grpId="0" animBg="1"/>
      <p:bldP spid="55320" grpId="1" animBg="1"/>
      <p:bldP spid="55321" grpId="0" animBg="1"/>
      <p:bldP spid="55323" grpId="0" animBg="1"/>
      <p:bldP spid="553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5438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omic Sans MS" pitchFamily="66" charset="0"/>
              </a:rPr>
              <a:t>Seven periods on a periodic table (numbered from the top down)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omic Sans MS" pitchFamily="66" charset="0"/>
              </a:rPr>
              <a:t>Atomic numbers and atomic masses increase as you move from the left to the right in a period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omic Sans MS" pitchFamily="66" charset="0"/>
              </a:rPr>
              <a:t>All atoms of the elements in the same period have the same number of </a:t>
            </a:r>
            <a:r>
              <a:rPr lang="en-US" dirty="0" err="1" smtClean="0">
                <a:latin typeface="Comic Sans MS" pitchFamily="66" charset="0"/>
              </a:rPr>
              <a:t>orbitals</a:t>
            </a:r>
            <a:r>
              <a:rPr lang="en-US" dirty="0" smtClean="0">
                <a:latin typeface="Comic Sans MS" pitchFamily="66" charset="0"/>
              </a:rPr>
              <a:t>/shells</a:t>
            </a:r>
            <a:endParaRPr lang="en-US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omic Sans MS" pitchFamily="66" charset="0"/>
              </a:rPr>
              <a:t>Example </a:t>
            </a:r>
            <a:endParaRPr lang="en-US" sz="2600" dirty="0">
              <a:latin typeface="Comic Sans MS" pitchFamily="66" charset="0"/>
            </a:endParaRPr>
          </a:p>
          <a:p>
            <a:pPr lvl="2" algn="ctr"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</a:rPr>
              <a:t>Period 1 = 1 orbital</a:t>
            </a:r>
          </a:p>
          <a:p>
            <a:pPr lvl="2" algn="ctr"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</a:rPr>
              <a:t>Period 2 = 2 </a:t>
            </a:r>
            <a:r>
              <a:rPr lang="en-US" sz="2200" dirty="0" err="1">
                <a:latin typeface="Comic Sans MS" pitchFamily="66" charset="0"/>
              </a:rPr>
              <a:t>orbitals</a:t>
            </a:r>
            <a:endParaRPr lang="en-US" sz="2200" dirty="0">
              <a:latin typeface="Comic Sans MS" pitchFamily="66" charset="0"/>
            </a:endParaRPr>
          </a:p>
          <a:p>
            <a:pPr lvl="2" algn="ctr"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</a:rPr>
              <a:t>Period 3 = 3 </a:t>
            </a:r>
            <a:r>
              <a:rPr lang="en-US" sz="2200" dirty="0" err="1">
                <a:latin typeface="Comic Sans MS" pitchFamily="66" charset="0"/>
              </a:rPr>
              <a:t>orbitals</a:t>
            </a:r>
            <a:endParaRPr lang="en-US" sz="2200" dirty="0">
              <a:latin typeface="Comic Sans MS" pitchFamily="66" charset="0"/>
            </a:endParaRPr>
          </a:p>
          <a:p>
            <a:pPr lvl="2" algn="ctr"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</a:rPr>
              <a:t>Etc…</a:t>
            </a:r>
          </a:p>
          <a:p>
            <a:pPr lvl="1">
              <a:lnSpc>
                <a:spcPct val="80000"/>
              </a:lnSpc>
            </a:pPr>
            <a:endParaRPr lang="en-US" sz="1800" dirty="0">
              <a:latin typeface="Comic Sans MS" pitchFamily="66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Period (Row) Properties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omic Sans MS" pitchFamily="66" charset="0"/>
              </a:rPr>
              <a:t>Examples of Period (Row) elements having the same number of orbitals/levels in their atoms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419600" y="1828800"/>
            <a:ext cx="1524000" cy="1600200"/>
            <a:chOff x="1008" y="1104"/>
            <a:chExt cx="1392" cy="1446"/>
          </a:xfrm>
        </p:grpSpPr>
        <p:sp>
          <p:nvSpPr>
            <p:cNvPr id="62507" name="Oval 43"/>
            <p:cNvSpPr>
              <a:spLocks noChangeArrowheads="1"/>
            </p:cNvSpPr>
            <p:nvPr/>
          </p:nvSpPr>
          <p:spPr bwMode="auto">
            <a:xfrm>
              <a:off x="1392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08" name="Oval 44"/>
            <p:cNvSpPr>
              <a:spLocks noChangeArrowheads="1"/>
            </p:cNvSpPr>
            <p:nvPr/>
          </p:nvSpPr>
          <p:spPr bwMode="auto">
            <a:xfrm>
              <a:off x="1776" y="187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09" name="Oval 45"/>
            <p:cNvSpPr>
              <a:spLocks noChangeArrowheads="1"/>
            </p:cNvSpPr>
            <p:nvPr/>
          </p:nvSpPr>
          <p:spPr bwMode="auto">
            <a:xfrm>
              <a:off x="1483" y="1865"/>
              <a:ext cx="253" cy="2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1392" y="1536"/>
              <a:ext cx="632" cy="612"/>
              <a:chOff x="1968" y="1584"/>
              <a:chExt cx="2160" cy="1872"/>
            </a:xfrm>
          </p:grpSpPr>
          <p:sp>
            <p:nvSpPr>
              <p:cNvPr id="62511" name="Oval 4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+</a:t>
                </a:r>
              </a:p>
            </p:txBody>
          </p:sp>
          <p:sp>
            <p:nvSpPr>
              <p:cNvPr id="62512" name="Oval 48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513" name="Oval 49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+</a:t>
                </a:r>
              </a:p>
            </p:txBody>
          </p:sp>
          <p:sp>
            <p:nvSpPr>
              <p:cNvPr id="62514" name="Oval 50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515" name="Oval 51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516" name="Oval 52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+</a:t>
                </a:r>
              </a:p>
            </p:txBody>
          </p:sp>
        </p:grpSp>
        <p:sp>
          <p:nvSpPr>
            <p:cNvPr id="62517" name="Oval 53"/>
            <p:cNvSpPr>
              <a:spLocks noChangeArrowheads="1"/>
            </p:cNvSpPr>
            <p:nvPr/>
          </p:nvSpPr>
          <p:spPr bwMode="auto">
            <a:xfrm>
              <a:off x="1198" y="1322"/>
              <a:ext cx="1012" cy="1018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8" name="Oval 54"/>
            <p:cNvSpPr>
              <a:spLocks noChangeArrowheads="1"/>
            </p:cNvSpPr>
            <p:nvPr/>
          </p:nvSpPr>
          <p:spPr bwMode="auto">
            <a:xfrm>
              <a:off x="1008" y="1152"/>
              <a:ext cx="1392" cy="1358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9" name="Oval 55"/>
            <p:cNvSpPr>
              <a:spLocks noChangeArrowheads="1"/>
            </p:cNvSpPr>
            <p:nvPr/>
          </p:nvSpPr>
          <p:spPr bwMode="auto">
            <a:xfrm>
              <a:off x="2160" y="1776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20" name="Oval 56"/>
            <p:cNvSpPr>
              <a:spLocks noChangeArrowheads="1"/>
            </p:cNvSpPr>
            <p:nvPr/>
          </p:nvSpPr>
          <p:spPr bwMode="auto">
            <a:xfrm>
              <a:off x="1152" y="1776"/>
              <a:ext cx="94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21" name="Oval 57"/>
            <p:cNvSpPr>
              <a:spLocks noChangeArrowheads="1"/>
            </p:cNvSpPr>
            <p:nvPr/>
          </p:nvSpPr>
          <p:spPr bwMode="auto">
            <a:xfrm>
              <a:off x="1680" y="2448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22" name="Oval 58"/>
            <p:cNvSpPr>
              <a:spLocks noChangeArrowheads="1"/>
            </p:cNvSpPr>
            <p:nvPr/>
          </p:nvSpPr>
          <p:spPr bwMode="auto">
            <a:xfrm>
              <a:off x="1680" y="1104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1905000" y="1676400"/>
            <a:ext cx="2133600" cy="2057400"/>
            <a:chOff x="1872" y="1728"/>
            <a:chExt cx="2280" cy="2256"/>
          </a:xfrm>
        </p:grpSpPr>
        <p:sp>
          <p:nvSpPr>
            <p:cNvPr id="62524" name="Oval 60"/>
            <p:cNvSpPr>
              <a:spLocks noChangeArrowheads="1"/>
            </p:cNvSpPr>
            <p:nvPr/>
          </p:nvSpPr>
          <p:spPr bwMode="auto">
            <a:xfrm>
              <a:off x="3168" y="254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25" name="Oval 61"/>
            <p:cNvSpPr>
              <a:spLocks noChangeArrowheads="1"/>
            </p:cNvSpPr>
            <p:nvPr/>
          </p:nvSpPr>
          <p:spPr bwMode="auto">
            <a:xfrm>
              <a:off x="25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26" name="Oval 62"/>
            <p:cNvSpPr>
              <a:spLocks noChangeArrowheads="1"/>
            </p:cNvSpPr>
            <p:nvPr/>
          </p:nvSpPr>
          <p:spPr bwMode="auto">
            <a:xfrm>
              <a:off x="3216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27" name="Oval 63"/>
            <p:cNvSpPr>
              <a:spLocks noChangeArrowheads="1"/>
            </p:cNvSpPr>
            <p:nvPr/>
          </p:nvSpPr>
          <p:spPr bwMode="auto">
            <a:xfrm>
              <a:off x="3168" y="288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28" name="Oval 64"/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29" name="Oval 65"/>
            <p:cNvSpPr>
              <a:spLocks noChangeArrowheads="1"/>
            </p:cNvSpPr>
            <p:nvPr/>
          </p:nvSpPr>
          <p:spPr bwMode="auto">
            <a:xfrm>
              <a:off x="3072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30" name="Oval 66"/>
            <p:cNvSpPr>
              <a:spLocks noChangeArrowheads="1"/>
            </p:cNvSpPr>
            <p:nvPr/>
          </p:nvSpPr>
          <p:spPr bwMode="auto">
            <a:xfrm>
              <a:off x="2880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31" name="Oval 67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32" name="Oval 68"/>
            <p:cNvSpPr>
              <a:spLocks noChangeArrowheads="1"/>
            </p:cNvSpPr>
            <p:nvPr/>
          </p:nvSpPr>
          <p:spPr bwMode="auto">
            <a:xfrm>
              <a:off x="2736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2688" y="2544"/>
              <a:ext cx="760" cy="684"/>
              <a:chOff x="1968" y="1584"/>
              <a:chExt cx="2160" cy="1872"/>
            </a:xfrm>
          </p:grpSpPr>
          <p:sp>
            <p:nvSpPr>
              <p:cNvPr id="62534" name="Oval 70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2535" name="Oval 71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536" name="Oval 72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2537" name="Oval 73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538" name="Oval 74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539" name="Oval 7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</p:grpSp>
        <p:sp>
          <p:nvSpPr>
            <p:cNvPr id="62540" name="Oval 76"/>
            <p:cNvSpPr>
              <a:spLocks noChangeArrowheads="1"/>
            </p:cNvSpPr>
            <p:nvPr/>
          </p:nvSpPr>
          <p:spPr bwMode="auto">
            <a:xfrm>
              <a:off x="2976" y="2256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41" name="Oval 77"/>
            <p:cNvSpPr>
              <a:spLocks noChangeArrowheads="1"/>
            </p:cNvSpPr>
            <p:nvPr/>
          </p:nvSpPr>
          <p:spPr bwMode="auto">
            <a:xfrm>
              <a:off x="2976" y="3360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42" name="Oval 78"/>
            <p:cNvSpPr>
              <a:spLocks noChangeArrowheads="1"/>
            </p:cNvSpPr>
            <p:nvPr/>
          </p:nvSpPr>
          <p:spPr bwMode="auto">
            <a:xfrm>
              <a:off x="3696" y="1968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43" name="Oval 79"/>
            <p:cNvSpPr>
              <a:spLocks noChangeArrowheads="1"/>
            </p:cNvSpPr>
            <p:nvPr/>
          </p:nvSpPr>
          <p:spPr bwMode="auto">
            <a:xfrm>
              <a:off x="4032" y="2832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44" name="Oval 80"/>
            <p:cNvSpPr>
              <a:spLocks noChangeArrowheads="1"/>
            </p:cNvSpPr>
            <p:nvPr/>
          </p:nvSpPr>
          <p:spPr bwMode="auto">
            <a:xfrm>
              <a:off x="3648" y="3696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45" name="Oval 81"/>
            <p:cNvSpPr>
              <a:spLocks noChangeArrowheads="1"/>
            </p:cNvSpPr>
            <p:nvPr/>
          </p:nvSpPr>
          <p:spPr bwMode="auto">
            <a:xfrm>
              <a:off x="2304" y="3744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46" name="Oval 82"/>
            <p:cNvSpPr>
              <a:spLocks noChangeArrowheads="1"/>
            </p:cNvSpPr>
            <p:nvPr/>
          </p:nvSpPr>
          <p:spPr bwMode="auto">
            <a:xfrm>
              <a:off x="2256" y="1968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47" name="Oval 83"/>
            <p:cNvSpPr>
              <a:spLocks noChangeArrowheads="1"/>
            </p:cNvSpPr>
            <p:nvPr/>
          </p:nvSpPr>
          <p:spPr bwMode="auto">
            <a:xfrm>
              <a:off x="1872" y="2832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-</a:t>
              </a:r>
            </a:p>
          </p:txBody>
        </p:sp>
        <p:sp>
          <p:nvSpPr>
            <p:cNvPr id="62548" name="Oval 84"/>
            <p:cNvSpPr>
              <a:spLocks noChangeArrowheads="1"/>
            </p:cNvSpPr>
            <p:nvPr/>
          </p:nvSpPr>
          <p:spPr bwMode="auto">
            <a:xfrm>
              <a:off x="3120" y="259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49" name="Oval 85"/>
            <p:cNvSpPr>
              <a:spLocks noChangeArrowheads="1"/>
            </p:cNvSpPr>
            <p:nvPr/>
          </p:nvSpPr>
          <p:spPr bwMode="auto">
            <a:xfrm>
              <a:off x="2448" y="2304"/>
              <a:ext cx="1200" cy="110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0" name="Oval 86"/>
            <p:cNvSpPr>
              <a:spLocks noChangeArrowheads="1"/>
            </p:cNvSpPr>
            <p:nvPr/>
          </p:nvSpPr>
          <p:spPr bwMode="auto">
            <a:xfrm>
              <a:off x="1920" y="1728"/>
              <a:ext cx="2208" cy="2256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5791200" y="3733800"/>
            <a:ext cx="2895600" cy="2819400"/>
            <a:chOff x="3216" y="1248"/>
            <a:chExt cx="2203" cy="2154"/>
          </a:xfrm>
        </p:grpSpPr>
        <p:sp>
          <p:nvSpPr>
            <p:cNvPr id="62552" name="Oval 88"/>
            <p:cNvSpPr>
              <a:spLocks noChangeArrowheads="1"/>
            </p:cNvSpPr>
            <p:nvPr/>
          </p:nvSpPr>
          <p:spPr bwMode="auto">
            <a:xfrm>
              <a:off x="4491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53" name="Oval 89"/>
            <p:cNvSpPr>
              <a:spLocks noChangeArrowheads="1"/>
            </p:cNvSpPr>
            <p:nvPr/>
          </p:nvSpPr>
          <p:spPr bwMode="auto">
            <a:xfrm>
              <a:off x="4080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54" name="Oval 90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55" name="Oval 91"/>
            <p:cNvSpPr>
              <a:spLocks noChangeArrowheads="1"/>
            </p:cNvSpPr>
            <p:nvPr/>
          </p:nvSpPr>
          <p:spPr bwMode="auto">
            <a:xfrm>
              <a:off x="3984" y="2064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56" name="Oval 92"/>
            <p:cNvSpPr>
              <a:spLocks noChangeArrowheads="1"/>
            </p:cNvSpPr>
            <p:nvPr/>
          </p:nvSpPr>
          <p:spPr bwMode="auto">
            <a:xfrm>
              <a:off x="4416" y="2448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57" name="Oval 93"/>
            <p:cNvSpPr>
              <a:spLocks noChangeArrowheads="1"/>
            </p:cNvSpPr>
            <p:nvPr/>
          </p:nvSpPr>
          <p:spPr bwMode="auto">
            <a:xfrm>
              <a:off x="3936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58" name="Oval 94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59" name="Oval 95"/>
            <p:cNvSpPr>
              <a:spLocks noChangeArrowheads="1"/>
            </p:cNvSpPr>
            <p:nvPr/>
          </p:nvSpPr>
          <p:spPr bwMode="auto">
            <a:xfrm>
              <a:off x="4224" y="24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60" name="Oval 96"/>
            <p:cNvSpPr>
              <a:spLocks noChangeArrowheads="1"/>
            </p:cNvSpPr>
            <p:nvPr/>
          </p:nvSpPr>
          <p:spPr bwMode="auto">
            <a:xfrm>
              <a:off x="4176" y="20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61" name="Oval 97"/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62" name="Oval 98"/>
            <p:cNvSpPr>
              <a:spLocks noChangeArrowheads="1"/>
            </p:cNvSpPr>
            <p:nvPr/>
          </p:nvSpPr>
          <p:spPr bwMode="auto">
            <a:xfrm>
              <a:off x="3984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63" name="Oval 99"/>
            <p:cNvSpPr>
              <a:spLocks noChangeArrowheads="1"/>
            </p:cNvSpPr>
            <p:nvPr/>
          </p:nvSpPr>
          <p:spPr bwMode="auto">
            <a:xfrm>
              <a:off x="4272" y="201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64" name="Oval 100"/>
            <p:cNvSpPr>
              <a:spLocks noChangeArrowheads="1"/>
            </p:cNvSpPr>
            <p:nvPr/>
          </p:nvSpPr>
          <p:spPr bwMode="auto">
            <a:xfrm>
              <a:off x="4426" y="2105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65" name="Oval 101"/>
            <p:cNvSpPr>
              <a:spLocks noChangeArrowheads="1"/>
            </p:cNvSpPr>
            <p:nvPr/>
          </p:nvSpPr>
          <p:spPr bwMode="auto">
            <a:xfrm>
              <a:off x="3990" y="2333"/>
              <a:ext cx="218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66" name="Oval 102"/>
            <p:cNvSpPr>
              <a:spLocks noChangeArrowheads="1"/>
            </p:cNvSpPr>
            <p:nvPr/>
          </p:nvSpPr>
          <p:spPr bwMode="auto">
            <a:xfrm>
              <a:off x="4462" y="2219"/>
              <a:ext cx="218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67" name="Oval 103"/>
            <p:cNvSpPr>
              <a:spLocks noChangeArrowheads="1"/>
            </p:cNvSpPr>
            <p:nvPr/>
          </p:nvSpPr>
          <p:spPr bwMode="auto">
            <a:xfrm>
              <a:off x="4426" y="2371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68" name="Oval 104"/>
            <p:cNvSpPr>
              <a:spLocks noChangeArrowheads="1"/>
            </p:cNvSpPr>
            <p:nvPr/>
          </p:nvSpPr>
          <p:spPr bwMode="auto">
            <a:xfrm>
              <a:off x="4063" y="2067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569" name="Oval 105"/>
            <p:cNvSpPr>
              <a:spLocks noChangeArrowheads="1"/>
            </p:cNvSpPr>
            <p:nvPr/>
          </p:nvSpPr>
          <p:spPr bwMode="auto">
            <a:xfrm>
              <a:off x="4353" y="244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70" name="Oval 106"/>
            <p:cNvSpPr>
              <a:spLocks noChangeArrowheads="1"/>
            </p:cNvSpPr>
            <p:nvPr/>
          </p:nvSpPr>
          <p:spPr bwMode="auto">
            <a:xfrm>
              <a:off x="4208" y="206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71" name="Oval 107"/>
            <p:cNvSpPr>
              <a:spLocks noChangeArrowheads="1"/>
            </p:cNvSpPr>
            <p:nvPr/>
          </p:nvSpPr>
          <p:spPr bwMode="auto">
            <a:xfrm>
              <a:off x="4026" y="2219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72" name="Oval 108"/>
            <p:cNvSpPr>
              <a:spLocks noChangeArrowheads="1"/>
            </p:cNvSpPr>
            <p:nvPr/>
          </p:nvSpPr>
          <p:spPr bwMode="auto">
            <a:xfrm>
              <a:off x="4099" y="244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4063" y="2105"/>
              <a:ext cx="574" cy="542"/>
              <a:chOff x="1968" y="1584"/>
              <a:chExt cx="2160" cy="1872"/>
            </a:xfrm>
          </p:grpSpPr>
          <p:sp>
            <p:nvSpPr>
              <p:cNvPr id="62574" name="Oval 110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2575" name="Oval 111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576" name="Oval 112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2577" name="Oval 113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578" name="Oval 114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579" name="Oval 11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</p:grpSp>
        <p:sp>
          <p:nvSpPr>
            <p:cNvPr id="62580" name="Oval 116"/>
            <p:cNvSpPr>
              <a:spLocks noChangeArrowheads="1"/>
            </p:cNvSpPr>
            <p:nvPr/>
          </p:nvSpPr>
          <p:spPr bwMode="auto">
            <a:xfrm>
              <a:off x="4272" y="1851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81" name="Oval 117"/>
            <p:cNvSpPr>
              <a:spLocks noChangeArrowheads="1"/>
            </p:cNvSpPr>
            <p:nvPr/>
          </p:nvSpPr>
          <p:spPr bwMode="auto">
            <a:xfrm>
              <a:off x="4272" y="279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82" name="Oval 118"/>
            <p:cNvSpPr>
              <a:spLocks noChangeArrowheads="1"/>
            </p:cNvSpPr>
            <p:nvPr/>
          </p:nvSpPr>
          <p:spPr bwMode="auto">
            <a:xfrm>
              <a:off x="4825" y="164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83" name="Oval 119"/>
            <p:cNvSpPr>
              <a:spLocks noChangeArrowheads="1"/>
            </p:cNvSpPr>
            <p:nvPr/>
          </p:nvSpPr>
          <p:spPr bwMode="auto">
            <a:xfrm>
              <a:off x="5079" y="233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84" name="Oval 120"/>
            <p:cNvSpPr>
              <a:spLocks noChangeArrowheads="1"/>
            </p:cNvSpPr>
            <p:nvPr/>
          </p:nvSpPr>
          <p:spPr bwMode="auto">
            <a:xfrm>
              <a:off x="4752" y="2980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85" name="Oval 121"/>
            <p:cNvSpPr>
              <a:spLocks noChangeArrowheads="1"/>
            </p:cNvSpPr>
            <p:nvPr/>
          </p:nvSpPr>
          <p:spPr bwMode="auto">
            <a:xfrm>
              <a:off x="3736" y="294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86" name="Oval 122"/>
            <p:cNvSpPr>
              <a:spLocks noChangeArrowheads="1"/>
            </p:cNvSpPr>
            <p:nvPr/>
          </p:nvSpPr>
          <p:spPr bwMode="auto">
            <a:xfrm>
              <a:off x="3736" y="164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87" name="Oval 123"/>
            <p:cNvSpPr>
              <a:spLocks noChangeArrowheads="1"/>
            </p:cNvSpPr>
            <p:nvPr/>
          </p:nvSpPr>
          <p:spPr bwMode="auto">
            <a:xfrm>
              <a:off x="3446" y="2333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88" name="Oval 124"/>
            <p:cNvSpPr>
              <a:spLocks noChangeArrowheads="1"/>
            </p:cNvSpPr>
            <p:nvPr/>
          </p:nvSpPr>
          <p:spPr bwMode="auto">
            <a:xfrm>
              <a:off x="4368" y="2160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589" name="Oval 125"/>
            <p:cNvSpPr>
              <a:spLocks noChangeArrowheads="1"/>
            </p:cNvSpPr>
            <p:nvPr/>
          </p:nvSpPr>
          <p:spPr bwMode="auto">
            <a:xfrm>
              <a:off x="3820" y="1899"/>
              <a:ext cx="1008" cy="960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0" name="Oval 126"/>
            <p:cNvSpPr>
              <a:spLocks noChangeArrowheads="1"/>
            </p:cNvSpPr>
            <p:nvPr/>
          </p:nvSpPr>
          <p:spPr bwMode="auto">
            <a:xfrm>
              <a:off x="3482" y="1496"/>
              <a:ext cx="1670" cy="167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1" name="Oval 127"/>
            <p:cNvSpPr>
              <a:spLocks noChangeArrowheads="1"/>
            </p:cNvSpPr>
            <p:nvPr/>
          </p:nvSpPr>
          <p:spPr bwMode="auto">
            <a:xfrm>
              <a:off x="4317" y="313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92" name="Oval 128"/>
            <p:cNvSpPr>
              <a:spLocks noChangeArrowheads="1"/>
            </p:cNvSpPr>
            <p:nvPr/>
          </p:nvSpPr>
          <p:spPr bwMode="auto">
            <a:xfrm>
              <a:off x="4280" y="1458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93" name="Oval 129"/>
            <p:cNvSpPr>
              <a:spLocks noChangeArrowheads="1"/>
            </p:cNvSpPr>
            <p:nvPr/>
          </p:nvSpPr>
          <p:spPr bwMode="auto">
            <a:xfrm>
              <a:off x="3264" y="1296"/>
              <a:ext cx="2106" cy="206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4" name="Oval 130"/>
            <p:cNvSpPr>
              <a:spLocks noChangeArrowheads="1"/>
            </p:cNvSpPr>
            <p:nvPr/>
          </p:nvSpPr>
          <p:spPr bwMode="auto">
            <a:xfrm>
              <a:off x="3216" y="2304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95" name="Oval 131"/>
            <p:cNvSpPr>
              <a:spLocks noChangeArrowheads="1"/>
            </p:cNvSpPr>
            <p:nvPr/>
          </p:nvSpPr>
          <p:spPr bwMode="auto">
            <a:xfrm>
              <a:off x="4320" y="331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96" name="Oval 132"/>
            <p:cNvSpPr>
              <a:spLocks noChangeArrowheads="1"/>
            </p:cNvSpPr>
            <p:nvPr/>
          </p:nvSpPr>
          <p:spPr bwMode="auto">
            <a:xfrm>
              <a:off x="5328" y="2304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2597" name="Oval 133"/>
            <p:cNvSpPr>
              <a:spLocks noChangeArrowheads="1"/>
            </p:cNvSpPr>
            <p:nvPr/>
          </p:nvSpPr>
          <p:spPr bwMode="auto">
            <a:xfrm>
              <a:off x="4272" y="1248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</p:grpSp>
      <p:grpSp>
        <p:nvGrpSpPr>
          <p:cNvPr id="8" name="Group 134"/>
          <p:cNvGrpSpPr>
            <a:grpSpLocks/>
          </p:cNvGrpSpPr>
          <p:nvPr/>
        </p:nvGrpSpPr>
        <p:grpSpPr bwMode="auto">
          <a:xfrm>
            <a:off x="2895600" y="3810000"/>
            <a:ext cx="2819400" cy="2667000"/>
            <a:chOff x="3264" y="1824"/>
            <a:chExt cx="2106" cy="2016"/>
          </a:xfrm>
        </p:grpSpPr>
        <p:sp>
          <p:nvSpPr>
            <p:cNvPr id="62599" name="Oval 135"/>
            <p:cNvSpPr>
              <a:spLocks noChangeArrowheads="1"/>
            </p:cNvSpPr>
            <p:nvPr/>
          </p:nvSpPr>
          <p:spPr bwMode="auto">
            <a:xfrm>
              <a:off x="3936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600" name="Oval 136"/>
            <p:cNvSpPr>
              <a:spLocks noChangeArrowheads="1"/>
            </p:cNvSpPr>
            <p:nvPr/>
          </p:nvSpPr>
          <p:spPr bwMode="auto">
            <a:xfrm>
              <a:off x="4464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601" name="Oval 137"/>
            <p:cNvSpPr>
              <a:spLocks noChangeArrowheads="1"/>
            </p:cNvSpPr>
            <p:nvPr/>
          </p:nvSpPr>
          <p:spPr bwMode="auto">
            <a:xfrm>
              <a:off x="4224" y="29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602" name="Oval 138"/>
            <p:cNvSpPr>
              <a:spLocks noChangeArrowheads="1"/>
            </p:cNvSpPr>
            <p:nvPr/>
          </p:nvSpPr>
          <p:spPr bwMode="auto">
            <a:xfrm>
              <a:off x="4176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2603" name="Oval 139"/>
            <p:cNvSpPr>
              <a:spLocks noChangeArrowheads="1"/>
            </p:cNvSpPr>
            <p:nvPr/>
          </p:nvSpPr>
          <p:spPr bwMode="auto">
            <a:xfrm>
              <a:off x="3984" y="288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604" name="Oval 140"/>
            <p:cNvSpPr>
              <a:spLocks noChangeArrowheads="1"/>
            </p:cNvSpPr>
            <p:nvPr/>
          </p:nvSpPr>
          <p:spPr bwMode="auto">
            <a:xfrm>
              <a:off x="3984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2605" name="Oval 141"/>
            <p:cNvSpPr>
              <a:spLocks noChangeArrowheads="1"/>
            </p:cNvSpPr>
            <p:nvPr/>
          </p:nvSpPr>
          <p:spPr bwMode="auto">
            <a:xfrm>
              <a:off x="4272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grpSp>
          <p:nvGrpSpPr>
            <p:cNvPr id="9" name="Group 142"/>
            <p:cNvGrpSpPr>
              <a:grpSpLocks/>
            </p:cNvGrpSpPr>
            <p:nvPr/>
          </p:nvGrpSpPr>
          <p:grpSpPr bwMode="auto">
            <a:xfrm>
              <a:off x="3264" y="1824"/>
              <a:ext cx="2106" cy="2016"/>
              <a:chOff x="2064" y="2064"/>
              <a:chExt cx="2106" cy="2016"/>
            </a:xfrm>
          </p:grpSpPr>
          <p:sp>
            <p:nvSpPr>
              <p:cNvPr id="62607" name="Oval 143"/>
              <p:cNvSpPr>
                <a:spLocks noChangeArrowheads="1"/>
              </p:cNvSpPr>
              <p:nvPr/>
            </p:nvSpPr>
            <p:spPr bwMode="auto">
              <a:xfrm>
                <a:off x="3226" y="2825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608" name="Oval 144"/>
              <p:cNvSpPr>
                <a:spLocks noChangeArrowheads="1"/>
              </p:cNvSpPr>
              <p:nvPr/>
            </p:nvSpPr>
            <p:spPr bwMode="auto">
              <a:xfrm>
                <a:off x="2790" y="3053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609" name="Oval 145"/>
              <p:cNvSpPr>
                <a:spLocks noChangeArrowheads="1"/>
              </p:cNvSpPr>
              <p:nvPr/>
            </p:nvSpPr>
            <p:spPr bwMode="auto">
              <a:xfrm>
                <a:off x="3262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610" name="Oval 146"/>
              <p:cNvSpPr>
                <a:spLocks noChangeArrowheads="1"/>
              </p:cNvSpPr>
              <p:nvPr/>
            </p:nvSpPr>
            <p:spPr bwMode="auto">
              <a:xfrm>
                <a:off x="3226" y="3091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611" name="Oval 147"/>
              <p:cNvSpPr>
                <a:spLocks noChangeArrowheads="1"/>
              </p:cNvSpPr>
              <p:nvPr/>
            </p:nvSpPr>
            <p:spPr bwMode="auto">
              <a:xfrm>
                <a:off x="2863" y="2787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2612" name="Oval 148"/>
              <p:cNvSpPr>
                <a:spLocks noChangeArrowheads="1"/>
              </p:cNvSpPr>
              <p:nvPr/>
            </p:nvSpPr>
            <p:spPr bwMode="auto">
              <a:xfrm>
                <a:off x="3153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2613" name="Oval 149"/>
              <p:cNvSpPr>
                <a:spLocks noChangeArrowheads="1"/>
              </p:cNvSpPr>
              <p:nvPr/>
            </p:nvSpPr>
            <p:spPr bwMode="auto">
              <a:xfrm>
                <a:off x="3008" y="278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2614" name="Oval 150"/>
              <p:cNvSpPr>
                <a:spLocks noChangeArrowheads="1"/>
              </p:cNvSpPr>
              <p:nvPr/>
            </p:nvSpPr>
            <p:spPr bwMode="auto">
              <a:xfrm>
                <a:off x="2826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2615" name="Oval 151"/>
              <p:cNvSpPr>
                <a:spLocks noChangeArrowheads="1"/>
              </p:cNvSpPr>
              <p:nvPr/>
            </p:nvSpPr>
            <p:spPr bwMode="auto">
              <a:xfrm>
                <a:off x="2899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grpSp>
            <p:nvGrpSpPr>
              <p:cNvPr id="10" name="Group 152"/>
              <p:cNvGrpSpPr>
                <a:grpSpLocks/>
              </p:cNvGrpSpPr>
              <p:nvPr/>
            </p:nvGrpSpPr>
            <p:grpSpPr bwMode="auto">
              <a:xfrm>
                <a:off x="2863" y="2825"/>
                <a:ext cx="574" cy="542"/>
                <a:chOff x="1968" y="1584"/>
                <a:chExt cx="2160" cy="1872"/>
              </a:xfrm>
            </p:grpSpPr>
            <p:sp>
              <p:nvSpPr>
                <p:cNvPr id="62617" name="Oval 153"/>
                <p:cNvSpPr>
                  <a:spLocks noChangeArrowheads="1"/>
                </p:cNvSpPr>
                <p:nvPr/>
              </p:nvSpPr>
              <p:spPr bwMode="auto">
                <a:xfrm>
                  <a:off x="220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/>
                    <a:t>+</a:t>
                  </a:r>
                </a:p>
              </p:txBody>
            </p:sp>
            <p:sp>
              <p:nvSpPr>
                <p:cNvPr id="62618" name="Oval 154"/>
                <p:cNvSpPr>
                  <a:spLocks noChangeArrowheads="1"/>
                </p:cNvSpPr>
                <p:nvPr/>
              </p:nvSpPr>
              <p:spPr bwMode="auto">
                <a:xfrm>
                  <a:off x="292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5400" b="1"/>
                </a:p>
              </p:txBody>
            </p:sp>
            <p:sp>
              <p:nvSpPr>
                <p:cNvPr id="62619" name="Oval 155"/>
                <p:cNvSpPr>
                  <a:spLocks noChangeArrowheads="1"/>
                </p:cNvSpPr>
                <p:nvPr/>
              </p:nvSpPr>
              <p:spPr bwMode="auto">
                <a:xfrm>
                  <a:off x="3264" y="2112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/>
                    <a:t>+</a:t>
                  </a:r>
                </a:p>
              </p:txBody>
            </p:sp>
            <p:sp>
              <p:nvSpPr>
                <p:cNvPr id="62620" name="Oval 156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5400" b="1"/>
                </a:p>
              </p:txBody>
            </p:sp>
            <p:sp>
              <p:nvSpPr>
                <p:cNvPr id="62621" name="Oval 157"/>
                <p:cNvSpPr>
                  <a:spLocks noChangeArrowheads="1"/>
                </p:cNvSpPr>
                <p:nvPr/>
              </p:nvSpPr>
              <p:spPr bwMode="auto">
                <a:xfrm>
                  <a:off x="2784" y="264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5400" b="1"/>
                </a:p>
              </p:txBody>
            </p:sp>
            <p:sp>
              <p:nvSpPr>
                <p:cNvPr id="62622" name="Oval 158"/>
                <p:cNvSpPr>
                  <a:spLocks noChangeArrowheads="1"/>
                </p:cNvSpPr>
                <p:nvPr/>
              </p:nvSpPr>
              <p:spPr bwMode="auto">
                <a:xfrm>
                  <a:off x="2592" y="216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/>
                    <a:t>+</a:t>
                  </a:r>
                </a:p>
              </p:txBody>
            </p:sp>
          </p:grpSp>
          <p:sp>
            <p:nvSpPr>
              <p:cNvPr id="62623" name="Oval 159"/>
              <p:cNvSpPr>
                <a:spLocks noChangeArrowheads="1"/>
              </p:cNvSpPr>
              <p:nvPr/>
            </p:nvSpPr>
            <p:spPr bwMode="auto">
              <a:xfrm>
                <a:off x="3080" y="2597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2624" name="Oval 160"/>
              <p:cNvSpPr>
                <a:spLocks noChangeArrowheads="1"/>
              </p:cNvSpPr>
              <p:nvPr/>
            </p:nvSpPr>
            <p:spPr bwMode="auto">
              <a:xfrm>
                <a:off x="3080" y="347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2625" name="Oval 161"/>
              <p:cNvSpPr>
                <a:spLocks noChangeArrowheads="1"/>
              </p:cNvSpPr>
              <p:nvPr/>
            </p:nvSpPr>
            <p:spPr bwMode="auto">
              <a:xfrm>
                <a:off x="3625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2626" name="Oval 162"/>
              <p:cNvSpPr>
                <a:spLocks noChangeArrowheads="1"/>
              </p:cNvSpPr>
              <p:nvPr/>
            </p:nvSpPr>
            <p:spPr bwMode="auto">
              <a:xfrm>
                <a:off x="3879" y="3053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2627" name="Oval 163"/>
              <p:cNvSpPr>
                <a:spLocks noChangeArrowheads="1"/>
              </p:cNvSpPr>
              <p:nvPr/>
            </p:nvSpPr>
            <p:spPr bwMode="auto">
              <a:xfrm>
                <a:off x="3552" y="370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2628" name="Oval 164"/>
              <p:cNvSpPr>
                <a:spLocks noChangeArrowheads="1"/>
              </p:cNvSpPr>
              <p:nvPr/>
            </p:nvSpPr>
            <p:spPr bwMode="auto">
              <a:xfrm>
                <a:off x="2536" y="366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2629" name="Oval 165"/>
              <p:cNvSpPr>
                <a:spLocks noChangeArrowheads="1"/>
              </p:cNvSpPr>
              <p:nvPr/>
            </p:nvSpPr>
            <p:spPr bwMode="auto">
              <a:xfrm>
                <a:off x="2536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2630" name="Oval 166"/>
              <p:cNvSpPr>
                <a:spLocks noChangeArrowheads="1"/>
              </p:cNvSpPr>
              <p:nvPr/>
            </p:nvSpPr>
            <p:spPr bwMode="auto">
              <a:xfrm>
                <a:off x="2246" y="3053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2631" name="Oval 167"/>
              <p:cNvSpPr>
                <a:spLocks noChangeArrowheads="1"/>
              </p:cNvSpPr>
              <p:nvPr/>
            </p:nvSpPr>
            <p:spPr bwMode="auto">
              <a:xfrm>
                <a:off x="3168" y="2880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2632" name="Oval 168"/>
              <p:cNvSpPr>
                <a:spLocks noChangeArrowheads="1"/>
              </p:cNvSpPr>
              <p:nvPr/>
            </p:nvSpPr>
            <p:spPr bwMode="auto">
              <a:xfrm>
                <a:off x="2681" y="2635"/>
                <a:ext cx="908" cy="8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33" name="Oval 169"/>
              <p:cNvSpPr>
                <a:spLocks noChangeArrowheads="1"/>
              </p:cNvSpPr>
              <p:nvPr/>
            </p:nvSpPr>
            <p:spPr bwMode="auto">
              <a:xfrm>
                <a:off x="2282" y="2216"/>
                <a:ext cx="1670" cy="16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34" name="Oval 170"/>
              <p:cNvSpPr>
                <a:spLocks noChangeArrowheads="1"/>
              </p:cNvSpPr>
              <p:nvPr/>
            </p:nvSpPr>
            <p:spPr bwMode="auto">
              <a:xfrm>
                <a:off x="3117" y="385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2635" name="Oval 171"/>
              <p:cNvSpPr>
                <a:spLocks noChangeArrowheads="1"/>
              </p:cNvSpPr>
              <p:nvPr/>
            </p:nvSpPr>
            <p:spPr bwMode="auto">
              <a:xfrm>
                <a:off x="3080" y="217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2636" name="Oval 172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106" cy="2016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37" name="Oval 173"/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</p:grpSp>
      </p:grpSp>
      <p:sp>
        <p:nvSpPr>
          <p:cNvPr id="62639" name="Text Box 175"/>
          <p:cNvSpPr txBox="1">
            <a:spLocks noChangeArrowheads="1"/>
          </p:cNvSpPr>
          <p:nvPr/>
        </p:nvSpPr>
        <p:spPr bwMode="auto">
          <a:xfrm>
            <a:off x="1143000" y="4648200"/>
            <a:ext cx="1524000" cy="12128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In what period (row) do</a:t>
            </a:r>
          </a:p>
          <a:p>
            <a:pPr algn="ctr"/>
            <a:r>
              <a:rPr lang="en-US" sz="1400">
                <a:latin typeface="Comic Sans MS" pitchFamily="66" charset="0"/>
              </a:rPr>
              <a:t>you think these atoms </a:t>
            </a:r>
          </a:p>
          <a:p>
            <a:pPr algn="ctr"/>
            <a:r>
              <a:rPr lang="en-US" sz="1400">
                <a:latin typeface="Comic Sans MS" pitchFamily="66" charset="0"/>
              </a:rPr>
              <a:t>reside?</a:t>
            </a:r>
          </a:p>
        </p:txBody>
      </p:sp>
      <p:sp>
        <p:nvSpPr>
          <p:cNvPr id="62640" name="Text Box 176"/>
          <p:cNvSpPr txBox="1">
            <a:spLocks noChangeArrowheads="1"/>
          </p:cNvSpPr>
          <p:nvPr/>
        </p:nvSpPr>
        <p:spPr bwMode="auto">
          <a:xfrm>
            <a:off x="6705600" y="1905000"/>
            <a:ext cx="1524000" cy="12128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In what period (row) do</a:t>
            </a:r>
          </a:p>
          <a:p>
            <a:pPr algn="ctr"/>
            <a:r>
              <a:rPr lang="en-US" sz="1400">
                <a:latin typeface="Comic Sans MS" pitchFamily="66" charset="0"/>
              </a:rPr>
              <a:t>you think these atoms </a:t>
            </a:r>
          </a:p>
          <a:p>
            <a:pPr algn="ctr"/>
            <a:r>
              <a:rPr lang="en-US" sz="1400">
                <a:latin typeface="Comic Sans MS" pitchFamily="66" charset="0"/>
              </a:rPr>
              <a:t>reside?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39" grpId="0" animBg="1"/>
      <p:bldP spid="626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43000" y="1524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pitchFamily="66" charset="0"/>
              </a:rPr>
              <a:t>each column of elements on the periodic table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Comic Sans MS" pitchFamily="66" charset="0"/>
              </a:rPr>
              <a:t>Important Features of the Periodic Table: </a:t>
            </a:r>
            <a:r>
              <a:rPr lang="en-US" sz="3200" u="sng">
                <a:solidFill>
                  <a:schemeClr val="tx2"/>
                </a:solidFill>
                <a:latin typeface="Comic Sans MS" pitchFamily="66" charset="0"/>
              </a:rPr>
              <a:t>Group (Family)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1600200" y="6019800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FROM TOP TO BOTTOM OR BOTTOM TO THE TOP</a:t>
            </a:r>
          </a:p>
        </p:txBody>
      </p:sp>
      <p:pic>
        <p:nvPicPr>
          <p:cNvPr id="33820" name="Picture 28" descr="Periodic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715000" cy="3824288"/>
          </a:xfrm>
          <a:prstGeom prst="rect">
            <a:avLst/>
          </a:prstGeom>
          <a:noFill/>
        </p:spPr>
      </p:pic>
      <p:sp>
        <p:nvSpPr>
          <p:cNvPr id="33823" name="AutoShape 31"/>
          <p:cNvSpPr>
            <a:spLocks noChangeArrowheads="1"/>
          </p:cNvSpPr>
          <p:nvPr/>
        </p:nvSpPr>
        <p:spPr bwMode="auto">
          <a:xfrm rot="16200000">
            <a:off x="7696200" y="381000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AutoShape 32"/>
          <p:cNvSpPr>
            <a:spLocks noChangeArrowheads="1"/>
          </p:cNvSpPr>
          <p:nvPr/>
        </p:nvSpPr>
        <p:spPr bwMode="auto">
          <a:xfrm rot="16200000">
            <a:off x="914400" y="373380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 rot="16200000">
            <a:off x="1050925" y="3444875"/>
            <a:ext cx="2667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 rot="16200000">
            <a:off x="1562100" y="36195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 rot="16200000">
            <a:off x="2235200" y="4000500"/>
            <a:ext cx="1524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 rot="16200000">
            <a:off x="2514600" y="4000500"/>
            <a:ext cx="1524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 rot="16200000">
            <a:off x="2819400" y="4013200"/>
            <a:ext cx="1524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 rot="16200000">
            <a:off x="3098800" y="4038600"/>
            <a:ext cx="15748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 rot="16200000">
            <a:off x="33909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 rot="16200000">
            <a:off x="36957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 rot="16200000">
            <a:off x="40005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 rot="16200000">
            <a:off x="43053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 rot="16200000">
            <a:off x="46101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 rot="16200000">
            <a:off x="49149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 rot="16200000">
            <a:off x="4876800" y="36195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 rot="16200000">
            <a:off x="5181600" y="36322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 rot="16200000">
            <a:off x="5486400" y="36322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 rot="16200000">
            <a:off x="5791200" y="36322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 rot="16200000">
            <a:off x="6083300" y="36322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 rot="16200000">
            <a:off x="6159500" y="3441700"/>
            <a:ext cx="27178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3505200" y="1981200"/>
            <a:ext cx="1828800" cy="1062038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omic Sans MS" pitchFamily="66" charset="0"/>
              </a:rPr>
              <a:t>How many groups (families)</a:t>
            </a:r>
          </a:p>
          <a:p>
            <a:pPr algn="ctr"/>
            <a:r>
              <a:rPr lang="en-US" sz="1200" b="1">
                <a:latin typeface="Comic Sans MS" pitchFamily="66" charset="0"/>
              </a:rPr>
              <a:t>are on the </a:t>
            </a:r>
          </a:p>
          <a:p>
            <a:pPr algn="ctr"/>
            <a:r>
              <a:rPr lang="en-US" sz="1200" b="1">
                <a:latin typeface="Comic Sans MS" pitchFamily="66" charset="0"/>
              </a:rPr>
              <a:t>Periodic Table </a:t>
            </a:r>
          </a:p>
          <a:p>
            <a:pPr algn="ctr"/>
            <a:r>
              <a:rPr lang="en-US" sz="1200" b="1">
                <a:latin typeface="Comic Sans MS" pitchFamily="66" charset="0"/>
              </a:rPr>
              <a:t>Of Elements?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  <p:bldP spid="33819" grpId="0"/>
      <p:bldP spid="33823" grpId="0" animBg="1"/>
      <p:bldP spid="33823" grpId="1" animBg="1"/>
      <p:bldP spid="33824" grpId="0" animBg="1"/>
      <p:bldP spid="33824" grpId="1" animBg="1"/>
      <p:bldP spid="33825" grpId="0" animBg="1"/>
      <p:bldP spid="33826" grpId="0" animBg="1"/>
      <p:bldP spid="33827" grpId="0" animBg="1"/>
      <p:bldP spid="33829" grpId="0" animBg="1"/>
      <p:bldP spid="33830" grpId="0" animBg="1"/>
      <p:bldP spid="33831" grpId="0" animBg="1"/>
      <p:bldP spid="33832" grpId="0" animBg="1"/>
      <p:bldP spid="33833" grpId="0" animBg="1"/>
      <p:bldP spid="33834" grpId="0" animBg="1"/>
      <p:bldP spid="33835" grpId="0" animBg="1"/>
      <p:bldP spid="33836" grpId="0" animBg="1"/>
      <p:bldP spid="33837" grpId="0" animBg="1"/>
      <p:bldP spid="33838" grpId="0" animBg="1"/>
      <p:bldP spid="33839" grpId="0" animBg="1"/>
      <p:bldP spid="33840" grpId="0" animBg="1"/>
      <p:bldP spid="33841" grpId="0" animBg="1"/>
      <p:bldP spid="33842" grpId="0" animBg="1"/>
      <p:bldP spid="33843" grpId="0" animBg="1"/>
      <p:bldP spid="338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6200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omic Sans MS" pitchFamily="66" charset="0"/>
              </a:rPr>
              <a:t>Eighteen groups on the periodic table (numbered from left to right)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omic Sans MS" pitchFamily="66" charset="0"/>
              </a:rPr>
              <a:t>Atomic numbers and atomic masses increase as you move from the top down in a group (family)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omic Sans MS" pitchFamily="66" charset="0"/>
              </a:rPr>
              <a:t>Atoms of elements in the same group have the same number of electrons in the outer </a:t>
            </a:r>
            <a:r>
              <a:rPr lang="en-US" sz="2400" dirty="0" err="1">
                <a:latin typeface="Comic Sans MS" pitchFamily="66" charset="0"/>
              </a:rPr>
              <a:t>orbitals</a:t>
            </a:r>
            <a:r>
              <a:rPr lang="en-US" sz="2400" dirty="0">
                <a:latin typeface="Comic Sans MS" pitchFamily="66" charset="0"/>
              </a:rPr>
              <a:t>/levels of their atoms (known as valence electrons) 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latin typeface="Comic Sans MS" pitchFamily="66" charset="0"/>
              </a:rPr>
              <a:t>Exceptions</a:t>
            </a:r>
            <a:r>
              <a:rPr lang="en-US" sz="2000" dirty="0">
                <a:latin typeface="Comic Sans MS" pitchFamily="66" charset="0"/>
              </a:rPr>
              <a:t>: 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omic Sans MS" pitchFamily="66" charset="0"/>
              </a:rPr>
              <a:t>Transition elements (3-12)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omic Sans MS" pitchFamily="66" charset="0"/>
              </a:rPr>
              <a:t>Hydrogen (could be 1 or 17) 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omic Sans MS" pitchFamily="66" charset="0"/>
              </a:rPr>
              <a:t>Helium (actually has 2 valence electrons)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omic Sans MS" pitchFamily="66" charset="0"/>
              </a:rPr>
              <a:t>Elements in groups usually have similar physical and chemical </a:t>
            </a:r>
            <a:r>
              <a:rPr lang="en-US" sz="2400" dirty="0" smtClean="0">
                <a:latin typeface="Comic Sans MS" pitchFamily="66" charset="0"/>
              </a:rPr>
              <a:t>properties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Reactivity increases as you go down a group</a:t>
            </a:r>
          </a:p>
          <a:p>
            <a:pPr lvl="2">
              <a:lnSpc>
                <a:spcPct val="80000"/>
              </a:lnSpc>
            </a:pPr>
            <a:r>
              <a:rPr lang="en-US" sz="1900" dirty="0" smtClean="0">
                <a:latin typeface="Comic Sans MS" pitchFamily="66" charset="0"/>
              </a:rPr>
              <a:t>Li &lt; Na &lt; K &lt; </a:t>
            </a:r>
            <a:r>
              <a:rPr lang="en-US" sz="1900" dirty="0" err="1" smtClean="0">
                <a:latin typeface="Comic Sans MS" pitchFamily="66" charset="0"/>
              </a:rPr>
              <a:t>Rb</a:t>
            </a:r>
            <a:r>
              <a:rPr lang="en-US" sz="1900" dirty="0" smtClean="0">
                <a:latin typeface="Comic Sans MS" pitchFamily="66" charset="0"/>
              </a:rPr>
              <a:t> &lt; Cs &lt; Fr</a:t>
            </a:r>
            <a:endParaRPr lang="en-US" sz="1900" dirty="0">
              <a:latin typeface="Comic Sans MS" pitchFamily="66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Group (Family) Properties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Comic Sans MS" pitchFamily="66" charset="0"/>
              </a:rPr>
              <a:t>Examples of Group Elements with the same # of </a:t>
            </a:r>
            <a:r>
              <a:rPr lang="en-US" sz="3200" b="1" u="sng" dirty="0">
                <a:latin typeface="Comic Sans MS" pitchFamily="66" charset="0"/>
              </a:rPr>
              <a:t>valence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electrons (electrons in the outer shell)</a:t>
            </a:r>
            <a:endParaRPr lang="en-US" sz="3200" dirty="0">
              <a:latin typeface="Comic Sans MS" pitchFamily="66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57400" y="1371600"/>
            <a:ext cx="5203825" cy="76200"/>
            <a:chOff x="0" y="0"/>
            <a:chExt cx="3278" cy="2496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278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                          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724400" y="1981200"/>
            <a:ext cx="533400" cy="4038600"/>
            <a:chOff x="2736" y="1200"/>
            <a:chExt cx="240" cy="2379"/>
          </a:xfrm>
        </p:grpSpPr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2736" y="3255"/>
              <a:ext cx="240" cy="324"/>
            </a:xfrm>
            <a:prstGeom prst="rect">
              <a:avLst/>
            </a:prstGeom>
            <a:solidFill>
              <a:srgbClr val="CCE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800" b="1">
                  <a:latin typeface="Comic Sans MS" pitchFamily="66" charset="0"/>
                </a:rPr>
                <a:t>87</a:t>
              </a:r>
            </a:p>
            <a:p>
              <a:pPr algn="ctr">
                <a:spcBef>
                  <a:spcPct val="20000"/>
                </a:spcBef>
              </a:pPr>
              <a:r>
                <a:rPr lang="en-US" sz="1100" b="1">
                  <a:latin typeface="Comic Sans MS" pitchFamily="66" charset="0"/>
                </a:rPr>
                <a:t>Fr</a:t>
              </a:r>
            </a:p>
            <a:p>
              <a:pPr algn="ctr">
                <a:spcBef>
                  <a:spcPct val="20000"/>
                </a:spcBef>
              </a:pPr>
              <a:r>
                <a:rPr lang="en-US" sz="400" b="1">
                  <a:latin typeface="Comic Sans MS" pitchFamily="66" charset="0"/>
                </a:rPr>
                <a:t>(223)</a:t>
              </a:r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736" y="2931"/>
              <a:ext cx="240" cy="324"/>
            </a:xfrm>
            <a:prstGeom prst="rect">
              <a:avLst/>
            </a:prstGeom>
            <a:solidFill>
              <a:srgbClr val="CCE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800" b="1">
                  <a:latin typeface="Comic Sans MS" pitchFamily="66" charset="0"/>
                </a:rPr>
                <a:t>55</a:t>
              </a:r>
            </a:p>
            <a:p>
              <a:pPr algn="ctr">
                <a:spcBef>
                  <a:spcPct val="20000"/>
                </a:spcBef>
              </a:pPr>
              <a:r>
                <a:rPr lang="en-US" sz="1100" b="1">
                  <a:latin typeface="Comic Sans MS" pitchFamily="66" charset="0"/>
                </a:rPr>
                <a:t>Cs</a:t>
              </a:r>
            </a:p>
            <a:p>
              <a:pPr algn="ctr">
                <a:spcBef>
                  <a:spcPct val="20000"/>
                </a:spcBef>
              </a:pPr>
              <a:r>
                <a:rPr lang="en-US" sz="300" b="1">
                  <a:latin typeface="Comic Sans MS" pitchFamily="66" charset="0"/>
                </a:rPr>
                <a:t>132.905</a:t>
              </a:r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2736" y="2532"/>
              <a:ext cx="240" cy="399"/>
            </a:xfrm>
            <a:prstGeom prst="rect">
              <a:avLst/>
            </a:prstGeom>
            <a:solidFill>
              <a:srgbClr val="CCE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800" b="1">
                  <a:latin typeface="Comic Sans MS" pitchFamily="66" charset="0"/>
                </a:rPr>
                <a:t>37</a:t>
              </a:r>
            </a:p>
            <a:p>
              <a:pPr algn="ctr">
                <a:spcBef>
                  <a:spcPct val="20000"/>
                </a:spcBef>
              </a:pPr>
              <a:r>
                <a:rPr lang="en-US" sz="1100" b="1">
                  <a:latin typeface="Comic Sans MS" pitchFamily="66" charset="0"/>
                </a:rPr>
                <a:t>Rb</a:t>
              </a:r>
            </a:p>
            <a:p>
              <a:pPr algn="ctr">
                <a:spcBef>
                  <a:spcPct val="20000"/>
                </a:spcBef>
              </a:pPr>
              <a:r>
                <a:rPr lang="en-US" sz="400" b="1">
                  <a:latin typeface="Comic Sans MS" pitchFamily="66" charset="0"/>
                </a:rPr>
                <a:t>85.468</a:t>
              </a:r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2736" y="2208"/>
              <a:ext cx="240" cy="324"/>
            </a:xfrm>
            <a:prstGeom prst="rect">
              <a:avLst/>
            </a:prstGeom>
            <a:solidFill>
              <a:srgbClr val="CCE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800" b="1">
                  <a:latin typeface="Comic Sans MS" pitchFamily="66" charset="0"/>
                </a:rPr>
                <a:t>19</a:t>
              </a:r>
            </a:p>
            <a:p>
              <a:pPr algn="ctr">
                <a:spcBef>
                  <a:spcPct val="20000"/>
                </a:spcBef>
              </a:pPr>
              <a:r>
                <a:rPr lang="en-US" sz="1100" b="1">
                  <a:latin typeface="Comic Sans MS" pitchFamily="66" charset="0"/>
                </a:rPr>
                <a:t>K</a:t>
              </a:r>
            </a:p>
            <a:p>
              <a:pPr algn="ctr">
                <a:spcBef>
                  <a:spcPct val="20000"/>
                </a:spcBef>
              </a:pPr>
              <a:r>
                <a:rPr lang="en-US" sz="400" b="1">
                  <a:latin typeface="Comic Sans MS" pitchFamily="66" charset="0"/>
                </a:rPr>
                <a:t>39.098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2736" y="2208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2736" y="2532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0" name="Line 12"/>
            <p:cNvSpPr>
              <a:spLocks noChangeShapeType="1"/>
            </p:cNvSpPr>
            <p:nvPr/>
          </p:nvSpPr>
          <p:spPr bwMode="auto">
            <a:xfrm>
              <a:off x="2736" y="2931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1" name="Line 13"/>
            <p:cNvSpPr>
              <a:spLocks noChangeShapeType="1"/>
            </p:cNvSpPr>
            <p:nvPr/>
          </p:nvSpPr>
          <p:spPr bwMode="auto">
            <a:xfrm>
              <a:off x="2736" y="3255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2" name="Line 14"/>
            <p:cNvSpPr>
              <a:spLocks noChangeShapeType="1"/>
            </p:cNvSpPr>
            <p:nvPr/>
          </p:nvSpPr>
          <p:spPr bwMode="auto">
            <a:xfrm>
              <a:off x="2736" y="3579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3" name="Line 15"/>
            <p:cNvSpPr>
              <a:spLocks noChangeShapeType="1"/>
            </p:cNvSpPr>
            <p:nvPr/>
          </p:nvSpPr>
          <p:spPr bwMode="auto">
            <a:xfrm>
              <a:off x="2736" y="2208"/>
              <a:ext cx="0" cy="137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4" name="Line 16"/>
            <p:cNvSpPr>
              <a:spLocks noChangeShapeType="1"/>
            </p:cNvSpPr>
            <p:nvPr/>
          </p:nvSpPr>
          <p:spPr bwMode="auto">
            <a:xfrm>
              <a:off x="2976" y="2208"/>
              <a:ext cx="0" cy="137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5" name="Rectangle 17"/>
            <p:cNvSpPr>
              <a:spLocks noChangeArrowheads="1"/>
            </p:cNvSpPr>
            <p:nvPr/>
          </p:nvSpPr>
          <p:spPr bwMode="auto">
            <a:xfrm>
              <a:off x="2736" y="1872"/>
              <a:ext cx="240" cy="326"/>
            </a:xfrm>
            <a:prstGeom prst="rect">
              <a:avLst/>
            </a:prstGeom>
            <a:solidFill>
              <a:srgbClr val="CCE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800" b="1">
                  <a:latin typeface="Comic Sans MS" pitchFamily="66" charset="0"/>
                </a:rPr>
                <a:t>11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100" b="1">
                  <a:latin typeface="Comic Sans MS" pitchFamily="66" charset="0"/>
                </a:rPr>
                <a:t>Na</a:t>
              </a:r>
            </a:p>
            <a:p>
              <a:pPr algn="ctr">
                <a:spcBef>
                  <a:spcPct val="20000"/>
                </a:spcBef>
              </a:pPr>
              <a:r>
                <a:rPr lang="en-US" sz="400" b="1">
                  <a:latin typeface="Comic Sans MS" pitchFamily="66" charset="0"/>
                </a:rPr>
                <a:t>22.990</a:t>
              </a:r>
            </a:p>
          </p:txBody>
        </p:sp>
        <p:sp>
          <p:nvSpPr>
            <p:cNvPr id="58386" name="Rectangle 18"/>
            <p:cNvSpPr>
              <a:spLocks noChangeArrowheads="1"/>
            </p:cNvSpPr>
            <p:nvPr/>
          </p:nvSpPr>
          <p:spPr bwMode="auto">
            <a:xfrm>
              <a:off x="2736" y="1536"/>
              <a:ext cx="240" cy="336"/>
            </a:xfrm>
            <a:prstGeom prst="rect">
              <a:avLst/>
            </a:prstGeom>
            <a:solidFill>
              <a:srgbClr val="CCE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800" b="1">
                  <a:latin typeface="Comic Sans MS" pitchFamily="66" charset="0"/>
                </a:rPr>
                <a:t>3</a:t>
              </a:r>
            </a:p>
            <a:p>
              <a:pPr algn="ctr">
                <a:spcBef>
                  <a:spcPct val="20000"/>
                </a:spcBef>
              </a:pPr>
              <a:r>
                <a:rPr lang="en-US" sz="1100" b="1">
                  <a:latin typeface="Comic Sans MS" pitchFamily="66" charset="0"/>
                </a:rPr>
                <a:t>Li</a:t>
              </a:r>
            </a:p>
            <a:p>
              <a:pPr algn="ctr">
                <a:spcBef>
                  <a:spcPct val="20000"/>
                </a:spcBef>
              </a:pPr>
              <a:r>
                <a:rPr lang="en-US" sz="500" b="1">
                  <a:latin typeface="Comic Sans MS" pitchFamily="66" charset="0"/>
                </a:rPr>
                <a:t>6.941</a:t>
              </a: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2736" y="1536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8" name="Line 20"/>
            <p:cNvSpPr>
              <a:spLocks noChangeShapeType="1"/>
            </p:cNvSpPr>
            <p:nvPr/>
          </p:nvSpPr>
          <p:spPr bwMode="auto">
            <a:xfrm>
              <a:off x="2736" y="1872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9" name="Line 21"/>
            <p:cNvSpPr>
              <a:spLocks noChangeShapeType="1"/>
            </p:cNvSpPr>
            <p:nvPr/>
          </p:nvSpPr>
          <p:spPr bwMode="auto">
            <a:xfrm>
              <a:off x="2736" y="2198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90" name="Line 22"/>
            <p:cNvSpPr>
              <a:spLocks noChangeShapeType="1"/>
            </p:cNvSpPr>
            <p:nvPr/>
          </p:nvSpPr>
          <p:spPr bwMode="auto">
            <a:xfrm>
              <a:off x="2736" y="1536"/>
              <a:ext cx="0" cy="66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91" name="Line 23"/>
            <p:cNvSpPr>
              <a:spLocks noChangeShapeType="1"/>
            </p:cNvSpPr>
            <p:nvPr/>
          </p:nvSpPr>
          <p:spPr bwMode="auto">
            <a:xfrm>
              <a:off x="2976" y="1536"/>
              <a:ext cx="0" cy="66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92" name="Rectangle 24"/>
            <p:cNvSpPr>
              <a:spLocks noChangeArrowheads="1"/>
            </p:cNvSpPr>
            <p:nvPr/>
          </p:nvSpPr>
          <p:spPr bwMode="auto">
            <a:xfrm>
              <a:off x="2736" y="1200"/>
              <a:ext cx="240" cy="33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800" b="1">
                  <a:latin typeface="Comic Sans MS" pitchFamily="66" charset="0"/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100" b="1">
                  <a:solidFill>
                    <a:srgbClr val="FFFFFF"/>
                  </a:solidFill>
                  <a:latin typeface="Comic Sans MS" pitchFamily="66" charset="0"/>
                </a:rPr>
                <a:t>H</a:t>
              </a:r>
            </a:p>
            <a:p>
              <a:pPr algn="ctr">
                <a:spcBef>
                  <a:spcPct val="20000"/>
                </a:spcBef>
              </a:pPr>
              <a:r>
                <a:rPr lang="en-US" sz="500" b="1">
                  <a:latin typeface="Comic Sans MS" pitchFamily="66" charset="0"/>
                </a:rPr>
                <a:t>1.008</a:t>
              </a:r>
            </a:p>
          </p:txBody>
        </p:sp>
        <p:sp>
          <p:nvSpPr>
            <p:cNvPr id="58393" name="Line 25"/>
            <p:cNvSpPr>
              <a:spLocks noChangeShapeType="1"/>
            </p:cNvSpPr>
            <p:nvPr/>
          </p:nvSpPr>
          <p:spPr bwMode="auto">
            <a:xfrm>
              <a:off x="2736" y="1200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94" name="Line 26"/>
            <p:cNvSpPr>
              <a:spLocks noChangeShapeType="1"/>
            </p:cNvSpPr>
            <p:nvPr/>
          </p:nvSpPr>
          <p:spPr bwMode="auto">
            <a:xfrm>
              <a:off x="2736" y="1536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95" name="Line 27"/>
            <p:cNvSpPr>
              <a:spLocks noChangeShapeType="1"/>
            </p:cNvSpPr>
            <p:nvPr/>
          </p:nvSpPr>
          <p:spPr bwMode="auto">
            <a:xfrm>
              <a:off x="2736" y="1200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96" name="Line 28"/>
            <p:cNvSpPr>
              <a:spLocks noChangeShapeType="1"/>
            </p:cNvSpPr>
            <p:nvPr/>
          </p:nvSpPr>
          <p:spPr bwMode="auto">
            <a:xfrm>
              <a:off x="2976" y="1200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219200" y="3276600"/>
            <a:ext cx="3048000" cy="2971800"/>
            <a:chOff x="3264" y="1824"/>
            <a:chExt cx="2106" cy="2016"/>
          </a:xfrm>
        </p:grpSpPr>
        <p:sp>
          <p:nvSpPr>
            <p:cNvPr id="58398" name="Oval 30"/>
            <p:cNvSpPr>
              <a:spLocks noChangeArrowheads="1"/>
            </p:cNvSpPr>
            <p:nvPr/>
          </p:nvSpPr>
          <p:spPr bwMode="auto">
            <a:xfrm>
              <a:off x="3936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8399" name="Oval 31"/>
            <p:cNvSpPr>
              <a:spLocks noChangeArrowheads="1"/>
            </p:cNvSpPr>
            <p:nvPr/>
          </p:nvSpPr>
          <p:spPr bwMode="auto">
            <a:xfrm>
              <a:off x="4464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8400" name="Oval 32"/>
            <p:cNvSpPr>
              <a:spLocks noChangeArrowheads="1"/>
            </p:cNvSpPr>
            <p:nvPr/>
          </p:nvSpPr>
          <p:spPr bwMode="auto">
            <a:xfrm>
              <a:off x="4224" y="29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8401" name="Oval 33"/>
            <p:cNvSpPr>
              <a:spLocks noChangeArrowheads="1"/>
            </p:cNvSpPr>
            <p:nvPr/>
          </p:nvSpPr>
          <p:spPr bwMode="auto">
            <a:xfrm>
              <a:off x="4176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58402" name="Oval 34"/>
            <p:cNvSpPr>
              <a:spLocks noChangeArrowheads="1"/>
            </p:cNvSpPr>
            <p:nvPr/>
          </p:nvSpPr>
          <p:spPr bwMode="auto">
            <a:xfrm>
              <a:off x="3984" y="288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8403" name="Oval 35"/>
            <p:cNvSpPr>
              <a:spLocks noChangeArrowheads="1"/>
            </p:cNvSpPr>
            <p:nvPr/>
          </p:nvSpPr>
          <p:spPr bwMode="auto">
            <a:xfrm>
              <a:off x="3984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58404" name="Oval 36"/>
            <p:cNvSpPr>
              <a:spLocks noChangeArrowheads="1"/>
            </p:cNvSpPr>
            <p:nvPr/>
          </p:nvSpPr>
          <p:spPr bwMode="auto">
            <a:xfrm>
              <a:off x="4272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3264" y="1824"/>
              <a:ext cx="2106" cy="2016"/>
              <a:chOff x="2064" y="2064"/>
              <a:chExt cx="2106" cy="2016"/>
            </a:xfrm>
          </p:grpSpPr>
          <p:sp>
            <p:nvSpPr>
              <p:cNvPr id="58406" name="Oval 38"/>
              <p:cNvSpPr>
                <a:spLocks noChangeArrowheads="1"/>
              </p:cNvSpPr>
              <p:nvPr/>
            </p:nvSpPr>
            <p:spPr bwMode="auto">
              <a:xfrm>
                <a:off x="3226" y="2825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58407" name="Oval 39"/>
              <p:cNvSpPr>
                <a:spLocks noChangeArrowheads="1"/>
              </p:cNvSpPr>
              <p:nvPr/>
            </p:nvSpPr>
            <p:spPr bwMode="auto">
              <a:xfrm>
                <a:off x="2790" y="3053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58408" name="Oval 40"/>
              <p:cNvSpPr>
                <a:spLocks noChangeArrowheads="1"/>
              </p:cNvSpPr>
              <p:nvPr/>
            </p:nvSpPr>
            <p:spPr bwMode="auto">
              <a:xfrm>
                <a:off x="3262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58409" name="Oval 41"/>
              <p:cNvSpPr>
                <a:spLocks noChangeArrowheads="1"/>
              </p:cNvSpPr>
              <p:nvPr/>
            </p:nvSpPr>
            <p:spPr bwMode="auto">
              <a:xfrm>
                <a:off x="3226" y="3091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58410" name="Oval 42"/>
              <p:cNvSpPr>
                <a:spLocks noChangeArrowheads="1"/>
              </p:cNvSpPr>
              <p:nvPr/>
            </p:nvSpPr>
            <p:spPr bwMode="auto">
              <a:xfrm>
                <a:off x="2863" y="2787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58411" name="Oval 43"/>
              <p:cNvSpPr>
                <a:spLocks noChangeArrowheads="1"/>
              </p:cNvSpPr>
              <p:nvPr/>
            </p:nvSpPr>
            <p:spPr bwMode="auto">
              <a:xfrm>
                <a:off x="3153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58412" name="Oval 44"/>
              <p:cNvSpPr>
                <a:spLocks noChangeArrowheads="1"/>
              </p:cNvSpPr>
              <p:nvPr/>
            </p:nvSpPr>
            <p:spPr bwMode="auto">
              <a:xfrm>
                <a:off x="3008" y="278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58413" name="Oval 45"/>
              <p:cNvSpPr>
                <a:spLocks noChangeArrowheads="1"/>
              </p:cNvSpPr>
              <p:nvPr/>
            </p:nvSpPr>
            <p:spPr bwMode="auto">
              <a:xfrm>
                <a:off x="2826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58414" name="Oval 46"/>
              <p:cNvSpPr>
                <a:spLocks noChangeArrowheads="1"/>
              </p:cNvSpPr>
              <p:nvPr/>
            </p:nvSpPr>
            <p:spPr bwMode="auto">
              <a:xfrm>
                <a:off x="2899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grpSp>
            <p:nvGrpSpPr>
              <p:cNvPr id="6" name="Group 47"/>
              <p:cNvGrpSpPr>
                <a:grpSpLocks/>
              </p:cNvGrpSpPr>
              <p:nvPr/>
            </p:nvGrpSpPr>
            <p:grpSpPr bwMode="auto">
              <a:xfrm>
                <a:off x="2863" y="2825"/>
                <a:ext cx="574" cy="542"/>
                <a:chOff x="1968" y="1584"/>
                <a:chExt cx="2160" cy="1872"/>
              </a:xfrm>
            </p:grpSpPr>
            <p:sp>
              <p:nvSpPr>
                <p:cNvPr id="58416" name="Oval 48"/>
                <p:cNvSpPr>
                  <a:spLocks noChangeArrowheads="1"/>
                </p:cNvSpPr>
                <p:nvPr/>
              </p:nvSpPr>
              <p:spPr bwMode="auto">
                <a:xfrm>
                  <a:off x="220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/>
                    <a:t>+</a:t>
                  </a:r>
                </a:p>
              </p:txBody>
            </p:sp>
            <p:sp>
              <p:nvSpPr>
                <p:cNvPr id="58417" name="Oval 49"/>
                <p:cNvSpPr>
                  <a:spLocks noChangeArrowheads="1"/>
                </p:cNvSpPr>
                <p:nvPr/>
              </p:nvSpPr>
              <p:spPr bwMode="auto">
                <a:xfrm>
                  <a:off x="292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5400" b="1"/>
                </a:p>
              </p:txBody>
            </p:sp>
            <p:sp>
              <p:nvSpPr>
                <p:cNvPr id="58418" name="Oval 50"/>
                <p:cNvSpPr>
                  <a:spLocks noChangeArrowheads="1"/>
                </p:cNvSpPr>
                <p:nvPr/>
              </p:nvSpPr>
              <p:spPr bwMode="auto">
                <a:xfrm>
                  <a:off x="3264" y="2112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/>
                    <a:t>+</a:t>
                  </a:r>
                </a:p>
              </p:txBody>
            </p:sp>
            <p:sp>
              <p:nvSpPr>
                <p:cNvPr id="58419" name="Oval 51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5400" b="1"/>
                </a:p>
              </p:txBody>
            </p:sp>
            <p:sp>
              <p:nvSpPr>
                <p:cNvPr id="58420" name="Oval 52"/>
                <p:cNvSpPr>
                  <a:spLocks noChangeArrowheads="1"/>
                </p:cNvSpPr>
                <p:nvPr/>
              </p:nvSpPr>
              <p:spPr bwMode="auto">
                <a:xfrm>
                  <a:off x="2784" y="264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5400" b="1"/>
                </a:p>
              </p:txBody>
            </p:sp>
            <p:sp>
              <p:nvSpPr>
                <p:cNvPr id="58421" name="Oval 53"/>
                <p:cNvSpPr>
                  <a:spLocks noChangeArrowheads="1"/>
                </p:cNvSpPr>
                <p:nvPr/>
              </p:nvSpPr>
              <p:spPr bwMode="auto">
                <a:xfrm>
                  <a:off x="2592" y="216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/>
                    <a:t>+</a:t>
                  </a:r>
                </a:p>
              </p:txBody>
            </p:sp>
          </p:grpSp>
          <p:sp>
            <p:nvSpPr>
              <p:cNvPr id="58422" name="Oval 54"/>
              <p:cNvSpPr>
                <a:spLocks noChangeArrowheads="1"/>
              </p:cNvSpPr>
              <p:nvPr/>
            </p:nvSpPr>
            <p:spPr bwMode="auto">
              <a:xfrm>
                <a:off x="3080" y="2597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58423" name="Oval 55"/>
              <p:cNvSpPr>
                <a:spLocks noChangeArrowheads="1"/>
              </p:cNvSpPr>
              <p:nvPr/>
            </p:nvSpPr>
            <p:spPr bwMode="auto">
              <a:xfrm>
                <a:off x="3080" y="347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58424" name="Oval 56"/>
              <p:cNvSpPr>
                <a:spLocks noChangeArrowheads="1"/>
              </p:cNvSpPr>
              <p:nvPr/>
            </p:nvSpPr>
            <p:spPr bwMode="auto">
              <a:xfrm>
                <a:off x="3625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58425" name="Oval 57"/>
              <p:cNvSpPr>
                <a:spLocks noChangeArrowheads="1"/>
              </p:cNvSpPr>
              <p:nvPr/>
            </p:nvSpPr>
            <p:spPr bwMode="auto">
              <a:xfrm>
                <a:off x="3879" y="3053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58426" name="Oval 58"/>
              <p:cNvSpPr>
                <a:spLocks noChangeArrowheads="1"/>
              </p:cNvSpPr>
              <p:nvPr/>
            </p:nvSpPr>
            <p:spPr bwMode="auto">
              <a:xfrm>
                <a:off x="3552" y="370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58427" name="Oval 59"/>
              <p:cNvSpPr>
                <a:spLocks noChangeArrowheads="1"/>
              </p:cNvSpPr>
              <p:nvPr/>
            </p:nvSpPr>
            <p:spPr bwMode="auto">
              <a:xfrm>
                <a:off x="2536" y="366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58428" name="Oval 60"/>
              <p:cNvSpPr>
                <a:spLocks noChangeArrowheads="1"/>
              </p:cNvSpPr>
              <p:nvPr/>
            </p:nvSpPr>
            <p:spPr bwMode="auto">
              <a:xfrm>
                <a:off x="2536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58429" name="Oval 61"/>
              <p:cNvSpPr>
                <a:spLocks noChangeArrowheads="1"/>
              </p:cNvSpPr>
              <p:nvPr/>
            </p:nvSpPr>
            <p:spPr bwMode="auto">
              <a:xfrm>
                <a:off x="2246" y="3053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58430" name="Oval 62"/>
              <p:cNvSpPr>
                <a:spLocks noChangeArrowheads="1"/>
              </p:cNvSpPr>
              <p:nvPr/>
            </p:nvSpPr>
            <p:spPr bwMode="auto">
              <a:xfrm>
                <a:off x="3168" y="2880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58431" name="Oval 63"/>
              <p:cNvSpPr>
                <a:spLocks noChangeArrowheads="1"/>
              </p:cNvSpPr>
              <p:nvPr/>
            </p:nvSpPr>
            <p:spPr bwMode="auto">
              <a:xfrm>
                <a:off x="2681" y="2635"/>
                <a:ext cx="908" cy="8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2" name="Oval 64"/>
              <p:cNvSpPr>
                <a:spLocks noChangeArrowheads="1"/>
              </p:cNvSpPr>
              <p:nvPr/>
            </p:nvSpPr>
            <p:spPr bwMode="auto">
              <a:xfrm>
                <a:off x="2282" y="2216"/>
                <a:ext cx="1670" cy="16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3" name="Oval 65"/>
              <p:cNvSpPr>
                <a:spLocks noChangeArrowheads="1"/>
              </p:cNvSpPr>
              <p:nvPr/>
            </p:nvSpPr>
            <p:spPr bwMode="auto">
              <a:xfrm>
                <a:off x="3117" y="385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58434" name="Oval 66"/>
              <p:cNvSpPr>
                <a:spLocks noChangeArrowheads="1"/>
              </p:cNvSpPr>
              <p:nvPr/>
            </p:nvSpPr>
            <p:spPr bwMode="auto">
              <a:xfrm>
                <a:off x="3080" y="217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58435" name="Oval 67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106" cy="2016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6" name="Oval 68"/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</p:grpSp>
      </p:grpSp>
      <p:pic>
        <p:nvPicPr>
          <p:cNvPr id="58440" name="Picture 72" descr="Hydrogen A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1052513" cy="1066800"/>
          </a:xfrm>
          <a:prstGeom prst="rect">
            <a:avLst/>
          </a:prstGeom>
          <a:noFill/>
        </p:spPr>
      </p:pic>
      <p:pic>
        <p:nvPicPr>
          <p:cNvPr id="58441" name="Picture 73" descr="Lithium A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81400"/>
            <a:ext cx="1662113" cy="1676400"/>
          </a:xfrm>
          <a:prstGeom prst="rect">
            <a:avLst/>
          </a:prstGeom>
          <a:noFill/>
        </p:spPr>
      </p:pic>
      <p:sp>
        <p:nvSpPr>
          <p:cNvPr id="58442" name="Text Box 74"/>
          <p:cNvSpPr txBox="1">
            <a:spLocks noChangeArrowheads="1"/>
          </p:cNvSpPr>
          <p:nvPr/>
        </p:nvSpPr>
        <p:spPr bwMode="auto">
          <a:xfrm>
            <a:off x="1600200" y="1828800"/>
            <a:ext cx="2362200" cy="100012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How many electrons do each of these atoms have in their outer orbital/level?</a:t>
            </a:r>
          </a:p>
        </p:txBody>
      </p:sp>
      <p:sp>
        <p:nvSpPr>
          <p:cNvPr id="58443" name="Text Box 75"/>
          <p:cNvSpPr txBox="1">
            <a:spLocks noChangeArrowheads="1"/>
          </p:cNvSpPr>
          <p:nvPr/>
        </p:nvSpPr>
        <p:spPr bwMode="auto">
          <a:xfrm>
            <a:off x="5791200" y="5638800"/>
            <a:ext cx="2514600" cy="5746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What group (family) do these elements reside in?  </a:t>
            </a:r>
          </a:p>
        </p:txBody>
      </p:sp>
      <p:sp>
        <p:nvSpPr>
          <p:cNvPr id="58444" name="Line 76"/>
          <p:cNvSpPr>
            <a:spLocks noChangeShapeType="1"/>
          </p:cNvSpPr>
          <p:nvPr/>
        </p:nvSpPr>
        <p:spPr bwMode="auto">
          <a:xfrm flipH="1">
            <a:off x="4114800" y="34290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445" name="Line 77"/>
          <p:cNvSpPr>
            <a:spLocks noChangeShapeType="1"/>
          </p:cNvSpPr>
          <p:nvPr/>
        </p:nvSpPr>
        <p:spPr bwMode="auto">
          <a:xfrm>
            <a:off x="5410200" y="213360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446" name="Line 78"/>
          <p:cNvSpPr>
            <a:spLocks noChangeShapeType="1"/>
          </p:cNvSpPr>
          <p:nvPr/>
        </p:nvSpPr>
        <p:spPr bwMode="auto">
          <a:xfrm>
            <a:off x="5334000" y="2895600"/>
            <a:ext cx="1295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2" grpId="0" animBg="1"/>
      <p:bldP spid="58443" grpId="0" animBg="1"/>
      <p:bldP spid="58444" grpId="0" animBg="1"/>
      <p:bldP spid="58445" grpId="0" animBg="1"/>
      <p:bldP spid="584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15" name="Picture 27" descr="Periodic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934200" cy="4640263"/>
          </a:xfrm>
          <a:prstGeom prst="rect">
            <a:avLst/>
          </a:prstGeom>
          <a:noFill/>
        </p:spPr>
      </p:pic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Group (Family) Names</a:t>
            </a: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 rot="5400000">
            <a:off x="3721100" y="1333500"/>
            <a:ext cx="914400" cy="3581400"/>
          </a:xfrm>
          <a:prstGeom prst="leftBrace">
            <a:avLst>
              <a:gd name="adj1" fmla="val 21868"/>
              <a:gd name="adj2" fmla="val 4946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1778000" y="160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2159000" y="1828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7620000" y="1828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80010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4191000" y="2133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1397000" y="116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omic Sans MS" pitchFamily="66" charset="0"/>
              </a:rPr>
              <a:t>Alkali Metals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1663700" y="1219200"/>
            <a:ext cx="990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omic Sans MS" pitchFamily="66" charset="0"/>
              </a:rPr>
              <a:t>Alkaline Earth Metals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200400" y="18542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omic Sans MS" pitchFamily="66" charset="0"/>
              </a:rPr>
              <a:t>Transition Metals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7048500" y="14986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omic Sans MS" pitchFamily="66" charset="0"/>
              </a:rPr>
              <a:t>Halogens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7505700" y="1219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omic Sans MS" pitchFamily="66" charset="0"/>
              </a:rPr>
              <a:t>Noble Gases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6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  <p:bldP spid="63496" grpId="1" animBg="1"/>
      <p:bldP spid="63497" grpId="0" animBg="1"/>
      <p:bldP spid="63497" grpId="1" animBg="1"/>
      <p:bldP spid="63498" grpId="0" animBg="1"/>
      <p:bldP spid="63498" grpId="1" animBg="1"/>
      <p:bldP spid="63503" grpId="0" animBg="1"/>
      <p:bldP spid="63503" grpId="1" animBg="1"/>
      <p:bldP spid="63504" grpId="0" animBg="1"/>
      <p:bldP spid="63504" grpId="1" animBg="1"/>
      <p:bldP spid="63505" grpId="0" animBg="1"/>
      <p:bldP spid="63505" grpId="1" animBg="1"/>
      <p:bldP spid="63506" grpId="0"/>
      <p:bldP spid="63506" grpId="1"/>
      <p:bldP spid="63507" grpId="0"/>
      <p:bldP spid="63507" grpId="1"/>
      <p:bldP spid="63508" grpId="0"/>
      <p:bldP spid="63508" grpId="1"/>
      <p:bldP spid="63513" grpId="0"/>
      <p:bldP spid="63513" grpId="1"/>
      <p:bldP spid="63514" grpId="0"/>
      <p:bldP spid="635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I am Dmitri Mendeleev!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867400"/>
            <a:ext cx="8534400" cy="76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b="1">
                <a:solidFill>
                  <a:schemeClr val="tx2"/>
                </a:solidFill>
                <a:latin typeface="Comic Sans MS" pitchFamily="66" charset="0"/>
              </a:rPr>
              <a:t>I made the PERIODIC TABLE !</a:t>
            </a:r>
          </a:p>
        </p:txBody>
      </p:sp>
      <p:pic>
        <p:nvPicPr>
          <p:cNvPr id="22535" name="Picture 7" descr="dmitrimendeleev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371600"/>
            <a:ext cx="3097213" cy="4114800"/>
          </a:xfrm>
          <a:noFill/>
          <a:ln/>
        </p:spPr>
      </p:pic>
      <p:pic>
        <p:nvPicPr>
          <p:cNvPr id="22539" name="Picture 11" descr="PeriodicTable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1600200"/>
            <a:ext cx="5334000" cy="355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PeriodicTable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47862" y="1900237"/>
            <a:ext cx="5248275" cy="3819525"/>
          </a:xfrm>
          <a:noFill/>
          <a:ln/>
        </p:spPr>
      </p:pic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627187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How do you read the PERIODIC 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Elements are organized according to increasing atomic mass!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  <a:latin typeface="Comic Sans MS" pitchFamily="66" charset="0"/>
              </a:rPr>
              <a:t>Periodic </a:t>
            </a:r>
            <a:r>
              <a:rPr lang="en-US" sz="2800" b="1" i="1" u="sng" dirty="0">
                <a:solidFill>
                  <a:srgbClr val="FF0000"/>
                </a:solidFill>
                <a:latin typeface="Comic Sans MS" pitchFamily="66" charset="0"/>
              </a:rPr>
              <a:t>law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– If elements are arranged according to their atomic mass, a pattern of similar properties can be seen</a:t>
            </a:r>
          </a:p>
          <a:p>
            <a:r>
              <a:rPr lang="en-US" sz="2800" dirty="0" smtClean="0">
                <a:latin typeface="Comic Sans MS" pitchFamily="66" charset="0"/>
              </a:rPr>
              <a:t>Horizontal rows are called </a:t>
            </a:r>
            <a:r>
              <a:rPr lang="en-US" sz="2800" u="sng" dirty="0" smtClean="0">
                <a:latin typeface="Comic Sans MS" pitchFamily="66" charset="0"/>
              </a:rPr>
              <a:t>periods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Vertical columns are called </a:t>
            </a:r>
            <a:r>
              <a:rPr lang="en-US" sz="2800" u="sng" dirty="0" smtClean="0">
                <a:latin typeface="Comic Sans MS" pitchFamily="66" charset="0"/>
              </a:rPr>
              <a:t>groups</a:t>
            </a:r>
          </a:p>
          <a:p>
            <a:r>
              <a:rPr lang="en-US" sz="2800" dirty="0" smtClean="0">
                <a:latin typeface="Comic Sans MS" pitchFamily="66" charset="0"/>
              </a:rPr>
              <a:t>Elements in the same group are called a </a:t>
            </a:r>
            <a:r>
              <a:rPr lang="en-US" sz="2800" u="sng" dirty="0" smtClean="0">
                <a:latin typeface="Comic Sans MS" pitchFamily="66" charset="0"/>
              </a:rPr>
              <a:t>chemical family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Elements in the same group share similar properties!</a:t>
            </a:r>
          </a:p>
          <a:p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2800" b="1" i="1" dirty="0" smtClean="0">
                <a:latin typeface="Comic Sans MS" pitchFamily="66" charset="0"/>
                <a:sym typeface="Wingdings" pitchFamily="2" charset="2"/>
              </a:rPr>
              <a:t>The Periodic </a:t>
            </a:r>
            <a:r>
              <a:rPr lang="en-US" sz="2800" b="1" i="1" dirty="0">
                <a:latin typeface="Comic Sans MS" pitchFamily="66" charset="0"/>
                <a:sym typeface="Wingdings" pitchFamily="2" charset="2"/>
              </a:rPr>
              <a:t>Table</a:t>
            </a:r>
            <a:endParaRPr lang="en-US" sz="28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3 Classes of Elements</a:t>
            </a:r>
          </a:p>
        </p:txBody>
      </p:sp>
      <p:pic>
        <p:nvPicPr>
          <p:cNvPr id="50396" name="Picture 220" descr="Periodic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934200" cy="4640263"/>
          </a:xfrm>
          <a:prstGeom prst="rect">
            <a:avLst/>
          </a:prstGeom>
          <a:noFill/>
        </p:spPr>
      </p:pic>
      <p:grpSp>
        <p:nvGrpSpPr>
          <p:cNvPr id="2" name="Group 234"/>
          <p:cNvGrpSpPr>
            <a:grpSpLocks/>
          </p:cNvGrpSpPr>
          <p:nvPr/>
        </p:nvGrpSpPr>
        <p:grpSpPr bwMode="auto">
          <a:xfrm>
            <a:off x="6019800" y="2514600"/>
            <a:ext cx="1905000" cy="2438400"/>
            <a:chOff x="3792" y="1584"/>
            <a:chExt cx="1200" cy="1536"/>
          </a:xfrm>
        </p:grpSpPr>
        <p:sp>
          <p:nvSpPr>
            <p:cNvPr id="50400" name="Rectangle 224"/>
            <p:cNvSpPr>
              <a:spLocks noChangeArrowheads="1"/>
            </p:cNvSpPr>
            <p:nvPr/>
          </p:nvSpPr>
          <p:spPr bwMode="auto">
            <a:xfrm>
              <a:off x="3792" y="1584"/>
              <a:ext cx="48" cy="336"/>
            </a:xfrm>
            <a:prstGeom prst="rect">
              <a:avLst/>
            </a:prstGeom>
            <a:solidFill>
              <a:srgbClr val="FFFF00">
                <a:alpha val="50999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01" name="Rectangle 225"/>
            <p:cNvSpPr>
              <a:spLocks noChangeArrowheads="1"/>
            </p:cNvSpPr>
            <p:nvPr/>
          </p:nvSpPr>
          <p:spPr bwMode="auto">
            <a:xfrm>
              <a:off x="3840" y="1872"/>
              <a:ext cx="240" cy="48"/>
            </a:xfrm>
            <a:prstGeom prst="rect">
              <a:avLst/>
            </a:prstGeom>
            <a:solidFill>
              <a:srgbClr val="FFFF00">
                <a:alpha val="50999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02" name="Rectangle 226"/>
            <p:cNvSpPr>
              <a:spLocks noChangeArrowheads="1"/>
            </p:cNvSpPr>
            <p:nvPr/>
          </p:nvSpPr>
          <p:spPr bwMode="auto">
            <a:xfrm>
              <a:off x="4032" y="1872"/>
              <a:ext cx="48" cy="336"/>
            </a:xfrm>
            <a:prstGeom prst="rect">
              <a:avLst/>
            </a:prstGeom>
            <a:solidFill>
              <a:srgbClr val="FFFF00">
                <a:alpha val="50999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03" name="Rectangle 227"/>
            <p:cNvSpPr>
              <a:spLocks noChangeArrowheads="1"/>
            </p:cNvSpPr>
            <p:nvPr/>
          </p:nvSpPr>
          <p:spPr bwMode="auto">
            <a:xfrm>
              <a:off x="4032" y="2160"/>
              <a:ext cx="240" cy="48"/>
            </a:xfrm>
            <a:prstGeom prst="rect">
              <a:avLst/>
            </a:prstGeom>
            <a:solidFill>
              <a:srgbClr val="FFFF00">
                <a:alpha val="50999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04" name="Rectangle 228"/>
            <p:cNvSpPr>
              <a:spLocks noChangeArrowheads="1"/>
            </p:cNvSpPr>
            <p:nvPr/>
          </p:nvSpPr>
          <p:spPr bwMode="auto">
            <a:xfrm>
              <a:off x="4272" y="2448"/>
              <a:ext cx="240" cy="48"/>
            </a:xfrm>
            <a:prstGeom prst="rect">
              <a:avLst/>
            </a:prstGeom>
            <a:solidFill>
              <a:srgbClr val="FFFF00">
                <a:alpha val="50999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05" name="Rectangle 229"/>
            <p:cNvSpPr>
              <a:spLocks noChangeArrowheads="1"/>
            </p:cNvSpPr>
            <p:nvPr/>
          </p:nvSpPr>
          <p:spPr bwMode="auto">
            <a:xfrm>
              <a:off x="4512" y="2784"/>
              <a:ext cx="240" cy="48"/>
            </a:xfrm>
            <a:prstGeom prst="rect">
              <a:avLst/>
            </a:prstGeom>
            <a:solidFill>
              <a:srgbClr val="FFFF00">
                <a:alpha val="50999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06" name="Rectangle 230"/>
            <p:cNvSpPr>
              <a:spLocks noChangeArrowheads="1"/>
            </p:cNvSpPr>
            <p:nvPr/>
          </p:nvSpPr>
          <p:spPr bwMode="auto">
            <a:xfrm>
              <a:off x="4752" y="3072"/>
              <a:ext cx="240" cy="48"/>
            </a:xfrm>
            <a:prstGeom prst="rect">
              <a:avLst/>
            </a:prstGeom>
            <a:solidFill>
              <a:srgbClr val="FFFF00">
                <a:alpha val="50999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07" name="Rectangle 231"/>
            <p:cNvSpPr>
              <a:spLocks noChangeArrowheads="1"/>
            </p:cNvSpPr>
            <p:nvPr/>
          </p:nvSpPr>
          <p:spPr bwMode="auto">
            <a:xfrm>
              <a:off x="4272" y="2160"/>
              <a:ext cx="48" cy="336"/>
            </a:xfrm>
            <a:prstGeom prst="rect">
              <a:avLst/>
            </a:prstGeom>
            <a:solidFill>
              <a:srgbClr val="FFFF00">
                <a:alpha val="50999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08" name="Rectangle 232"/>
            <p:cNvSpPr>
              <a:spLocks noChangeArrowheads="1"/>
            </p:cNvSpPr>
            <p:nvPr/>
          </p:nvSpPr>
          <p:spPr bwMode="auto">
            <a:xfrm>
              <a:off x="4512" y="2448"/>
              <a:ext cx="48" cy="336"/>
            </a:xfrm>
            <a:prstGeom prst="rect">
              <a:avLst/>
            </a:prstGeom>
            <a:solidFill>
              <a:srgbClr val="FFFF00">
                <a:alpha val="50999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09" name="Rectangle 233"/>
            <p:cNvSpPr>
              <a:spLocks noChangeArrowheads="1"/>
            </p:cNvSpPr>
            <p:nvPr/>
          </p:nvSpPr>
          <p:spPr bwMode="auto">
            <a:xfrm>
              <a:off x="4752" y="2784"/>
              <a:ext cx="48" cy="336"/>
            </a:xfrm>
            <a:prstGeom prst="rect">
              <a:avLst/>
            </a:prstGeom>
            <a:solidFill>
              <a:srgbClr val="FFFF00">
                <a:alpha val="50999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0446" name="Group 270"/>
          <p:cNvGraphicFramePr>
            <a:graphicFrameLocks noGrp="1"/>
          </p:cNvGraphicFramePr>
          <p:nvPr/>
        </p:nvGraphicFramePr>
        <p:xfrm>
          <a:off x="3429000" y="1752600"/>
          <a:ext cx="1828800" cy="929640"/>
        </p:xfrm>
        <a:graphic>
          <a:graphicData uri="http://schemas.openxmlformats.org/drawingml/2006/table">
            <a:tbl>
              <a:tblPr/>
              <a:tblGrid>
                <a:gridCol w="1085850"/>
                <a:gridCol w="742950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Non-Metal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Metalloid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743200" y="1676400"/>
            <a:ext cx="2971800" cy="104457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omic Sans MS" pitchFamily="66" charset="0"/>
              </a:rPr>
              <a:t>Using this as a guide, color code your periodic table to show the three classes.  Start by highlighting the “</a:t>
            </a:r>
            <a:r>
              <a:rPr lang="en-US" sz="1500" dirty="0" err="1">
                <a:latin typeface="Comic Sans MS" pitchFamily="66" charset="0"/>
              </a:rPr>
              <a:t>zig-zag</a:t>
            </a:r>
            <a:r>
              <a:rPr lang="en-US" sz="1500" dirty="0">
                <a:latin typeface="Comic Sans MS" pitchFamily="66" charset="0"/>
              </a:rPr>
              <a:t>.”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Metals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3800" cy="472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mic Sans MS" pitchFamily="66" charset="0"/>
              </a:rPr>
              <a:t>	</a:t>
            </a:r>
            <a:r>
              <a:rPr lang="en-US" sz="2200" b="1" u="sng" dirty="0">
                <a:latin typeface="Comic Sans MS" pitchFamily="66" charset="0"/>
              </a:rPr>
              <a:t>Location</a:t>
            </a:r>
            <a:r>
              <a:rPr lang="en-US" sz="2200" dirty="0">
                <a:latin typeface="Comic Sans MS" pitchFamily="66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</a:rPr>
              <a:t>Found on the left of the zigzag line/staircase on the periodic table (exception </a:t>
            </a:r>
            <a:r>
              <a:rPr lang="en-US" sz="2200" dirty="0">
                <a:latin typeface="Comic Sans MS" pitchFamily="66" charset="0"/>
                <a:sym typeface="Wingdings" pitchFamily="2" charset="2"/>
              </a:rPr>
              <a:t> Hydrogen)</a:t>
            </a:r>
            <a:endParaRPr lang="en-US" sz="22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200" b="1" u="sng" dirty="0">
                <a:latin typeface="Comic Sans MS" pitchFamily="66" charset="0"/>
              </a:rPr>
              <a:t>Chemical Properties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</a:rPr>
              <a:t>Have few electrons in their outer energy level, thus lose electrons </a:t>
            </a:r>
            <a:r>
              <a:rPr lang="en-US" sz="2200" dirty="0" smtClean="0">
                <a:latin typeface="Comic Sans MS" pitchFamily="66" charset="0"/>
              </a:rPr>
              <a:t>easily </a:t>
            </a:r>
            <a:r>
              <a:rPr lang="en-US" sz="2200" dirty="0" smtClean="0">
                <a:latin typeface="Comic Sans MS" pitchFamily="66" charset="0"/>
                <a:sym typeface="Wingdings" pitchFamily="2" charset="2"/>
              </a:rPr>
              <a:t> + charge</a:t>
            </a:r>
            <a:endParaRPr lang="en-US" sz="22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200" b="1" u="sng" dirty="0">
                <a:latin typeface="Comic Sans MS" pitchFamily="66" charset="0"/>
              </a:rPr>
              <a:t>Physical Properties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</a:rPr>
              <a:t>ductile, good conductors, malleable, shiny, most are solid @ room temperature</a:t>
            </a:r>
            <a:endParaRPr lang="en-US" sz="2200" dirty="0"/>
          </a:p>
        </p:txBody>
      </p:sp>
      <p:sp>
        <p:nvSpPr>
          <p:cNvPr id="16392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334000" y="5867400"/>
            <a:ext cx="2770188" cy="638175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mic Sans MS" pitchFamily="66" charset="0"/>
              </a:rPr>
              <a:t>What metal is </a:t>
            </a:r>
            <a:r>
              <a:rPr lang="en-US" sz="1600" b="1" u="sng">
                <a:latin typeface="Comic Sans MS" pitchFamily="66" charset="0"/>
              </a:rPr>
              <a:t>not</a:t>
            </a:r>
            <a:r>
              <a:rPr lang="en-US" sz="1600" b="1">
                <a:latin typeface="Comic Sans MS" pitchFamily="66" charset="0"/>
              </a:rPr>
              <a:t> a solid</a:t>
            </a:r>
          </a:p>
          <a:p>
            <a:pPr algn="ctr"/>
            <a:r>
              <a:rPr lang="en-US" sz="1600" b="1">
                <a:latin typeface="Comic Sans MS" pitchFamily="66" charset="0"/>
              </a:rPr>
              <a:t>@ room temperature?</a:t>
            </a:r>
          </a:p>
        </p:txBody>
      </p:sp>
      <p:pic>
        <p:nvPicPr>
          <p:cNvPr id="16404" name="Picture 20" descr="Sodium metal chunks under mineral oi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1905000" cy="1905000"/>
          </a:xfrm>
          <a:prstGeom prst="rect">
            <a:avLst/>
          </a:prstGeom>
          <a:noFill/>
        </p:spPr>
      </p:pic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4572000" y="525780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800">
                <a:latin typeface="Comic Sans MS" pitchFamily="66" charset="0"/>
              </a:rPr>
              <a:t>Image taken from: </a:t>
            </a:r>
          </a:p>
          <a:p>
            <a:pPr algn="ctr"/>
            <a:r>
              <a:rPr lang="en-US" sz="800">
                <a:latin typeface="Comic Sans MS" pitchFamily="66" charset="0"/>
                <a:hlinkClick r:id="rId4"/>
              </a:rPr>
              <a:t>http://chemistry.about.com/od/periodictableelements/ig/Element-Photo-Gallery.--98/Sodium.htm</a:t>
            </a:r>
            <a:r>
              <a:rPr lang="en-US" sz="800">
                <a:latin typeface="Comic Sans MS" pitchFamily="66" charset="0"/>
              </a:rPr>
              <a:t> </a:t>
            </a:r>
          </a:p>
        </p:txBody>
      </p:sp>
      <p:pic>
        <p:nvPicPr>
          <p:cNvPr id="16406" name="Picture 22" descr="MPj031433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752600"/>
            <a:ext cx="1981200" cy="1347788"/>
          </a:xfrm>
          <a:prstGeom prst="rect">
            <a:avLst/>
          </a:prstGeom>
          <a:noFill/>
        </p:spPr>
      </p:pic>
      <p:graphicFrame>
        <p:nvGraphicFramePr>
          <p:cNvPr id="16422" name="Group 38"/>
          <p:cNvGraphicFramePr>
            <a:graphicFrameLocks noGrp="1"/>
          </p:cNvGraphicFramePr>
          <p:nvPr/>
        </p:nvGraphicFramePr>
        <p:xfrm>
          <a:off x="7642225" y="4081463"/>
          <a:ext cx="381000" cy="517525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22.990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23" name="Group 139"/>
          <p:cNvGraphicFramePr>
            <a:graphicFrameLocks noGrp="1"/>
          </p:cNvGraphicFramePr>
          <p:nvPr/>
        </p:nvGraphicFramePr>
        <p:xfrm>
          <a:off x="5562600" y="2090738"/>
          <a:ext cx="368300" cy="514350"/>
        </p:xfrm>
        <a:graphic>
          <a:graphicData uri="http://schemas.openxmlformats.org/drawingml/2006/table">
            <a:tbl>
              <a:tblPr/>
              <a:tblGrid>
                <a:gridCol w="3683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196.967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524" name="Line 140"/>
          <p:cNvSpPr>
            <a:spLocks noChangeShapeType="1"/>
          </p:cNvSpPr>
          <p:nvPr/>
        </p:nvSpPr>
        <p:spPr bwMode="auto">
          <a:xfrm>
            <a:off x="6019800" y="2362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525" name="Line 141"/>
          <p:cNvSpPr>
            <a:spLocks noChangeShapeType="1"/>
          </p:cNvSpPr>
          <p:nvPr/>
        </p:nvSpPr>
        <p:spPr bwMode="auto">
          <a:xfrm flipH="1">
            <a:off x="7162800" y="4343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  <p:bldP spid="163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Comic Sans MS" pitchFamily="66" charset="0"/>
              </a:rPr>
              <a:t>Atoms with Few Electrons in their Outer Energy Level</a:t>
            </a: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648200" y="19050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latin typeface="Comic Sans MS" pitchFamily="66" charset="0"/>
              </a:rPr>
              <a:t>Notice</a:t>
            </a:r>
            <a:r>
              <a:rPr lang="en-US" sz="1800">
                <a:latin typeface="Comic Sans MS" pitchFamily="66" charset="0"/>
              </a:rPr>
              <a:t>: only 1 electron in outer level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0" y="48006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latin typeface="Comic Sans MS" pitchFamily="66" charset="0"/>
              </a:rPr>
              <a:t>Notice</a:t>
            </a:r>
            <a:r>
              <a:rPr lang="en-US" sz="1800">
                <a:latin typeface="Comic Sans MS" pitchFamily="66" charset="0"/>
              </a:rPr>
              <a:t>: only 2 electrons in outer level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5181600" y="2895600"/>
            <a:ext cx="3343275" cy="3200400"/>
            <a:chOff x="3264" y="1824"/>
            <a:chExt cx="2106" cy="2016"/>
          </a:xfrm>
        </p:grpSpPr>
        <p:sp>
          <p:nvSpPr>
            <p:cNvPr id="60487" name="Oval 71"/>
            <p:cNvSpPr>
              <a:spLocks noChangeArrowheads="1"/>
            </p:cNvSpPr>
            <p:nvPr/>
          </p:nvSpPr>
          <p:spPr bwMode="auto">
            <a:xfrm>
              <a:off x="3936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0488" name="Oval 72"/>
            <p:cNvSpPr>
              <a:spLocks noChangeArrowheads="1"/>
            </p:cNvSpPr>
            <p:nvPr/>
          </p:nvSpPr>
          <p:spPr bwMode="auto">
            <a:xfrm>
              <a:off x="4464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0489" name="Oval 73"/>
            <p:cNvSpPr>
              <a:spLocks noChangeArrowheads="1"/>
            </p:cNvSpPr>
            <p:nvPr/>
          </p:nvSpPr>
          <p:spPr bwMode="auto">
            <a:xfrm>
              <a:off x="4224" y="29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0490" name="Oval 74"/>
            <p:cNvSpPr>
              <a:spLocks noChangeArrowheads="1"/>
            </p:cNvSpPr>
            <p:nvPr/>
          </p:nvSpPr>
          <p:spPr bwMode="auto">
            <a:xfrm>
              <a:off x="4176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0484" name="Oval 68"/>
            <p:cNvSpPr>
              <a:spLocks noChangeArrowheads="1"/>
            </p:cNvSpPr>
            <p:nvPr/>
          </p:nvSpPr>
          <p:spPr bwMode="auto">
            <a:xfrm>
              <a:off x="3984" y="288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0485" name="Oval 69"/>
            <p:cNvSpPr>
              <a:spLocks noChangeArrowheads="1"/>
            </p:cNvSpPr>
            <p:nvPr/>
          </p:nvSpPr>
          <p:spPr bwMode="auto">
            <a:xfrm>
              <a:off x="3984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0486" name="Oval 70"/>
            <p:cNvSpPr>
              <a:spLocks noChangeArrowheads="1"/>
            </p:cNvSpPr>
            <p:nvPr/>
          </p:nvSpPr>
          <p:spPr bwMode="auto">
            <a:xfrm>
              <a:off x="4272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3264" y="1824"/>
              <a:ext cx="2106" cy="2016"/>
              <a:chOff x="2064" y="2064"/>
              <a:chExt cx="2106" cy="2016"/>
            </a:xfrm>
          </p:grpSpPr>
          <p:sp>
            <p:nvSpPr>
              <p:cNvPr id="60434" name="Oval 18"/>
              <p:cNvSpPr>
                <a:spLocks noChangeArrowheads="1"/>
              </p:cNvSpPr>
              <p:nvPr/>
            </p:nvSpPr>
            <p:spPr bwMode="auto">
              <a:xfrm>
                <a:off x="3226" y="2825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0435" name="Oval 19"/>
              <p:cNvSpPr>
                <a:spLocks noChangeArrowheads="1"/>
              </p:cNvSpPr>
              <p:nvPr/>
            </p:nvSpPr>
            <p:spPr bwMode="auto">
              <a:xfrm>
                <a:off x="2790" y="3053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auto">
              <a:xfrm>
                <a:off x="3262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0437" name="Oval 21"/>
              <p:cNvSpPr>
                <a:spLocks noChangeArrowheads="1"/>
              </p:cNvSpPr>
              <p:nvPr/>
            </p:nvSpPr>
            <p:spPr bwMode="auto">
              <a:xfrm>
                <a:off x="3226" y="3091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auto">
              <a:xfrm>
                <a:off x="2863" y="2787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auto">
              <a:xfrm>
                <a:off x="3153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auto">
              <a:xfrm>
                <a:off x="3008" y="278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0441" name="Oval 25"/>
              <p:cNvSpPr>
                <a:spLocks noChangeArrowheads="1"/>
              </p:cNvSpPr>
              <p:nvPr/>
            </p:nvSpPr>
            <p:spPr bwMode="auto">
              <a:xfrm>
                <a:off x="2826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0442" name="Oval 26"/>
              <p:cNvSpPr>
                <a:spLocks noChangeArrowheads="1"/>
              </p:cNvSpPr>
              <p:nvPr/>
            </p:nvSpPr>
            <p:spPr bwMode="auto">
              <a:xfrm>
                <a:off x="2899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2863" y="2825"/>
                <a:ext cx="574" cy="542"/>
                <a:chOff x="1968" y="1584"/>
                <a:chExt cx="2160" cy="1872"/>
              </a:xfrm>
            </p:grpSpPr>
            <p:sp>
              <p:nvSpPr>
                <p:cNvPr id="60444" name="Oval 28"/>
                <p:cNvSpPr>
                  <a:spLocks noChangeArrowheads="1"/>
                </p:cNvSpPr>
                <p:nvPr/>
              </p:nvSpPr>
              <p:spPr bwMode="auto">
                <a:xfrm>
                  <a:off x="220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/>
                    <a:t>+</a:t>
                  </a:r>
                </a:p>
              </p:txBody>
            </p:sp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auto">
                <a:xfrm>
                  <a:off x="292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5400" b="1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auto">
                <a:xfrm>
                  <a:off x="3264" y="2112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/>
                    <a:t>+</a:t>
                  </a:r>
                </a:p>
              </p:txBody>
            </p:sp>
            <p:sp>
              <p:nvSpPr>
                <p:cNvPr id="60447" name="Oval 31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5400" b="1"/>
                </a:p>
              </p:txBody>
            </p:sp>
            <p:sp>
              <p:nvSpPr>
                <p:cNvPr id="60448" name="Oval 32"/>
                <p:cNvSpPr>
                  <a:spLocks noChangeArrowheads="1"/>
                </p:cNvSpPr>
                <p:nvPr/>
              </p:nvSpPr>
              <p:spPr bwMode="auto">
                <a:xfrm>
                  <a:off x="2784" y="264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5400" b="1"/>
                </a:p>
              </p:txBody>
            </p:sp>
            <p:sp>
              <p:nvSpPr>
                <p:cNvPr id="60449" name="Oval 33"/>
                <p:cNvSpPr>
                  <a:spLocks noChangeArrowheads="1"/>
                </p:cNvSpPr>
                <p:nvPr/>
              </p:nvSpPr>
              <p:spPr bwMode="auto">
                <a:xfrm>
                  <a:off x="2592" y="216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/>
                    <a:t>+</a:t>
                  </a:r>
                </a:p>
              </p:txBody>
            </p:sp>
          </p:grpSp>
          <p:sp>
            <p:nvSpPr>
              <p:cNvPr id="60450" name="Oval 34"/>
              <p:cNvSpPr>
                <a:spLocks noChangeArrowheads="1"/>
              </p:cNvSpPr>
              <p:nvPr/>
            </p:nvSpPr>
            <p:spPr bwMode="auto">
              <a:xfrm>
                <a:off x="3080" y="2597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0451" name="Oval 35"/>
              <p:cNvSpPr>
                <a:spLocks noChangeArrowheads="1"/>
              </p:cNvSpPr>
              <p:nvPr/>
            </p:nvSpPr>
            <p:spPr bwMode="auto">
              <a:xfrm>
                <a:off x="3080" y="347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0452" name="Oval 36"/>
              <p:cNvSpPr>
                <a:spLocks noChangeArrowheads="1"/>
              </p:cNvSpPr>
              <p:nvPr/>
            </p:nvSpPr>
            <p:spPr bwMode="auto">
              <a:xfrm>
                <a:off x="3625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0453" name="Oval 37"/>
              <p:cNvSpPr>
                <a:spLocks noChangeArrowheads="1"/>
              </p:cNvSpPr>
              <p:nvPr/>
            </p:nvSpPr>
            <p:spPr bwMode="auto">
              <a:xfrm>
                <a:off x="3879" y="3053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0454" name="Oval 38"/>
              <p:cNvSpPr>
                <a:spLocks noChangeArrowheads="1"/>
              </p:cNvSpPr>
              <p:nvPr/>
            </p:nvSpPr>
            <p:spPr bwMode="auto">
              <a:xfrm>
                <a:off x="3552" y="370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0455" name="Oval 39"/>
              <p:cNvSpPr>
                <a:spLocks noChangeArrowheads="1"/>
              </p:cNvSpPr>
              <p:nvPr/>
            </p:nvSpPr>
            <p:spPr bwMode="auto">
              <a:xfrm>
                <a:off x="2536" y="366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0456" name="Oval 40"/>
              <p:cNvSpPr>
                <a:spLocks noChangeArrowheads="1"/>
              </p:cNvSpPr>
              <p:nvPr/>
            </p:nvSpPr>
            <p:spPr bwMode="auto">
              <a:xfrm>
                <a:off x="2536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0457" name="Oval 41"/>
              <p:cNvSpPr>
                <a:spLocks noChangeArrowheads="1"/>
              </p:cNvSpPr>
              <p:nvPr/>
            </p:nvSpPr>
            <p:spPr bwMode="auto">
              <a:xfrm>
                <a:off x="2246" y="3053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0458" name="Oval 42"/>
              <p:cNvSpPr>
                <a:spLocks noChangeArrowheads="1"/>
              </p:cNvSpPr>
              <p:nvPr/>
            </p:nvSpPr>
            <p:spPr bwMode="auto">
              <a:xfrm>
                <a:off x="3168" y="2880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60459" name="Oval 43"/>
              <p:cNvSpPr>
                <a:spLocks noChangeArrowheads="1"/>
              </p:cNvSpPr>
              <p:nvPr/>
            </p:nvSpPr>
            <p:spPr bwMode="auto">
              <a:xfrm>
                <a:off x="2681" y="2635"/>
                <a:ext cx="908" cy="8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0" name="Oval 44"/>
              <p:cNvSpPr>
                <a:spLocks noChangeArrowheads="1"/>
              </p:cNvSpPr>
              <p:nvPr/>
            </p:nvSpPr>
            <p:spPr bwMode="auto">
              <a:xfrm>
                <a:off x="2282" y="2216"/>
                <a:ext cx="1670" cy="16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1" name="Oval 45"/>
              <p:cNvSpPr>
                <a:spLocks noChangeArrowheads="1"/>
              </p:cNvSpPr>
              <p:nvPr/>
            </p:nvSpPr>
            <p:spPr bwMode="auto">
              <a:xfrm>
                <a:off x="3117" y="385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0462" name="Oval 46"/>
              <p:cNvSpPr>
                <a:spLocks noChangeArrowheads="1"/>
              </p:cNvSpPr>
              <p:nvPr/>
            </p:nvSpPr>
            <p:spPr bwMode="auto">
              <a:xfrm>
                <a:off x="3080" y="217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60463" name="Oval 47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106" cy="2016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4" name="Oval 48"/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</p:grp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1981200" y="2133600"/>
            <a:ext cx="2209800" cy="2295525"/>
            <a:chOff x="1008" y="1104"/>
            <a:chExt cx="1392" cy="1446"/>
          </a:xfrm>
        </p:grpSpPr>
        <p:sp>
          <p:nvSpPr>
            <p:cNvPr id="60470" name="Oval 54"/>
            <p:cNvSpPr>
              <a:spLocks noChangeArrowheads="1"/>
            </p:cNvSpPr>
            <p:nvPr/>
          </p:nvSpPr>
          <p:spPr bwMode="auto">
            <a:xfrm>
              <a:off x="1392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60469" name="Oval 53"/>
            <p:cNvSpPr>
              <a:spLocks noChangeArrowheads="1"/>
            </p:cNvSpPr>
            <p:nvPr/>
          </p:nvSpPr>
          <p:spPr bwMode="auto">
            <a:xfrm>
              <a:off x="1776" y="187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60420" name="Oval 4"/>
            <p:cNvSpPr>
              <a:spLocks noChangeArrowheads="1"/>
            </p:cNvSpPr>
            <p:nvPr/>
          </p:nvSpPr>
          <p:spPr bwMode="auto">
            <a:xfrm>
              <a:off x="1483" y="1865"/>
              <a:ext cx="253" cy="2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392" y="1536"/>
              <a:ext cx="632" cy="612"/>
              <a:chOff x="1968" y="1584"/>
              <a:chExt cx="2160" cy="1872"/>
            </a:xfrm>
          </p:grpSpPr>
          <p:sp>
            <p:nvSpPr>
              <p:cNvPr id="60422" name="Oval 6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+</a:t>
                </a:r>
              </a:p>
            </p:txBody>
          </p:sp>
          <p:sp>
            <p:nvSpPr>
              <p:cNvPr id="60423" name="Oval 7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+</a:t>
                </a:r>
              </a:p>
            </p:txBody>
          </p:sp>
          <p:sp>
            <p:nvSpPr>
              <p:cNvPr id="60425" name="Oval 9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0426" name="Oval 10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0427" name="Oval 11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+</a:t>
                </a:r>
              </a:p>
            </p:txBody>
          </p:sp>
        </p:grpSp>
        <p:sp>
          <p:nvSpPr>
            <p:cNvPr id="60428" name="Oval 12"/>
            <p:cNvSpPr>
              <a:spLocks noChangeArrowheads="1"/>
            </p:cNvSpPr>
            <p:nvPr/>
          </p:nvSpPr>
          <p:spPr bwMode="auto">
            <a:xfrm>
              <a:off x="1198" y="1322"/>
              <a:ext cx="1012" cy="1018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9" name="Oval 13"/>
            <p:cNvSpPr>
              <a:spLocks noChangeArrowheads="1"/>
            </p:cNvSpPr>
            <p:nvPr/>
          </p:nvSpPr>
          <p:spPr bwMode="auto">
            <a:xfrm>
              <a:off x="1008" y="1152"/>
              <a:ext cx="1392" cy="1358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0" name="Oval 14"/>
            <p:cNvSpPr>
              <a:spLocks noChangeArrowheads="1"/>
            </p:cNvSpPr>
            <p:nvPr/>
          </p:nvSpPr>
          <p:spPr bwMode="auto">
            <a:xfrm>
              <a:off x="2160" y="1776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0431" name="Oval 15"/>
            <p:cNvSpPr>
              <a:spLocks noChangeArrowheads="1"/>
            </p:cNvSpPr>
            <p:nvPr/>
          </p:nvSpPr>
          <p:spPr bwMode="auto">
            <a:xfrm>
              <a:off x="1152" y="1776"/>
              <a:ext cx="94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0432" name="Oval 16"/>
            <p:cNvSpPr>
              <a:spLocks noChangeArrowheads="1"/>
            </p:cNvSpPr>
            <p:nvPr/>
          </p:nvSpPr>
          <p:spPr bwMode="auto">
            <a:xfrm>
              <a:off x="1680" y="2448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60468" name="Oval 52"/>
            <p:cNvSpPr>
              <a:spLocks noChangeArrowheads="1"/>
            </p:cNvSpPr>
            <p:nvPr/>
          </p:nvSpPr>
          <p:spPr bwMode="auto">
            <a:xfrm>
              <a:off x="1680" y="1104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</p:grpSp>
      <p:graphicFrame>
        <p:nvGraphicFramePr>
          <p:cNvPr id="60472" name="Group 56"/>
          <p:cNvGraphicFramePr>
            <a:graphicFrameLocks noGrp="1"/>
          </p:cNvGraphicFramePr>
          <p:nvPr/>
        </p:nvGraphicFramePr>
        <p:xfrm>
          <a:off x="7848600" y="1828800"/>
          <a:ext cx="381000" cy="517525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22.990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0478" name="Line 62"/>
          <p:cNvSpPr>
            <a:spLocks noChangeShapeType="1"/>
          </p:cNvSpPr>
          <p:nvPr/>
        </p:nvSpPr>
        <p:spPr bwMode="auto">
          <a:xfrm flipH="1">
            <a:off x="7696200" y="25146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0504" name="Group 88"/>
          <p:cNvGraphicFramePr>
            <a:graphicFrameLocks noGrp="1"/>
          </p:cNvGraphicFramePr>
          <p:nvPr/>
        </p:nvGraphicFramePr>
        <p:xfrm>
          <a:off x="1600200" y="4648200"/>
          <a:ext cx="381000" cy="533400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9.012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0505" name="Line 89"/>
          <p:cNvSpPr>
            <a:spLocks noChangeShapeType="1"/>
          </p:cNvSpPr>
          <p:nvPr/>
        </p:nvSpPr>
        <p:spPr bwMode="auto">
          <a:xfrm flipV="1">
            <a:off x="19050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76200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Non-Metals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066800"/>
            <a:ext cx="38100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mic Sans MS" pitchFamily="66" charset="0"/>
              </a:rPr>
              <a:t>	</a:t>
            </a:r>
            <a:r>
              <a:rPr lang="en-US" sz="2000" b="1" u="sng" dirty="0">
                <a:latin typeface="Comic Sans MS" pitchFamily="66" charset="0"/>
              </a:rPr>
              <a:t>Location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mic Sans MS" pitchFamily="66" charset="0"/>
              </a:rPr>
              <a:t>Most found to the right of the zigzag line/staircase on the periodic table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mic Sans MS" pitchFamily="66" charset="0"/>
              </a:rPr>
              <a:t>	</a:t>
            </a:r>
            <a:r>
              <a:rPr lang="en-US" sz="2000" b="1" u="sng" dirty="0">
                <a:latin typeface="Comic Sans MS" pitchFamily="66" charset="0"/>
              </a:rPr>
              <a:t>Chemical Properties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en-US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omic Sans MS" pitchFamily="66" charset="0"/>
              </a:rPr>
              <a:t>Most have almost full outer energy levels, thus they tend to gain electrons;  some have completely full outer </a:t>
            </a:r>
            <a:r>
              <a:rPr lang="en-US" sz="2000" dirty="0" smtClean="0">
                <a:latin typeface="Comic Sans MS" pitchFamily="66" charset="0"/>
              </a:rPr>
              <a:t>level –&gt; - charge!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Except </a:t>
            </a:r>
            <a:r>
              <a:rPr lang="en-US" sz="2000" dirty="0" smtClean="0">
                <a:latin typeface="Comic Sans MS" pitchFamily="66" charset="0"/>
              </a:rPr>
              <a:t>group 18, Noble gases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have a full outer shell</a:t>
            </a:r>
            <a:endParaRPr lang="en-US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mic Sans MS" pitchFamily="66" charset="0"/>
              </a:rPr>
              <a:t>	</a:t>
            </a:r>
            <a:r>
              <a:rPr lang="en-US" sz="2000" b="1" u="sng" dirty="0">
                <a:latin typeface="Comic Sans MS" pitchFamily="66" charset="0"/>
              </a:rPr>
              <a:t>Physical Properties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mic Sans MS" pitchFamily="66" charset="0"/>
              </a:rPr>
              <a:t>not ductile or </a:t>
            </a:r>
            <a:r>
              <a:rPr lang="en-US" sz="2000" dirty="0" smtClean="0">
                <a:latin typeface="Comic Sans MS" pitchFamily="66" charset="0"/>
              </a:rPr>
              <a:t>malleable (are brittle), </a:t>
            </a:r>
            <a:r>
              <a:rPr lang="en-US" sz="2000" dirty="0">
                <a:latin typeface="Comic Sans MS" pitchFamily="66" charset="0"/>
              </a:rPr>
              <a:t>not shiny, poor conductors, </a:t>
            </a:r>
            <a:r>
              <a:rPr lang="en-US" sz="2000" dirty="0" smtClean="0">
                <a:latin typeface="Comic Sans MS" pitchFamily="66" charset="0"/>
              </a:rPr>
              <a:t>Can be solid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smtClean="0">
                <a:latin typeface="Comic Sans MS" pitchFamily="66" charset="0"/>
              </a:rPr>
              <a:t>liquid or </a:t>
            </a:r>
            <a:r>
              <a:rPr lang="en-US" sz="2000" dirty="0">
                <a:latin typeface="Comic Sans MS" pitchFamily="66" charset="0"/>
              </a:rPr>
              <a:t>gas at room temperature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2173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33" name="Picture 13" descr="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752600"/>
            <a:ext cx="2016125" cy="2209800"/>
          </a:xfrm>
          <a:prstGeom prst="rect">
            <a:avLst/>
          </a:prstGeom>
          <a:noFill/>
        </p:spPr>
      </p:pic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6324600" y="4038600"/>
            <a:ext cx="254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00">
                <a:latin typeface="Comic Sans MS" pitchFamily="66" charset="0"/>
              </a:rPr>
              <a:t>Image taken from: </a:t>
            </a:r>
          </a:p>
          <a:p>
            <a:pPr algn="ctr"/>
            <a:r>
              <a:rPr lang="en-US" sz="800">
                <a:latin typeface="Comic Sans MS" pitchFamily="66" charset="0"/>
                <a:hlinkClick r:id="rId3"/>
              </a:rPr>
              <a:t>http://nobel.scas.bcit.ca/resource/ptable/cl.htm</a:t>
            </a:r>
            <a:r>
              <a:rPr lang="en-US" sz="800">
                <a:latin typeface="Comic Sans MS" pitchFamily="66" charset="0"/>
              </a:rPr>
              <a:t> </a:t>
            </a:r>
          </a:p>
        </p:txBody>
      </p:sp>
      <p:pic>
        <p:nvPicPr>
          <p:cNvPr id="30736" name="Picture 16" descr="09_sulfu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3238" y="4876800"/>
            <a:ext cx="1562100" cy="936625"/>
          </a:xfrm>
          <a:prstGeom prst="rect">
            <a:avLst/>
          </a:prstGeom>
          <a:noFill/>
        </p:spPr>
      </p:pic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5029200" y="5867400"/>
            <a:ext cx="291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00">
                <a:latin typeface="Comic Sans MS" pitchFamily="66" charset="0"/>
              </a:rPr>
              <a:t>Image taken from:</a:t>
            </a:r>
          </a:p>
          <a:p>
            <a:pPr algn="ctr"/>
            <a:r>
              <a:rPr lang="en-US" sz="800">
                <a:latin typeface="Comic Sans MS" pitchFamily="66" charset="0"/>
                <a:hlinkClick r:id="rId5"/>
              </a:rPr>
              <a:t>https://www.dmr.nd.gov/ndgs/rockandmineral/sulfur.asp</a:t>
            </a:r>
            <a:r>
              <a:rPr lang="en-US" sz="80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30774" name="Group 54"/>
          <p:cNvGraphicFramePr>
            <a:graphicFrameLocks noGrp="1"/>
          </p:cNvGraphicFramePr>
          <p:nvPr/>
        </p:nvGraphicFramePr>
        <p:xfrm>
          <a:off x="7772400" y="507365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32.066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92" name="Group 72"/>
          <p:cNvGraphicFramePr>
            <a:graphicFrameLocks noGrp="1"/>
          </p:cNvGraphicFramePr>
          <p:nvPr/>
        </p:nvGraphicFramePr>
        <p:xfrm>
          <a:off x="5562600" y="25146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Cl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35.453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793" name="Line 73"/>
          <p:cNvSpPr>
            <a:spLocks noChangeShapeType="1"/>
          </p:cNvSpPr>
          <p:nvPr/>
        </p:nvSpPr>
        <p:spPr bwMode="auto">
          <a:xfrm>
            <a:off x="6051550" y="2743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794" name="Line 74"/>
          <p:cNvSpPr>
            <a:spLocks noChangeShapeType="1"/>
          </p:cNvSpPr>
          <p:nvPr/>
        </p:nvSpPr>
        <p:spPr bwMode="auto">
          <a:xfrm flipH="1">
            <a:off x="7239000" y="5334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Comic Sans MS" pitchFamily="66" charset="0"/>
              </a:rPr>
              <a:t>Atoms with Full or Almost Full Outer Energy Level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14600" y="1828800"/>
            <a:ext cx="4079875" cy="381000"/>
            <a:chOff x="0" y="0"/>
            <a:chExt cx="2570" cy="1959"/>
          </a:xfrm>
        </p:grpSpPr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570" cy="1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   </a:t>
              </a:r>
            </a:p>
          </p:txBody>
        </p:sp>
      </p:grp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705600" y="5029200"/>
            <a:ext cx="175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latin typeface="Comic Sans MS" pitchFamily="66" charset="0"/>
              </a:rPr>
              <a:t>Notice</a:t>
            </a:r>
            <a:r>
              <a:rPr lang="en-US" sz="1800">
                <a:latin typeface="Comic Sans MS" pitchFamily="66" charset="0"/>
              </a:rPr>
              <a:t>: 7 electrons in outer level – almost full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876800" y="1981200"/>
            <a:ext cx="175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latin typeface="Comic Sans MS" pitchFamily="66" charset="0"/>
              </a:rPr>
              <a:t>Notice</a:t>
            </a:r>
            <a:r>
              <a:rPr lang="en-US" sz="1800">
                <a:latin typeface="Comic Sans MS" pitchFamily="66" charset="0"/>
              </a:rPr>
              <a:t>: 2 electrons in outer level – FULL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371600" y="4419600"/>
            <a:ext cx="175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latin typeface="Comic Sans MS" pitchFamily="66" charset="0"/>
              </a:rPr>
              <a:t>Notice</a:t>
            </a:r>
            <a:r>
              <a:rPr lang="en-US" sz="1800">
                <a:latin typeface="Comic Sans MS" pitchFamily="66" charset="0"/>
              </a:rPr>
              <a:t>: 6 electrons in outer level – almost full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066800" y="1676400"/>
            <a:ext cx="2590800" cy="2590800"/>
            <a:chOff x="1872" y="1728"/>
            <a:chExt cx="2280" cy="2256"/>
          </a:xfrm>
        </p:grpSpPr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3168" y="254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14" name="Oval 18"/>
            <p:cNvSpPr>
              <a:spLocks noChangeArrowheads="1"/>
            </p:cNvSpPr>
            <p:nvPr/>
          </p:nvSpPr>
          <p:spPr bwMode="auto">
            <a:xfrm>
              <a:off x="25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15" name="Oval 19"/>
            <p:cNvSpPr>
              <a:spLocks noChangeArrowheads="1"/>
            </p:cNvSpPr>
            <p:nvPr/>
          </p:nvSpPr>
          <p:spPr bwMode="auto">
            <a:xfrm>
              <a:off x="3216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16" name="Oval 20"/>
            <p:cNvSpPr>
              <a:spLocks noChangeArrowheads="1"/>
            </p:cNvSpPr>
            <p:nvPr/>
          </p:nvSpPr>
          <p:spPr bwMode="auto">
            <a:xfrm>
              <a:off x="3168" y="288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3072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29719" name="Oval 23"/>
            <p:cNvSpPr>
              <a:spLocks noChangeArrowheads="1"/>
            </p:cNvSpPr>
            <p:nvPr/>
          </p:nvSpPr>
          <p:spPr bwMode="auto">
            <a:xfrm>
              <a:off x="2880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29720" name="Oval 24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29721" name="Oval 25"/>
            <p:cNvSpPr>
              <a:spLocks noChangeArrowheads="1"/>
            </p:cNvSpPr>
            <p:nvPr/>
          </p:nvSpPr>
          <p:spPr bwMode="auto">
            <a:xfrm>
              <a:off x="2736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688" y="2544"/>
              <a:ext cx="760" cy="684"/>
              <a:chOff x="1968" y="1584"/>
              <a:chExt cx="2160" cy="1872"/>
            </a:xfrm>
          </p:grpSpPr>
          <p:sp>
            <p:nvSpPr>
              <p:cNvPr id="29723" name="Oval 2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29724" name="Oval 28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29725" name="Oval 29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29726" name="Oval 30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29727" name="Oval 31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29728" name="Oval 32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</p:grpSp>
        <p:sp>
          <p:nvSpPr>
            <p:cNvPr id="29729" name="Oval 33"/>
            <p:cNvSpPr>
              <a:spLocks noChangeArrowheads="1"/>
            </p:cNvSpPr>
            <p:nvPr/>
          </p:nvSpPr>
          <p:spPr bwMode="auto">
            <a:xfrm>
              <a:off x="2976" y="2256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9730" name="Oval 34"/>
            <p:cNvSpPr>
              <a:spLocks noChangeArrowheads="1"/>
            </p:cNvSpPr>
            <p:nvPr/>
          </p:nvSpPr>
          <p:spPr bwMode="auto">
            <a:xfrm>
              <a:off x="2976" y="3360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9731" name="Oval 35"/>
            <p:cNvSpPr>
              <a:spLocks noChangeArrowheads="1"/>
            </p:cNvSpPr>
            <p:nvPr/>
          </p:nvSpPr>
          <p:spPr bwMode="auto">
            <a:xfrm>
              <a:off x="3696" y="1968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4032" y="2832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3648" y="3696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9734" name="Oval 38"/>
            <p:cNvSpPr>
              <a:spLocks noChangeArrowheads="1"/>
            </p:cNvSpPr>
            <p:nvPr/>
          </p:nvSpPr>
          <p:spPr bwMode="auto">
            <a:xfrm>
              <a:off x="2304" y="3744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9735" name="Oval 39"/>
            <p:cNvSpPr>
              <a:spLocks noChangeArrowheads="1"/>
            </p:cNvSpPr>
            <p:nvPr/>
          </p:nvSpPr>
          <p:spPr bwMode="auto">
            <a:xfrm>
              <a:off x="2256" y="1968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9736" name="Oval 40"/>
            <p:cNvSpPr>
              <a:spLocks noChangeArrowheads="1"/>
            </p:cNvSpPr>
            <p:nvPr/>
          </p:nvSpPr>
          <p:spPr bwMode="auto">
            <a:xfrm>
              <a:off x="1872" y="2832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-</a:t>
              </a:r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3120" y="259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29738" name="Oval 42"/>
            <p:cNvSpPr>
              <a:spLocks noChangeArrowheads="1"/>
            </p:cNvSpPr>
            <p:nvPr/>
          </p:nvSpPr>
          <p:spPr bwMode="auto">
            <a:xfrm>
              <a:off x="2448" y="2304"/>
              <a:ext cx="1200" cy="110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Oval 43"/>
            <p:cNvSpPr>
              <a:spLocks noChangeArrowheads="1"/>
            </p:cNvSpPr>
            <p:nvPr/>
          </p:nvSpPr>
          <p:spPr bwMode="auto">
            <a:xfrm>
              <a:off x="1920" y="1728"/>
              <a:ext cx="2208" cy="2256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3886200" y="3657600"/>
            <a:ext cx="2679700" cy="2800350"/>
            <a:chOff x="3648" y="1056"/>
            <a:chExt cx="1688" cy="1764"/>
          </a:xfrm>
        </p:grpSpPr>
        <p:sp>
          <p:nvSpPr>
            <p:cNvPr id="29789" name="Oval 93"/>
            <p:cNvSpPr>
              <a:spLocks noChangeArrowheads="1"/>
            </p:cNvSpPr>
            <p:nvPr/>
          </p:nvSpPr>
          <p:spPr bwMode="auto">
            <a:xfrm>
              <a:off x="4560" y="163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90" name="Oval 94"/>
            <p:cNvSpPr>
              <a:spLocks noChangeArrowheads="1"/>
            </p:cNvSpPr>
            <p:nvPr/>
          </p:nvSpPr>
          <p:spPr bwMode="auto">
            <a:xfrm>
              <a:off x="4272" y="20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91" name="Oval 95"/>
            <p:cNvSpPr>
              <a:spLocks noChangeArrowheads="1"/>
            </p:cNvSpPr>
            <p:nvPr/>
          </p:nvSpPr>
          <p:spPr bwMode="auto">
            <a:xfrm>
              <a:off x="4128" y="182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92" name="Oval 96"/>
            <p:cNvSpPr>
              <a:spLocks noChangeArrowheads="1"/>
            </p:cNvSpPr>
            <p:nvPr/>
          </p:nvSpPr>
          <p:spPr bwMode="auto">
            <a:xfrm>
              <a:off x="4656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84" name="Oval 88"/>
            <p:cNvSpPr>
              <a:spLocks noChangeArrowheads="1"/>
            </p:cNvSpPr>
            <p:nvPr/>
          </p:nvSpPr>
          <p:spPr bwMode="auto">
            <a:xfrm>
              <a:off x="4176" y="1968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29787" name="Oval 91"/>
            <p:cNvSpPr>
              <a:spLocks noChangeArrowheads="1"/>
            </p:cNvSpPr>
            <p:nvPr/>
          </p:nvSpPr>
          <p:spPr bwMode="auto">
            <a:xfrm>
              <a:off x="4416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29788" name="Oval 92"/>
            <p:cNvSpPr>
              <a:spLocks noChangeArrowheads="1"/>
            </p:cNvSpPr>
            <p:nvPr/>
          </p:nvSpPr>
          <p:spPr bwMode="auto">
            <a:xfrm>
              <a:off x="4512" y="201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3648" y="1056"/>
              <a:ext cx="1688" cy="1764"/>
              <a:chOff x="3530" y="1746"/>
              <a:chExt cx="1688" cy="1764"/>
            </a:xfrm>
          </p:grpSpPr>
          <p:sp>
            <p:nvSpPr>
              <p:cNvPr id="29742" name="Oval 46"/>
              <p:cNvSpPr>
                <a:spLocks noChangeArrowheads="1"/>
              </p:cNvSpPr>
              <p:nvPr/>
            </p:nvSpPr>
            <p:spPr bwMode="auto">
              <a:xfrm>
                <a:off x="4474" y="2393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auto">
              <a:xfrm>
                <a:off x="4510" y="250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auto">
              <a:xfrm>
                <a:off x="4368" y="2688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auto">
              <a:xfrm>
                <a:off x="4111" y="2355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auto">
              <a:xfrm>
                <a:off x="4256" y="2355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auto">
              <a:xfrm>
                <a:off x="4074" y="250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29750" name="Oval 54"/>
              <p:cNvSpPr>
                <a:spLocks noChangeArrowheads="1"/>
              </p:cNvSpPr>
              <p:nvPr/>
            </p:nvSpPr>
            <p:spPr bwMode="auto">
              <a:xfrm>
                <a:off x="4224" y="2736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29752" name="Oval 56"/>
              <p:cNvSpPr>
                <a:spLocks noChangeArrowheads="1"/>
              </p:cNvSpPr>
              <p:nvPr/>
            </p:nvSpPr>
            <p:spPr bwMode="auto">
              <a:xfrm>
                <a:off x="4192" y="2400"/>
                <a:ext cx="229" cy="2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29753" name="Oval 57"/>
              <p:cNvSpPr>
                <a:spLocks noChangeArrowheads="1"/>
              </p:cNvSpPr>
              <p:nvPr/>
            </p:nvSpPr>
            <p:spPr bwMode="auto">
              <a:xfrm>
                <a:off x="4383" y="2400"/>
                <a:ext cx="230" cy="2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29754" name="Oval 58"/>
              <p:cNvSpPr>
                <a:spLocks noChangeArrowheads="1"/>
              </p:cNvSpPr>
              <p:nvPr/>
            </p:nvSpPr>
            <p:spPr bwMode="auto">
              <a:xfrm>
                <a:off x="4472" y="2553"/>
                <a:ext cx="230" cy="2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29755" name="Oval 59"/>
              <p:cNvSpPr>
                <a:spLocks noChangeArrowheads="1"/>
              </p:cNvSpPr>
              <p:nvPr/>
            </p:nvSpPr>
            <p:spPr bwMode="auto">
              <a:xfrm>
                <a:off x="4128" y="2608"/>
                <a:ext cx="230" cy="23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29757" name="Oval 61"/>
              <p:cNvSpPr>
                <a:spLocks noChangeArrowheads="1"/>
              </p:cNvSpPr>
              <p:nvPr/>
            </p:nvSpPr>
            <p:spPr bwMode="auto">
              <a:xfrm>
                <a:off x="4294" y="2567"/>
                <a:ext cx="229" cy="2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+</a:t>
                </a:r>
              </a:p>
            </p:txBody>
          </p:sp>
          <p:sp>
            <p:nvSpPr>
              <p:cNvPr id="29758" name="Oval 62"/>
              <p:cNvSpPr>
                <a:spLocks noChangeArrowheads="1"/>
              </p:cNvSpPr>
              <p:nvPr/>
            </p:nvSpPr>
            <p:spPr bwMode="auto">
              <a:xfrm>
                <a:off x="4328" y="2165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29759" name="Oval 63"/>
              <p:cNvSpPr>
                <a:spLocks noChangeArrowheads="1"/>
              </p:cNvSpPr>
              <p:nvPr/>
            </p:nvSpPr>
            <p:spPr bwMode="auto">
              <a:xfrm>
                <a:off x="4328" y="303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29760" name="Oval 64"/>
              <p:cNvSpPr>
                <a:spLocks noChangeArrowheads="1"/>
              </p:cNvSpPr>
              <p:nvPr/>
            </p:nvSpPr>
            <p:spPr bwMode="auto">
              <a:xfrm>
                <a:off x="4873" y="193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29761" name="Oval 65"/>
              <p:cNvSpPr>
                <a:spLocks noChangeArrowheads="1"/>
              </p:cNvSpPr>
              <p:nvPr/>
            </p:nvSpPr>
            <p:spPr bwMode="auto">
              <a:xfrm>
                <a:off x="5127" y="2621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29762" name="Oval 66"/>
              <p:cNvSpPr>
                <a:spLocks noChangeArrowheads="1"/>
              </p:cNvSpPr>
              <p:nvPr/>
            </p:nvSpPr>
            <p:spPr bwMode="auto">
              <a:xfrm>
                <a:off x="4800" y="326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29763" name="Oval 67"/>
              <p:cNvSpPr>
                <a:spLocks noChangeArrowheads="1"/>
              </p:cNvSpPr>
              <p:nvPr/>
            </p:nvSpPr>
            <p:spPr bwMode="auto">
              <a:xfrm>
                <a:off x="3784" y="323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29764" name="Oval 68"/>
              <p:cNvSpPr>
                <a:spLocks noChangeArrowheads="1"/>
              </p:cNvSpPr>
              <p:nvPr/>
            </p:nvSpPr>
            <p:spPr bwMode="auto">
              <a:xfrm>
                <a:off x="3784" y="193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29767" name="Oval 71"/>
              <p:cNvSpPr>
                <a:spLocks noChangeArrowheads="1"/>
              </p:cNvSpPr>
              <p:nvPr/>
            </p:nvSpPr>
            <p:spPr bwMode="auto">
              <a:xfrm>
                <a:off x="3929" y="2203"/>
                <a:ext cx="908" cy="8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8" name="Oval 72"/>
              <p:cNvSpPr>
                <a:spLocks noChangeArrowheads="1"/>
              </p:cNvSpPr>
              <p:nvPr/>
            </p:nvSpPr>
            <p:spPr bwMode="auto">
              <a:xfrm>
                <a:off x="3530" y="1784"/>
                <a:ext cx="1670" cy="16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Oval 73"/>
              <p:cNvSpPr>
                <a:spLocks noChangeArrowheads="1"/>
              </p:cNvSpPr>
              <p:nvPr/>
            </p:nvSpPr>
            <p:spPr bwMode="auto">
              <a:xfrm>
                <a:off x="4365" y="342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  <p:sp>
            <p:nvSpPr>
              <p:cNvPr id="29770" name="Oval 74"/>
              <p:cNvSpPr>
                <a:spLocks noChangeArrowheads="1"/>
              </p:cNvSpPr>
              <p:nvPr/>
            </p:nvSpPr>
            <p:spPr bwMode="auto">
              <a:xfrm>
                <a:off x="4328" y="1746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000" b="1"/>
                  <a:t>-</a:t>
                </a:r>
              </a:p>
            </p:txBody>
          </p:sp>
        </p:grpSp>
      </p:grp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6705600" y="1828800"/>
            <a:ext cx="1447800" cy="1447800"/>
            <a:chOff x="3456" y="960"/>
            <a:chExt cx="1392" cy="1344"/>
          </a:xfrm>
        </p:grpSpPr>
        <p:sp>
          <p:nvSpPr>
            <p:cNvPr id="29775" name="Oval 79"/>
            <p:cNvSpPr>
              <a:spLocks noChangeArrowheads="1"/>
            </p:cNvSpPr>
            <p:nvPr/>
          </p:nvSpPr>
          <p:spPr bwMode="auto">
            <a:xfrm>
              <a:off x="4080" y="1488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81" name="Oval 85"/>
            <p:cNvSpPr>
              <a:spLocks noChangeArrowheads="1"/>
            </p:cNvSpPr>
            <p:nvPr/>
          </p:nvSpPr>
          <p:spPr bwMode="auto">
            <a:xfrm>
              <a:off x="4032" y="1344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29776" name="Oval 80"/>
            <p:cNvSpPr>
              <a:spLocks noChangeArrowheads="1"/>
            </p:cNvSpPr>
            <p:nvPr/>
          </p:nvSpPr>
          <p:spPr bwMode="auto">
            <a:xfrm>
              <a:off x="3888" y="134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/>
            </a:p>
          </p:txBody>
        </p:sp>
        <p:sp>
          <p:nvSpPr>
            <p:cNvPr id="29777" name="Oval 81"/>
            <p:cNvSpPr>
              <a:spLocks noChangeArrowheads="1"/>
            </p:cNvSpPr>
            <p:nvPr/>
          </p:nvSpPr>
          <p:spPr bwMode="auto">
            <a:xfrm>
              <a:off x="3888" y="148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+</a:t>
              </a:r>
            </a:p>
          </p:txBody>
        </p:sp>
        <p:sp>
          <p:nvSpPr>
            <p:cNvPr id="29779" name="Oval 83"/>
            <p:cNvSpPr>
              <a:spLocks noChangeArrowheads="1"/>
            </p:cNvSpPr>
            <p:nvPr/>
          </p:nvSpPr>
          <p:spPr bwMode="auto">
            <a:xfrm>
              <a:off x="3456" y="960"/>
              <a:ext cx="1344" cy="134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8" name="Oval 82"/>
            <p:cNvSpPr>
              <a:spLocks noChangeArrowheads="1"/>
            </p:cNvSpPr>
            <p:nvPr/>
          </p:nvSpPr>
          <p:spPr bwMode="auto">
            <a:xfrm>
              <a:off x="4704" y="168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9782" name="Oval 86"/>
            <p:cNvSpPr>
              <a:spLocks noChangeArrowheads="1"/>
            </p:cNvSpPr>
            <p:nvPr/>
          </p:nvSpPr>
          <p:spPr bwMode="auto">
            <a:xfrm>
              <a:off x="3552" y="11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/>
                <a:t>-</a:t>
              </a:r>
            </a:p>
          </p:txBody>
        </p:sp>
      </p:grpSp>
      <p:graphicFrame>
        <p:nvGraphicFramePr>
          <p:cNvPr id="29821" name="Group 125"/>
          <p:cNvGraphicFramePr>
            <a:graphicFrameLocks noGrp="1"/>
          </p:cNvGraphicFramePr>
          <p:nvPr/>
        </p:nvGraphicFramePr>
        <p:xfrm>
          <a:off x="3124200" y="59436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18.998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820" name="Group 124"/>
          <p:cNvGraphicFramePr>
            <a:graphicFrameLocks noGrp="1"/>
          </p:cNvGraphicFramePr>
          <p:nvPr/>
        </p:nvGraphicFramePr>
        <p:xfrm>
          <a:off x="4191000" y="16764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15.999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822" name="Group 126"/>
          <p:cNvGraphicFramePr>
            <a:graphicFrameLocks noGrp="1"/>
          </p:cNvGraphicFramePr>
          <p:nvPr/>
        </p:nvGraphicFramePr>
        <p:xfrm>
          <a:off x="8153400" y="3581400"/>
          <a:ext cx="381000" cy="533400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4.003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828" name="Line 132"/>
          <p:cNvSpPr>
            <a:spLocks noChangeShapeType="1"/>
          </p:cNvSpPr>
          <p:nvPr/>
        </p:nvSpPr>
        <p:spPr bwMode="auto">
          <a:xfrm flipH="1" flipV="1">
            <a:off x="8077200" y="31242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829" name="Line 133"/>
          <p:cNvSpPr>
            <a:spLocks noChangeShapeType="1"/>
          </p:cNvSpPr>
          <p:nvPr/>
        </p:nvSpPr>
        <p:spPr bwMode="auto">
          <a:xfrm flipV="1">
            <a:off x="3581400" y="5867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830" name="Line 134"/>
          <p:cNvSpPr>
            <a:spLocks noChangeShapeType="1"/>
          </p:cNvSpPr>
          <p:nvPr/>
        </p:nvSpPr>
        <p:spPr bwMode="auto">
          <a:xfrm flipH="1">
            <a:off x="3657600" y="19812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  <p:bldP spid="29711" grpId="0"/>
      <p:bldP spid="297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1608</TotalTime>
  <Words>887</Words>
  <Application>Microsoft Office PowerPoint</Application>
  <PresentationFormat>On-screen Show (4:3)</PresentationFormat>
  <Paragraphs>379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Introduction to the Periodic Table </vt:lpstr>
      <vt:lpstr>I am Dmitri Mendeleev!</vt:lpstr>
      <vt:lpstr>How do you read the PERIODIC TABLE?</vt:lpstr>
      <vt:lpstr>The Periodic Table</vt:lpstr>
      <vt:lpstr>3 Classes of Elements</vt:lpstr>
      <vt:lpstr>Metals</vt:lpstr>
      <vt:lpstr>Atoms with Few Electrons in their Outer Energy Level</vt:lpstr>
      <vt:lpstr>Non-Metals</vt:lpstr>
      <vt:lpstr>Atoms with Full or Almost Full Outer Energy Level</vt:lpstr>
      <vt:lpstr>Metalloids</vt:lpstr>
      <vt:lpstr>Atoms with ½ (≈) Complete Outer Energy Level</vt:lpstr>
      <vt:lpstr>Important Features of the Periodic Table: Period (Row)</vt:lpstr>
      <vt:lpstr>Period (Row) Properties</vt:lpstr>
      <vt:lpstr>Examples of Period (Row) elements having the same number of orbitals/levels in their atoms</vt:lpstr>
      <vt:lpstr>Slide 15</vt:lpstr>
      <vt:lpstr>Group (Family) Properties</vt:lpstr>
      <vt:lpstr>Examples of Group Elements with the same # of valence electrons (electrons in the outer shell)</vt:lpstr>
      <vt:lpstr>Group (Family) Names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Periodic Table </dc:title>
  <dc:creator>Megan</dc:creator>
  <cp:lastModifiedBy>Megan</cp:lastModifiedBy>
  <cp:revision>3</cp:revision>
  <dcterms:created xsi:type="dcterms:W3CDTF">2015-01-08T15:05:58Z</dcterms:created>
  <dcterms:modified xsi:type="dcterms:W3CDTF">2015-01-14T17:14:06Z</dcterms:modified>
</cp:coreProperties>
</file>