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9" r:id="rId3"/>
    <p:sldId id="316" r:id="rId4"/>
    <p:sldId id="317" r:id="rId5"/>
    <p:sldId id="319" r:id="rId6"/>
    <p:sldId id="324" r:id="rId7"/>
    <p:sldId id="329" r:id="rId8"/>
    <p:sldId id="330" r:id="rId9"/>
    <p:sldId id="331" r:id="rId10"/>
    <p:sldId id="323" r:id="rId11"/>
    <p:sldId id="327" r:id="rId12"/>
    <p:sldId id="328" r:id="rId13"/>
    <p:sldId id="321" r:id="rId14"/>
    <p:sldId id="320" r:id="rId15"/>
    <p:sldId id="322" r:id="rId16"/>
    <p:sldId id="333" r:id="rId17"/>
    <p:sldId id="334" r:id="rId18"/>
    <p:sldId id="33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5B5"/>
    <a:srgbClr val="660066"/>
    <a:srgbClr val="CC00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2166" y="-89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B3F544-9E73-4711-A09E-67EFFF3BBFFD}" type="datetimeFigureOut">
              <a:rPr lang="en-CA" smtClean="0"/>
              <a:t>06/01/2016</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FAEDB5-C02C-4A44-B189-AEEFC2EB2FD1}" type="slidenum">
              <a:rPr lang="en-CA" smtClean="0"/>
              <a:t>‹#›</a:t>
            </a:fld>
            <a:endParaRPr lang="en-CA"/>
          </a:p>
        </p:txBody>
      </p:sp>
    </p:spTree>
    <p:extLst>
      <p:ext uri="{BB962C8B-B14F-4D97-AF65-F5344CB8AC3E}">
        <p14:creationId xmlns:p14="http://schemas.microsoft.com/office/powerpoint/2010/main" val="1864918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5F55C-ACE7-410E-88E0-EFD4D2AAD927}" type="datetimeFigureOut">
              <a:rPr lang="en-CA" smtClean="0"/>
              <a:t>06/01/2016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597BFE-BD54-4EC0-AC72-CF89BA8F5F3A}" type="slidenum">
              <a:rPr lang="en-CA" smtClean="0"/>
              <a:t>‹#›</a:t>
            </a:fld>
            <a:endParaRPr lang="en-CA"/>
          </a:p>
        </p:txBody>
      </p:sp>
    </p:spTree>
    <p:extLst>
      <p:ext uri="{BB962C8B-B14F-4D97-AF65-F5344CB8AC3E}">
        <p14:creationId xmlns:p14="http://schemas.microsoft.com/office/powerpoint/2010/main" val="3323625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a:defRPr/>
            </a:pPr>
            <a:fld id="{C0A25D06-DC28-465D-B0A1-0F86C39AE192}" type="slidenum">
              <a:rPr lang="en-US"/>
              <a:pPr>
                <a:defRPr/>
              </a:pPr>
              <a:t>7</a:t>
            </a:fld>
            <a:endParaRPr lang="en-US"/>
          </a:p>
        </p:txBody>
      </p:sp>
      <p:sp>
        <p:nvSpPr>
          <p:cNvPr id="6420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0066"/>
                </a:solidFill>
                <a:latin typeface="Arial" charset="0"/>
              </a:defRPr>
            </a:lvl1pPr>
            <a:lvl2pPr marL="742950" indent="-285750">
              <a:defRPr sz="2400">
                <a:solidFill>
                  <a:srgbClr val="000066"/>
                </a:solidFill>
                <a:latin typeface="Arial" charset="0"/>
              </a:defRPr>
            </a:lvl2pPr>
            <a:lvl3pPr marL="1143000" indent="-228600">
              <a:defRPr sz="2400">
                <a:solidFill>
                  <a:srgbClr val="000066"/>
                </a:solidFill>
                <a:latin typeface="Arial" charset="0"/>
              </a:defRPr>
            </a:lvl3pPr>
            <a:lvl4pPr marL="1600200" indent="-228600">
              <a:defRPr sz="2400">
                <a:solidFill>
                  <a:srgbClr val="000066"/>
                </a:solidFill>
                <a:latin typeface="Arial" charset="0"/>
              </a:defRPr>
            </a:lvl4pPr>
            <a:lvl5pPr marL="2057400" indent="-228600">
              <a:defRPr sz="2400">
                <a:solidFill>
                  <a:srgbClr val="000066"/>
                </a:solidFill>
                <a:latin typeface="Arial" charset="0"/>
              </a:defRPr>
            </a:lvl5pPr>
            <a:lvl6pPr marL="2514600" indent="-228600" eaLnBrk="0" fontAlgn="base" hangingPunct="0">
              <a:spcBef>
                <a:spcPct val="0"/>
              </a:spcBef>
              <a:spcAft>
                <a:spcPct val="0"/>
              </a:spcAft>
              <a:defRPr sz="2400">
                <a:solidFill>
                  <a:srgbClr val="000066"/>
                </a:solidFill>
                <a:latin typeface="Arial" charset="0"/>
              </a:defRPr>
            </a:lvl6pPr>
            <a:lvl7pPr marL="2971800" indent="-228600" eaLnBrk="0" fontAlgn="base" hangingPunct="0">
              <a:spcBef>
                <a:spcPct val="0"/>
              </a:spcBef>
              <a:spcAft>
                <a:spcPct val="0"/>
              </a:spcAft>
              <a:defRPr sz="2400">
                <a:solidFill>
                  <a:srgbClr val="000066"/>
                </a:solidFill>
                <a:latin typeface="Arial" charset="0"/>
              </a:defRPr>
            </a:lvl7pPr>
            <a:lvl8pPr marL="3429000" indent="-228600" eaLnBrk="0" fontAlgn="base" hangingPunct="0">
              <a:spcBef>
                <a:spcPct val="0"/>
              </a:spcBef>
              <a:spcAft>
                <a:spcPct val="0"/>
              </a:spcAft>
              <a:defRPr sz="2400">
                <a:solidFill>
                  <a:srgbClr val="000066"/>
                </a:solidFill>
                <a:latin typeface="Arial" charset="0"/>
              </a:defRPr>
            </a:lvl8pPr>
            <a:lvl9pPr marL="3886200" indent="-228600" eaLnBrk="0" fontAlgn="base" hangingPunct="0">
              <a:spcBef>
                <a:spcPct val="0"/>
              </a:spcBef>
              <a:spcAft>
                <a:spcPct val="0"/>
              </a:spcAft>
              <a:defRPr sz="2400">
                <a:solidFill>
                  <a:srgbClr val="000066"/>
                </a:solidFill>
                <a:latin typeface="Arial" charset="0"/>
              </a:defRPr>
            </a:lvl9pPr>
          </a:lstStyle>
          <a:p>
            <a:pPr algn="r" eaLnBrk="1" hangingPunct="1"/>
            <a:fld id="{2FAF9AA6-5F59-46CD-8E86-6503C874D08A}" type="slidenum">
              <a:rPr lang="en-GB" altLang="en-US" sz="1200" b="1">
                <a:solidFill>
                  <a:schemeClr val="tx1"/>
                </a:solidFill>
              </a:rPr>
              <a:pPr algn="r" eaLnBrk="1" hangingPunct="1"/>
              <a:t>7</a:t>
            </a:fld>
            <a:endParaRPr lang="en-GB" altLang="en-US" sz="1200" b="1">
              <a:solidFill>
                <a:schemeClr val="tx1"/>
              </a:solidFill>
            </a:endParaRPr>
          </a:p>
        </p:txBody>
      </p:sp>
      <p:sp>
        <p:nvSpPr>
          <p:cNvPr id="642052" name="Rectangle 2"/>
          <p:cNvSpPr>
            <a:spLocks noGrp="1" noRot="1" noChangeAspect="1" noChangeArrowheads="1" noTextEdit="1"/>
          </p:cNvSpPr>
          <p:nvPr>
            <p:ph type="sldImg"/>
          </p:nvPr>
        </p:nvSpPr>
        <p:spPr>
          <a:ln/>
        </p:spPr>
      </p:sp>
      <p:sp>
        <p:nvSpPr>
          <p:cNvPr id="64205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smtClean="0"/>
              <a:t>Photo credit: </a:t>
            </a:r>
            <a:r>
              <a:rPr lang="en-GB" altLang="en-US" smtClean="0"/>
              <a:t>© (David H. Seymour), Shutterstock 2009</a:t>
            </a:r>
            <a:endParaRPr lang="en-US" altLang="en-US" b="1" smtClean="0"/>
          </a:p>
        </p:txBody>
      </p:sp>
      <p:sp>
        <p:nvSpPr>
          <p:cNvPr id="642054" name="Rectangle 10"/>
          <p:cNvSpPr txBox="1">
            <a:spLocks noGrp="1" noChangeArrowheads="1"/>
          </p:cNvSpPr>
          <p:nvPr/>
        </p:nvSpPr>
        <p:spPr bwMode="auto">
          <a:xfrm>
            <a:off x="1574800" y="88900"/>
            <a:ext cx="368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charset="0"/>
              </a:defRPr>
            </a:lvl1pPr>
            <a:lvl2pPr marL="742950" indent="-285750">
              <a:defRPr sz="2400">
                <a:solidFill>
                  <a:srgbClr val="000066"/>
                </a:solidFill>
                <a:latin typeface="Arial" charset="0"/>
              </a:defRPr>
            </a:lvl2pPr>
            <a:lvl3pPr marL="1143000" indent="-228600">
              <a:defRPr sz="2400">
                <a:solidFill>
                  <a:srgbClr val="000066"/>
                </a:solidFill>
                <a:latin typeface="Arial" charset="0"/>
              </a:defRPr>
            </a:lvl3pPr>
            <a:lvl4pPr marL="1600200" indent="-228600">
              <a:defRPr sz="2400">
                <a:solidFill>
                  <a:srgbClr val="000066"/>
                </a:solidFill>
                <a:latin typeface="Arial" charset="0"/>
              </a:defRPr>
            </a:lvl4pPr>
            <a:lvl5pPr marL="2057400" indent="-228600">
              <a:defRPr sz="2400">
                <a:solidFill>
                  <a:srgbClr val="000066"/>
                </a:solidFill>
                <a:latin typeface="Arial" charset="0"/>
              </a:defRPr>
            </a:lvl5pPr>
            <a:lvl6pPr marL="2514600" indent="-228600" eaLnBrk="0" fontAlgn="base" hangingPunct="0">
              <a:spcBef>
                <a:spcPct val="0"/>
              </a:spcBef>
              <a:spcAft>
                <a:spcPct val="0"/>
              </a:spcAft>
              <a:defRPr sz="2400">
                <a:solidFill>
                  <a:srgbClr val="000066"/>
                </a:solidFill>
                <a:latin typeface="Arial" charset="0"/>
              </a:defRPr>
            </a:lvl6pPr>
            <a:lvl7pPr marL="2971800" indent="-228600" eaLnBrk="0" fontAlgn="base" hangingPunct="0">
              <a:spcBef>
                <a:spcPct val="0"/>
              </a:spcBef>
              <a:spcAft>
                <a:spcPct val="0"/>
              </a:spcAft>
              <a:defRPr sz="2400">
                <a:solidFill>
                  <a:srgbClr val="000066"/>
                </a:solidFill>
                <a:latin typeface="Arial" charset="0"/>
              </a:defRPr>
            </a:lvl7pPr>
            <a:lvl8pPr marL="3429000" indent="-228600" eaLnBrk="0" fontAlgn="base" hangingPunct="0">
              <a:spcBef>
                <a:spcPct val="0"/>
              </a:spcBef>
              <a:spcAft>
                <a:spcPct val="0"/>
              </a:spcAft>
              <a:defRPr sz="2400">
                <a:solidFill>
                  <a:srgbClr val="000066"/>
                </a:solidFill>
                <a:latin typeface="Arial" charset="0"/>
              </a:defRPr>
            </a:lvl8pPr>
            <a:lvl9pPr marL="3886200" indent="-228600" eaLnBrk="0" fontAlgn="base" hangingPunct="0">
              <a:spcBef>
                <a:spcPct val="0"/>
              </a:spcBef>
              <a:spcAft>
                <a:spcPct val="0"/>
              </a:spcAft>
              <a:defRPr sz="2400">
                <a:solidFill>
                  <a:srgbClr val="000066"/>
                </a:solidFill>
                <a:latin typeface="Arial" charset="0"/>
              </a:defRPr>
            </a:lvl9pPr>
          </a:lstStyle>
          <a:p>
            <a:pPr algn="ctr"/>
            <a:r>
              <a:rPr lang="en-GB" altLang="en-US" sz="1200" b="1">
                <a:solidFill>
                  <a:schemeClr val="tx1"/>
                </a:solidFill>
              </a:rPr>
              <a:t>Boardworks GCSE Additional Science: Biology</a:t>
            </a:r>
          </a:p>
          <a:p>
            <a:pPr algn="ctr"/>
            <a:r>
              <a:rPr lang="en-GB" altLang="en-US" sz="1200" b="1">
                <a:solidFill>
                  <a:schemeClr val="tx1"/>
                </a:solidFill>
              </a:rPr>
              <a:t>Anaerobic Respiration</a:t>
            </a:r>
          </a:p>
          <a:p>
            <a:pPr algn="ctr"/>
            <a:endParaRPr lang="en-GB" altLang="en-US" sz="1200" b="1">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a:defRPr/>
            </a:pPr>
            <a:fld id="{6DBB6FBC-7233-441D-83E9-727165F0BD74}" type="slidenum">
              <a:rPr lang="en-US"/>
              <a:pPr>
                <a:defRPr/>
              </a:pPr>
              <a:t>8</a:t>
            </a:fld>
            <a:endParaRPr lang="en-US"/>
          </a:p>
        </p:txBody>
      </p:sp>
      <p:sp>
        <p:nvSpPr>
          <p:cNvPr id="6461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0066"/>
                </a:solidFill>
                <a:latin typeface="Arial" charset="0"/>
              </a:defRPr>
            </a:lvl1pPr>
            <a:lvl2pPr marL="742950" indent="-285750">
              <a:defRPr sz="2400">
                <a:solidFill>
                  <a:srgbClr val="000066"/>
                </a:solidFill>
                <a:latin typeface="Arial" charset="0"/>
              </a:defRPr>
            </a:lvl2pPr>
            <a:lvl3pPr marL="1143000" indent="-228600">
              <a:defRPr sz="2400">
                <a:solidFill>
                  <a:srgbClr val="000066"/>
                </a:solidFill>
                <a:latin typeface="Arial" charset="0"/>
              </a:defRPr>
            </a:lvl3pPr>
            <a:lvl4pPr marL="1600200" indent="-228600">
              <a:defRPr sz="2400">
                <a:solidFill>
                  <a:srgbClr val="000066"/>
                </a:solidFill>
                <a:latin typeface="Arial" charset="0"/>
              </a:defRPr>
            </a:lvl4pPr>
            <a:lvl5pPr marL="2057400" indent="-228600">
              <a:defRPr sz="2400">
                <a:solidFill>
                  <a:srgbClr val="000066"/>
                </a:solidFill>
                <a:latin typeface="Arial" charset="0"/>
              </a:defRPr>
            </a:lvl5pPr>
            <a:lvl6pPr marL="2514600" indent="-228600" eaLnBrk="0" fontAlgn="base" hangingPunct="0">
              <a:spcBef>
                <a:spcPct val="0"/>
              </a:spcBef>
              <a:spcAft>
                <a:spcPct val="0"/>
              </a:spcAft>
              <a:defRPr sz="2400">
                <a:solidFill>
                  <a:srgbClr val="000066"/>
                </a:solidFill>
                <a:latin typeface="Arial" charset="0"/>
              </a:defRPr>
            </a:lvl6pPr>
            <a:lvl7pPr marL="2971800" indent="-228600" eaLnBrk="0" fontAlgn="base" hangingPunct="0">
              <a:spcBef>
                <a:spcPct val="0"/>
              </a:spcBef>
              <a:spcAft>
                <a:spcPct val="0"/>
              </a:spcAft>
              <a:defRPr sz="2400">
                <a:solidFill>
                  <a:srgbClr val="000066"/>
                </a:solidFill>
                <a:latin typeface="Arial" charset="0"/>
              </a:defRPr>
            </a:lvl7pPr>
            <a:lvl8pPr marL="3429000" indent="-228600" eaLnBrk="0" fontAlgn="base" hangingPunct="0">
              <a:spcBef>
                <a:spcPct val="0"/>
              </a:spcBef>
              <a:spcAft>
                <a:spcPct val="0"/>
              </a:spcAft>
              <a:defRPr sz="2400">
                <a:solidFill>
                  <a:srgbClr val="000066"/>
                </a:solidFill>
                <a:latin typeface="Arial" charset="0"/>
              </a:defRPr>
            </a:lvl8pPr>
            <a:lvl9pPr marL="3886200" indent="-228600" eaLnBrk="0" fontAlgn="base" hangingPunct="0">
              <a:spcBef>
                <a:spcPct val="0"/>
              </a:spcBef>
              <a:spcAft>
                <a:spcPct val="0"/>
              </a:spcAft>
              <a:defRPr sz="2400">
                <a:solidFill>
                  <a:srgbClr val="000066"/>
                </a:solidFill>
                <a:latin typeface="Arial" charset="0"/>
              </a:defRPr>
            </a:lvl9pPr>
          </a:lstStyle>
          <a:p>
            <a:pPr algn="r" eaLnBrk="1" hangingPunct="1"/>
            <a:fld id="{DCF6BA1E-1E58-45A2-895D-458708742E81}" type="slidenum">
              <a:rPr lang="en-GB" altLang="en-US" sz="1200" b="1">
                <a:solidFill>
                  <a:schemeClr val="tx1"/>
                </a:solidFill>
                <a:cs typeface="Arial" charset="0"/>
              </a:rPr>
              <a:pPr algn="r" eaLnBrk="1" hangingPunct="1"/>
              <a:t>8</a:t>
            </a:fld>
            <a:endParaRPr lang="en-GB" altLang="en-US" sz="1200" b="1">
              <a:solidFill>
                <a:schemeClr val="tx1"/>
              </a:solidFill>
              <a:cs typeface="Arial" charset="0"/>
            </a:endParaRPr>
          </a:p>
        </p:txBody>
      </p:sp>
      <p:sp>
        <p:nvSpPr>
          <p:cNvPr id="646148" name="Rectangle 2"/>
          <p:cNvSpPr>
            <a:spLocks noGrp="1" noRot="1" noChangeAspect="1" noChangeArrowheads="1" noTextEdit="1"/>
          </p:cNvSpPr>
          <p:nvPr>
            <p:ph type="sldImg"/>
          </p:nvPr>
        </p:nvSpPr>
        <p:spPr>
          <a:ln/>
        </p:spPr>
      </p:sp>
      <p:sp>
        <p:nvSpPr>
          <p:cNvPr id="64614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smtClean="0"/>
              <a:t>Teacher notes</a:t>
            </a:r>
          </a:p>
          <a:p>
            <a:pPr eaLnBrk="1" hangingPunct="1"/>
            <a:r>
              <a:rPr lang="en-GB" altLang="en-US" smtClean="0"/>
              <a:t>Ethanol is also made during the fermentation process, but this evaporates when the bread is baked.</a:t>
            </a:r>
          </a:p>
          <a:p>
            <a:pPr eaLnBrk="1" hangingPunct="1"/>
            <a:endParaRPr lang="en-GB" altLang="en-US" smtClean="0"/>
          </a:p>
          <a:p>
            <a:pPr eaLnBrk="1" hangingPunct="1"/>
            <a:r>
              <a:rPr lang="en-US" altLang="en-US" b="1" smtClean="0"/>
              <a:t>Photo credit: </a:t>
            </a:r>
            <a:r>
              <a:rPr lang="en-US" altLang="en-US" smtClean="0"/>
              <a:t>© 2006 Jupiterimages Corporation</a:t>
            </a:r>
          </a:p>
          <a:p>
            <a:pPr eaLnBrk="1" hangingPunct="1"/>
            <a:endParaRPr lang="en-GB" altLang="en-US" smtClean="0"/>
          </a:p>
          <a:p>
            <a:pPr eaLnBrk="1" hangingPunct="1"/>
            <a:endParaRPr lang="en-GB" altLang="en-US" smtClean="0"/>
          </a:p>
        </p:txBody>
      </p:sp>
      <p:sp>
        <p:nvSpPr>
          <p:cNvPr id="646150" name="Rectangle 10"/>
          <p:cNvSpPr txBox="1">
            <a:spLocks noGrp="1" noChangeArrowheads="1"/>
          </p:cNvSpPr>
          <p:nvPr/>
        </p:nvSpPr>
        <p:spPr bwMode="auto">
          <a:xfrm>
            <a:off x="1574800" y="88900"/>
            <a:ext cx="368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charset="0"/>
              </a:defRPr>
            </a:lvl1pPr>
            <a:lvl2pPr marL="742950" indent="-285750">
              <a:defRPr sz="2400">
                <a:solidFill>
                  <a:srgbClr val="000066"/>
                </a:solidFill>
                <a:latin typeface="Arial" charset="0"/>
              </a:defRPr>
            </a:lvl2pPr>
            <a:lvl3pPr marL="1143000" indent="-228600">
              <a:defRPr sz="2400">
                <a:solidFill>
                  <a:srgbClr val="000066"/>
                </a:solidFill>
                <a:latin typeface="Arial" charset="0"/>
              </a:defRPr>
            </a:lvl3pPr>
            <a:lvl4pPr marL="1600200" indent="-228600">
              <a:defRPr sz="2400">
                <a:solidFill>
                  <a:srgbClr val="000066"/>
                </a:solidFill>
                <a:latin typeface="Arial" charset="0"/>
              </a:defRPr>
            </a:lvl4pPr>
            <a:lvl5pPr marL="2057400" indent="-228600">
              <a:defRPr sz="2400">
                <a:solidFill>
                  <a:srgbClr val="000066"/>
                </a:solidFill>
                <a:latin typeface="Arial" charset="0"/>
              </a:defRPr>
            </a:lvl5pPr>
            <a:lvl6pPr marL="2514600" indent="-228600" eaLnBrk="0" fontAlgn="base" hangingPunct="0">
              <a:spcBef>
                <a:spcPct val="0"/>
              </a:spcBef>
              <a:spcAft>
                <a:spcPct val="0"/>
              </a:spcAft>
              <a:defRPr sz="2400">
                <a:solidFill>
                  <a:srgbClr val="000066"/>
                </a:solidFill>
                <a:latin typeface="Arial" charset="0"/>
              </a:defRPr>
            </a:lvl6pPr>
            <a:lvl7pPr marL="2971800" indent="-228600" eaLnBrk="0" fontAlgn="base" hangingPunct="0">
              <a:spcBef>
                <a:spcPct val="0"/>
              </a:spcBef>
              <a:spcAft>
                <a:spcPct val="0"/>
              </a:spcAft>
              <a:defRPr sz="2400">
                <a:solidFill>
                  <a:srgbClr val="000066"/>
                </a:solidFill>
                <a:latin typeface="Arial" charset="0"/>
              </a:defRPr>
            </a:lvl7pPr>
            <a:lvl8pPr marL="3429000" indent="-228600" eaLnBrk="0" fontAlgn="base" hangingPunct="0">
              <a:spcBef>
                <a:spcPct val="0"/>
              </a:spcBef>
              <a:spcAft>
                <a:spcPct val="0"/>
              </a:spcAft>
              <a:defRPr sz="2400">
                <a:solidFill>
                  <a:srgbClr val="000066"/>
                </a:solidFill>
                <a:latin typeface="Arial" charset="0"/>
              </a:defRPr>
            </a:lvl8pPr>
            <a:lvl9pPr marL="3886200" indent="-228600" eaLnBrk="0" fontAlgn="base" hangingPunct="0">
              <a:spcBef>
                <a:spcPct val="0"/>
              </a:spcBef>
              <a:spcAft>
                <a:spcPct val="0"/>
              </a:spcAft>
              <a:defRPr sz="2400">
                <a:solidFill>
                  <a:srgbClr val="000066"/>
                </a:solidFill>
                <a:latin typeface="Arial" charset="0"/>
              </a:defRPr>
            </a:lvl9pPr>
          </a:lstStyle>
          <a:p>
            <a:pPr algn="ctr"/>
            <a:r>
              <a:rPr lang="en-GB" altLang="en-US" sz="1200" b="1">
                <a:solidFill>
                  <a:schemeClr val="tx1"/>
                </a:solidFill>
              </a:rPr>
              <a:t>Boardworks GCSE Additional Science: Biology</a:t>
            </a:r>
          </a:p>
          <a:p>
            <a:pPr algn="ctr"/>
            <a:r>
              <a:rPr lang="en-GB" altLang="en-US" sz="1200" b="1">
                <a:solidFill>
                  <a:schemeClr val="tx1"/>
                </a:solidFill>
              </a:rPr>
              <a:t>Anaerobic Respiration</a:t>
            </a:r>
          </a:p>
          <a:p>
            <a:pPr algn="ctr"/>
            <a:endParaRPr lang="en-GB" altLang="en-US" sz="1200" b="1">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a:defRPr/>
            </a:pPr>
            <a:fld id="{1E00AC48-C7C2-4504-8C3A-2D1B3ECBEB60}" type="slidenum">
              <a:rPr lang="en-US"/>
              <a:pPr>
                <a:defRPr/>
              </a:pPr>
              <a:t>9</a:t>
            </a:fld>
            <a:endParaRPr lang="en-US"/>
          </a:p>
        </p:txBody>
      </p:sp>
      <p:sp>
        <p:nvSpPr>
          <p:cNvPr id="6502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0066"/>
                </a:solidFill>
                <a:latin typeface="Arial" charset="0"/>
              </a:defRPr>
            </a:lvl1pPr>
            <a:lvl2pPr marL="742950" indent="-285750">
              <a:defRPr sz="2400">
                <a:solidFill>
                  <a:srgbClr val="000066"/>
                </a:solidFill>
                <a:latin typeface="Arial" charset="0"/>
              </a:defRPr>
            </a:lvl2pPr>
            <a:lvl3pPr marL="1143000" indent="-228600">
              <a:defRPr sz="2400">
                <a:solidFill>
                  <a:srgbClr val="000066"/>
                </a:solidFill>
                <a:latin typeface="Arial" charset="0"/>
              </a:defRPr>
            </a:lvl3pPr>
            <a:lvl4pPr marL="1600200" indent="-228600">
              <a:defRPr sz="2400">
                <a:solidFill>
                  <a:srgbClr val="000066"/>
                </a:solidFill>
                <a:latin typeface="Arial" charset="0"/>
              </a:defRPr>
            </a:lvl4pPr>
            <a:lvl5pPr marL="2057400" indent="-228600">
              <a:defRPr sz="2400">
                <a:solidFill>
                  <a:srgbClr val="000066"/>
                </a:solidFill>
                <a:latin typeface="Arial" charset="0"/>
              </a:defRPr>
            </a:lvl5pPr>
            <a:lvl6pPr marL="2514600" indent="-228600" eaLnBrk="0" fontAlgn="base" hangingPunct="0">
              <a:spcBef>
                <a:spcPct val="0"/>
              </a:spcBef>
              <a:spcAft>
                <a:spcPct val="0"/>
              </a:spcAft>
              <a:defRPr sz="2400">
                <a:solidFill>
                  <a:srgbClr val="000066"/>
                </a:solidFill>
                <a:latin typeface="Arial" charset="0"/>
              </a:defRPr>
            </a:lvl6pPr>
            <a:lvl7pPr marL="2971800" indent="-228600" eaLnBrk="0" fontAlgn="base" hangingPunct="0">
              <a:spcBef>
                <a:spcPct val="0"/>
              </a:spcBef>
              <a:spcAft>
                <a:spcPct val="0"/>
              </a:spcAft>
              <a:defRPr sz="2400">
                <a:solidFill>
                  <a:srgbClr val="000066"/>
                </a:solidFill>
                <a:latin typeface="Arial" charset="0"/>
              </a:defRPr>
            </a:lvl7pPr>
            <a:lvl8pPr marL="3429000" indent="-228600" eaLnBrk="0" fontAlgn="base" hangingPunct="0">
              <a:spcBef>
                <a:spcPct val="0"/>
              </a:spcBef>
              <a:spcAft>
                <a:spcPct val="0"/>
              </a:spcAft>
              <a:defRPr sz="2400">
                <a:solidFill>
                  <a:srgbClr val="000066"/>
                </a:solidFill>
                <a:latin typeface="Arial" charset="0"/>
              </a:defRPr>
            </a:lvl8pPr>
            <a:lvl9pPr marL="3886200" indent="-228600" eaLnBrk="0" fontAlgn="base" hangingPunct="0">
              <a:spcBef>
                <a:spcPct val="0"/>
              </a:spcBef>
              <a:spcAft>
                <a:spcPct val="0"/>
              </a:spcAft>
              <a:defRPr sz="2400">
                <a:solidFill>
                  <a:srgbClr val="000066"/>
                </a:solidFill>
                <a:latin typeface="Arial" charset="0"/>
              </a:defRPr>
            </a:lvl9pPr>
          </a:lstStyle>
          <a:p>
            <a:pPr algn="r" eaLnBrk="1" hangingPunct="1"/>
            <a:fld id="{E4934130-DA05-482A-B47E-F6C60DFDACF0}" type="slidenum">
              <a:rPr lang="en-GB" altLang="en-US" sz="1200" b="1">
                <a:solidFill>
                  <a:schemeClr val="tx1"/>
                </a:solidFill>
              </a:rPr>
              <a:pPr algn="r" eaLnBrk="1" hangingPunct="1"/>
              <a:t>9</a:t>
            </a:fld>
            <a:endParaRPr lang="en-GB" altLang="en-US" sz="1200" b="1">
              <a:solidFill>
                <a:schemeClr val="tx1"/>
              </a:solidFill>
            </a:endParaRPr>
          </a:p>
        </p:txBody>
      </p:sp>
      <p:sp>
        <p:nvSpPr>
          <p:cNvPr id="650244" name="Rectangle 2"/>
          <p:cNvSpPr>
            <a:spLocks noGrp="1" noRot="1" noChangeAspect="1" noChangeArrowheads="1" noTextEdit="1"/>
          </p:cNvSpPr>
          <p:nvPr>
            <p:ph type="sldImg"/>
          </p:nvPr>
        </p:nvSpPr>
        <p:spPr>
          <a:ln/>
        </p:spPr>
      </p:sp>
      <p:sp>
        <p:nvSpPr>
          <p:cNvPr id="65024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
        <p:nvSpPr>
          <p:cNvPr id="650246" name="Rectangle 10"/>
          <p:cNvSpPr txBox="1">
            <a:spLocks noGrp="1" noChangeArrowheads="1"/>
          </p:cNvSpPr>
          <p:nvPr/>
        </p:nvSpPr>
        <p:spPr bwMode="auto">
          <a:xfrm>
            <a:off x="1574800" y="88900"/>
            <a:ext cx="368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charset="0"/>
              </a:defRPr>
            </a:lvl1pPr>
            <a:lvl2pPr marL="742950" indent="-285750">
              <a:defRPr sz="2400">
                <a:solidFill>
                  <a:srgbClr val="000066"/>
                </a:solidFill>
                <a:latin typeface="Arial" charset="0"/>
              </a:defRPr>
            </a:lvl2pPr>
            <a:lvl3pPr marL="1143000" indent="-228600">
              <a:defRPr sz="2400">
                <a:solidFill>
                  <a:srgbClr val="000066"/>
                </a:solidFill>
                <a:latin typeface="Arial" charset="0"/>
              </a:defRPr>
            </a:lvl3pPr>
            <a:lvl4pPr marL="1600200" indent="-228600">
              <a:defRPr sz="2400">
                <a:solidFill>
                  <a:srgbClr val="000066"/>
                </a:solidFill>
                <a:latin typeface="Arial" charset="0"/>
              </a:defRPr>
            </a:lvl4pPr>
            <a:lvl5pPr marL="2057400" indent="-228600">
              <a:defRPr sz="2400">
                <a:solidFill>
                  <a:srgbClr val="000066"/>
                </a:solidFill>
                <a:latin typeface="Arial" charset="0"/>
              </a:defRPr>
            </a:lvl5pPr>
            <a:lvl6pPr marL="2514600" indent="-228600" eaLnBrk="0" fontAlgn="base" hangingPunct="0">
              <a:spcBef>
                <a:spcPct val="0"/>
              </a:spcBef>
              <a:spcAft>
                <a:spcPct val="0"/>
              </a:spcAft>
              <a:defRPr sz="2400">
                <a:solidFill>
                  <a:srgbClr val="000066"/>
                </a:solidFill>
                <a:latin typeface="Arial" charset="0"/>
              </a:defRPr>
            </a:lvl6pPr>
            <a:lvl7pPr marL="2971800" indent="-228600" eaLnBrk="0" fontAlgn="base" hangingPunct="0">
              <a:spcBef>
                <a:spcPct val="0"/>
              </a:spcBef>
              <a:spcAft>
                <a:spcPct val="0"/>
              </a:spcAft>
              <a:defRPr sz="2400">
                <a:solidFill>
                  <a:srgbClr val="000066"/>
                </a:solidFill>
                <a:latin typeface="Arial" charset="0"/>
              </a:defRPr>
            </a:lvl7pPr>
            <a:lvl8pPr marL="3429000" indent="-228600" eaLnBrk="0" fontAlgn="base" hangingPunct="0">
              <a:spcBef>
                <a:spcPct val="0"/>
              </a:spcBef>
              <a:spcAft>
                <a:spcPct val="0"/>
              </a:spcAft>
              <a:defRPr sz="2400">
                <a:solidFill>
                  <a:srgbClr val="000066"/>
                </a:solidFill>
                <a:latin typeface="Arial" charset="0"/>
              </a:defRPr>
            </a:lvl8pPr>
            <a:lvl9pPr marL="3886200" indent="-228600" eaLnBrk="0" fontAlgn="base" hangingPunct="0">
              <a:spcBef>
                <a:spcPct val="0"/>
              </a:spcBef>
              <a:spcAft>
                <a:spcPct val="0"/>
              </a:spcAft>
              <a:defRPr sz="2400">
                <a:solidFill>
                  <a:srgbClr val="000066"/>
                </a:solidFill>
                <a:latin typeface="Arial" charset="0"/>
              </a:defRPr>
            </a:lvl9pPr>
          </a:lstStyle>
          <a:p>
            <a:pPr algn="ctr"/>
            <a:r>
              <a:rPr lang="en-GB" altLang="en-US" sz="1200" b="1">
                <a:solidFill>
                  <a:schemeClr val="tx1"/>
                </a:solidFill>
              </a:rPr>
              <a:t>Boardworks GCSE Additional Science: Biology</a:t>
            </a:r>
          </a:p>
          <a:p>
            <a:pPr algn="ctr"/>
            <a:r>
              <a:rPr lang="en-GB" altLang="en-US" sz="1200" b="1">
                <a:solidFill>
                  <a:schemeClr val="tx1"/>
                </a:solidFill>
              </a:rPr>
              <a:t>Anaerobic Respiration</a:t>
            </a:r>
          </a:p>
          <a:p>
            <a:pPr algn="ctr"/>
            <a:endParaRPr lang="en-GB" altLang="en-US" sz="1200" b="1">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a:defRPr/>
            </a:pPr>
            <a:fld id="{E06F40FA-E785-4985-9788-01C6B1F7839D}" type="slidenum">
              <a:rPr lang="en-US"/>
              <a:pPr>
                <a:defRPr/>
              </a:pPr>
              <a:t>11</a:t>
            </a:fld>
            <a:endParaRPr lang="en-US"/>
          </a:p>
        </p:txBody>
      </p:sp>
      <p:sp>
        <p:nvSpPr>
          <p:cNvPr id="6318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0066"/>
                </a:solidFill>
                <a:latin typeface="Arial" charset="0"/>
              </a:defRPr>
            </a:lvl1pPr>
            <a:lvl2pPr marL="742950" indent="-285750">
              <a:defRPr sz="2400">
                <a:solidFill>
                  <a:srgbClr val="000066"/>
                </a:solidFill>
                <a:latin typeface="Arial" charset="0"/>
              </a:defRPr>
            </a:lvl2pPr>
            <a:lvl3pPr marL="1143000" indent="-228600">
              <a:defRPr sz="2400">
                <a:solidFill>
                  <a:srgbClr val="000066"/>
                </a:solidFill>
                <a:latin typeface="Arial" charset="0"/>
              </a:defRPr>
            </a:lvl3pPr>
            <a:lvl4pPr marL="1600200" indent="-228600">
              <a:defRPr sz="2400">
                <a:solidFill>
                  <a:srgbClr val="000066"/>
                </a:solidFill>
                <a:latin typeface="Arial" charset="0"/>
              </a:defRPr>
            </a:lvl4pPr>
            <a:lvl5pPr marL="2057400" indent="-228600">
              <a:defRPr sz="2400">
                <a:solidFill>
                  <a:srgbClr val="000066"/>
                </a:solidFill>
                <a:latin typeface="Arial" charset="0"/>
              </a:defRPr>
            </a:lvl5pPr>
            <a:lvl6pPr marL="2514600" indent="-228600" eaLnBrk="0" fontAlgn="base" hangingPunct="0">
              <a:spcBef>
                <a:spcPct val="0"/>
              </a:spcBef>
              <a:spcAft>
                <a:spcPct val="0"/>
              </a:spcAft>
              <a:defRPr sz="2400">
                <a:solidFill>
                  <a:srgbClr val="000066"/>
                </a:solidFill>
                <a:latin typeface="Arial" charset="0"/>
              </a:defRPr>
            </a:lvl6pPr>
            <a:lvl7pPr marL="2971800" indent="-228600" eaLnBrk="0" fontAlgn="base" hangingPunct="0">
              <a:spcBef>
                <a:spcPct val="0"/>
              </a:spcBef>
              <a:spcAft>
                <a:spcPct val="0"/>
              </a:spcAft>
              <a:defRPr sz="2400">
                <a:solidFill>
                  <a:srgbClr val="000066"/>
                </a:solidFill>
                <a:latin typeface="Arial" charset="0"/>
              </a:defRPr>
            </a:lvl7pPr>
            <a:lvl8pPr marL="3429000" indent="-228600" eaLnBrk="0" fontAlgn="base" hangingPunct="0">
              <a:spcBef>
                <a:spcPct val="0"/>
              </a:spcBef>
              <a:spcAft>
                <a:spcPct val="0"/>
              </a:spcAft>
              <a:defRPr sz="2400">
                <a:solidFill>
                  <a:srgbClr val="000066"/>
                </a:solidFill>
                <a:latin typeface="Arial" charset="0"/>
              </a:defRPr>
            </a:lvl8pPr>
            <a:lvl9pPr marL="3886200" indent="-228600" eaLnBrk="0" fontAlgn="base" hangingPunct="0">
              <a:spcBef>
                <a:spcPct val="0"/>
              </a:spcBef>
              <a:spcAft>
                <a:spcPct val="0"/>
              </a:spcAft>
              <a:defRPr sz="2400">
                <a:solidFill>
                  <a:srgbClr val="000066"/>
                </a:solidFill>
                <a:latin typeface="Arial" charset="0"/>
              </a:defRPr>
            </a:lvl9pPr>
          </a:lstStyle>
          <a:p>
            <a:pPr algn="r" eaLnBrk="1" hangingPunct="1"/>
            <a:fld id="{4516110B-E27B-40DE-BECB-8FB9059C474B}" type="slidenum">
              <a:rPr lang="en-GB" altLang="en-US" sz="1200" b="1">
                <a:solidFill>
                  <a:schemeClr val="tx1"/>
                </a:solidFill>
              </a:rPr>
              <a:pPr algn="r" eaLnBrk="1" hangingPunct="1"/>
              <a:t>11</a:t>
            </a:fld>
            <a:endParaRPr lang="en-GB" altLang="en-US" sz="1200" b="1">
              <a:solidFill>
                <a:schemeClr val="tx1"/>
              </a:solidFill>
            </a:endParaRPr>
          </a:p>
        </p:txBody>
      </p:sp>
      <p:sp>
        <p:nvSpPr>
          <p:cNvPr id="631812" name="Rectangle 2"/>
          <p:cNvSpPr>
            <a:spLocks noGrp="1" noRot="1" noChangeAspect="1" noChangeArrowheads="1" noTextEdit="1"/>
          </p:cNvSpPr>
          <p:nvPr>
            <p:ph type="sldImg"/>
          </p:nvPr>
        </p:nvSpPr>
        <p:spPr>
          <a:ln/>
        </p:spPr>
      </p:sp>
      <p:sp>
        <p:nvSpPr>
          <p:cNvPr id="63181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smtClean="0"/>
              <a:t>Teacher notes</a:t>
            </a:r>
          </a:p>
          <a:p>
            <a:pPr eaLnBrk="1" hangingPunct="1"/>
            <a:r>
              <a:rPr lang="en-GB" altLang="en-US" smtClean="0"/>
              <a:t>Students could investigate lactic acid build-up by holding objects at arm’s length and timing how long it takes before their muscles begin to feel fatigued.</a:t>
            </a:r>
          </a:p>
          <a:p>
            <a:pPr eaLnBrk="1" hangingPunct="1"/>
            <a:endParaRPr lang="en-US" altLang="en-US" smtClean="0"/>
          </a:p>
          <a:p>
            <a:pPr eaLnBrk="1" hangingPunct="1"/>
            <a:r>
              <a:rPr lang="en-GB" altLang="en-US" b="1" i="1" smtClean="0"/>
              <a:t>The information on this slide is higher tier for OCR Gateway GCSE Additional Science.</a:t>
            </a:r>
          </a:p>
          <a:p>
            <a:pPr eaLnBrk="1" hangingPunct="1"/>
            <a:endParaRPr lang="en-GB" altLang="en-US" i="1" smtClean="0"/>
          </a:p>
          <a:p>
            <a:pPr eaLnBrk="1" hangingPunct="1"/>
            <a:r>
              <a:rPr lang="en-GB" altLang="en-US" b="1" smtClean="0"/>
              <a:t>Photo credit: </a:t>
            </a:r>
            <a:r>
              <a:rPr lang="en-GB" altLang="en-US" smtClean="0"/>
              <a:t>© Jupiterimages Corporation</a:t>
            </a:r>
          </a:p>
          <a:p>
            <a:pPr eaLnBrk="1" hangingPunct="1"/>
            <a:endParaRPr lang="en-GB" altLang="en-US" smtClean="0"/>
          </a:p>
          <a:p>
            <a:pPr eaLnBrk="1" hangingPunct="1"/>
            <a:endParaRPr lang="en-US" altLang="en-US" smtClean="0"/>
          </a:p>
        </p:txBody>
      </p:sp>
      <p:sp>
        <p:nvSpPr>
          <p:cNvPr id="631814" name="Rectangle 10"/>
          <p:cNvSpPr txBox="1">
            <a:spLocks noGrp="1" noChangeArrowheads="1"/>
          </p:cNvSpPr>
          <p:nvPr/>
        </p:nvSpPr>
        <p:spPr bwMode="auto">
          <a:xfrm>
            <a:off x="1574800" y="88900"/>
            <a:ext cx="368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charset="0"/>
              </a:defRPr>
            </a:lvl1pPr>
            <a:lvl2pPr marL="742950" indent="-285750">
              <a:defRPr sz="2400">
                <a:solidFill>
                  <a:srgbClr val="000066"/>
                </a:solidFill>
                <a:latin typeface="Arial" charset="0"/>
              </a:defRPr>
            </a:lvl2pPr>
            <a:lvl3pPr marL="1143000" indent="-228600">
              <a:defRPr sz="2400">
                <a:solidFill>
                  <a:srgbClr val="000066"/>
                </a:solidFill>
                <a:latin typeface="Arial" charset="0"/>
              </a:defRPr>
            </a:lvl3pPr>
            <a:lvl4pPr marL="1600200" indent="-228600">
              <a:defRPr sz="2400">
                <a:solidFill>
                  <a:srgbClr val="000066"/>
                </a:solidFill>
                <a:latin typeface="Arial" charset="0"/>
              </a:defRPr>
            </a:lvl4pPr>
            <a:lvl5pPr marL="2057400" indent="-228600">
              <a:defRPr sz="2400">
                <a:solidFill>
                  <a:srgbClr val="000066"/>
                </a:solidFill>
                <a:latin typeface="Arial" charset="0"/>
              </a:defRPr>
            </a:lvl5pPr>
            <a:lvl6pPr marL="2514600" indent="-228600" eaLnBrk="0" fontAlgn="base" hangingPunct="0">
              <a:spcBef>
                <a:spcPct val="0"/>
              </a:spcBef>
              <a:spcAft>
                <a:spcPct val="0"/>
              </a:spcAft>
              <a:defRPr sz="2400">
                <a:solidFill>
                  <a:srgbClr val="000066"/>
                </a:solidFill>
                <a:latin typeface="Arial" charset="0"/>
              </a:defRPr>
            </a:lvl6pPr>
            <a:lvl7pPr marL="2971800" indent="-228600" eaLnBrk="0" fontAlgn="base" hangingPunct="0">
              <a:spcBef>
                <a:spcPct val="0"/>
              </a:spcBef>
              <a:spcAft>
                <a:spcPct val="0"/>
              </a:spcAft>
              <a:defRPr sz="2400">
                <a:solidFill>
                  <a:srgbClr val="000066"/>
                </a:solidFill>
                <a:latin typeface="Arial" charset="0"/>
              </a:defRPr>
            </a:lvl7pPr>
            <a:lvl8pPr marL="3429000" indent="-228600" eaLnBrk="0" fontAlgn="base" hangingPunct="0">
              <a:spcBef>
                <a:spcPct val="0"/>
              </a:spcBef>
              <a:spcAft>
                <a:spcPct val="0"/>
              </a:spcAft>
              <a:defRPr sz="2400">
                <a:solidFill>
                  <a:srgbClr val="000066"/>
                </a:solidFill>
                <a:latin typeface="Arial" charset="0"/>
              </a:defRPr>
            </a:lvl8pPr>
            <a:lvl9pPr marL="3886200" indent="-228600" eaLnBrk="0" fontAlgn="base" hangingPunct="0">
              <a:spcBef>
                <a:spcPct val="0"/>
              </a:spcBef>
              <a:spcAft>
                <a:spcPct val="0"/>
              </a:spcAft>
              <a:defRPr sz="2400">
                <a:solidFill>
                  <a:srgbClr val="000066"/>
                </a:solidFill>
                <a:latin typeface="Arial" charset="0"/>
              </a:defRPr>
            </a:lvl9pPr>
          </a:lstStyle>
          <a:p>
            <a:pPr algn="ctr"/>
            <a:r>
              <a:rPr lang="en-GB" altLang="en-US" sz="1200" b="1">
                <a:solidFill>
                  <a:schemeClr val="tx1"/>
                </a:solidFill>
              </a:rPr>
              <a:t>Boardworks GCSE Additional Science: Biology</a:t>
            </a:r>
          </a:p>
          <a:p>
            <a:pPr algn="ctr"/>
            <a:r>
              <a:rPr lang="en-GB" altLang="en-US" sz="1200" b="1">
                <a:solidFill>
                  <a:schemeClr val="tx1"/>
                </a:solidFill>
              </a:rPr>
              <a:t>Anaerobic Respiration</a:t>
            </a:r>
          </a:p>
          <a:p>
            <a:pPr algn="ctr"/>
            <a:endParaRPr lang="en-GB" altLang="en-US" sz="1200" b="1">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a:defRPr/>
            </a:pPr>
            <a:fld id="{9CE28297-AA98-48F2-BDA5-879C8E4BB689}" type="slidenum">
              <a:rPr lang="en-US"/>
              <a:pPr>
                <a:defRPr/>
              </a:pPr>
              <a:t>12</a:t>
            </a:fld>
            <a:endParaRPr lang="en-US"/>
          </a:p>
        </p:txBody>
      </p:sp>
      <p:sp>
        <p:nvSpPr>
          <p:cNvPr id="6359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0066"/>
                </a:solidFill>
                <a:latin typeface="Arial" charset="0"/>
              </a:defRPr>
            </a:lvl1pPr>
            <a:lvl2pPr marL="742950" indent="-285750">
              <a:defRPr sz="2400">
                <a:solidFill>
                  <a:srgbClr val="000066"/>
                </a:solidFill>
                <a:latin typeface="Arial" charset="0"/>
              </a:defRPr>
            </a:lvl2pPr>
            <a:lvl3pPr marL="1143000" indent="-228600">
              <a:defRPr sz="2400">
                <a:solidFill>
                  <a:srgbClr val="000066"/>
                </a:solidFill>
                <a:latin typeface="Arial" charset="0"/>
              </a:defRPr>
            </a:lvl3pPr>
            <a:lvl4pPr marL="1600200" indent="-228600">
              <a:defRPr sz="2400">
                <a:solidFill>
                  <a:srgbClr val="000066"/>
                </a:solidFill>
                <a:latin typeface="Arial" charset="0"/>
              </a:defRPr>
            </a:lvl4pPr>
            <a:lvl5pPr marL="2057400" indent="-228600">
              <a:defRPr sz="2400">
                <a:solidFill>
                  <a:srgbClr val="000066"/>
                </a:solidFill>
                <a:latin typeface="Arial" charset="0"/>
              </a:defRPr>
            </a:lvl5pPr>
            <a:lvl6pPr marL="2514600" indent="-228600" eaLnBrk="0" fontAlgn="base" hangingPunct="0">
              <a:spcBef>
                <a:spcPct val="0"/>
              </a:spcBef>
              <a:spcAft>
                <a:spcPct val="0"/>
              </a:spcAft>
              <a:defRPr sz="2400">
                <a:solidFill>
                  <a:srgbClr val="000066"/>
                </a:solidFill>
                <a:latin typeface="Arial" charset="0"/>
              </a:defRPr>
            </a:lvl6pPr>
            <a:lvl7pPr marL="2971800" indent="-228600" eaLnBrk="0" fontAlgn="base" hangingPunct="0">
              <a:spcBef>
                <a:spcPct val="0"/>
              </a:spcBef>
              <a:spcAft>
                <a:spcPct val="0"/>
              </a:spcAft>
              <a:defRPr sz="2400">
                <a:solidFill>
                  <a:srgbClr val="000066"/>
                </a:solidFill>
                <a:latin typeface="Arial" charset="0"/>
              </a:defRPr>
            </a:lvl7pPr>
            <a:lvl8pPr marL="3429000" indent="-228600" eaLnBrk="0" fontAlgn="base" hangingPunct="0">
              <a:spcBef>
                <a:spcPct val="0"/>
              </a:spcBef>
              <a:spcAft>
                <a:spcPct val="0"/>
              </a:spcAft>
              <a:defRPr sz="2400">
                <a:solidFill>
                  <a:srgbClr val="000066"/>
                </a:solidFill>
                <a:latin typeface="Arial" charset="0"/>
              </a:defRPr>
            </a:lvl8pPr>
            <a:lvl9pPr marL="3886200" indent="-228600" eaLnBrk="0" fontAlgn="base" hangingPunct="0">
              <a:spcBef>
                <a:spcPct val="0"/>
              </a:spcBef>
              <a:spcAft>
                <a:spcPct val="0"/>
              </a:spcAft>
              <a:defRPr sz="2400">
                <a:solidFill>
                  <a:srgbClr val="000066"/>
                </a:solidFill>
                <a:latin typeface="Arial" charset="0"/>
              </a:defRPr>
            </a:lvl9pPr>
          </a:lstStyle>
          <a:p>
            <a:pPr algn="r" eaLnBrk="1" hangingPunct="1"/>
            <a:fld id="{FE2FBE34-6F9C-4885-8E42-01B371DC584D}" type="slidenum">
              <a:rPr lang="en-GB" altLang="en-US" sz="1200" b="1">
                <a:solidFill>
                  <a:schemeClr val="tx1"/>
                </a:solidFill>
              </a:rPr>
              <a:pPr algn="r" eaLnBrk="1" hangingPunct="1"/>
              <a:t>12</a:t>
            </a:fld>
            <a:endParaRPr lang="en-GB" altLang="en-US" sz="1200" b="1">
              <a:solidFill>
                <a:schemeClr val="tx1"/>
              </a:solidFill>
            </a:endParaRPr>
          </a:p>
        </p:txBody>
      </p:sp>
      <p:sp>
        <p:nvSpPr>
          <p:cNvPr id="635908" name="Rectangle 2"/>
          <p:cNvSpPr>
            <a:spLocks noGrp="1" noRot="1" noChangeAspect="1" noChangeArrowheads="1" noTextEdit="1"/>
          </p:cNvSpPr>
          <p:nvPr>
            <p:ph type="sldImg"/>
          </p:nvPr>
        </p:nvSpPr>
        <p:spPr>
          <a:ln/>
        </p:spPr>
      </p:sp>
      <p:sp>
        <p:nvSpPr>
          <p:cNvPr id="63590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i="1" smtClean="0"/>
              <a:t>The information on this slide regarding the oxygen debt is higher tier for AQA GCSE Additional Science and OCR Gateway GCSE Additional Science.</a:t>
            </a:r>
            <a:endParaRPr lang="en-GB" altLang="en-US" i="1" smtClean="0"/>
          </a:p>
          <a:p>
            <a:pPr eaLnBrk="1" hangingPunct="1"/>
            <a:endParaRPr lang="en-GB" altLang="en-US" b="1" i="1" smtClean="0"/>
          </a:p>
          <a:p>
            <a:pPr eaLnBrk="1" hangingPunct="1"/>
            <a:r>
              <a:rPr lang="en-GB" altLang="en-US" b="1" smtClean="0"/>
              <a:t>Photo credit: </a:t>
            </a:r>
            <a:r>
              <a:rPr lang="en-GB" altLang="en-US" smtClean="0"/>
              <a:t>© Jupiterimages Corporation</a:t>
            </a:r>
          </a:p>
        </p:txBody>
      </p:sp>
      <p:sp>
        <p:nvSpPr>
          <p:cNvPr id="635910" name="Rectangle 10"/>
          <p:cNvSpPr txBox="1">
            <a:spLocks noGrp="1" noChangeArrowheads="1"/>
          </p:cNvSpPr>
          <p:nvPr/>
        </p:nvSpPr>
        <p:spPr bwMode="auto">
          <a:xfrm>
            <a:off x="1574800" y="88900"/>
            <a:ext cx="368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charset="0"/>
              </a:defRPr>
            </a:lvl1pPr>
            <a:lvl2pPr marL="742950" indent="-285750">
              <a:defRPr sz="2400">
                <a:solidFill>
                  <a:srgbClr val="000066"/>
                </a:solidFill>
                <a:latin typeface="Arial" charset="0"/>
              </a:defRPr>
            </a:lvl2pPr>
            <a:lvl3pPr marL="1143000" indent="-228600">
              <a:defRPr sz="2400">
                <a:solidFill>
                  <a:srgbClr val="000066"/>
                </a:solidFill>
                <a:latin typeface="Arial" charset="0"/>
              </a:defRPr>
            </a:lvl3pPr>
            <a:lvl4pPr marL="1600200" indent="-228600">
              <a:defRPr sz="2400">
                <a:solidFill>
                  <a:srgbClr val="000066"/>
                </a:solidFill>
                <a:latin typeface="Arial" charset="0"/>
              </a:defRPr>
            </a:lvl4pPr>
            <a:lvl5pPr marL="2057400" indent="-228600">
              <a:defRPr sz="2400">
                <a:solidFill>
                  <a:srgbClr val="000066"/>
                </a:solidFill>
                <a:latin typeface="Arial" charset="0"/>
              </a:defRPr>
            </a:lvl5pPr>
            <a:lvl6pPr marL="2514600" indent="-228600" eaLnBrk="0" fontAlgn="base" hangingPunct="0">
              <a:spcBef>
                <a:spcPct val="0"/>
              </a:spcBef>
              <a:spcAft>
                <a:spcPct val="0"/>
              </a:spcAft>
              <a:defRPr sz="2400">
                <a:solidFill>
                  <a:srgbClr val="000066"/>
                </a:solidFill>
                <a:latin typeface="Arial" charset="0"/>
              </a:defRPr>
            </a:lvl6pPr>
            <a:lvl7pPr marL="2971800" indent="-228600" eaLnBrk="0" fontAlgn="base" hangingPunct="0">
              <a:spcBef>
                <a:spcPct val="0"/>
              </a:spcBef>
              <a:spcAft>
                <a:spcPct val="0"/>
              </a:spcAft>
              <a:defRPr sz="2400">
                <a:solidFill>
                  <a:srgbClr val="000066"/>
                </a:solidFill>
                <a:latin typeface="Arial" charset="0"/>
              </a:defRPr>
            </a:lvl7pPr>
            <a:lvl8pPr marL="3429000" indent="-228600" eaLnBrk="0" fontAlgn="base" hangingPunct="0">
              <a:spcBef>
                <a:spcPct val="0"/>
              </a:spcBef>
              <a:spcAft>
                <a:spcPct val="0"/>
              </a:spcAft>
              <a:defRPr sz="2400">
                <a:solidFill>
                  <a:srgbClr val="000066"/>
                </a:solidFill>
                <a:latin typeface="Arial" charset="0"/>
              </a:defRPr>
            </a:lvl8pPr>
            <a:lvl9pPr marL="3886200" indent="-228600" eaLnBrk="0" fontAlgn="base" hangingPunct="0">
              <a:spcBef>
                <a:spcPct val="0"/>
              </a:spcBef>
              <a:spcAft>
                <a:spcPct val="0"/>
              </a:spcAft>
              <a:defRPr sz="2400">
                <a:solidFill>
                  <a:srgbClr val="000066"/>
                </a:solidFill>
                <a:latin typeface="Arial" charset="0"/>
              </a:defRPr>
            </a:lvl9pPr>
          </a:lstStyle>
          <a:p>
            <a:pPr algn="ctr"/>
            <a:r>
              <a:rPr lang="en-GB" altLang="en-US" sz="1200" b="1">
                <a:solidFill>
                  <a:schemeClr val="tx1"/>
                </a:solidFill>
              </a:rPr>
              <a:t>Boardworks GCSE Additional Science: Biology</a:t>
            </a:r>
          </a:p>
          <a:p>
            <a:pPr algn="ctr"/>
            <a:r>
              <a:rPr lang="en-GB" altLang="en-US" sz="1200" b="1">
                <a:solidFill>
                  <a:schemeClr val="tx1"/>
                </a:solidFill>
              </a:rPr>
              <a:t>Anaerobic Respiration</a:t>
            </a:r>
          </a:p>
          <a:p>
            <a:pPr algn="ctr"/>
            <a:endParaRPr lang="en-GB" altLang="en-US" sz="1200" b="1">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5B8EE1-1E4F-4075-841A-BA1C11AE7DEE}" type="slidenum">
              <a:rPr lang="en-US" altLang="en-US"/>
              <a:pPr/>
              <a:t>13</a:t>
            </a:fld>
            <a:endParaRPr lang="en-US" altLang="en-US"/>
          </a:p>
        </p:txBody>
      </p:sp>
      <p:sp>
        <p:nvSpPr>
          <p:cNvPr id="1536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6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solidFill>
                  <a:srgbClr val="000000"/>
                </a:solidFill>
                <a:latin typeface="Arial" charset="0"/>
              </a:rPr>
              <a:t>Figure: 6.7a</a:t>
            </a:r>
          </a:p>
          <a:p>
            <a:endParaRPr lang="en-US" altLang="en-US">
              <a:solidFill>
                <a:srgbClr val="000000"/>
              </a:solidFill>
              <a:latin typeface="Arial" charset="0"/>
            </a:endParaRPr>
          </a:p>
          <a:p>
            <a:r>
              <a:rPr lang="en-US" altLang="en-US">
                <a:solidFill>
                  <a:srgbClr val="000000"/>
                </a:solidFill>
                <a:latin typeface="Arial" charset="0"/>
              </a:rPr>
              <a:t>Caption:</a:t>
            </a:r>
          </a:p>
          <a:p>
            <a:r>
              <a:rPr lang="en-US" altLang="en-US">
                <a:solidFill>
                  <a:srgbClr val="000000"/>
                </a:solidFill>
                <a:latin typeface="Arial" charset="0"/>
              </a:rPr>
              <a:t>(a) The oxidation of pyruvate and formation of acetyl CoA is under both negative and positive control. </a:t>
            </a:r>
          </a:p>
          <a:p>
            <a:endParaRPr lang="en-US" altLang="en-US">
              <a:solidFill>
                <a:srgbClr val="000000"/>
              </a:solidFill>
              <a:latin typeface="Arial" charset="0"/>
            </a:endParaRPr>
          </a:p>
          <a:p>
            <a:endParaRPr lang="en-US" alt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587345-CF8F-42EF-86FD-B8CACA79863A}" type="slidenum">
              <a:rPr lang="en-US" altLang="en-US"/>
              <a:pPr/>
              <a:t>14</a:t>
            </a:fld>
            <a:endParaRPr lang="en-US" altLang="en-US"/>
          </a:p>
        </p:txBody>
      </p:sp>
      <p:sp>
        <p:nvSpPr>
          <p:cNvPr id="512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2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91EE58-3697-46CA-B302-97CAEE8CBB48}" type="slidenum">
              <a:rPr lang="en-US" altLang="en-US"/>
              <a:pPr/>
              <a:t>15</a:t>
            </a:fld>
            <a:endParaRPr lang="en-US" altLang="en-US"/>
          </a:p>
        </p:txBody>
      </p:sp>
      <p:sp>
        <p:nvSpPr>
          <p:cNvPr id="717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7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67CA87E-3A07-4654-A443-C8D9DE0BCA27}" type="datetimeFigureOut">
              <a:rPr lang="en-CA" smtClean="0"/>
              <a:t>06/01/2016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CB26780-43CE-476B-9C63-86F8030B6C1B}" type="slidenum">
              <a:rPr lang="en-CA" smtClean="0"/>
              <a:t>‹#›</a:t>
            </a:fld>
            <a:endParaRPr lang="en-CA"/>
          </a:p>
        </p:txBody>
      </p:sp>
    </p:spTree>
    <p:extLst>
      <p:ext uri="{BB962C8B-B14F-4D97-AF65-F5344CB8AC3E}">
        <p14:creationId xmlns:p14="http://schemas.microsoft.com/office/powerpoint/2010/main" val="15959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67CA87E-3A07-4654-A443-C8D9DE0BCA27}" type="datetimeFigureOut">
              <a:rPr lang="en-CA" smtClean="0"/>
              <a:t>06/01/2016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CB26780-43CE-476B-9C63-86F8030B6C1B}" type="slidenum">
              <a:rPr lang="en-CA" smtClean="0"/>
              <a:t>‹#›</a:t>
            </a:fld>
            <a:endParaRPr lang="en-CA"/>
          </a:p>
        </p:txBody>
      </p:sp>
    </p:spTree>
    <p:extLst>
      <p:ext uri="{BB962C8B-B14F-4D97-AF65-F5344CB8AC3E}">
        <p14:creationId xmlns:p14="http://schemas.microsoft.com/office/powerpoint/2010/main" val="646093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67CA87E-3A07-4654-A443-C8D9DE0BCA27}" type="datetimeFigureOut">
              <a:rPr lang="en-CA" smtClean="0"/>
              <a:t>06/01/2016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CB26780-43CE-476B-9C63-86F8030B6C1B}" type="slidenum">
              <a:rPr lang="en-CA" smtClean="0"/>
              <a:t>‹#›</a:t>
            </a:fld>
            <a:endParaRPr lang="en-CA"/>
          </a:p>
        </p:txBody>
      </p:sp>
    </p:spTree>
    <p:extLst>
      <p:ext uri="{BB962C8B-B14F-4D97-AF65-F5344CB8AC3E}">
        <p14:creationId xmlns:p14="http://schemas.microsoft.com/office/powerpoint/2010/main" val="1440323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lstStyle/>
          <a:p>
            <a:r>
              <a:rPr lang="en-US" smtClean="0"/>
              <a:t>Click to edit Master title style</a:t>
            </a:r>
            <a:endParaRPr lang="en-CA"/>
          </a:p>
        </p:txBody>
      </p:sp>
      <p:sp>
        <p:nvSpPr>
          <p:cNvPr id="3" name="Content Placeholder 2"/>
          <p:cNvSpPr>
            <a:spLocks noGrp="1"/>
          </p:cNvSpPr>
          <p:nvPr>
            <p:ph idx="1"/>
          </p:nvPr>
        </p:nvSpPr>
        <p:spPr>
          <a:xfrm>
            <a:off x="457200" y="1124744"/>
            <a:ext cx="8229600" cy="5616624"/>
          </a:xfrm>
        </p:spPr>
        <p:txBody>
          <a:bodyPr>
            <a:normAutofit/>
          </a:bodyPr>
          <a:lstStyle>
            <a:lvl1pPr>
              <a:defRPr sz="4000">
                <a:latin typeface="+mn-lt"/>
              </a:defRPr>
            </a:lvl1pPr>
            <a:lvl2pPr>
              <a:defRPr sz="3600">
                <a:latin typeface="+mn-lt"/>
              </a:defRPr>
            </a:lvl2pPr>
            <a:lvl3pPr>
              <a:defRPr sz="3200">
                <a:latin typeface="+mn-lt"/>
              </a:defRPr>
            </a:lvl3pPr>
            <a:lvl4pPr>
              <a:defRPr sz="2800">
                <a:latin typeface="+mn-lt"/>
              </a:defRPr>
            </a:lvl4pPr>
            <a:lvl5pPr>
              <a:defRPr sz="28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567CA87E-3A07-4654-A443-C8D9DE0BCA27}" type="datetimeFigureOut">
              <a:rPr lang="en-CA" smtClean="0"/>
              <a:t>06/01/2016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CB26780-43CE-476B-9C63-86F8030B6C1B}" type="slidenum">
              <a:rPr lang="en-CA" smtClean="0"/>
              <a:t>‹#›</a:t>
            </a:fld>
            <a:endParaRPr lang="en-CA"/>
          </a:p>
        </p:txBody>
      </p:sp>
    </p:spTree>
    <p:extLst>
      <p:ext uri="{BB962C8B-B14F-4D97-AF65-F5344CB8AC3E}">
        <p14:creationId xmlns:p14="http://schemas.microsoft.com/office/powerpoint/2010/main" val="14508304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7CA87E-3A07-4654-A443-C8D9DE0BCA27}" type="datetimeFigureOut">
              <a:rPr lang="en-CA" smtClean="0"/>
              <a:t>06/01/2016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CB26780-43CE-476B-9C63-86F8030B6C1B}" type="slidenum">
              <a:rPr lang="en-CA" smtClean="0"/>
              <a:t>‹#›</a:t>
            </a:fld>
            <a:endParaRPr lang="en-CA"/>
          </a:p>
        </p:txBody>
      </p:sp>
    </p:spTree>
    <p:extLst>
      <p:ext uri="{BB962C8B-B14F-4D97-AF65-F5344CB8AC3E}">
        <p14:creationId xmlns:p14="http://schemas.microsoft.com/office/powerpoint/2010/main" val="287926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67CA87E-3A07-4654-A443-C8D9DE0BCA27}" type="datetimeFigureOut">
              <a:rPr lang="en-CA" smtClean="0"/>
              <a:t>06/01/2016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CB26780-43CE-476B-9C63-86F8030B6C1B}" type="slidenum">
              <a:rPr lang="en-CA" smtClean="0"/>
              <a:t>‹#›</a:t>
            </a:fld>
            <a:endParaRPr lang="en-CA"/>
          </a:p>
        </p:txBody>
      </p:sp>
    </p:spTree>
    <p:extLst>
      <p:ext uri="{BB962C8B-B14F-4D97-AF65-F5344CB8AC3E}">
        <p14:creationId xmlns:p14="http://schemas.microsoft.com/office/powerpoint/2010/main" val="107277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67CA87E-3A07-4654-A443-C8D9DE0BCA27}" type="datetimeFigureOut">
              <a:rPr lang="en-CA" smtClean="0"/>
              <a:t>06/01/2016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CB26780-43CE-476B-9C63-86F8030B6C1B}" type="slidenum">
              <a:rPr lang="en-CA" smtClean="0"/>
              <a:t>‹#›</a:t>
            </a:fld>
            <a:endParaRPr lang="en-CA"/>
          </a:p>
        </p:txBody>
      </p:sp>
    </p:spTree>
    <p:extLst>
      <p:ext uri="{BB962C8B-B14F-4D97-AF65-F5344CB8AC3E}">
        <p14:creationId xmlns:p14="http://schemas.microsoft.com/office/powerpoint/2010/main" val="3145500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36712"/>
          </a:xfrm>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67CA87E-3A07-4654-A443-C8D9DE0BCA27}" type="datetimeFigureOut">
              <a:rPr lang="en-CA" smtClean="0"/>
              <a:t>06/01/2016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CB26780-43CE-476B-9C63-86F8030B6C1B}" type="slidenum">
              <a:rPr lang="en-CA" smtClean="0"/>
              <a:t>‹#›</a:t>
            </a:fld>
            <a:endParaRPr lang="en-CA"/>
          </a:p>
        </p:txBody>
      </p:sp>
    </p:spTree>
    <p:extLst>
      <p:ext uri="{BB962C8B-B14F-4D97-AF65-F5344CB8AC3E}">
        <p14:creationId xmlns:p14="http://schemas.microsoft.com/office/powerpoint/2010/main" val="3577506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7CA87E-3A07-4654-A443-C8D9DE0BCA27}" type="datetimeFigureOut">
              <a:rPr lang="en-CA" smtClean="0"/>
              <a:t>06/01/2016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CB26780-43CE-476B-9C63-86F8030B6C1B}" type="slidenum">
              <a:rPr lang="en-CA" smtClean="0"/>
              <a:t>‹#›</a:t>
            </a:fld>
            <a:endParaRPr lang="en-CA"/>
          </a:p>
        </p:txBody>
      </p:sp>
    </p:spTree>
    <p:extLst>
      <p:ext uri="{BB962C8B-B14F-4D97-AF65-F5344CB8AC3E}">
        <p14:creationId xmlns:p14="http://schemas.microsoft.com/office/powerpoint/2010/main" val="4139000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7CA87E-3A07-4654-A443-C8D9DE0BCA27}" type="datetimeFigureOut">
              <a:rPr lang="en-CA" smtClean="0"/>
              <a:t>06/01/2016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CB26780-43CE-476B-9C63-86F8030B6C1B}" type="slidenum">
              <a:rPr lang="en-CA" smtClean="0"/>
              <a:t>‹#›</a:t>
            </a:fld>
            <a:endParaRPr lang="en-CA"/>
          </a:p>
        </p:txBody>
      </p:sp>
    </p:spTree>
    <p:extLst>
      <p:ext uri="{BB962C8B-B14F-4D97-AF65-F5344CB8AC3E}">
        <p14:creationId xmlns:p14="http://schemas.microsoft.com/office/powerpoint/2010/main" val="3868735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7CA87E-3A07-4654-A443-C8D9DE0BCA27}" type="datetimeFigureOut">
              <a:rPr lang="en-CA" smtClean="0"/>
              <a:t>06/01/2016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CB26780-43CE-476B-9C63-86F8030B6C1B}" type="slidenum">
              <a:rPr lang="en-CA" smtClean="0"/>
              <a:t>‹#›</a:t>
            </a:fld>
            <a:endParaRPr lang="en-CA"/>
          </a:p>
        </p:txBody>
      </p:sp>
    </p:spTree>
    <p:extLst>
      <p:ext uri="{BB962C8B-B14F-4D97-AF65-F5344CB8AC3E}">
        <p14:creationId xmlns:p14="http://schemas.microsoft.com/office/powerpoint/2010/main" val="1744952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7CA87E-3A07-4654-A443-C8D9DE0BCA27}" type="datetimeFigureOut">
              <a:rPr lang="en-CA" smtClean="0"/>
              <a:t>06/01/2016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26780-43CE-476B-9C63-86F8030B6C1B}" type="slidenum">
              <a:rPr lang="en-CA" smtClean="0"/>
              <a:t>‹#›</a:t>
            </a:fld>
            <a:endParaRPr lang="en-CA"/>
          </a:p>
        </p:txBody>
      </p:sp>
    </p:spTree>
    <p:extLst>
      <p:ext uri="{BB962C8B-B14F-4D97-AF65-F5344CB8AC3E}">
        <p14:creationId xmlns:p14="http://schemas.microsoft.com/office/powerpoint/2010/main" val="3050705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b="1" i="1" kern="120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8" name="Picture 4" descr="http://aquanew.com/blog/wp-content/uploads/2013/03/Mitochondr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268760"/>
            <a:ext cx="5104600" cy="48972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260648"/>
            <a:ext cx="8640960" cy="1470025"/>
          </a:xfrm>
        </p:spPr>
        <p:txBody>
          <a:bodyPr/>
          <a:lstStyle/>
          <a:p>
            <a:r>
              <a:rPr lang="en-CA" sz="6600" dirty="0" smtClean="0">
                <a:solidFill>
                  <a:schemeClr val="bg1"/>
                </a:solidFill>
                <a:effectLst>
                  <a:glow rad="228600">
                    <a:schemeClr val="accent1">
                      <a:satMod val="175000"/>
                      <a:alpha val="40000"/>
                    </a:schemeClr>
                  </a:glow>
                  <a:outerShdw blurRad="38100" dist="38100" dir="2700000" algn="tl">
                    <a:srgbClr val="000000">
                      <a:alpha val="43137"/>
                    </a:srgbClr>
                  </a:outerShdw>
                </a:effectLst>
              </a:rPr>
              <a:t>Cellular Respiration</a:t>
            </a:r>
            <a:endParaRPr lang="en-CA" sz="6600" dirty="0">
              <a:solidFill>
                <a:schemeClr val="bg1"/>
              </a:solidFill>
              <a:effectLst>
                <a:glow rad="228600">
                  <a:schemeClr val="accent1">
                    <a:satMod val="175000"/>
                    <a:alpha val="40000"/>
                  </a:schemeClr>
                </a:glow>
                <a:outerShdw blurRad="38100" dist="38100" dir="2700000" algn="tl">
                  <a:srgbClr val="000000">
                    <a:alpha val="43137"/>
                  </a:srgbClr>
                </a:outerShdw>
              </a:effectLst>
            </a:endParaRPr>
          </a:p>
        </p:txBody>
      </p:sp>
      <p:sp>
        <p:nvSpPr>
          <p:cNvPr id="3" name="Subtitle 2"/>
          <p:cNvSpPr>
            <a:spLocks noGrp="1"/>
          </p:cNvSpPr>
          <p:nvPr>
            <p:ph type="subTitle" idx="1"/>
          </p:nvPr>
        </p:nvSpPr>
        <p:spPr>
          <a:xfrm>
            <a:off x="323528" y="6129689"/>
            <a:ext cx="8496944" cy="694928"/>
          </a:xfrm>
        </p:spPr>
        <p:txBody>
          <a:bodyPr>
            <a:normAutofit/>
          </a:bodyPr>
          <a:lstStyle/>
          <a:p>
            <a:r>
              <a:rPr lang="en-CA" sz="2800" i="1" dirty="0" smtClean="0">
                <a:solidFill>
                  <a:schemeClr val="bg1"/>
                </a:solidFill>
                <a:effectLst>
                  <a:glow rad="228600">
                    <a:schemeClr val="accent1">
                      <a:satMod val="175000"/>
                      <a:alpha val="40000"/>
                    </a:schemeClr>
                  </a:glow>
                </a:effectLst>
              </a:rPr>
              <a:t>How do cells extract energy from glucose?</a:t>
            </a:r>
            <a:endParaRPr lang="en-CA" sz="2800" i="1" dirty="0">
              <a:solidFill>
                <a:schemeClr val="bg1"/>
              </a:solidFill>
              <a:effectLst>
                <a:glow rad="228600">
                  <a:schemeClr val="accent1">
                    <a:satMod val="175000"/>
                    <a:alpha val="40000"/>
                  </a:schemeClr>
                </a:glow>
              </a:effectLst>
            </a:endParaRPr>
          </a:p>
        </p:txBody>
      </p:sp>
    </p:spTree>
    <p:extLst>
      <p:ext uri="{BB962C8B-B14F-4D97-AF65-F5344CB8AC3E}">
        <p14:creationId xmlns:p14="http://schemas.microsoft.com/office/powerpoint/2010/main" val="337613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23528" y="116632"/>
            <a:ext cx="7200800" cy="1371600"/>
          </a:xfrm>
        </p:spPr>
        <p:txBody>
          <a:bodyPr/>
          <a:lstStyle/>
          <a:p>
            <a:r>
              <a:rPr lang="en-US" altLang="en-US" sz="3200" dirty="0"/>
              <a:t>Lactic Acid Fermentation</a:t>
            </a:r>
          </a:p>
        </p:txBody>
      </p:sp>
      <p:sp>
        <p:nvSpPr>
          <p:cNvPr id="10243" name="Rectangle 3"/>
          <p:cNvSpPr>
            <a:spLocks noGrp="1" noChangeArrowheads="1"/>
          </p:cNvSpPr>
          <p:nvPr>
            <p:ph type="body" idx="1"/>
          </p:nvPr>
        </p:nvSpPr>
        <p:spPr>
          <a:xfrm>
            <a:off x="251520" y="1269707"/>
            <a:ext cx="4415408" cy="2895600"/>
          </a:xfrm>
        </p:spPr>
        <p:txBody>
          <a:bodyPr>
            <a:noAutofit/>
          </a:bodyPr>
          <a:lstStyle/>
          <a:p>
            <a:r>
              <a:rPr lang="en-US" altLang="en-US" sz="2600" dirty="0"/>
              <a:t>Takes place when there’s not enough oxygen for cellular respiration</a:t>
            </a:r>
          </a:p>
          <a:p>
            <a:r>
              <a:rPr lang="en-US" altLang="en-US" sz="2600" dirty="0"/>
              <a:t>Produces ATP, but also Lactic Acid</a:t>
            </a:r>
          </a:p>
          <a:p>
            <a:r>
              <a:rPr lang="en-US" altLang="en-US" sz="2600" dirty="0"/>
              <a:t>Also regenerates the NAD</a:t>
            </a:r>
            <a:r>
              <a:rPr lang="en-US" altLang="en-US" sz="2600" baseline="30000" dirty="0"/>
              <a:t>+</a:t>
            </a:r>
            <a:r>
              <a:rPr lang="en-US" altLang="en-US" sz="2600" dirty="0"/>
              <a:t> required to continue with glycolysis.</a:t>
            </a:r>
          </a:p>
          <a:p>
            <a:r>
              <a:rPr lang="en-US" altLang="en-US" sz="2600" dirty="0"/>
              <a:t>Muscles do this when they run low on oxygen</a:t>
            </a:r>
          </a:p>
          <a:p>
            <a:r>
              <a:rPr lang="en-US" altLang="en-US" sz="2600" dirty="0"/>
              <a:t>Lactic Acid causes the burning sensation</a:t>
            </a:r>
          </a:p>
        </p:txBody>
      </p:sp>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4962" y="1268760"/>
            <a:ext cx="3819038" cy="4857328"/>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5183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2" dur="500"/>
                                        <p:tgtEl>
                                          <p:spTgt spid="1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17" dur="500"/>
                                        <p:tgtEl>
                                          <p:spTgt spid="102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blinds(horizontal)">
                                      <p:cBhvr>
                                        <p:cTn id="22" dur="500"/>
                                        <p:tgtEl>
                                          <p:spTgt spid="102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blinds(horizontal)">
                                      <p:cBhvr>
                                        <p:cTn id="27" dur="5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7" name="Rectangle 2"/>
          <p:cNvSpPr>
            <a:spLocks noGrp="1" noChangeArrowheads="1"/>
          </p:cNvSpPr>
          <p:nvPr>
            <p:ph type="title" idx="4294967295"/>
          </p:nvPr>
        </p:nvSpPr>
        <p:spPr>
          <a:xfrm>
            <a:off x="277813" y="53975"/>
            <a:ext cx="7240587" cy="549275"/>
          </a:xfrm>
        </p:spPr>
        <p:txBody>
          <a:bodyPr/>
          <a:lstStyle/>
          <a:p>
            <a:pPr eaLnBrk="1" hangingPunct="1"/>
            <a:r>
              <a:rPr lang="en-GB" altLang="en-US" smtClean="0"/>
              <a:t>Lactic acid</a:t>
            </a:r>
          </a:p>
        </p:txBody>
      </p:sp>
      <p:sp>
        <p:nvSpPr>
          <p:cNvPr id="630788" name="Text Box 4"/>
          <p:cNvSpPr txBox="1">
            <a:spLocks noChangeArrowheads="1"/>
          </p:cNvSpPr>
          <p:nvPr/>
        </p:nvSpPr>
        <p:spPr bwMode="auto">
          <a:xfrm>
            <a:off x="342900" y="784225"/>
            <a:ext cx="8189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rgbClr val="000066"/>
                </a:solidFill>
                <a:latin typeface="Arial" charset="0"/>
              </a:defRPr>
            </a:lvl1pPr>
            <a:lvl2pPr marL="742950" indent="-285750">
              <a:defRPr sz="2400">
                <a:solidFill>
                  <a:srgbClr val="000066"/>
                </a:solidFill>
                <a:latin typeface="Arial" charset="0"/>
              </a:defRPr>
            </a:lvl2pPr>
            <a:lvl3pPr marL="1143000" indent="-228600">
              <a:defRPr sz="2400">
                <a:solidFill>
                  <a:srgbClr val="000066"/>
                </a:solidFill>
                <a:latin typeface="Arial" charset="0"/>
              </a:defRPr>
            </a:lvl3pPr>
            <a:lvl4pPr marL="1600200" indent="-228600">
              <a:defRPr sz="2400">
                <a:solidFill>
                  <a:srgbClr val="000066"/>
                </a:solidFill>
                <a:latin typeface="Arial" charset="0"/>
              </a:defRPr>
            </a:lvl4pPr>
            <a:lvl5pPr marL="2057400" indent="-228600">
              <a:defRPr sz="2400">
                <a:solidFill>
                  <a:srgbClr val="000066"/>
                </a:solidFill>
                <a:latin typeface="Arial" charset="0"/>
              </a:defRPr>
            </a:lvl5pPr>
            <a:lvl6pPr marL="2514600" indent="-228600" eaLnBrk="0" fontAlgn="base" hangingPunct="0">
              <a:spcBef>
                <a:spcPct val="0"/>
              </a:spcBef>
              <a:spcAft>
                <a:spcPct val="0"/>
              </a:spcAft>
              <a:defRPr sz="2400">
                <a:solidFill>
                  <a:srgbClr val="000066"/>
                </a:solidFill>
                <a:latin typeface="Arial" charset="0"/>
              </a:defRPr>
            </a:lvl6pPr>
            <a:lvl7pPr marL="2971800" indent="-228600" eaLnBrk="0" fontAlgn="base" hangingPunct="0">
              <a:spcBef>
                <a:spcPct val="0"/>
              </a:spcBef>
              <a:spcAft>
                <a:spcPct val="0"/>
              </a:spcAft>
              <a:defRPr sz="2400">
                <a:solidFill>
                  <a:srgbClr val="000066"/>
                </a:solidFill>
                <a:latin typeface="Arial" charset="0"/>
              </a:defRPr>
            </a:lvl7pPr>
            <a:lvl8pPr marL="3429000" indent="-228600" eaLnBrk="0" fontAlgn="base" hangingPunct="0">
              <a:spcBef>
                <a:spcPct val="0"/>
              </a:spcBef>
              <a:spcAft>
                <a:spcPct val="0"/>
              </a:spcAft>
              <a:defRPr sz="2400">
                <a:solidFill>
                  <a:srgbClr val="000066"/>
                </a:solidFill>
                <a:latin typeface="Arial" charset="0"/>
              </a:defRPr>
            </a:lvl8pPr>
            <a:lvl9pPr marL="3886200" indent="-228600" eaLnBrk="0" fontAlgn="base" hangingPunct="0">
              <a:spcBef>
                <a:spcPct val="0"/>
              </a:spcBef>
              <a:spcAft>
                <a:spcPct val="0"/>
              </a:spcAft>
              <a:defRPr sz="2400">
                <a:solidFill>
                  <a:srgbClr val="000066"/>
                </a:solidFill>
                <a:latin typeface="Arial" charset="0"/>
              </a:defRPr>
            </a:lvl9pPr>
          </a:lstStyle>
          <a:p>
            <a:pPr>
              <a:spcBef>
                <a:spcPct val="50000"/>
              </a:spcBef>
            </a:pPr>
            <a:r>
              <a:rPr lang="en-GB" altLang="en-US">
                <a:solidFill>
                  <a:srgbClr val="010066"/>
                </a:solidFill>
              </a:rPr>
              <a:t>The incomplete breakdown of glucose during anaerobic respiration produces </a:t>
            </a:r>
            <a:r>
              <a:rPr lang="en-GB" altLang="en-US" b="1">
                <a:solidFill>
                  <a:srgbClr val="10BC45"/>
                </a:solidFill>
              </a:rPr>
              <a:t>lactic acid</a:t>
            </a:r>
            <a:r>
              <a:rPr lang="en-GB" altLang="en-US">
                <a:solidFill>
                  <a:srgbClr val="010066"/>
                </a:solidFill>
              </a:rPr>
              <a:t>.</a:t>
            </a:r>
          </a:p>
        </p:txBody>
      </p:sp>
      <p:pic>
        <p:nvPicPr>
          <p:cNvPr id="389149" name="Picture 29" descr="forward_arrow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4" name="Text Box 34"/>
          <p:cNvSpPr txBox="1">
            <a:spLocks noChangeArrowheads="1"/>
          </p:cNvSpPr>
          <p:nvPr/>
        </p:nvSpPr>
        <p:spPr bwMode="auto">
          <a:xfrm>
            <a:off x="342900" y="4572000"/>
            <a:ext cx="81899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rgbClr val="000066"/>
                </a:solidFill>
                <a:latin typeface="Arial" charset="0"/>
              </a:defRPr>
            </a:lvl1pPr>
            <a:lvl2pPr marL="742950" indent="-285750">
              <a:defRPr sz="2400">
                <a:solidFill>
                  <a:srgbClr val="000066"/>
                </a:solidFill>
                <a:latin typeface="Arial" charset="0"/>
              </a:defRPr>
            </a:lvl2pPr>
            <a:lvl3pPr marL="1143000" indent="-228600">
              <a:defRPr sz="2400">
                <a:solidFill>
                  <a:srgbClr val="000066"/>
                </a:solidFill>
                <a:latin typeface="Arial" charset="0"/>
              </a:defRPr>
            </a:lvl3pPr>
            <a:lvl4pPr marL="1600200" indent="-228600">
              <a:defRPr sz="2400">
                <a:solidFill>
                  <a:srgbClr val="000066"/>
                </a:solidFill>
                <a:latin typeface="Arial" charset="0"/>
              </a:defRPr>
            </a:lvl4pPr>
            <a:lvl5pPr marL="2057400" indent="-228600">
              <a:defRPr sz="2400">
                <a:solidFill>
                  <a:srgbClr val="000066"/>
                </a:solidFill>
                <a:latin typeface="Arial" charset="0"/>
              </a:defRPr>
            </a:lvl5pPr>
            <a:lvl6pPr marL="2514600" indent="-228600" eaLnBrk="0" fontAlgn="base" hangingPunct="0">
              <a:spcBef>
                <a:spcPct val="0"/>
              </a:spcBef>
              <a:spcAft>
                <a:spcPct val="0"/>
              </a:spcAft>
              <a:defRPr sz="2400">
                <a:solidFill>
                  <a:srgbClr val="000066"/>
                </a:solidFill>
                <a:latin typeface="Arial" charset="0"/>
              </a:defRPr>
            </a:lvl6pPr>
            <a:lvl7pPr marL="2971800" indent="-228600" eaLnBrk="0" fontAlgn="base" hangingPunct="0">
              <a:spcBef>
                <a:spcPct val="0"/>
              </a:spcBef>
              <a:spcAft>
                <a:spcPct val="0"/>
              </a:spcAft>
              <a:defRPr sz="2400">
                <a:solidFill>
                  <a:srgbClr val="000066"/>
                </a:solidFill>
                <a:latin typeface="Arial" charset="0"/>
              </a:defRPr>
            </a:lvl7pPr>
            <a:lvl8pPr marL="3429000" indent="-228600" eaLnBrk="0" fontAlgn="base" hangingPunct="0">
              <a:spcBef>
                <a:spcPct val="0"/>
              </a:spcBef>
              <a:spcAft>
                <a:spcPct val="0"/>
              </a:spcAft>
              <a:defRPr sz="2400">
                <a:solidFill>
                  <a:srgbClr val="000066"/>
                </a:solidFill>
                <a:latin typeface="Arial" charset="0"/>
              </a:defRPr>
            </a:lvl8pPr>
            <a:lvl9pPr marL="3886200" indent="-228600" eaLnBrk="0" fontAlgn="base" hangingPunct="0">
              <a:spcBef>
                <a:spcPct val="0"/>
              </a:spcBef>
              <a:spcAft>
                <a:spcPct val="0"/>
              </a:spcAft>
              <a:defRPr sz="2400">
                <a:solidFill>
                  <a:srgbClr val="000066"/>
                </a:solidFill>
                <a:latin typeface="Arial" charset="0"/>
              </a:defRPr>
            </a:lvl9pPr>
          </a:lstStyle>
          <a:p>
            <a:pPr eaLnBrk="1" hangingPunct="1">
              <a:spcBef>
                <a:spcPct val="50000"/>
              </a:spcBef>
            </a:pPr>
            <a:r>
              <a:rPr lang="en-GB" altLang="en-US">
                <a:solidFill>
                  <a:srgbClr val="010066"/>
                </a:solidFill>
              </a:rPr>
              <a:t>After vigorous exercise, the body needs to remove lactic acid before it damages cells. Some lactic acid is broken down in the muscles. Some passes into the bloodstream and is taken to the liver to be broken down there. </a:t>
            </a:r>
          </a:p>
        </p:txBody>
      </p:sp>
      <p:sp>
        <p:nvSpPr>
          <p:cNvPr id="389155" name="Rectangle 35"/>
          <p:cNvSpPr>
            <a:spLocks noChangeArrowheads="1"/>
          </p:cNvSpPr>
          <p:nvPr/>
        </p:nvSpPr>
        <p:spPr bwMode="auto">
          <a:xfrm>
            <a:off x="342900" y="2312988"/>
            <a:ext cx="5638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rgbClr val="000066"/>
                </a:solidFill>
                <a:latin typeface="Arial" charset="0"/>
              </a:defRPr>
            </a:lvl1pPr>
            <a:lvl2pPr marL="742950" indent="-285750">
              <a:defRPr sz="2400">
                <a:solidFill>
                  <a:srgbClr val="000066"/>
                </a:solidFill>
                <a:latin typeface="Arial" charset="0"/>
              </a:defRPr>
            </a:lvl2pPr>
            <a:lvl3pPr marL="1143000" indent="-228600">
              <a:defRPr sz="2400">
                <a:solidFill>
                  <a:srgbClr val="000066"/>
                </a:solidFill>
                <a:latin typeface="Arial" charset="0"/>
              </a:defRPr>
            </a:lvl3pPr>
            <a:lvl4pPr marL="1600200" indent="-228600">
              <a:defRPr sz="2400">
                <a:solidFill>
                  <a:srgbClr val="000066"/>
                </a:solidFill>
                <a:latin typeface="Arial" charset="0"/>
              </a:defRPr>
            </a:lvl4pPr>
            <a:lvl5pPr marL="2057400" indent="-228600">
              <a:defRPr sz="2400">
                <a:solidFill>
                  <a:srgbClr val="000066"/>
                </a:solidFill>
                <a:latin typeface="Arial" charset="0"/>
              </a:defRPr>
            </a:lvl5pPr>
            <a:lvl6pPr marL="2514600" indent="-228600" eaLnBrk="0" fontAlgn="base" hangingPunct="0">
              <a:spcBef>
                <a:spcPct val="0"/>
              </a:spcBef>
              <a:spcAft>
                <a:spcPct val="0"/>
              </a:spcAft>
              <a:defRPr sz="2400">
                <a:solidFill>
                  <a:srgbClr val="000066"/>
                </a:solidFill>
                <a:latin typeface="Arial" charset="0"/>
              </a:defRPr>
            </a:lvl6pPr>
            <a:lvl7pPr marL="2971800" indent="-228600" eaLnBrk="0" fontAlgn="base" hangingPunct="0">
              <a:spcBef>
                <a:spcPct val="0"/>
              </a:spcBef>
              <a:spcAft>
                <a:spcPct val="0"/>
              </a:spcAft>
              <a:defRPr sz="2400">
                <a:solidFill>
                  <a:srgbClr val="000066"/>
                </a:solidFill>
                <a:latin typeface="Arial" charset="0"/>
              </a:defRPr>
            </a:lvl7pPr>
            <a:lvl8pPr marL="3429000" indent="-228600" eaLnBrk="0" fontAlgn="base" hangingPunct="0">
              <a:spcBef>
                <a:spcPct val="0"/>
              </a:spcBef>
              <a:spcAft>
                <a:spcPct val="0"/>
              </a:spcAft>
              <a:defRPr sz="2400">
                <a:solidFill>
                  <a:srgbClr val="000066"/>
                </a:solidFill>
                <a:latin typeface="Arial" charset="0"/>
              </a:defRPr>
            </a:lvl8pPr>
            <a:lvl9pPr marL="3886200" indent="-228600" eaLnBrk="0" fontAlgn="base" hangingPunct="0">
              <a:spcBef>
                <a:spcPct val="0"/>
              </a:spcBef>
              <a:spcAft>
                <a:spcPct val="0"/>
              </a:spcAft>
              <a:defRPr sz="2400">
                <a:solidFill>
                  <a:srgbClr val="000066"/>
                </a:solidFill>
                <a:latin typeface="Arial" charset="0"/>
              </a:defRPr>
            </a:lvl9pPr>
          </a:lstStyle>
          <a:p>
            <a:pPr>
              <a:spcBef>
                <a:spcPct val="50000"/>
              </a:spcBef>
            </a:pPr>
            <a:r>
              <a:rPr lang="en-GB" altLang="en-US">
                <a:solidFill>
                  <a:srgbClr val="010066"/>
                </a:solidFill>
              </a:rPr>
              <a:t>Lactic acid builds up in muscle cells and prevents the muscles from contracting efficiently. The build-up of lactic acid can cause fatigue, pain and cramping.</a:t>
            </a:r>
          </a:p>
        </p:txBody>
      </p:sp>
      <p:pic>
        <p:nvPicPr>
          <p:cNvPr id="630799" name="Picture 63" descr="notes_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37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3436" name="Picture 44" descr="30425687_credit"/>
          <p:cNvPicPr>
            <a:picLocks noChangeAspect="1" noChangeArrowheads="1"/>
          </p:cNvPicPr>
          <p:nvPr/>
        </p:nvPicPr>
        <p:blipFill>
          <a:blip r:embed="rId5">
            <a:extLst>
              <a:ext uri="{28A0092B-C50C-407E-A947-70E740481C1C}">
                <a14:useLocalDpi xmlns:a14="http://schemas.microsoft.com/office/drawing/2010/main" val="0"/>
              </a:ext>
            </a:extLst>
          </a:blip>
          <a:srcRect b="4399"/>
          <a:stretch>
            <a:fillRect/>
          </a:stretch>
        </p:blipFill>
        <p:spPr bwMode="auto">
          <a:xfrm>
            <a:off x="6067425" y="1511300"/>
            <a:ext cx="236537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9658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9155"/>
                                        </p:tgtEl>
                                        <p:attrNameLst>
                                          <p:attrName>style.visibility</p:attrName>
                                        </p:attrNameLst>
                                      </p:cBhvr>
                                      <p:to>
                                        <p:strVal val="visible"/>
                                      </p:to>
                                    </p:set>
                                    <p:animEffect transition="in" filter="dissolve">
                                      <p:cBhvr>
                                        <p:cTn id="7" dur="500"/>
                                        <p:tgtEl>
                                          <p:spTgt spid="389155"/>
                                        </p:tgtEl>
                                      </p:cBhvr>
                                    </p:animEffect>
                                  </p:childTnLst>
                                </p:cTn>
                              </p:par>
                              <p:par>
                                <p:cTn id="8" presetID="9" presetClass="entr" presetSubtype="0" fill="hold" nodeType="withEffect">
                                  <p:stCondLst>
                                    <p:cond delay="0"/>
                                  </p:stCondLst>
                                  <p:childTnLst>
                                    <p:set>
                                      <p:cBhvr>
                                        <p:cTn id="9" dur="1" fill="hold">
                                          <p:stCondLst>
                                            <p:cond delay="0"/>
                                          </p:stCondLst>
                                        </p:cTn>
                                        <p:tgtEl>
                                          <p:spTgt spid="443436"/>
                                        </p:tgtEl>
                                        <p:attrNameLst>
                                          <p:attrName>style.visibility</p:attrName>
                                        </p:attrNameLst>
                                      </p:cBhvr>
                                      <p:to>
                                        <p:strVal val="visible"/>
                                      </p:to>
                                    </p:set>
                                    <p:animEffect transition="in" filter="dissolve">
                                      <p:cBhvr>
                                        <p:cTn id="10" dur="500"/>
                                        <p:tgtEl>
                                          <p:spTgt spid="44343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89154"/>
                                        </p:tgtEl>
                                        <p:attrNameLst>
                                          <p:attrName>style.visibility</p:attrName>
                                        </p:attrNameLst>
                                      </p:cBhvr>
                                      <p:to>
                                        <p:strVal val="visible"/>
                                      </p:to>
                                    </p:set>
                                    <p:animEffect transition="in" filter="dissolve">
                                      <p:cBhvr>
                                        <p:cTn id="15" dur="500"/>
                                        <p:tgtEl>
                                          <p:spTgt spid="389154"/>
                                        </p:tgtEl>
                                      </p:cBhvr>
                                    </p:animEffect>
                                  </p:childTnLst>
                                </p:cTn>
                              </p:par>
                              <p:par>
                                <p:cTn id="16" presetID="1" presetClass="entr" presetSubtype="0" fill="hold" nodeType="withEffect">
                                  <p:stCondLst>
                                    <p:cond delay="0"/>
                                  </p:stCondLst>
                                  <p:childTnLst>
                                    <p:set>
                                      <p:cBhvr>
                                        <p:cTn id="17" dur="1" fill="hold">
                                          <p:stCondLst>
                                            <p:cond delay="0"/>
                                          </p:stCondLst>
                                        </p:cTn>
                                        <p:tgtEl>
                                          <p:spTgt spid="389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4" grpId="0"/>
      <p:bldP spid="3891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3"/>
          <p:cNvSpPr>
            <a:spLocks noGrp="1" noChangeArrowheads="1"/>
          </p:cNvSpPr>
          <p:nvPr>
            <p:ph type="title" idx="4294967295"/>
          </p:nvPr>
        </p:nvSpPr>
        <p:spPr>
          <a:xfrm>
            <a:off x="277813" y="53975"/>
            <a:ext cx="7240587" cy="549275"/>
          </a:xfrm>
        </p:spPr>
        <p:txBody>
          <a:bodyPr/>
          <a:lstStyle/>
          <a:p>
            <a:pPr eaLnBrk="1" hangingPunct="1"/>
            <a:r>
              <a:rPr lang="en-GB" altLang="en-US" smtClean="0"/>
              <a:t>Oxygen debt</a:t>
            </a:r>
          </a:p>
        </p:txBody>
      </p:sp>
      <p:pic>
        <p:nvPicPr>
          <p:cNvPr id="443414" name="Picture 22" descr="forward_arrow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417" name="Text Box 25"/>
          <p:cNvSpPr txBox="1">
            <a:spLocks noChangeArrowheads="1"/>
          </p:cNvSpPr>
          <p:nvPr/>
        </p:nvSpPr>
        <p:spPr bwMode="auto">
          <a:xfrm>
            <a:off x="342900" y="4937125"/>
            <a:ext cx="81899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rgbClr val="000066"/>
                </a:solidFill>
                <a:latin typeface="Arial" charset="0"/>
              </a:defRPr>
            </a:lvl1pPr>
            <a:lvl2pPr marL="742950" indent="-285750">
              <a:defRPr sz="2400">
                <a:solidFill>
                  <a:srgbClr val="000066"/>
                </a:solidFill>
                <a:latin typeface="Arial" charset="0"/>
              </a:defRPr>
            </a:lvl2pPr>
            <a:lvl3pPr marL="1143000" indent="-228600">
              <a:defRPr sz="2400">
                <a:solidFill>
                  <a:srgbClr val="000066"/>
                </a:solidFill>
                <a:latin typeface="Arial" charset="0"/>
              </a:defRPr>
            </a:lvl3pPr>
            <a:lvl4pPr marL="1600200" indent="-228600">
              <a:defRPr sz="2400">
                <a:solidFill>
                  <a:srgbClr val="000066"/>
                </a:solidFill>
                <a:latin typeface="Arial" charset="0"/>
              </a:defRPr>
            </a:lvl4pPr>
            <a:lvl5pPr marL="2057400" indent="-228600">
              <a:defRPr sz="2400">
                <a:solidFill>
                  <a:srgbClr val="000066"/>
                </a:solidFill>
                <a:latin typeface="Arial" charset="0"/>
              </a:defRPr>
            </a:lvl5pPr>
            <a:lvl6pPr marL="2514600" indent="-228600" eaLnBrk="0" fontAlgn="base" hangingPunct="0">
              <a:spcBef>
                <a:spcPct val="0"/>
              </a:spcBef>
              <a:spcAft>
                <a:spcPct val="0"/>
              </a:spcAft>
              <a:defRPr sz="2400">
                <a:solidFill>
                  <a:srgbClr val="000066"/>
                </a:solidFill>
                <a:latin typeface="Arial" charset="0"/>
              </a:defRPr>
            </a:lvl6pPr>
            <a:lvl7pPr marL="2971800" indent="-228600" eaLnBrk="0" fontAlgn="base" hangingPunct="0">
              <a:spcBef>
                <a:spcPct val="0"/>
              </a:spcBef>
              <a:spcAft>
                <a:spcPct val="0"/>
              </a:spcAft>
              <a:defRPr sz="2400">
                <a:solidFill>
                  <a:srgbClr val="000066"/>
                </a:solidFill>
                <a:latin typeface="Arial" charset="0"/>
              </a:defRPr>
            </a:lvl7pPr>
            <a:lvl8pPr marL="3429000" indent="-228600" eaLnBrk="0" fontAlgn="base" hangingPunct="0">
              <a:spcBef>
                <a:spcPct val="0"/>
              </a:spcBef>
              <a:spcAft>
                <a:spcPct val="0"/>
              </a:spcAft>
              <a:defRPr sz="2400">
                <a:solidFill>
                  <a:srgbClr val="000066"/>
                </a:solidFill>
                <a:latin typeface="Arial" charset="0"/>
              </a:defRPr>
            </a:lvl8pPr>
            <a:lvl9pPr marL="3886200" indent="-228600" eaLnBrk="0" fontAlgn="base" hangingPunct="0">
              <a:spcBef>
                <a:spcPct val="0"/>
              </a:spcBef>
              <a:spcAft>
                <a:spcPct val="0"/>
              </a:spcAft>
              <a:defRPr sz="2400">
                <a:solidFill>
                  <a:srgbClr val="000066"/>
                </a:solidFill>
                <a:latin typeface="Arial" charset="0"/>
              </a:defRPr>
            </a:lvl9pPr>
          </a:lstStyle>
          <a:p>
            <a:pPr>
              <a:spcBef>
                <a:spcPct val="50000"/>
              </a:spcBef>
            </a:pPr>
            <a:r>
              <a:rPr lang="en-GB" altLang="en-US">
                <a:solidFill>
                  <a:srgbClr val="010066"/>
                </a:solidFill>
              </a:rPr>
              <a:t>The amount of oxygen needed to break down lactic acid remaining after exercise is called excess post-exercise oxygen consumption (EPOC), or</a:t>
            </a:r>
            <a:r>
              <a:rPr lang="en-GB" altLang="en-US" b="1">
                <a:solidFill>
                  <a:srgbClr val="129B45"/>
                </a:solidFill>
              </a:rPr>
              <a:t> </a:t>
            </a:r>
            <a:r>
              <a:rPr lang="en-GB" altLang="en-US">
                <a:solidFill>
                  <a:srgbClr val="010066"/>
                </a:solidFill>
              </a:rPr>
              <a:t>an </a:t>
            </a:r>
            <a:r>
              <a:rPr lang="en-GB" altLang="en-US" b="1">
                <a:solidFill>
                  <a:srgbClr val="10BC45"/>
                </a:solidFill>
              </a:rPr>
              <a:t>oxygen debt</a:t>
            </a:r>
            <a:r>
              <a:rPr lang="en-GB" altLang="en-US">
                <a:solidFill>
                  <a:srgbClr val="010066"/>
                </a:solidFill>
              </a:rPr>
              <a:t>.</a:t>
            </a:r>
          </a:p>
        </p:txBody>
      </p:sp>
      <p:sp>
        <p:nvSpPr>
          <p:cNvPr id="443427" name="Text Box 35"/>
          <p:cNvSpPr txBox="1">
            <a:spLocks noChangeArrowheads="1"/>
          </p:cNvSpPr>
          <p:nvPr/>
        </p:nvSpPr>
        <p:spPr bwMode="auto">
          <a:xfrm>
            <a:off x="342900" y="1947863"/>
            <a:ext cx="5192713"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rgbClr val="000066"/>
                </a:solidFill>
                <a:latin typeface="Arial" charset="0"/>
              </a:defRPr>
            </a:lvl1pPr>
            <a:lvl2pPr marL="742950" indent="-285750">
              <a:defRPr sz="2400">
                <a:solidFill>
                  <a:srgbClr val="000066"/>
                </a:solidFill>
                <a:latin typeface="Arial" charset="0"/>
              </a:defRPr>
            </a:lvl2pPr>
            <a:lvl3pPr marL="1143000" indent="-228600">
              <a:defRPr sz="2400">
                <a:solidFill>
                  <a:srgbClr val="000066"/>
                </a:solidFill>
                <a:latin typeface="Arial" charset="0"/>
              </a:defRPr>
            </a:lvl3pPr>
            <a:lvl4pPr marL="1600200" indent="-228600">
              <a:defRPr sz="2400">
                <a:solidFill>
                  <a:srgbClr val="000066"/>
                </a:solidFill>
                <a:latin typeface="Arial" charset="0"/>
              </a:defRPr>
            </a:lvl4pPr>
            <a:lvl5pPr marL="2057400" indent="-228600">
              <a:defRPr sz="2400">
                <a:solidFill>
                  <a:srgbClr val="000066"/>
                </a:solidFill>
                <a:latin typeface="Arial" charset="0"/>
              </a:defRPr>
            </a:lvl5pPr>
            <a:lvl6pPr marL="2514600" indent="-228600" eaLnBrk="0" fontAlgn="base" hangingPunct="0">
              <a:spcBef>
                <a:spcPct val="0"/>
              </a:spcBef>
              <a:spcAft>
                <a:spcPct val="0"/>
              </a:spcAft>
              <a:defRPr sz="2400">
                <a:solidFill>
                  <a:srgbClr val="000066"/>
                </a:solidFill>
                <a:latin typeface="Arial" charset="0"/>
              </a:defRPr>
            </a:lvl6pPr>
            <a:lvl7pPr marL="2971800" indent="-228600" eaLnBrk="0" fontAlgn="base" hangingPunct="0">
              <a:spcBef>
                <a:spcPct val="0"/>
              </a:spcBef>
              <a:spcAft>
                <a:spcPct val="0"/>
              </a:spcAft>
              <a:defRPr sz="2400">
                <a:solidFill>
                  <a:srgbClr val="000066"/>
                </a:solidFill>
                <a:latin typeface="Arial" charset="0"/>
              </a:defRPr>
            </a:lvl7pPr>
            <a:lvl8pPr marL="3429000" indent="-228600" eaLnBrk="0" fontAlgn="base" hangingPunct="0">
              <a:spcBef>
                <a:spcPct val="0"/>
              </a:spcBef>
              <a:spcAft>
                <a:spcPct val="0"/>
              </a:spcAft>
              <a:defRPr sz="2400">
                <a:solidFill>
                  <a:srgbClr val="000066"/>
                </a:solidFill>
                <a:latin typeface="Arial" charset="0"/>
              </a:defRPr>
            </a:lvl8pPr>
            <a:lvl9pPr marL="3886200" indent="-228600" eaLnBrk="0" fontAlgn="base" hangingPunct="0">
              <a:spcBef>
                <a:spcPct val="0"/>
              </a:spcBef>
              <a:spcAft>
                <a:spcPct val="0"/>
              </a:spcAft>
              <a:defRPr sz="2400">
                <a:solidFill>
                  <a:srgbClr val="000066"/>
                </a:solidFill>
                <a:latin typeface="Arial" charset="0"/>
              </a:defRPr>
            </a:lvl9pPr>
          </a:lstStyle>
          <a:p>
            <a:pPr>
              <a:spcBef>
                <a:spcPct val="50000"/>
              </a:spcBef>
            </a:pPr>
            <a:r>
              <a:rPr lang="en-GB" altLang="en-US">
                <a:solidFill>
                  <a:srgbClr val="010066"/>
                </a:solidFill>
              </a:rPr>
              <a:t>Following strenuous exercise, an individual breathes heavily and maintains an elevated heart rate. This moves lactic acid to the liver and supplies liver and muscle cells with the necessary oxygen to break down lactic acid. </a:t>
            </a:r>
          </a:p>
        </p:txBody>
      </p:sp>
      <p:sp>
        <p:nvSpPr>
          <p:cNvPr id="634895" name="Text Box 36"/>
          <p:cNvSpPr txBox="1">
            <a:spLocks noChangeArrowheads="1"/>
          </p:cNvSpPr>
          <p:nvPr/>
        </p:nvSpPr>
        <p:spPr bwMode="auto">
          <a:xfrm>
            <a:off x="342900" y="784225"/>
            <a:ext cx="8189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rgbClr val="000066"/>
                </a:solidFill>
                <a:latin typeface="Arial" charset="0"/>
              </a:defRPr>
            </a:lvl1pPr>
            <a:lvl2pPr marL="742950" indent="-285750">
              <a:defRPr sz="2400">
                <a:solidFill>
                  <a:srgbClr val="000066"/>
                </a:solidFill>
                <a:latin typeface="Arial" charset="0"/>
              </a:defRPr>
            </a:lvl2pPr>
            <a:lvl3pPr marL="1143000" indent="-228600">
              <a:defRPr sz="2400">
                <a:solidFill>
                  <a:srgbClr val="000066"/>
                </a:solidFill>
                <a:latin typeface="Arial" charset="0"/>
              </a:defRPr>
            </a:lvl3pPr>
            <a:lvl4pPr marL="1600200" indent="-228600">
              <a:defRPr sz="2400">
                <a:solidFill>
                  <a:srgbClr val="000066"/>
                </a:solidFill>
                <a:latin typeface="Arial" charset="0"/>
              </a:defRPr>
            </a:lvl4pPr>
            <a:lvl5pPr marL="2057400" indent="-228600">
              <a:defRPr sz="2400">
                <a:solidFill>
                  <a:srgbClr val="000066"/>
                </a:solidFill>
                <a:latin typeface="Arial" charset="0"/>
              </a:defRPr>
            </a:lvl5pPr>
            <a:lvl6pPr marL="2514600" indent="-228600" eaLnBrk="0" fontAlgn="base" hangingPunct="0">
              <a:spcBef>
                <a:spcPct val="0"/>
              </a:spcBef>
              <a:spcAft>
                <a:spcPct val="0"/>
              </a:spcAft>
              <a:defRPr sz="2400">
                <a:solidFill>
                  <a:srgbClr val="000066"/>
                </a:solidFill>
                <a:latin typeface="Arial" charset="0"/>
              </a:defRPr>
            </a:lvl6pPr>
            <a:lvl7pPr marL="2971800" indent="-228600" eaLnBrk="0" fontAlgn="base" hangingPunct="0">
              <a:spcBef>
                <a:spcPct val="0"/>
              </a:spcBef>
              <a:spcAft>
                <a:spcPct val="0"/>
              </a:spcAft>
              <a:defRPr sz="2400">
                <a:solidFill>
                  <a:srgbClr val="000066"/>
                </a:solidFill>
                <a:latin typeface="Arial" charset="0"/>
              </a:defRPr>
            </a:lvl7pPr>
            <a:lvl8pPr marL="3429000" indent="-228600" eaLnBrk="0" fontAlgn="base" hangingPunct="0">
              <a:spcBef>
                <a:spcPct val="0"/>
              </a:spcBef>
              <a:spcAft>
                <a:spcPct val="0"/>
              </a:spcAft>
              <a:defRPr sz="2400">
                <a:solidFill>
                  <a:srgbClr val="000066"/>
                </a:solidFill>
                <a:latin typeface="Arial" charset="0"/>
              </a:defRPr>
            </a:lvl8pPr>
            <a:lvl9pPr marL="3886200" indent="-228600" eaLnBrk="0" fontAlgn="base" hangingPunct="0">
              <a:spcBef>
                <a:spcPct val="0"/>
              </a:spcBef>
              <a:spcAft>
                <a:spcPct val="0"/>
              </a:spcAft>
              <a:defRPr sz="2400">
                <a:solidFill>
                  <a:srgbClr val="000066"/>
                </a:solidFill>
                <a:latin typeface="Arial" charset="0"/>
              </a:defRPr>
            </a:lvl9pPr>
          </a:lstStyle>
          <a:p>
            <a:pPr eaLnBrk="1" hangingPunct="1">
              <a:spcBef>
                <a:spcPct val="50000"/>
              </a:spcBef>
            </a:pPr>
            <a:r>
              <a:rPr lang="en-GB" altLang="en-US">
                <a:solidFill>
                  <a:srgbClr val="010066"/>
                </a:solidFill>
              </a:rPr>
              <a:t>Oxygen is needed to break lactic acid into water and carbon dioxide.</a:t>
            </a:r>
            <a:endParaRPr lang="en-US" altLang="en-US">
              <a:solidFill>
                <a:srgbClr val="010066"/>
              </a:solidFill>
            </a:endParaRPr>
          </a:p>
        </p:txBody>
      </p:sp>
      <p:pic>
        <p:nvPicPr>
          <p:cNvPr id="389123" name="Picture 3" descr="32345846_cred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8463" y="1485900"/>
            <a:ext cx="306546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8795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3427"/>
                                        </p:tgtEl>
                                        <p:attrNameLst>
                                          <p:attrName>style.visibility</p:attrName>
                                        </p:attrNameLst>
                                      </p:cBhvr>
                                      <p:to>
                                        <p:strVal val="visible"/>
                                      </p:to>
                                    </p:set>
                                    <p:animEffect transition="in" filter="dissolve">
                                      <p:cBhvr>
                                        <p:cTn id="7" dur="500"/>
                                        <p:tgtEl>
                                          <p:spTgt spid="443427"/>
                                        </p:tgtEl>
                                      </p:cBhvr>
                                    </p:animEffect>
                                  </p:childTnLst>
                                </p:cTn>
                              </p:par>
                              <p:par>
                                <p:cTn id="8" presetID="4" presetClass="entr" presetSubtype="32" fill="hold" nodeType="withEffect">
                                  <p:stCondLst>
                                    <p:cond delay="0"/>
                                  </p:stCondLst>
                                  <p:childTnLst>
                                    <p:set>
                                      <p:cBhvr>
                                        <p:cTn id="9" dur="1" fill="hold">
                                          <p:stCondLst>
                                            <p:cond delay="0"/>
                                          </p:stCondLst>
                                        </p:cTn>
                                        <p:tgtEl>
                                          <p:spTgt spid="389123"/>
                                        </p:tgtEl>
                                        <p:attrNameLst>
                                          <p:attrName>style.visibility</p:attrName>
                                        </p:attrNameLst>
                                      </p:cBhvr>
                                      <p:to>
                                        <p:strVal val="visible"/>
                                      </p:to>
                                    </p:set>
                                    <p:animEffect transition="in" filter="box(out)">
                                      <p:cBhvr>
                                        <p:cTn id="10" dur="500"/>
                                        <p:tgtEl>
                                          <p:spTgt spid="3891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43417"/>
                                        </p:tgtEl>
                                        <p:attrNameLst>
                                          <p:attrName>style.visibility</p:attrName>
                                        </p:attrNameLst>
                                      </p:cBhvr>
                                      <p:to>
                                        <p:strVal val="visible"/>
                                      </p:to>
                                    </p:set>
                                    <p:animEffect transition="in" filter="dissolve">
                                      <p:cBhvr>
                                        <p:cTn id="15" dur="500"/>
                                        <p:tgtEl>
                                          <p:spTgt spid="443417"/>
                                        </p:tgtEl>
                                      </p:cBhvr>
                                    </p:animEffect>
                                  </p:childTnLst>
                                </p:cTn>
                              </p:par>
                              <p:par>
                                <p:cTn id="16" presetID="1" presetClass="entr" presetSubtype="0" fill="hold" nodeType="withEffect">
                                  <p:stCondLst>
                                    <p:cond delay="0"/>
                                  </p:stCondLst>
                                  <p:childTnLst>
                                    <p:set>
                                      <p:cBhvr>
                                        <p:cTn id="17" dur="1" fill="hold">
                                          <p:stCondLst>
                                            <p:cond delay="0"/>
                                          </p:stCondLst>
                                        </p:cTn>
                                        <p:tgtEl>
                                          <p:spTgt spid="443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417" grpId="0"/>
      <p:bldP spid="4434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b="1" dirty="0" smtClean="0">
                <a:latin typeface="Arial" charset="0"/>
              </a:rPr>
              <a:t>Control of Cellular Respiration</a:t>
            </a:r>
            <a:endParaRPr lang="en-US" altLang="en-US" b="1" dirty="0">
              <a:latin typeface="Arial" charset="0"/>
            </a:endParaRPr>
          </a:p>
        </p:txBody>
      </p:sp>
      <p:sp>
        <p:nvSpPr>
          <p:cNvPr id="3" name="Content Placeholder 2"/>
          <p:cNvSpPr>
            <a:spLocks noGrp="1"/>
          </p:cNvSpPr>
          <p:nvPr>
            <p:ph idx="1"/>
          </p:nvPr>
        </p:nvSpPr>
        <p:spPr>
          <a:xfrm>
            <a:off x="457200" y="1124744"/>
            <a:ext cx="4114800" cy="5616624"/>
          </a:xfrm>
        </p:spPr>
        <p:txBody>
          <a:bodyPr>
            <a:normAutofit/>
          </a:bodyPr>
          <a:lstStyle/>
          <a:p>
            <a:pPr marL="0" indent="0">
              <a:buNone/>
            </a:pPr>
            <a:r>
              <a:rPr lang="en-US" altLang="en-US" sz="2800" b="1" dirty="0">
                <a:solidFill>
                  <a:srgbClr val="FF9218"/>
                </a:solidFill>
                <a:latin typeface="Arial" charset="0"/>
              </a:rPr>
              <a:t>Cellular respiration is carefully regulated: </a:t>
            </a:r>
            <a:br>
              <a:rPr lang="en-US" altLang="en-US" sz="2800" b="1" dirty="0">
                <a:solidFill>
                  <a:srgbClr val="FF9218"/>
                </a:solidFill>
                <a:latin typeface="Arial" charset="0"/>
              </a:rPr>
            </a:br>
            <a:r>
              <a:rPr lang="en-US" altLang="en-US" sz="2800" b="1" dirty="0" smtClean="0">
                <a:solidFill>
                  <a:srgbClr val="FF9218"/>
                </a:solidFill>
                <a:latin typeface="Arial" charset="0"/>
              </a:rPr>
              <a:t>- when </a:t>
            </a:r>
            <a:r>
              <a:rPr lang="en-US" altLang="en-US" sz="2800" b="1" dirty="0">
                <a:solidFill>
                  <a:srgbClr val="FF9218"/>
                </a:solidFill>
                <a:latin typeface="Arial" charset="0"/>
              </a:rPr>
              <a:t>ATP is abundant, respiration slows down </a:t>
            </a:r>
            <a:r>
              <a:rPr lang="en-US" altLang="en-US" sz="2800" b="1" dirty="0" smtClean="0">
                <a:solidFill>
                  <a:srgbClr val="FF9218"/>
                </a:solidFill>
                <a:latin typeface="Arial" charset="0"/>
              </a:rPr>
              <a:t>(</a:t>
            </a:r>
            <a:r>
              <a:rPr lang="en-US" altLang="en-US" sz="2600" b="1" dirty="0" smtClean="0">
                <a:latin typeface="Arial" charset="0"/>
              </a:rPr>
              <a:t>ATP &amp; citrate </a:t>
            </a:r>
            <a:r>
              <a:rPr lang="en-US" altLang="en-US" sz="2600" b="1" dirty="0" err="1" smtClean="0">
                <a:latin typeface="Arial" charset="0"/>
              </a:rPr>
              <a:t>ihibit</a:t>
            </a:r>
            <a:r>
              <a:rPr lang="en-US" altLang="en-US" sz="2600" b="1" dirty="0" smtClean="0">
                <a:latin typeface="Arial" charset="0"/>
              </a:rPr>
              <a:t> the enzyme phosphofructokinase</a:t>
            </a:r>
            <a:r>
              <a:rPr lang="en-US" altLang="en-US" sz="2800" b="1" dirty="0" smtClean="0">
                <a:solidFill>
                  <a:srgbClr val="FF9218"/>
                </a:solidFill>
                <a:latin typeface="Arial" charset="0"/>
              </a:rPr>
              <a:t>)</a:t>
            </a:r>
          </a:p>
          <a:p>
            <a:pPr marL="0" indent="0">
              <a:buNone/>
            </a:pPr>
            <a:r>
              <a:rPr lang="en-US" altLang="en-US" sz="2800" b="1" dirty="0" smtClean="0">
                <a:solidFill>
                  <a:srgbClr val="FF9218"/>
                </a:solidFill>
                <a:latin typeface="Arial" charset="0"/>
              </a:rPr>
              <a:t>- when </a:t>
            </a:r>
            <a:r>
              <a:rPr lang="en-US" altLang="en-US" sz="2800" b="1" dirty="0">
                <a:solidFill>
                  <a:srgbClr val="FF9218"/>
                </a:solidFill>
                <a:latin typeface="Arial" charset="0"/>
              </a:rPr>
              <a:t>ATP is needed, respiration speeds up</a:t>
            </a:r>
            <a:endParaRPr lang="en-CA" sz="2800" dirty="0"/>
          </a:p>
        </p:txBody>
      </p:sp>
      <p:pic>
        <p:nvPicPr>
          <p:cNvPr id="14339" name="Picture 3" descr="09-20_L.gif                                                    00017545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836712"/>
            <a:ext cx="3960440" cy="5702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042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18" name="Group 46"/>
          <p:cNvGrpSpPr>
            <a:grpSpLocks/>
          </p:cNvGrpSpPr>
          <p:nvPr/>
        </p:nvGrpSpPr>
        <p:grpSpPr bwMode="auto">
          <a:xfrm>
            <a:off x="46038" y="1884363"/>
            <a:ext cx="8948737" cy="4448175"/>
            <a:chOff x="29" y="1152"/>
            <a:chExt cx="5637" cy="2802"/>
          </a:xfrm>
        </p:grpSpPr>
        <p:pic>
          <p:nvPicPr>
            <p:cNvPr id="3119" name="Picture 47" descr="uFG06_17.JPG                                                   08AB7009SHARE1 on ACADSERV5            B64B4CB5:"/>
            <p:cNvPicPr>
              <a:picLocks noChangeAspect="1" noChangeArrowheads="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240" y="1152"/>
              <a:ext cx="5355" cy="2802"/>
            </a:xfrm>
            <a:prstGeom prst="rect">
              <a:avLst/>
            </a:prstGeom>
            <a:noFill/>
            <a:extLst>
              <a:ext uri="{909E8E84-426E-40DD-AFC4-6F175D3DCCD1}">
                <a14:hiddenFill xmlns:a14="http://schemas.microsoft.com/office/drawing/2010/main">
                  <a:solidFill>
                    <a:srgbClr val="FFFFFF"/>
                  </a:solidFill>
                </a14:hiddenFill>
              </a:ext>
            </a:extLst>
          </p:spPr>
        </p:pic>
        <p:sp>
          <p:nvSpPr>
            <p:cNvPr id="3120" name="Line 48"/>
            <p:cNvSpPr>
              <a:spLocks noChangeShapeType="1"/>
            </p:cNvSpPr>
            <p:nvPr/>
          </p:nvSpPr>
          <p:spPr bwMode="auto">
            <a:xfrm>
              <a:off x="593" y="2294"/>
              <a:ext cx="8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121" name="Line 49"/>
            <p:cNvSpPr>
              <a:spLocks noChangeShapeType="1"/>
            </p:cNvSpPr>
            <p:nvPr/>
          </p:nvSpPr>
          <p:spPr bwMode="auto">
            <a:xfrm>
              <a:off x="679" y="2164"/>
              <a:ext cx="0" cy="25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122" name="Line 50"/>
            <p:cNvSpPr>
              <a:spLocks noChangeShapeType="1"/>
            </p:cNvSpPr>
            <p:nvPr/>
          </p:nvSpPr>
          <p:spPr bwMode="auto">
            <a:xfrm>
              <a:off x="679" y="2164"/>
              <a:ext cx="21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123" name="Line 51"/>
            <p:cNvSpPr>
              <a:spLocks noChangeShapeType="1"/>
            </p:cNvSpPr>
            <p:nvPr/>
          </p:nvSpPr>
          <p:spPr bwMode="auto">
            <a:xfrm>
              <a:off x="679" y="2423"/>
              <a:ext cx="21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124" name="Text Box 52"/>
            <p:cNvSpPr txBox="1">
              <a:spLocks noChangeArrowheads="1"/>
            </p:cNvSpPr>
            <p:nvPr/>
          </p:nvSpPr>
          <p:spPr bwMode="auto">
            <a:xfrm>
              <a:off x="936" y="2028"/>
              <a:ext cx="963"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269" tIns="41134" rIns="82269" bIns="41134">
              <a:spAutoFit/>
            </a:bodyPr>
            <a:lstStyle>
              <a:lvl1pPr defTabSz="822325">
                <a:defRPr sz="2400">
                  <a:solidFill>
                    <a:schemeClr val="tx1"/>
                  </a:solidFill>
                  <a:latin typeface="Times" pitchFamily="18" charset="0"/>
                </a:defRPr>
              </a:lvl1pPr>
              <a:lvl2pPr marL="411163" defTabSz="822325">
                <a:defRPr sz="2400">
                  <a:solidFill>
                    <a:schemeClr val="tx1"/>
                  </a:solidFill>
                  <a:latin typeface="Times" pitchFamily="18" charset="0"/>
                </a:defRPr>
              </a:lvl2pPr>
              <a:lvl3pPr marL="822325" defTabSz="822325">
                <a:defRPr sz="2400">
                  <a:solidFill>
                    <a:schemeClr val="tx1"/>
                  </a:solidFill>
                  <a:latin typeface="Times" pitchFamily="18" charset="0"/>
                </a:defRPr>
              </a:lvl3pPr>
              <a:lvl4pPr marL="1233488" defTabSz="822325">
                <a:defRPr sz="2400">
                  <a:solidFill>
                    <a:schemeClr val="tx1"/>
                  </a:solidFill>
                  <a:latin typeface="Times" pitchFamily="18" charset="0"/>
                </a:defRPr>
              </a:lvl4pPr>
              <a:lvl5pPr marL="1644650" defTabSz="822325">
                <a:defRPr sz="2400">
                  <a:solidFill>
                    <a:schemeClr val="tx1"/>
                  </a:solidFill>
                  <a:latin typeface="Times" pitchFamily="18" charset="0"/>
                </a:defRPr>
              </a:lvl5pPr>
              <a:lvl6pPr marL="2101850" defTabSz="822325" eaLnBrk="0" fontAlgn="base" hangingPunct="0">
                <a:spcBef>
                  <a:spcPct val="0"/>
                </a:spcBef>
                <a:spcAft>
                  <a:spcPct val="0"/>
                </a:spcAft>
                <a:defRPr sz="2400">
                  <a:solidFill>
                    <a:schemeClr val="tx1"/>
                  </a:solidFill>
                  <a:latin typeface="Times" pitchFamily="18" charset="0"/>
                </a:defRPr>
              </a:lvl6pPr>
              <a:lvl7pPr marL="2559050" defTabSz="822325" eaLnBrk="0" fontAlgn="base" hangingPunct="0">
                <a:spcBef>
                  <a:spcPct val="0"/>
                </a:spcBef>
                <a:spcAft>
                  <a:spcPct val="0"/>
                </a:spcAft>
                <a:defRPr sz="2400">
                  <a:solidFill>
                    <a:schemeClr val="tx1"/>
                  </a:solidFill>
                  <a:latin typeface="Times" pitchFamily="18" charset="0"/>
                </a:defRPr>
              </a:lvl7pPr>
              <a:lvl8pPr marL="3016250" defTabSz="822325" eaLnBrk="0" fontAlgn="base" hangingPunct="0">
                <a:spcBef>
                  <a:spcPct val="0"/>
                </a:spcBef>
                <a:spcAft>
                  <a:spcPct val="0"/>
                </a:spcAft>
                <a:defRPr sz="2400">
                  <a:solidFill>
                    <a:schemeClr val="tx1"/>
                  </a:solidFill>
                  <a:latin typeface="Times" pitchFamily="18" charset="0"/>
                </a:defRPr>
              </a:lvl8pPr>
              <a:lvl9pPr marL="3473450" defTabSz="822325" eaLnBrk="0" fontAlgn="base" hangingPunct="0">
                <a:spcBef>
                  <a:spcPct val="0"/>
                </a:spcBef>
                <a:spcAft>
                  <a:spcPct val="0"/>
                </a:spcAft>
                <a:defRPr sz="2400">
                  <a:solidFill>
                    <a:schemeClr val="tx1"/>
                  </a:solidFill>
                  <a:latin typeface="Times" pitchFamily="18" charset="0"/>
                </a:defRPr>
              </a:lvl9pPr>
            </a:lstStyle>
            <a:p>
              <a:r>
                <a:rPr lang="en-US" altLang="en-US" sz="2000" b="1">
                  <a:latin typeface="Arial" charset="0"/>
                </a:rPr>
                <a:t>Fatty acids</a:t>
              </a:r>
            </a:p>
          </p:txBody>
        </p:sp>
        <p:sp>
          <p:nvSpPr>
            <p:cNvPr id="3125" name="Text Box 53"/>
            <p:cNvSpPr txBox="1">
              <a:spLocks noChangeArrowheads="1"/>
            </p:cNvSpPr>
            <p:nvPr/>
          </p:nvSpPr>
          <p:spPr bwMode="auto">
            <a:xfrm>
              <a:off x="915" y="2303"/>
              <a:ext cx="743"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pitchFamily="18" charset="0"/>
                </a:defRPr>
              </a:lvl1pPr>
              <a:lvl2pPr marL="411163" defTabSz="822325">
                <a:defRPr sz="2400">
                  <a:solidFill>
                    <a:schemeClr val="tx1"/>
                  </a:solidFill>
                  <a:latin typeface="Times" pitchFamily="18" charset="0"/>
                </a:defRPr>
              </a:lvl2pPr>
              <a:lvl3pPr marL="822325" defTabSz="822325">
                <a:defRPr sz="2400">
                  <a:solidFill>
                    <a:schemeClr val="tx1"/>
                  </a:solidFill>
                  <a:latin typeface="Times" pitchFamily="18" charset="0"/>
                </a:defRPr>
              </a:lvl3pPr>
              <a:lvl4pPr marL="1233488" defTabSz="822325">
                <a:defRPr sz="2400">
                  <a:solidFill>
                    <a:schemeClr val="tx1"/>
                  </a:solidFill>
                  <a:latin typeface="Times" pitchFamily="18" charset="0"/>
                </a:defRPr>
              </a:lvl4pPr>
              <a:lvl5pPr marL="1644650" defTabSz="822325">
                <a:defRPr sz="2400">
                  <a:solidFill>
                    <a:schemeClr val="tx1"/>
                  </a:solidFill>
                  <a:latin typeface="Times" pitchFamily="18" charset="0"/>
                </a:defRPr>
              </a:lvl5pPr>
              <a:lvl6pPr marL="2101850" defTabSz="822325" eaLnBrk="0" fontAlgn="base" hangingPunct="0">
                <a:spcBef>
                  <a:spcPct val="0"/>
                </a:spcBef>
                <a:spcAft>
                  <a:spcPct val="0"/>
                </a:spcAft>
                <a:defRPr sz="2400">
                  <a:solidFill>
                    <a:schemeClr val="tx1"/>
                  </a:solidFill>
                  <a:latin typeface="Times" pitchFamily="18" charset="0"/>
                </a:defRPr>
              </a:lvl6pPr>
              <a:lvl7pPr marL="2559050" defTabSz="822325" eaLnBrk="0" fontAlgn="base" hangingPunct="0">
                <a:spcBef>
                  <a:spcPct val="0"/>
                </a:spcBef>
                <a:spcAft>
                  <a:spcPct val="0"/>
                </a:spcAft>
                <a:defRPr sz="2400">
                  <a:solidFill>
                    <a:schemeClr val="tx1"/>
                  </a:solidFill>
                  <a:latin typeface="Times" pitchFamily="18" charset="0"/>
                </a:defRPr>
              </a:lvl7pPr>
              <a:lvl8pPr marL="3016250" defTabSz="822325" eaLnBrk="0" fontAlgn="base" hangingPunct="0">
                <a:spcBef>
                  <a:spcPct val="0"/>
                </a:spcBef>
                <a:spcAft>
                  <a:spcPct val="0"/>
                </a:spcAft>
                <a:defRPr sz="2400">
                  <a:solidFill>
                    <a:schemeClr val="tx1"/>
                  </a:solidFill>
                  <a:latin typeface="Times" pitchFamily="18" charset="0"/>
                </a:defRPr>
              </a:lvl8pPr>
              <a:lvl9pPr marL="3473450" defTabSz="822325" eaLnBrk="0" fontAlgn="base" hangingPunct="0">
                <a:spcBef>
                  <a:spcPct val="0"/>
                </a:spcBef>
                <a:spcAft>
                  <a:spcPct val="0"/>
                </a:spcAft>
                <a:defRPr sz="2400">
                  <a:solidFill>
                    <a:schemeClr val="tx1"/>
                  </a:solidFill>
                  <a:latin typeface="Times" pitchFamily="18" charset="0"/>
                </a:defRPr>
              </a:lvl9pPr>
            </a:lstStyle>
            <a:p>
              <a:r>
                <a:rPr lang="en-US" altLang="en-US" sz="2000" b="1">
                  <a:latin typeface="Arial" charset="0"/>
                </a:rPr>
                <a:t>Glycerol</a:t>
              </a:r>
            </a:p>
          </p:txBody>
        </p:sp>
        <p:sp>
          <p:nvSpPr>
            <p:cNvPr id="3126" name="Text Box 54"/>
            <p:cNvSpPr txBox="1">
              <a:spLocks noChangeArrowheads="1"/>
            </p:cNvSpPr>
            <p:nvPr/>
          </p:nvSpPr>
          <p:spPr bwMode="auto">
            <a:xfrm>
              <a:off x="1344" y="3264"/>
              <a:ext cx="795" cy="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269" tIns="41134" rIns="82269" bIns="41134">
              <a:spAutoFit/>
            </a:bodyPr>
            <a:lstStyle>
              <a:lvl1pPr defTabSz="822325">
                <a:defRPr sz="2400">
                  <a:solidFill>
                    <a:schemeClr val="tx1"/>
                  </a:solidFill>
                  <a:latin typeface="Times" pitchFamily="18" charset="0"/>
                </a:defRPr>
              </a:lvl1pPr>
              <a:lvl2pPr marL="411163" defTabSz="822325">
                <a:defRPr sz="2400">
                  <a:solidFill>
                    <a:schemeClr val="tx1"/>
                  </a:solidFill>
                  <a:latin typeface="Times" pitchFamily="18" charset="0"/>
                </a:defRPr>
              </a:lvl2pPr>
              <a:lvl3pPr marL="822325" defTabSz="822325">
                <a:defRPr sz="2400">
                  <a:solidFill>
                    <a:schemeClr val="tx1"/>
                  </a:solidFill>
                  <a:latin typeface="Times" pitchFamily="18" charset="0"/>
                </a:defRPr>
              </a:lvl3pPr>
              <a:lvl4pPr marL="1233488" defTabSz="822325">
                <a:defRPr sz="2400">
                  <a:solidFill>
                    <a:schemeClr val="tx1"/>
                  </a:solidFill>
                  <a:latin typeface="Times" pitchFamily="18" charset="0"/>
                </a:defRPr>
              </a:lvl4pPr>
              <a:lvl5pPr marL="1644650" defTabSz="822325">
                <a:defRPr sz="2400">
                  <a:solidFill>
                    <a:schemeClr val="tx1"/>
                  </a:solidFill>
                  <a:latin typeface="Times" pitchFamily="18" charset="0"/>
                </a:defRPr>
              </a:lvl5pPr>
              <a:lvl6pPr marL="2101850" defTabSz="822325" eaLnBrk="0" fontAlgn="base" hangingPunct="0">
                <a:spcBef>
                  <a:spcPct val="0"/>
                </a:spcBef>
                <a:spcAft>
                  <a:spcPct val="0"/>
                </a:spcAft>
                <a:defRPr sz="2400">
                  <a:solidFill>
                    <a:schemeClr val="tx1"/>
                  </a:solidFill>
                  <a:latin typeface="Times" pitchFamily="18" charset="0"/>
                </a:defRPr>
              </a:lvl6pPr>
              <a:lvl7pPr marL="2559050" defTabSz="822325" eaLnBrk="0" fontAlgn="base" hangingPunct="0">
                <a:spcBef>
                  <a:spcPct val="0"/>
                </a:spcBef>
                <a:spcAft>
                  <a:spcPct val="0"/>
                </a:spcAft>
                <a:defRPr sz="2400">
                  <a:solidFill>
                    <a:schemeClr val="tx1"/>
                  </a:solidFill>
                  <a:latin typeface="Times" pitchFamily="18" charset="0"/>
                </a:defRPr>
              </a:lvl7pPr>
              <a:lvl8pPr marL="3016250" defTabSz="822325" eaLnBrk="0" fontAlgn="base" hangingPunct="0">
                <a:spcBef>
                  <a:spcPct val="0"/>
                </a:spcBef>
                <a:spcAft>
                  <a:spcPct val="0"/>
                </a:spcAft>
                <a:defRPr sz="2400">
                  <a:solidFill>
                    <a:schemeClr val="tx1"/>
                  </a:solidFill>
                  <a:latin typeface="Times" pitchFamily="18" charset="0"/>
                </a:defRPr>
              </a:lvl8pPr>
              <a:lvl9pPr marL="3473450" defTabSz="822325" eaLnBrk="0" fontAlgn="base" hangingPunct="0">
                <a:spcBef>
                  <a:spcPct val="0"/>
                </a:spcBef>
                <a:spcAft>
                  <a:spcPct val="0"/>
                </a:spcAft>
                <a:defRPr sz="2400">
                  <a:solidFill>
                    <a:schemeClr val="tx1"/>
                  </a:solidFill>
                  <a:latin typeface="Times" pitchFamily="18" charset="0"/>
                </a:defRPr>
              </a:lvl9pPr>
            </a:lstStyle>
            <a:p>
              <a:r>
                <a:rPr lang="en-US" altLang="en-US" sz="2000" b="1">
                  <a:latin typeface="Arial" charset="0"/>
                </a:rPr>
                <a:t>Amino acids</a:t>
              </a:r>
            </a:p>
          </p:txBody>
        </p:sp>
        <p:sp>
          <p:nvSpPr>
            <p:cNvPr id="3127" name="Text Box 55"/>
            <p:cNvSpPr txBox="1">
              <a:spLocks noChangeArrowheads="1"/>
            </p:cNvSpPr>
            <p:nvPr/>
          </p:nvSpPr>
          <p:spPr bwMode="auto">
            <a:xfrm>
              <a:off x="2807" y="3586"/>
              <a:ext cx="394"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pitchFamily="18" charset="0"/>
                </a:defRPr>
              </a:lvl1pPr>
              <a:lvl2pPr marL="411163" defTabSz="822325">
                <a:defRPr sz="2400">
                  <a:solidFill>
                    <a:schemeClr val="tx1"/>
                  </a:solidFill>
                  <a:latin typeface="Times" pitchFamily="18" charset="0"/>
                </a:defRPr>
              </a:lvl2pPr>
              <a:lvl3pPr marL="822325" defTabSz="822325">
                <a:defRPr sz="2400">
                  <a:solidFill>
                    <a:schemeClr val="tx1"/>
                  </a:solidFill>
                  <a:latin typeface="Times" pitchFamily="18" charset="0"/>
                </a:defRPr>
              </a:lvl3pPr>
              <a:lvl4pPr marL="1233488" defTabSz="822325">
                <a:defRPr sz="2400">
                  <a:solidFill>
                    <a:schemeClr val="tx1"/>
                  </a:solidFill>
                  <a:latin typeface="Times" pitchFamily="18" charset="0"/>
                </a:defRPr>
              </a:lvl4pPr>
              <a:lvl5pPr marL="1644650" defTabSz="822325">
                <a:defRPr sz="2400">
                  <a:solidFill>
                    <a:schemeClr val="tx1"/>
                  </a:solidFill>
                  <a:latin typeface="Times" pitchFamily="18" charset="0"/>
                </a:defRPr>
              </a:lvl5pPr>
              <a:lvl6pPr marL="2101850" defTabSz="822325" eaLnBrk="0" fontAlgn="base" hangingPunct="0">
                <a:spcBef>
                  <a:spcPct val="0"/>
                </a:spcBef>
                <a:spcAft>
                  <a:spcPct val="0"/>
                </a:spcAft>
                <a:defRPr sz="2400">
                  <a:solidFill>
                    <a:schemeClr val="tx1"/>
                  </a:solidFill>
                  <a:latin typeface="Times" pitchFamily="18" charset="0"/>
                </a:defRPr>
              </a:lvl6pPr>
              <a:lvl7pPr marL="2559050" defTabSz="822325" eaLnBrk="0" fontAlgn="base" hangingPunct="0">
                <a:spcBef>
                  <a:spcPct val="0"/>
                </a:spcBef>
                <a:spcAft>
                  <a:spcPct val="0"/>
                </a:spcAft>
                <a:defRPr sz="2400">
                  <a:solidFill>
                    <a:schemeClr val="tx1"/>
                  </a:solidFill>
                  <a:latin typeface="Times" pitchFamily="18" charset="0"/>
                </a:defRPr>
              </a:lvl7pPr>
              <a:lvl8pPr marL="3016250" defTabSz="822325" eaLnBrk="0" fontAlgn="base" hangingPunct="0">
                <a:spcBef>
                  <a:spcPct val="0"/>
                </a:spcBef>
                <a:spcAft>
                  <a:spcPct val="0"/>
                </a:spcAft>
                <a:defRPr sz="2400">
                  <a:solidFill>
                    <a:schemeClr val="tx1"/>
                  </a:solidFill>
                  <a:latin typeface="Times" pitchFamily="18" charset="0"/>
                </a:defRPr>
              </a:lvl8pPr>
              <a:lvl9pPr marL="3473450" defTabSz="822325" eaLnBrk="0" fontAlgn="base" hangingPunct="0">
                <a:spcBef>
                  <a:spcPct val="0"/>
                </a:spcBef>
                <a:spcAft>
                  <a:spcPct val="0"/>
                </a:spcAft>
                <a:defRPr sz="2400">
                  <a:solidFill>
                    <a:schemeClr val="tx1"/>
                  </a:solidFill>
                  <a:latin typeface="Times" pitchFamily="18" charset="0"/>
                </a:defRPr>
              </a:lvl9pPr>
            </a:lstStyle>
            <a:p>
              <a:r>
                <a:rPr lang="en-US" altLang="en-US" sz="2000" b="1">
                  <a:latin typeface="Arial" charset="0"/>
                </a:rPr>
                <a:t>NH</a:t>
              </a:r>
              <a:r>
                <a:rPr lang="en-US" altLang="en-US" sz="2000" b="1" baseline="-25000">
                  <a:latin typeface="Arial" charset="0"/>
                </a:rPr>
                <a:t>3</a:t>
              </a:r>
              <a:endParaRPr lang="en-US" altLang="en-US" sz="2000" b="1">
                <a:latin typeface="Arial" charset="0"/>
              </a:endParaRPr>
            </a:p>
          </p:txBody>
        </p:sp>
        <p:sp>
          <p:nvSpPr>
            <p:cNvPr id="3128" name="Line 56"/>
            <p:cNvSpPr>
              <a:spLocks noChangeShapeType="1"/>
            </p:cNvSpPr>
            <p:nvPr/>
          </p:nvSpPr>
          <p:spPr bwMode="auto">
            <a:xfrm>
              <a:off x="1671" y="2423"/>
              <a:ext cx="1388"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129" name="Line 57"/>
            <p:cNvSpPr>
              <a:spLocks noChangeShapeType="1"/>
            </p:cNvSpPr>
            <p:nvPr/>
          </p:nvSpPr>
          <p:spPr bwMode="auto">
            <a:xfrm>
              <a:off x="3060" y="2424"/>
              <a:ext cx="0" cy="30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130" name="Line 58"/>
            <p:cNvSpPr>
              <a:spLocks noChangeShapeType="1"/>
            </p:cNvSpPr>
            <p:nvPr/>
          </p:nvSpPr>
          <p:spPr bwMode="auto">
            <a:xfrm>
              <a:off x="1903" y="2152"/>
              <a:ext cx="2618" cy="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131" name="Line 59"/>
            <p:cNvSpPr>
              <a:spLocks noChangeShapeType="1"/>
            </p:cNvSpPr>
            <p:nvPr/>
          </p:nvSpPr>
          <p:spPr bwMode="auto">
            <a:xfrm>
              <a:off x="4521" y="2164"/>
              <a:ext cx="0" cy="4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132" name="Line 60"/>
            <p:cNvSpPr>
              <a:spLocks noChangeShapeType="1"/>
            </p:cNvSpPr>
            <p:nvPr/>
          </p:nvSpPr>
          <p:spPr bwMode="auto">
            <a:xfrm>
              <a:off x="869" y="3389"/>
              <a:ext cx="388"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133" name="Line 61"/>
            <p:cNvSpPr>
              <a:spLocks noChangeShapeType="1"/>
            </p:cNvSpPr>
            <p:nvPr/>
          </p:nvSpPr>
          <p:spPr bwMode="auto">
            <a:xfrm>
              <a:off x="2147" y="3417"/>
              <a:ext cx="80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134" name="Line 62"/>
            <p:cNvSpPr>
              <a:spLocks noChangeShapeType="1"/>
            </p:cNvSpPr>
            <p:nvPr/>
          </p:nvSpPr>
          <p:spPr bwMode="auto">
            <a:xfrm>
              <a:off x="2955" y="3417"/>
              <a:ext cx="0" cy="21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135" name="Line 63"/>
            <p:cNvSpPr>
              <a:spLocks noChangeShapeType="1"/>
            </p:cNvSpPr>
            <p:nvPr/>
          </p:nvSpPr>
          <p:spPr bwMode="auto">
            <a:xfrm>
              <a:off x="2955" y="3417"/>
              <a:ext cx="242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136" name="Line 64"/>
            <p:cNvSpPr>
              <a:spLocks noChangeShapeType="1"/>
            </p:cNvSpPr>
            <p:nvPr/>
          </p:nvSpPr>
          <p:spPr bwMode="auto">
            <a:xfrm flipV="1">
              <a:off x="5384" y="3115"/>
              <a:ext cx="0" cy="30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137" name="Line 65"/>
            <p:cNvSpPr>
              <a:spLocks noChangeShapeType="1"/>
            </p:cNvSpPr>
            <p:nvPr/>
          </p:nvSpPr>
          <p:spPr bwMode="auto">
            <a:xfrm flipV="1">
              <a:off x="3701" y="3107"/>
              <a:ext cx="0" cy="30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138" name="Line 66"/>
            <p:cNvSpPr>
              <a:spLocks noChangeShapeType="1"/>
            </p:cNvSpPr>
            <p:nvPr/>
          </p:nvSpPr>
          <p:spPr bwMode="auto">
            <a:xfrm flipV="1">
              <a:off x="4607" y="3107"/>
              <a:ext cx="0" cy="30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139" name="Rectangle 67"/>
            <p:cNvSpPr>
              <a:spLocks noChangeArrowheads="1"/>
            </p:cNvSpPr>
            <p:nvPr/>
          </p:nvSpPr>
          <p:spPr bwMode="auto">
            <a:xfrm>
              <a:off x="278" y="2238"/>
              <a:ext cx="315" cy="147"/>
            </a:xfrm>
            <a:prstGeom prst="rect">
              <a:avLst/>
            </a:prstGeom>
            <a:solidFill>
              <a:srgbClr val="EDC726"/>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140" name="Text Box 68"/>
            <p:cNvSpPr txBox="1">
              <a:spLocks noChangeArrowheads="1"/>
            </p:cNvSpPr>
            <p:nvPr/>
          </p:nvSpPr>
          <p:spPr bwMode="auto">
            <a:xfrm>
              <a:off x="131" y="2148"/>
              <a:ext cx="499" cy="282"/>
            </a:xfrm>
            <a:prstGeom prst="rect">
              <a:avLst/>
            </a:prstGeom>
            <a:solidFill>
              <a:srgbClr val="FF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pitchFamily="18" charset="0"/>
                </a:defRPr>
              </a:lvl1pPr>
              <a:lvl2pPr marL="411163" defTabSz="822325">
                <a:defRPr sz="2400">
                  <a:solidFill>
                    <a:schemeClr val="tx1"/>
                  </a:solidFill>
                  <a:latin typeface="Times" pitchFamily="18" charset="0"/>
                </a:defRPr>
              </a:lvl2pPr>
              <a:lvl3pPr marL="822325" defTabSz="822325">
                <a:defRPr sz="2400">
                  <a:solidFill>
                    <a:schemeClr val="tx1"/>
                  </a:solidFill>
                  <a:latin typeface="Times" pitchFamily="18" charset="0"/>
                </a:defRPr>
              </a:lvl3pPr>
              <a:lvl4pPr marL="1233488" defTabSz="822325">
                <a:defRPr sz="2400">
                  <a:solidFill>
                    <a:schemeClr val="tx1"/>
                  </a:solidFill>
                  <a:latin typeface="Times" pitchFamily="18" charset="0"/>
                </a:defRPr>
              </a:lvl4pPr>
              <a:lvl5pPr marL="1644650" defTabSz="822325">
                <a:defRPr sz="2400">
                  <a:solidFill>
                    <a:schemeClr val="tx1"/>
                  </a:solidFill>
                  <a:latin typeface="Times" pitchFamily="18" charset="0"/>
                </a:defRPr>
              </a:lvl5pPr>
              <a:lvl6pPr marL="2101850" defTabSz="822325" eaLnBrk="0" fontAlgn="base" hangingPunct="0">
                <a:spcBef>
                  <a:spcPct val="0"/>
                </a:spcBef>
                <a:spcAft>
                  <a:spcPct val="0"/>
                </a:spcAft>
                <a:defRPr sz="2400">
                  <a:solidFill>
                    <a:schemeClr val="tx1"/>
                  </a:solidFill>
                  <a:latin typeface="Times" pitchFamily="18" charset="0"/>
                </a:defRPr>
              </a:lvl6pPr>
              <a:lvl7pPr marL="2559050" defTabSz="822325" eaLnBrk="0" fontAlgn="base" hangingPunct="0">
                <a:spcBef>
                  <a:spcPct val="0"/>
                </a:spcBef>
                <a:spcAft>
                  <a:spcPct val="0"/>
                </a:spcAft>
                <a:defRPr sz="2400">
                  <a:solidFill>
                    <a:schemeClr val="tx1"/>
                  </a:solidFill>
                  <a:latin typeface="Times" pitchFamily="18" charset="0"/>
                </a:defRPr>
              </a:lvl7pPr>
              <a:lvl8pPr marL="3016250" defTabSz="822325" eaLnBrk="0" fontAlgn="base" hangingPunct="0">
                <a:spcBef>
                  <a:spcPct val="0"/>
                </a:spcBef>
                <a:spcAft>
                  <a:spcPct val="0"/>
                </a:spcAft>
                <a:defRPr sz="2400">
                  <a:solidFill>
                    <a:schemeClr val="tx1"/>
                  </a:solidFill>
                  <a:latin typeface="Times" pitchFamily="18" charset="0"/>
                </a:defRPr>
              </a:lvl8pPr>
              <a:lvl9pPr marL="3473450" defTabSz="822325" eaLnBrk="0" fontAlgn="base" hangingPunct="0">
                <a:spcBef>
                  <a:spcPct val="0"/>
                </a:spcBef>
                <a:spcAft>
                  <a:spcPct val="0"/>
                </a:spcAft>
                <a:defRPr sz="2400">
                  <a:solidFill>
                    <a:schemeClr val="tx1"/>
                  </a:solidFill>
                  <a:latin typeface="Times" pitchFamily="18" charset="0"/>
                </a:defRPr>
              </a:lvl9pPr>
            </a:lstStyle>
            <a:p>
              <a:r>
                <a:rPr lang="en-US" altLang="en-US" b="1">
                  <a:latin typeface="Arial" charset="0"/>
                </a:rPr>
                <a:t>Fats</a:t>
              </a:r>
            </a:p>
          </p:txBody>
        </p:sp>
        <p:sp>
          <p:nvSpPr>
            <p:cNvPr id="3141" name="Rectangle 69"/>
            <p:cNvSpPr>
              <a:spLocks noChangeArrowheads="1"/>
            </p:cNvSpPr>
            <p:nvPr/>
          </p:nvSpPr>
          <p:spPr bwMode="auto">
            <a:xfrm>
              <a:off x="282" y="2787"/>
              <a:ext cx="681" cy="147"/>
            </a:xfrm>
            <a:prstGeom prst="rect">
              <a:avLst/>
            </a:prstGeom>
            <a:solidFill>
              <a:srgbClr val="E84644"/>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142" name="Text Box 70"/>
            <p:cNvSpPr txBox="1">
              <a:spLocks noChangeArrowheads="1"/>
            </p:cNvSpPr>
            <p:nvPr/>
          </p:nvSpPr>
          <p:spPr bwMode="auto">
            <a:xfrm>
              <a:off x="281" y="2707"/>
              <a:ext cx="679" cy="282"/>
            </a:xfrm>
            <a:prstGeom prst="rect">
              <a:avLst/>
            </a:prstGeom>
            <a:solidFill>
              <a:srgbClr val="E8464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269" tIns="41134" rIns="82269" bIns="41134">
              <a:spAutoFit/>
            </a:bodyPr>
            <a:lstStyle>
              <a:lvl1pPr defTabSz="822325">
                <a:defRPr sz="2400">
                  <a:solidFill>
                    <a:schemeClr val="tx1"/>
                  </a:solidFill>
                  <a:latin typeface="Times" pitchFamily="18" charset="0"/>
                </a:defRPr>
              </a:lvl1pPr>
              <a:lvl2pPr marL="411163" defTabSz="822325">
                <a:defRPr sz="2400">
                  <a:solidFill>
                    <a:schemeClr val="tx1"/>
                  </a:solidFill>
                  <a:latin typeface="Times" pitchFamily="18" charset="0"/>
                </a:defRPr>
              </a:lvl2pPr>
              <a:lvl3pPr marL="822325" defTabSz="822325">
                <a:defRPr sz="2400">
                  <a:solidFill>
                    <a:schemeClr val="tx1"/>
                  </a:solidFill>
                  <a:latin typeface="Times" pitchFamily="18" charset="0"/>
                </a:defRPr>
              </a:lvl3pPr>
              <a:lvl4pPr marL="1233488" defTabSz="822325">
                <a:defRPr sz="2400">
                  <a:solidFill>
                    <a:schemeClr val="tx1"/>
                  </a:solidFill>
                  <a:latin typeface="Times" pitchFamily="18" charset="0"/>
                </a:defRPr>
              </a:lvl4pPr>
              <a:lvl5pPr marL="1644650" defTabSz="822325">
                <a:defRPr sz="2400">
                  <a:solidFill>
                    <a:schemeClr val="tx1"/>
                  </a:solidFill>
                  <a:latin typeface="Times" pitchFamily="18" charset="0"/>
                </a:defRPr>
              </a:lvl5pPr>
              <a:lvl6pPr marL="2101850" defTabSz="822325" eaLnBrk="0" fontAlgn="base" hangingPunct="0">
                <a:spcBef>
                  <a:spcPct val="0"/>
                </a:spcBef>
                <a:spcAft>
                  <a:spcPct val="0"/>
                </a:spcAft>
                <a:defRPr sz="2400">
                  <a:solidFill>
                    <a:schemeClr val="tx1"/>
                  </a:solidFill>
                  <a:latin typeface="Times" pitchFamily="18" charset="0"/>
                </a:defRPr>
              </a:lvl6pPr>
              <a:lvl7pPr marL="2559050" defTabSz="822325" eaLnBrk="0" fontAlgn="base" hangingPunct="0">
                <a:spcBef>
                  <a:spcPct val="0"/>
                </a:spcBef>
                <a:spcAft>
                  <a:spcPct val="0"/>
                </a:spcAft>
                <a:defRPr sz="2400">
                  <a:solidFill>
                    <a:schemeClr val="tx1"/>
                  </a:solidFill>
                  <a:latin typeface="Times" pitchFamily="18" charset="0"/>
                </a:defRPr>
              </a:lvl7pPr>
              <a:lvl8pPr marL="3016250" defTabSz="822325" eaLnBrk="0" fontAlgn="base" hangingPunct="0">
                <a:spcBef>
                  <a:spcPct val="0"/>
                </a:spcBef>
                <a:spcAft>
                  <a:spcPct val="0"/>
                </a:spcAft>
                <a:defRPr sz="2400">
                  <a:solidFill>
                    <a:schemeClr val="tx1"/>
                  </a:solidFill>
                  <a:latin typeface="Times" pitchFamily="18" charset="0"/>
                </a:defRPr>
              </a:lvl8pPr>
              <a:lvl9pPr marL="3473450" defTabSz="822325" eaLnBrk="0" fontAlgn="base" hangingPunct="0">
                <a:spcBef>
                  <a:spcPct val="0"/>
                </a:spcBef>
                <a:spcAft>
                  <a:spcPct val="0"/>
                </a:spcAft>
                <a:defRPr sz="2400">
                  <a:solidFill>
                    <a:schemeClr val="tx1"/>
                  </a:solidFill>
                  <a:latin typeface="Times" pitchFamily="18" charset="0"/>
                </a:defRPr>
              </a:lvl9pPr>
            </a:lstStyle>
            <a:p>
              <a:r>
                <a:rPr lang="en-US" altLang="en-US" b="1">
                  <a:latin typeface="Arial" charset="0"/>
                </a:rPr>
                <a:t>Carbs</a:t>
              </a:r>
            </a:p>
          </p:txBody>
        </p:sp>
        <p:sp>
          <p:nvSpPr>
            <p:cNvPr id="3143" name="Rectangle 71"/>
            <p:cNvSpPr>
              <a:spLocks noChangeArrowheads="1"/>
            </p:cNvSpPr>
            <p:nvPr/>
          </p:nvSpPr>
          <p:spPr bwMode="auto">
            <a:xfrm>
              <a:off x="284" y="3312"/>
              <a:ext cx="521" cy="147"/>
            </a:xfrm>
            <a:prstGeom prst="rect">
              <a:avLst/>
            </a:prstGeom>
            <a:solidFill>
              <a:srgbClr val="79C234"/>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144" name="Text Box 72"/>
            <p:cNvSpPr txBox="1">
              <a:spLocks noChangeArrowheads="1"/>
            </p:cNvSpPr>
            <p:nvPr/>
          </p:nvSpPr>
          <p:spPr bwMode="auto">
            <a:xfrm>
              <a:off x="29" y="3248"/>
              <a:ext cx="872" cy="282"/>
            </a:xfrm>
            <a:prstGeom prst="rect">
              <a:avLst/>
            </a:prstGeom>
            <a:solidFill>
              <a:srgbClr val="79C23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pitchFamily="18" charset="0"/>
                </a:defRPr>
              </a:lvl1pPr>
              <a:lvl2pPr marL="411163" defTabSz="822325">
                <a:defRPr sz="2400">
                  <a:solidFill>
                    <a:schemeClr val="tx1"/>
                  </a:solidFill>
                  <a:latin typeface="Times" pitchFamily="18" charset="0"/>
                </a:defRPr>
              </a:lvl2pPr>
              <a:lvl3pPr marL="822325" defTabSz="822325">
                <a:defRPr sz="2400">
                  <a:solidFill>
                    <a:schemeClr val="tx1"/>
                  </a:solidFill>
                  <a:latin typeface="Times" pitchFamily="18" charset="0"/>
                </a:defRPr>
              </a:lvl3pPr>
              <a:lvl4pPr marL="1233488" defTabSz="822325">
                <a:defRPr sz="2400">
                  <a:solidFill>
                    <a:schemeClr val="tx1"/>
                  </a:solidFill>
                  <a:latin typeface="Times" pitchFamily="18" charset="0"/>
                </a:defRPr>
              </a:lvl4pPr>
              <a:lvl5pPr marL="1644650" defTabSz="822325">
                <a:defRPr sz="2400">
                  <a:solidFill>
                    <a:schemeClr val="tx1"/>
                  </a:solidFill>
                  <a:latin typeface="Times" pitchFamily="18" charset="0"/>
                </a:defRPr>
              </a:lvl5pPr>
              <a:lvl6pPr marL="2101850" defTabSz="822325" eaLnBrk="0" fontAlgn="base" hangingPunct="0">
                <a:spcBef>
                  <a:spcPct val="0"/>
                </a:spcBef>
                <a:spcAft>
                  <a:spcPct val="0"/>
                </a:spcAft>
                <a:defRPr sz="2400">
                  <a:solidFill>
                    <a:schemeClr val="tx1"/>
                  </a:solidFill>
                  <a:latin typeface="Times" pitchFamily="18" charset="0"/>
                </a:defRPr>
              </a:lvl6pPr>
              <a:lvl7pPr marL="2559050" defTabSz="822325" eaLnBrk="0" fontAlgn="base" hangingPunct="0">
                <a:spcBef>
                  <a:spcPct val="0"/>
                </a:spcBef>
                <a:spcAft>
                  <a:spcPct val="0"/>
                </a:spcAft>
                <a:defRPr sz="2400">
                  <a:solidFill>
                    <a:schemeClr val="tx1"/>
                  </a:solidFill>
                  <a:latin typeface="Times" pitchFamily="18" charset="0"/>
                </a:defRPr>
              </a:lvl7pPr>
              <a:lvl8pPr marL="3016250" defTabSz="822325" eaLnBrk="0" fontAlgn="base" hangingPunct="0">
                <a:spcBef>
                  <a:spcPct val="0"/>
                </a:spcBef>
                <a:spcAft>
                  <a:spcPct val="0"/>
                </a:spcAft>
                <a:defRPr sz="2400">
                  <a:solidFill>
                    <a:schemeClr val="tx1"/>
                  </a:solidFill>
                  <a:latin typeface="Times" pitchFamily="18" charset="0"/>
                </a:defRPr>
              </a:lvl8pPr>
              <a:lvl9pPr marL="3473450" defTabSz="822325" eaLnBrk="0" fontAlgn="base" hangingPunct="0">
                <a:spcBef>
                  <a:spcPct val="0"/>
                </a:spcBef>
                <a:spcAft>
                  <a:spcPct val="0"/>
                </a:spcAft>
                <a:defRPr sz="2400">
                  <a:solidFill>
                    <a:schemeClr val="tx1"/>
                  </a:solidFill>
                  <a:latin typeface="Times" pitchFamily="18" charset="0"/>
                </a:defRPr>
              </a:lvl9pPr>
            </a:lstStyle>
            <a:p>
              <a:r>
                <a:rPr lang="en-US" altLang="en-US" b="1">
                  <a:latin typeface="Arial" charset="0"/>
                </a:rPr>
                <a:t>Proteins</a:t>
              </a:r>
            </a:p>
          </p:txBody>
        </p:sp>
        <p:sp>
          <p:nvSpPr>
            <p:cNvPr id="3145" name="Rectangle 73"/>
            <p:cNvSpPr>
              <a:spLocks noChangeArrowheads="1"/>
            </p:cNvSpPr>
            <p:nvPr/>
          </p:nvSpPr>
          <p:spPr bwMode="auto">
            <a:xfrm>
              <a:off x="1514" y="2791"/>
              <a:ext cx="326" cy="143"/>
            </a:xfrm>
            <a:prstGeom prst="rect">
              <a:avLst/>
            </a:prstGeom>
            <a:solidFill>
              <a:schemeClr val="bg1"/>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146" name="Text Box 74"/>
            <p:cNvSpPr txBox="1">
              <a:spLocks noChangeArrowheads="1"/>
            </p:cNvSpPr>
            <p:nvPr/>
          </p:nvSpPr>
          <p:spPr bwMode="auto">
            <a:xfrm>
              <a:off x="1346" y="2684"/>
              <a:ext cx="64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pitchFamily="18" charset="0"/>
                </a:defRPr>
              </a:lvl1pPr>
              <a:lvl2pPr marL="411163" defTabSz="822325">
                <a:defRPr sz="2400">
                  <a:solidFill>
                    <a:schemeClr val="tx1"/>
                  </a:solidFill>
                  <a:latin typeface="Times" pitchFamily="18" charset="0"/>
                </a:defRPr>
              </a:lvl2pPr>
              <a:lvl3pPr marL="822325" defTabSz="822325">
                <a:defRPr sz="2400">
                  <a:solidFill>
                    <a:schemeClr val="tx1"/>
                  </a:solidFill>
                  <a:latin typeface="Times" pitchFamily="18" charset="0"/>
                </a:defRPr>
              </a:lvl3pPr>
              <a:lvl4pPr marL="1233488" defTabSz="822325">
                <a:defRPr sz="2400">
                  <a:solidFill>
                    <a:schemeClr val="tx1"/>
                  </a:solidFill>
                  <a:latin typeface="Times" pitchFamily="18" charset="0"/>
                </a:defRPr>
              </a:lvl4pPr>
              <a:lvl5pPr marL="1644650" defTabSz="822325">
                <a:defRPr sz="2400">
                  <a:solidFill>
                    <a:schemeClr val="tx1"/>
                  </a:solidFill>
                  <a:latin typeface="Times" pitchFamily="18" charset="0"/>
                </a:defRPr>
              </a:lvl5pPr>
              <a:lvl6pPr marL="2101850" defTabSz="822325" eaLnBrk="0" fontAlgn="base" hangingPunct="0">
                <a:spcBef>
                  <a:spcPct val="0"/>
                </a:spcBef>
                <a:spcAft>
                  <a:spcPct val="0"/>
                </a:spcAft>
                <a:defRPr sz="2400">
                  <a:solidFill>
                    <a:schemeClr val="tx1"/>
                  </a:solidFill>
                  <a:latin typeface="Times" pitchFamily="18" charset="0"/>
                </a:defRPr>
              </a:lvl6pPr>
              <a:lvl7pPr marL="2559050" defTabSz="822325" eaLnBrk="0" fontAlgn="base" hangingPunct="0">
                <a:spcBef>
                  <a:spcPct val="0"/>
                </a:spcBef>
                <a:spcAft>
                  <a:spcPct val="0"/>
                </a:spcAft>
                <a:defRPr sz="2400">
                  <a:solidFill>
                    <a:schemeClr val="tx1"/>
                  </a:solidFill>
                  <a:latin typeface="Times" pitchFamily="18" charset="0"/>
                </a:defRPr>
              </a:lvl7pPr>
              <a:lvl8pPr marL="3016250" defTabSz="822325" eaLnBrk="0" fontAlgn="base" hangingPunct="0">
                <a:spcBef>
                  <a:spcPct val="0"/>
                </a:spcBef>
                <a:spcAft>
                  <a:spcPct val="0"/>
                </a:spcAft>
                <a:defRPr sz="2400">
                  <a:solidFill>
                    <a:schemeClr val="tx1"/>
                  </a:solidFill>
                  <a:latin typeface="Times" pitchFamily="18" charset="0"/>
                </a:defRPr>
              </a:lvl8pPr>
              <a:lvl9pPr marL="3473450" defTabSz="822325" eaLnBrk="0" fontAlgn="base" hangingPunct="0">
                <a:spcBef>
                  <a:spcPct val="0"/>
                </a:spcBef>
                <a:spcAft>
                  <a:spcPct val="0"/>
                </a:spcAft>
                <a:defRPr sz="2400">
                  <a:solidFill>
                    <a:schemeClr val="tx1"/>
                  </a:solidFill>
                  <a:latin typeface="Times" pitchFamily="18" charset="0"/>
                </a:defRPr>
              </a:lvl9pPr>
            </a:lstStyle>
            <a:p>
              <a:r>
                <a:rPr lang="en-US" altLang="en-US" sz="2000" b="1">
                  <a:latin typeface="Arial" charset="0"/>
                </a:rPr>
                <a:t>Sugars</a:t>
              </a:r>
            </a:p>
          </p:txBody>
        </p:sp>
        <p:sp>
          <p:nvSpPr>
            <p:cNvPr id="3147" name="Rectangle 75"/>
            <p:cNvSpPr>
              <a:spLocks noChangeArrowheads="1"/>
            </p:cNvSpPr>
            <p:nvPr/>
          </p:nvSpPr>
          <p:spPr bwMode="auto">
            <a:xfrm>
              <a:off x="2370" y="2812"/>
              <a:ext cx="326" cy="143"/>
            </a:xfrm>
            <a:prstGeom prst="rect">
              <a:avLst/>
            </a:prstGeom>
            <a:solidFill>
              <a:schemeClr val="bg1"/>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148" name="Text Box 76"/>
            <p:cNvSpPr txBox="1">
              <a:spLocks noChangeArrowheads="1"/>
            </p:cNvSpPr>
            <p:nvPr/>
          </p:nvSpPr>
          <p:spPr bwMode="auto">
            <a:xfrm>
              <a:off x="2099" y="2630"/>
              <a:ext cx="861" cy="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pitchFamily="18" charset="0"/>
                </a:defRPr>
              </a:lvl1pPr>
              <a:lvl2pPr marL="411163" defTabSz="822325">
                <a:defRPr sz="2400">
                  <a:solidFill>
                    <a:schemeClr val="tx1"/>
                  </a:solidFill>
                  <a:latin typeface="Times" pitchFamily="18" charset="0"/>
                </a:defRPr>
              </a:lvl2pPr>
              <a:lvl3pPr marL="822325" defTabSz="822325">
                <a:defRPr sz="2400">
                  <a:solidFill>
                    <a:schemeClr val="tx1"/>
                  </a:solidFill>
                  <a:latin typeface="Times" pitchFamily="18" charset="0"/>
                </a:defRPr>
              </a:lvl3pPr>
              <a:lvl4pPr marL="1233488" defTabSz="822325">
                <a:defRPr sz="2400">
                  <a:solidFill>
                    <a:schemeClr val="tx1"/>
                  </a:solidFill>
                  <a:latin typeface="Times" pitchFamily="18" charset="0"/>
                </a:defRPr>
              </a:lvl4pPr>
              <a:lvl5pPr marL="1644650" defTabSz="822325">
                <a:defRPr sz="2400">
                  <a:solidFill>
                    <a:schemeClr val="tx1"/>
                  </a:solidFill>
                  <a:latin typeface="Times" pitchFamily="18" charset="0"/>
                </a:defRPr>
              </a:lvl5pPr>
              <a:lvl6pPr marL="2101850" defTabSz="822325" eaLnBrk="0" fontAlgn="base" hangingPunct="0">
                <a:spcBef>
                  <a:spcPct val="0"/>
                </a:spcBef>
                <a:spcAft>
                  <a:spcPct val="0"/>
                </a:spcAft>
                <a:defRPr sz="2400">
                  <a:solidFill>
                    <a:schemeClr val="tx1"/>
                  </a:solidFill>
                  <a:latin typeface="Times" pitchFamily="18" charset="0"/>
                </a:defRPr>
              </a:lvl6pPr>
              <a:lvl7pPr marL="2559050" defTabSz="822325" eaLnBrk="0" fontAlgn="base" hangingPunct="0">
                <a:spcBef>
                  <a:spcPct val="0"/>
                </a:spcBef>
                <a:spcAft>
                  <a:spcPct val="0"/>
                </a:spcAft>
                <a:defRPr sz="2400">
                  <a:solidFill>
                    <a:schemeClr val="tx1"/>
                  </a:solidFill>
                  <a:latin typeface="Times" pitchFamily="18" charset="0"/>
                </a:defRPr>
              </a:lvl7pPr>
              <a:lvl8pPr marL="3016250" defTabSz="822325" eaLnBrk="0" fontAlgn="base" hangingPunct="0">
                <a:spcBef>
                  <a:spcPct val="0"/>
                </a:spcBef>
                <a:spcAft>
                  <a:spcPct val="0"/>
                </a:spcAft>
                <a:defRPr sz="2400">
                  <a:solidFill>
                    <a:schemeClr val="tx1"/>
                  </a:solidFill>
                  <a:latin typeface="Times" pitchFamily="18" charset="0"/>
                </a:defRPr>
              </a:lvl8pPr>
              <a:lvl9pPr marL="3473450" defTabSz="822325" eaLnBrk="0" fontAlgn="base" hangingPunct="0">
                <a:spcBef>
                  <a:spcPct val="0"/>
                </a:spcBef>
                <a:spcAft>
                  <a:spcPct val="0"/>
                </a:spcAft>
                <a:defRPr sz="2400">
                  <a:solidFill>
                    <a:schemeClr val="tx1"/>
                  </a:solidFill>
                  <a:latin typeface="Times" pitchFamily="18" charset="0"/>
                </a:defRPr>
              </a:lvl9pPr>
            </a:lstStyle>
            <a:p>
              <a:r>
                <a:rPr lang="en-US" altLang="en-US" b="1">
                  <a:solidFill>
                    <a:srgbClr val="CC0000"/>
                  </a:solidFill>
                  <a:latin typeface="Arial" charset="0"/>
                </a:rPr>
                <a:t>Glucose</a:t>
              </a:r>
            </a:p>
          </p:txBody>
        </p:sp>
        <p:sp>
          <p:nvSpPr>
            <p:cNvPr id="3149" name="Rectangle 77"/>
            <p:cNvSpPr>
              <a:spLocks noChangeArrowheads="1"/>
            </p:cNvSpPr>
            <p:nvPr/>
          </p:nvSpPr>
          <p:spPr bwMode="auto">
            <a:xfrm>
              <a:off x="3615" y="2812"/>
              <a:ext cx="388" cy="122"/>
            </a:xfrm>
            <a:prstGeom prst="rect">
              <a:avLst/>
            </a:prstGeom>
            <a:solidFill>
              <a:schemeClr val="bg1"/>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150" name="Text Box 78"/>
            <p:cNvSpPr txBox="1">
              <a:spLocks noChangeArrowheads="1"/>
            </p:cNvSpPr>
            <p:nvPr/>
          </p:nvSpPr>
          <p:spPr bwMode="auto">
            <a:xfrm>
              <a:off x="3410" y="2656"/>
              <a:ext cx="780"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pitchFamily="18" charset="0"/>
                </a:defRPr>
              </a:lvl1pPr>
              <a:lvl2pPr marL="411163" defTabSz="822325">
                <a:defRPr sz="2400">
                  <a:solidFill>
                    <a:schemeClr val="tx1"/>
                  </a:solidFill>
                  <a:latin typeface="Times" pitchFamily="18" charset="0"/>
                </a:defRPr>
              </a:lvl2pPr>
              <a:lvl3pPr marL="822325" defTabSz="822325">
                <a:defRPr sz="2400">
                  <a:solidFill>
                    <a:schemeClr val="tx1"/>
                  </a:solidFill>
                  <a:latin typeface="Times" pitchFamily="18" charset="0"/>
                </a:defRPr>
              </a:lvl3pPr>
              <a:lvl4pPr marL="1233488" defTabSz="822325">
                <a:defRPr sz="2400">
                  <a:solidFill>
                    <a:schemeClr val="tx1"/>
                  </a:solidFill>
                  <a:latin typeface="Times" pitchFamily="18" charset="0"/>
                </a:defRPr>
              </a:lvl4pPr>
              <a:lvl5pPr marL="1644650" defTabSz="822325">
                <a:defRPr sz="2400">
                  <a:solidFill>
                    <a:schemeClr val="tx1"/>
                  </a:solidFill>
                  <a:latin typeface="Times" pitchFamily="18" charset="0"/>
                </a:defRPr>
              </a:lvl5pPr>
              <a:lvl6pPr marL="2101850" defTabSz="822325" eaLnBrk="0" fontAlgn="base" hangingPunct="0">
                <a:spcBef>
                  <a:spcPct val="0"/>
                </a:spcBef>
                <a:spcAft>
                  <a:spcPct val="0"/>
                </a:spcAft>
                <a:defRPr sz="2400">
                  <a:solidFill>
                    <a:schemeClr val="tx1"/>
                  </a:solidFill>
                  <a:latin typeface="Times" pitchFamily="18" charset="0"/>
                </a:defRPr>
              </a:lvl6pPr>
              <a:lvl7pPr marL="2559050" defTabSz="822325" eaLnBrk="0" fontAlgn="base" hangingPunct="0">
                <a:spcBef>
                  <a:spcPct val="0"/>
                </a:spcBef>
                <a:spcAft>
                  <a:spcPct val="0"/>
                </a:spcAft>
                <a:defRPr sz="2400">
                  <a:solidFill>
                    <a:schemeClr val="tx1"/>
                  </a:solidFill>
                  <a:latin typeface="Times" pitchFamily="18" charset="0"/>
                </a:defRPr>
              </a:lvl7pPr>
              <a:lvl8pPr marL="3016250" defTabSz="822325" eaLnBrk="0" fontAlgn="base" hangingPunct="0">
                <a:spcBef>
                  <a:spcPct val="0"/>
                </a:spcBef>
                <a:spcAft>
                  <a:spcPct val="0"/>
                </a:spcAft>
                <a:defRPr sz="2400">
                  <a:solidFill>
                    <a:schemeClr val="tx1"/>
                  </a:solidFill>
                  <a:latin typeface="Times" pitchFamily="18" charset="0"/>
                </a:defRPr>
              </a:lvl8pPr>
              <a:lvl9pPr marL="3473450" defTabSz="822325" eaLnBrk="0" fontAlgn="base" hangingPunct="0">
                <a:spcBef>
                  <a:spcPct val="0"/>
                </a:spcBef>
                <a:spcAft>
                  <a:spcPct val="0"/>
                </a:spcAft>
                <a:defRPr sz="2400">
                  <a:solidFill>
                    <a:schemeClr val="tx1"/>
                  </a:solidFill>
                  <a:latin typeface="Times" pitchFamily="18" charset="0"/>
                </a:defRPr>
              </a:lvl9pPr>
            </a:lstStyle>
            <a:p>
              <a:r>
                <a:rPr lang="en-US" altLang="en-US" sz="2000" b="1">
                  <a:latin typeface="Arial" charset="0"/>
                </a:rPr>
                <a:t>Pyruvate</a:t>
              </a:r>
            </a:p>
          </p:txBody>
        </p:sp>
        <p:sp>
          <p:nvSpPr>
            <p:cNvPr id="3151" name="Rectangle 79"/>
            <p:cNvSpPr>
              <a:spLocks noChangeArrowheads="1"/>
            </p:cNvSpPr>
            <p:nvPr/>
          </p:nvSpPr>
          <p:spPr bwMode="auto">
            <a:xfrm>
              <a:off x="4521" y="2812"/>
              <a:ext cx="441" cy="91"/>
            </a:xfrm>
            <a:prstGeom prst="rect">
              <a:avLst/>
            </a:prstGeom>
            <a:solidFill>
              <a:schemeClr val="bg1"/>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152" name="Text Box 80"/>
            <p:cNvSpPr txBox="1">
              <a:spLocks noChangeArrowheads="1"/>
            </p:cNvSpPr>
            <p:nvPr/>
          </p:nvSpPr>
          <p:spPr bwMode="auto">
            <a:xfrm>
              <a:off x="4347" y="2656"/>
              <a:ext cx="597" cy="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269" tIns="41134" rIns="82269" bIns="41134">
              <a:spAutoFit/>
            </a:bodyPr>
            <a:lstStyle>
              <a:lvl1pPr defTabSz="822325">
                <a:defRPr sz="2400">
                  <a:solidFill>
                    <a:schemeClr val="tx1"/>
                  </a:solidFill>
                  <a:latin typeface="Times" pitchFamily="18" charset="0"/>
                </a:defRPr>
              </a:lvl1pPr>
              <a:lvl2pPr marL="411163" defTabSz="822325">
                <a:defRPr sz="2400">
                  <a:solidFill>
                    <a:schemeClr val="tx1"/>
                  </a:solidFill>
                  <a:latin typeface="Times" pitchFamily="18" charset="0"/>
                </a:defRPr>
              </a:lvl2pPr>
              <a:lvl3pPr marL="822325" defTabSz="822325">
                <a:defRPr sz="2400">
                  <a:solidFill>
                    <a:schemeClr val="tx1"/>
                  </a:solidFill>
                  <a:latin typeface="Times" pitchFamily="18" charset="0"/>
                </a:defRPr>
              </a:lvl3pPr>
              <a:lvl4pPr marL="1233488" defTabSz="822325">
                <a:defRPr sz="2400">
                  <a:solidFill>
                    <a:schemeClr val="tx1"/>
                  </a:solidFill>
                  <a:latin typeface="Times" pitchFamily="18" charset="0"/>
                </a:defRPr>
              </a:lvl4pPr>
              <a:lvl5pPr marL="1644650" defTabSz="822325">
                <a:defRPr sz="2400">
                  <a:solidFill>
                    <a:schemeClr val="tx1"/>
                  </a:solidFill>
                  <a:latin typeface="Times" pitchFamily="18" charset="0"/>
                </a:defRPr>
              </a:lvl5pPr>
              <a:lvl6pPr marL="2101850" defTabSz="822325" eaLnBrk="0" fontAlgn="base" hangingPunct="0">
                <a:spcBef>
                  <a:spcPct val="0"/>
                </a:spcBef>
                <a:spcAft>
                  <a:spcPct val="0"/>
                </a:spcAft>
                <a:defRPr sz="2400">
                  <a:solidFill>
                    <a:schemeClr val="tx1"/>
                  </a:solidFill>
                  <a:latin typeface="Times" pitchFamily="18" charset="0"/>
                </a:defRPr>
              </a:lvl6pPr>
              <a:lvl7pPr marL="2559050" defTabSz="822325" eaLnBrk="0" fontAlgn="base" hangingPunct="0">
                <a:spcBef>
                  <a:spcPct val="0"/>
                </a:spcBef>
                <a:spcAft>
                  <a:spcPct val="0"/>
                </a:spcAft>
                <a:defRPr sz="2400">
                  <a:solidFill>
                    <a:schemeClr val="tx1"/>
                  </a:solidFill>
                  <a:latin typeface="Times" pitchFamily="18" charset="0"/>
                </a:defRPr>
              </a:lvl7pPr>
              <a:lvl8pPr marL="3016250" defTabSz="822325" eaLnBrk="0" fontAlgn="base" hangingPunct="0">
                <a:spcBef>
                  <a:spcPct val="0"/>
                </a:spcBef>
                <a:spcAft>
                  <a:spcPct val="0"/>
                </a:spcAft>
                <a:defRPr sz="2400">
                  <a:solidFill>
                    <a:schemeClr val="tx1"/>
                  </a:solidFill>
                  <a:latin typeface="Times" pitchFamily="18" charset="0"/>
                </a:defRPr>
              </a:lvl8pPr>
              <a:lvl9pPr marL="3473450" defTabSz="822325" eaLnBrk="0" fontAlgn="base" hangingPunct="0">
                <a:spcBef>
                  <a:spcPct val="0"/>
                </a:spcBef>
                <a:spcAft>
                  <a:spcPct val="0"/>
                </a:spcAft>
                <a:defRPr sz="2400">
                  <a:solidFill>
                    <a:schemeClr val="tx1"/>
                  </a:solidFill>
                  <a:latin typeface="Times" pitchFamily="18" charset="0"/>
                </a:defRPr>
              </a:lvl9pPr>
            </a:lstStyle>
            <a:p>
              <a:r>
                <a:rPr lang="en-US" altLang="en-US" sz="2000" b="1">
                  <a:latin typeface="Arial" charset="0"/>
                </a:rPr>
                <a:t>Acetyl CoA</a:t>
              </a:r>
            </a:p>
          </p:txBody>
        </p:sp>
        <p:sp>
          <p:nvSpPr>
            <p:cNvPr id="3153" name="Text Box 81"/>
            <p:cNvSpPr txBox="1">
              <a:spLocks noChangeArrowheads="1"/>
            </p:cNvSpPr>
            <p:nvPr/>
          </p:nvSpPr>
          <p:spPr bwMode="auto">
            <a:xfrm>
              <a:off x="5090" y="2281"/>
              <a:ext cx="576" cy="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269" tIns="41134" rIns="82269" bIns="41134">
              <a:spAutoFit/>
            </a:bodyPr>
            <a:lstStyle>
              <a:lvl1pPr defTabSz="822325">
                <a:defRPr sz="2400">
                  <a:solidFill>
                    <a:schemeClr val="tx1"/>
                  </a:solidFill>
                  <a:latin typeface="Times" pitchFamily="18" charset="0"/>
                </a:defRPr>
              </a:lvl1pPr>
              <a:lvl2pPr marL="411163" defTabSz="822325">
                <a:defRPr sz="2400">
                  <a:solidFill>
                    <a:schemeClr val="tx1"/>
                  </a:solidFill>
                  <a:latin typeface="Times" pitchFamily="18" charset="0"/>
                </a:defRPr>
              </a:lvl2pPr>
              <a:lvl3pPr marL="822325" defTabSz="822325">
                <a:defRPr sz="2400">
                  <a:solidFill>
                    <a:schemeClr val="tx1"/>
                  </a:solidFill>
                  <a:latin typeface="Times" pitchFamily="18" charset="0"/>
                </a:defRPr>
              </a:lvl3pPr>
              <a:lvl4pPr marL="1233488" defTabSz="822325">
                <a:defRPr sz="2400">
                  <a:solidFill>
                    <a:schemeClr val="tx1"/>
                  </a:solidFill>
                  <a:latin typeface="Times" pitchFamily="18" charset="0"/>
                </a:defRPr>
              </a:lvl4pPr>
              <a:lvl5pPr marL="1644650" defTabSz="822325">
                <a:defRPr sz="2400">
                  <a:solidFill>
                    <a:schemeClr val="tx1"/>
                  </a:solidFill>
                  <a:latin typeface="Times" pitchFamily="18" charset="0"/>
                </a:defRPr>
              </a:lvl5pPr>
              <a:lvl6pPr marL="2101850" defTabSz="822325" eaLnBrk="0" fontAlgn="base" hangingPunct="0">
                <a:spcBef>
                  <a:spcPct val="0"/>
                </a:spcBef>
                <a:spcAft>
                  <a:spcPct val="0"/>
                </a:spcAft>
                <a:defRPr sz="2400">
                  <a:solidFill>
                    <a:schemeClr val="tx1"/>
                  </a:solidFill>
                  <a:latin typeface="Times" pitchFamily="18" charset="0"/>
                </a:defRPr>
              </a:lvl6pPr>
              <a:lvl7pPr marL="2559050" defTabSz="822325" eaLnBrk="0" fontAlgn="base" hangingPunct="0">
                <a:spcBef>
                  <a:spcPct val="0"/>
                </a:spcBef>
                <a:spcAft>
                  <a:spcPct val="0"/>
                </a:spcAft>
                <a:defRPr sz="2400">
                  <a:solidFill>
                    <a:schemeClr val="tx1"/>
                  </a:solidFill>
                  <a:latin typeface="Times" pitchFamily="18" charset="0"/>
                </a:defRPr>
              </a:lvl7pPr>
              <a:lvl8pPr marL="3016250" defTabSz="822325" eaLnBrk="0" fontAlgn="base" hangingPunct="0">
                <a:spcBef>
                  <a:spcPct val="0"/>
                </a:spcBef>
                <a:spcAft>
                  <a:spcPct val="0"/>
                </a:spcAft>
                <a:defRPr sz="2400">
                  <a:solidFill>
                    <a:schemeClr val="tx1"/>
                  </a:solidFill>
                  <a:latin typeface="Times" pitchFamily="18" charset="0"/>
                </a:defRPr>
              </a:lvl8pPr>
              <a:lvl9pPr marL="3473450" defTabSz="822325" eaLnBrk="0" fontAlgn="base" hangingPunct="0">
                <a:spcBef>
                  <a:spcPct val="0"/>
                </a:spcBef>
                <a:spcAft>
                  <a:spcPct val="0"/>
                </a:spcAft>
                <a:defRPr sz="2400">
                  <a:solidFill>
                    <a:schemeClr val="tx1"/>
                  </a:solidFill>
                  <a:latin typeface="Times" pitchFamily="18" charset="0"/>
                </a:defRPr>
              </a:lvl9pPr>
            </a:lstStyle>
            <a:p>
              <a:r>
                <a:rPr lang="en-US" altLang="en-US" sz="1800" b="1">
                  <a:latin typeface="Arial" charset="0"/>
                </a:rPr>
                <a:t>Krebs cycle</a:t>
              </a:r>
            </a:p>
          </p:txBody>
        </p:sp>
      </p:grpSp>
      <p:sp>
        <p:nvSpPr>
          <p:cNvPr id="3110" name="Rectangle 38"/>
          <p:cNvSpPr>
            <a:spLocks noGrp="1" noChangeArrowheads="1"/>
          </p:cNvSpPr>
          <p:nvPr>
            <p:ph type="title"/>
          </p:nvPr>
        </p:nvSpPr>
        <p:spPr>
          <a:xfrm>
            <a:off x="704850" y="282575"/>
            <a:ext cx="8134350" cy="1089025"/>
          </a:xfrm>
        </p:spPr>
        <p:txBody>
          <a:bodyPr/>
          <a:lstStyle/>
          <a:p>
            <a:r>
              <a:rPr lang="en-US" altLang="en-US" sz="3200" b="1">
                <a:solidFill>
                  <a:srgbClr val="FF8000"/>
                </a:solidFill>
                <a:latin typeface="Arial" charset="0"/>
              </a:rPr>
              <a:t>The metabolism of all macromolecules is </a:t>
            </a:r>
            <a:br>
              <a:rPr lang="en-US" altLang="en-US" sz="3200" b="1">
                <a:solidFill>
                  <a:srgbClr val="FF8000"/>
                </a:solidFill>
                <a:latin typeface="Arial" charset="0"/>
              </a:rPr>
            </a:br>
            <a:r>
              <a:rPr lang="en-US" altLang="en-US" sz="3200" b="1">
                <a:solidFill>
                  <a:srgbClr val="FF8000"/>
                </a:solidFill>
                <a:latin typeface="Arial" charset="0"/>
              </a:rPr>
              <a:t>tied to cellular respiration</a:t>
            </a:r>
            <a:endParaRPr lang="en-US" altLang="en-US" sz="3200" b="1" i="1">
              <a:solidFill>
                <a:srgbClr val="FF8000"/>
              </a:solidFill>
              <a:latin typeface="Arial" charset="0"/>
            </a:endParaRPr>
          </a:p>
        </p:txBody>
      </p:sp>
      <p:sp>
        <p:nvSpPr>
          <p:cNvPr id="3111" name="Rectangle 39"/>
          <p:cNvSpPr>
            <a:spLocks noGrp="1" noChangeArrowheads="1"/>
          </p:cNvSpPr>
          <p:nvPr>
            <p:ph type="body" idx="1"/>
          </p:nvPr>
        </p:nvSpPr>
        <p:spPr>
          <a:xfrm>
            <a:off x="0" y="1670050"/>
            <a:ext cx="9144000" cy="1149350"/>
          </a:xfrm>
        </p:spPr>
        <p:txBody>
          <a:bodyPr/>
          <a:lstStyle/>
          <a:p>
            <a:pPr>
              <a:lnSpc>
                <a:spcPct val="90000"/>
              </a:lnSpc>
            </a:pPr>
            <a:r>
              <a:rPr lang="en-US" altLang="en-US" sz="2800">
                <a:latin typeface="Arial" charset="0"/>
              </a:rPr>
              <a:t>Carbohydrates, fats, and proteins can be broken </a:t>
            </a:r>
            <a:br>
              <a:rPr lang="en-US" altLang="en-US" sz="2800">
                <a:latin typeface="Arial" charset="0"/>
              </a:rPr>
            </a:br>
            <a:r>
              <a:rPr lang="en-US" altLang="en-US" sz="2800">
                <a:latin typeface="Arial" charset="0"/>
              </a:rPr>
              <a:t>down and used in glycolysis and the Kreb’s cycle.</a:t>
            </a:r>
            <a:r>
              <a:rPr lang="en-US" altLang="en-US" sz="2800"/>
              <a:t> </a:t>
            </a:r>
          </a:p>
          <a:p>
            <a:pPr>
              <a:lnSpc>
                <a:spcPct val="90000"/>
              </a:lnSpc>
            </a:pPr>
            <a:endParaRPr lang="en-US" altLang="en-US" sz="2800"/>
          </a:p>
        </p:txBody>
      </p:sp>
    </p:spTree>
    <p:extLst>
      <p:ext uri="{BB962C8B-B14F-4D97-AF65-F5344CB8AC3E}">
        <p14:creationId xmlns:p14="http://schemas.microsoft.com/office/powerpoint/2010/main" val="2479721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82575" y="244475"/>
            <a:ext cx="8458200" cy="1143000"/>
          </a:xfrm>
        </p:spPr>
        <p:txBody>
          <a:bodyPr/>
          <a:lstStyle/>
          <a:p>
            <a:r>
              <a:rPr lang="en-US" altLang="en-US" sz="3200" b="1">
                <a:solidFill>
                  <a:srgbClr val="FF8000"/>
                </a:solidFill>
                <a:latin typeface="Arial" charset="0"/>
              </a:rPr>
              <a:t>The metabolism of all macromolecules is </a:t>
            </a:r>
            <a:br>
              <a:rPr lang="en-US" altLang="en-US" sz="3200" b="1">
                <a:solidFill>
                  <a:srgbClr val="FF8000"/>
                </a:solidFill>
                <a:latin typeface="Arial" charset="0"/>
              </a:rPr>
            </a:br>
            <a:r>
              <a:rPr lang="en-US" altLang="en-US" sz="3200" b="1">
                <a:solidFill>
                  <a:srgbClr val="FF8000"/>
                </a:solidFill>
                <a:latin typeface="Arial" charset="0"/>
              </a:rPr>
              <a:t>tied to cellular respiration</a:t>
            </a:r>
          </a:p>
        </p:txBody>
      </p:sp>
      <p:sp>
        <p:nvSpPr>
          <p:cNvPr id="6147" name="Rectangle 3"/>
          <p:cNvSpPr>
            <a:spLocks noGrp="1" noChangeArrowheads="1"/>
          </p:cNvSpPr>
          <p:nvPr>
            <p:ph type="body" idx="1"/>
          </p:nvPr>
        </p:nvSpPr>
        <p:spPr>
          <a:xfrm>
            <a:off x="0" y="1435100"/>
            <a:ext cx="9144000" cy="2279650"/>
          </a:xfrm>
        </p:spPr>
        <p:txBody>
          <a:bodyPr/>
          <a:lstStyle/>
          <a:p>
            <a:r>
              <a:rPr lang="en-US" altLang="en-US" sz="2800">
                <a:latin typeface="Arial" charset="0"/>
              </a:rPr>
              <a:t>Excess intermediates of glycolysis and the Kreb’s cycle can be converted to stored carbohydrates, fats and proteins.</a:t>
            </a:r>
          </a:p>
          <a:p>
            <a:endParaRPr lang="en-US" altLang="en-US" sz="2800">
              <a:latin typeface="Arial" charset="0"/>
            </a:endParaRPr>
          </a:p>
        </p:txBody>
      </p:sp>
      <p:pic>
        <p:nvPicPr>
          <p:cNvPr id="6172" name="Picture 28" descr="uFG06_18.JPG                                                   08AB7009SHARE1 on ACADSERV5            B64B4CB5:"/>
          <p:cNvPicPr>
            <a:picLocks noChangeAspect="1" noChangeArrowheads="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66713" y="2841625"/>
            <a:ext cx="8501062" cy="4016375"/>
          </a:xfrm>
          <a:prstGeom prst="rect">
            <a:avLst/>
          </a:prstGeom>
          <a:noFill/>
          <a:extLst>
            <a:ext uri="{909E8E84-426E-40DD-AFC4-6F175D3DCCD1}">
              <a14:hiddenFill xmlns:a14="http://schemas.microsoft.com/office/drawing/2010/main">
                <a:solidFill>
                  <a:srgbClr val="FFFFFF"/>
                </a:solidFill>
              </a14:hiddenFill>
            </a:ext>
          </a:extLst>
        </p:spPr>
      </p:pic>
      <p:sp>
        <p:nvSpPr>
          <p:cNvPr id="6173" name="Text Box 29"/>
          <p:cNvSpPr txBox="1">
            <a:spLocks noChangeArrowheads="1"/>
          </p:cNvSpPr>
          <p:nvPr/>
        </p:nvSpPr>
        <p:spPr bwMode="auto">
          <a:xfrm>
            <a:off x="1000125" y="5132388"/>
            <a:ext cx="10668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pitchFamily="18" charset="0"/>
              </a:defRPr>
            </a:lvl1pPr>
            <a:lvl2pPr marL="411163" defTabSz="822325">
              <a:defRPr sz="2400">
                <a:solidFill>
                  <a:schemeClr val="tx1"/>
                </a:solidFill>
                <a:latin typeface="Times" pitchFamily="18" charset="0"/>
              </a:defRPr>
            </a:lvl2pPr>
            <a:lvl3pPr marL="822325" defTabSz="822325">
              <a:defRPr sz="2400">
                <a:solidFill>
                  <a:schemeClr val="tx1"/>
                </a:solidFill>
                <a:latin typeface="Times" pitchFamily="18" charset="0"/>
              </a:defRPr>
            </a:lvl3pPr>
            <a:lvl4pPr marL="1233488" defTabSz="822325">
              <a:defRPr sz="2400">
                <a:solidFill>
                  <a:schemeClr val="tx1"/>
                </a:solidFill>
                <a:latin typeface="Times" pitchFamily="18" charset="0"/>
              </a:defRPr>
            </a:lvl4pPr>
            <a:lvl5pPr marL="1644650" defTabSz="822325">
              <a:defRPr sz="2400">
                <a:solidFill>
                  <a:schemeClr val="tx1"/>
                </a:solidFill>
                <a:latin typeface="Times" pitchFamily="18" charset="0"/>
              </a:defRPr>
            </a:lvl5pPr>
            <a:lvl6pPr marL="2101850" defTabSz="822325" eaLnBrk="0" fontAlgn="base" hangingPunct="0">
              <a:spcBef>
                <a:spcPct val="0"/>
              </a:spcBef>
              <a:spcAft>
                <a:spcPct val="0"/>
              </a:spcAft>
              <a:defRPr sz="2400">
                <a:solidFill>
                  <a:schemeClr val="tx1"/>
                </a:solidFill>
                <a:latin typeface="Times" pitchFamily="18" charset="0"/>
              </a:defRPr>
            </a:lvl6pPr>
            <a:lvl7pPr marL="2559050" defTabSz="822325" eaLnBrk="0" fontAlgn="base" hangingPunct="0">
              <a:spcBef>
                <a:spcPct val="0"/>
              </a:spcBef>
              <a:spcAft>
                <a:spcPct val="0"/>
              </a:spcAft>
              <a:defRPr sz="2400">
                <a:solidFill>
                  <a:schemeClr val="tx1"/>
                </a:solidFill>
                <a:latin typeface="Times" pitchFamily="18" charset="0"/>
              </a:defRPr>
            </a:lvl7pPr>
            <a:lvl8pPr marL="3016250" defTabSz="822325" eaLnBrk="0" fontAlgn="base" hangingPunct="0">
              <a:spcBef>
                <a:spcPct val="0"/>
              </a:spcBef>
              <a:spcAft>
                <a:spcPct val="0"/>
              </a:spcAft>
              <a:defRPr sz="2400">
                <a:solidFill>
                  <a:schemeClr val="tx1"/>
                </a:solidFill>
                <a:latin typeface="Times" pitchFamily="18" charset="0"/>
              </a:defRPr>
            </a:lvl8pPr>
            <a:lvl9pPr marL="3473450" defTabSz="822325" eaLnBrk="0" fontAlgn="base" hangingPunct="0">
              <a:spcBef>
                <a:spcPct val="0"/>
              </a:spcBef>
              <a:spcAft>
                <a:spcPct val="0"/>
              </a:spcAft>
              <a:defRPr sz="2400">
                <a:solidFill>
                  <a:schemeClr val="tx1"/>
                </a:solidFill>
                <a:latin typeface="Times" pitchFamily="18" charset="0"/>
              </a:defRPr>
            </a:lvl9pPr>
          </a:lstStyle>
          <a:p>
            <a:r>
              <a:rPr lang="en-US" altLang="en-US" sz="1800" b="1">
                <a:solidFill>
                  <a:srgbClr val="CC0000"/>
                </a:solidFill>
                <a:latin typeface="Arial" charset="0"/>
              </a:rPr>
              <a:t>Glucose</a:t>
            </a:r>
          </a:p>
        </p:txBody>
      </p:sp>
      <p:sp>
        <p:nvSpPr>
          <p:cNvPr id="6174" name="Text Box 30"/>
          <p:cNvSpPr txBox="1">
            <a:spLocks noChangeArrowheads="1"/>
          </p:cNvSpPr>
          <p:nvPr/>
        </p:nvSpPr>
        <p:spPr bwMode="auto">
          <a:xfrm>
            <a:off x="3814763" y="6053138"/>
            <a:ext cx="227330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pitchFamily="18" charset="0"/>
              </a:defRPr>
            </a:lvl1pPr>
            <a:lvl2pPr marL="411163" defTabSz="822325">
              <a:defRPr sz="2400">
                <a:solidFill>
                  <a:schemeClr val="tx1"/>
                </a:solidFill>
                <a:latin typeface="Times" pitchFamily="18" charset="0"/>
              </a:defRPr>
            </a:lvl2pPr>
            <a:lvl3pPr marL="822325" defTabSz="822325">
              <a:defRPr sz="2400">
                <a:solidFill>
                  <a:schemeClr val="tx1"/>
                </a:solidFill>
                <a:latin typeface="Times" pitchFamily="18" charset="0"/>
              </a:defRPr>
            </a:lvl3pPr>
            <a:lvl4pPr marL="1233488" defTabSz="822325">
              <a:defRPr sz="2400">
                <a:solidFill>
                  <a:schemeClr val="tx1"/>
                </a:solidFill>
                <a:latin typeface="Times" pitchFamily="18" charset="0"/>
              </a:defRPr>
            </a:lvl4pPr>
            <a:lvl5pPr marL="1644650" defTabSz="822325">
              <a:defRPr sz="2400">
                <a:solidFill>
                  <a:schemeClr val="tx1"/>
                </a:solidFill>
                <a:latin typeface="Times" pitchFamily="18" charset="0"/>
              </a:defRPr>
            </a:lvl5pPr>
            <a:lvl6pPr marL="2101850" defTabSz="822325" eaLnBrk="0" fontAlgn="base" hangingPunct="0">
              <a:spcBef>
                <a:spcPct val="0"/>
              </a:spcBef>
              <a:spcAft>
                <a:spcPct val="0"/>
              </a:spcAft>
              <a:defRPr sz="2400">
                <a:solidFill>
                  <a:schemeClr val="tx1"/>
                </a:solidFill>
                <a:latin typeface="Times" pitchFamily="18" charset="0"/>
              </a:defRPr>
            </a:lvl6pPr>
            <a:lvl7pPr marL="2559050" defTabSz="822325" eaLnBrk="0" fontAlgn="base" hangingPunct="0">
              <a:spcBef>
                <a:spcPct val="0"/>
              </a:spcBef>
              <a:spcAft>
                <a:spcPct val="0"/>
              </a:spcAft>
              <a:defRPr sz="2400">
                <a:solidFill>
                  <a:schemeClr val="tx1"/>
                </a:solidFill>
                <a:latin typeface="Times" pitchFamily="18" charset="0"/>
              </a:defRPr>
            </a:lvl7pPr>
            <a:lvl8pPr marL="3016250" defTabSz="822325" eaLnBrk="0" fontAlgn="base" hangingPunct="0">
              <a:spcBef>
                <a:spcPct val="0"/>
              </a:spcBef>
              <a:spcAft>
                <a:spcPct val="0"/>
              </a:spcAft>
              <a:defRPr sz="2400">
                <a:solidFill>
                  <a:schemeClr val="tx1"/>
                </a:solidFill>
                <a:latin typeface="Times" pitchFamily="18" charset="0"/>
              </a:defRPr>
            </a:lvl8pPr>
            <a:lvl9pPr marL="3473450" defTabSz="822325" eaLnBrk="0" fontAlgn="base" hangingPunct="0">
              <a:spcBef>
                <a:spcPct val="0"/>
              </a:spcBef>
              <a:spcAft>
                <a:spcPct val="0"/>
              </a:spcAft>
              <a:defRPr sz="2400">
                <a:solidFill>
                  <a:schemeClr val="tx1"/>
                </a:solidFill>
                <a:latin typeface="Times" pitchFamily="18" charset="0"/>
              </a:defRPr>
            </a:lvl9pPr>
          </a:lstStyle>
          <a:p>
            <a:r>
              <a:rPr lang="en-US" altLang="en-US" sz="1800" b="1">
                <a:latin typeface="Arial" charset="0"/>
              </a:rPr>
              <a:t>Lactate</a:t>
            </a:r>
          </a:p>
          <a:p>
            <a:r>
              <a:rPr lang="en-US" altLang="en-US" sz="1800" b="1">
                <a:latin typeface="Arial" charset="0"/>
              </a:rPr>
              <a:t>(from fermentation)</a:t>
            </a:r>
          </a:p>
        </p:txBody>
      </p:sp>
      <p:sp>
        <p:nvSpPr>
          <p:cNvPr id="6175" name="Text Box 31"/>
          <p:cNvSpPr txBox="1">
            <a:spLocks noChangeArrowheads="1"/>
          </p:cNvSpPr>
          <p:nvPr/>
        </p:nvSpPr>
        <p:spPr bwMode="auto">
          <a:xfrm>
            <a:off x="4462463" y="4603750"/>
            <a:ext cx="163830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269" tIns="41134" rIns="82269" bIns="41134">
            <a:spAutoFit/>
          </a:bodyPr>
          <a:lstStyle>
            <a:lvl1pPr defTabSz="822325">
              <a:defRPr sz="2400">
                <a:solidFill>
                  <a:schemeClr val="tx1"/>
                </a:solidFill>
                <a:latin typeface="Times" pitchFamily="18" charset="0"/>
              </a:defRPr>
            </a:lvl1pPr>
            <a:lvl2pPr marL="411163" defTabSz="822325">
              <a:defRPr sz="2400">
                <a:solidFill>
                  <a:schemeClr val="tx1"/>
                </a:solidFill>
                <a:latin typeface="Times" pitchFamily="18" charset="0"/>
              </a:defRPr>
            </a:lvl2pPr>
            <a:lvl3pPr marL="822325" defTabSz="822325">
              <a:defRPr sz="2400">
                <a:solidFill>
                  <a:schemeClr val="tx1"/>
                </a:solidFill>
                <a:latin typeface="Times" pitchFamily="18" charset="0"/>
              </a:defRPr>
            </a:lvl3pPr>
            <a:lvl4pPr marL="1233488" defTabSz="822325">
              <a:defRPr sz="2400">
                <a:solidFill>
                  <a:schemeClr val="tx1"/>
                </a:solidFill>
                <a:latin typeface="Times" pitchFamily="18" charset="0"/>
              </a:defRPr>
            </a:lvl4pPr>
            <a:lvl5pPr marL="1644650" defTabSz="822325">
              <a:defRPr sz="2400">
                <a:solidFill>
                  <a:schemeClr val="tx1"/>
                </a:solidFill>
                <a:latin typeface="Times" pitchFamily="18" charset="0"/>
              </a:defRPr>
            </a:lvl5pPr>
            <a:lvl6pPr marL="2101850" defTabSz="822325" eaLnBrk="0" fontAlgn="base" hangingPunct="0">
              <a:spcBef>
                <a:spcPct val="0"/>
              </a:spcBef>
              <a:spcAft>
                <a:spcPct val="0"/>
              </a:spcAft>
              <a:defRPr sz="2400">
                <a:solidFill>
                  <a:schemeClr val="tx1"/>
                </a:solidFill>
                <a:latin typeface="Times" pitchFamily="18" charset="0"/>
              </a:defRPr>
            </a:lvl6pPr>
            <a:lvl7pPr marL="2559050" defTabSz="822325" eaLnBrk="0" fontAlgn="base" hangingPunct="0">
              <a:spcBef>
                <a:spcPct val="0"/>
              </a:spcBef>
              <a:spcAft>
                <a:spcPct val="0"/>
              </a:spcAft>
              <a:defRPr sz="2400">
                <a:solidFill>
                  <a:schemeClr val="tx1"/>
                </a:solidFill>
                <a:latin typeface="Times" pitchFamily="18" charset="0"/>
              </a:defRPr>
            </a:lvl7pPr>
            <a:lvl8pPr marL="3016250" defTabSz="822325" eaLnBrk="0" fontAlgn="base" hangingPunct="0">
              <a:spcBef>
                <a:spcPct val="0"/>
              </a:spcBef>
              <a:spcAft>
                <a:spcPct val="0"/>
              </a:spcAft>
              <a:defRPr sz="2400">
                <a:solidFill>
                  <a:schemeClr val="tx1"/>
                </a:solidFill>
                <a:latin typeface="Times" pitchFamily="18" charset="0"/>
              </a:defRPr>
            </a:lvl8pPr>
            <a:lvl9pPr marL="3473450" defTabSz="822325" eaLnBrk="0" fontAlgn="base" hangingPunct="0">
              <a:spcBef>
                <a:spcPct val="0"/>
              </a:spcBef>
              <a:spcAft>
                <a:spcPct val="0"/>
              </a:spcAft>
              <a:defRPr sz="2400">
                <a:solidFill>
                  <a:schemeClr val="tx1"/>
                </a:solidFill>
                <a:latin typeface="Times" pitchFamily="18" charset="0"/>
              </a:defRPr>
            </a:lvl9pPr>
          </a:lstStyle>
          <a:p>
            <a:pPr>
              <a:lnSpc>
                <a:spcPct val="75000"/>
              </a:lnSpc>
            </a:pPr>
            <a:r>
              <a:rPr lang="en-US" altLang="en-US" sz="1800" b="1">
                <a:latin typeface="Arial" charset="0"/>
              </a:rPr>
              <a:t>Fatty acids</a:t>
            </a:r>
          </a:p>
        </p:txBody>
      </p:sp>
      <p:sp>
        <p:nvSpPr>
          <p:cNvPr id="6176" name="Text Box 32"/>
          <p:cNvSpPr txBox="1">
            <a:spLocks noChangeArrowheads="1"/>
          </p:cNvSpPr>
          <p:nvPr/>
        </p:nvSpPr>
        <p:spPr bwMode="auto">
          <a:xfrm>
            <a:off x="6008688" y="5194300"/>
            <a:ext cx="633412"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pitchFamily="18" charset="0"/>
              </a:defRPr>
            </a:lvl1pPr>
            <a:lvl2pPr marL="411163" defTabSz="822325">
              <a:defRPr sz="2400">
                <a:solidFill>
                  <a:schemeClr val="tx1"/>
                </a:solidFill>
                <a:latin typeface="Times" pitchFamily="18" charset="0"/>
              </a:defRPr>
            </a:lvl2pPr>
            <a:lvl3pPr marL="822325" defTabSz="822325">
              <a:defRPr sz="2400">
                <a:solidFill>
                  <a:schemeClr val="tx1"/>
                </a:solidFill>
                <a:latin typeface="Times" pitchFamily="18" charset="0"/>
              </a:defRPr>
            </a:lvl3pPr>
            <a:lvl4pPr marL="1233488" defTabSz="822325">
              <a:defRPr sz="2400">
                <a:solidFill>
                  <a:schemeClr val="tx1"/>
                </a:solidFill>
                <a:latin typeface="Times" pitchFamily="18" charset="0"/>
              </a:defRPr>
            </a:lvl4pPr>
            <a:lvl5pPr marL="1644650" defTabSz="822325">
              <a:defRPr sz="2400">
                <a:solidFill>
                  <a:schemeClr val="tx1"/>
                </a:solidFill>
                <a:latin typeface="Times" pitchFamily="18" charset="0"/>
              </a:defRPr>
            </a:lvl5pPr>
            <a:lvl6pPr marL="2101850" defTabSz="822325" eaLnBrk="0" fontAlgn="base" hangingPunct="0">
              <a:spcBef>
                <a:spcPct val="0"/>
              </a:spcBef>
              <a:spcAft>
                <a:spcPct val="0"/>
              </a:spcAft>
              <a:defRPr sz="2400">
                <a:solidFill>
                  <a:schemeClr val="tx1"/>
                </a:solidFill>
                <a:latin typeface="Times" pitchFamily="18" charset="0"/>
              </a:defRPr>
            </a:lvl6pPr>
            <a:lvl7pPr marL="2559050" defTabSz="822325" eaLnBrk="0" fontAlgn="base" hangingPunct="0">
              <a:spcBef>
                <a:spcPct val="0"/>
              </a:spcBef>
              <a:spcAft>
                <a:spcPct val="0"/>
              </a:spcAft>
              <a:defRPr sz="2400">
                <a:solidFill>
                  <a:schemeClr val="tx1"/>
                </a:solidFill>
                <a:latin typeface="Times" pitchFamily="18" charset="0"/>
              </a:defRPr>
            </a:lvl7pPr>
            <a:lvl8pPr marL="3016250" defTabSz="822325" eaLnBrk="0" fontAlgn="base" hangingPunct="0">
              <a:spcBef>
                <a:spcPct val="0"/>
              </a:spcBef>
              <a:spcAft>
                <a:spcPct val="0"/>
              </a:spcAft>
              <a:defRPr sz="2400">
                <a:solidFill>
                  <a:schemeClr val="tx1"/>
                </a:solidFill>
                <a:latin typeface="Times" pitchFamily="18" charset="0"/>
              </a:defRPr>
            </a:lvl8pPr>
            <a:lvl9pPr marL="3473450" defTabSz="822325" eaLnBrk="0" fontAlgn="base" hangingPunct="0">
              <a:spcBef>
                <a:spcPct val="0"/>
              </a:spcBef>
              <a:spcAft>
                <a:spcPct val="0"/>
              </a:spcAft>
              <a:defRPr sz="2400">
                <a:solidFill>
                  <a:schemeClr val="tx1"/>
                </a:solidFill>
                <a:latin typeface="Times" pitchFamily="18" charset="0"/>
              </a:defRPr>
            </a:lvl9pPr>
          </a:lstStyle>
          <a:p>
            <a:pPr>
              <a:lnSpc>
                <a:spcPct val="70000"/>
              </a:lnSpc>
            </a:pPr>
            <a:r>
              <a:rPr lang="en-US" altLang="en-US" sz="1300" b="1">
                <a:latin typeface="Arial" charset="0"/>
              </a:rPr>
              <a:t>Krebs</a:t>
            </a:r>
          </a:p>
          <a:p>
            <a:pPr>
              <a:lnSpc>
                <a:spcPct val="70000"/>
              </a:lnSpc>
            </a:pPr>
            <a:r>
              <a:rPr lang="en-US" altLang="en-US" sz="1300" b="1">
                <a:latin typeface="Arial" charset="0"/>
              </a:rPr>
              <a:t>cycle</a:t>
            </a:r>
          </a:p>
        </p:txBody>
      </p:sp>
      <p:sp>
        <p:nvSpPr>
          <p:cNvPr id="6177" name="Rectangle 33"/>
          <p:cNvSpPr>
            <a:spLocks noChangeArrowheads="1"/>
          </p:cNvSpPr>
          <p:nvPr/>
        </p:nvSpPr>
        <p:spPr bwMode="auto">
          <a:xfrm>
            <a:off x="7518400" y="4729163"/>
            <a:ext cx="1338263" cy="1268412"/>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178" name="Text Box 34"/>
          <p:cNvSpPr txBox="1">
            <a:spLocks noChangeArrowheads="1"/>
          </p:cNvSpPr>
          <p:nvPr/>
        </p:nvSpPr>
        <p:spPr bwMode="auto">
          <a:xfrm>
            <a:off x="7448550" y="4573588"/>
            <a:ext cx="1765300" cy="1739900"/>
          </a:xfrm>
          <a:prstGeom prst="rect">
            <a:avLst/>
          </a:prstGeom>
          <a:solidFill>
            <a:srgbClr val="79C23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2269" tIns="41134" rIns="82269" bIns="41134">
            <a:spAutoFit/>
          </a:bodyPr>
          <a:lstStyle>
            <a:lvl1pPr defTabSz="822325">
              <a:defRPr sz="2400">
                <a:solidFill>
                  <a:schemeClr val="tx1"/>
                </a:solidFill>
                <a:latin typeface="Times" pitchFamily="18" charset="0"/>
              </a:defRPr>
            </a:lvl1pPr>
            <a:lvl2pPr marL="411163" defTabSz="822325">
              <a:defRPr sz="2400">
                <a:solidFill>
                  <a:schemeClr val="tx1"/>
                </a:solidFill>
                <a:latin typeface="Times" pitchFamily="18" charset="0"/>
              </a:defRPr>
            </a:lvl2pPr>
            <a:lvl3pPr marL="822325" defTabSz="822325">
              <a:defRPr sz="2400">
                <a:solidFill>
                  <a:schemeClr val="tx1"/>
                </a:solidFill>
                <a:latin typeface="Times" pitchFamily="18" charset="0"/>
              </a:defRPr>
            </a:lvl3pPr>
            <a:lvl4pPr marL="1233488" defTabSz="822325">
              <a:defRPr sz="2400">
                <a:solidFill>
                  <a:schemeClr val="tx1"/>
                </a:solidFill>
                <a:latin typeface="Times" pitchFamily="18" charset="0"/>
              </a:defRPr>
            </a:lvl4pPr>
            <a:lvl5pPr marL="1644650" defTabSz="822325">
              <a:defRPr sz="2400">
                <a:solidFill>
                  <a:schemeClr val="tx1"/>
                </a:solidFill>
                <a:latin typeface="Times" pitchFamily="18" charset="0"/>
              </a:defRPr>
            </a:lvl5pPr>
            <a:lvl6pPr marL="2101850" defTabSz="822325" eaLnBrk="0" fontAlgn="base" hangingPunct="0">
              <a:spcBef>
                <a:spcPct val="0"/>
              </a:spcBef>
              <a:spcAft>
                <a:spcPct val="0"/>
              </a:spcAft>
              <a:defRPr sz="2400">
                <a:solidFill>
                  <a:schemeClr val="tx1"/>
                </a:solidFill>
                <a:latin typeface="Times" pitchFamily="18" charset="0"/>
              </a:defRPr>
            </a:lvl6pPr>
            <a:lvl7pPr marL="2559050" defTabSz="822325" eaLnBrk="0" fontAlgn="base" hangingPunct="0">
              <a:spcBef>
                <a:spcPct val="0"/>
              </a:spcBef>
              <a:spcAft>
                <a:spcPct val="0"/>
              </a:spcAft>
              <a:defRPr sz="2400">
                <a:solidFill>
                  <a:schemeClr val="tx1"/>
                </a:solidFill>
                <a:latin typeface="Times" pitchFamily="18" charset="0"/>
              </a:defRPr>
            </a:lvl7pPr>
            <a:lvl8pPr marL="3016250" defTabSz="822325" eaLnBrk="0" fontAlgn="base" hangingPunct="0">
              <a:spcBef>
                <a:spcPct val="0"/>
              </a:spcBef>
              <a:spcAft>
                <a:spcPct val="0"/>
              </a:spcAft>
              <a:defRPr sz="2400">
                <a:solidFill>
                  <a:schemeClr val="tx1"/>
                </a:solidFill>
                <a:latin typeface="Times" pitchFamily="18" charset="0"/>
              </a:defRPr>
            </a:lvl8pPr>
            <a:lvl9pPr marL="3473450" defTabSz="822325" eaLnBrk="0" fontAlgn="base" hangingPunct="0">
              <a:spcBef>
                <a:spcPct val="0"/>
              </a:spcBef>
              <a:spcAft>
                <a:spcPct val="0"/>
              </a:spcAft>
              <a:defRPr sz="2400">
                <a:solidFill>
                  <a:schemeClr val="tx1"/>
                </a:solidFill>
                <a:latin typeface="Times" pitchFamily="18" charset="0"/>
              </a:defRPr>
            </a:lvl9pPr>
          </a:lstStyle>
          <a:p>
            <a:r>
              <a:rPr lang="en-US" altLang="en-US" sz="1800" b="1">
                <a:latin typeface="Arial" charset="0"/>
              </a:rPr>
              <a:t>Several </a:t>
            </a:r>
            <a:br>
              <a:rPr lang="en-US" altLang="en-US" sz="1800" b="1">
                <a:latin typeface="Arial" charset="0"/>
              </a:rPr>
            </a:br>
            <a:r>
              <a:rPr lang="en-US" altLang="en-US" sz="1800" b="1">
                <a:latin typeface="Arial" charset="0"/>
              </a:rPr>
              <a:t>intermediaries used as</a:t>
            </a:r>
          </a:p>
          <a:p>
            <a:r>
              <a:rPr lang="en-US" altLang="en-US" sz="1800" b="1">
                <a:latin typeface="Arial" charset="0"/>
              </a:rPr>
              <a:t>substrates in amino acid synthesis</a:t>
            </a:r>
          </a:p>
        </p:txBody>
      </p:sp>
      <p:sp>
        <p:nvSpPr>
          <p:cNvPr id="6179" name="Rectangle 35"/>
          <p:cNvSpPr>
            <a:spLocks noChangeArrowheads="1"/>
          </p:cNvSpPr>
          <p:nvPr/>
        </p:nvSpPr>
        <p:spPr bwMode="auto">
          <a:xfrm>
            <a:off x="5116513" y="3721100"/>
            <a:ext cx="1782762" cy="2746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180" name="Text Box 36"/>
          <p:cNvSpPr txBox="1">
            <a:spLocks noChangeArrowheads="1"/>
          </p:cNvSpPr>
          <p:nvPr/>
        </p:nvSpPr>
        <p:spPr bwMode="auto">
          <a:xfrm>
            <a:off x="5105400" y="3678238"/>
            <a:ext cx="17399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pitchFamily="18" charset="0"/>
              </a:defRPr>
            </a:lvl1pPr>
            <a:lvl2pPr marL="411163" defTabSz="822325">
              <a:defRPr sz="2400">
                <a:solidFill>
                  <a:schemeClr val="tx1"/>
                </a:solidFill>
                <a:latin typeface="Times" pitchFamily="18" charset="0"/>
              </a:defRPr>
            </a:lvl2pPr>
            <a:lvl3pPr marL="822325" defTabSz="822325">
              <a:defRPr sz="2400">
                <a:solidFill>
                  <a:schemeClr val="tx1"/>
                </a:solidFill>
                <a:latin typeface="Times" pitchFamily="18" charset="0"/>
              </a:defRPr>
            </a:lvl3pPr>
            <a:lvl4pPr marL="1233488" defTabSz="822325">
              <a:defRPr sz="2400">
                <a:solidFill>
                  <a:schemeClr val="tx1"/>
                </a:solidFill>
                <a:latin typeface="Times" pitchFamily="18" charset="0"/>
              </a:defRPr>
            </a:lvl4pPr>
            <a:lvl5pPr marL="1644650" defTabSz="822325">
              <a:defRPr sz="2400">
                <a:solidFill>
                  <a:schemeClr val="tx1"/>
                </a:solidFill>
                <a:latin typeface="Times" pitchFamily="18" charset="0"/>
              </a:defRPr>
            </a:lvl5pPr>
            <a:lvl6pPr marL="2101850" defTabSz="822325" eaLnBrk="0" fontAlgn="base" hangingPunct="0">
              <a:spcBef>
                <a:spcPct val="0"/>
              </a:spcBef>
              <a:spcAft>
                <a:spcPct val="0"/>
              </a:spcAft>
              <a:defRPr sz="2400">
                <a:solidFill>
                  <a:schemeClr val="tx1"/>
                </a:solidFill>
                <a:latin typeface="Times" pitchFamily="18" charset="0"/>
              </a:defRPr>
            </a:lvl6pPr>
            <a:lvl7pPr marL="2559050" defTabSz="822325" eaLnBrk="0" fontAlgn="base" hangingPunct="0">
              <a:spcBef>
                <a:spcPct val="0"/>
              </a:spcBef>
              <a:spcAft>
                <a:spcPct val="0"/>
              </a:spcAft>
              <a:defRPr sz="2400">
                <a:solidFill>
                  <a:schemeClr val="tx1"/>
                </a:solidFill>
                <a:latin typeface="Times" pitchFamily="18" charset="0"/>
              </a:defRPr>
            </a:lvl7pPr>
            <a:lvl8pPr marL="3016250" defTabSz="822325" eaLnBrk="0" fontAlgn="base" hangingPunct="0">
              <a:spcBef>
                <a:spcPct val="0"/>
              </a:spcBef>
              <a:spcAft>
                <a:spcPct val="0"/>
              </a:spcAft>
              <a:defRPr sz="2400">
                <a:solidFill>
                  <a:schemeClr val="tx1"/>
                </a:solidFill>
                <a:latin typeface="Times" pitchFamily="18" charset="0"/>
              </a:defRPr>
            </a:lvl8pPr>
            <a:lvl9pPr marL="3473450" defTabSz="822325" eaLnBrk="0" fontAlgn="base" hangingPunct="0">
              <a:spcBef>
                <a:spcPct val="0"/>
              </a:spcBef>
              <a:spcAft>
                <a:spcPct val="0"/>
              </a:spcAft>
              <a:defRPr sz="2400">
                <a:solidFill>
                  <a:schemeClr val="tx1"/>
                </a:solidFill>
                <a:latin typeface="Times" pitchFamily="18" charset="0"/>
              </a:defRPr>
            </a:lvl9pPr>
          </a:lstStyle>
          <a:p>
            <a:r>
              <a:rPr lang="en-US" altLang="en-US" sz="1800" b="1">
                <a:latin typeface="Arial" charset="0"/>
              </a:rPr>
              <a:t>Phospholipids</a:t>
            </a:r>
          </a:p>
        </p:txBody>
      </p:sp>
      <p:sp>
        <p:nvSpPr>
          <p:cNvPr id="6181" name="Rectangle 37"/>
          <p:cNvSpPr>
            <a:spLocks noChangeArrowheads="1"/>
          </p:cNvSpPr>
          <p:nvPr/>
        </p:nvSpPr>
        <p:spPr bwMode="auto">
          <a:xfrm>
            <a:off x="4275138" y="3721100"/>
            <a:ext cx="684212" cy="2746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182" name="Text Box 38"/>
          <p:cNvSpPr txBox="1">
            <a:spLocks noChangeArrowheads="1"/>
          </p:cNvSpPr>
          <p:nvPr/>
        </p:nvSpPr>
        <p:spPr bwMode="auto">
          <a:xfrm>
            <a:off x="4324350" y="3679825"/>
            <a:ext cx="6350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pitchFamily="18" charset="0"/>
              </a:defRPr>
            </a:lvl1pPr>
            <a:lvl2pPr marL="411163" defTabSz="822325">
              <a:defRPr sz="2400">
                <a:solidFill>
                  <a:schemeClr val="tx1"/>
                </a:solidFill>
                <a:latin typeface="Times" pitchFamily="18" charset="0"/>
              </a:defRPr>
            </a:lvl2pPr>
            <a:lvl3pPr marL="822325" defTabSz="822325">
              <a:defRPr sz="2400">
                <a:solidFill>
                  <a:schemeClr val="tx1"/>
                </a:solidFill>
                <a:latin typeface="Times" pitchFamily="18" charset="0"/>
              </a:defRPr>
            </a:lvl3pPr>
            <a:lvl4pPr marL="1233488" defTabSz="822325">
              <a:defRPr sz="2400">
                <a:solidFill>
                  <a:schemeClr val="tx1"/>
                </a:solidFill>
                <a:latin typeface="Times" pitchFamily="18" charset="0"/>
              </a:defRPr>
            </a:lvl4pPr>
            <a:lvl5pPr marL="1644650" defTabSz="822325">
              <a:defRPr sz="2400">
                <a:solidFill>
                  <a:schemeClr val="tx1"/>
                </a:solidFill>
                <a:latin typeface="Times" pitchFamily="18" charset="0"/>
              </a:defRPr>
            </a:lvl5pPr>
            <a:lvl6pPr marL="2101850" defTabSz="822325" eaLnBrk="0" fontAlgn="base" hangingPunct="0">
              <a:spcBef>
                <a:spcPct val="0"/>
              </a:spcBef>
              <a:spcAft>
                <a:spcPct val="0"/>
              </a:spcAft>
              <a:defRPr sz="2400">
                <a:solidFill>
                  <a:schemeClr val="tx1"/>
                </a:solidFill>
                <a:latin typeface="Times" pitchFamily="18" charset="0"/>
              </a:defRPr>
            </a:lvl6pPr>
            <a:lvl7pPr marL="2559050" defTabSz="822325" eaLnBrk="0" fontAlgn="base" hangingPunct="0">
              <a:spcBef>
                <a:spcPct val="0"/>
              </a:spcBef>
              <a:spcAft>
                <a:spcPct val="0"/>
              </a:spcAft>
              <a:defRPr sz="2400">
                <a:solidFill>
                  <a:schemeClr val="tx1"/>
                </a:solidFill>
                <a:latin typeface="Times" pitchFamily="18" charset="0"/>
              </a:defRPr>
            </a:lvl7pPr>
            <a:lvl8pPr marL="3016250" defTabSz="822325" eaLnBrk="0" fontAlgn="base" hangingPunct="0">
              <a:spcBef>
                <a:spcPct val="0"/>
              </a:spcBef>
              <a:spcAft>
                <a:spcPct val="0"/>
              </a:spcAft>
              <a:defRPr sz="2400">
                <a:solidFill>
                  <a:schemeClr val="tx1"/>
                </a:solidFill>
                <a:latin typeface="Times" pitchFamily="18" charset="0"/>
              </a:defRPr>
            </a:lvl8pPr>
            <a:lvl9pPr marL="3473450" defTabSz="822325" eaLnBrk="0" fontAlgn="base" hangingPunct="0">
              <a:spcBef>
                <a:spcPct val="0"/>
              </a:spcBef>
              <a:spcAft>
                <a:spcPct val="0"/>
              </a:spcAft>
              <a:defRPr sz="2400">
                <a:solidFill>
                  <a:schemeClr val="tx1"/>
                </a:solidFill>
                <a:latin typeface="Times" pitchFamily="18" charset="0"/>
              </a:defRPr>
            </a:lvl9pPr>
          </a:lstStyle>
          <a:p>
            <a:r>
              <a:rPr lang="en-US" altLang="en-US" sz="1800" b="1">
                <a:latin typeface="Arial" charset="0"/>
              </a:rPr>
              <a:t>Fats</a:t>
            </a:r>
          </a:p>
        </p:txBody>
      </p:sp>
      <p:sp>
        <p:nvSpPr>
          <p:cNvPr id="6183" name="Rectangle 39"/>
          <p:cNvSpPr>
            <a:spLocks noChangeArrowheads="1"/>
          </p:cNvSpPr>
          <p:nvPr/>
        </p:nvSpPr>
        <p:spPr bwMode="auto">
          <a:xfrm>
            <a:off x="1433513" y="3375025"/>
            <a:ext cx="1778000" cy="804863"/>
          </a:xfrm>
          <a:prstGeom prst="rect">
            <a:avLst/>
          </a:prstGeom>
          <a:solidFill>
            <a:srgbClr val="99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184" name="Text Box 40"/>
          <p:cNvSpPr txBox="1">
            <a:spLocks noChangeArrowheads="1"/>
          </p:cNvSpPr>
          <p:nvPr/>
        </p:nvSpPr>
        <p:spPr bwMode="auto">
          <a:xfrm>
            <a:off x="1565275" y="3327400"/>
            <a:ext cx="1792288" cy="90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269" tIns="41134" rIns="82269" bIns="41134">
            <a:spAutoFit/>
          </a:bodyPr>
          <a:lstStyle>
            <a:lvl1pPr defTabSz="822325">
              <a:defRPr sz="2400">
                <a:solidFill>
                  <a:schemeClr val="tx1"/>
                </a:solidFill>
                <a:latin typeface="Times" pitchFamily="18" charset="0"/>
              </a:defRPr>
            </a:lvl1pPr>
            <a:lvl2pPr marL="411163" defTabSz="822325">
              <a:defRPr sz="2400">
                <a:solidFill>
                  <a:schemeClr val="tx1"/>
                </a:solidFill>
                <a:latin typeface="Times" pitchFamily="18" charset="0"/>
              </a:defRPr>
            </a:lvl2pPr>
            <a:lvl3pPr marL="822325" defTabSz="822325">
              <a:defRPr sz="2400">
                <a:solidFill>
                  <a:schemeClr val="tx1"/>
                </a:solidFill>
                <a:latin typeface="Times" pitchFamily="18" charset="0"/>
              </a:defRPr>
            </a:lvl3pPr>
            <a:lvl4pPr marL="1233488" defTabSz="822325">
              <a:defRPr sz="2400">
                <a:solidFill>
                  <a:schemeClr val="tx1"/>
                </a:solidFill>
                <a:latin typeface="Times" pitchFamily="18" charset="0"/>
              </a:defRPr>
            </a:lvl4pPr>
            <a:lvl5pPr marL="1644650" defTabSz="822325">
              <a:defRPr sz="2400">
                <a:solidFill>
                  <a:schemeClr val="tx1"/>
                </a:solidFill>
                <a:latin typeface="Times" pitchFamily="18" charset="0"/>
              </a:defRPr>
            </a:lvl5pPr>
            <a:lvl6pPr marL="2101850" defTabSz="822325" eaLnBrk="0" fontAlgn="base" hangingPunct="0">
              <a:spcBef>
                <a:spcPct val="0"/>
              </a:spcBef>
              <a:spcAft>
                <a:spcPct val="0"/>
              </a:spcAft>
              <a:defRPr sz="2400">
                <a:solidFill>
                  <a:schemeClr val="tx1"/>
                </a:solidFill>
                <a:latin typeface="Times" pitchFamily="18" charset="0"/>
              </a:defRPr>
            </a:lvl6pPr>
            <a:lvl7pPr marL="2559050" defTabSz="822325" eaLnBrk="0" fontAlgn="base" hangingPunct="0">
              <a:spcBef>
                <a:spcPct val="0"/>
              </a:spcBef>
              <a:spcAft>
                <a:spcPct val="0"/>
              </a:spcAft>
              <a:defRPr sz="2400">
                <a:solidFill>
                  <a:schemeClr val="tx1"/>
                </a:solidFill>
                <a:latin typeface="Times" pitchFamily="18" charset="0"/>
              </a:defRPr>
            </a:lvl7pPr>
            <a:lvl8pPr marL="3016250" defTabSz="822325" eaLnBrk="0" fontAlgn="base" hangingPunct="0">
              <a:spcBef>
                <a:spcPct val="0"/>
              </a:spcBef>
              <a:spcAft>
                <a:spcPct val="0"/>
              </a:spcAft>
              <a:defRPr sz="2400">
                <a:solidFill>
                  <a:schemeClr val="tx1"/>
                </a:solidFill>
                <a:latin typeface="Times" pitchFamily="18" charset="0"/>
              </a:defRPr>
            </a:lvl8pPr>
            <a:lvl9pPr marL="3473450" defTabSz="822325" eaLnBrk="0" fontAlgn="base" hangingPunct="0">
              <a:spcBef>
                <a:spcPct val="0"/>
              </a:spcBef>
              <a:spcAft>
                <a:spcPct val="0"/>
              </a:spcAft>
              <a:defRPr sz="2400">
                <a:solidFill>
                  <a:schemeClr val="tx1"/>
                </a:solidFill>
                <a:latin typeface="Times" pitchFamily="18" charset="0"/>
              </a:defRPr>
            </a:lvl9pPr>
          </a:lstStyle>
          <a:p>
            <a:r>
              <a:rPr lang="en-US" altLang="en-US" sz="1800" b="1">
                <a:solidFill>
                  <a:schemeClr val="bg1"/>
                </a:solidFill>
                <a:latin typeface="Arial" charset="0"/>
              </a:rPr>
              <a:t>Pathway for </a:t>
            </a:r>
          </a:p>
          <a:p>
            <a:r>
              <a:rPr lang="en-US" altLang="en-US" sz="1800" b="1">
                <a:solidFill>
                  <a:schemeClr val="bg1"/>
                </a:solidFill>
                <a:latin typeface="Arial" charset="0"/>
              </a:rPr>
              <a:t>synthesis of </a:t>
            </a:r>
          </a:p>
          <a:p>
            <a:r>
              <a:rPr lang="en-US" altLang="en-US" sz="1800" b="1">
                <a:solidFill>
                  <a:schemeClr val="bg1"/>
                </a:solidFill>
                <a:latin typeface="Arial" charset="0"/>
              </a:rPr>
              <a:t>RNA, DNA</a:t>
            </a:r>
            <a:endParaRPr lang="en-US" altLang="en-US" sz="1800" b="1">
              <a:latin typeface="Arial" charset="0"/>
            </a:endParaRPr>
          </a:p>
        </p:txBody>
      </p:sp>
      <p:sp>
        <p:nvSpPr>
          <p:cNvPr id="6186" name="Text Box 42"/>
          <p:cNvSpPr txBox="1">
            <a:spLocks noChangeArrowheads="1"/>
          </p:cNvSpPr>
          <p:nvPr/>
        </p:nvSpPr>
        <p:spPr bwMode="auto">
          <a:xfrm>
            <a:off x="0" y="4191000"/>
            <a:ext cx="1233488" cy="64135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2269" tIns="41134" rIns="82269" bIns="41134">
            <a:spAutoFit/>
          </a:bodyPr>
          <a:lstStyle>
            <a:lvl1pPr defTabSz="822325">
              <a:defRPr sz="2400">
                <a:solidFill>
                  <a:schemeClr val="tx1"/>
                </a:solidFill>
                <a:latin typeface="Times" pitchFamily="18" charset="0"/>
              </a:defRPr>
            </a:lvl1pPr>
            <a:lvl2pPr marL="411163" defTabSz="822325">
              <a:defRPr sz="2400">
                <a:solidFill>
                  <a:schemeClr val="tx1"/>
                </a:solidFill>
                <a:latin typeface="Times" pitchFamily="18" charset="0"/>
              </a:defRPr>
            </a:lvl2pPr>
            <a:lvl3pPr marL="822325" defTabSz="822325">
              <a:defRPr sz="2400">
                <a:solidFill>
                  <a:schemeClr val="tx1"/>
                </a:solidFill>
                <a:latin typeface="Times" pitchFamily="18" charset="0"/>
              </a:defRPr>
            </a:lvl3pPr>
            <a:lvl4pPr marL="1233488" defTabSz="822325">
              <a:defRPr sz="2400">
                <a:solidFill>
                  <a:schemeClr val="tx1"/>
                </a:solidFill>
                <a:latin typeface="Times" pitchFamily="18" charset="0"/>
              </a:defRPr>
            </a:lvl4pPr>
            <a:lvl5pPr marL="1644650" defTabSz="822325">
              <a:defRPr sz="2400">
                <a:solidFill>
                  <a:schemeClr val="tx1"/>
                </a:solidFill>
                <a:latin typeface="Times" pitchFamily="18" charset="0"/>
              </a:defRPr>
            </a:lvl5pPr>
            <a:lvl6pPr marL="2101850" defTabSz="822325" eaLnBrk="0" fontAlgn="base" hangingPunct="0">
              <a:spcBef>
                <a:spcPct val="0"/>
              </a:spcBef>
              <a:spcAft>
                <a:spcPct val="0"/>
              </a:spcAft>
              <a:defRPr sz="2400">
                <a:solidFill>
                  <a:schemeClr val="tx1"/>
                </a:solidFill>
                <a:latin typeface="Times" pitchFamily="18" charset="0"/>
              </a:defRPr>
            </a:lvl6pPr>
            <a:lvl7pPr marL="2559050" defTabSz="822325" eaLnBrk="0" fontAlgn="base" hangingPunct="0">
              <a:spcBef>
                <a:spcPct val="0"/>
              </a:spcBef>
              <a:spcAft>
                <a:spcPct val="0"/>
              </a:spcAft>
              <a:defRPr sz="2400">
                <a:solidFill>
                  <a:schemeClr val="tx1"/>
                </a:solidFill>
                <a:latin typeface="Times" pitchFamily="18" charset="0"/>
              </a:defRPr>
            </a:lvl7pPr>
            <a:lvl8pPr marL="3016250" defTabSz="822325" eaLnBrk="0" fontAlgn="base" hangingPunct="0">
              <a:spcBef>
                <a:spcPct val="0"/>
              </a:spcBef>
              <a:spcAft>
                <a:spcPct val="0"/>
              </a:spcAft>
              <a:defRPr sz="2400">
                <a:solidFill>
                  <a:schemeClr val="tx1"/>
                </a:solidFill>
                <a:latin typeface="Times" pitchFamily="18" charset="0"/>
              </a:defRPr>
            </a:lvl8pPr>
            <a:lvl9pPr marL="3473450" defTabSz="822325" eaLnBrk="0" fontAlgn="base" hangingPunct="0">
              <a:spcBef>
                <a:spcPct val="0"/>
              </a:spcBef>
              <a:spcAft>
                <a:spcPct val="0"/>
              </a:spcAft>
              <a:defRPr sz="2400">
                <a:solidFill>
                  <a:schemeClr val="tx1"/>
                </a:solidFill>
                <a:latin typeface="Times" pitchFamily="18" charset="0"/>
              </a:defRPr>
            </a:lvl9pPr>
          </a:lstStyle>
          <a:p>
            <a:r>
              <a:rPr lang="en-US" altLang="en-US" sz="1800" b="1">
                <a:latin typeface="Arial" charset="0"/>
              </a:rPr>
              <a:t>Glycogen</a:t>
            </a:r>
          </a:p>
          <a:p>
            <a:r>
              <a:rPr lang="en-US" altLang="en-US" sz="1800" b="1">
                <a:latin typeface="Arial" charset="0"/>
              </a:rPr>
              <a:t>or starch</a:t>
            </a:r>
          </a:p>
        </p:txBody>
      </p:sp>
      <p:sp>
        <p:nvSpPr>
          <p:cNvPr id="6187" name="Rectangle 43"/>
          <p:cNvSpPr>
            <a:spLocks noChangeArrowheads="1"/>
          </p:cNvSpPr>
          <p:nvPr/>
        </p:nvSpPr>
        <p:spPr bwMode="auto">
          <a:xfrm>
            <a:off x="3398838" y="5300663"/>
            <a:ext cx="717550" cy="73025"/>
          </a:xfrm>
          <a:prstGeom prst="rect">
            <a:avLst/>
          </a:prstGeom>
          <a:solidFill>
            <a:schemeClr val="bg1"/>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188" name="Text Box 44"/>
          <p:cNvSpPr txBox="1">
            <a:spLocks noChangeArrowheads="1"/>
          </p:cNvSpPr>
          <p:nvPr/>
        </p:nvSpPr>
        <p:spPr bwMode="auto">
          <a:xfrm>
            <a:off x="3243263" y="5014913"/>
            <a:ext cx="10033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pitchFamily="18" charset="0"/>
              </a:defRPr>
            </a:lvl1pPr>
            <a:lvl2pPr marL="411163" defTabSz="822325">
              <a:defRPr sz="2400">
                <a:solidFill>
                  <a:schemeClr val="tx1"/>
                </a:solidFill>
                <a:latin typeface="Times" pitchFamily="18" charset="0"/>
              </a:defRPr>
            </a:lvl2pPr>
            <a:lvl3pPr marL="822325" defTabSz="822325">
              <a:defRPr sz="2400">
                <a:solidFill>
                  <a:schemeClr val="tx1"/>
                </a:solidFill>
                <a:latin typeface="Times" pitchFamily="18" charset="0"/>
              </a:defRPr>
            </a:lvl3pPr>
            <a:lvl4pPr marL="1233488" defTabSz="822325">
              <a:defRPr sz="2400">
                <a:solidFill>
                  <a:schemeClr val="tx1"/>
                </a:solidFill>
                <a:latin typeface="Times" pitchFamily="18" charset="0"/>
              </a:defRPr>
            </a:lvl4pPr>
            <a:lvl5pPr marL="1644650" defTabSz="822325">
              <a:defRPr sz="2400">
                <a:solidFill>
                  <a:schemeClr val="tx1"/>
                </a:solidFill>
                <a:latin typeface="Times" pitchFamily="18" charset="0"/>
              </a:defRPr>
            </a:lvl5pPr>
            <a:lvl6pPr marL="2101850" defTabSz="822325" eaLnBrk="0" fontAlgn="base" hangingPunct="0">
              <a:spcBef>
                <a:spcPct val="0"/>
              </a:spcBef>
              <a:spcAft>
                <a:spcPct val="0"/>
              </a:spcAft>
              <a:defRPr sz="2400">
                <a:solidFill>
                  <a:schemeClr val="tx1"/>
                </a:solidFill>
                <a:latin typeface="Times" pitchFamily="18" charset="0"/>
              </a:defRPr>
            </a:lvl6pPr>
            <a:lvl7pPr marL="2559050" defTabSz="822325" eaLnBrk="0" fontAlgn="base" hangingPunct="0">
              <a:spcBef>
                <a:spcPct val="0"/>
              </a:spcBef>
              <a:spcAft>
                <a:spcPct val="0"/>
              </a:spcAft>
              <a:defRPr sz="2400">
                <a:solidFill>
                  <a:schemeClr val="tx1"/>
                </a:solidFill>
                <a:latin typeface="Times" pitchFamily="18" charset="0"/>
              </a:defRPr>
            </a:lvl7pPr>
            <a:lvl8pPr marL="3016250" defTabSz="822325" eaLnBrk="0" fontAlgn="base" hangingPunct="0">
              <a:spcBef>
                <a:spcPct val="0"/>
              </a:spcBef>
              <a:spcAft>
                <a:spcPct val="0"/>
              </a:spcAft>
              <a:defRPr sz="2400">
                <a:solidFill>
                  <a:schemeClr val="tx1"/>
                </a:solidFill>
                <a:latin typeface="Times" pitchFamily="18" charset="0"/>
              </a:defRPr>
            </a:lvl8pPr>
            <a:lvl9pPr marL="3473450" defTabSz="822325" eaLnBrk="0" fontAlgn="base" hangingPunct="0">
              <a:spcBef>
                <a:spcPct val="0"/>
              </a:spcBef>
              <a:spcAft>
                <a:spcPct val="0"/>
              </a:spcAft>
              <a:defRPr sz="2400">
                <a:solidFill>
                  <a:schemeClr val="tx1"/>
                </a:solidFill>
                <a:latin typeface="Times" pitchFamily="18" charset="0"/>
              </a:defRPr>
            </a:lvl9pPr>
          </a:lstStyle>
          <a:p>
            <a:r>
              <a:rPr lang="en-US" altLang="en-US" sz="1800" b="1">
                <a:latin typeface="Arial" charset="0"/>
              </a:rPr>
              <a:t>Pruvate</a:t>
            </a:r>
          </a:p>
        </p:txBody>
      </p:sp>
      <p:sp>
        <p:nvSpPr>
          <p:cNvPr id="6189" name="Rectangle 45"/>
          <p:cNvSpPr>
            <a:spLocks noChangeArrowheads="1"/>
          </p:cNvSpPr>
          <p:nvPr/>
        </p:nvSpPr>
        <p:spPr bwMode="auto">
          <a:xfrm>
            <a:off x="4738688" y="5300663"/>
            <a:ext cx="1047750" cy="157162"/>
          </a:xfrm>
          <a:prstGeom prst="rect">
            <a:avLst/>
          </a:prstGeom>
          <a:solidFill>
            <a:schemeClr val="bg1"/>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190" name="Text Box 46"/>
          <p:cNvSpPr txBox="1">
            <a:spLocks noChangeArrowheads="1"/>
          </p:cNvSpPr>
          <p:nvPr/>
        </p:nvSpPr>
        <p:spPr bwMode="auto">
          <a:xfrm>
            <a:off x="4791075" y="5183188"/>
            <a:ext cx="1025525"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269" tIns="41134" rIns="82269" bIns="41134">
            <a:spAutoFit/>
          </a:bodyPr>
          <a:lstStyle>
            <a:lvl1pPr defTabSz="822325">
              <a:defRPr sz="2400">
                <a:solidFill>
                  <a:schemeClr val="tx1"/>
                </a:solidFill>
                <a:latin typeface="Times" pitchFamily="18" charset="0"/>
              </a:defRPr>
            </a:lvl1pPr>
            <a:lvl2pPr marL="411163" defTabSz="822325">
              <a:defRPr sz="2400">
                <a:solidFill>
                  <a:schemeClr val="tx1"/>
                </a:solidFill>
                <a:latin typeface="Times" pitchFamily="18" charset="0"/>
              </a:defRPr>
            </a:lvl2pPr>
            <a:lvl3pPr marL="822325" defTabSz="822325">
              <a:defRPr sz="2400">
                <a:solidFill>
                  <a:schemeClr val="tx1"/>
                </a:solidFill>
                <a:latin typeface="Times" pitchFamily="18" charset="0"/>
              </a:defRPr>
            </a:lvl3pPr>
            <a:lvl4pPr marL="1233488" defTabSz="822325">
              <a:defRPr sz="2400">
                <a:solidFill>
                  <a:schemeClr val="tx1"/>
                </a:solidFill>
                <a:latin typeface="Times" pitchFamily="18" charset="0"/>
              </a:defRPr>
            </a:lvl4pPr>
            <a:lvl5pPr marL="1644650" defTabSz="822325">
              <a:defRPr sz="2400">
                <a:solidFill>
                  <a:schemeClr val="tx1"/>
                </a:solidFill>
                <a:latin typeface="Times" pitchFamily="18" charset="0"/>
              </a:defRPr>
            </a:lvl5pPr>
            <a:lvl6pPr marL="2101850" defTabSz="822325" eaLnBrk="0" fontAlgn="base" hangingPunct="0">
              <a:spcBef>
                <a:spcPct val="0"/>
              </a:spcBef>
              <a:spcAft>
                <a:spcPct val="0"/>
              </a:spcAft>
              <a:defRPr sz="2400">
                <a:solidFill>
                  <a:schemeClr val="tx1"/>
                </a:solidFill>
                <a:latin typeface="Times" pitchFamily="18" charset="0"/>
              </a:defRPr>
            </a:lvl6pPr>
            <a:lvl7pPr marL="2559050" defTabSz="822325" eaLnBrk="0" fontAlgn="base" hangingPunct="0">
              <a:spcBef>
                <a:spcPct val="0"/>
              </a:spcBef>
              <a:spcAft>
                <a:spcPct val="0"/>
              </a:spcAft>
              <a:defRPr sz="2400">
                <a:solidFill>
                  <a:schemeClr val="tx1"/>
                </a:solidFill>
                <a:latin typeface="Times" pitchFamily="18" charset="0"/>
              </a:defRPr>
            </a:lvl7pPr>
            <a:lvl8pPr marL="3016250" defTabSz="822325" eaLnBrk="0" fontAlgn="base" hangingPunct="0">
              <a:spcBef>
                <a:spcPct val="0"/>
              </a:spcBef>
              <a:spcAft>
                <a:spcPct val="0"/>
              </a:spcAft>
              <a:defRPr sz="2400">
                <a:solidFill>
                  <a:schemeClr val="tx1"/>
                </a:solidFill>
                <a:latin typeface="Times" pitchFamily="18" charset="0"/>
              </a:defRPr>
            </a:lvl8pPr>
            <a:lvl9pPr marL="3473450" defTabSz="822325" eaLnBrk="0" fontAlgn="base" hangingPunct="0">
              <a:spcBef>
                <a:spcPct val="0"/>
              </a:spcBef>
              <a:spcAft>
                <a:spcPct val="0"/>
              </a:spcAft>
              <a:defRPr sz="2400">
                <a:solidFill>
                  <a:schemeClr val="tx1"/>
                </a:solidFill>
                <a:latin typeface="Times" pitchFamily="18" charset="0"/>
              </a:defRPr>
            </a:lvl9pPr>
          </a:lstStyle>
          <a:p>
            <a:r>
              <a:rPr lang="en-US" altLang="en-US" sz="1800" b="1">
                <a:latin typeface="Arial" charset="0"/>
              </a:rPr>
              <a:t>Acetyl CoA</a:t>
            </a:r>
          </a:p>
        </p:txBody>
      </p:sp>
      <p:sp>
        <p:nvSpPr>
          <p:cNvPr id="6192" name="Line 48"/>
          <p:cNvSpPr>
            <a:spLocks noChangeShapeType="1"/>
          </p:cNvSpPr>
          <p:nvPr/>
        </p:nvSpPr>
        <p:spPr bwMode="auto">
          <a:xfrm flipV="1">
            <a:off x="762000" y="49530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extLst>
      <p:ext uri="{BB962C8B-B14F-4D97-AF65-F5344CB8AC3E}">
        <p14:creationId xmlns:p14="http://schemas.microsoft.com/office/powerpoint/2010/main" val="1406576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ChangeArrowheads="1"/>
          </p:cNvSpPr>
          <p:nvPr/>
        </p:nvSpPr>
        <p:spPr bwMode="auto">
          <a:xfrm>
            <a:off x="381000" y="990600"/>
            <a:ext cx="8305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fontAlgn="base">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fontAlgn="base">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fontAlgn="base">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fontAlgn="base">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eaLnBrk="1" hangingPunct="1">
              <a:lnSpc>
                <a:spcPct val="90000"/>
              </a:lnSpc>
              <a:buFont typeface="Wingdings" pitchFamily="2" charset="2"/>
              <a:buNone/>
            </a:pPr>
            <a:r>
              <a:rPr lang="en-US" altLang="en-US" sz="2800" b="1"/>
              <a:t>Carbohydrates</a:t>
            </a:r>
          </a:p>
          <a:p>
            <a:pPr eaLnBrk="1" hangingPunct="1">
              <a:lnSpc>
                <a:spcPct val="90000"/>
              </a:lnSpc>
            </a:pPr>
            <a:r>
              <a:rPr lang="en-US" altLang="en-US" sz="2800"/>
              <a:t>broken into monosaccharide, then broken down for energy</a:t>
            </a:r>
          </a:p>
          <a:p>
            <a:pPr eaLnBrk="1" hangingPunct="1">
              <a:lnSpc>
                <a:spcPct val="90000"/>
              </a:lnSpc>
            </a:pPr>
            <a:r>
              <a:rPr lang="en-US" altLang="en-US" sz="2800"/>
              <a:t>avg. yield of 16 kJ/g of energy</a:t>
            </a:r>
          </a:p>
          <a:p>
            <a:pPr eaLnBrk="1" hangingPunct="1">
              <a:lnSpc>
                <a:spcPct val="90000"/>
              </a:lnSpc>
            </a:pPr>
            <a:endParaRPr lang="en-US" altLang="en-US" sz="2800"/>
          </a:p>
          <a:p>
            <a:pPr eaLnBrk="1" hangingPunct="1">
              <a:lnSpc>
                <a:spcPct val="90000"/>
              </a:lnSpc>
              <a:buFont typeface="Wingdings" pitchFamily="2" charset="2"/>
              <a:buNone/>
            </a:pPr>
            <a:r>
              <a:rPr lang="en-US" altLang="en-US" sz="2800" b="1"/>
              <a:t>Proteins</a:t>
            </a:r>
          </a:p>
          <a:p>
            <a:pPr eaLnBrk="1" hangingPunct="1">
              <a:lnSpc>
                <a:spcPct val="90000"/>
              </a:lnSpc>
            </a:pPr>
            <a:r>
              <a:rPr lang="en-US" altLang="en-US" sz="2800"/>
              <a:t>broken down into amino acids to be used to produce cell’s proteins</a:t>
            </a:r>
          </a:p>
          <a:p>
            <a:pPr eaLnBrk="1" hangingPunct="1">
              <a:lnSpc>
                <a:spcPct val="90000"/>
              </a:lnSpc>
            </a:pPr>
            <a:r>
              <a:rPr lang="en-US" altLang="en-US" sz="2800"/>
              <a:t>amino groups removed in </a:t>
            </a:r>
            <a:r>
              <a:rPr lang="en-US" altLang="en-US" sz="2800" b="1" i="1"/>
              <a:t>deamination</a:t>
            </a:r>
            <a:r>
              <a:rPr lang="en-US" altLang="en-US" sz="2800" b="1"/>
              <a:t> </a:t>
            </a:r>
            <a:r>
              <a:rPr lang="en-US" altLang="en-US" sz="2800"/>
              <a:t>and converted into ammonia (wastes)</a:t>
            </a:r>
          </a:p>
          <a:p>
            <a:pPr eaLnBrk="1" hangingPunct="1">
              <a:lnSpc>
                <a:spcPct val="90000"/>
              </a:lnSpc>
            </a:pPr>
            <a:r>
              <a:rPr lang="en-US" altLang="en-US" sz="2800"/>
              <a:t>rest of a.a. continue through glycolysis or Kreb’s cycle (depending on composition)</a:t>
            </a:r>
          </a:p>
        </p:txBody>
      </p:sp>
    </p:spTree>
    <p:extLst>
      <p:ext uri="{BB962C8B-B14F-4D97-AF65-F5344CB8AC3E}">
        <p14:creationId xmlns:p14="http://schemas.microsoft.com/office/powerpoint/2010/main" val="1927880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0">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0">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0">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457200" y="1219200"/>
            <a:ext cx="8305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defRPr>
            </a:lvl5pPr>
            <a:lvl6pPr marL="2514600" indent="-228600" fontAlgn="base">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fontAlgn="base">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fontAlgn="base">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fontAlgn="base">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lnSpc>
                <a:spcPct val="90000"/>
              </a:lnSpc>
              <a:buClr>
                <a:schemeClr val="tx1"/>
              </a:buClr>
              <a:buFont typeface="Wingdings" panose="05000000000000000000" pitchFamily="2" charset="2"/>
              <a:buChar char="§"/>
            </a:pPr>
            <a:r>
              <a:rPr lang="en-US" altLang="en-US" sz="2800" dirty="0"/>
              <a:t>triglycerides broken into glycerol and fatty acids</a:t>
            </a:r>
          </a:p>
          <a:p>
            <a:pPr>
              <a:lnSpc>
                <a:spcPct val="90000"/>
              </a:lnSpc>
              <a:buClr>
                <a:schemeClr val="tx1"/>
              </a:buClr>
              <a:buFont typeface="Wingdings" panose="05000000000000000000" pitchFamily="2" charset="2"/>
              <a:buChar char="§"/>
            </a:pPr>
            <a:r>
              <a:rPr lang="en-US" altLang="en-US" sz="2800" dirty="0"/>
              <a:t>glycerol can be converted to glucose </a:t>
            </a:r>
            <a:r>
              <a:rPr lang="en-US" altLang="en-US" sz="2800" dirty="0" smtClean="0"/>
              <a:t>or </a:t>
            </a:r>
            <a:r>
              <a:rPr lang="en-US" altLang="en-US" sz="2800" dirty="0"/>
              <a:t>G3P </a:t>
            </a:r>
            <a:r>
              <a:rPr lang="en-US" altLang="en-US" sz="2800" dirty="0" smtClean="0"/>
              <a:t>and enter glycolysis</a:t>
            </a:r>
            <a:endParaRPr lang="en-US" altLang="en-US" sz="2800" dirty="0"/>
          </a:p>
          <a:p>
            <a:pPr>
              <a:lnSpc>
                <a:spcPct val="90000"/>
              </a:lnSpc>
              <a:buClr>
                <a:schemeClr val="tx1"/>
              </a:buClr>
              <a:buFont typeface="Wingdings" panose="05000000000000000000" pitchFamily="2" charset="2"/>
              <a:buChar char="§"/>
            </a:pPr>
            <a:r>
              <a:rPr lang="en-US" altLang="en-US" sz="2800" dirty="0"/>
              <a:t>fatty acids go to the matrix of </a:t>
            </a:r>
            <a:r>
              <a:rPr lang="en-US" altLang="en-US" sz="2800" dirty="0" err="1"/>
              <a:t>mitochandria</a:t>
            </a:r>
            <a:r>
              <a:rPr lang="en-US" altLang="en-US" sz="2800" dirty="0"/>
              <a:t> and undergo </a:t>
            </a:r>
            <a:r>
              <a:rPr lang="el-GR" altLang="en-US" sz="2800" b="1" dirty="0">
                <a:cs typeface="Arial" pitchFamily="34" charset="0"/>
              </a:rPr>
              <a:t>β</a:t>
            </a:r>
            <a:r>
              <a:rPr lang="en-US" altLang="en-US" sz="2800" b="1" dirty="0">
                <a:cs typeface="Arial" pitchFamily="34" charset="0"/>
              </a:rPr>
              <a:t>-</a:t>
            </a:r>
            <a:r>
              <a:rPr lang="en-US" altLang="en-US" sz="2800" b="1" dirty="0"/>
              <a:t>oxidation</a:t>
            </a:r>
            <a:r>
              <a:rPr lang="en-US" altLang="en-US" sz="2800" dirty="0"/>
              <a:t> – 2 carbons at a time are chopped off into acetyl groups which combine with co-enzyme A to produce </a:t>
            </a:r>
            <a:r>
              <a:rPr lang="en-US" altLang="en-US" sz="2800" dirty="0" err="1" smtClean="0"/>
              <a:t>acteyl-coA</a:t>
            </a:r>
            <a:endParaRPr lang="en-US" altLang="en-US" sz="2800" dirty="0"/>
          </a:p>
          <a:p>
            <a:pPr>
              <a:lnSpc>
                <a:spcPct val="90000"/>
              </a:lnSpc>
              <a:buClr>
                <a:schemeClr val="tx1"/>
              </a:buClr>
              <a:buFont typeface="Wingdings" panose="05000000000000000000" pitchFamily="2" charset="2"/>
              <a:buChar char="§"/>
            </a:pPr>
            <a:r>
              <a:rPr lang="en-US" altLang="en-US" sz="2800" dirty="0"/>
              <a:t>much more ATP formed </a:t>
            </a:r>
            <a:r>
              <a:rPr lang="en-US" altLang="en-US" sz="2800" dirty="0" smtClean="0"/>
              <a:t>from fats. </a:t>
            </a:r>
            <a:r>
              <a:rPr lang="en-US" altLang="en-US" sz="2800" dirty="0"/>
              <a:t>ex </a:t>
            </a:r>
            <a:r>
              <a:rPr lang="en-US" altLang="en-US" sz="2800" dirty="0" err="1"/>
              <a:t>lauric</a:t>
            </a:r>
            <a:r>
              <a:rPr lang="en-US" altLang="en-US" sz="2800" dirty="0"/>
              <a:t> acid (12 C fatty acid) – produces 92 ATP</a:t>
            </a:r>
          </a:p>
          <a:p>
            <a:pPr>
              <a:lnSpc>
                <a:spcPct val="90000"/>
              </a:lnSpc>
              <a:buClr>
                <a:schemeClr val="tx1"/>
              </a:buClr>
              <a:buFont typeface="Wingdings" panose="05000000000000000000" pitchFamily="2" charset="2"/>
              <a:buChar char="§"/>
            </a:pPr>
            <a:r>
              <a:rPr lang="en-US" altLang="en-US" sz="2800" dirty="0"/>
              <a:t>average yield is 38kJ/g of </a:t>
            </a:r>
            <a:r>
              <a:rPr lang="en-US" altLang="en-US" sz="2800" dirty="0" smtClean="0"/>
              <a:t>energy (vs 16 kJ/g for carbs)</a:t>
            </a:r>
            <a:endParaRPr lang="en-US" altLang="en-US" sz="2800" dirty="0"/>
          </a:p>
        </p:txBody>
      </p:sp>
      <p:sp>
        <p:nvSpPr>
          <p:cNvPr id="25605" name="Rectangle 5"/>
          <p:cNvSpPr>
            <a:spLocks noChangeArrowheads="1"/>
          </p:cNvSpPr>
          <p:nvPr/>
        </p:nvSpPr>
        <p:spPr bwMode="auto">
          <a:xfrm>
            <a:off x="533400" y="574675"/>
            <a:ext cx="1231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lnSpc>
                <a:spcPct val="90000"/>
              </a:lnSpc>
              <a:spcBef>
                <a:spcPct val="20000"/>
              </a:spcBef>
              <a:buClr>
                <a:schemeClr val="bg2"/>
              </a:buClr>
              <a:buSzPct val="75000"/>
              <a:buFont typeface="Wingdings" pitchFamily="2" charset="2"/>
              <a:buNone/>
            </a:pPr>
            <a:r>
              <a:rPr lang="en-US" altLang="en-US" sz="2800" b="1"/>
              <a:t>Lipids</a:t>
            </a:r>
          </a:p>
        </p:txBody>
      </p:sp>
    </p:spTree>
    <p:extLst>
      <p:ext uri="{BB962C8B-B14F-4D97-AF65-F5344CB8AC3E}">
        <p14:creationId xmlns:p14="http://schemas.microsoft.com/office/powerpoint/2010/main" val="17035300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548680"/>
            <a:ext cx="7992888" cy="5632311"/>
          </a:xfrm>
          <a:prstGeom prst="rect">
            <a:avLst/>
          </a:prstGeom>
          <a:noFill/>
        </p:spPr>
        <p:txBody>
          <a:bodyPr wrap="square" rtlCol="0">
            <a:spAutoFit/>
          </a:bodyPr>
          <a:lstStyle/>
          <a:p>
            <a:r>
              <a:rPr lang="en-CA" sz="4000" dirty="0" smtClean="0"/>
              <a:t>Review Questions</a:t>
            </a:r>
          </a:p>
          <a:p>
            <a:endParaRPr lang="en-CA" sz="4000" dirty="0"/>
          </a:p>
          <a:p>
            <a:r>
              <a:rPr lang="en-CA" sz="4000" dirty="0" smtClean="0"/>
              <a:t>Pg. 133#11, 14</a:t>
            </a:r>
          </a:p>
          <a:p>
            <a:r>
              <a:rPr lang="en-CA" sz="4000" dirty="0" smtClean="0"/>
              <a:t>Pg. 137 # 4, 7, 9</a:t>
            </a:r>
          </a:p>
          <a:p>
            <a:endParaRPr lang="en-CA" sz="4000" dirty="0"/>
          </a:p>
          <a:p>
            <a:r>
              <a:rPr lang="en-CA" sz="4000" dirty="0" smtClean="0"/>
              <a:t>Quest Review</a:t>
            </a:r>
          </a:p>
          <a:p>
            <a:pPr marL="571500" indent="-571500">
              <a:buFontTx/>
              <a:buChar char="-"/>
            </a:pPr>
            <a:r>
              <a:rPr lang="en-CA" sz="4000" dirty="0" smtClean="0"/>
              <a:t>Try the self-assessment Pg. 153</a:t>
            </a:r>
          </a:p>
          <a:p>
            <a:r>
              <a:rPr lang="en-CA" sz="4000" dirty="0" smtClean="0"/>
              <a:t>Ch. 3 Review</a:t>
            </a:r>
          </a:p>
          <a:p>
            <a:r>
              <a:rPr lang="en-CA" sz="4000" dirty="0" smtClean="0"/>
              <a:t>- </a:t>
            </a:r>
            <a:r>
              <a:rPr lang="en-CA" sz="4000" dirty="0" err="1" smtClean="0"/>
              <a:t>Pg</a:t>
            </a:r>
            <a:r>
              <a:rPr lang="en-CA" sz="4000" dirty="0" smtClean="0"/>
              <a:t> 147 # 1-14 (mc), 15</a:t>
            </a:r>
            <a:endParaRPr lang="en-CA" sz="4000" dirty="0"/>
          </a:p>
        </p:txBody>
      </p:sp>
    </p:spTree>
    <p:extLst>
      <p:ext uri="{BB962C8B-B14F-4D97-AF65-F5344CB8AC3E}">
        <p14:creationId xmlns:p14="http://schemas.microsoft.com/office/powerpoint/2010/main" val="2670470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63888" y="1052736"/>
            <a:ext cx="5400601" cy="1512168"/>
          </a:xfrm>
          <a:prstGeom prst="roundRect">
            <a:avLst/>
          </a:prstGeom>
          <a:solidFill>
            <a:srgbClr val="CC00FF">
              <a:alpha val="30196"/>
            </a:srgbClr>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ounded Rectangle 7"/>
          <p:cNvSpPr/>
          <p:nvPr/>
        </p:nvSpPr>
        <p:spPr>
          <a:xfrm>
            <a:off x="3563888" y="2564904"/>
            <a:ext cx="5400601" cy="1317630"/>
          </a:xfrm>
          <a:prstGeom prst="roundRect">
            <a:avLst/>
          </a:prstGeom>
          <a:solidFill>
            <a:srgbClr val="FF0000">
              <a:alpha val="3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nvSpPr>
        <p:spPr>
          <a:xfrm>
            <a:off x="3563888" y="3882534"/>
            <a:ext cx="5400601" cy="1346666"/>
          </a:xfrm>
          <a:prstGeom prst="roundRect">
            <a:avLst/>
          </a:prstGeom>
          <a:solidFill>
            <a:srgbClr val="FFC000">
              <a:alpha val="30196"/>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ounded Rectangle 9"/>
          <p:cNvSpPr/>
          <p:nvPr/>
        </p:nvSpPr>
        <p:spPr>
          <a:xfrm>
            <a:off x="3563889" y="5229200"/>
            <a:ext cx="5400601" cy="1483132"/>
          </a:xfrm>
          <a:prstGeom prst="roundRect">
            <a:avLst/>
          </a:prstGeom>
          <a:solidFill>
            <a:srgbClr val="92D050">
              <a:alpha val="30196"/>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CA" dirty="0" smtClean="0"/>
              <a:t>Four Main Stages</a:t>
            </a:r>
            <a:endParaRPr lang="en-CA"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9071"/>
          <a:stretch/>
        </p:blipFill>
        <p:spPr bwMode="auto">
          <a:xfrm>
            <a:off x="539552" y="1052736"/>
            <a:ext cx="3024336" cy="5659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3"/>
          <p:cNvSpPr txBox="1">
            <a:spLocks noChangeArrowheads="1"/>
          </p:cNvSpPr>
          <p:nvPr/>
        </p:nvSpPr>
        <p:spPr>
          <a:xfrm>
            <a:off x="3563889" y="1142984"/>
            <a:ext cx="5400600" cy="57150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09600" indent="-609600">
              <a:buFontTx/>
              <a:buAutoNum type="arabicPeriod"/>
            </a:pPr>
            <a:r>
              <a:rPr lang="en-US" sz="2400" dirty="0" smtClean="0"/>
              <a:t>Glycolysis</a:t>
            </a:r>
          </a:p>
          <a:p>
            <a:pPr marL="990600" lvl="1" indent="-533400">
              <a:buFontTx/>
              <a:buChar char="•"/>
            </a:pPr>
            <a:r>
              <a:rPr lang="en-US" sz="1400" dirty="0" smtClean="0"/>
              <a:t>Anaerobic / In cytosol</a:t>
            </a:r>
          </a:p>
          <a:p>
            <a:pPr marL="990600" lvl="1" indent="-533400">
              <a:buFontTx/>
              <a:buChar char="•"/>
            </a:pPr>
            <a:r>
              <a:rPr lang="en-US" sz="1400" dirty="0" smtClean="0"/>
              <a:t>breaks glucose (6C) into two pyruvate (3C)</a:t>
            </a:r>
          </a:p>
          <a:p>
            <a:pPr marL="990600" lvl="1" indent="-533400">
              <a:buFontTx/>
              <a:buChar char="•"/>
            </a:pPr>
            <a:r>
              <a:rPr lang="en-US" sz="1400" dirty="0" smtClean="0"/>
              <a:t>Generates  2 ATP and 2 NADH</a:t>
            </a:r>
            <a:br>
              <a:rPr lang="en-US" sz="1400" dirty="0" smtClean="0"/>
            </a:br>
            <a:endParaRPr lang="en-US" sz="1400" dirty="0" smtClean="0"/>
          </a:p>
          <a:p>
            <a:pPr marL="609600" indent="-609600">
              <a:buFontTx/>
              <a:buAutoNum type="arabicPeriod"/>
            </a:pPr>
            <a:r>
              <a:rPr lang="en-US" sz="2400" dirty="0" smtClean="0"/>
              <a:t>Pyruvate Oxidation</a:t>
            </a:r>
            <a:endParaRPr lang="en-US" sz="1600" dirty="0" smtClean="0"/>
          </a:p>
          <a:p>
            <a:pPr marL="990600" lvl="1" indent="-533400">
              <a:buFontTx/>
              <a:buChar char="•"/>
            </a:pPr>
            <a:r>
              <a:rPr lang="en-US" sz="1400" dirty="0" smtClean="0"/>
              <a:t>Pyruvate converted to acetyl CoA</a:t>
            </a:r>
            <a:endParaRPr lang="en-US" sz="1400" baseline="-25000" dirty="0" smtClean="0"/>
          </a:p>
          <a:p>
            <a:pPr marL="990600" lvl="1" indent="-533400">
              <a:buFontTx/>
              <a:buChar char="•"/>
            </a:pPr>
            <a:r>
              <a:rPr lang="en-US" sz="1400" dirty="0" smtClean="0"/>
              <a:t>Oxidative decarboxylation</a:t>
            </a:r>
          </a:p>
          <a:p>
            <a:pPr marL="990600" lvl="1" indent="-533400">
              <a:buFontTx/>
              <a:buChar char="•"/>
            </a:pPr>
            <a:r>
              <a:rPr lang="en-US" sz="1400" dirty="0" smtClean="0"/>
              <a:t>Generates NADH (inside mitochondria)</a:t>
            </a:r>
          </a:p>
          <a:p>
            <a:pPr marL="990600" lvl="1" indent="-533400">
              <a:buFontTx/>
              <a:buChar char="•"/>
            </a:pPr>
            <a:endParaRPr lang="en-US" sz="600" dirty="0" smtClean="0"/>
          </a:p>
          <a:p>
            <a:pPr marL="609600" indent="-609600">
              <a:buFontTx/>
              <a:buAutoNum type="arabicPeriod"/>
            </a:pPr>
            <a:r>
              <a:rPr lang="en-US" sz="2400" dirty="0" smtClean="0"/>
              <a:t>Krebs Cycle</a:t>
            </a:r>
          </a:p>
          <a:p>
            <a:pPr marL="990600" lvl="1" indent="-533400">
              <a:buFontTx/>
              <a:buChar char="•"/>
            </a:pPr>
            <a:r>
              <a:rPr lang="en-US" sz="1400" dirty="0" smtClean="0"/>
              <a:t>Within mitochondrial matrix</a:t>
            </a:r>
          </a:p>
          <a:p>
            <a:pPr marL="990600" lvl="1" indent="-533400">
              <a:buFontTx/>
              <a:buChar char="•"/>
            </a:pPr>
            <a:r>
              <a:rPr lang="en-US" sz="1400" dirty="0" smtClean="0"/>
              <a:t>Two more oxidative decarboxylation reactions</a:t>
            </a:r>
          </a:p>
          <a:p>
            <a:pPr marL="990600" lvl="1" indent="-533400">
              <a:buFontTx/>
              <a:buChar char="•"/>
            </a:pPr>
            <a:r>
              <a:rPr lang="en-US" sz="1400" dirty="0" smtClean="0"/>
              <a:t>Generates ATP, NADH and FADH</a:t>
            </a:r>
            <a:r>
              <a:rPr lang="en-US" sz="1400" baseline="-25000" dirty="0" smtClean="0"/>
              <a:t>2</a:t>
            </a:r>
            <a:br>
              <a:rPr lang="en-US" sz="1400" baseline="-25000" dirty="0" smtClean="0"/>
            </a:br>
            <a:endParaRPr lang="en-US" sz="1400" dirty="0" smtClean="0"/>
          </a:p>
          <a:p>
            <a:pPr marL="609600" indent="-609600">
              <a:buFontTx/>
              <a:buAutoNum type="arabicPeriod"/>
            </a:pPr>
            <a:r>
              <a:rPr lang="en-US" sz="2400" dirty="0" smtClean="0"/>
              <a:t>Electron Transport Chain</a:t>
            </a:r>
          </a:p>
          <a:p>
            <a:pPr marL="990600" lvl="1" indent="-533400">
              <a:buFontTx/>
              <a:buChar char="•"/>
            </a:pPr>
            <a:r>
              <a:rPr lang="en-US" sz="1400" dirty="0" smtClean="0"/>
              <a:t>Along the inner mitochondrial membrane</a:t>
            </a:r>
          </a:p>
          <a:p>
            <a:pPr marL="990600" lvl="1" indent="-533400">
              <a:buFontTx/>
              <a:buChar char="•"/>
            </a:pPr>
            <a:r>
              <a:rPr lang="en-US" sz="1400" dirty="0" smtClean="0"/>
              <a:t>Uses high energy electrons from NADH and FADH</a:t>
            </a:r>
            <a:r>
              <a:rPr lang="en-US" sz="1400" baseline="-25000" dirty="0" smtClean="0"/>
              <a:t>2</a:t>
            </a:r>
            <a:r>
              <a:rPr lang="en-US" sz="1400" dirty="0" smtClean="0"/>
              <a:t> to create an electrochemical proton (H</a:t>
            </a:r>
            <a:r>
              <a:rPr lang="en-US" sz="1400" baseline="30000" dirty="0" smtClean="0"/>
              <a:t>+</a:t>
            </a:r>
            <a:r>
              <a:rPr lang="en-US" sz="1400" dirty="0" smtClean="0"/>
              <a:t>) gradient which powers ATP synthesis</a:t>
            </a:r>
            <a:endParaRPr lang="en-US" sz="1400" baseline="-25000" dirty="0"/>
          </a:p>
        </p:txBody>
      </p:sp>
    </p:spTree>
    <p:extLst>
      <p:ext uri="{BB962C8B-B14F-4D97-AF65-F5344CB8AC3E}">
        <p14:creationId xmlns:p14="http://schemas.microsoft.com/office/powerpoint/2010/main" val="221698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ipe(up)">
                                      <p:cBhvr>
                                        <p:cTn id="7" dur="3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
                                            <p:txEl>
                                              <p:pRg st="9" end="9"/>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6">
                                            <p:txEl>
                                              <p:pRg st="10" end="10"/>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6">
                                            <p:txEl>
                                              <p:pRg st="11" end="11"/>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6">
                                            <p:txEl>
                                              <p:pRg st="12" end="12"/>
                                            </p:txEl>
                                          </p:spTgt>
                                        </p:tgtEl>
                                        <p:attrNameLst>
                                          <p:attrName>style.visibility</p:attrName>
                                        </p:attrNameLst>
                                      </p:cBhvr>
                                      <p:to>
                                        <p:strVal val="visible"/>
                                      </p:to>
                                    </p:set>
                                  </p:childTnLst>
                                </p:cTn>
                              </p:par>
                              <p:par>
                                <p:cTn id="44" presetID="10"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3" end="13"/>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xEl>
                                              <p:pRg st="14" end="1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
                                            <p:txEl>
                                              <p:pRg st="15" end="15"/>
                                            </p:txEl>
                                          </p:spTgt>
                                        </p:tgtEl>
                                        <p:attrNameLst>
                                          <p:attrName>style.visibility</p:attrName>
                                        </p:attrNameLst>
                                      </p:cBhvr>
                                      <p:to>
                                        <p:strVal val="visible"/>
                                      </p:to>
                                    </p:set>
                                  </p:childTnLst>
                                </p:cTn>
                              </p:par>
                              <p:par>
                                <p:cTn id="55" presetID="10"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Alternate Metabolic Pathways</a:t>
            </a:r>
            <a:endParaRPr lang="en-CA" dirty="0"/>
          </a:p>
        </p:txBody>
      </p:sp>
      <p:pic>
        <p:nvPicPr>
          <p:cNvPr id="1027" name="Picture 3" descr="C:\Users\David\Google Drive\Grade 12 University Biology\Metabolic Processes\Images\Alternate Metabolic pathway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980727"/>
            <a:ext cx="3816424" cy="5868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62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Fermentation</a:t>
            </a:r>
          </a:p>
        </p:txBody>
      </p:sp>
      <p:sp>
        <p:nvSpPr>
          <p:cNvPr id="5123" name="Rectangle 3"/>
          <p:cNvSpPr>
            <a:spLocks noGrp="1" noChangeArrowheads="1"/>
          </p:cNvSpPr>
          <p:nvPr>
            <p:ph type="body" idx="1"/>
          </p:nvPr>
        </p:nvSpPr>
        <p:spPr>
          <a:xfrm>
            <a:off x="468313" y="1268413"/>
            <a:ext cx="8229600" cy="1584325"/>
          </a:xfrm>
        </p:spPr>
        <p:txBody>
          <a:bodyPr>
            <a:normAutofit fontScale="92500" lnSpcReduction="20000"/>
          </a:bodyPr>
          <a:lstStyle/>
          <a:p>
            <a:pPr eaLnBrk="1" hangingPunct="1"/>
            <a:r>
              <a:rPr lang="en-US" dirty="0" smtClean="0"/>
              <a:t>When oxygen is NOT available, cells can metabolize pyruvate (derived from glucose) by the process of fermentation.</a:t>
            </a:r>
            <a:endParaRPr lang="en-CA" dirty="0" smtClean="0"/>
          </a:p>
          <a:p>
            <a:pPr eaLnBrk="1" hangingPunct="1">
              <a:buFontTx/>
              <a:buNone/>
            </a:pPr>
            <a:endParaRPr lang="en-US" dirty="0" smtClean="0"/>
          </a:p>
        </p:txBody>
      </p:sp>
      <p:pic>
        <p:nvPicPr>
          <p:cNvPr id="5124" name="Picture 4" descr="Fig 3"/>
          <p:cNvPicPr>
            <a:picLocks noChangeAspect="1" noChangeArrowheads="1"/>
          </p:cNvPicPr>
          <p:nvPr/>
        </p:nvPicPr>
        <p:blipFill>
          <a:blip r:embed="rId2" cstate="print"/>
          <a:srcRect/>
          <a:stretch>
            <a:fillRect/>
          </a:stretch>
        </p:blipFill>
        <p:spPr bwMode="auto">
          <a:xfrm>
            <a:off x="5669106" y="3429000"/>
            <a:ext cx="3168650" cy="2378075"/>
          </a:xfrm>
          <a:prstGeom prst="rect">
            <a:avLst/>
          </a:prstGeom>
          <a:noFill/>
          <a:ln w="19050" cap="rnd">
            <a:solidFill>
              <a:schemeClr val="tx1"/>
            </a:solidFill>
            <a:prstDash val="sysDot"/>
            <a:miter lim="800000"/>
            <a:headEnd/>
            <a:tailEnd/>
          </a:ln>
        </p:spPr>
      </p:pic>
      <p:sp>
        <p:nvSpPr>
          <p:cNvPr id="5125" name="Text Box 5"/>
          <p:cNvSpPr txBox="1">
            <a:spLocks noChangeArrowheads="1"/>
          </p:cNvSpPr>
          <p:nvPr/>
        </p:nvSpPr>
        <p:spPr bwMode="auto">
          <a:xfrm>
            <a:off x="468312" y="2974109"/>
            <a:ext cx="5183187" cy="3539430"/>
          </a:xfrm>
          <a:prstGeom prst="rect">
            <a:avLst/>
          </a:prstGeom>
          <a:noFill/>
          <a:ln w="9525">
            <a:noFill/>
            <a:miter lim="800000"/>
            <a:headEnd/>
            <a:tailEnd/>
          </a:ln>
        </p:spPr>
        <p:txBody>
          <a:bodyPr>
            <a:spAutoFit/>
          </a:bodyPr>
          <a:lstStyle/>
          <a:p>
            <a:r>
              <a:rPr lang="en-US" sz="3200" i="1" u="sng" dirty="0" smtClean="0"/>
              <a:t>Two Types</a:t>
            </a:r>
          </a:p>
          <a:p>
            <a:endParaRPr lang="en-US" sz="2400" i="1" dirty="0"/>
          </a:p>
          <a:p>
            <a:r>
              <a:rPr lang="en-US" sz="2400" dirty="0"/>
              <a:t>(</a:t>
            </a:r>
            <a:r>
              <a:rPr lang="en-US" sz="2400" dirty="0" err="1"/>
              <a:t>i</a:t>
            </a:r>
            <a:r>
              <a:rPr lang="en-US" sz="2400" dirty="0"/>
              <a:t>) </a:t>
            </a:r>
            <a:r>
              <a:rPr lang="en-US" sz="2400" i="1" u="sng" dirty="0"/>
              <a:t>alcohol fermentation</a:t>
            </a:r>
            <a:r>
              <a:rPr lang="en-US" sz="2400" dirty="0"/>
              <a:t>: </a:t>
            </a:r>
            <a:r>
              <a:rPr lang="en-US" sz="2400" dirty="0" smtClean="0"/>
              <a:t/>
            </a:r>
            <a:br>
              <a:rPr lang="en-US" sz="2400" dirty="0" smtClean="0"/>
            </a:br>
            <a:r>
              <a:rPr lang="en-US" sz="2400" dirty="0" smtClean="0"/>
              <a:t>pyruvate is reduced </a:t>
            </a:r>
            <a:r>
              <a:rPr lang="en-US" sz="2400" dirty="0"/>
              <a:t>to ethyl </a:t>
            </a:r>
            <a:r>
              <a:rPr lang="en-US" sz="2400" dirty="0" smtClean="0"/>
              <a:t>alcohol (ethanol) </a:t>
            </a:r>
            <a:r>
              <a:rPr lang="en-US" sz="2400" dirty="0" smtClean="0"/>
              <a:t>and </a:t>
            </a:r>
            <a:r>
              <a:rPr lang="en-US" sz="2400" dirty="0"/>
              <a:t>CO</a:t>
            </a:r>
            <a:r>
              <a:rPr lang="en-US" sz="2400" baseline="-25000" dirty="0"/>
              <a:t>2</a:t>
            </a:r>
            <a:r>
              <a:rPr lang="en-US" sz="2400" dirty="0"/>
              <a:t>; occurs </a:t>
            </a:r>
            <a:r>
              <a:rPr lang="en-US" sz="2400" dirty="0" smtClean="0"/>
              <a:t>in </a:t>
            </a:r>
            <a:r>
              <a:rPr lang="en-US" sz="2400" dirty="0"/>
              <a:t>yeast cells</a:t>
            </a:r>
          </a:p>
          <a:p>
            <a:endParaRPr lang="en-US" sz="2400" dirty="0"/>
          </a:p>
          <a:p>
            <a:r>
              <a:rPr lang="en-US" sz="2400" dirty="0"/>
              <a:t>(ii) </a:t>
            </a:r>
            <a:r>
              <a:rPr lang="en-US" sz="2400" i="1" u="sng" dirty="0"/>
              <a:t>lactic acid fermentation</a:t>
            </a:r>
            <a:r>
              <a:rPr lang="en-US" sz="2400" dirty="0"/>
              <a:t>: </a:t>
            </a:r>
            <a:r>
              <a:rPr lang="en-US" sz="2400" dirty="0" smtClean="0"/>
              <a:t/>
            </a:r>
            <a:br>
              <a:rPr lang="en-US" sz="2400" dirty="0" smtClean="0"/>
            </a:br>
            <a:r>
              <a:rPr lang="en-US" sz="2400" dirty="0" smtClean="0"/>
              <a:t>pyruvate reduced </a:t>
            </a:r>
            <a:r>
              <a:rPr lang="en-US" sz="2400" dirty="0"/>
              <a:t>to lactic acid </a:t>
            </a:r>
            <a:r>
              <a:rPr lang="en-US" sz="2400" dirty="0" smtClean="0"/>
              <a:t>(lactate) in </a:t>
            </a:r>
            <a:r>
              <a:rPr lang="en-US" sz="2400" dirty="0"/>
              <a:t>muscle cells</a:t>
            </a:r>
            <a:endParaRPr lang="en-US" dirty="0"/>
          </a:p>
        </p:txBody>
      </p:sp>
    </p:spTree>
    <p:extLst>
      <p:ext uri="{BB962C8B-B14F-4D97-AF65-F5344CB8AC3E}">
        <p14:creationId xmlns:p14="http://schemas.microsoft.com/office/powerpoint/2010/main" val="403956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uic.edu/classes/bios/bios100/lectures/09_25b_fermentation-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210" y="692696"/>
            <a:ext cx="8051581"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999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Alcoholic Fermentation</a:t>
            </a:r>
          </a:p>
        </p:txBody>
      </p:sp>
      <p:sp>
        <p:nvSpPr>
          <p:cNvPr id="11267" name="Rectangle 3"/>
          <p:cNvSpPr>
            <a:spLocks noGrp="1" noChangeArrowheads="1"/>
          </p:cNvSpPr>
          <p:nvPr>
            <p:ph type="body" idx="1"/>
          </p:nvPr>
        </p:nvSpPr>
        <p:spPr>
          <a:xfrm>
            <a:off x="457200" y="1752600"/>
            <a:ext cx="3886200" cy="3124200"/>
          </a:xfrm>
        </p:spPr>
        <p:txBody>
          <a:bodyPr>
            <a:noAutofit/>
          </a:bodyPr>
          <a:lstStyle/>
          <a:p>
            <a:pPr>
              <a:lnSpc>
                <a:spcPct val="90000"/>
              </a:lnSpc>
            </a:pPr>
            <a:r>
              <a:rPr lang="en-US" altLang="en-US" sz="2600" dirty="0"/>
              <a:t>Occurs in organisms that do not carry out cellular respiration or lactic acid fermentation</a:t>
            </a:r>
          </a:p>
          <a:p>
            <a:pPr>
              <a:lnSpc>
                <a:spcPct val="90000"/>
              </a:lnSpc>
            </a:pPr>
            <a:endParaRPr lang="en-US" altLang="en-US" sz="2600" dirty="0"/>
          </a:p>
          <a:p>
            <a:pPr>
              <a:lnSpc>
                <a:spcPct val="90000"/>
              </a:lnSpc>
            </a:pPr>
            <a:r>
              <a:rPr lang="en-US" altLang="en-US" sz="2600" dirty="0"/>
              <a:t>Produces ATP, but also ethanol and CO2 as byproducts.</a:t>
            </a:r>
          </a:p>
          <a:p>
            <a:pPr>
              <a:lnSpc>
                <a:spcPct val="90000"/>
              </a:lnSpc>
            </a:pPr>
            <a:endParaRPr lang="en-US" altLang="en-US" sz="2600" dirty="0"/>
          </a:p>
          <a:p>
            <a:pPr>
              <a:lnSpc>
                <a:spcPct val="90000"/>
              </a:lnSpc>
            </a:pPr>
            <a:r>
              <a:rPr lang="en-US" altLang="en-US" sz="2600" dirty="0"/>
              <a:t>Yeast cells do this—we use them to make beer, wine, and bread.</a:t>
            </a: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2018" y="1124744"/>
            <a:ext cx="4537075" cy="51125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178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2" dur="500"/>
                                        <p:tgtEl>
                                          <p:spTgt spid="112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267">
                                            <p:txEl>
                                              <p:pRg st="4" end="4"/>
                                            </p:txEl>
                                          </p:spTgt>
                                        </p:tgtEl>
                                        <p:attrNameLst>
                                          <p:attrName>style.visibility</p:attrName>
                                        </p:attrNameLst>
                                      </p:cBhvr>
                                      <p:to>
                                        <p:strVal val="visible"/>
                                      </p:to>
                                    </p:set>
                                    <p:animEffect transition="in" filter="checkerboard(across)">
                                      <p:cBhvr>
                                        <p:cTn id="17" dur="5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p:cNvSpPr>
            <a:spLocks noGrp="1" noChangeArrowheads="1"/>
          </p:cNvSpPr>
          <p:nvPr>
            <p:ph type="title" idx="4294967295"/>
          </p:nvPr>
        </p:nvSpPr>
        <p:spPr>
          <a:xfrm>
            <a:off x="364188" y="180303"/>
            <a:ext cx="8229600" cy="810970"/>
          </a:xfrm>
        </p:spPr>
        <p:txBody>
          <a:bodyPr/>
          <a:lstStyle/>
          <a:p>
            <a:pPr eaLnBrk="1" hangingPunct="1"/>
            <a:r>
              <a:rPr lang="en-GB" altLang="en-US" dirty="0" smtClean="0"/>
              <a:t>Micro-organisms in industry</a:t>
            </a:r>
            <a:endParaRPr lang="en-US" altLang="en-US" dirty="0" smtClean="0"/>
          </a:p>
        </p:txBody>
      </p:sp>
      <p:sp>
        <p:nvSpPr>
          <p:cNvPr id="993287" name="Rectangle 7"/>
          <p:cNvSpPr>
            <a:spLocks noChangeArrowheads="1"/>
          </p:cNvSpPr>
          <p:nvPr/>
        </p:nvSpPr>
        <p:spPr bwMode="auto">
          <a:xfrm>
            <a:off x="342900" y="3862388"/>
            <a:ext cx="4591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charset="0"/>
              </a:defRPr>
            </a:lvl1pPr>
            <a:lvl2pPr marL="742950" indent="-285750">
              <a:defRPr sz="2400">
                <a:solidFill>
                  <a:srgbClr val="000066"/>
                </a:solidFill>
                <a:latin typeface="Arial" charset="0"/>
              </a:defRPr>
            </a:lvl2pPr>
            <a:lvl3pPr marL="1143000" indent="-228600">
              <a:defRPr sz="2400">
                <a:solidFill>
                  <a:srgbClr val="000066"/>
                </a:solidFill>
                <a:latin typeface="Arial" charset="0"/>
              </a:defRPr>
            </a:lvl3pPr>
            <a:lvl4pPr marL="1600200" indent="-228600">
              <a:defRPr sz="2400">
                <a:solidFill>
                  <a:srgbClr val="000066"/>
                </a:solidFill>
                <a:latin typeface="Arial" charset="0"/>
              </a:defRPr>
            </a:lvl4pPr>
            <a:lvl5pPr marL="2057400" indent="-228600">
              <a:defRPr sz="2400">
                <a:solidFill>
                  <a:srgbClr val="000066"/>
                </a:solidFill>
                <a:latin typeface="Arial" charset="0"/>
              </a:defRPr>
            </a:lvl5pPr>
            <a:lvl6pPr marL="2514600" indent="-228600" eaLnBrk="0" fontAlgn="base" hangingPunct="0">
              <a:spcBef>
                <a:spcPct val="0"/>
              </a:spcBef>
              <a:spcAft>
                <a:spcPct val="0"/>
              </a:spcAft>
              <a:defRPr sz="2400">
                <a:solidFill>
                  <a:srgbClr val="000066"/>
                </a:solidFill>
                <a:latin typeface="Arial" charset="0"/>
              </a:defRPr>
            </a:lvl6pPr>
            <a:lvl7pPr marL="2971800" indent="-228600" eaLnBrk="0" fontAlgn="base" hangingPunct="0">
              <a:spcBef>
                <a:spcPct val="0"/>
              </a:spcBef>
              <a:spcAft>
                <a:spcPct val="0"/>
              </a:spcAft>
              <a:defRPr sz="2400">
                <a:solidFill>
                  <a:srgbClr val="000066"/>
                </a:solidFill>
                <a:latin typeface="Arial" charset="0"/>
              </a:defRPr>
            </a:lvl7pPr>
            <a:lvl8pPr marL="3429000" indent="-228600" eaLnBrk="0" fontAlgn="base" hangingPunct="0">
              <a:spcBef>
                <a:spcPct val="0"/>
              </a:spcBef>
              <a:spcAft>
                <a:spcPct val="0"/>
              </a:spcAft>
              <a:defRPr sz="2400">
                <a:solidFill>
                  <a:srgbClr val="000066"/>
                </a:solidFill>
                <a:latin typeface="Arial" charset="0"/>
              </a:defRPr>
            </a:lvl8pPr>
            <a:lvl9pPr marL="3886200" indent="-228600" eaLnBrk="0" fontAlgn="base" hangingPunct="0">
              <a:spcBef>
                <a:spcPct val="0"/>
              </a:spcBef>
              <a:spcAft>
                <a:spcPct val="0"/>
              </a:spcAft>
              <a:defRPr sz="2400">
                <a:solidFill>
                  <a:srgbClr val="000066"/>
                </a:solidFill>
                <a:latin typeface="Arial" charset="0"/>
              </a:defRPr>
            </a:lvl9pPr>
          </a:lstStyle>
          <a:p>
            <a:pPr eaLnBrk="1" hangingPunct="1">
              <a:spcBef>
                <a:spcPct val="50000"/>
              </a:spcBef>
              <a:buClr>
                <a:srgbClr val="10BC45"/>
              </a:buClr>
              <a:buFont typeface="Wingdings" pitchFamily="2" charset="2"/>
              <a:buChar char="l"/>
            </a:pPr>
            <a:r>
              <a:rPr lang="en-US" altLang="en-US">
                <a:solidFill>
                  <a:srgbClr val="010066"/>
                </a:solidFill>
              </a:rPr>
              <a:t>biofuels.</a:t>
            </a:r>
          </a:p>
        </p:txBody>
      </p:sp>
      <p:sp>
        <p:nvSpPr>
          <p:cNvPr id="641028" name="Text Box 10"/>
          <p:cNvSpPr txBox="1">
            <a:spLocks noChangeArrowheads="1"/>
          </p:cNvSpPr>
          <p:nvPr/>
        </p:nvSpPr>
        <p:spPr bwMode="auto">
          <a:xfrm>
            <a:off x="290642" y="1035097"/>
            <a:ext cx="80295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charset="0"/>
              </a:defRPr>
            </a:lvl1pPr>
            <a:lvl2pPr marL="742950" indent="-285750">
              <a:defRPr sz="2400">
                <a:solidFill>
                  <a:srgbClr val="000066"/>
                </a:solidFill>
                <a:latin typeface="Arial" charset="0"/>
              </a:defRPr>
            </a:lvl2pPr>
            <a:lvl3pPr marL="1143000" indent="-228600">
              <a:defRPr sz="2400">
                <a:solidFill>
                  <a:srgbClr val="000066"/>
                </a:solidFill>
                <a:latin typeface="Arial" charset="0"/>
              </a:defRPr>
            </a:lvl3pPr>
            <a:lvl4pPr marL="1600200" indent="-228600">
              <a:defRPr sz="2400">
                <a:solidFill>
                  <a:srgbClr val="000066"/>
                </a:solidFill>
                <a:latin typeface="Arial" charset="0"/>
              </a:defRPr>
            </a:lvl4pPr>
            <a:lvl5pPr marL="2057400" indent="-228600">
              <a:defRPr sz="2400">
                <a:solidFill>
                  <a:srgbClr val="000066"/>
                </a:solidFill>
                <a:latin typeface="Arial" charset="0"/>
              </a:defRPr>
            </a:lvl5pPr>
            <a:lvl6pPr marL="2514600" indent="-228600" eaLnBrk="0" fontAlgn="base" hangingPunct="0">
              <a:spcBef>
                <a:spcPct val="0"/>
              </a:spcBef>
              <a:spcAft>
                <a:spcPct val="0"/>
              </a:spcAft>
              <a:defRPr sz="2400">
                <a:solidFill>
                  <a:srgbClr val="000066"/>
                </a:solidFill>
                <a:latin typeface="Arial" charset="0"/>
              </a:defRPr>
            </a:lvl6pPr>
            <a:lvl7pPr marL="2971800" indent="-228600" eaLnBrk="0" fontAlgn="base" hangingPunct="0">
              <a:spcBef>
                <a:spcPct val="0"/>
              </a:spcBef>
              <a:spcAft>
                <a:spcPct val="0"/>
              </a:spcAft>
              <a:defRPr sz="2400">
                <a:solidFill>
                  <a:srgbClr val="000066"/>
                </a:solidFill>
                <a:latin typeface="Arial" charset="0"/>
              </a:defRPr>
            </a:lvl7pPr>
            <a:lvl8pPr marL="3429000" indent="-228600" eaLnBrk="0" fontAlgn="base" hangingPunct="0">
              <a:spcBef>
                <a:spcPct val="0"/>
              </a:spcBef>
              <a:spcAft>
                <a:spcPct val="0"/>
              </a:spcAft>
              <a:defRPr sz="2400">
                <a:solidFill>
                  <a:srgbClr val="000066"/>
                </a:solidFill>
                <a:latin typeface="Arial" charset="0"/>
              </a:defRPr>
            </a:lvl8pPr>
            <a:lvl9pPr marL="3886200" indent="-228600" eaLnBrk="0" fontAlgn="base" hangingPunct="0">
              <a:spcBef>
                <a:spcPct val="0"/>
              </a:spcBef>
              <a:spcAft>
                <a:spcPct val="0"/>
              </a:spcAft>
              <a:defRPr sz="2400">
                <a:solidFill>
                  <a:srgbClr val="000066"/>
                </a:solidFill>
                <a:latin typeface="Arial" charset="0"/>
              </a:defRPr>
            </a:lvl9pPr>
          </a:lstStyle>
          <a:p>
            <a:pPr eaLnBrk="1" hangingPunct="1">
              <a:spcBef>
                <a:spcPct val="50000"/>
              </a:spcBef>
            </a:pPr>
            <a:r>
              <a:rPr lang="en-GB" altLang="en-US" dirty="0">
                <a:solidFill>
                  <a:srgbClr val="010066"/>
                </a:solidFill>
              </a:rPr>
              <a:t>Respiring micro-organisms are used in the commercial production of many different products, including:</a:t>
            </a:r>
            <a:endParaRPr lang="en-US" altLang="en-US" dirty="0">
              <a:solidFill>
                <a:srgbClr val="010066"/>
              </a:solidFill>
            </a:endParaRPr>
          </a:p>
        </p:txBody>
      </p:sp>
      <p:sp>
        <p:nvSpPr>
          <p:cNvPr id="993291" name="Rectangle 11"/>
          <p:cNvSpPr>
            <a:spLocks noChangeArrowheads="1"/>
          </p:cNvSpPr>
          <p:nvPr/>
        </p:nvSpPr>
        <p:spPr bwMode="auto">
          <a:xfrm>
            <a:off x="342900" y="1962150"/>
            <a:ext cx="132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55600" indent="-355600">
              <a:defRPr sz="2400">
                <a:solidFill>
                  <a:srgbClr val="000066"/>
                </a:solidFill>
                <a:latin typeface="Arial" charset="0"/>
              </a:defRPr>
            </a:lvl1pPr>
            <a:lvl2pPr marL="742950" indent="-285750">
              <a:defRPr sz="2400">
                <a:solidFill>
                  <a:srgbClr val="000066"/>
                </a:solidFill>
                <a:latin typeface="Arial" charset="0"/>
              </a:defRPr>
            </a:lvl2pPr>
            <a:lvl3pPr marL="1143000" indent="-228600">
              <a:defRPr sz="2400">
                <a:solidFill>
                  <a:srgbClr val="000066"/>
                </a:solidFill>
                <a:latin typeface="Arial" charset="0"/>
              </a:defRPr>
            </a:lvl3pPr>
            <a:lvl4pPr marL="1600200" indent="-228600">
              <a:defRPr sz="2400">
                <a:solidFill>
                  <a:srgbClr val="000066"/>
                </a:solidFill>
                <a:latin typeface="Arial" charset="0"/>
              </a:defRPr>
            </a:lvl4pPr>
            <a:lvl5pPr marL="2057400" indent="-228600">
              <a:defRPr sz="2400">
                <a:solidFill>
                  <a:srgbClr val="000066"/>
                </a:solidFill>
                <a:latin typeface="Arial" charset="0"/>
              </a:defRPr>
            </a:lvl5pPr>
            <a:lvl6pPr marL="2514600" indent="-228600" eaLnBrk="0" fontAlgn="base" hangingPunct="0">
              <a:spcBef>
                <a:spcPct val="0"/>
              </a:spcBef>
              <a:spcAft>
                <a:spcPct val="0"/>
              </a:spcAft>
              <a:defRPr sz="2400">
                <a:solidFill>
                  <a:srgbClr val="000066"/>
                </a:solidFill>
                <a:latin typeface="Arial" charset="0"/>
              </a:defRPr>
            </a:lvl6pPr>
            <a:lvl7pPr marL="2971800" indent="-228600" eaLnBrk="0" fontAlgn="base" hangingPunct="0">
              <a:spcBef>
                <a:spcPct val="0"/>
              </a:spcBef>
              <a:spcAft>
                <a:spcPct val="0"/>
              </a:spcAft>
              <a:defRPr sz="2400">
                <a:solidFill>
                  <a:srgbClr val="000066"/>
                </a:solidFill>
                <a:latin typeface="Arial" charset="0"/>
              </a:defRPr>
            </a:lvl7pPr>
            <a:lvl8pPr marL="3429000" indent="-228600" eaLnBrk="0" fontAlgn="base" hangingPunct="0">
              <a:spcBef>
                <a:spcPct val="0"/>
              </a:spcBef>
              <a:spcAft>
                <a:spcPct val="0"/>
              </a:spcAft>
              <a:defRPr sz="2400">
                <a:solidFill>
                  <a:srgbClr val="000066"/>
                </a:solidFill>
                <a:latin typeface="Arial" charset="0"/>
              </a:defRPr>
            </a:lvl8pPr>
            <a:lvl9pPr marL="3886200" indent="-228600" eaLnBrk="0" fontAlgn="base" hangingPunct="0">
              <a:spcBef>
                <a:spcPct val="0"/>
              </a:spcBef>
              <a:spcAft>
                <a:spcPct val="0"/>
              </a:spcAft>
              <a:defRPr sz="2400">
                <a:solidFill>
                  <a:srgbClr val="000066"/>
                </a:solidFill>
                <a:latin typeface="Arial" charset="0"/>
              </a:defRPr>
            </a:lvl9pPr>
          </a:lstStyle>
          <a:p>
            <a:pPr eaLnBrk="1" hangingPunct="1">
              <a:spcBef>
                <a:spcPct val="50000"/>
              </a:spcBef>
              <a:buClr>
                <a:srgbClr val="10BC45"/>
              </a:buClr>
              <a:buFont typeface="Wingdings" pitchFamily="2" charset="2"/>
              <a:buChar char="l"/>
            </a:pPr>
            <a:r>
              <a:rPr lang="en-US" altLang="en-US">
                <a:solidFill>
                  <a:srgbClr val="010066"/>
                </a:solidFill>
              </a:rPr>
              <a:t>bread</a:t>
            </a:r>
          </a:p>
        </p:txBody>
      </p:sp>
      <p:sp>
        <p:nvSpPr>
          <p:cNvPr id="993292" name="Rectangle 12"/>
          <p:cNvSpPr>
            <a:spLocks noChangeArrowheads="1"/>
          </p:cNvSpPr>
          <p:nvPr/>
        </p:nvSpPr>
        <p:spPr bwMode="auto">
          <a:xfrm>
            <a:off x="342900" y="2911475"/>
            <a:ext cx="4713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charset="0"/>
              </a:defRPr>
            </a:lvl1pPr>
            <a:lvl2pPr marL="742950" indent="-285750">
              <a:defRPr sz="2400">
                <a:solidFill>
                  <a:srgbClr val="000066"/>
                </a:solidFill>
                <a:latin typeface="Arial" charset="0"/>
              </a:defRPr>
            </a:lvl2pPr>
            <a:lvl3pPr marL="1143000" indent="-228600">
              <a:defRPr sz="2400">
                <a:solidFill>
                  <a:srgbClr val="000066"/>
                </a:solidFill>
                <a:latin typeface="Arial" charset="0"/>
              </a:defRPr>
            </a:lvl3pPr>
            <a:lvl4pPr marL="1600200" indent="-228600">
              <a:defRPr sz="2400">
                <a:solidFill>
                  <a:srgbClr val="000066"/>
                </a:solidFill>
                <a:latin typeface="Arial" charset="0"/>
              </a:defRPr>
            </a:lvl4pPr>
            <a:lvl5pPr marL="2057400" indent="-228600">
              <a:defRPr sz="2400">
                <a:solidFill>
                  <a:srgbClr val="000066"/>
                </a:solidFill>
                <a:latin typeface="Arial" charset="0"/>
              </a:defRPr>
            </a:lvl5pPr>
            <a:lvl6pPr marL="2514600" indent="-228600" eaLnBrk="0" fontAlgn="base" hangingPunct="0">
              <a:spcBef>
                <a:spcPct val="0"/>
              </a:spcBef>
              <a:spcAft>
                <a:spcPct val="0"/>
              </a:spcAft>
              <a:defRPr sz="2400">
                <a:solidFill>
                  <a:srgbClr val="000066"/>
                </a:solidFill>
                <a:latin typeface="Arial" charset="0"/>
              </a:defRPr>
            </a:lvl6pPr>
            <a:lvl7pPr marL="2971800" indent="-228600" eaLnBrk="0" fontAlgn="base" hangingPunct="0">
              <a:spcBef>
                <a:spcPct val="0"/>
              </a:spcBef>
              <a:spcAft>
                <a:spcPct val="0"/>
              </a:spcAft>
              <a:defRPr sz="2400">
                <a:solidFill>
                  <a:srgbClr val="000066"/>
                </a:solidFill>
                <a:latin typeface="Arial" charset="0"/>
              </a:defRPr>
            </a:lvl7pPr>
            <a:lvl8pPr marL="3429000" indent="-228600" eaLnBrk="0" fontAlgn="base" hangingPunct="0">
              <a:spcBef>
                <a:spcPct val="0"/>
              </a:spcBef>
              <a:spcAft>
                <a:spcPct val="0"/>
              </a:spcAft>
              <a:defRPr sz="2400">
                <a:solidFill>
                  <a:srgbClr val="000066"/>
                </a:solidFill>
                <a:latin typeface="Arial" charset="0"/>
              </a:defRPr>
            </a:lvl8pPr>
            <a:lvl9pPr marL="3886200" indent="-228600" eaLnBrk="0" fontAlgn="base" hangingPunct="0">
              <a:spcBef>
                <a:spcPct val="0"/>
              </a:spcBef>
              <a:spcAft>
                <a:spcPct val="0"/>
              </a:spcAft>
              <a:defRPr sz="2400">
                <a:solidFill>
                  <a:srgbClr val="000066"/>
                </a:solidFill>
                <a:latin typeface="Arial" charset="0"/>
              </a:defRPr>
            </a:lvl9pPr>
          </a:lstStyle>
          <a:p>
            <a:pPr eaLnBrk="1" hangingPunct="1">
              <a:spcBef>
                <a:spcPct val="50000"/>
              </a:spcBef>
              <a:buClr>
                <a:srgbClr val="10BC45"/>
              </a:buClr>
              <a:buFont typeface="Wingdings" pitchFamily="2" charset="2"/>
              <a:buChar char="l"/>
            </a:pPr>
            <a:r>
              <a:rPr lang="en-US" altLang="en-US">
                <a:solidFill>
                  <a:srgbClr val="010066"/>
                </a:solidFill>
              </a:rPr>
              <a:t>alcohol</a:t>
            </a:r>
          </a:p>
        </p:txBody>
      </p:sp>
      <p:sp>
        <p:nvSpPr>
          <p:cNvPr id="993294" name="Text Box 14"/>
          <p:cNvSpPr txBox="1">
            <a:spLocks noChangeArrowheads="1"/>
          </p:cNvSpPr>
          <p:nvPr/>
        </p:nvSpPr>
        <p:spPr bwMode="auto">
          <a:xfrm>
            <a:off x="342900" y="4911725"/>
            <a:ext cx="81899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charset="0"/>
              </a:defRPr>
            </a:lvl1pPr>
            <a:lvl2pPr marL="742950" indent="-285750">
              <a:defRPr sz="2400">
                <a:solidFill>
                  <a:srgbClr val="000066"/>
                </a:solidFill>
                <a:latin typeface="Arial" charset="0"/>
              </a:defRPr>
            </a:lvl2pPr>
            <a:lvl3pPr marL="1143000" indent="-228600">
              <a:defRPr sz="2400">
                <a:solidFill>
                  <a:srgbClr val="000066"/>
                </a:solidFill>
                <a:latin typeface="Arial" charset="0"/>
              </a:defRPr>
            </a:lvl3pPr>
            <a:lvl4pPr marL="1600200" indent="-228600">
              <a:defRPr sz="2400">
                <a:solidFill>
                  <a:srgbClr val="000066"/>
                </a:solidFill>
                <a:latin typeface="Arial" charset="0"/>
              </a:defRPr>
            </a:lvl4pPr>
            <a:lvl5pPr marL="2057400" indent="-228600">
              <a:defRPr sz="2400">
                <a:solidFill>
                  <a:srgbClr val="000066"/>
                </a:solidFill>
                <a:latin typeface="Arial" charset="0"/>
              </a:defRPr>
            </a:lvl5pPr>
            <a:lvl6pPr marL="2514600" indent="-228600" eaLnBrk="0" fontAlgn="base" hangingPunct="0">
              <a:spcBef>
                <a:spcPct val="0"/>
              </a:spcBef>
              <a:spcAft>
                <a:spcPct val="0"/>
              </a:spcAft>
              <a:defRPr sz="2400">
                <a:solidFill>
                  <a:srgbClr val="000066"/>
                </a:solidFill>
                <a:latin typeface="Arial" charset="0"/>
              </a:defRPr>
            </a:lvl6pPr>
            <a:lvl7pPr marL="2971800" indent="-228600" eaLnBrk="0" fontAlgn="base" hangingPunct="0">
              <a:spcBef>
                <a:spcPct val="0"/>
              </a:spcBef>
              <a:spcAft>
                <a:spcPct val="0"/>
              </a:spcAft>
              <a:defRPr sz="2400">
                <a:solidFill>
                  <a:srgbClr val="000066"/>
                </a:solidFill>
                <a:latin typeface="Arial" charset="0"/>
              </a:defRPr>
            </a:lvl7pPr>
            <a:lvl8pPr marL="3429000" indent="-228600" eaLnBrk="0" fontAlgn="base" hangingPunct="0">
              <a:spcBef>
                <a:spcPct val="0"/>
              </a:spcBef>
              <a:spcAft>
                <a:spcPct val="0"/>
              </a:spcAft>
              <a:defRPr sz="2400">
                <a:solidFill>
                  <a:srgbClr val="000066"/>
                </a:solidFill>
                <a:latin typeface="Arial" charset="0"/>
              </a:defRPr>
            </a:lvl8pPr>
            <a:lvl9pPr marL="3886200" indent="-228600" eaLnBrk="0" fontAlgn="base" hangingPunct="0">
              <a:spcBef>
                <a:spcPct val="0"/>
              </a:spcBef>
              <a:spcAft>
                <a:spcPct val="0"/>
              </a:spcAft>
              <a:defRPr sz="2400">
                <a:solidFill>
                  <a:srgbClr val="000066"/>
                </a:solidFill>
                <a:latin typeface="Arial" charset="0"/>
              </a:defRPr>
            </a:lvl9pPr>
          </a:lstStyle>
          <a:p>
            <a:pPr eaLnBrk="1" hangingPunct="1">
              <a:spcBef>
                <a:spcPct val="50000"/>
              </a:spcBef>
            </a:pPr>
            <a:r>
              <a:rPr lang="en-GB" altLang="en-US">
                <a:solidFill>
                  <a:srgbClr val="010066"/>
                </a:solidFill>
              </a:rPr>
              <a:t>These micro-organisms break substances down using aerobic or anaerobic respiration. The effect of anaerobic respiration is often called </a:t>
            </a:r>
            <a:r>
              <a:rPr lang="en-GB" altLang="en-US" b="1">
                <a:solidFill>
                  <a:srgbClr val="10BC45"/>
                </a:solidFill>
              </a:rPr>
              <a:t>fermentation</a:t>
            </a:r>
            <a:r>
              <a:rPr lang="en-GB" altLang="en-US">
                <a:solidFill>
                  <a:srgbClr val="010066"/>
                </a:solidFill>
              </a:rPr>
              <a:t>.</a:t>
            </a:r>
            <a:endParaRPr lang="en-US" altLang="en-US">
              <a:solidFill>
                <a:srgbClr val="010066"/>
              </a:solidFill>
            </a:endParaRPr>
          </a:p>
        </p:txBody>
      </p:sp>
      <p:pic>
        <p:nvPicPr>
          <p:cNvPr id="641033" name="Picture 20" descr="shutterstock_6688372_small"/>
          <p:cNvPicPr>
            <a:picLocks noChangeAspect="1" noChangeArrowheads="1"/>
          </p:cNvPicPr>
          <p:nvPr/>
        </p:nvPicPr>
        <p:blipFill>
          <a:blip r:embed="rId3">
            <a:extLst>
              <a:ext uri="{28A0092B-C50C-407E-A947-70E740481C1C}">
                <a14:useLocalDpi xmlns:a14="http://schemas.microsoft.com/office/drawing/2010/main" val="0"/>
              </a:ext>
            </a:extLst>
          </a:blip>
          <a:srcRect b="2283"/>
          <a:stretch>
            <a:fillRect/>
          </a:stretch>
        </p:blipFill>
        <p:spPr bwMode="auto">
          <a:xfrm>
            <a:off x="3851920" y="2190750"/>
            <a:ext cx="370840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01" name="Picture 21" descr="forward_arrow_colour">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2750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93291"/>
                                        </p:tgtEl>
                                        <p:attrNameLst>
                                          <p:attrName>style.visibility</p:attrName>
                                        </p:attrNameLst>
                                      </p:cBhvr>
                                      <p:to>
                                        <p:strVal val="visible"/>
                                      </p:to>
                                    </p:set>
                                    <p:animEffect transition="in" filter="dissolve">
                                      <p:cBhvr>
                                        <p:cTn id="7" dur="500"/>
                                        <p:tgtEl>
                                          <p:spTgt spid="9932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93292"/>
                                        </p:tgtEl>
                                        <p:attrNameLst>
                                          <p:attrName>style.visibility</p:attrName>
                                        </p:attrNameLst>
                                      </p:cBhvr>
                                      <p:to>
                                        <p:strVal val="visible"/>
                                      </p:to>
                                    </p:set>
                                    <p:animEffect transition="in" filter="dissolve">
                                      <p:cBhvr>
                                        <p:cTn id="12" dur="500"/>
                                        <p:tgtEl>
                                          <p:spTgt spid="9932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93287"/>
                                        </p:tgtEl>
                                        <p:attrNameLst>
                                          <p:attrName>style.visibility</p:attrName>
                                        </p:attrNameLst>
                                      </p:cBhvr>
                                      <p:to>
                                        <p:strVal val="visible"/>
                                      </p:to>
                                    </p:set>
                                    <p:animEffect transition="in" filter="dissolve">
                                      <p:cBhvr>
                                        <p:cTn id="17" dur="500"/>
                                        <p:tgtEl>
                                          <p:spTgt spid="9932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93294"/>
                                        </p:tgtEl>
                                        <p:attrNameLst>
                                          <p:attrName>style.visibility</p:attrName>
                                        </p:attrNameLst>
                                      </p:cBhvr>
                                      <p:to>
                                        <p:strVal val="visible"/>
                                      </p:to>
                                    </p:set>
                                    <p:animEffect transition="in" filter="dissolve">
                                      <p:cBhvr>
                                        <p:cTn id="22" dur="500"/>
                                        <p:tgtEl>
                                          <p:spTgt spid="993294"/>
                                        </p:tgtEl>
                                      </p:cBhvr>
                                    </p:animEffect>
                                  </p:childTnLst>
                                </p:cTn>
                              </p:par>
                            </p:childTnLst>
                          </p:cTn>
                        </p:par>
                        <p:par>
                          <p:cTn id="23" fill="hold" nodeType="afterGroup">
                            <p:stCondLst>
                              <p:cond delay="500"/>
                            </p:stCondLst>
                            <p:childTnLst>
                              <p:par>
                                <p:cTn id="24" presetID="1" presetClass="entr" presetSubtype="0" fill="hold" nodeType="afterEffect">
                                  <p:stCondLst>
                                    <p:cond delay="0"/>
                                  </p:stCondLst>
                                  <p:childTnLst>
                                    <p:set>
                                      <p:cBhvr>
                                        <p:cTn id="25" dur="1" fill="hold">
                                          <p:stCondLst>
                                            <p:cond delay="0"/>
                                          </p:stCondLst>
                                        </p:cTn>
                                        <p:tgtEl>
                                          <p:spTgt spid="993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287" grpId="0"/>
      <p:bldP spid="993291" grpId="0"/>
      <p:bldP spid="993292" grpId="0"/>
      <p:bldP spid="9932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ChangeArrowheads="1"/>
          </p:cNvSpPr>
          <p:nvPr>
            <p:ph type="title" idx="4294967295"/>
          </p:nvPr>
        </p:nvSpPr>
        <p:spPr>
          <a:xfrm>
            <a:off x="532606" y="65149"/>
            <a:ext cx="8229600" cy="747712"/>
          </a:xfrm>
        </p:spPr>
        <p:txBody>
          <a:bodyPr/>
          <a:lstStyle/>
          <a:p>
            <a:pPr eaLnBrk="1" hangingPunct="1"/>
            <a:r>
              <a:rPr lang="en-GB" altLang="en-US" dirty="0" smtClean="0"/>
              <a:t>Yeast in bread production</a:t>
            </a:r>
          </a:p>
        </p:txBody>
      </p:sp>
      <p:sp>
        <p:nvSpPr>
          <p:cNvPr id="645123" name="Text Box 4"/>
          <p:cNvSpPr txBox="1">
            <a:spLocks noChangeArrowheads="1"/>
          </p:cNvSpPr>
          <p:nvPr/>
        </p:nvSpPr>
        <p:spPr bwMode="auto">
          <a:xfrm>
            <a:off x="342900" y="784225"/>
            <a:ext cx="535146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charset="0"/>
              </a:defRPr>
            </a:lvl1pPr>
            <a:lvl2pPr marL="742950" indent="-285750">
              <a:defRPr sz="2400">
                <a:solidFill>
                  <a:srgbClr val="000066"/>
                </a:solidFill>
                <a:latin typeface="Arial" charset="0"/>
              </a:defRPr>
            </a:lvl2pPr>
            <a:lvl3pPr marL="1143000" indent="-228600">
              <a:defRPr sz="2400">
                <a:solidFill>
                  <a:srgbClr val="000066"/>
                </a:solidFill>
                <a:latin typeface="Arial" charset="0"/>
              </a:defRPr>
            </a:lvl3pPr>
            <a:lvl4pPr marL="1600200" indent="-228600">
              <a:defRPr sz="2400">
                <a:solidFill>
                  <a:srgbClr val="000066"/>
                </a:solidFill>
                <a:latin typeface="Arial" charset="0"/>
              </a:defRPr>
            </a:lvl4pPr>
            <a:lvl5pPr marL="2057400" indent="-228600">
              <a:defRPr sz="2400">
                <a:solidFill>
                  <a:srgbClr val="000066"/>
                </a:solidFill>
                <a:latin typeface="Arial" charset="0"/>
              </a:defRPr>
            </a:lvl5pPr>
            <a:lvl6pPr marL="2514600" indent="-228600" eaLnBrk="0" fontAlgn="base" hangingPunct="0">
              <a:spcBef>
                <a:spcPct val="0"/>
              </a:spcBef>
              <a:spcAft>
                <a:spcPct val="0"/>
              </a:spcAft>
              <a:defRPr sz="2400">
                <a:solidFill>
                  <a:srgbClr val="000066"/>
                </a:solidFill>
                <a:latin typeface="Arial" charset="0"/>
              </a:defRPr>
            </a:lvl6pPr>
            <a:lvl7pPr marL="2971800" indent="-228600" eaLnBrk="0" fontAlgn="base" hangingPunct="0">
              <a:spcBef>
                <a:spcPct val="0"/>
              </a:spcBef>
              <a:spcAft>
                <a:spcPct val="0"/>
              </a:spcAft>
              <a:defRPr sz="2400">
                <a:solidFill>
                  <a:srgbClr val="000066"/>
                </a:solidFill>
                <a:latin typeface="Arial" charset="0"/>
              </a:defRPr>
            </a:lvl7pPr>
            <a:lvl8pPr marL="3429000" indent="-228600" eaLnBrk="0" fontAlgn="base" hangingPunct="0">
              <a:spcBef>
                <a:spcPct val="0"/>
              </a:spcBef>
              <a:spcAft>
                <a:spcPct val="0"/>
              </a:spcAft>
              <a:defRPr sz="2400">
                <a:solidFill>
                  <a:srgbClr val="000066"/>
                </a:solidFill>
                <a:latin typeface="Arial" charset="0"/>
              </a:defRPr>
            </a:lvl8pPr>
            <a:lvl9pPr marL="3886200" indent="-228600" eaLnBrk="0" fontAlgn="base" hangingPunct="0">
              <a:spcBef>
                <a:spcPct val="0"/>
              </a:spcBef>
              <a:spcAft>
                <a:spcPct val="0"/>
              </a:spcAft>
              <a:defRPr sz="2400">
                <a:solidFill>
                  <a:srgbClr val="000066"/>
                </a:solidFill>
                <a:latin typeface="Arial" charset="0"/>
              </a:defRPr>
            </a:lvl9pPr>
          </a:lstStyle>
          <a:p>
            <a:pPr eaLnBrk="1" hangingPunct="1">
              <a:spcBef>
                <a:spcPct val="50000"/>
              </a:spcBef>
            </a:pPr>
            <a:r>
              <a:rPr lang="en-GB" altLang="en-US" dirty="0">
                <a:solidFill>
                  <a:srgbClr val="010066"/>
                </a:solidFill>
              </a:rPr>
              <a:t>Yeast is a type of fungus used in bread production. Yeast digests the carbohydrates in flour, producing carbon dioxide. </a:t>
            </a:r>
          </a:p>
        </p:txBody>
      </p:sp>
      <p:sp>
        <p:nvSpPr>
          <p:cNvPr id="72712" name="Text Box 8"/>
          <p:cNvSpPr txBox="1">
            <a:spLocks noChangeArrowheads="1"/>
          </p:cNvSpPr>
          <p:nvPr/>
        </p:nvSpPr>
        <p:spPr bwMode="auto">
          <a:xfrm>
            <a:off x="3678238" y="2681288"/>
            <a:ext cx="49434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charset="0"/>
              </a:defRPr>
            </a:lvl1pPr>
            <a:lvl2pPr marL="742950" indent="-285750">
              <a:defRPr sz="2400">
                <a:solidFill>
                  <a:srgbClr val="000066"/>
                </a:solidFill>
                <a:latin typeface="Arial" charset="0"/>
              </a:defRPr>
            </a:lvl2pPr>
            <a:lvl3pPr marL="1143000" indent="-228600">
              <a:defRPr sz="2400">
                <a:solidFill>
                  <a:srgbClr val="000066"/>
                </a:solidFill>
                <a:latin typeface="Arial" charset="0"/>
              </a:defRPr>
            </a:lvl3pPr>
            <a:lvl4pPr marL="1600200" indent="-228600">
              <a:defRPr sz="2400">
                <a:solidFill>
                  <a:srgbClr val="000066"/>
                </a:solidFill>
                <a:latin typeface="Arial" charset="0"/>
              </a:defRPr>
            </a:lvl4pPr>
            <a:lvl5pPr marL="2057400" indent="-228600">
              <a:defRPr sz="2400">
                <a:solidFill>
                  <a:srgbClr val="000066"/>
                </a:solidFill>
                <a:latin typeface="Arial" charset="0"/>
              </a:defRPr>
            </a:lvl5pPr>
            <a:lvl6pPr marL="2514600" indent="-228600" eaLnBrk="0" fontAlgn="base" hangingPunct="0">
              <a:spcBef>
                <a:spcPct val="0"/>
              </a:spcBef>
              <a:spcAft>
                <a:spcPct val="0"/>
              </a:spcAft>
              <a:defRPr sz="2400">
                <a:solidFill>
                  <a:srgbClr val="000066"/>
                </a:solidFill>
                <a:latin typeface="Arial" charset="0"/>
              </a:defRPr>
            </a:lvl6pPr>
            <a:lvl7pPr marL="2971800" indent="-228600" eaLnBrk="0" fontAlgn="base" hangingPunct="0">
              <a:spcBef>
                <a:spcPct val="0"/>
              </a:spcBef>
              <a:spcAft>
                <a:spcPct val="0"/>
              </a:spcAft>
              <a:defRPr sz="2400">
                <a:solidFill>
                  <a:srgbClr val="000066"/>
                </a:solidFill>
                <a:latin typeface="Arial" charset="0"/>
              </a:defRPr>
            </a:lvl7pPr>
            <a:lvl8pPr marL="3429000" indent="-228600" eaLnBrk="0" fontAlgn="base" hangingPunct="0">
              <a:spcBef>
                <a:spcPct val="0"/>
              </a:spcBef>
              <a:spcAft>
                <a:spcPct val="0"/>
              </a:spcAft>
              <a:defRPr sz="2400">
                <a:solidFill>
                  <a:srgbClr val="000066"/>
                </a:solidFill>
                <a:latin typeface="Arial" charset="0"/>
              </a:defRPr>
            </a:lvl8pPr>
            <a:lvl9pPr marL="3886200" indent="-228600" eaLnBrk="0" fontAlgn="base" hangingPunct="0">
              <a:spcBef>
                <a:spcPct val="0"/>
              </a:spcBef>
              <a:spcAft>
                <a:spcPct val="0"/>
              </a:spcAft>
              <a:defRPr sz="2400">
                <a:solidFill>
                  <a:srgbClr val="000066"/>
                </a:solidFill>
                <a:latin typeface="Arial" charset="0"/>
              </a:defRPr>
            </a:lvl9pPr>
          </a:lstStyle>
          <a:p>
            <a:pPr eaLnBrk="1" hangingPunct="1">
              <a:spcBef>
                <a:spcPct val="50000"/>
              </a:spcBef>
            </a:pPr>
            <a:r>
              <a:rPr lang="en-GB" altLang="en-US">
                <a:solidFill>
                  <a:srgbClr val="010066"/>
                </a:solidFill>
              </a:rPr>
              <a:t>This carbon dioxide causes bread to rise. It also creates gas pockets in the dough, giving baked bread a spongy texture.</a:t>
            </a:r>
          </a:p>
        </p:txBody>
      </p:sp>
      <p:sp>
        <p:nvSpPr>
          <p:cNvPr id="72714" name="Text Box 10"/>
          <p:cNvSpPr txBox="1">
            <a:spLocks noChangeArrowheads="1"/>
          </p:cNvSpPr>
          <p:nvPr/>
        </p:nvSpPr>
        <p:spPr bwMode="auto">
          <a:xfrm>
            <a:off x="342900" y="4889500"/>
            <a:ext cx="5643563"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rIns="90000" bIns="0">
            <a:spAutoFit/>
          </a:bodyPr>
          <a:lstStyle>
            <a:lvl1pPr>
              <a:defRPr sz="2400">
                <a:solidFill>
                  <a:srgbClr val="000066"/>
                </a:solidFill>
                <a:latin typeface="Arial" charset="0"/>
              </a:defRPr>
            </a:lvl1pPr>
            <a:lvl2pPr marL="742950" indent="-285750">
              <a:defRPr sz="2400">
                <a:solidFill>
                  <a:srgbClr val="000066"/>
                </a:solidFill>
                <a:latin typeface="Arial" charset="0"/>
              </a:defRPr>
            </a:lvl2pPr>
            <a:lvl3pPr marL="1143000" indent="-228600">
              <a:defRPr sz="2400">
                <a:solidFill>
                  <a:srgbClr val="000066"/>
                </a:solidFill>
                <a:latin typeface="Arial" charset="0"/>
              </a:defRPr>
            </a:lvl3pPr>
            <a:lvl4pPr marL="1600200" indent="-228600">
              <a:defRPr sz="2400">
                <a:solidFill>
                  <a:srgbClr val="000066"/>
                </a:solidFill>
                <a:latin typeface="Arial" charset="0"/>
              </a:defRPr>
            </a:lvl4pPr>
            <a:lvl5pPr marL="2057400" indent="-228600">
              <a:defRPr sz="2400">
                <a:solidFill>
                  <a:srgbClr val="000066"/>
                </a:solidFill>
                <a:latin typeface="Arial" charset="0"/>
              </a:defRPr>
            </a:lvl5pPr>
            <a:lvl6pPr marL="2514600" indent="-228600" eaLnBrk="0" fontAlgn="base" hangingPunct="0">
              <a:spcBef>
                <a:spcPct val="0"/>
              </a:spcBef>
              <a:spcAft>
                <a:spcPct val="0"/>
              </a:spcAft>
              <a:defRPr sz="2400">
                <a:solidFill>
                  <a:srgbClr val="000066"/>
                </a:solidFill>
                <a:latin typeface="Arial" charset="0"/>
              </a:defRPr>
            </a:lvl6pPr>
            <a:lvl7pPr marL="2971800" indent="-228600" eaLnBrk="0" fontAlgn="base" hangingPunct="0">
              <a:spcBef>
                <a:spcPct val="0"/>
              </a:spcBef>
              <a:spcAft>
                <a:spcPct val="0"/>
              </a:spcAft>
              <a:defRPr sz="2400">
                <a:solidFill>
                  <a:srgbClr val="000066"/>
                </a:solidFill>
                <a:latin typeface="Arial" charset="0"/>
              </a:defRPr>
            </a:lvl7pPr>
            <a:lvl8pPr marL="3429000" indent="-228600" eaLnBrk="0" fontAlgn="base" hangingPunct="0">
              <a:spcBef>
                <a:spcPct val="0"/>
              </a:spcBef>
              <a:spcAft>
                <a:spcPct val="0"/>
              </a:spcAft>
              <a:defRPr sz="2400">
                <a:solidFill>
                  <a:srgbClr val="000066"/>
                </a:solidFill>
                <a:latin typeface="Arial" charset="0"/>
              </a:defRPr>
            </a:lvl8pPr>
            <a:lvl9pPr marL="3886200" indent="-228600" eaLnBrk="0" fontAlgn="base" hangingPunct="0">
              <a:spcBef>
                <a:spcPct val="0"/>
              </a:spcBef>
              <a:spcAft>
                <a:spcPct val="0"/>
              </a:spcAft>
              <a:defRPr sz="2400">
                <a:solidFill>
                  <a:srgbClr val="000066"/>
                </a:solidFill>
                <a:latin typeface="Arial" charset="0"/>
              </a:defRPr>
            </a:lvl9pPr>
          </a:lstStyle>
          <a:p>
            <a:pPr eaLnBrk="1" hangingPunct="1">
              <a:spcBef>
                <a:spcPct val="50000"/>
              </a:spcBef>
            </a:pPr>
            <a:r>
              <a:rPr lang="en-GB" altLang="en-US">
                <a:solidFill>
                  <a:srgbClr val="010066"/>
                </a:solidFill>
              </a:rPr>
              <a:t>At first the yeast respires aerobically, but once it uses up the available oxygen it begins to respire anaerobically.</a:t>
            </a:r>
          </a:p>
        </p:txBody>
      </p:sp>
      <p:pic>
        <p:nvPicPr>
          <p:cNvPr id="645126" name="Picture 18" descr="CC10_gfx_yea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713" y="1022350"/>
            <a:ext cx="207645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33" name="Picture 29" descr="bread_close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8688" y="4162425"/>
            <a:ext cx="252412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34" name="Picture 30" descr="forward_arrow_colour">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5350" name="Picture 22" descr="brea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463" y="2344738"/>
            <a:ext cx="3090862"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26578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712"/>
                                        </p:tgtEl>
                                        <p:attrNameLst>
                                          <p:attrName>style.visibility</p:attrName>
                                        </p:attrNameLst>
                                      </p:cBhvr>
                                      <p:to>
                                        <p:strVal val="visible"/>
                                      </p:to>
                                    </p:set>
                                    <p:animEffect transition="in" filter="dissolve">
                                      <p:cBhvr>
                                        <p:cTn id="7" dur="500"/>
                                        <p:tgtEl>
                                          <p:spTgt spid="72712"/>
                                        </p:tgtEl>
                                      </p:cBhvr>
                                    </p:animEffect>
                                  </p:childTnLst>
                                </p:cTn>
                              </p:par>
                              <p:par>
                                <p:cTn id="8" presetID="9" presetClass="entr" presetSubtype="0" fill="hold" nodeType="withEffect">
                                  <p:stCondLst>
                                    <p:cond delay="0"/>
                                  </p:stCondLst>
                                  <p:childTnLst>
                                    <p:set>
                                      <p:cBhvr>
                                        <p:cTn id="9" dur="1" fill="hold">
                                          <p:stCondLst>
                                            <p:cond delay="0"/>
                                          </p:stCondLst>
                                        </p:cTn>
                                        <p:tgtEl>
                                          <p:spTgt spid="995350"/>
                                        </p:tgtEl>
                                        <p:attrNameLst>
                                          <p:attrName>style.visibility</p:attrName>
                                        </p:attrNameLst>
                                      </p:cBhvr>
                                      <p:to>
                                        <p:strVal val="visible"/>
                                      </p:to>
                                    </p:set>
                                    <p:animEffect transition="in" filter="dissolve">
                                      <p:cBhvr>
                                        <p:cTn id="10" dur="500"/>
                                        <p:tgtEl>
                                          <p:spTgt spid="99535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2714"/>
                                        </p:tgtEl>
                                        <p:attrNameLst>
                                          <p:attrName>style.visibility</p:attrName>
                                        </p:attrNameLst>
                                      </p:cBhvr>
                                      <p:to>
                                        <p:strVal val="visible"/>
                                      </p:to>
                                    </p:set>
                                    <p:animEffect transition="in" filter="dissolve">
                                      <p:cBhvr>
                                        <p:cTn id="15" dur="500"/>
                                        <p:tgtEl>
                                          <p:spTgt spid="72714"/>
                                        </p:tgtEl>
                                      </p:cBhvr>
                                    </p:animEffect>
                                  </p:childTnLst>
                                </p:cTn>
                              </p:par>
                              <p:par>
                                <p:cTn id="16" presetID="9" presetClass="entr" presetSubtype="0" fill="hold" nodeType="withEffect">
                                  <p:stCondLst>
                                    <p:cond delay="0"/>
                                  </p:stCondLst>
                                  <p:childTnLst>
                                    <p:set>
                                      <p:cBhvr>
                                        <p:cTn id="17" dur="1" fill="hold">
                                          <p:stCondLst>
                                            <p:cond delay="0"/>
                                          </p:stCondLst>
                                        </p:cTn>
                                        <p:tgtEl>
                                          <p:spTgt spid="72733"/>
                                        </p:tgtEl>
                                        <p:attrNameLst>
                                          <p:attrName>style.visibility</p:attrName>
                                        </p:attrNameLst>
                                      </p:cBhvr>
                                      <p:to>
                                        <p:strVal val="visible"/>
                                      </p:to>
                                    </p:set>
                                    <p:animEffect transition="in" filter="dissolve">
                                      <p:cBhvr>
                                        <p:cTn id="18" dur="500"/>
                                        <p:tgtEl>
                                          <p:spTgt spid="72733"/>
                                        </p:tgtEl>
                                      </p:cBhvr>
                                    </p:animEffect>
                                  </p:childTnLst>
                                </p:cTn>
                              </p:par>
                            </p:childTnLst>
                          </p:cTn>
                        </p:par>
                        <p:par>
                          <p:cTn id="19" fill="hold" nodeType="afterGroup">
                            <p:stCondLst>
                              <p:cond delay="500"/>
                            </p:stCondLst>
                            <p:childTnLst>
                              <p:par>
                                <p:cTn id="20" presetID="1" presetClass="entr" presetSubtype="0" fill="hold" nodeType="afterEffect">
                                  <p:stCondLst>
                                    <p:cond delay="0"/>
                                  </p:stCondLst>
                                  <p:childTnLst>
                                    <p:set>
                                      <p:cBhvr>
                                        <p:cTn id="21" dur="1" fill="hold">
                                          <p:stCondLst>
                                            <p:cond delay="0"/>
                                          </p:stCondLst>
                                        </p:cTn>
                                        <p:tgtEl>
                                          <p:spTgt spid="72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2" grpId="0"/>
      <p:bldP spid="727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21" name="Rectangle 2"/>
          <p:cNvSpPr>
            <a:spLocks noGrp="1" noChangeArrowheads="1"/>
          </p:cNvSpPr>
          <p:nvPr>
            <p:ph type="title" idx="4294967295"/>
          </p:nvPr>
        </p:nvSpPr>
        <p:spPr>
          <a:xfrm>
            <a:off x="457200" y="274638"/>
            <a:ext cx="8229600" cy="920749"/>
          </a:xfrm>
        </p:spPr>
        <p:txBody>
          <a:bodyPr/>
          <a:lstStyle/>
          <a:p>
            <a:pPr eaLnBrk="1" hangingPunct="1"/>
            <a:r>
              <a:rPr lang="en-GB" altLang="en-US" sz="3600" dirty="0" smtClean="0"/>
              <a:t>Yeast in the production of alcohol</a:t>
            </a:r>
            <a:endParaRPr lang="en-US" altLang="en-US" sz="3600" dirty="0" smtClean="0"/>
          </a:p>
        </p:txBody>
      </p:sp>
      <p:sp>
        <p:nvSpPr>
          <p:cNvPr id="649223" name="Rectangle 5"/>
          <p:cNvSpPr>
            <a:spLocks noChangeArrowheads="1"/>
          </p:cNvSpPr>
          <p:nvPr/>
        </p:nvSpPr>
        <p:spPr bwMode="auto">
          <a:xfrm>
            <a:off x="257175" y="1101725"/>
            <a:ext cx="8189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charset="0"/>
              </a:defRPr>
            </a:lvl1pPr>
            <a:lvl2pPr marL="742950" indent="-285750">
              <a:defRPr sz="2400">
                <a:solidFill>
                  <a:srgbClr val="000066"/>
                </a:solidFill>
                <a:latin typeface="Arial" charset="0"/>
              </a:defRPr>
            </a:lvl2pPr>
            <a:lvl3pPr marL="1143000" indent="-228600">
              <a:defRPr sz="2400">
                <a:solidFill>
                  <a:srgbClr val="000066"/>
                </a:solidFill>
                <a:latin typeface="Arial" charset="0"/>
              </a:defRPr>
            </a:lvl3pPr>
            <a:lvl4pPr marL="1600200" indent="-228600">
              <a:defRPr sz="2400">
                <a:solidFill>
                  <a:srgbClr val="000066"/>
                </a:solidFill>
                <a:latin typeface="Arial" charset="0"/>
              </a:defRPr>
            </a:lvl4pPr>
            <a:lvl5pPr marL="2057400" indent="-228600">
              <a:defRPr sz="2400">
                <a:solidFill>
                  <a:srgbClr val="000066"/>
                </a:solidFill>
                <a:latin typeface="Arial" charset="0"/>
              </a:defRPr>
            </a:lvl5pPr>
            <a:lvl6pPr marL="2514600" indent="-228600" eaLnBrk="0" fontAlgn="base" hangingPunct="0">
              <a:spcBef>
                <a:spcPct val="0"/>
              </a:spcBef>
              <a:spcAft>
                <a:spcPct val="0"/>
              </a:spcAft>
              <a:defRPr sz="2400">
                <a:solidFill>
                  <a:srgbClr val="000066"/>
                </a:solidFill>
                <a:latin typeface="Arial" charset="0"/>
              </a:defRPr>
            </a:lvl6pPr>
            <a:lvl7pPr marL="2971800" indent="-228600" eaLnBrk="0" fontAlgn="base" hangingPunct="0">
              <a:spcBef>
                <a:spcPct val="0"/>
              </a:spcBef>
              <a:spcAft>
                <a:spcPct val="0"/>
              </a:spcAft>
              <a:defRPr sz="2400">
                <a:solidFill>
                  <a:srgbClr val="000066"/>
                </a:solidFill>
                <a:latin typeface="Arial" charset="0"/>
              </a:defRPr>
            </a:lvl7pPr>
            <a:lvl8pPr marL="3429000" indent="-228600" eaLnBrk="0" fontAlgn="base" hangingPunct="0">
              <a:spcBef>
                <a:spcPct val="0"/>
              </a:spcBef>
              <a:spcAft>
                <a:spcPct val="0"/>
              </a:spcAft>
              <a:defRPr sz="2400">
                <a:solidFill>
                  <a:srgbClr val="000066"/>
                </a:solidFill>
                <a:latin typeface="Arial" charset="0"/>
              </a:defRPr>
            </a:lvl8pPr>
            <a:lvl9pPr marL="3886200" indent="-228600" eaLnBrk="0" fontAlgn="base" hangingPunct="0">
              <a:spcBef>
                <a:spcPct val="0"/>
              </a:spcBef>
              <a:spcAft>
                <a:spcPct val="0"/>
              </a:spcAft>
              <a:defRPr sz="2400">
                <a:solidFill>
                  <a:srgbClr val="000066"/>
                </a:solidFill>
                <a:latin typeface="Arial" charset="0"/>
              </a:defRPr>
            </a:lvl9pPr>
          </a:lstStyle>
          <a:p>
            <a:pPr eaLnBrk="1" hangingPunct="1">
              <a:spcBef>
                <a:spcPct val="50000"/>
              </a:spcBef>
            </a:pPr>
            <a:r>
              <a:rPr lang="en-GB" altLang="en-US" dirty="0">
                <a:solidFill>
                  <a:srgbClr val="010066"/>
                </a:solidFill>
              </a:rPr>
              <a:t>Yeast is used to make alcoholic beverages such as beer, wine, rum, whiskey and vodka. </a:t>
            </a:r>
            <a:endParaRPr lang="en-US" altLang="en-US" sz="1200" dirty="0">
              <a:solidFill>
                <a:schemeClr val="tx1"/>
              </a:solidFill>
            </a:endParaRPr>
          </a:p>
        </p:txBody>
      </p:sp>
      <p:pic>
        <p:nvPicPr>
          <p:cNvPr id="649225" name="Picture 8" descr="w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9788" y="2906713"/>
            <a:ext cx="11049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9609" name="Text Box 9"/>
          <p:cNvSpPr txBox="1">
            <a:spLocks noChangeArrowheads="1"/>
          </p:cNvSpPr>
          <p:nvPr/>
        </p:nvSpPr>
        <p:spPr bwMode="auto">
          <a:xfrm>
            <a:off x="342900" y="3065463"/>
            <a:ext cx="4470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charset="0"/>
              </a:defRPr>
            </a:lvl1pPr>
            <a:lvl2pPr marL="742950" indent="-285750">
              <a:defRPr sz="2400">
                <a:solidFill>
                  <a:srgbClr val="000066"/>
                </a:solidFill>
                <a:latin typeface="Arial" charset="0"/>
              </a:defRPr>
            </a:lvl2pPr>
            <a:lvl3pPr marL="1143000" indent="-228600">
              <a:defRPr sz="2400">
                <a:solidFill>
                  <a:srgbClr val="000066"/>
                </a:solidFill>
                <a:latin typeface="Arial" charset="0"/>
              </a:defRPr>
            </a:lvl3pPr>
            <a:lvl4pPr marL="1600200" indent="-228600">
              <a:defRPr sz="2400">
                <a:solidFill>
                  <a:srgbClr val="000066"/>
                </a:solidFill>
                <a:latin typeface="Arial" charset="0"/>
              </a:defRPr>
            </a:lvl4pPr>
            <a:lvl5pPr marL="2057400" indent="-228600">
              <a:defRPr sz="2400">
                <a:solidFill>
                  <a:srgbClr val="000066"/>
                </a:solidFill>
                <a:latin typeface="Arial" charset="0"/>
              </a:defRPr>
            </a:lvl5pPr>
            <a:lvl6pPr marL="2514600" indent="-228600" eaLnBrk="0" fontAlgn="base" hangingPunct="0">
              <a:spcBef>
                <a:spcPct val="0"/>
              </a:spcBef>
              <a:spcAft>
                <a:spcPct val="0"/>
              </a:spcAft>
              <a:defRPr sz="2400">
                <a:solidFill>
                  <a:srgbClr val="000066"/>
                </a:solidFill>
                <a:latin typeface="Arial" charset="0"/>
              </a:defRPr>
            </a:lvl6pPr>
            <a:lvl7pPr marL="2971800" indent="-228600" eaLnBrk="0" fontAlgn="base" hangingPunct="0">
              <a:spcBef>
                <a:spcPct val="0"/>
              </a:spcBef>
              <a:spcAft>
                <a:spcPct val="0"/>
              </a:spcAft>
              <a:defRPr sz="2400">
                <a:solidFill>
                  <a:srgbClr val="000066"/>
                </a:solidFill>
                <a:latin typeface="Arial" charset="0"/>
              </a:defRPr>
            </a:lvl7pPr>
            <a:lvl8pPr marL="3429000" indent="-228600" eaLnBrk="0" fontAlgn="base" hangingPunct="0">
              <a:spcBef>
                <a:spcPct val="0"/>
              </a:spcBef>
              <a:spcAft>
                <a:spcPct val="0"/>
              </a:spcAft>
              <a:defRPr sz="2400">
                <a:solidFill>
                  <a:srgbClr val="000066"/>
                </a:solidFill>
                <a:latin typeface="Arial" charset="0"/>
              </a:defRPr>
            </a:lvl8pPr>
            <a:lvl9pPr marL="3886200" indent="-228600" eaLnBrk="0" fontAlgn="base" hangingPunct="0">
              <a:spcBef>
                <a:spcPct val="0"/>
              </a:spcBef>
              <a:spcAft>
                <a:spcPct val="0"/>
              </a:spcAft>
              <a:defRPr sz="2400">
                <a:solidFill>
                  <a:srgbClr val="000066"/>
                </a:solidFill>
                <a:latin typeface="Arial" charset="0"/>
              </a:defRPr>
            </a:lvl9pPr>
          </a:lstStyle>
          <a:p>
            <a:pPr eaLnBrk="1" hangingPunct="1">
              <a:spcBef>
                <a:spcPct val="50000"/>
              </a:spcBef>
            </a:pPr>
            <a:r>
              <a:rPr lang="en-US" altLang="en-US">
                <a:solidFill>
                  <a:srgbClr val="010066"/>
                </a:solidFill>
              </a:rPr>
              <a:t>The amount of ethanol produced is limited as alcohol becomes toxic to microbes at certain concentrations.</a:t>
            </a:r>
          </a:p>
        </p:txBody>
      </p:sp>
      <p:sp>
        <p:nvSpPr>
          <p:cNvPr id="1049611" name="Text Box 11"/>
          <p:cNvSpPr txBox="1">
            <a:spLocks noChangeArrowheads="1"/>
          </p:cNvSpPr>
          <p:nvPr/>
        </p:nvSpPr>
        <p:spPr bwMode="auto">
          <a:xfrm>
            <a:off x="342900" y="4937125"/>
            <a:ext cx="81899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charset="0"/>
              </a:defRPr>
            </a:lvl1pPr>
            <a:lvl2pPr marL="742950" indent="-285750">
              <a:defRPr sz="2400">
                <a:solidFill>
                  <a:srgbClr val="000066"/>
                </a:solidFill>
                <a:latin typeface="Arial" charset="0"/>
              </a:defRPr>
            </a:lvl2pPr>
            <a:lvl3pPr marL="1143000" indent="-228600">
              <a:defRPr sz="2400">
                <a:solidFill>
                  <a:srgbClr val="000066"/>
                </a:solidFill>
                <a:latin typeface="Arial" charset="0"/>
              </a:defRPr>
            </a:lvl3pPr>
            <a:lvl4pPr marL="1600200" indent="-228600">
              <a:defRPr sz="2400">
                <a:solidFill>
                  <a:srgbClr val="000066"/>
                </a:solidFill>
                <a:latin typeface="Arial" charset="0"/>
              </a:defRPr>
            </a:lvl4pPr>
            <a:lvl5pPr marL="2057400" indent="-228600">
              <a:defRPr sz="2400">
                <a:solidFill>
                  <a:srgbClr val="000066"/>
                </a:solidFill>
                <a:latin typeface="Arial" charset="0"/>
              </a:defRPr>
            </a:lvl5pPr>
            <a:lvl6pPr marL="2514600" indent="-228600" eaLnBrk="0" fontAlgn="base" hangingPunct="0">
              <a:spcBef>
                <a:spcPct val="0"/>
              </a:spcBef>
              <a:spcAft>
                <a:spcPct val="0"/>
              </a:spcAft>
              <a:defRPr sz="2400">
                <a:solidFill>
                  <a:srgbClr val="000066"/>
                </a:solidFill>
                <a:latin typeface="Arial" charset="0"/>
              </a:defRPr>
            </a:lvl6pPr>
            <a:lvl7pPr marL="2971800" indent="-228600" eaLnBrk="0" fontAlgn="base" hangingPunct="0">
              <a:spcBef>
                <a:spcPct val="0"/>
              </a:spcBef>
              <a:spcAft>
                <a:spcPct val="0"/>
              </a:spcAft>
              <a:defRPr sz="2400">
                <a:solidFill>
                  <a:srgbClr val="000066"/>
                </a:solidFill>
                <a:latin typeface="Arial" charset="0"/>
              </a:defRPr>
            </a:lvl7pPr>
            <a:lvl8pPr marL="3429000" indent="-228600" eaLnBrk="0" fontAlgn="base" hangingPunct="0">
              <a:spcBef>
                <a:spcPct val="0"/>
              </a:spcBef>
              <a:spcAft>
                <a:spcPct val="0"/>
              </a:spcAft>
              <a:defRPr sz="2400">
                <a:solidFill>
                  <a:srgbClr val="000066"/>
                </a:solidFill>
                <a:latin typeface="Arial" charset="0"/>
              </a:defRPr>
            </a:lvl8pPr>
            <a:lvl9pPr marL="3886200" indent="-228600" eaLnBrk="0" fontAlgn="base" hangingPunct="0">
              <a:spcBef>
                <a:spcPct val="0"/>
              </a:spcBef>
              <a:spcAft>
                <a:spcPct val="0"/>
              </a:spcAft>
              <a:defRPr sz="2400">
                <a:solidFill>
                  <a:srgbClr val="000066"/>
                </a:solidFill>
                <a:latin typeface="Arial" charset="0"/>
              </a:defRPr>
            </a:lvl9pPr>
          </a:lstStyle>
          <a:p>
            <a:pPr eaLnBrk="1" hangingPunct="1">
              <a:spcBef>
                <a:spcPct val="50000"/>
              </a:spcBef>
            </a:pPr>
            <a:r>
              <a:rPr lang="en-GB" altLang="en-US">
                <a:solidFill>
                  <a:srgbClr val="010066"/>
                </a:solidFill>
              </a:rPr>
              <a:t>Glucose comes from different sources in the production of different alcohols. For example, in winemaking, natural sugars in the grapes form the energy source for yeast.</a:t>
            </a:r>
            <a:endParaRPr lang="en-US" altLang="en-US">
              <a:solidFill>
                <a:srgbClr val="010066"/>
              </a:solidFill>
            </a:endParaRPr>
          </a:p>
        </p:txBody>
      </p:sp>
      <p:pic>
        <p:nvPicPr>
          <p:cNvPr id="1049617" name="Picture 17" descr="forward_arrow_colour">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9232" name="Text Box 16"/>
          <p:cNvSpPr txBox="1">
            <a:spLocks noChangeArrowheads="1"/>
          </p:cNvSpPr>
          <p:nvPr/>
        </p:nvSpPr>
        <p:spPr bwMode="auto">
          <a:xfrm>
            <a:off x="342900" y="1924050"/>
            <a:ext cx="8189913"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2600" dirty="0"/>
              <a:t>During fermentation, anaerobic respiration in yeast cells converts glucose into ethanol.</a:t>
            </a:r>
          </a:p>
        </p:txBody>
      </p:sp>
      <p:pic>
        <p:nvPicPr>
          <p:cNvPr id="649233" name="Picture 17" descr="pi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3113" y="2441575"/>
            <a:ext cx="1409700" cy="237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355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49232"/>
                                        </p:tgtEl>
                                        <p:attrNameLst>
                                          <p:attrName>style.visibility</p:attrName>
                                        </p:attrNameLst>
                                      </p:cBhvr>
                                      <p:to>
                                        <p:strVal val="visible"/>
                                      </p:to>
                                    </p:set>
                                    <p:animEffect transition="in" filter="dissolve">
                                      <p:cBhvr>
                                        <p:cTn id="7" dur="500"/>
                                        <p:tgtEl>
                                          <p:spTgt spid="6492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49609"/>
                                        </p:tgtEl>
                                        <p:attrNameLst>
                                          <p:attrName>style.visibility</p:attrName>
                                        </p:attrNameLst>
                                      </p:cBhvr>
                                      <p:to>
                                        <p:strVal val="visible"/>
                                      </p:to>
                                    </p:set>
                                    <p:animEffect transition="in" filter="dissolve">
                                      <p:cBhvr>
                                        <p:cTn id="12" dur="500"/>
                                        <p:tgtEl>
                                          <p:spTgt spid="10496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49611"/>
                                        </p:tgtEl>
                                        <p:attrNameLst>
                                          <p:attrName>style.visibility</p:attrName>
                                        </p:attrNameLst>
                                      </p:cBhvr>
                                      <p:to>
                                        <p:strVal val="visible"/>
                                      </p:to>
                                    </p:set>
                                    <p:animEffect transition="in" filter="dissolve">
                                      <p:cBhvr>
                                        <p:cTn id="17" dur="500"/>
                                        <p:tgtEl>
                                          <p:spTgt spid="1049611"/>
                                        </p:tgtEl>
                                      </p:cBhvr>
                                    </p:animEffect>
                                  </p:childTnLst>
                                </p:cTn>
                              </p:par>
                            </p:childTnLst>
                          </p:cTn>
                        </p:par>
                        <p:par>
                          <p:cTn id="18" fill="hold" nodeType="afterGroup">
                            <p:stCondLst>
                              <p:cond delay="500"/>
                            </p:stCondLst>
                            <p:childTnLst>
                              <p:par>
                                <p:cTn id="19" presetID="1" presetClass="entr" presetSubtype="0" fill="hold" nodeType="afterEffect">
                                  <p:stCondLst>
                                    <p:cond delay="0"/>
                                  </p:stCondLst>
                                  <p:childTnLst>
                                    <p:set>
                                      <p:cBhvr>
                                        <p:cTn id="20" dur="1" fill="hold">
                                          <p:stCondLst>
                                            <p:cond delay="0"/>
                                          </p:stCondLst>
                                        </p:cTn>
                                        <p:tgtEl>
                                          <p:spTgt spid="10496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09" grpId="0"/>
      <p:bldP spid="1049611" grpId="0"/>
      <p:bldP spid="6492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634</TotalTime>
  <Words>987</Words>
  <Application>Microsoft Office PowerPoint</Application>
  <PresentationFormat>On-screen Show (4:3)</PresentationFormat>
  <Paragraphs>162</Paragraphs>
  <Slides>18</Slides>
  <Notes>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Cellular Respiration</vt:lpstr>
      <vt:lpstr>Four Main Stages</vt:lpstr>
      <vt:lpstr>Alternate Metabolic Pathways</vt:lpstr>
      <vt:lpstr>Fermentation</vt:lpstr>
      <vt:lpstr>PowerPoint Presentation</vt:lpstr>
      <vt:lpstr>Alcoholic Fermentation</vt:lpstr>
      <vt:lpstr>Micro-organisms in industry</vt:lpstr>
      <vt:lpstr>Yeast in bread production</vt:lpstr>
      <vt:lpstr>Yeast in the production of alcohol</vt:lpstr>
      <vt:lpstr>Lactic Acid Fermentation</vt:lpstr>
      <vt:lpstr>Lactic acid</vt:lpstr>
      <vt:lpstr>Oxygen debt</vt:lpstr>
      <vt:lpstr>Control of Cellular Respiration</vt:lpstr>
      <vt:lpstr>The metabolism of all macromolecules is  tied to cellular respiration</vt:lpstr>
      <vt:lpstr>The metabolism of all macromolecules is  tied to cellular respiration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Kleiman</dc:creator>
  <cp:lastModifiedBy>Ransom, Megan</cp:lastModifiedBy>
  <cp:revision>46</cp:revision>
  <dcterms:created xsi:type="dcterms:W3CDTF">2014-10-14T04:40:06Z</dcterms:created>
  <dcterms:modified xsi:type="dcterms:W3CDTF">2016-01-06T16:23:56Z</dcterms:modified>
</cp:coreProperties>
</file>