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media/audio4.bin" ContentType="audio/unknown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media/audio5.bin" ContentType="audio/unknown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media/audio1.bin" ContentType="audio/unknown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media/audio6.bin" ContentType="audio/unknown"/>
  <Override PartName="/ppt/slideLayouts/slideLayout3.xml" ContentType="application/vnd.openxmlformats-officedocument.presentationml.slideLayout+xml"/>
  <Override PartName="/ppt/media/audio2.bin" ContentType="audio/unknown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media/audio7.bin" ContentType="audio/unknown"/>
  <Override PartName="/ppt/slideLayouts/slideLayout4.xml" ContentType="application/vnd.openxmlformats-officedocument.presentationml.slideLayout+xml"/>
  <Override PartName="/ppt/media/audio3.bin" ContentType="audio/unknown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793" r:id="rId1"/>
  </p:sldMasterIdLst>
  <p:notesMasterIdLst>
    <p:notesMasterId r:id="rId15"/>
  </p:notesMasterIdLst>
  <p:handoutMasterIdLst>
    <p:handoutMasterId r:id="rId16"/>
  </p:handoutMasterIdLst>
  <p:sldIdLst>
    <p:sldId id="602" r:id="rId2"/>
    <p:sldId id="423" r:id="rId3"/>
    <p:sldId id="599" r:id="rId4"/>
    <p:sldId id="424" r:id="rId5"/>
    <p:sldId id="425" r:id="rId6"/>
    <p:sldId id="426" r:id="rId7"/>
    <p:sldId id="427" r:id="rId8"/>
    <p:sldId id="428" r:id="rId9"/>
    <p:sldId id="429" r:id="rId10"/>
    <p:sldId id="430" r:id="rId11"/>
    <p:sldId id="431" r:id="rId12"/>
    <p:sldId id="432" r:id="rId13"/>
    <p:sldId id="433" r:id="rId1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clrMode="bw" frameSlides="1"/>
  <p:clrMru>
    <a:srgbClr val="00A9FF"/>
    <a:srgbClr val="006300"/>
    <a:srgbClr val="000000"/>
    <a:srgbClr val="CC0000"/>
    <a:srgbClr val="FFEA18"/>
    <a:srgbClr val="0F116A"/>
    <a:srgbClr val="80FF00"/>
    <a:srgbClr val="0040A4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584" y="-136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-2960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96000" y="8686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pPr>
              <a:defRPr/>
            </a:pPr>
            <a:fld id="{BC052BBB-8A7B-7945-A42A-A8DEBE545043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28600" y="141288"/>
            <a:ext cx="6400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tabLst>
                <a:tab pos="6170613" algn="r"/>
              </a:tabLst>
              <a:defRPr/>
            </a:pPr>
            <a:r>
              <a:rPr lang="en-US" sz="1100" b="1" dirty="0" smtClean="0"/>
              <a:t>Deer Park High School	Mr.  Knuffke</a:t>
            </a:r>
            <a:endParaRPr lang="en-US" sz="1800" b="1" dirty="0" smtClean="0"/>
          </a:p>
          <a:p>
            <a:pPr>
              <a:tabLst>
                <a:tab pos="6170613" algn="r"/>
              </a:tabLst>
              <a:defRPr/>
            </a:pPr>
            <a:r>
              <a:rPr lang="en-US" sz="1400" b="1" dirty="0" smtClean="0"/>
              <a:t>AP Biology</a:t>
            </a:r>
            <a:endParaRPr lang="en-US" sz="1400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609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8789EBAD-466F-7448-9277-BB127AD5C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0240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628650" indent="-17145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52AC86-0A57-8C45-86E6-E394C6FDF123}" type="slidenum">
              <a:rPr lang="en-US"/>
              <a:pPr/>
              <a:t>2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D610C-7EBD-874D-87E9-2BDD7EAC8B33}" type="slidenum">
              <a:rPr lang="en-US"/>
              <a:pPr/>
              <a:t>4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C5630-F5B4-1744-A3E5-0765F4D2A4E7}" type="slidenum">
              <a:rPr lang="en-US"/>
              <a:pPr/>
              <a:t>5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4E0630-0DC9-9949-92D4-5483FB0D3E26}" type="slidenum">
              <a:rPr lang="en-US"/>
              <a:pPr/>
              <a:t>6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000000"/>
                </a:solidFill>
              </a:rPr>
              <a:t>Photons are absorbed by clusters of pigment molecules (</a:t>
            </a:r>
            <a:r>
              <a:rPr lang="en-US"/>
              <a:t>antenna molecules) </a:t>
            </a:r>
            <a:r>
              <a:rPr lang="en-US">
                <a:solidFill>
                  <a:srgbClr val="000000"/>
                </a:solidFill>
              </a:rPr>
              <a:t>in the thylakoid membrane.</a:t>
            </a:r>
          </a:p>
          <a:p>
            <a:r>
              <a:rPr lang="en-US"/>
              <a:t>When any antenna molecule absorbs a photon, it is transmitted from molecule to molecule until it reaches a particular chlorophyll </a:t>
            </a:r>
            <a:r>
              <a:rPr lang="en-US" i="1"/>
              <a:t>a</a:t>
            </a:r>
            <a:r>
              <a:rPr lang="en-US"/>
              <a:t> molecule = the </a:t>
            </a:r>
            <a:r>
              <a:rPr lang="en-US" b="1"/>
              <a:t>reaction center</a:t>
            </a:r>
            <a:r>
              <a:rPr lang="en-US"/>
              <a:t>.</a:t>
            </a:r>
          </a:p>
          <a:p>
            <a:r>
              <a:rPr lang="en-US"/>
              <a:t>At the reaction center is a </a:t>
            </a:r>
            <a:r>
              <a:rPr lang="en-US" b="1"/>
              <a:t>primary electron acceptor</a:t>
            </a:r>
            <a:r>
              <a:rPr lang="en-US"/>
              <a:t> which removes an excited electron from the reaction center chlorophyll a.</a:t>
            </a:r>
          </a:p>
          <a:p>
            <a:r>
              <a:rPr lang="en-US" b="1"/>
              <a:t>This starts the light reactions.</a:t>
            </a:r>
          </a:p>
          <a:p>
            <a:r>
              <a:rPr lang="en-US"/>
              <a:t>Don’t compete with each other, work synergistically using different wavelengths.</a:t>
            </a:r>
            <a:endParaRPr lang="en-US">
              <a:solidFill>
                <a:srgbClr val="000000"/>
              </a:solidFill>
            </a:endParaRPr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69EA7D-8802-2146-9C19-2FA286707AFF}" type="slidenum">
              <a:rPr lang="en-US"/>
              <a:pPr/>
              <a:t>7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Two places where light comes in.</a:t>
            </a:r>
          </a:p>
          <a:p>
            <a:r>
              <a:rPr lang="en-US"/>
              <a:t>Remember photosynthesis is endergonic -- the electron transport chain is driven by light energy.</a:t>
            </a:r>
          </a:p>
          <a:p>
            <a:endParaRPr lang="en-US"/>
          </a:p>
          <a:p>
            <a:r>
              <a:rPr lang="en-US"/>
              <a:t>Need to look at that in more detail on next slide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4BB6E1-3F42-D342-95CE-C661105FCB6B}" type="slidenum">
              <a:rPr lang="en-US"/>
              <a:pPr/>
              <a:t>8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09538" indent="-109538">
              <a:buFont typeface="Wingdings" charset="2"/>
              <a:buChar char="§"/>
            </a:pPr>
            <a:r>
              <a:rPr lang="en-US" dirty="0"/>
              <a:t>PS II absorbs light</a:t>
            </a:r>
          </a:p>
          <a:p>
            <a:pPr marL="407988" lvl="1" indent="-125413"/>
            <a:r>
              <a:rPr lang="en-US" dirty="0"/>
              <a:t>Excited electron passes from chlorophyll to the primary electron acceptor</a:t>
            </a:r>
          </a:p>
          <a:p>
            <a:pPr marL="407988" lvl="1" indent="-125413"/>
            <a:r>
              <a:rPr lang="en-US" dirty="0"/>
              <a:t>Need to replace electron in chlorophyll</a:t>
            </a:r>
          </a:p>
          <a:p>
            <a:pPr marL="407988" lvl="1" indent="-125413"/>
            <a:r>
              <a:rPr lang="en-US" dirty="0"/>
              <a:t>An enzyme extracts electrons from H</a:t>
            </a:r>
            <a:r>
              <a:rPr lang="en-US" baseline="-25000" dirty="0"/>
              <a:t>2</a:t>
            </a:r>
            <a:r>
              <a:rPr lang="en-US" dirty="0"/>
              <a:t>O &amp; supplies them to the chlorophyll</a:t>
            </a:r>
          </a:p>
          <a:p>
            <a:pPr lvl="2" indent="-125413"/>
            <a:r>
              <a:rPr lang="en-US" dirty="0"/>
              <a:t>This reaction splits H</a:t>
            </a:r>
            <a:r>
              <a:rPr lang="en-US" baseline="-25000" dirty="0"/>
              <a:t>2</a:t>
            </a:r>
            <a:r>
              <a:rPr lang="en-US" dirty="0"/>
              <a:t>O into 2 H</a:t>
            </a:r>
            <a:r>
              <a:rPr lang="en-US" baseline="30000" dirty="0"/>
              <a:t>+</a:t>
            </a:r>
            <a:r>
              <a:rPr lang="en-US" dirty="0"/>
              <a:t> &amp; O</a:t>
            </a:r>
            <a:r>
              <a:rPr lang="en-US" baseline="30000" dirty="0"/>
              <a:t>-</a:t>
            </a:r>
            <a:r>
              <a:rPr lang="en-US" dirty="0"/>
              <a:t> which combines with another O</a:t>
            </a:r>
            <a:r>
              <a:rPr lang="en-US" baseline="30000" dirty="0"/>
              <a:t>-</a:t>
            </a:r>
            <a:r>
              <a:rPr lang="en-US" dirty="0"/>
              <a:t> to form O</a:t>
            </a:r>
            <a:r>
              <a:rPr lang="en-US" baseline="-25000" dirty="0"/>
              <a:t>2</a:t>
            </a:r>
          </a:p>
          <a:p>
            <a:pPr lvl="2" indent="-125413"/>
            <a:r>
              <a:rPr lang="en-US" dirty="0"/>
              <a:t>O</a:t>
            </a:r>
            <a:r>
              <a:rPr lang="en-US" baseline="-25000" dirty="0"/>
              <a:t>2 </a:t>
            </a:r>
            <a:r>
              <a:rPr lang="en-US" dirty="0"/>
              <a:t>released to atmosphere</a:t>
            </a:r>
          </a:p>
          <a:p>
            <a:pPr marL="109538" indent="-109538">
              <a:buFont typeface="Wingdings" charset="2"/>
              <a:buChar char="§"/>
            </a:pPr>
            <a:r>
              <a:rPr lang="en-US" dirty="0"/>
              <a:t>Chlorophyll absorbs light energy (photon) and </a:t>
            </a:r>
            <a:r>
              <a:rPr lang="en-US" dirty="0">
                <a:solidFill>
                  <a:srgbClr val="000000"/>
                </a:solidFill>
              </a:rPr>
              <a:t>this moves an electron to a higher energy state</a:t>
            </a:r>
            <a:r>
              <a:rPr lang="en-US" dirty="0"/>
              <a:t> </a:t>
            </a:r>
          </a:p>
          <a:p>
            <a:pPr marL="407988" lvl="1" indent="-125413"/>
            <a:r>
              <a:rPr lang="en-US" dirty="0">
                <a:solidFill>
                  <a:srgbClr val="000000"/>
                </a:solidFill>
              </a:rPr>
              <a:t>Electron is handed off down chain from electron acceptor to electron acceptor</a:t>
            </a:r>
            <a:endParaRPr lang="en-US" dirty="0"/>
          </a:p>
          <a:p>
            <a:pPr marL="407988" lvl="1" indent="-125413"/>
            <a:r>
              <a:rPr lang="en-US" dirty="0"/>
              <a:t>In process has collected H</a:t>
            </a:r>
            <a:r>
              <a:rPr lang="en-US" baseline="30000" dirty="0"/>
              <a:t>+</a:t>
            </a:r>
            <a:r>
              <a:rPr lang="en-US" dirty="0"/>
              <a:t> ions from H</a:t>
            </a:r>
            <a:r>
              <a:rPr lang="en-US" baseline="-25000" dirty="0"/>
              <a:t>2</a:t>
            </a:r>
            <a:r>
              <a:rPr lang="en-US" dirty="0"/>
              <a:t>O &amp; also pumped by </a:t>
            </a:r>
            <a:r>
              <a:rPr lang="en-US" dirty="0" err="1"/>
              <a:t>Plastoquinone</a:t>
            </a:r>
            <a:r>
              <a:rPr lang="en-US" dirty="0"/>
              <a:t> within </a:t>
            </a:r>
            <a:r>
              <a:rPr lang="en-US" dirty="0" err="1"/>
              <a:t>thylakoid</a:t>
            </a:r>
            <a:r>
              <a:rPr lang="en-US" dirty="0"/>
              <a:t> sac. </a:t>
            </a:r>
          </a:p>
          <a:p>
            <a:pPr lvl="2" indent="-125413"/>
            <a:r>
              <a:rPr lang="en-US" dirty="0"/>
              <a:t>Flow back through ATP </a:t>
            </a:r>
            <a:r>
              <a:rPr lang="en-US" dirty="0" err="1"/>
              <a:t>synthase</a:t>
            </a:r>
            <a:r>
              <a:rPr lang="en-US" dirty="0"/>
              <a:t> to generate ATP.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4045C-E19F-2146-892C-2D8022808438}" type="slidenum">
              <a:rPr lang="en-US"/>
              <a:pPr/>
              <a:t>11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09538" indent="-109538">
              <a:buFont typeface="Wingdings" charset="2"/>
              <a:buChar char="§"/>
            </a:pPr>
            <a:r>
              <a:rPr lang="en-US"/>
              <a:t>Need a 2nd photon -- shot of light energy to excite electron back up to high energy state. </a:t>
            </a:r>
          </a:p>
          <a:p>
            <a:pPr marL="457200" lvl="1"/>
            <a:r>
              <a:rPr lang="en-US"/>
              <a:t>2nd ETC drives reduction of NADP to NADPH.</a:t>
            </a:r>
          </a:p>
          <a:p>
            <a:pPr marL="109538" indent="-109538"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Light comes in at 2 points. </a:t>
            </a:r>
          </a:p>
          <a:p>
            <a:pPr marL="457200" lvl="1"/>
            <a:r>
              <a:rPr lang="en-US">
                <a:solidFill>
                  <a:srgbClr val="000000"/>
                </a:solidFill>
              </a:rPr>
              <a:t>Produce ATP &amp; NADPH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387717-F79E-9545-B821-93B44A6CF567}" type="slidenum">
              <a:rPr lang="en-US"/>
              <a:pPr/>
              <a:t>12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09538" indent="-109538">
              <a:buFont typeface="Wingdings" charset="2"/>
              <a:buChar char="§"/>
            </a:pPr>
            <a:r>
              <a:rPr lang="en-US"/>
              <a:t>Need a 2nd photon -- shot of light energy to excite electron back up to high energy state. </a:t>
            </a:r>
          </a:p>
          <a:p>
            <a:pPr marL="457200" lvl="1"/>
            <a:r>
              <a:rPr lang="en-US"/>
              <a:t>2nd ETC drives reduction of NADP to NADPH.</a:t>
            </a:r>
          </a:p>
          <a:p>
            <a:pPr marL="109538" indent="-109538"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Light comes in at 2 points. </a:t>
            </a:r>
          </a:p>
          <a:p>
            <a:pPr marL="457200" lvl="1"/>
            <a:r>
              <a:rPr lang="en-US">
                <a:solidFill>
                  <a:srgbClr val="000000"/>
                </a:solidFill>
              </a:rPr>
              <a:t>Produce ATP &amp; NADPH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8DC7D9-FD8D-EF49-A575-4B55EC2ACD9E}" type="slidenum">
              <a:rPr lang="en-US"/>
              <a:pPr/>
              <a:t>13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Two places where light comes in.</a:t>
            </a:r>
          </a:p>
          <a:p>
            <a:r>
              <a:rPr lang="en-US"/>
              <a:t>Remember photosynthesis is endergonic -- the electron transport chain is driven by light energy.</a:t>
            </a:r>
          </a:p>
          <a:p>
            <a:endParaRPr lang="en-US"/>
          </a:p>
          <a:p>
            <a:r>
              <a:rPr lang="en-US"/>
              <a:t>Need to look at that in more detail on next slide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2006-2007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21729-E11D-6446-A7E8-66863DA37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132DE-7A41-5D42-89BE-51B0BEF9D601}" type="datetime1">
              <a:rPr lang="en-US"/>
              <a:pPr>
                <a:defRPr/>
              </a:pPr>
              <a:t>11/17/11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BA3B2-75AF-924C-9AA7-1FCF025C27E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5CA3A-DE07-DF44-8ADF-EEC5451A543E}" type="datetime1">
              <a:rPr lang="en-US"/>
              <a:pPr>
                <a:defRPr/>
              </a:pPr>
              <a:t>11/17/11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1E328-5CA7-F243-AFFB-4F9A81F9BE7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F3194-35FA-7D49-9385-C1EEBCB7574C}" type="datetime1">
              <a:rPr lang="en-US"/>
              <a:pPr>
                <a:defRPr/>
              </a:pPr>
              <a:t>11/17/11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062C1-6BD4-8D4D-8834-F270F878602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89C75-D16C-D247-8106-275A48063972}" type="datetime1">
              <a:rPr lang="en-US"/>
              <a:pPr>
                <a:defRPr/>
              </a:pPr>
              <a:t>11/17/11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3C7AE-C8CB-C94A-9AD5-BA36309FD148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D9B3-520C-D043-BCDE-C6AB3E5D4631}" type="datetime1">
              <a:rPr lang="en-US"/>
              <a:pPr>
                <a:defRPr/>
              </a:pPr>
              <a:t>11/17/11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793F8-FB27-D946-B4CC-1A72E69E25D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38839-F8F1-DA42-9826-6E4D9E77B6B7}" type="datetime1">
              <a:rPr lang="en-US"/>
              <a:pPr>
                <a:defRPr/>
              </a:pPr>
              <a:t>11/17/11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335B3-4147-4A47-803F-97692F38FCDB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995B6-6010-8D4D-89F4-B233BC4BBF7A}" type="datetime1">
              <a:rPr lang="en-US"/>
              <a:pPr>
                <a:defRPr/>
              </a:pPr>
              <a:t>11/17/11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13CDF-8423-2847-9F81-516DF320F2C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7774A-23B3-304B-9FE2-B0B5F42E6D24}" type="datetime1">
              <a:rPr lang="en-US"/>
              <a:pPr>
                <a:defRPr/>
              </a:pPr>
              <a:t>11/17/11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1426F-9613-1046-B6D5-FAB14F5F907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891A1-1EAF-2741-8DE3-2CB715169799}" type="datetime1">
              <a:rPr lang="en-US"/>
              <a:pPr>
                <a:defRPr/>
              </a:pPr>
              <a:t>11/17/11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ED577-1AE6-7247-8047-107B4067A1F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E55F9-9CA6-2C41-AE1F-A3FECB6AF978}" type="datetime1">
              <a:rPr lang="en-US"/>
              <a:pPr>
                <a:defRPr/>
              </a:pPr>
              <a:t>11/17/11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A8A6A-A8A8-8848-B30A-8F989138D740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37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" y="1095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053C2A-744A-9248-876F-172D2C49ED4B}" type="datetime1">
              <a:rPr lang="en-US"/>
              <a:pPr>
                <a:defRPr/>
              </a:pPr>
              <a:t>11/17/11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C80CA4-69BF-3542-B4AD-00BCE4DC5DF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audio" Target="../media/audio3.bin"/><Relationship Id="rId5" Type="http://schemas.openxmlformats.org/officeDocument/2006/relationships/audio" Target="../media/audio4.bin"/><Relationship Id="rId6" Type="http://schemas.openxmlformats.org/officeDocument/2006/relationships/audio" Target="../media/audio5.bin"/><Relationship Id="rId7" Type="http://schemas.openxmlformats.org/officeDocument/2006/relationships/audio" Target="../media/audio6.bin"/><Relationship Id="rId8" Type="http://schemas.openxmlformats.org/officeDocument/2006/relationships/audio" Target="../media/audio7.bin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2.jpe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74725"/>
          </a:xfrm>
        </p:spPr>
        <p:txBody>
          <a:bodyPr/>
          <a:lstStyle/>
          <a:p>
            <a:r>
              <a:rPr lang="en-US" sz="3600"/>
              <a:t>Chloroplasts vs. Mitochondria</a:t>
            </a:r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b="3824"/>
          <a:stretch>
            <a:fillRect/>
          </a:stretch>
        </p:blipFill>
        <p:spPr>
          <a:xfrm>
            <a:off x="685800" y="1150938"/>
            <a:ext cx="7696200" cy="5468937"/>
          </a:xfrm>
          <a:noFill/>
          <a:ln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30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b="3899"/>
          <a:stretch>
            <a:fillRect/>
          </a:stretch>
        </p:blipFill>
        <p:spPr bwMode="auto">
          <a:xfrm>
            <a:off x="273050" y="457200"/>
            <a:ext cx="8620125" cy="5840413"/>
          </a:xfrm>
          <a:prstGeom prst="rect">
            <a:avLst/>
          </a:prstGeom>
          <a:noFill/>
        </p:spPr>
      </p:pic>
      <p:sp>
        <p:nvSpPr>
          <p:cNvPr id="487431" name="Oval 7"/>
          <p:cNvSpPr>
            <a:spLocks noChangeArrowheads="1"/>
          </p:cNvSpPr>
          <p:nvPr/>
        </p:nvSpPr>
        <p:spPr bwMode="auto">
          <a:xfrm>
            <a:off x="2182813" y="3278188"/>
            <a:ext cx="317500" cy="317500"/>
          </a:xfrm>
          <a:prstGeom prst="ellipse">
            <a:avLst/>
          </a:prstGeom>
          <a:solidFill>
            <a:srgbClr val="0068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chemeClr val="bg1"/>
                </a:solidFill>
              </a:rPr>
              <a:t>1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487432" name="Oval 8"/>
          <p:cNvSpPr>
            <a:spLocks noChangeArrowheads="1"/>
          </p:cNvSpPr>
          <p:nvPr/>
        </p:nvSpPr>
        <p:spPr bwMode="auto">
          <a:xfrm>
            <a:off x="1063625" y="3444875"/>
            <a:ext cx="317500" cy="317500"/>
          </a:xfrm>
          <a:prstGeom prst="ellipse">
            <a:avLst/>
          </a:prstGeom>
          <a:solidFill>
            <a:srgbClr val="0068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chemeClr val="bg1"/>
                </a:solidFill>
              </a:rPr>
              <a:t>2</a:t>
            </a:r>
            <a:endParaRPr lang="en-US" sz="2000" b="1">
              <a:solidFill>
                <a:schemeClr val="bg1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117850" y="2635250"/>
            <a:ext cx="1017588" cy="1309688"/>
            <a:chOff x="1964" y="1660"/>
            <a:chExt cx="641" cy="825"/>
          </a:xfrm>
        </p:grpSpPr>
        <p:sp>
          <p:nvSpPr>
            <p:cNvPr id="487435" name="Line 11"/>
            <p:cNvSpPr>
              <a:spLocks noChangeShapeType="1"/>
            </p:cNvSpPr>
            <p:nvPr/>
          </p:nvSpPr>
          <p:spPr bwMode="auto">
            <a:xfrm flipH="1">
              <a:off x="2145" y="1660"/>
              <a:ext cx="460" cy="62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436" name="Rectangle 12"/>
            <p:cNvSpPr>
              <a:spLocks noChangeArrowheads="1"/>
            </p:cNvSpPr>
            <p:nvPr/>
          </p:nvSpPr>
          <p:spPr bwMode="auto">
            <a:xfrm>
              <a:off x="1964" y="2254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</a:rPr>
                <a:t>H</a:t>
              </a:r>
              <a:r>
                <a:rPr lang="en-US" sz="1800" b="1" baseline="30000">
                  <a:solidFill>
                    <a:srgbClr val="CC0000"/>
                  </a:solidFill>
                </a:rPr>
                <a:t>+</a:t>
              </a:r>
              <a:endParaRPr lang="en-US" sz="28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705350" y="3817938"/>
            <a:ext cx="1017588" cy="1309687"/>
            <a:chOff x="1964" y="1660"/>
            <a:chExt cx="641" cy="825"/>
          </a:xfrm>
        </p:grpSpPr>
        <p:sp>
          <p:nvSpPr>
            <p:cNvPr id="487438" name="Line 14"/>
            <p:cNvSpPr>
              <a:spLocks noChangeShapeType="1"/>
            </p:cNvSpPr>
            <p:nvPr/>
          </p:nvSpPr>
          <p:spPr bwMode="auto">
            <a:xfrm flipH="1">
              <a:off x="2145" y="1660"/>
              <a:ext cx="460" cy="62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439" name="Rectangle 15"/>
            <p:cNvSpPr>
              <a:spLocks noChangeArrowheads="1"/>
            </p:cNvSpPr>
            <p:nvPr/>
          </p:nvSpPr>
          <p:spPr bwMode="auto">
            <a:xfrm>
              <a:off x="1964" y="2254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</a:rPr>
                <a:t>H</a:t>
              </a:r>
              <a:r>
                <a:rPr lang="en-US" sz="1800" b="1" baseline="30000">
                  <a:solidFill>
                    <a:srgbClr val="CC0000"/>
                  </a:solidFill>
                </a:rPr>
                <a:t>+</a:t>
              </a:r>
              <a:endParaRPr lang="en-US" sz="2800" b="1">
                <a:solidFill>
                  <a:srgbClr val="0F116A"/>
                </a:solidFill>
              </a:endParaRPr>
            </a:p>
          </p:txBody>
        </p:sp>
      </p:grpSp>
      <p:sp>
        <p:nvSpPr>
          <p:cNvPr id="487440" name="Oval 16"/>
          <p:cNvSpPr>
            <a:spLocks noChangeArrowheads="1"/>
          </p:cNvSpPr>
          <p:nvPr/>
        </p:nvSpPr>
        <p:spPr bwMode="auto">
          <a:xfrm>
            <a:off x="5016500" y="2992438"/>
            <a:ext cx="317500" cy="317500"/>
          </a:xfrm>
          <a:prstGeom prst="ellipse">
            <a:avLst/>
          </a:prstGeom>
          <a:solidFill>
            <a:srgbClr val="0068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chemeClr val="bg1"/>
                </a:solidFill>
              </a:rPr>
              <a:t>3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487441" name="Oval 17"/>
          <p:cNvSpPr>
            <a:spLocks noChangeArrowheads="1"/>
          </p:cNvSpPr>
          <p:nvPr/>
        </p:nvSpPr>
        <p:spPr bwMode="auto">
          <a:xfrm>
            <a:off x="4103688" y="4500563"/>
            <a:ext cx="317500" cy="317500"/>
          </a:xfrm>
          <a:prstGeom prst="ellipse">
            <a:avLst/>
          </a:prstGeom>
          <a:solidFill>
            <a:srgbClr val="0068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chemeClr val="bg1"/>
                </a:solidFill>
              </a:rPr>
              <a:t>4</a:t>
            </a:r>
            <a:endParaRPr lang="en-US" sz="2000" b="1">
              <a:solidFill>
                <a:schemeClr val="bg1"/>
              </a:solidFill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289425" y="5073650"/>
            <a:ext cx="1406525" cy="1744663"/>
            <a:chOff x="2793" y="251"/>
            <a:chExt cx="2914" cy="3615"/>
          </a:xfrm>
        </p:grpSpPr>
        <p:pic>
          <p:nvPicPr>
            <p:cNvPr id="487443" name="Picture 19" descr="09_0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" y="251"/>
              <a:ext cx="2914" cy="3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87444" name="Rectangle 20"/>
            <p:cNvSpPr>
              <a:spLocks noChangeArrowheads="1"/>
            </p:cNvSpPr>
            <p:nvPr/>
          </p:nvSpPr>
          <p:spPr bwMode="auto">
            <a:xfrm>
              <a:off x="4691" y="3573"/>
              <a:ext cx="17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 b="1">
                  <a:solidFill>
                    <a:srgbClr val="CC0000"/>
                  </a:solidFill>
                </a:rPr>
                <a:t>H</a:t>
              </a:r>
              <a:r>
                <a:rPr lang="en-US" sz="600" b="1" baseline="30000">
                  <a:solidFill>
                    <a:srgbClr val="CC0000"/>
                  </a:solidFill>
                </a:rPr>
                <a:t>+</a:t>
              </a:r>
              <a:endParaRPr lang="en-US" sz="600" b="1">
                <a:solidFill>
                  <a:srgbClr val="CC0000"/>
                </a:solidFill>
              </a:endParaRPr>
            </a:p>
          </p:txBody>
        </p:sp>
        <p:sp>
          <p:nvSpPr>
            <p:cNvPr id="487445" name="Rectangle 21"/>
            <p:cNvSpPr>
              <a:spLocks noChangeArrowheads="1"/>
            </p:cNvSpPr>
            <p:nvPr/>
          </p:nvSpPr>
          <p:spPr bwMode="auto">
            <a:xfrm>
              <a:off x="2819" y="2823"/>
              <a:ext cx="760" cy="221"/>
            </a:xfrm>
            <a:prstGeom prst="rect">
              <a:avLst/>
            </a:prstGeom>
            <a:solidFill>
              <a:srgbClr val="EAC29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700" b="1">
                  <a:solidFill>
                    <a:srgbClr val="0F116A"/>
                  </a:solidFill>
                </a:rPr>
                <a:t>ADP + P</a:t>
              </a:r>
              <a:r>
                <a:rPr lang="en-US" sz="700" b="1" baseline="-25000">
                  <a:solidFill>
                    <a:srgbClr val="0F116A"/>
                  </a:solidFill>
                </a:rPr>
                <a:t>i</a:t>
              </a:r>
              <a:endParaRPr lang="en-US" sz="700" b="1">
                <a:solidFill>
                  <a:srgbClr val="0F116A"/>
                </a:solidFill>
              </a:endParaRPr>
            </a:p>
          </p:txBody>
        </p:sp>
        <p:sp>
          <p:nvSpPr>
            <p:cNvPr id="487446" name="Rectangle 22"/>
            <p:cNvSpPr>
              <a:spLocks noChangeArrowheads="1"/>
            </p:cNvSpPr>
            <p:nvPr/>
          </p:nvSpPr>
          <p:spPr bwMode="auto">
            <a:xfrm>
              <a:off x="3655" y="708"/>
              <a:ext cx="17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 b="1">
                  <a:solidFill>
                    <a:srgbClr val="CC0000"/>
                  </a:solidFill>
                </a:rPr>
                <a:t>H</a:t>
              </a:r>
              <a:r>
                <a:rPr lang="en-US" sz="600" b="1" baseline="30000">
                  <a:solidFill>
                    <a:srgbClr val="CC0000"/>
                  </a:solidFill>
                </a:rPr>
                <a:t>+</a:t>
              </a:r>
              <a:endParaRPr lang="en-US" sz="600" b="1">
                <a:solidFill>
                  <a:srgbClr val="CC0000"/>
                </a:solidFill>
              </a:endParaRPr>
            </a:p>
          </p:txBody>
        </p:sp>
        <p:sp>
          <p:nvSpPr>
            <p:cNvPr id="487447" name="Rectangle 23"/>
            <p:cNvSpPr>
              <a:spLocks noChangeArrowheads="1"/>
            </p:cNvSpPr>
            <p:nvPr/>
          </p:nvSpPr>
          <p:spPr bwMode="auto">
            <a:xfrm>
              <a:off x="4872" y="767"/>
              <a:ext cx="17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 b="1">
                  <a:solidFill>
                    <a:srgbClr val="CC0000"/>
                  </a:solidFill>
                </a:rPr>
                <a:t>H</a:t>
              </a:r>
              <a:r>
                <a:rPr lang="en-US" sz="600" b="1" baseline="30000">
                  <a:solidFill>
                    <a:srgbClr val="CC0000"/>
                  </a:solidFill>
                </a:rPr>
                <a:t>+</a:t>
              </a:r>
              <a:endParaRPr lang="en-US" sz="600" b="1">
                <a:solidFill>
                  <a:srgbClr val="CC0000"/>
                </a:solidFill>
              </a:endParaRPr>
            </a:p>
          </p:txBody>
        </p:sp>
        <p:sp>
          <p:nvSpPr>
            <p:cNvPr id="487448" name="Rectangle 24"/>
            <p:cNvSpPr>
              <a:spLocks noChangeArrowheads="1"/>
            </p:cNvSpPr>
            <p:nvPr/>
          </p:nvSpPr>
          <p:spPr bwMode="auto">
            <a:xfrm>
              <a:off x="4898" y="402"/>
              <a:ext cx="17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 b="1">
                  <a:solidFill>
                    <a:srgbClr val="CC0000"/>
                  </a:solidFill>
                </a:rPr>
                <a:t>H</a:t>
              </a:r>
              <a:r>
                <a:rPr lang="en-US" sz="600" b="1" baseline="30000">
                  <a:solidFill>
                    <a:srgbClr val="CC0000"/>
                  </a:solidFill>
                </a:rPr>
                <a:t>+</a:t>
              </a:r>
              <a:endParaRPr lang="en-US" sz="600" b="1">
                <a:solidFill>
                  <a:srgbClr val="CC0000"/>
                </a:solidFill>
              </a:endParaRPr>
            </a:p>
          </p:txBody>
        </p:sp>
        <p:sp>
          <p:nvSpPr>
            <p:cNvPr id="487449" name="Rectangle 25"/>
            <p:cNvSpPr>
              <a:spLocks noChangeArrowheads="1"/>
            </p:cNvSpPr>
            <p:nvPr/>
          </p:nvSpPr>
          <p:spPr bwMode="auto">
            <a:xfrm>
              <a:off x="4220" y="767"/>
              <a:ext cx="175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 b="1">
                  <a:solidFill>
                    <a:srgbClr val="CC0000"/>
                  </a:solidFill>
                </a:rPr>
                <a:t>H</a:t>
              </a:r>
              <a:r>
                <a:rPr lang="en-US" sz="600" b="1" baseline="30000">
                  <a:solidFill>
                    <a:srgbClr val="CC0000"/>
                  </a:solidFill>
                </a:rPr>
                <a:t>+</a:t>
              </a:r>
              <a:endParaRPr lang="en-US" sz="600" b="1">
                <a:solidFill>
                  <a:srgbClr val="CC0000"/>
                </a:solidFill>
              </a:endParaRPr>
            </a:p>
          </p:txBody>
        </p:sp>
        <p:sp>
          <p:nvSpPr>
            <p:cNvPr id="487450" name="Rectangle 26"/>
            <p:cNvSpPr>
              <a:spLocks noChangeArrowheads="1"/>
            </p:cNvSpPr>
            <p:nvPr/>
          </p:nvSpPr>
          <p:spPr bwMode="auto">
            <a:xfrm>
              <a:off x="4520" y="692"/>
              <a:ext cx="17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 b="1">
                  <a:solidFill>
                    <a:srgbClr val="CC0000"/>
                  </a:solidFill>
                </a:rPr>
                <a:t>H</a:t>
              </a:r>
              <a:r>
                <a:rPr lang="en-US" sz="600" b="1" baseline="30000">
                  <a:solidFill>
                    <a:srgbClr val="CC0000"/>
                  </a:solidFill>
                </a:rPr>
                <a:t>+</a:t>
              </a:r>
              <a:endParaRPr lang="en-US" sz="600" b="1">
                <a:solidFill>
                  <a:srgbClr val="CC0000"/>
                </a:solidFill>
              </a:endParaRPr>
            </a:p>
          </p:txBody>
        </p:sp>
        <p:sp>
          <p:nvSpPr>
            <p:cNvPr id="487451" name="Rectangle 27"/>
            <p:cNvSpPr>
              <a:spLocks noChangeArrowheads="1"/>
            </p:cNvSpPr>
            <p:nvPr/>
          </p:nvSpPr>
          <p:spPr bwMode="auto">
            <a:xfrm>
              <a:off x="4441" y="445"/>
              <a:ext cx="17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 b="1">
                  <a:solidFill>
                    <a:srgbClr val="CC0000"/>
                  </a:solidFill>
                </a:rPr>
                <a:t>H</a:t>
              </a:r>
              <a:r>
                <a:rPr lang="en-US" sz="600" b="1" baseline="30000">
                  <a:solidFill>
                    <a:srgbClr val="CC0000"/>
                  </a:solidFill>
                </a:rPr>
                <a:t>+</a:t>
              </a:r>
              <a:endParaRPr lang="en-US" sz="600" b="1">
                <a:solidFill>
                  <a:srgbClr val="CC0000"/>
                </a:solidFill>
              </a:endParaRPr>
            </a:p>
          </p:txBody>
        </p:sp>
        <p:sp>
          <p:nvSpPr>
            <p:cNvPr id="487452" name="Rectangle 28"/>
            <p:cNvSpPr>
              <a:spLocks noChangeArrowheads="1"/>
            </p:cNvSpPr>
            <p:nvPr/>
          </p:nvSpPr>
          <p:spPr bwMode="auto">
            <a:xfrm>
              <a:off x="4063" y="442"/>
              <a:ext cx="17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 b="1">
                  <a:solidFill>
                    <a:srgbClr val="CC0000"/>
                  </a:solidFill>
                </a:rPr>
                <a:t>H</a:t>
              </a:r>
              <a:r>
                <a:rPr lang="en-US" sz="600" b="1" baseline="30000">
                  <a:solidFill>
                    <a:srgbClr val="CC0000"/>
                  </a:solidFill>
                </a:rPr>
                <a:t>+</a:t>
              </a:r>
              <a:endParaRPr lang="en-US" sz="600" b="1">
                <a:solidFill>
                  <a:srgbClr val="CC0000"/>
                </a:solidFill>
              </a:endParaRPr>
            </a:p>
          </p:txBody>
        </p:sp>
        <p:sp>
          <p:nvSpPr>
            <p:cNvPr id="487453" name="Rectangle 29"/>
            <p:cNvSpPr>
              <a:spLocks noChangeArrowheads="1"/>
            </p:cNvSpPr>
            <p:nvPr/>
          </p:nvSpPr>
          <p:spPr bwMode="auto">
            <a:xfrm>
              <a:off x="3707" y="281"/>
              <a:ext cx="17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 b="1">
                  <a:solidFill>
                    <a:srgbClr val="CC0000"/>
                  </a:solidFill>
                </a:rPr>
                <a:t>H</a:t>
              </a:r>
              <a:r>
                <a:rPr lang="en-US" sz="600" b="1" baseline="30000">
                  <a:solidFill>
                    <a:srgbClr val="CC0000"/>
                  </a:solidFill>
                </a:rPr>
                <a:t>+</a:t>
              </a:r>
              <a:endParaRPr lang="en-US" sz="600" b="1">
                <a:solidFill>
                  <a:srgbClr val="CC0000"/>
                </a:solidFill>
              </a:endParaRP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2493963" y="3597275"/>
            <a:ext cx="358775" cy="596900"/>
            <a:chOff x="1571" y="2342"/>
            <a:chExt cx="226" cy="376"/>
          </a:xfrm>
        </p:grpSpPr>
        <p:sp>
          <p:nvSpPr>
            <p:cNvPr id="487461" name="Oval 37"/>
            <p:cNvSpPr>
              <a:spLocks noChangeArrowheads="1"/>
            </p:cNvSpPr>
            <p:nvPr/>
          </p:nvSpPr>
          <p:spPr bwMode="auto">
            <a:xfrm>
              <a:off x="1571" y="234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487462" name="Oval 38"/>
            <p:cNvSpPr>
              <a:spLocks noChangeArrowheads="1"/>
            </p:cNvSpPr>
            <p:nvPr/>
          </p:nvSpPr>
          <p:spPr bwMode="auto">
            <a:xfrm>
              <a:off x="1571" y="249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 rot="-3241979">
            <a:off x="2981325" y="2425701"/>
            <a:ext cx="358775" cy="596900"/>
            <a:chOff x="1571" y="2342"/>
            <a:chExt cx="226" cy="376"/>
          </a:xfrm>
        </p:grpSpPr>
        <p:sp>
          <p:nvSpPr>
            <p:cNvPr id="487464" name="Oval 40"/>
            <p:cNvSpPr>
              <a:spLocks noChangeArrowheads="1"/>
            </p:cNvSpPr>
            <p:nvPr/>
          </p:nvSpPr>
          <p:spPr bwMode="auto">
            <a:xfrm>
              <a:off x="1571" y="234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487465" name="Oval 41"/>
            <p:cNvSpPr>
              <a:spLocks noChangeArrowheads="1"/>
            </p:cNvSpPr>
            <p:nvPr/>
          </p:nvSpPr>
          <p:spPr bwMode="auto">
            <a:xfrm>
              <a:off x="1571" y="249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</p:grpSp>
      <p:sp>
        <p:nvSpPr>
          <p:cNvPr id="487466" name="AutoShape 42"/>
          <p:cNvSpPr>
            <a:spLocks noChangeArrowheads="1"/>
          </p:cNvSpPr>
          <p:nvPr/>
        </p:nvSpPr>
        <p:spPr bwMode="auto">
          <a:xfrm>
            <a:off x="3683000" y="6110288"/>
            <a:ext cx="1127125" cy="738187"/>
          </a:xfrm>
          <a:prstGeom prst="irregularSeal1">
            <a:avLst/>
          </a:prstGeom>
          <a:solidFill>
            <a:srgbClr val="CC0000"/>
          </a:solidFill>
          <a:ln w="19050">
            <a:solidFill>
              <a:srgbClr val="FF6404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1">
                <a:solidFill>
                  <a:srgbClr val="FFEA18"/>
                </a:solidFill>
              </a:rPr>
              <a:t>ATP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487468" name="Freeform 44"/>
          <p:cNvSpPr>
            <a:spLocks/>
          </p:cNvSpPr>
          <p:nvPr/>
        </p:nvSpPr>
        <p:spPr bwMode="auto">
          <a:xfrm>
            <a:off x="525463" y="4191000"/>
            <a:ext cx="896937" cy="487363"/>
          </a:xfrm>
          <a:custGeom>
            <a:avLst/>
            <a:gdLst/>
            <a:ahLst/>
            <a:cxnLst>
              <a:cxn ang="0">
                <a:pos x="512" y="326"/>
              </a:cxn>
              <a:cxn ang="0">
                <a:pos x="397" y="282"/>
              </a:cxn>
              <a:cxn ang="0">
                <a:pos x="445" y="206"/>
              </a:cxn>
              <a:cxn ang="0">
                <a:pos x="321" y="268"/>
              </a:cxn>
              <a:cxn ang="0">
                <a:pos x="369" y="163"/>
              </a:cxn>
              <a:cxn ang="0">
                <a:pos x="220" y="225"/>
              </a:cxn>
              <a:cxn ang="0">
                <a:pos x="287" y="115"/>
              </a:cxn>
              <a:cxn ang="0">
                <a:pos x="110" y="187"/>
              </a:cxn>
              <a:cxn ang="0">
                <a:pos x="172" y="57"/>
              </a:cxn>
              <a:cxn ang="0">
                <a:pos x="0" y="0"/>
              </a:cxn>
            </a:cxnLst>
            <a:rect l="0" t="0" r="r" b="b"/>
            <a:pathLst>
              <a:path w="512" h="326">
                <a:moveTo>
                  <a:pt x="512" y="326"/>
                </a:moveTo>
                <a:cubicBezTo>
                  <a:pt x="460" y="314"/>
                  <a:pt x="408" y="302"/>
                  <a:pt x="397" y="282"/>
                </a:cubicBezTo>
                <a:cubicBezTo>
                  <a:pt x="386" y="262"/>
                  <a:pt x="458" y="208"/>
                  <a:pt x="445" y="206"/>
                </a:cubicBezTo>
                <a:cubicBezTo>
                  <a:pt x="432" y="204"/>
                  <a:pt x="334" y="275"/>
                  <a:pt x="321" y="268"/>
                </a:cubicBezTo>
                <a:cubicBezTo>
                  <a:pt x="308" y="261"/>
                  <a:pt x="386" y="170"/>
                  <a:pt x="369" y="163"/>
                </a:cubicBezTo>
                <a:cubicBezTo>
                  <a:pt x="352" y="156"/>
                  <a:pt x="234" y="233"/>
                  <a:pt x="220" y="225"/>
                </a:cubicBezTo>
                <a:cubicBezTo>
                  <a:pt x="206" y="217"/>
                  <a:pt x="305" y="121"/>
                  <a:pt x="287" y="115"/>
                </a:cubicBezTo>
                <a:cubicBezTo>
                  <a:pt x="269" y="109"/>
                  <a:pt x="129" y="197"/>
                  <a:pt x="110" y="187"/>
                </a:cubicBezTo>
                <a:cubicBezTo>
                  <a:pt x="91" y="177"/>
                  <a:pt x="190" y="88"/>
                  <a:pt x="172" y="57"/>
                </a:cubicBezTo>
                <a:cubicBezTo>
                  <a:pt x="154" y="26"/>
                  <a:pt x="77" y="13"/>
                  <a:pt x="0" y="0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6621463" y="4754563"/>
            <a:ext cx="2468562" cy="463550"/>
            <a:chOff x="4757" y="2688"/>
            <a:chExt cx="1003" cy="292"/>
          </a:xfrm>
        </p:grpSpPr>
        <p:sp>
          <p:nvSpPr>
            <p:cNvPr id="487470" name="AutoShape 46"/>
            <p:cNvSpPr>
              <a:spLocks noChangeArrowheads="1"/>
            </p:cNvSpPr>
            <p:nvPr/>
          </p:nvSpPr>
          <p:spPr bwMode="auto">
            <a:xfrm>
              <a:off x="4757" y="2688"/>
              <a:ext cx="1003" cy="292"/>
            </a:xfrm>
            <a:prstGeom prst="homePlate">
              <a:avLst>
                <a:gd name="adj" fmla="val 85873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471" name="Text Box 47"/>
            <p:cNvSpPr txBox="1">
              <a:spLocks noChangeArrowheads="1"/>
            </p:cNvSpPr>
            <p:nvPr/>
          </p:nvSpPr>
          <p:spPr bwMode="auto">
            <a:xfrm>
              <a:off x="4841" y="2731"/>
              <a:ext cx="7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to Calvin Cycle</a:t>
              </a:r>
            </a:p>
          </p:txBody>
        </p:sp>
      </p:grpSp>
      <p:sp>
        <p:nvSpPr>
          <p:cNvPr id="487456" name="Freeform 32"/>
          <p:cNvSpPr>
            <a:spLocks/>
          </p:cNvSpPr>
          <p:nvPr/>
        </p:nvSpPr>
        <p:spPr bwMode="auto">
          <a:xfrm>
            <a:off x="5367338" y="5014913"/>
            <a:ext cx="1479550" cy="725487"/>
          </a:xfrm>
          <a:custGeom>
            <a:avLst/>
            <a:gdLst/>
            <a:ahLst/>
            <a:cxnLst>
              <a:cxn ang="0">
                <a:pos x="0" y="720"/>
              </a:cxn>
              <a:cxn ang="0">
                <a:pos x="325" y="350"/>
              </a:cxn>
              <a:cxn ang="0">
                <a:pos x="855" y="105"/>
              </a:cxn>
              <a:cxn ang="0">
                <a:pos x="1730" y="0"/>
              </a:cxn>
            </a:cxnLst>
            <a:rect l="0" t="0" r="r" b="b"/>
            <a:pathLst>
              <a:path w="1730" h="720">
                <a:moveTo>
                  <a:pt x="0" y="720"/>
                </a:moveTo>
                <a:cubicBezTo>
                  <a:pt x="91" y="586"/>
                  <a:pt x="182" y="452"/>
                  <a:pt x="325" y="350"/>
                </a:cubicBezTo>
                <a:cubicBezTo>
                  <a:pt x="468" y="248"/>
                  <a:pt x="621" y="163"/>
                  <a:pt x="855" y="105"/>
                </a:cubicBezTo>
                <a:cubicBezTo>
                  <a:pt x="1089" y="47"/>
                  <a:pt x="1409" y="23"/>
                  <a:pt x="1730" y="0"/>
                </a:cubicBez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72" name="Rectangle 48"/>
          <p:cNvSpPr>
            <a:spLocks noChangeArrowheads="1"/>
          </p:cNvSpPr>
          <p:nvPr/>
        </p:nvSpPr>
        <p:spPr bwMode="auto">
          <a:xfrm>
            <a:off x="6777038" y="5295900"/>
            <a:ext cx="18224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CC0000"/>
                </a:solidFill>
              </a:rPr>
              <a:t>energy to build</a:t>
            </a:r>
            <a:br>
              <a:rPr lang="en-US" sz="1800" b="1">
                <a:solidFill>
                  <a:srgbClr val="CC0000"/>
                </a:solidFill>
              </a:rPr>
            </a:br>
            <a:r>
              <a:rPr lang="en-US" sz="1800" b="1">
                <a:solidFill>
                  <a:srgbClr val="CC0000"/>
                </a:solidFill>
              </a:rPr>
              <a:t>carbohydrates</a:t>
            </a:r>
          </a:p>
        </p:txBody>
      </p:sp>
      <p:sp>
        <p:nvSpPr>
          <p:cNvPr id="487473" name="Oval 49"/>
          <p:cNvSpPr>
            <a:spLocks noChangeArrowheads="1"/>
          </p:cNvSpPr>
          <p:nvPr/>
        </p:nvSpPr>
        <p:spPr bwMode="auto">
          <a:xfrm>
            <a:off x="5391150" y="1382713"/>
            <a:ext cx="3602038" cy="137636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7048500" y="1506538"/>
            <a:ext cx="1652588" cy="542925"/>
            <a:chOff x="3600" y="3554"/>
            <a:chExt cx="1680" cy="555"/>
          </a:xfrm>
        </p:grpSpPr>
        <p:sp>
          <p:nvSpPr>
            <p:cNvPr id="487475" name="Oval 51"/>
            <p:cNvSpPr>
              <a:spLocks noChangeArrowheads="1"/>
            </p:cNvSpPr>
            <p:nvPr/>
          </p:nvSpPr>
          <p:spPr bwMode="auto">
            <a:xfrm>
              <a:off x="3600" y="3600"/>
              <a:ext cx="1680" cy="480"/>
            </a:xfrm>
            <a:prstGeom prst="ellipse">
              <a:avLst/>
            </a:prstGeom>
            <a:solidFill>
              <a:srgbClr val="80FF00"/>
            </a:solidFill>
            <a:ln w="38100">
              <a:solidFill>
                <a:srgbClr val="04A40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476" name="Rectangle 52"/>
            <p:cNvSpPr>
              <a:spLocks noChangeArrowheads="1"/>
            </p:cNvSpPr>
            <p:nvPr/>
          </p:nvSpPr>
          <p:spPr bwMode="auto">
            <a:xfrm>
              <a:off x="3844" y="3661"/>
              <a:ext cx="38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77" name="Rectangle 53"/>
            <p:cNvSpPr>
              <a:spLocks noChangeArrowheads="1"/>
            </p:cNvSpPr>
            <p:nvPr/>
          </p:nvSpPr>
          <p:spPr bwMode="auto">
            <a:xfrm>
              <a:off x="4036" y="3614"/>
              <a:ext cx="38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78" name="Rectangle 54"/>
            <p:cNvSpPr>
              <a:spLocks noChangeArrowheads="1"/>
            </p:cNvSpPr>
            <p:nvPr/>
          </p:nvSpPr>
          <p:spPr bwMode="auto">
            <a:xfrm>
              <a:off x="4133" y="3757"/>
              <a:ext cx="38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79" name="Rectangle 55"/>
            <p:cNvSpPr>
              <a:spLocks noChangeArrowheads="1"/>
            </p:cNvSpPr>
            <p:nvPr/>
          </p:nvSpPr>
          <p:spPr bwMode="auto">
            <a:xfrm>
              <a:off x="4229" y="3567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80" name="Rectangle 56"/>
            <p:cNvSpPr>
              <a:spLocks noChangeArrowheads="1"/>
            </p:cNvSpPr>
            <p:nvPr/>
          </p:nvSpPr>
          <p:spPr bwMode="auto">
            <a:xfrm>
              <a:off x="4371" y="371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81" name="Rectangle 57"/>
            <p:cNvSpPr>
              <a:spLocks noChangeArrowheads="1"/>
            </p:cNvSpPr>
            <p:nvPr/>
          </p:nvSpPr>
          <p:spPr bwMode="auto">
            <a:xfrm>
              <a:off x="4515" y="3554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82" name="Rectangle 58"/>
            <p:cNvSpPr>
              <a:spLocks noChangeArrowheads="1"/>
            </p:cNvSpPr>
            <p:nvPr/>
          </p:nvSpPr>
          <p:spPr bwMode="auto">
            <a:xfrm>
              <a:off x="4565" y="371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83" name="Rectangle 59"/>
            <p:cNvSpPr>
              <a:spLocks noChangeArrowheads="1"/>
            </p:cNvSpPr>
            <p:nvPr/>
          </p:nvSpPr>
          <p:spPr bwMode="auto">
            <a:xfrm>
              <a:off x="4757" y="3614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84" name="Rectangle 60"/>
            <p:cNvSpPr>
              <a:spLocks noChangeArrowheads="1"/>
            </p:cNvSpPr>
            <p:nvPr/>
          </p:nvSpPr>
          <p:spPr bwMode="auto">
            <a:xfrm>
              <a:off x="4804" y="371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85" name="Rectangle 61"/>
            <p:cNvSpPr>
              <a:spLocks noChangeArrowheads="1"/>
            </p:cNvSpPr>
            <p:nvPr/>
          </p:nvSpPr>
          <p:spPr bwMode="auto">
            <a:xfrm>
              <a:off x="3605" y="366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86" name="Rectangle 62"/>
            <p:cNvSpPr>
              <a:spLocks noChangeArrowheads="1"/>
            </p:cNvSpPr>
            <p:nvPr/>
          </p:nvSpPr>
          <p:spPr bwMode="auto">
            <a:xfrm>
              <a:off x="3936" y="3798"/>
              <a:ext cx="385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</p:grpSp>
      <p:grpSp>
        <p:nvGrpSpPr>
          <p:cNvPr id="9" name="Group 63"/>
          <p:cNvGrpSpPr>
            <a:grpSpLocks/>
          </p:cNvGrpSpPr>
          <p:nvPr/>
        </p:nvGrpSpPr>
        <p:grpSpPr bwMode="auto">
          <a:xfrm>
            <a:off x="7070725" y="2000250"/>
            <a:ext cx="1652588" cy="542925"/>
            <a:chOff x="3600" y="3554"/>
            <a:chExt cx="1680" cy="555"/>
          </a:xfrm>
        </p:grpSpPr>
        <p:sp>
          <p:nvSpPr>
            <p:cNvPr id="487488" name="Oval 64"/>
            <p:cNvSpPr>
              <a:spLocks noChangeArrowheads="1"/>
            </p:cNvSpPr>
            <p:nvPr/>
          </p:nvSpPr>
          <p:spPr bwMode="auto">
            <a:xfrm>
              <a:off x="3600" y="3600"/>
              <a:ext cx="1680" cy="480"/>
            </a:xfrm>
            <a:prstGeom prst="ellipse">
              <a:avLst/>
            </a:prstGeom>
            <a:solidFill>
              <a:srgbClr val="80FF00"/>
            </a:solidFill>
            <a:ln w="38100">
              <a:solidFill>
                <a:srgbClr val="04A40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489" name="Rectangle 65"/>
            <p:cNvSpPr>
              <a:spLocks noChangeArrowheads="1"/>
            </p:cNvSpPr>
            <p:nvPr/>
          </p:nvSpPr>
          <p:spPr bwMode="auto">
            <a:xfrm>
              <a:off x="3844" y="3661"/>
              <a:ext cx="38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90" name="Rectangle 66"/>
            <p:cNvSpPr>
              <a:spLocks noChangeArrowheads="1"/>
            </p:cNvSpPr>
            <p:nvPr/>
          </p:nvSpPr>
          <p:spPr bwMode="auto">
            <a:xfrm>
              <a:off x="4036" y="3614"/>
              <a:ext cx="38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91" name="Rectangle 67"/>
            <p:cNvSpPr>
              <a:spLocks noChangeArrowheads="1"/>
            </p:cNvSpPr>
            <p:nvPr/>
          </p:nvSpPr>
          <p:spPr bwMode="auto">
            <a:xfrm>
              <a:off x="4133" y="3757"/>
              <a:ext cx="38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92" name="Rectangle 68"/>
            <p:cNvSpPr>
              <a:spLocks noChangeArrowheads="1"/>
            </p:cNvSpPr>
            <p:nvPr/>
          </p:nvSpPr>
          <p:spPr bwMode="auto">
            <a:xfrm>
              <a:off x="4229" y="3567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93" name="Rectangle 69"/>
            <p:cNvSpPr>
              <a:spLocks noChangeArrowheads="1"/>
            </p:cNvSpPr>
            <p:nvPr/>
          </p:nvSpPr>
          <p:spPr bwMode="auto">
            <a:xfrm>
              <a:off x="4371" y="371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94" name="Rectangle 70"/>
            <p:cNvSpPr>
              <a:spLocks noChangeArrowheads="1"/>
            </p:cNvSpPr>
            <p:nvPr/>
          </p:nvSpPr>
          <p:spPr bwMode="auto">
            <a:xfrm>
              <a:off x="4515" y="3554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95" name="Rectangle 71"/>
            <p:cNvSpPr>
              <a:spLocks noChangeArrowheads="1"/>
            </p:cNvSpPr>
            <p:nvPr/>
          </p:nvSpPr>
          <p:spPr bwMode="auto">
            <a:xfrm>
              <a:off x="4565" y="371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96" name="Rectangle 72"/>
            <p:cNvSpPr>
              <a:spLocks noChangeArrowheads="1"/>
            </p:cNvSpPr>
            <p:nvPr/>
          </p:nvSpPr>
          <p:spPr bwMode="auto">
            <a:xfrm>
              <a:off x="4757" y="3614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97" name="Rectangle 73"/>
            <p:cNvSpPr>
              <a:spLocks noChangeArrowheads="1"/>
            </p:cNvSpPr>
            <p:nvPr/>
          </p:nvSpPr>
          <p:spPr bwMode="auto">
            <a:xfrm>
              <a:off x="4804" y="371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98" name="Rectangle 74"/>
            <p:cNvSpPr>
              <a:spLocks noChangeArrowheads="1"/>
            </p:cNvSpPr>
            <p:nvPr/>
          </p:nvSpPr>
          <p:spPr bwMode="auto">
            <a:xfrm>
              <a:off x="3605" y="366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99" name="Rectangle 75"/>
            <p:cNvSpPr>
              <a:spLocks noChangeArrowheads="1"/>
            </p:cNvSpPr>
            <p:nvPr/>
          </p:nvSpPr>
          <p:spPr bwMode="auto">
            <a:xfrm>
              <a:off x="3936" y="3798"/>
              <a:ext cx="385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</p:grpSp>
      <p:grpSp>
        <p:nvGrpSpPr>
          <p:cNvPr id="10" name="Group 76"/>
          <p:cNvGrpSpPr>
            <a:grpSpLocks/>
          </p:cNvGrpSpPr>
          <p:nvPr/>
        </p:nvGrpSpPr>
        <p:grpSpPr bwMode="auto">
          <a:xfrm rot="11813754">
            <a:off x="7215188" y="2287588"/>
            <a:ext cx="220662" cy="331787"/>
            <a:chOff x="450" y="1775"/>
            <a:chExt cx="161" cy="289"/>
          </a:xfrm>
        </p:grpSpPr>
        <p:sp>
          <p:nvSpPr>
            <p:cNvPr id="487501" name="AutoShape 77"/>
            <p:cNvSpPr>
              <a:spLocks noChangeArrowheads="1"/>
            </p:cNvSpPr>
            <p:nvPr/>
          </p:nvSpPr>
          <p:spPr bwMode="auto">
            <a:xfrm>
              <a:off x="493" y="1876"/>
              <a:ext cx="74" cy="188"/>
            </a:xfrm>
            <a:prstGeom prst="can">
              <a:avLst>
                <a:gd name="adj" fmla="val 63514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502" name="Oval 78"/>
            <p:cNvSpPr>
              <a:spLocks noChangeArrowheads="1"/>
            </p:cNvSpPr>
            <p:nvPr/>
          </p:nvSpPr>
          <p:spPr bwMode="auto">
            <a:xfrm>
              <a:off x="450" y="1775"/>
              <a:ext cx="161" cy="161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7503" name="Freeform 79"/>
          <p:cNvSpPr>
            <a:spLocks/>
          </p:cNvSpPr>
          <p:nvPr/>
        </p:nvSpPr>
        <p:spPr bwMode="auto">
          <a:xfrm>
            <a:off x="6791325" y="2230438"/>
            <a:ext cx="601663" cy="466725"/>
          </a:xfrm>
          <a:custGeom>
            <a:avLst/>
            <a:gdLst/>
            <a:ahLst/>
            <a:cxnLst>
              <a:cxn ang="0">
                <a:pos x="383" y="0"/>
              </a:cxn>
              <a:cxn ang="0">
                <a:pos x="249" y="396"/>
              </a:cxn>
              <a:cxn ang="0">
                <a:pos x="0" y="255"/>
              </a:cxn>
            </a:cxnLst>
            <a:rect l="0" t="0" r="r" b="b"/>
            <a:pathLst>
              <a:path w="383" h="438">
                <a:moveTo>
                  <a:pt x="383" y="0"/>
                </a:moveTo>
                <a:cubicBezTo>
                  <a:pt x="348" y="177"/>
                  <a:pt x="313" y="354"/>
                  <a:pt x="249" y="396"/>
                </a:cubicBezTo>
                <a:cubicBezTo>
                  <a:pt x="185" y="438"/>
                  <a:pt x="92" y="346"/>
                  <a:pt x="0" y="255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 type="triangle" w="sm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504" name="AutoShape 80"/>
          <p:cNvSpPr>
            <a:spLocks noChangeArrowheads="1"/>
          </p:cNvSpPr>
          <p:nvPr/>
        </p:nvSpPr>
        <p:spPr bwMode="auto">
          <a:xfrm>
            <a:off x="6232525" y="2168525"/>
            <a:ext cx="661988" cy="433388"/>
          </a:xfrm>
          <a:prstGeom prst="irregularSeal1">
            <a:avLst/>
          </a:prstGeom>
          <a:solidFill>
            <a:srgbClr val="CC0000"/>
          </a:solidFill>
          <a:ln w="19050">
            <a:solidFill>
              <a:srgbClr val="FF6404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1">
                <a:solidFill>
                  <a:srgbClr val="FFEA18"/>
                </a:solidFill>
              </a:rPr>
              <a:t>ATP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487505" name="AutoShape 81"/>
          <p:cNvSpPr>
            <a:spLocks noChangeArrowheads="1"/>
          </p:cNvSpPr>
          <p:nvPr/>
        </p:nvSpPr>
        <p:spPr bwMode="auto">
          <a:xfrm>
            <a:off x="8012113" y="1368425"/>
            <a:ext cx="1035050" cy="30638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thylakoid</a:t>
            </a:r>
            <a:endParaRPr lang="en-US" sz="1800" b="1"/>
          </a:p>
        </p:txBody>
      </p:sp>
      <p:sp>
        <p:nvSpPr>
          <p:cNvPr id="487506" name="AutoShape 82"/>
          <p:cNvSpPr>
            <a:spLocks noChangeArrowheads="1"/>
          </p:cNvSpPr>
          <p:nvPr/>
        </p:nvSpPr>
        <p:spPr bwMode="auto">
          <a:xfrm>
            <a:off x="5040313" y="1431925"/>
            <a:ext cx="1263650" cy="30638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chloroplast</a:t>
            </a:r>
            <a:endParaRPr lang="en-US" sz="1800" b="1"/>
          </a:p>
        </p:txBody>
      </p:sp>
      <p:grpSp>
        <p:nvGrpSpPr>
          <p:cNvPr id="11" name="Group 83"/>
          <p:cNvGrpSpPr>
            <a:grpSpLocks/>
          </p:cNvGrpSpPr>
          <p:nvPr/>
        </p:nvGrpSpPr>
        <p:grpSpPr bwMode="auto">
          <a:xfrm rot="11813754">
            <a:off x="7170738" y="1770063"/>
            <a:ext cx="220662" cy="331787"/>
            <a:chOff x="450" y="1775"/>
            <a:chExt cx="161" cy="289"/>
          </a:xfrm>
        </p:grpSpPr>
        <p:sp>
          <p:nvSpPr>
            <p:cNvPr id="487508" name="AutoShape 84"/>
            <p:cNvSpPr>
              <a:spLocks noChangeArrowheads="1"/>
            </p:cNvSpPr>
            <p:nvPr/>
          </p:nvSpPr>
          <p:spPr bwMode="auto">
            <a:xfrm>
              <a:off x="493" y="1876"/>
              <a:ext cx="74" cy="188"/>
            </a:xfrm>
            <a:prstGeom prst="can">
              <a:avLst>
                <a:gd name="adj" fmla="val 63514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509" name="Oval 85"/>
            <p:cNvSpPr>
              <a:spLocks noChangeArrowheads="1"/>
            </p:cNvSpPr>
            <p:nvPr/>
          </p:nvSpPr>
          <p:spPr bwMode="auto">
            <a:xfrm>
              <a:off x="450" y="1775"/>
              <a:ext cx="161" cy="161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7510" name="Freeform 86"/>
          <p:cNvSpPr>
            <a:spLocks/>
          </p:cNvSpPr>
          <p:nvPr/>
        </p:nvSpPr>
        <p:spPr bwMode="auto">
          <a:xfrm>
            <a:off x="6753225" y="1751013"/>
            <a:ext cx="601663" cy="466725"/>
          </a:xfrm>
          <a:custGeom>
            <a:avLst/>
            <a:gdLst/>
            <a:ahLst/>
            <a:cxnLst>
              <a:cxn ang="0">
                <a:pos x="383" y="0"/>
              </a:cxn>
              <a:cxn ang="0">
                <a:pos x="249" y="396"/>
              </a:cxn>
              <a:cxn ang="0">
                <a:pos x="0" y="255"/>
              </a:cxn>
            </a:cxnLst>
            <a:rect l="0" t="0" r="r" b="b"/>
            <a:pathLst>
              <a:path w="383" h="438">
                <a:moveTo>
                  <a:pt x="383" y="0"/>
                </a:moveTo>
                <a:cubicBezTo>
                  <a:pt x="348" y="177"/>
                  <a:pt x="313" y="354"/>
                  <a:pt x="249" y="396"/>
                </a:cubicBezTo>
                <a:cubicBezTo>
                  <a:pt x="185" y="438"/>
                  <a:pt x="92" y="346"/>
                  <a:pt x="0" y="255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 type="triangle" w="sm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511" name="AutoShape 87"/>
          <p:cNvSpPr>
            <a:spLocks noChangeArrowheads="1"/>
          </p:cNvSpPr>
          <p:nvPr/>
        </p:nvSpPr>
        <p:spPr bwMode="auto">
          <a:xfrm>
            <a:off x="1900238" y="5972175"/>
            <a:ext cx="1549400" cy="7635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8575">
            <a:solidFill>
              <a:srgbClr val="80FF00"/>
            </a:solidFill>
            <a:round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</a:pPr>
            <a:r>
              <a:rPr lang="en-US" sz="1600" b="1">
                <a:solidFill>
                  <a:srgbClr val="000000"/>
                </a:solidFill>
              </a:rPr>
              <a:t>Photosystem II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P680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 chlorophyll a</a:t>
            </a:r>
          </a:p>
        </p:txBody>
      </p:sp>
      <p:sp>
        <p:nvSpPr>
          <p:cNvPr id="487512" name="AutoShape 88"/>
          <p:cNvSpPr>
            <a:spLocks noChangeArrowheads="1"/>
          </p:cNvSpPr>
          <p:nvPr/>
        </p:nvSpPr>
        <p:spPr bwMode="auto">
          <a:xfrm>
            <a:off x="4981575" y="341313"/>
            <a:ext cx="4130675" cy="566737"/>
          </a:xfrm>
          <a:prstGeom prst="roundRect">
            <a:avLst>
              <a:gd name="adj" fmla="val 16667"/>
            </a:avLst>
          </a:prstGeom>
          <a:solidFill>
            <a:srgbClr val="80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ETC of Photosynthesis</a:t>
            </a:r>
            <a:endParaRPr lang="en-US" sz="3600" b="1">
              <a:solidFill>
                <a:srgbClr val="000000"/>
              </a:solidFill>
            </a:endParaRPr>
          </a:p>
        </p:txBody>
      </p:sp>
      <p:sp>
        <p:nvSpPr>
          <p:cNvPr id="487513" name="AutoShape 89"/>
          <p:cNvSpPr>
            <a:spLocks noChangeArrowheads="1"/>
          </p:cNvSpPr>
          <p:nvPr/>
        </p:nvSpPr>
        <p:spPr bwMode="auto">
          <a:xfrm>
            <a:off x="6167438" y="4321175"/>
            <a:ext cx="1127125" cy="738188"/>
          </a:xfrm>
          <a:prstGeom prst="irregularSeal1">
            <a:avLst/>
          </a:prstGeom>
          <a:solidFill>
            <a:srgbClr val="CC0000"/>
          </a:solidFill>
          <a:ln w="19050">
            <a:solidFill>
              <a:srgbClr val="FF6404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1">
                <a:solidFill>
                  <a:srgbClr val="FFEA18"/>
                </a:solidFill>
              </a:rPr>
              <a:t>ATP</a:t>
            </a:r>
            <a:endParaRPr lang="en-US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b="3899"/>
          <a:stretch>
            <a:fillRect/>
          </a:stretch>
        </p:blipFill>
        <p:spPr bwMode="auto">
          <a:xfrm>
            <a:off x="273050" y="444500"/>
            <a:ext cx="8629650" cy="5845175"/>
          </a:xfrm>
          <a:prstGeom prst="rect">
            <a:avLst/>
          </a:prstGeom>
          <a:noFill/>
        </p:spPr>
      </p:pic>
      <p:sp>
        <p:nvSpPr>
          <p:cNvPr id="413704" name="Oval 8"/>
          <p:cNvSpPr>
            <a:spLocks noChangeArrowheads="1"/>
          </p:cNvSpPr>
          <p:nvPr/>
        </p:nvSpPr>
        <p:spPr bwMode="auto">
          <a:xfrm>
            <a:off x="4864100" y="4202113"/>
            <a:ext cx="2633663" cy="1773237"/>
          </a:xfrm>
          <a:prstGeom prst="ellipse">
            <a:avLst/>
          </a:prstGeom>
          <a:noFill/>
          <a:ln w="57150">
            <a:solidFill>
              <a:srgbClr val="0068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05" name="Oval 9"/>
          <p:cNvSpPr>
            <a:spLocks noChangeArrowheads="1"/>
          </p:cNvSpPr>
          <p:nvPr/>
        </p:nvSpPr>
        <p:spPr bwMode="auto">
          <a:xfrm>
            <a:off x="5730875" y="2530475"/>
            <a:ext cx="676275" cy="45561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910263" y="3201988"/>
            <a:ext cx="358775" cy="596900"/>
            <a:chOff x="1571" y="2342"/>
            <a:chExt cx="226" cy="376"/>
          </a:xfrm>
        </p:grpSpPr>
        <p:sp>
          <p:nvSpPr>
            <p:cNvPr id="413721" name="Oval 25"/>
            <p:cNvSpPr>
              <a:spLocks noChangeArrowheads="1"/>
            </p:cNvSpPr>
            <p:nvPr/>
          </p:nvSpPr>
          <p:spPr bwMode="auto">
            <a:xfrm>
              <a:off x="1571" y="234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413722" name="Oval 26"/>
            <p:cNvSpPr>
              <a:spLocks noChangeArrowheads="1"/>
            </p:cNvSpPr>
            <p:nvPr/>
          </p:nvSpPr>
          <p:spPr bwMode="auto">
            <a:xfrm>
              <a:off x="1571" y="249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 rot="-3241979">
            <a:off x="2967037" y="2425701"/>
            <a:ext cx="358775" cy="596900"/>
            <a:chOff x="1571" y="2342"/>
            <a:chExt cx="226" cy="376"/>
          </a:xfrm>
        </p:grpSpPr>
        <p:sp>
          <p:nvSpPr>
            <p:cNvPr id="413724" name="Oval 28"/>
            <p:cNvSpPr>
              <a:spLocks noChangeArrowheads="1"/>
            </p:cNvSpPr>
            <p:nvPr/>
          </p:nvSpPr>
          <p:spPr bwMode="auto">
            <a:xfrm>
              <a:off x="1571" y="234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413725" name="Oval 29"/>
            <p:cNvSpPr>
              <a:spLocks noChangeArrowheads="1"/>
            </p:cNvSpPr>
            <p:nvPr/>
          </p:nvSpPr>
          <p:spPr bwMode="auto">
            <a:xfrm>
              <a:off x="1571" y="249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</p:grpSp>
      <p:sp>
        <p:nvSpPr>
          <p:cNvPr id="413726" name="AutoShape 30"/>
          <p:cNvSpPr>
            <a:spLocks noChangeArrowheads="1"/>
          </p:cNvSpPr>
          <p:nvPr/>
        </p:nvSpPr>
        <p:spPr bwMode="auto">
          <a:xfrm>
            <a:off x="8267700" y="3311525"/>
            <a:ext cx="889000" cy="889000"/>
          </a:xfrm>
          <a:prstGeom prst="sun">
            <a:avLst>
              <a:gd name="adj" fmla="val 25000"/>
            </a:avLst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sun</a:t>
            </a:r>
            <a:endParaRPr lang="en-US" b="1">
              <a:solidFill>
                <a:srgbClr val="000000"/>
              </a:solidFill>
            </a:endParaRP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 rot="5385789">
            <a:off x="6877050" y="3586163"/>
            <a:ext cx="1330325" cy="1698625"/>
            <a:chOff x="615" y="2120"/>
            <a:chExt cx="838" cy="1070"/>
          </a:xfrm>
        </p:grpSpPr>
        <p:sp>
          <p:nvSpPr>
            <p:cNvPr id="413728" name="Freeform 32"/>
            <p:cNvSpPr>
              <a:spLocks/>
            </p:cNvSpPr>
            <p:nvPr/>
          </p:nvSpPr>
          <p:spPr bwMode="auto">
            <a:xfrm>
              <a:off x="620" y="2120"/>
              <a:ext cx="833" cy="1070"/>
            </a:xfrm>
            <a:custGeom>
              <a:avLst/>
              <a:gdLst/>
              <a:ahLst/>
              <a:cxnLst>
                <a:cxn ang="0">
                  <a:pos x="70" y="11"/>
                </a:cxn>
                <a:cxn ang="0">
                  <a:pos x="27" y="126"/>
                </a:cxn>
                <a:cxn ang="0">
                  <a:pos x="233" y="11"/>
                </a:cxn>
                <a:cxn ang="0">
                  <a:pos x="108" y="193"/>
                </a:cxn>
                <a:cxn ang="0">
                  <a:pos x="262" y="155"/>
                </a:cxn>
                <a:cxn ang="0">
                  <a:pos x="190" y="299"/>
                </a:cxn>
                <a:cxn ang="0">
                  <a:pos x="382" y="280"/>
                </a:cxn>
                <a:cxn ang="0">
                  <a:pos x="300" y="423"/>
                </a:cxn>
                <a:cxn ang="0">
                  <a:pos x="473" y="419"/>
                </a:cxn>
                <a:cxn ang="0">
                  <a:pos x="429" y="538"/>
                </a:cxn>
                <a:cxn ang="0">
                  <a:pos x="583" y="557"/>
                </a:cxn>
                <a:cxn ang="0">
                  <a:pos x="535" y="692"/>
                </a:cxn>
                <a:cxn ang="0">
                  <a:pos x="659" y="677"/>
                </a:cxn>
                <a:cxn ang="0">
                  <a:pos x="611" y="797"/>
                </a:cxn>
                <a:cxn ang="0">
                  <a:pos x="750" y="802"/>
                </a:cxn>
                <a:cxn ang="0">
                  <a:pos x="698" y="917"/>
                </a:cxn>
                <a:cxn ang="0">
                  <a:pos x="822" y="936"/>
                </a:cxn>
                <a:cxn ang="0">
                  <a:pos x="765" y="1070"/>
                </a:cxn>
              </a:cxnLst>
              <a:rect l="0" t="0" r="r" b="b"/>
              <a:pathLst>
                <a:path w="833" h="1070">
                  <a:moveTo>
                    <a:pt x="70" y="11"/>
                  </a:moveTo>
                  <a:cubicBezTo>
                    <a:pt x="35" y="68"/>
                    <a:pt x="0" y="126"/>
                    <a:pt x="27" y="126"/>
                  </a:cubicBezTo>
                  <a:cubicBezTo>
                    <a:pt x="54" y="126"/>
                    <a:pt x="220" y="0"/>
                    <a:pt x="233" y="11"/>
                  </a:cubicBezTo>
                  <a:cubicBezTo>
                    <a:pt x="246" y="22"/>
                    <a:pt x="103" y="169"/>
                    <a:pt x="108" y="193"/>
                  </a:cubicBezTo>
                  <a:cubicBezTo>
                    <a:pt x="113" y="217"/>
                    <a:pt x="248" y="137"/>
                    <a:pt x="262" y="155"/>
                  </a:cubicBezTo>
                  <a:cubicBezTo>
                    <a:pt x="276" y="173"/>
                    <a:pt x="170" y="278"/>
                    <a:pt x="190" y="299"/>
                  </a:cubicBezTo>
                  <a:cubicBezTo>
                    <a:pt x="210" y="320"/>
                    <a:pt x="364" y="259"/>
                    <a:pt x="382" y="280"/>
                  </a:cubicBezTo>
                  <a:cubicBezTo>
                    <a:pt x="400" y="301"/>
                    <a:pt x="285" y="400"/>
                    <a:pt x="300" y="423"/>
                  </a:cubicBezTo>
                  <a:cubicBezTo>
                    <a:pt x="315" y="446"/>
                    <a:pt x="452" y="400"/>
                    <a:pt x="473" y="419"/>
                  </a:cubicBezTo>
                  <a:cubicBezTo>
                    <a:pt x="494" y="438"/>
                    <a:pt x="411" y="515"/>
                    <a:pt x="429" y="538"/>
                  </a:cubicBezTo>
                  <a:cubicBezTo>
                    <a:pt x="447" y="561"/>
                    <a:pt x="565" y="531"/>
                    <a:pt x="583" y="557"/>
                  </a:cubicBezTo>
                  <a:cubicBezTo>
                    <a:pt x="601" y="583"/>
                    <a:pt x="522" y="672"/>
                    <a:pt x="535" y="692"/>
                  </a:cubicBezTo>
                  <a:cubicBezTo>
                    <a:pt x="548" y="712"/>
                    <a:pt x="646" y="659"/>
                    <a:pt x="659" y="677"/>
                  </a:cubicBezTo>
                  <a:cubicBezTo>
                    <a:pt x="672" y="695"/>
                    <a:pt x="596" y="776"/>
                    <a:pt x="611" y="797"/>
                  </a:cubicBezTo>
                  <a:cubicBezTo>
                    <a:pt x="626" y="818"/>
                    <a:pt x="736" y="782"/>
                    <a:pt x="750" y="802"/>
                  </a:cubicBezTo>
                  <a:cubicBezTo>
                    <a:pt x="764" y="822"/>
                    <a:pt x="686" y="895"/>
                    <a:pt x="698" y="917"/>
                  </a:cubicBezTo>
                  <a:cubicBezTo>
                    <a:pt x="710" y="939"/>
                    <a:pt x="811" y="911"/>
                    <a:pt x="822" y="936"/>
                  </a:cubicBezTo>
                  <a:cubicBezTo>
                    <a:pt x="833" y="961"/>
                    <a:pt x="799" y="1015"/>
                    <a:pt x="765" y="1070"/>
                  </a:cubicBezTo>
                </a:path>
              </a:pathLst>
            </a:custGeom>
            <a:noFill/>
            <a:ln w="76200" cap="flat" cmpd="sng">
              <a:solidFill>
                <a:srgbClr val="FFEA18"/>
              </a:solidFill>
              <a:prstDash val="solid"/>
              <a:round/>
              <a:headEnd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729" name="Freeform 33"/>
            <p:cNvSpPr>
              <a:spLocks/>
            </p:cNvSpPr>
            <p:nvPr/>
          </p:nvSpPr>
          <p:spPr bwMode="auto">
            <a:xfrm>
              <a:off x="615" y="2120"/>
              <a:ext cx="833" cy="1070"/>
            </a:xfrm>
            <a:custGeom>
              <a:avLst/>
              <a:gdLst/>
              <a:ahLst/>
              <a:cxnLst>
                <a:cxn ang="0">
                  <a:pos x="70" y="11"/>
                </a:cxn>
                <a:cxn ang="0">
                  <a:pos x="27" y="126"/>
                </a:cxn>
                <a:cxn ang="0">
                  <a:pos x="233" y="11"/>
                </a:cxn>
                <a:cxn ang="0">
                  <a:pos x="108" y="193"/>
                </a:cxn>
                <a:cxn ang="0">
                  <a:pos x="262" y="155"/>
                </a:cxn>
                <a:cxn ang="0">
                  <a:pos x="190" y="299"/>
                </a:cxn>
                <a:cxn ang="0">
                  <a:pos x="382" y="280"/>
                </a:cxn>
                <a:cxn ang="0">
                  <a:pos x="300" y="423"/>
                </a:cxn>
                <a:cxn ang="0">
                  <a:pos x="473" y="419"/>
                </a:cxn>
                <a:cxn ang="0">
                  <a:pos x="429" y="538"/>
                </a:cxn>
                <a:cxn ang="0">
                  <a:pos x="583" y="557"/>
                </a:cxn>
                <a:cxn ang="0">
                  <a:pos x="535" y="692"/>
                </a:cxn>
                <a:cxn ang="0">
                  <a:pos x="659" y="677"/>
                </a:cxn>
                <a:cxn ang="0">
                  <a:pos x="611" y="797"/>
                </a:cxn>
                <a:cxn ang="0">
                  <a:pos x="750" y="802"/>
                </a:cxn>
                <a:cxn ang="0">
                  <a:pos x="698" y="917"/>
                </a:cxn>
                <a:cxn ang="0">
                  <a:pos x="822" y="936"/>
                </a:cxn>
                <a:cxn ang="0">
                  <a:pos x="765" y="1070"/>
                </a:cxn>
              </a:cxnLst>
              <a:rect l="0" t="0" r="r" b="b"/>
              <a:pathLst>
                <a:path w="833" h="1070">
                  <a:moveTo>
                    <a:pt x="70" y="11"/>
                  </a:moveTo>
                  <a:cubicBezTo>
                    <a:pt x="35" y="68"/>
                    <a:pt x="0" y="126"/>
                    <a:pt x="27" y="126"/>
                  </a:cubicBezTo>
                  <a:cubicBezTo>
                    <a:pt x="54" y="126"/>
                    <a:pt x="220" y="0"/>
                    <a:pt x="233" y="11"/>
                  </a:cubicBezTo>
                  <a:cubicBezTo>
                    <a:pt x="246" y="22"/>
                    <a:pt x="103" y="169"/>
                    <a:pt x="108" y="193"/>
                  </a:cubicBezTo>
                  <a:cubicBezTo>
                    <a:pt x="113" y="217"/>
                    <a:pt x="248" y="137"/>
                    <a:pt x="262" y="155"/>
                  </a:cubicBezTo>
                  <a:cubicBezTo>
                    <a:pt x="276" y="173"/>
                    <a:pt x="170" y="278"/>
                    <a:pt x="190" y="299"/>
                  </a:cubicBezTo>
                  <a:cubicBezTo>
                    <a:pt x="210" y="320"/>
                    <a:pt x="364" y="259"/>
                    <a:pt x="382" y="280"/>
                  </a:cubicBezTo>
                  <a:cubicBezTo>
                    <a:pt x="400" y="301"/>
                    <a:pt x="285" y="400"/>
                    <a:pt x="300" y="423"/>
                  </a:cubicBezTo>
                  <a:cubicBezTo>
                    <a:pt x="315" y="446"/>
                    <a:pt x="452" y="400"/>
                    <a:pt x="473" y="419"/>
                  </a:cubicBezTo>
                  <a:cubicBezTo>
                    <a:pt x="494" y="438"/>
                    <a:pt x="411" y="515"/>
                    <a:pt x="429" y="538"/>
                  </a:cubicBezTo>
                  <a:cubicBezTo>
                    <a:pt x="447" y="561"/>
                    <a:pt x="565" y="531"/>
                    <a:pt x="583" y="557"/>
                  </a:cubicBezTo>
                  <a:cubicBezTo>
                    <a:pt x="601" y="583"/>
                    <a:pt x="522" y="672"/>
                    <a:pt x="535" y="692"/>
                  </a:cubicBezTo>
                  <a:cubicBezTo>
                    <a:pt x="548" y="712"/>
                    <a:pt x="646" y="659"/>
                    <a:pt x="659" y="677"/>
                  </a:cubicBezTo>
                  <a:cubicBezTo>
                    <a:pt x="672" y="695"/>
                    <a:pt x="596" y="776"/>
                    <a:pt x="611" y="797"/>
                  </a:cubicBezTo>
                  <a:cubicBezTo>
                    <a:pt x="626" y="818"/>
                    <a:pt x="736" y="782"/>
                    <a:pt x="750" y="802"/>
                  </a:cubicBezTo>
                  <a:cubicBezTo>
                    <a:pt x="764" y="822"/>
                    <a:pt x="686" y="895"/>
                    <a:pt x="698" y="917"/>
                  </a:cubicBezTo>
                  <a:cubicBezTo>
                    <a:pt x="710" y="939"/>
                    <a:pt x="811" y="911"/>
                    <a:pt x="822" y="936"/>
                  </a:cubicBezTo>
                  <a:cubicBezTo>
                    <a:pt x="833" y="961"/>
                    <a:pt x="799" y="1015"/>
                    <a:pt x="765" y="107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3702" name="Oval 6"/>
          <p:cNvSpPr>
            <a:spLocks noChangeArrowheads="1"/>
          </p:cNvSpPr>
          <p:nvPr/>
        </p:nvSpPr>
        <p:spPr bwMode="auto">
          <a:xfrm>
            <a:off x="5759450" y="4127500"/>
            <a:ext cx="317500" cy="317500"/>
          </a:xfrm>
          <a:prstGeom prst="ellipse">
            <a:avLst/>
          </a:prstGeom>
          <a:solidFill>
            <a:srgbClr val="0068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chemeClr val="bg1"/>
                </a:solidFill>
              </a:rPr>
              <a:t>5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413730" name="AutoShape 34"/>
          <p:cNvSpPr>
            <a:spLocks noChangeArrowheads="1"/>
          </p:cNvSpPr>
          <p:nvPr/>
        </p:nvSpPr>
        <p:spPr bwMode="auto">
          <a:xfrm>
            <a:off x="1900238" y="5972175"/>
            <a:ext cx="1549400" cy="7635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8575">
            <a:solidFill>
              <a:srgbClr val="80FF00"/>
            </a:solidFill>
            <a:round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</a:pPr>
            <a:r>
              <a:rPr lang="en-US" sz="1600" b="1">
                <a:solidFill>
                  <a:srgbClr val="000000"/>
                </a:solidFill>
              </a:rPr>
              <a:t>Photosystem II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P680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 chlorophyll a</a:t>
            </a:r>
          </a:p>
        </p:txBody>
      </p:sp>
      <p:sp>
        <p:nvSpPr>
          <p:cNvPr id="413731" name="AutoShape 35"/>
          <p:cNvSpPr>
            <a:spLocks noChangeArrowheads="1"/>
          </p:cNvSpPr>
          <p:nvPr/>
        </p:nvSpPr>
        <p:spPr bwMode="auto">
          <a:xfrm>
            <a:off x="5389563" y="5645150"/>
            <a:ext cx="1493837" cy="7635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8575">
            <a:solidFill>
              <a:srgbClr val="80FF00"/>
            </a:solidFill>
            <a:round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</a:pPr>
            <a:r>
              <a:rPr lang="en-US" sz="1600" b="1">
                <a:solidFill>
                  <a:srgbClr val="000000"/>
                </a:solidFill>
              </a:rPr>
              <a:t>Photosystem I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P700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 chlorophyll b</a:t>
            </a:r>
          </a:p>
        </p:txBody>
      </p:sp>
      <p:sp>
        <p:nvSpPr>
          <p:cNvPr id="413732" name="Oval 36"/>
          <p:cNvSpPr>
            <a:spLocks noChangeArrowheads="1"/>
          </p:cNvSpPr>
          <p:nvPr/>
        </p:nvSpPr>
        <p:spPr bwMode="auto">
          <a:xfrm>
            <a:off x="5678488" y="4906963"/>
            <a:ext cx="358775" cy="2603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413733" name="Oval 37"/>
          <p:cNvSpPr>
            <a:spLocks noChangeArrowheads="1"/>
          </p:cNvSpPr>
          <p:nvPr/>
        </p:nvSpPr>
        <p:spPr bwMode="auto">
          <a:xfrm>
            <a:off x="6126163" y="4906963"/>
            <a:ext cx="358775" cy="2444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413737" name="AutoShape 41"/>
          <p:cNvSpPr>
            <a:spLocks noChangeArrowheads="1"/>
          </p:cNvSpPr>
          <p:nvPr/>
        </p:nvSpPr>
        <p:spPr bwMode="auto">
          <a:xfrm>
            <a:off x="4981575" y="341313"/>
            <a:ext cx="4130675" cy="566737"/>
          </a:xfrm>
          <a:prstGeom prst="roundRect">
            <a:avLst>
              <a:gd name="adj" fmla="val 16667"/>
            </a:avLst>
          </a:prstGeom>
          <a:solidFill>
            <a:srgbClr val="80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ETC of Photosynthesis</a:t>
            </a:r>
            <a:endParaRPr lang="en-US" sz="3600" b="1">
              <a:solidFill>
                <a:srgbClr val="000000"/>
              </a:solidFill>
            </a:endParaRPr>
          </a:p>
        </p:txBody>
      </p:sp>
      <p:sp>
        <p:nvSpPr>
          <p:cNvPr id="413738" name="Freeform 42"/>
          <p:cNvSpPr>
            <a:spLocks/>
          </p:cNvSpPr>
          <p:nvPr/>
        </p:nvSpPr>
        <p:spPr bwMode="auto">
          <a:xfrm>
            <a:off x="5599113" y="4322763"/>
            <a:ext cx="490537" cy="55245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232" y="47"/>
              </a:cxn>
              <a:cxn ang="0">
                <a:pos x="309" y="348"/>
              </a:cxn>
            </a:cxnLst>
            <a:rect l="0" t="0" r="r" b="b"/>
            <a:pathLst>
              <a:path w="309" h="348">
                <a:moveTo>
                  <a:pt x="0" y="64"/>
                </a:moveTo>
                <a:cubicBezTo>
                  <a:pt x="90" y="32"/>
                  <a:pt x="180" y="0"/>
                  <a:pt x="232" y="47"/>
                </a:cubicBezTo>
                <a:cubicBezTo>
                  <a:pt x="284" y="94"/>
                  <a:pt x="296" y="221"/>
                  <a:pt x="309" y="348"/>
                </a:cubicBezTo>
              </a:path>
            </a:pathLst>
          </a:custGeom>
          <a:noFill/>
          <a:ln w="57150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 rot="-3241979">
            <a:off x="5172075" y="4068763"/>
            <a:ext cx="358775" cy="596900"/>
            <a:chOff x="1571" y="2342"/>
            <a:chExt cx="226" cy="376"/>
          </a:xfrm>
        </p:grpSpPr>
        <p:sp>
          <p:nvSpPr>
            <p:cNvPr id="413735" name="Oval 39"/>
            <p:cNvSpPr>
              <a:spLocks noChangeArrowheads="1"/>
            </p:cNvSpPr>
            <p:nvPr/>
          </p:nvSpPr>
          <p:spPr bwMode="auto">
            <a:xfrm>
              <a:off x="1571" y="234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413736" name="Oval 40"/>
            <p:cNvSpPr>
              <a:spLocks noChangeArrowheads="1"/>
            </p:cNvSpPr>
            <p:nvPr/>
          </p:nvSpPr>
          <p:spPr bwMode="auto">
            <a:xfrm>
              <a:off x="1571" y="249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</p:grpSp>
      <p:sp>
        <p:nvSpPr>
          <p:cNvPr id="413739" name="AutoShape 43"/>
          <p:cNvSpPr>
            <a:spLocks noChangeArrowheads="1"/>
          </p:cNvSpPr>
          <p:nvPr/>
        </p:nvSpPr>
        <p:spPr bwMode="auto">
          <a:xfrm rot="-2301453">
            <a:off x="6215063" y="3835400"/>
            <a:ext cx="2127250" cy="306388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t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fill the e</a:t>
            </a:r>
            <a:r>
              <a:rPr lang="en-US" sz="1800" b="1" baseline="30000">
                <a:solidFill>
                  <a:schemeClr val="bg1"/>
                </a:solidFill>
              </a:rPr>
              <a:t>–</a:t>
            </a:r>
            <a:r>
              <a:rPr lang="en-US" sz="1800" b="1">
                <a:solidFill>
                  <a:schemeClr val="bg1"/>
                </a:solidFill>
              </a:rPr>
              <a:t> vacancy</a:t>
            </a:r>
            <a:endParaRPr lang="en-US" sz="1800" b="1">
              <a:solidFill>
                <a:srgbClr val="0763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451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1263" b="3789"/>
          <a:stretch>
            <a:fillRect/>
          </a:stretch>
        </p:blipFill>
        <p:spPr bwMode="auto">
          <a:xfrm>
            <a:off x="273050" y="455613"/>
            <a:ext cx="8710613" cy="5894387"/>
          </a:xfrm>
          <a:prstGeom prst="rect">
            <a:avLst/>
          </a:prstGeom>
          <a:noFill/>
        </p:spPr>
      </p:pic>
      <p:sp>
        <p:nvSpPr>
          <p:cNvPr id="488452" name="Oval 4"/>
          <p:cNvSpPr>
            <a:spLocks noChangeArrowheads="1"/>
          </p:cNvSpPr>
          <p:nvPr/>
        </p:nvSpPr>
        <p:spPr bwMode="auto">
          <a:xfrm>
            <a:off x="7239000" y="2603500"/>
            <a:ext cx="317500" cy="317500"/>
          </a:xfrm>
          <a:prstGeom prst="ellipse">
            <a:avLst/>
          </a:prstGeom>
          <a:solidFill>
            <a:srgbClr val="0068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chemeClr val="bg1"/>
                </a:solidFill>
              </a:rPr>
              <a:t>6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488455" name="Oval 7"/>
          <p:cNvSpPr>
            <a:spLocks noChangeArrowheads="1"/>
          </p:cNvSpPr>
          <p:nvPr/>
        </p:nvSpPr>
        <p:spPr bwMode="auto">
          <a:xfrm>
            <a:off x="7953375" y="2768600"/>
            <a:ext cx="954088" cy="1106488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8460" name="AutoShape 12"/>
          <p:cNvSpPr>
            <a:spLocks noChangeArrowheads="1"/>
          </p:cNvSpPr>
          <p:nvPr/>
        </p:nvSpPr>
        <p:spPr bwMode="auto">
          <a:xfrm>
            <a:off x="7285038" y="1543050"/>
            <a:ext cx="1804987" cy="30638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lIns="18288" tIns="0" rIns="18288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>
                <a:solidFill>
                  <a:srgbClr val="CC0000"/>
                </a:solidFill>
              </a:rPr>
              <a:t>electron carrier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884863" y="2928938"/>
            <a:ext cx="358775" cy="596900"/>
            <a:chOff x="1571" y="2342"/>
            <a:chExt cx="226" cy="376"/>
          </a:xfrm>
        </p:grpSpPr>
        <p:sp>
          <p:nvSpPr>
            <p:cNvPr id="488463" name="Oval 15"/>
            <p:cNvSpPr>
              <a:spLocks noChangeArrowheads="1"/>
            </p:cNvSpPr>
            <p:nvPr/>
          </p:nvSpPr>
          <p:spPr bwMode="auto">
            <a:xfrm>
              <a:off x="1571" y="234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488464" name="Oval 16"/>
            <p:cNvSpPr>
              <a:spLocks noChangeArrowheads="1"/>
            </p:cNvSpPr>
            <p:nvPr/>
          </p:nvSpPr>
          <p:spPr bwMode="auto">
            <a:xfrm>
              <a:off x="1571" y="249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 rot="-3241979">
            <a:off x="6380162" y="2168526"/>
            <a:ext cx="358775" cy="596900"/>
            <a:chOff x="1571" y="2342"/>
            <a:chExt cx="226" cy="376"/>
          </a:xfrm>
        </p:grpSpPr>
        <p:sp>
          <p:nvSpPr>
            <p:cNvPr id="488466" name="Oval 18"/>
            <p:cNvSpPr>
              <a:spLocks noChangeArrowheads="1"/>
            </p:cNvSpPr>
            <p:nvPr/>
          </p:nvSpPr>
          <p:spPr bwMode="auto">
            <a:xfrm>
              <a:off x="1571" y="234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488467" name="Oval 19"/>
            <p:cNvSpPr>
              <a:spLocks noChangeArrowheads="1"/>
            </p:cNvSpPr>
            <p:nvPr/>
          </p:nvSpPr>
          <p:spPr bwMode="auto">
            <a:xfrm>
              <a:off x="1571" y="249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</p:grpSp>
      <p:sp>
        <p:nvSpPr>
          <p:cNvPr id="488472" name="Oval 24"/>
          <p:cNvSpPr>
            <a:spLocks noChangeArrowheads="1"/>
          </p:cNvSpPr>
          <p:nvPr/>
        </p:nvSpPr>
        <p:spPr bwMode="auto">
          <a:xfrm>
            <a:off x="5759450" y="4127500"/>
            <a:ext cx="317500" cy="317500"/>
          </a:xfrm>
          <a:prstGeom prst="ellipse">
            <a:avLst/>
          </a:prstGeom>
          <a:solidFill>
            <a:srgbClr val="0068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chemeClr val="bg1"/>
                </a:solidFill>
              </a:rPr>
              <a:t>5</a:t>
            </a:r>
            <a:endParaRPr lang="en-US" sz="2000" b="1">
              <a:solidFill>
                <a:schemeClr val="bg1"/>
              </a:solidFill>
            </a:endParaRPr>
          </a:p>
        </p:txBody>
      </p:sp>
      <p:pic>
        <p:nvPicPr>
          <p:cNvPr id="488476" name="Picture 28" descr="piggybankNADPH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399338" y="5270500"/>
            <a:ext cx="1612900" cy="1431925"/>
          </a:xfrm>
          <a:prstGeom prst="rect">
            <a:avLst/>
          </a:prstGeom>
          <a:noFill/>
        </p:spPr>
      </p:pic>
      <p:sp>
        <p:nvSpPr>
          <p:cNvPr id="488477" name="AutoShape 29"/>
          <p:cNvSpPr>
            <a:spLocks noChangeArrowheads="1"/>
          </p:cNvSpPr>
          <p:nvPr/>
        </p:nvSpPr>
        <p:spPr bwMode="auto">
          <a:xfrm>
            <a:off x="6996113" y="4132263"/>
            <a:ext cx="889000" cy="889000"/>
          </a:xfrm>
          <a:prstGeom prst="sun">
            <a:avLst>
              <a:gd name="adj" fmla="val 25000"/>
            </a:avLst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sun</a:t>
            </a:r>
            <a:endParaRPr lang="en-US" b="1">
              <a:solidFill>
                <a:srgbClr val="000000"/>
              </a:solidFill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 rot="1152948">
            <a:off x="7543800" y="4098925"/>
            <a:ext cx="1600200" cy="530225"/>
            <a:chOff x="4752" y="2678"/>
            <a:chExt cx="1008" cy="334"/>
          </a:xfrm>
        </p:grpSpPr>
        <p:sp>
          <p:nvSpPr>
            <p:cNvPr id="488474" name="AutoShape 26"/>
            <p:cNvSpPr>
              <a:spLocks noChangeArrowheads="1"/>
            </p:cNvSpPr>
            <p:nvPr/>
          </p:nvSpPr>
          <p:spPr bwMode="auto">
            <a:xfrm>
              <a:off x="4757" y="2688"/>
              <a:ext cx="1003" cy="292"/>
            </a:xfrm>
            <a:prstGeom prst="homePlate">
              <a:avLst>
                <a:gd name="adj" fmla="val 85873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475" name="Text Box 27"/>
            <p:cNvSpPr txBox="1">
              <a:spLocks noChangeArrowheads="1"/>
            </p:cNvSpPr>
            <p:nvPr/>
          </p:nvSpPr>
          <p:spPr bwMode="auto">
            <a:xfrm>
              <a:off x="4752" y="2678"/>
              <a:ext cx="973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800" b="1">
                  <a:solidFill>
                    <a:srgbClr val="CC0000"/>
                  </a:solidFill>
                </a:rPr>
                <a:t>NADPH</a:t>
              </a:r>
              <a:r>
                <a:rPr lang="en-US" sz="1800" b="1">
                  <a:solidFill>
                    <a:srgbClr val="000000"/>
                  </a:solidFill>
                </a:rPr>
                <a:t> to</a:t>
              </a:r>
              <a:br>
                <a:rPr lang="en-US" sz="1800" b="1">
                  <a:solidFill>
                    <a:srgbClr val="000000"/>
                  </a:solidFill>
                </a:rPr>
              </a:br>
              <a:r>
                <a:rPr lang="en-US" sz="1800" b="1">
                  <a:solidFill>
                    <a:srgbClr val="000000"/>
                  </a:solidFill>
                </a:rPr>
                <a:t>Calvin Cycle</a:t>
              </a:r>
            </a:p>
          </p:txBody>
        </p:sp>
      </p:grpSp>
      <p:sp>
        <p:nvSpPr>
          <p:cNvPr id="488478" name="AutoShape 30"/>
          <p:cNvSpPr>
            <a:spLocks noChangeArrowheads="1"/>
          </p:cNvSpPr>
          <p:nvPr/>
        </p:nvSpPr>
        <p:spPr bwMode="auto">
          <a:xfrm>
            <a:off x="1900238" y="5972175"/>
            <a:ext cx="1549400" cy="7635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8575">
            <a:solidFill>
              <a:srgbClr val="80FF00"/>
            </a:solidFill>
            <a:round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</a:pPr>
            <a:r>
              <a:rPr lang="en-US" sz="1600" b="1">
                <a:solidFill>
                  <a:srgbClr val="000000"/>
                </a:solidFill>
              </a:rPr>
              <a:t>Photosystem II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P680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 chlorophyll a</a:t>
            </a:r>
          </a:p>
        </p:txBody>
      </p:sp>
      <p:sp>
        <p:nvSpPr>
          <p:cNvPr id="488479" name="AutoShape 31"/>
          <p:cNvSpPr>
            <a:spLocks noChangeArrowheads="1"/>
          </p:cNvSpPr>
          <p:nvPr/>
        </p:nvSpPr>
        <p:spPr bwMode="auto">
          <a:xfrm>
            <a:off x="5389563" y="5645150"/>
            <a:ext cx="1493837" cy="7635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8575">
            <a:solidFill>
              <a:srgbClr val="80FF00"/>
            </a:solidFill>
            <a:round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</a:pPr>
            <a:r>
              <a:rPr lang="en-US" sz="1600" b="1">
                <a:solidFill>
                  <a:srgbClr val="000000"/>
                </a:solidFill>
              </a:rPr>
              <a:t>Photosystem I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P700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 chlorophyll b</a:t>
            </a:r>
          </a:p>
        </p:txBody>
      </p:sp>
      <p:sp>
        <p:nvSpPr>
          <p:cNvPr id="488456" name="AutoShape 8"/>
          <p:cNvSpPr>
            <a:spLocks noChangeArrowheads="1"/>
          </p:cNvSpPr>
          <p:nvPr/>
        </p:nvSpPr>
        <p:spPr bwMode="auto">
          <a:xfrm>
            <a:off x="3511550" y="6157913"/>
            <a:ext cx="2536825" cy="700087"/>
          </a:xfrm>
          <a:prstGeom prst="wedgeEllipseCallout">
            <a:avLst>
              <a:gd name="adj1" fmla="val 105005"/>
              <a:gd name="adj2" fmla="val -4093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600" b="1">
                <a:solidFill>
                  <a:srgbClr val="0F116A"/>
                </a:solidFill>
                <a:latin typeface="Comic Sans MS" charset="0"/>
              </a:rPr>
              <a:t>$$ in the bank…</a:t>
            </a:r>
            <a:br>
              <a:rPr lang="en-US" sz="1600" b="1">
                <a:solidFill>
                  <a:srgbClr val="0F116A"/>
                </a:solidFill>
                <a:latin typeface="Comic Sans MS" charset="0"/>
              </a:rPr>
            </a:br>
            <a:r>
              <a:rPr lang="en-US" sz="1600" b="1">
                <a:solidFill>
                  <a:srgbClr val="0F116A"/>
                </a:solidFill>
                <a:latin typeface="Comic Sans MS" charset="0"/>
              </a:rPr>
              <a:t>reducing power</a:t>
            </a:r>
            <a:r>
              <a:rPr lang="en-US" sz="1600" b="1" i="1">
                <a:solidFill>
                  <a:srgbClr val="0F116A"/>
                </a:solidFill>
                <a:latin typeface="Comic Sans MS" charset="0"/>
              </a:rPr>
              <a:t>!</a:t>
            </a:r>
            <a:endParaRPr lang="en-US" sz="1800" b="1" i="1">
              <a:solidFill>
                <a:srgbClr val="0F116A"/>
              </a:solidFill>
              <a:latin typeface="Comic Sans MS" charset="0"/>
            </a:endParaRPr>
          </a:p>
        </p:txBody>
      </p:sp>
      <p:sp>
        <p:nvSpPr>
          <p:cNvPr id="488480" name="AutoShape 32"/>
          <p:cNvSpPr>
            <a:spLocks noChangeArrowheads="1"/>
          </p:cNvSpPr>
          <p:nvPr/>
        </p:nvSpPr>
        <p:spPr bwMode="auto">
          <a:xfrm>
            <a:off x="4981575" y="341313"/>
            <a:ext cx="4130675" cy="566737"/>
          </a:xfrm>
          <a:prstGeom prst="roundRect">
            <a:avLst>
              <a:gd name="adj" fmla="val 16667"/>
            </a:avLst>
          </a:prstGeom>
          <a:solidFill>
            <a:srgbClr val="80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ETC of Photosynthesis</a:t>
            </a:r>
            <a:endParaRPr lang="en-US" sz="3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84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8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84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8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88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i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8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2" grpId="0" animBg="1" autoUpdateAnimBg="0"/>
      <p:bldP spid="488455" grpId="0" animBg="1"/>
      <p:bldP spid="488460" grpId="0" animBg="1" autoUpdateAnimBg="0"/>
      <p:bldP spid="488456" grpId="0" animBg="1" autoUpdateAnimBg="0"/>
      <p:bldP spid="48848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8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b="3308"/>
          <a:stretch>
            <a:fillRect/>
          </a:stretch>
        </p:blipFill>
        <p:spPr bwMode="auto">
          <a:xfrm>
            <a:off x="50800" y="577850"/>
            <a:ext cx="8988425" cy="6203950"/>
          </a:xfrm>
          <a:prstGeom prst="rect">
            <a:avLst/>
          </a:prstGeom>
          <a:noFill/>
        </p:spPr>
      </p:pic>
      <p:sp>
        <p:nvSpPr>
          <p:cNvPr id="481284" name="AutoShape 4"/>
          <p:cNvSpPr>
            <a:spLocks noChangeArrowheads="1"/>
          </p:cNvSpPr>
          <p:nvPr/>
        </p:nvSpPr>
        <p:spPr bwMode="auto">
          <a:xfrm>
            <a:off x="1822450" y="4765675"/>
            <a:ext cx="1100138" cy="339725"/>
          </a:xfrm>
          <a:prstGeom prst="roundRect">
            <a:avLst>
              <a:gd name="adj" fmla="val 16667"/>
            </a:avLst>
          </a:prstGeom>
          <a:solidFill>
            <a:srgbClr val="0080FF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split H</a:t>
            </a:r>
            <a:r>
              <a:rPr lang="en-US" sz="2000" b="1" baseline="-25000">
                <a:solidFill>
                  <a:schemeClr val="bg1"/>
                </a:solidFill>
              </a:rPr>
              <a:t>2</a:t>
            </a:r>
            <a:r>
              <a:rPr lang="en-US" sz="2000" b="1">
                <a:solidFill>
                  <a:schemeClr val="bg1"/>
                </a:solidFill>
              </a:rPr>
              <a:t>O</a:t>
            </a:r>
            <a:endParaRPr lang="en-US" sz="2000" b="1">
              <a:solidFill>
                <a:srgbClr val="CC0000"/>
              </a:solidFill>
            </a:endParaRPr>
          </a:p>
        </p:txBody>
      </p:sp>
      <p:sp>
        <p:nvSpPr>
          <p:cNvPr id="481293" name="AutoShape 13"/>
          <p:cNvSpPr>
            <a:spLocks noChangeArrowheads="1"/>
          </p:cNvSpPr>
          <p:nvPr/>
        </p:nvSpPr>
        <p:spPr bwMode="auto">
          <a:xfrm>
            <a:off x="4981575" y="341313"/>
            <a:ext cx="4130675" cy="566737"/>
          </a:xfrm>
          <a:prstGeom prst="roundRect">
            <a:avLst>
              <a:gd name="adj" fmla="val 16667"/>
            </a:avLst>
          </a:prstGeom>
          <a:solidFill>
            <a:srgbClr val="80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ETC of Photosynthesis</a:t>
            </a:r>
            <a:endParaRPr lang="en-US" sz="3600" b="1">
              <a:solidFill>
                <a:srgbClr val="000000"/>
              </a:solidFill>
            </a:endParaRPr>
          </a:p>
        </p:txBody>
      </p:sp>
      <p:sp>
        <p:nvSpPr>
          <p:cNvPr id="481302" name="Oval 22"/>
          <p:cNvSpPr>
            <a:spLocks noChangeArrowheads="1"/>
          </p:cNvSpPr>
          <p:nvPr/>
        </p:nvSpPr>
        <p:spPr bwMode="auto">
          <a:xfrm flipV="1">
            <a:off x="3190875" y="4294188"/>
            <a:ext cx="327025" cy="3270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chemeClr val="bg1"/>
                </a:solidFill>
              </a:rPr>
              <a:t>O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81303" name="Freeform 23"/>
          <p:cNvSpPr>
            <a:spLocks/>
          </p:cNvSpPr>
          <p:nvPr/>
        </p:nvSpPr>
        <p:spPr bwMode="auto">
          <a:xfrm>
            <a:off x="1498600" y="3454400"/>
            <a:ext cx="1695450" cy="935038"/>
          </a:xfrm>
          <a:custGeom>
            <a:avLst/>
            <a:gdLst/>
            <a:ahLst/>
            <a:cxnLst>
              <a:cxn ang="0">
                <a:pos x="512" y="326"/>
              </a:cxn>
              <a:cxn ang="0">
                <a:pos x="397" y="282"/>
              </a:cxn>
              <a:cxn ang="0">
                <a:pos x="445" y="206"/>
              </a:cxn>
              <a:cxn ang="0">
                <a:pos x="321" y="268"/>
              </a:cxn>
              <a:cxn ang="0">
                <a:pos x="369" y="163"/>
              </a:cxn>
              <a:cxn ang="0">
                <a:pos x="220" y="225"/>
              </a:cxn>
              <a:cxn ang="0">
                <a:pos x="287" y="115"/>
              </a:cxn>
              <a:cxn ang="0">
                <a:pos x="110" y="187"/>
              </a:cxn>
              <a:cxn ang="0">
                <a:pos x="172" y="57"/>
              </a:cxn>
              <a:cxn ang="0">
                <a:pos x="0" y="0"/>
              </a:cxn>
            </a:cxnLst>
            <a:rect l="0" t="0" r="r" b="b"/>
            <a:pathLst>
              <a:path w="512" h="326">
                <a:moveTo>
                  <a:pt x="512" y="326"/>
                </a:moveTo>
                <a:cubicBezTo>
                  <a:pt x="460" y="314"/>
                  <a:pt x="408" y="302"/>
                  <a:pt x="397" y="282"/>
                </a:cubicBezTo>
                <a:cubicBezTo>
                  <a:pt x="386" y="262"/>
                  <a:pt x="458" y="208"/>
                  <a:pt x="445" y="206"/>
                </a:cubicBezTo>
                <a:cubicBezTo>
                  <a:pt x="432" y="204"/>
                  <a:pt x="334" y="275"/>
                  <a:pt x="321" y="268"/>
                </a:cubicBezTo>
                <a:cubicBezTo>
                  <a:pt x="308" y="261"/>
                  <a:pt x="386" y="170"/>
                  <a:pt x="369" y="163"/>
                </a:cubicBezTo>
                <a:cubicBezTo>
                  <a:pt x="352" y="156"/>
                  <a:pt x="234" y="233"/>
                  <a:pt x="220" y="225"/>
                </a:cubicBezTo>
                <a:cubicBezTo>
                  <a:pt x="206" y="217"/>
                  <a:pt x="305" y="121"/>
                  <a:pt x="287" y="115"/>
                </a:cubicBezTo>
                <a:cubicBezTo>
                  <a:pt x="269" y="109"/>
                  <a:pt x="129" y="197"/>
                  <a:pt x="110" y="187"/>
                </a:cubicBezTo>
                <a:cubicBezTo>
                  <a:pt x="91" y="177"/>
                  <a:pt x="190" y="88"/>
                  <a:pt x="172" y="57"/>
                </a:cubicBezTo>
                <a:cubicBezTo>
                  <a:pt x="154" y="26"/>
                  <a:pt x="77" y="13"/>
                  <a:pt x="0" y="0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04" name="Picture 24" descr="piggybankNADPH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8228013" y="3475038"/>
            <a:ext cx="825500" cy="733425"/>
          </a:xfrm>
          <a:prstGeom prst="rect">
            <a:avLst/>
          </a:prstGeom>
          <a:noFill/>
        </p:spPr>
      </p:pic>
      <p:sp>
        <p:nvSpPr>
          <p:cNvPr id="481305" name="AutoShape 25"/>
          <p:cNvSpPr>
            <a:spLocks noChangeArrowheads="1"/>
          </p:cNvSpPr>
          <p:nvPr/>
        </p:nvSpPr>
        <p:spPr bwMode="auto">
          <a:xfrm>
            <a:off x="6367463" y="5973763"/>
            <a:ext cx="1127125" cy="738187"/>
          </a:xfrm>
          <a:prstGeom prst="irregularSeal1">
            <a:avLst/>
          </a:prstGeom>
          <a:solidFill>
            <a:srgbClr val="CC0000"/>
          </a:solidFill>
          <a:ln w="19050">
            <a:solidFill>
              <a:srgbClr val="FF6404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1">
                <a:solidFill>
                  <a:srgbClr val="FFEA18"/>
                </a:solidFill>
              </a:rPr>
              <a:t>ATP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481307" name="AutoShape 27"/>
          <p:cNvSpPr>
            <a:spLocks noChangeArrowheads="1"/>
          </p:cNvSpPr>
          <p:nvPr/>
        </p:nvSpPr>
        <p:spPr bwMode="auto">
          <a:xfrm>
            <a:off x="7496175" y="4337050"/>
            <a:ext cx="1746250" cy="463550"/>
          </a:xfrm>
          <a:prstGeom prst="homePlate">
            <a:avLst>
              <a:gd name="adj" fmla="val 94178"/>
            </a:avLst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to Calvin Cycle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652963" y="4024313"/>
            <a:ext cx="1831975" cy="849312"/>
            <a:chOff x="2931" y="2535"/>
            <a:chExt cx="1154" cy="535"/>
          </a:xfrm>
        </p:grpSpPr>
        <p:sp>
          <p:nvSpPr>
            <p:cNvPr id="481311" name="Rectangle 31"/>
            <p:cNvSpPr>
              <a:spLocks noChangeArrowheads="1"/>
            </p:cNvSpPr>
            <p:nvPr/>
          </p:nvSpPr>
          <p:spPr bwMode="auto">
            <a:xfrm>
              <a:off x="3106" y="2584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81312" name="Rectangle 32"/>
            <p:cNvSpPr>
              <a:spLocks noChangeArrowheads="1"/>
            </p:cNvSpPr>
            <p:nvPr/>
          </p:nvSpPr>
          <p:spPr bwMode="auto">
            <a:xfrm>
              <a:off x="3225" y="2654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81313" name="Rectangle 33"/>
            <p:cNvSpPr>
              <a:spLocks noChangeArrowheads="1"/>
            </p:cNvSpPr>
            <p:nvPr/>
          </p:nvSpPr>
          <p:spPr bwMode="auto">
            <a:xfrm>
              <a:off x="3321" y="2751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81314" name="Rectangle 34"/>
            <p:cNvSpPr>
              <a:spLocks noChangeArrowheads="1"/>
            </p:cNvSpPr>
            <p:nvPr/>
          </p:nvSpPr>
          <p:spPr bwMode="auto">
            <a:xfrm>
              <a:off x="3408" y="2535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81315" name="Rectangle 35"/>
            <p:cNvSpPr>
              <a:spLocks noChangeArrowheads="1"/>
            </p:cNvSpPr>
            <p:nvPr/>
          </p:nvSpPr>
          <p:spPr bwMode="auto">
            <a:xfrm>
              <a:off x="3433" y="2813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81316" name="Rectangle 36"/>
            <p:cNvSpPr>
              <a:spLocks noChangeArrowheads="1"/>
            </p:cNvSpPr>
            <p:nvPr/>
          </p:nvSpPr>
          <p:spPr bwMode="auto">
            <a:xfrm>
              <a:off x="3558" y="2626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81317" name="Rectangle 37"/>
            <p:cNvSpPr>
              <a:spLocks noChangeArrowheads="1"/>
            </p:cNvSpPr>
            <p:nvPr/>
          </p:nvSpPr>
          <p:spPr bwMode="auto">
            <a:xfrm>
              <a:off x="3602" y="2820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81318" name="Rectangle 38"/>
            <p:cNvSpPr>
              <a:spLocks noChangeArrowheads="1"/>
            </p:cNvSpPr>
            <p:nvPr/>
          </p:nvSpPr>
          <p:spPr bwMode="auto">
            <a:xfrm>
              <a:off x="3726" y="2573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81319" name="Rectangle 39"/>
            <p:cNvSpPr>
              <a:spLocks noChangeArrowheads="1"/>
            </p:cNvSpPr>
            <p:nvPr/>
          </p:nvSpPr>
          <p:spPr bwMode="auto">
            <a:xfrm>
              <a:off x="3809" y="2732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81320" name="Rectangle 40"/>
            <p:cNvSpPr>
              <a:spLocks noChangeArrowheads="1"/>
            </p:cNvSpPr>
            <p:nvPr/>
          </p:nvSpPr>
          <p:spPr bwMode="auto">
            <a:xfrm>
              <a:off x="2931" y="2629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81321" name="Rectangle 41"/>
            <p:cNvSpPr>
              <a:spLocks noChangeArrowheads="1"/>
            </p:cNvSpPr>
            <p:nvPr/>
          </p:nvSpPr>
          <p:spPr bwMode="auto">
            <a:xfrm>
              <a:off x="3163" y="2839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 rot="-3241979">
            <a:off x="2995612" y="3313113"/>
            <a:ext cx="358775" cy="596900"/>
            <a:chOff x="1571" y="2342"/>
            <a:chExt cx="226" cy="376"/>
          </a:xfrm>
        </p:grpSpPr>
        <p:sp>
          <p:nvSpPr>
            <p:cNvPr id="481325" name="Oval 45"/>
            <p:cNvSpPr>
              <a:spLocks noChangeArrowheads="1"/>
            </p:cNvSpPr>
            <p:nvPr/>
          </p:nvSpPr>
          <p:spPr bwMode="auto">
            <a:xfrm>
              <a:off x="1571" y="234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481326" name="Oval 46"/>
            <p:cNvSpPr>
              <a:spLocks noChangeArrowheads="1"/>
            </p:cNvSpPr>
            <p:nvPr/>
          </p:nvSpPr>
          <p:spPr bwMode="auto">
            <a:xfrm>
              <a:off x="1571" y="249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 rot="-3241979">
            <a:off x="5618162" y="3259138"/>
            <a:ext cx="358775" cy="596900"/>
            <a:chOff x="1571" y="2342"/>
            <a:chExt cx="226" cy="376"/>
          </a:xfrm>
        </p:grpSpPr>
        <p:sp>
          <p:nvSpPr>
            <p:cNvPr id="481328" name="Oval 48"/>
            <p:cNvSpPr>
              <a:spLocks noChangeArrowheads="1"/>
            </p:cNvSpPr>
            <p:nvPr/>
          </p:nvSpPr>
          <p:spPr bwMode="auto">
            <a:xfrm>
              <a:off x="1571" y="234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481329" name="Oval 49"/>
            <p:cNvSpPr>
              <a:spLocks noChangeArrowheads="1"/>
            </p:cNvSpPr>
            <p:nvPr/>
          </p:nvSpPr>
          <p:spPr bwMode="auto">
            <a:xfrm>
              <a:off x="1571" y="249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</p:grpSp>
      <p:sp>
        <p:nvSpPr>
          <p:cNvPr id="481330" name="AutoShape 50"/>
          <p:cNvSpPr>
            <a:spLocks noChangeArrowheads="1"/>
          </p:cNvSpPr>
          <p:nvPr/>
        </p:nvSpPr>
        <p:spPr bwMode="auto">
          <a:xfrm>
            <a:off x="2143125" y="2654300"/>
            <a:ext cx="638175" cy="638175"/>
          </a:xfrm>
          <a:prstGeom prst="sun">
            <a:avLst>
              <a:gd name="adj" fmla="val 25000"/>
            </a:avLst>
          </a:prstGeom>
          <a:solidFill>
            <a:srgbClr val="FFEA18"/>
          </a:solidFill>
          <a:ln w="28575">
            <a:solidFill>
              <a:srgbClr val="FF8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sun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481335" name="AutoShape 55"/>
          <p:cNvSpPr>
            <a:spLocks noChangeArrowheads="1"/>
          </p:cNvSpPr>
          <p:nvPr/>
        </p:nvSpPr>
        <p:spPr bwMode="auto">
          <a:xfrm>
            <a:off x="4603750" y="2654300"/>
            <a:ext cx="638175" cy="638175"/>
          </a:xfrm>
          <a:prstGeom prst="sun">
            <a:avLst>
              <a:gd name="adj" fmla="val 25000"/>
            </a:avLst>
          </a:prstGeom>
          <a:solidFill>
            <a:srgbClr val="FFEA18"/>
          </a:solidFill>
          <a:ln w="28575">
            <a:solidFill>
              <a:srgbClr val="FF8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sun</a:t>
            </a:r>
            <a:endParaRPr 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17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54063" y="1368425"/>
            <a:ext cx="8153400" cy="5337175"/>
          </a:xfrm>
          <a:prstGeom prst="rect">
            <a:avLst/>
          </a:prstGeom>
          <a:noFill/>
        </p:spPr>
      </p:pic>
      <p:sp>
        <p:nvSpPr>
          <p:cNvPr id="3911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Pigments of photosynthesis </a:t>
            </a:r>
          </a:p>
        </p:txBody>
      </p:sp>
      <p:sp>
        <p:nvSpPr>
          <p:cNvPr id="39117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3663" y="4541838"/>
            <a:ext cx="5932487" cy="1846262"/>
          </a:xfrm>
          <a:noFill/>
          <a:ln/>
        </p:spPr>
        <p:txBody>
          <a:bodyPr/>
          <a:lstStyle/>
          <a:p>
            <a:pPr marL="285750" indent="-285750">
              <a:lnSpc>
                <a:spcPct val="90000"/>
              </a:lnSpc>
            </a:pPr>
            <a:r>
              <a:rPr lang="en-US" sz="2600" dirty="0"/>
              <a:t>Chlorophylls &amp; other pigments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embedded in thylakoid membrane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arranged in a “</a:t>
            </a:r>
            <a:r>
              <a:rPr lang="en-US" sz="2400" u="sng" dirty="0">
                <a:solidFill>
                  <a:srgbClr val="CC0000"/>
                </a:solidFill>
              </a:rPr>
              <a:t>photosystem</a:t>
            </a:r>
            <a:r>
              <a:rPr lang="en-US" sz="2400" dirty="0"/>
              <a:t>”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collection of molecules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structure-function relationship</a:t>
            </a:r>
          </a:p>
        </p:txBody>
      </p:sp>
      <p:pic>
        <p:nvPicPr>
          <p:cNvPr id="391175" name="Picture 7" descr="penguin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489575"/>
            <a:ext cx="1274763" cy="1295400"/>
          </a:xfrm>
          <a:prstGeom prst="rect">
            <a:avLst/>
          </a:prstGeom>
          <a:noFill/>
        </p:spPr>
      </p:pic>
      <p:sp>
        <p:nvSpPr>
          <p:cNvPr id="391176" name="AutoShape 8"/>
          <p:cNvSpPr>
            <a:spLocks noChangeArrowheads="1"/>
          </p:cNvSpPr>
          <p:nvPr/>
        </p:nvSpPr>
        <p:spPr bwMode="auto">
          <a:xfrm>
            <a:off x="6497638" y="3519488"/>
            <a:ext cx="2433637" cy="1265237"/>
          </a:xfrm>
          <a:prstGeom prst="wedgeEllipseCallout">
            <a:avLst>
              <a:gd name="adj1" fmla="val 13472"/>
              <a:gd name="adj2" fmla="val 118634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How does this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molecular structure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fit its function?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1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6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Excited Chlorophyll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photons of light are absorbed by the pigments, the energy cannot disappear.</a:t>
            </a:r>
          </a:p>
          <a:p>
            <a:r>
              <a:rPr lang="en-US"/>
              <a:t>Instead, the electrons in the pigments are excited and move to a higher orbital.</a:t>
            </a:r>
          </a:p>
          <a:p>
            <a:r>
              <a:rPr lang="en-US"/>
              <a:t>This excitement cannot last for long, and this energy needs to be stored in energy storing molecules.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Look at Light</a:t>
            </a:r>
          </a:p>
        </p:txBody>
      </p:sp>
      <p:pic>
        <p:nvPicPr>
          <p:cNvPr id="43827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b="3465"/>
          <a:stretch>
            <a:fillRect/>
          </a:stretch>
        </p:blipFill>
        <p:spPr bwMode="auto">
          <a:xfrm>
            <a:off x="990600" y="1617663"/>
            <a:ext cx="7467600" cy="5164137"/>
          </a:xfrm>
          <a:prstGeom prst="rect">
            <a:avLst/>
          </a:prstGeom>
          <a:noFill/>
        </p:spPr>
      </p:pic>
      <p:sp>
        <p:nvSpPr>
          <p:cNvPr id="438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63600" y="1120775"/>
            <a:ext cx="77724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spectrum of color </a:t>
            </a:r>
          </a:p>
        </p:txBody>
      </p:sp>
      <p:sp>
        <p:nvSpPr>
          <p:cNvPr id="438277" name="Rectangle 5"/>
          <p:cNvSpPr>
            <a:spLocks noChangeArrowheads="1"/>
          </p:cNvSpPr>
          <p:nvPr/>
        </p:nvSpPr>
        <p:spPr bwMode="auto">
          <a:xfrm>
            <a:off x="6283325" y="5010150"/>
            <a:ext cx="4222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438284" name="Rectangle 12"/>
          <p:cNvSpPr>
            <a:spLocks noChangeArrowheads="1"/>
          </p:cNvSpPr>
          <p:nvPr/>
        </p:nvSpPr>
        <p:spPr bwMode="auto">
          <a:xfrm>
            <a:off x="5186363" y="5010150"/>
            <a:ext cx="4413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438285" name="Rectangle 13"/>
          <p:cNvSpPr>
            <a:spLocks noChangeArrowheads="1"/>
          </p:cNvSpPr>
          <p:nvPr/>
        </p:nvSpPr>
        <p:spPr bwMode="auto">
          <a:xfrm>
            <a:off x="4610100" y="5010150"/>
            <a:ext cx="40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438286" name="Rectangle 14"/>
          <p:cNvSpPr>
            <a:spLocks noChangeArrowheads="1"/>
          </p:cNvSpPr>
          <p:nvPr/>
        </p:nvSpPr>
        <p:spPr bwMode="auto">
          <a:xfrm>
            <a:off x="3741738" y="5010150"/>
            <a:ext cx="4413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438287" name="Rectangle 15"/>
          <p:cNvSpPr>
            <a:spLocks noChangeArrowheads="1"/>
          </p:cNvSpPr>
          <p:nvPr/>
        </p:nvSpPr>
        <p:spPr bwMode="auto">
          <a:xfrm>
            <a:off x="3044825" y="5010150"/>
            <a:ext cx="4222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438288" name="Rectangle 16"/>
          <p:cNvSpPr>
            <a:spLocks noChangeArrowheads="1"/>
          </p:cNvSpPr>
          <p:nvPr/>
        </p:nvSpPr>
        <p:spPr bwMode="auto">
          <a:xfrm>
            <a:off x="2522538" y="5010150"/>
            <a:ext cx="276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438289" name="Rectangle 17"/>
          <p:cNvSpPr>
            <a:spLocks noChangeArrowheads="1"/>
          </p:cNvSpPr>
          <p:nvPr/>
        </p:nvSpPr>
        <p:spPr bwMode="auto">
          <a:xfrm>
            <a:off x="1865313" y="5010150"/>
            <a:ext cx="4048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Light: absorption spectra</a:t>
            </a:r>
          </a:p>
        </p:txBody>
      </p:sp>
      <p:sp>
        <p:nvSpPr>
          <p:cNvPr id="3932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60400" y="1143000"/>
            <a:ext cx="8305800" cy="2773363"/>
          </a:xfrm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en-US" sz="2400" dirty="0"/>
              <a:t>Photosynthesis gets energy by </a:t>
            </a:r>
            <a:r>
              <a:rPr lang="en-US" sz="2400" u="sng" dirty="0">
                <a:solidFill>
                  <a:srgbClr val="CC0000"/>
                </a:solidFill>
              </a:rPr>
              <a:t>absorbing</a:t>
            </a:r>
            <a:r>
              <a:rPr lang="en-US" sz="2400" dirty="0"/>
              <a:t> wavelengths of light</a:t>
            </a:r>
          </a:p>
          <a:p>
            <a:pPr lvl="1">
              <a:lnSpc>
                <a:spcPct val="90000"/>
              </a:lnSpc>
            </a:pPr>
            <a:r>
              <a:rPr lang="en-US" sz="2400" u="sng" dirty="0">
                <a:solidFill>
                  <a:srgbClr val="CC0000"/>
                </a:solidFill>
              </a:rPr>
              <a:t>chlorophyll </a:t>
            </a:r>
            <a:r>
              <a:rPr lang="en-US" sz="2400" i="1" u="sng" dirty="0">
                <a:solidFill>
                  <a:srgbClr val="CC0000"/>
                </a:solidFill>
              </a:rPr>
              <a:t>a</a:t>
            </a:r>
            <a:r>
              <a:rPr lang="en-US" sz="2400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absorbs best in </a:t>
            </a:r>
            <a:r>
              <a:rPr lang="en-US" sz="2400" u="sng" dirty="0">
                <a:solidFill>
                  <a:srgbClr val="CC0000"/>
                </a:solidFill>
              </a:rPr>
              <a:t>red</a:t>
            </a:r>
            <a:r>
              <a:rPr lang="en-US" sz="2400" dirty="0"/>
              <a:t> &amp; </a:t>
            </a:r>
            <a:r>
              <a:rPr lang="en-US" sz="2400" u="sng" dirty="0"/>
              <a:t>blue</a:t>
            </a:r>
            <a:r>
              <a:rPr lang="en-US" sz="2400" dirty="0"/>
              <a:t> wavelengths &amp; least in </a:t>
            </a:r>
            <a:r>
              <a:rPr lang="en-US" sz="2400" dirty="0">
                <a:solidFill>
                  <a:srgbClr val="0C8F0F"/>
                </a:solidFill>
              </a:rPr>
              <a:t>green</a:t>
            </a:r>
            <a:endParaRPr lang="en-US" sz="2400" dirty="0"/>
          </a:p>
          <a:p>
            <a:pPr lvl="1">
              <a:lnSpc>
                <a:spcPct val="90000"/>
              </a:lnSpc>
              <a:buClrTx/>
            </a:pPr>
            <a:r>
              <a:rPr lang="en-US" sz="2400" dirty="0"/>
              <a:t>accessory pigments with different structures absorb light of different wavelengths</a:t>
            </a:r>
          </a:p>
          <a:p>
            <a:pPr lvl="2">
              <a:lnSpc>
                <a:spcPct val="90000"/>
              </a:lnSpc>
              <a:buClrTx/>
            </a:pPr>
            <a:r>
              <a:rPr lang="en-US" sz="2400" dirty="0"/>
              <a:t>chlorophyll b, carotenoids, </a:t>
            </a:r>
            <a:r>
              <a:rPr lang="en-US" sz="2400" dirty="0" err="1"/>
              <a:t>xanthophylls</a:t>
            </a:r>
            <a:endParaRPr lang="en-US" sz="2400" dirty="0"/>
          </a:p>
        </p:txBody>
      </p:sp>
      <p:pic>
        <p:nvPicPr>
          <p:cNvPr id="39322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4864100" y="4176119"/>
            <a:ext cx="4279900" cy="254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3222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3333" b="4466"/>
          <a:stretch>
            <a:fillRect/>
          </a:stretch>
        </p:blipFill>
        <p:spPr bwMode="auto">
          <a:xfrm>
            <a:off x="1765300" y="4281877"/>
            <a:ext cx="2638425" cy="2457061"/>
          </a:xfrm>
          <a:prstGeom prst="rect">
            <a:avLst/>
          </a:prstGeom>
          <a:noFill/>
        </p:spPr>
      </p:pic>
      <p:pic>
        <p:nvPicPr>
          <p:cNvPr id="393225" name="Picture 9" descr="penguin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31750" y="5559425"/>
            <a:ext cx="1274763" cy="1295400"/>
          </a:xfrm>
          <a:prstGeom prst="rect">
            <a:avLst/>
          </a:prstGeom>
          <a:noFill/>
        </p:spPr>
      </p:pic>
      <p:sp>
        <p:nvSpPr>
          <p:cNvPr id="393226" name="AutoShape 10"/>
          <p:cNvSpPr>
            <a:spLocks noChangeArrowheads="1"/>
          </p:cNvSpPr>
          <p:nvPr/>
        </p:nvSpPr>
        <p:spPr bwMode="auto">
          <a:xfrm flipH="1">
            <a:off x="0" y="3911600"/>
            <a:ext cx="1893888" cy="971550"/>
          </a:xfrm>
          <a:prstGeom prst="wedgeEllipseCallout">
            <a:avLst>
              <a:gd name="adj1" fmla="val -5995"/>
              <a:gd name="adj2" fmla="val 137088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Why are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plants green?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3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6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Photosystems of photosynthesis </a:t>
            </a:r>
          </a:p>
        </p:txBody>
      </p:sp>
      <p:pic>
        <p:nvPicPr>
          <p:cNvPr id="39731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b="9052"/>
          <a:stretch>
            <a:fillRect/>
          </a:stretch>
        </p:blipFill>
        <p:spPr bwMode="auto">
          <a:xfrm>
            <a:off x="4951413" y="3733800"/>
            <a:ext cx="4116387" cy="2741613"/>
          </a:xfrm>
          <a:prstGeom prst="rect">
            <a:avLst/>
          </a:prstGeom>
          <a:noFill/>
        </p:spPr>
      </p:pic>
      <p:sp>
        <p:nvSpPr>
          <p:cNvPr id="39731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63575" y="1376363"/>
            <a:ext cx="8023225" cy="4876800"/>
          </a:xfrm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en-US"/>
              <a:t>2 photosystems in thylakoid membrane</a:t>
            </a:r>
          </a:p>
          <a:p>
            <a:pPr lvl="1">
              <a:lnSpc>
                <a:spcPct val="90000"/>
              </a:lnSpc>
            </a:pPr>
            <a:r>
              <a:rPr lang="en-US"/>
              <a:t>collections of chlorophyll molecules </a:t>
            </a:r>
          </a:p>
          <a:p>
            <a:pPr lvl="1">
              <a:lnSpc>
                <a:spcPct val="90000"/>
              </a:lnSpc>
            </a:pPr>
            <a:r>
              <a:rPr lang="en-US"/>
              <a:t>act as light-gathering molecules</a:t>
            </a:r>
          </a:p>
          <a:p>
            <a:pPr lvl="1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Photosystem II</a:t>
            </a:r>
            <a:endParaRPr lang="en-US"/>
          </a:p>
          <a:p>
            <a:pPr marL="1085850" lvl="2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chlorophyll </a:t>
            </a:r>
            <a:r>
              <a:rPr lang="en-US" i="1" u="sng">
                <a:solidFill>
                  <a:srgbClr val="CC0000"/>
                </a:solidFill>
              </a:rPr>
              <a:t>a</a:t>
            </a:r>
            <a:endParaRPr lang="en-US"/>
          </a:p>
          <a:p>
            <a:pPr marL="1085850" lvl="2">
              <a:lnSpc>
                <a:spcPct val="90000"/>
              </a:lnSpc>
            </a:pPr>
            <a:r>
              <a:rPr lang="en-US"/>
              <a:t>P</a:t>
            </a:r>
            <a:r>
              <a:rPr lang="en-US" baseline="-25000"/>
              <a:t>680</a:t>
            </a:r>
            <a:r>
              <a:rPr lang="en-US"/>
              <a:t> = absorbs 680nm </a:t>
            </a:r>
            <a:br>
              <a:rPr lang="en-US"/>
            </a:br>
            <a:r>
              <a:rPr lang="en-US"/>
              <a:t>wavelength </a:t>
            </a:r>
            <a:r>
              <a:rPr lang="en-US">
                <a:solidFill>
                  <a:srgbClr val="CC0000"/>
                </a:solidFill>
              </a:rPr>
              <a:t>red</a:t>
            </a:r>
            <a:r>
              <a:rPr lang="en-US"/>
              <a:t> light </a:t>
            </a:r>
          </a:p>
          <a:p>
            <a:pPr lvl="1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Photosystem I</a:t>
            </a:r>
          </a:p>
          <a:p>
            <a:pPr marL="1085850" lvl="2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chlorophyll </a:t>
            </a:r>
            <a:r>
              <a:rPr lang="en-US" i="1" u="sng">
                <a:solidFill>
                  <a:srgbClr val="CC0000"/>
                </a:solidFill>
              </a:rPr>
              <a:t>b</a:t>
            </a:r>
            <a:endParaRPr lang="en-US"/>
          </a:p>
          <a:p>
            <a:pPr marL="1085850" lvl="2">
              <a:lnSpc>
                <a:spcPct val="90000"/>
              </a:lnSpc>
            </a:pPr>
            <a:r>
              <a:rPr lang="en-US"/>
              <a:t>P</a:t>
            </a:r>
            <a:r>
              <a:rPr lang="en-US" baseline="-25000"/>
              <a:t>700</a:t>
            </a:r>
            <a:r>
              <a:rPr lang="en-US"/>
              <a:t> = absorbs 700nm </a:t>
            </a:r>
            <a:br>
              <a:rPr lang="en-US"/>
            </a:br>
            <a:r>
              <a:rPr lang="en-US"/>
              <a:t>wavelength </a:t>
            </a:r>
            <a:r>
              <a:rPr lang="en-US">
                <a:solidFill>
                  <a:srgbClr val="CC0000"/>
                </a:solidFill>
              </a:rPr>
              <a:t>red</a:t>
            </a:r>
            <a:r>
              <a:rPr lang="en-US"/>
              <a:t> light </a:t>
            </a:r>
          </a:p>
        </p:txBody>
      </p:sp>
      <p:sp>
        <p:nvSpPr>
          <p:cNvPr id="397317" name="AutoShape 5"/>
          <p:cNvSpPr>
            <a:spLocks noChangeArrowheads="1"/>
          </p:cNvSpPr>
          <p:nvPr/>
        </p:nvSpPr>
        <p:spPr bwMode="auto">
          <a:xfrm>
            <a:off x="4960938" y="2840038"/>
            <a:ext cx="1382712" cy="892175"/>
          </a:xfrm>
          <a:prstGeom prst="roundRect">
            <a:avLst>
              <a:gd name="adj" fmla="val 16667"/>
            </a:avLst>
          </a:prstGeom>
          <a:solidFill>
            <a:srgbClr val="B5DDBD"/>
          </a:solidFill>
          <a:ln w="9525">
            <a:solidFill>
              <a:srgbClr val="006700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006700"/>
                </a:solidFill>
              </a:rPr>
              <a:t>reaction</a:t>
            </a:r>
            <a:br>
              <a:rPr lang="en-US" sz="2600" b="1">
                <a:solidFill>
                  <a:srgbClr val="006700"/>
                </a:solidFill>
              </a:rPr>
            </a:br>
            <a:r>
              <a:rPr lang="en-US" sz="2600" b="1">
                <a:solidFill>
                  <a:srgbClr val="006700"/>
                </a:solidFill>
              </a:rPr>
              <a:t>center</a:t>
            </a:r>
            <a:endParaRPr lang="en-US" sz="2600" b="1" u="sng">
              <a:solidFill>
                <a:srgbClr val="006700"/>
              </a:solidFill>
            </a:endParaRPr>
          </a:p>
        </p:txBody>
      </p:sp>
      <p:sp>
        <p:nvSpPr>
          <p:cNvPr id="397318" name="AutoShape 6"/>
          <p:cNvSpPr>
            <a:spLocks noChangeArrowheads="1"/>
          </p:cNvSpPr>
          <p:nvPr/>
        </p:nvSpPr>
        <p:spPr bwMode="auto">
          <a:xfrm>
            <a:off x="7473950" y="5883275"/>
            <a:ext cx="1566863" cy="892175"/>
          </a:xfrm>
          <a:prstGeom prst="roundRect">
            <a:avLst>
              <a:gd name="adj" fmla="val 16667"/>
            </a:avLst>
          </a:prstGeom>
          <a:solidFill>
            <a:srgbClr val="006700"/>
          </a:solidFill>
          <a:ln w="9525">
            <a:solidFill>
              <a:srgbClr val="B5DDBD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B5DDBD"/>
                </a:solidFill>
              </a:rPr>
              <a:t>antenna</a:t>
            </a:r>
            <a:br>
              <a:rPr lang="en-US" sz="2600" b="1">
                <a:solidFill>
                  <a:srgbClr val="B5DDBD"/>
                </a:solidFill>
              </a:rPr>
            </a:br>
            <a:r>
              <a:rPr lang="en-US" sz="2600" b="1">
                <a:solidFill>
                  <a:srgbClr val="B5DDBD"/>
                </a:solidFill>
              </a:rPr>
              <a:t>pigments</a:t>
            </a:r>
            <a:endParaRPr lang="en-US" sz="2600" b="1" u="sng">
              <a:solidFill>
                <a:srgbClr val="B5DDBD"/>
              </a:solidFill>
            </a:endParaRPr>
          </a:p>
        </p:txBody>
      </p:sp>
      <p:sp>
        <p:nvSpPr>
          <p:cNvPr id="397319" name="Line 7"/>
          <p:cNvSpPr>
            <a:spLocks noChangeShapeType="1"/>
          </p:cNvSpPr>
          <p:nvPr/>
        </p:nvSpPr>
        <p:spPr bwMode="auto">
          <a:xfrm>
            <a:off x="5584825" y="3624263"/>
            <a:ext cx="977900" cy="11763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7322" name="Freeform 10"/>
          <p:cNvSpPr>
            <a:spLocks/>
          </p:cNvSpPr>
          <p:nvPr/>
        </p:nvSpPr>
        <p:spPr bwMode="auto">
          <a:xfrm>
            <a:off x="6931025" y="5303838"/>
            <a:ext cx="674688" cy="741362"/>
          </a:xfrm>
          <a:custGeom>
            <a:avLst/>
            <a:gdLst/>
            <a:ahLst/>
            <a:cxnLst>
              <a:cxn ang="0">
                <a:pos x="0" y="225"/>
              </a:cxn>
              <a:cxn ang="0">
                <a:pos x="425" y="467"/>
              </a:cxn>
              <a:cxn ang="0">
                <a:pos x="334" y="0"/>
              </a:cxn>
            </a:cxnLst>
            <a:rect l="0" t="0" r="r" b="b"/>
            <a:pathLst>
              <a:path w="425" h="467">
                <a:moveTo>
                  <a:pt x="0" y="225"/>
                </a:moveTo>
                <a:lnTo>
                  <a:pt x="425" y="467"/>
                </a:lnTo>
                <a:lnTo>
                  <a:pt x="334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99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b="3308"/>
          <a:stretch>
            <a:fillRect/>
          </a:stretch>
        </p:blipFill>
        <p:spPr bwMode="auto">
          <a:xfrm>
            <a:off x="1588" y="568325"/>
            <a:ext cx="9002712" cy="6213475"/>
          </a:xfrm>
          <a:prstGeom prst="rect">
            <a:avLst/>
          </a:prstGeom>
          <a:noFill/>
        </p:spPr>
      </p:pic>
      <p:sp>
        <p:nvSpPr>
          <p:cNvPr id="468995" name="AutoShape 3"/>
          <p:cNvSpPr>
            <a:spLocks noChangeArrowheads="1"/>
          </p:cNvSpPr>
          <p:nvPr/>
        </p:nvSpPr>
        <p:spPr bwMode="auto">
          <a:xfrm>
            <a:off x="4981575" y="341313"/>
            <a:ext cx="4130675" cy="566737"/>
          </a:xfrm>
          <a:prstGeom prst="roundRect">
            <a:avLst>
              <a:gd name="adj" fmla="val 16667"/>
            </a:avLst>
          </a:prstGeom>
          <a:solidFill>
            <a:srgbClr val="80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ETC of Photosynthesis</a:t>
            </a:r>
            <a:endParaRPr lang="en-US" sz="3600" b="1">
              <a:solidFill>
                <a:srgbClr val="000000"/>
              </a:solidFill>
            </a:endParaRPr>
          </a:p>
        </p:txBody>
      </p:sp>
      <p:sp>
        <p:nvSpPr>
          <p:cNvPr id="468998" name="Oval 6"/>
          <p:cNvSpPr>
            <a:spLocks noChangeArrowheads="1"/>
          </p:cNvSpPr>
          <p:nvPr/>
        </p:nvSpPr>
        <p:spPr bwMode="auto">
          <a:xfrm>
            <a:off x="2352675" y="2808288"/>
            <a:ext cx="1252538" cy="1725612"/>
          </a:xfrm>
          <a:prstGeom prst="ellipse">
            <a:avLst/>
          </a:prstGeom>
          <a:noFill/>
          <a:ln w="57150">
            <a:solidFill>
              <a:srgbClr val="0068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999" name="Oval 7"/>
          <p:cNvSpPr>
            <a:spLocks noChangeArrowheads="1"/>
          </p:cNvSpPr>
          <p:nvPr/>
        </p:nvSpPr>
        <p:spPr bwMode="auto">
          <a:xfrm>
            <a:off x="4972050" y="2689225"/>
            <a:ext cx="1212850" cy="1685925"/>
          </a:xfrm>
          <a:prstGeom prst="ellipse">
            <a:avLst/>
          </a:prstGeom>
          <a:noFill/>
          <a:ln w="57150">
            <a:solidFill>
              <a:srgbClr val="0068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613025" y="982663"/>
            <a:ext cx="2241550" cy="1771650"/>
            <a:chOff x="1686" y="819"/>
            <a:chExt cx="1412" cy="1116"/>
          </a:xfrm>
        </p:grpSpPr>
        <p:sp>
          <p:nvSpPr>
            <p:cNvPr id="469001" name="AutoShape 9"/>
            <p:cNvSpPr>
              <a:spLocks noChangeArrowheads="1"/>
            </p:cNvSpPr>
            <p:nvPr/>
          </p:nvSpPr>
          <p:spPr bwMode="auto">
            <a:xfrm>
              <a:off x="1686" y="819"/>
              <a:ext cx="1412" cy="274"/>
            </a:xfrm>
            <a:prstGeom prst="roundRect">
              <a:avLst>
                <a:gd name="adj" fmla="val 16667"/>
              </a:avLst>
            </a:prstGeom>
            <a:solidFill>
              <a:srgbClr val="CCFF66"/>
            </a:solidFill>
            <a:ln w="28575">
              <a:solidFill>
                <a:srgbClr val="80FF00"/>
              </a:solidFill>
              <a:round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spcBef>
                  <a:spcPct val="20000"/>
                </a:spcBef>
                <a:buClr>
                  <a:schemeClr val="tx1"/>
                </a:buClr>
                <a:buSzPct val="60000"/>
              </a:pPr>
              <a:r>
                <a:rPr lang="en-US" b="1" u="sng">
                  <a:solidFill>
                    <a:srgbClr val="006800"/>
                  </a:solidFill>
                </a:rPr>
                <a:t>Photosystem II</a:t>
              </a:r>
            </a:p>
          </p:txBody>
        </p:sp>
        <p:sp>
          <p:nvSpPr>
            <p:cNvPr id="469004" name="Line 12"/>
            <p:cNvSpPr>
              <a:spLocks noChangeShapeType="1"/>
            </p:cNvSpPr>
            <p:nvPr/>
          </p:nvSpPr>
          <p:spPr bwMode="auto">
            <a:xfrm flipH="1">
              <a:off x="2035" y="1070"/>
              <a:ext cx="260" cy="865"/>
            </a:xfrm>
            <a:prstGeom prst="line">
              <a:avLst/>
            </a:prstGeom>
            <a:noFill/>
            <a:ln w="38100">
              <a:solidFill>
                <a:srgbClr val="04A402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295775" y="1593850"/>
            <a:ext cx="2155825" cy="1089025"/>
            <a:chOff x="2531" y="1269"/>
            <a:chExt cx="1358" cy="686"/>
          </a:xfrm>
        </p:grpSpPr>
        <p:sp>
          <p:nvSpPr>
            <p:cNvPr id="469003" name="AutoShape 11"/>
            <p:cNvSpPr>
              <a:spLocks noChangeArrowheads="1"/>
            </p:cNvSpPr>
            <p:nvPr/>
          </p:nvSpPr>
          <p:spPr bwMode="auto">
            <a:xfrm>
              <a:off x="2531" y="1269"/>
              <a:ext cx="1358" cy="274"/>
            </a:xfrm>
            <a:prstGeom prst="roundRect">
              <a:avLst>
                <a:gd name="adj" fmla="val 16667"/>
              </a:avLst>
            </a:prstGeom>
            <a:solidFill>
              <a:srgbClr val="CCFF66"/>
            </a:solidFill>
            <a:ln w="28575">
              <a:solidFill>
                <a:srgbClr val="80FF00"/>
              </a:solidFill>
              <a:round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spcBef>
                  <a:spcPct val="20000"/>
                </a:spcBef>
                <a:buClr>
                  <a:schemeClr val="tx1"/>
                </a:buClr>
                <a:buSzPct val="60000"/>
              </a:pPr>
              <a:r>
                <a:rPr lang="en-US" b="1" u="sng">
                  <a:solidFill>
                    <a:srgbClr val="006800"/>
                  </a:solidFill>
                </a:rPr>
                <a:t>Photosystem I</a:t>
              </a:r>
            </a:p>
          </p:txBody>
        </p:sp>
        <p:sp>
          <p:nvSpPr>
            <p:cNvPr id="469005" name="Line 13"/>
            <p:cNvSpPr>
              <a:spLocks noChangeShapeType="1"/>
            </p:cNvSpPr>
            <p:nvPr/>
          </p:nvSpPr>
          <p:spPr bwMode="auto">
            <a:xfrm flipH="1">
              <a:off x="3385" y="1530"/>
              <a:ext cx="125" cy="425"/>
            </a:xfrm>
            <a:prstGeom prst="line">
              <a:avLst/>
            </a:prstGeom>
            <a:noFill/>
            <a:ln w="38100">
              <a:solidFill>
                <a:srgbClr val="04A402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9009" name="Rectangle 17"/>
          <p:cNvSpPr>
            <a:spLocks noChangeArrowheads="1"/>
          </p:cNvSpPr>
          <p:nvPr/>
        </p:nvSpPr>
        <p:spPr bwMode="auto">
          <a:xfrm>
            <a:off x="3465513" y="714375"/>
            <a:ext cx="1449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chlorophyll </a:t>
            </a:r>
            <a:r>
              <a:rPr lang="en-US" sz="1600" b="1" i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469010" name="Rectangle 18"/>
          <p:cNvSpPr>
            <a:spLocks noChangeArrowheads="1"/>
          </p:cNvSpPr>
          <p:nvPr/>
        </p:nvSpPr>
        <p:spPr bwMode="auto">
          <a:xfrm>
            <a:off x="5075238" y="1338263"/>
            <a:ext cx="1460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chlorophyll </a:t>
            </a:r>
            <a:r>
              <a:rPr lang="en-US" sz="1600" b="1" i="1">
                <a:solidFill>
                  <a:srgbClr val="000000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b="3899"/>
          <a:stretch>
            <a:fillRect/>
          </a:stretch>
        </p:blipFill>
        <p:spPr bwMode="auto">
          <a:xfrm>
            <a:off x="265113" y="457200"/>
            <a:ext cx="8618537" cy="5838825"/>
          </a:xfrm>
          <a:prstGeom prst="rect">
            <a:avLst/>
          </a:prstGeom>
          <a:noFill/>
        </p:spPr>
      </p:pic>
      <p:sp>
        <p:nvSpPr>
          <p:cNvPr id="409602" name="Line 2"/>
          <p:cNvSpPr>
            <a:spLocks noChangeShapeType="1"/>
          </p:cNvSpPr>
          <p:nvPr/>
        </p:nvSpPr>
        <p:spPr bwMode="auto">
          <a:xfrm flipH="1">
            <a:off x="1143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15" name="Freeform 15"/>
          <p:cNvSpPr>
            <a:spLocks/>
          </p:cNvSpPr>
          <p:nvPr/>
        </p:nvSpPr>
        <p:spPr bwMode="auto">
          <a:xfrm>
            <a:off x="746125" y="3238500"/>
            <a:ext cx="1817688" cy="1785938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5" y="665"/>
              </a:cxn>
              <a:cxn ang="0">
                <a:pos x="200" y="935"/>
              </a:cxn>
              <a:cxn ang="0">
                <a:pos x="680" y="1095"/>
              </a:cxn>
              <a:cxn ang="0">
                <a:pos x="900" y="1125"/>
              </a:cxn>
              <a:cxn ang="0">
                <a:pos x="940" y="1100"/>
              </a:cxn>
              <a:cxn ang="0">
                <a:pos x="930" y="995"/>
              </a:cxn>
              <a:cxn ang="0">
                <a:pos x="1145" y="940"/>
              </a:cxn>
              <a:cxn ang="0">
                <a:pos x="1125" y="680"/>
              </a:cxn>
              <a:cxn ang="0">
                <a:pos x="980" y="275"/>
              </a:cxn>
              <a:cxn ang="0">
                <a:pos x="495" y="0"/>
              </a:cxn>
              <a:cxn ang="0">
                <a:pos x="0" y="40"/>
              </a:cxn>
            </a:cxnLst>
            <a:rect l="0" t="0" r="r" b="b"/>
            <a:pathLst>
              <a:path w="1145" h="1125">
                <a:moveTo>
                  <a:pt x="0" y="40"/>
                </a:moveTo>
                <a:lnTo>
                  <a:pt x="5" y="665"/>
                </a:lnTo>
                <a:lnTo>
                  <a:pt x="200" y="935"/>
                </a:lnTo>
                <a:lnTo>
                  <a:pt x="680" y="1095"/>
                </a:lnTo>
                <a:cubicBezTo>
                  <a:pt x="896" y="1125"/>
                  <a:pt x="822" y="1125"/>
                  <a:pt x="900" y="1125"/>
                </a:cubicBezTo>
                <a:lnTo>
                  <a:pt x="940" y="1100"/>
                </a:lnTo>
                <a:cubicBezTo>
                  <a:pt x="919" y="996"/>
                  <a:pt x="889" y="1015"/>
                  <a:pt x="930" y="995"/>
                </a:cubicBezTo>
                <a:lnTo>
                  <a:pt x="1145" y="940"/>
                </a:lnTo>
                <a:lnTo>
                  <a:pt x="1125" y="680"/>
                </a:lnTo>
                <a:lnTo>
                  <a:pt x="980" y="275"/>
                </a:lnTo>
                <a:lnTo>
                  <a:pt x="495" y="0"/>
                </a:lnTo>
                <a:lnTo>
                  <a:pt x="0" y="4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16" name="Oval 16"/>
          <p:cNvSpPr>
            <a:spLocks noChangeArrowheads="1"/>
          </p:cNvSpPr>
          <p:nvPr/>
        </p:nvSpPr>
        <p:spPr bwMode="auto">
          <a:xfrm>
            <a:off x="2182813" y="3278188"/>
            <a:ext cx="317500" cy="317500"/>
          </a:xfrm>
          <a:prstGeom prst="ellipse">
            <a:avLst/>
          </a:prstGeom>
          <a:solidFill>
            <a:srgbClr val="0068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chemeClr val="bg1"/>
                </a:solidFill>
              </a:rPr>
              <a:t>1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409634" name="Oval 34"/>
          <p:cNvSpPr>
            <a:spLocks noChangeArrowheads="1"/>
          </p:cNvSpPr>
          <p:nvPr/>
        </p:nvSpPr>
        <p:spPr bwMode="auto">
          <a:xfrm>
            <a:off x="2333625" y="2919413"/>
            <a:ext cx="676275" cy="45561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38" name="AutoShape 38"/>
          <p:cNvSpPr>
            <a:spLocks noChangeArrowheads="1"/>
          </p:cNvSpPr>
          <p:nvPr/>
        </p:nvSpPr>
        <p:spPr bwMode="auto">
          <a:xfrm>
            <a:off x="4981575" y="341313"/>
            <a:ext cx="4130675" cy="566737"/>
          </a:xfrm>
          <a:prstGeom prst="roundRect">
            <a:avLst>
              <a:gd name="adj" fmla="val 16667"/>
            </a:avLst>
          </a:prstGeom>
          <a:solidFill>
            <a:srgbClr val="80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ETC of Photosynthesis</a:t>
            </a:r>
            <a:endParaRPr lang="en-US" sz="3600" b="1">
              <a:solidFill>
                <a:srgbClr val="000000"/>
              </a:solidFill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493963" y="3597275"/>
            <a:ext cx="358775" cy="596900"/>
            <a:chOff x="1571" y="2342"/>
            <a:chExt cx="226" cy="376"/>
          </a:xfrm>
        </p:grpSpPr>
        <p:sp>
          <p:nvSpPr>
            <p:cNvPr id="409639" name="Oval 39"/>
            <p:cNvSpPr>
              <a:spLocks noChangeArrowheads="1"/>
            </p:cNvSpPr>
            <p:nvPr/>
          </p:nvSpPr>
          <p:spPr bwMode="auto">
            <a:xfrm>
              <a:off x="1571" y="234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409640" name="Oval 40"/>
            <p:cNvSpPr>
              <a:spLocks noChangeArrowheads="1"/>
            </p:cNvSpPr>
            <p:nvPr/>
          </p:nvSpPr>
          <p:spPr bwMode="auto">
            <a:xfrm>
              <a:off x="1571" y="249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</p:grpSp>
      <p:sp>
        <p:nvSpPr>
          <p:cNvPr id="409643" name="AutoShape 43"/>
          <p:cNvSpPr>
            <a:spLocks noChangeArrowheads="1"/>
          </p:cNvSpPr>
          <p:nvPr/>
        </p:nvSpPr>
        <p:spPr bwMode="auto">
          <a:xfrm>
            <a:off x="655638" y="2495550"/>
            <a:ext cx="889000" cy="889000"/>
          </a:xfrm>
          <a:prstGeom prst="sun">
            <a:avLst>
              <a:gd name="adj" fmla="val 25000"/>
            </a:avLst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sun</a:t>
            </a:r>
            <a:endParaRPr lang="en-US" b="1">
              <a:solidFill>
                <a:srgbClr val="000000"/>
              </a:solidFill>
            </a:endParaRP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1028700" y="3417888"/>
            <a:ext cx="1330325" cy="1698625"/>
            <a:chOff x="615" y="2120"/>
            <a:chExt cx="838" cy="1070"/>
          </a:xfrm>
        </p:grpSpPr>
        <p:sp>
          <p:nvSpPr>
            <p:cNvPr id="409645" name="Freeform 45"/>
            <p:cNvSpPr>
              <a:spLocks/>
            </p:cNvSpPr>
            <p:nvPr/>
          </p:nvSpPr>
          <p:spPr bwMode="auto">
            <a:xfrm>
              <a:off x="620" y="2120"/>
              <a:ext cx="833" cy="1070"/>
            </a:xfrm>
            <a:custGeom>
              <a:avLst/>
              <a:gdLst/>
              <a:ahLst/>
              <a:cxnLst>
                <a:cxn ang="0">
                  <a:pos x="70" y="11"/>
                </a:cxn>
                <a:cxn ang="0">
                  <a:pos x="27" y="126"/>
                </a:cxn>
                <a:cxn ang="0">
                  <a:pos x="233" y="11"/>
                </a:cxn>
                <a:cxn ang="0">
                  <a:pos x="108" y="193"/>
                </a:cxn>
                <a:cxn ang="0">
                  <a:pos x="262" y="155"/>
                </a:cxn>
                <a:cxn ang="0">
                  <a:pos x="190" y="299"/>
                </a:cxn>
                <a:cxn ang="0">
                  <a:pos x="382" y="280"/>
                </a:cxn>
                <a:cxn ang="0">
                  <a:pos x="300" y="423"/>
                </a:cxn>
                <a:cxn ang="0">
                  <a:pos x="473" y="419"/>
                </a:cxn>
                <a:cxn ang="0">
                  <a:pos x="429" y="538"/>
                </a:cxn>
                <a:cxn ang="0">
                  <a:pos x="583" y="557"/>
                </a:cxn>
                <a:cxn ang="0">
                  <a:pos x="535" y="692"/>
                </a:cxn>
                <a:cxn ang="0">
                  <a:pos x="659" y="677"/>
                </a:cxn>
                <a:cxn ang="0">
                  <a:pos x="611" y="797"/>
                </a:cxn>
                <a:cxn ang="0">
                  <a:pos x="750" y="802"/>
                </a:cxn>
                <a:cxn ang="0">
                  <a:pos x="698" y="917"/>
                </a:cxn>
                <a:cxn ang="0">
                  <a:pos x="822" y="936"/>
                </a:cxn>
                <a:cxn ang="0">
                  <a:pos x="765" y="1070"/>
                </a:cxn>
              </a:cxnLst>
              <a:rect l="0" t="0" r="r" b="b"/>
              <a:pathLst>
                <a:path w="833" h="1070">
                  <a:moveTo>
                    <a:pt x="70" y="11"/>
                  </a:moveTo>
                  <a:cubicBezTo>
                    <a:pt x="35" y="68"/>
                    <a:pt x="0" y="126"/>
                    <a:pt x="27" y="126"/>
                  </a:cubicBezTo>
                  <a:cubicBezTo>
                    <a:pt x="54" y="126"/>
                    <a:pt x="220" y="0"/>
                    <a:pt x="233" y="11"/>
                  </a:cubicBezTo>
                  <a:cubicBezTo>
                    <a:pt x="246" y="22"/>
                    <a:pt x="103" y="169"/>
                    <a:pt x="108" y="193"/>
                  </a:cubicBezTo>
                  <a:cubicBezTo>
                    <a:pt x="113" y="217"/>
                    <a:pt x="248" y="137"/>
                    <a:pt x="262" y="155"/>
                  </a:cubicBezTo>
                  <a:cubicBezTo>
                    <a:pt x="276" y="173"/>
                    <a:pt x="170" y="278"/>
                    <a:pt x="190" y="299"/>
                  </a:cubicBezTo>
                  <a:cubicBezTo>
                    <a:pt x="210" y="320"/>
                    <a:pt x="364" y="259"/>
                    <a:pt x="382" y="280"/>
                  </a:cubicBezTo>
                  <a:cubicBezTo>
                    <a:pt x="400" y="301"/>
                    <a:pt x="285" y="400"/>
                    <a:pt x="300" y="423"/>
                  </a:cubicBezTo>
                  <a:cubicBezTo>
                    <a:pt x="315" y="446"/>
                    <a:pt x="452" y="400"/>
                    <a:pt x="473" y="419"/>
                  </a:cubicBezTo>
                  <a:cubicBezTo>
                    <a:pt x="494" y="438"/>
                    <a:pt x="411" y="515"/>
                    <a:pt x="429" y="538"/>
                  </a:cubicBezTo>
                  <a:cubicBezTo>
                    <a:pt x="447" y="561"/>
                    <a:pt x="565" y="531"/>
                    <a:pt x="583" y="557"/>
                  </a:cubicBezTo>
                  <a:cubicBezTo>
                    <a:pt x="601" y="583"/>
                    <a:pt x="522" y="672"/>
                    <a:pt x="535" y="692"/>
                  </a:cubicBezTo>
                  <a:cubicBezTo>
                    <a:pt x="548" y="712"/>
                    <a:pt x="646" y="659"/>
                    <a:pt x="659" y="677"/>
                  </a:cubicBezTo>
                  <a:cubicBezTo>
                    <a:pt x="672" y="695"/>
                    <a:pt x="596" y="776"/>
                    <a:pt x="611" y="797"/>
                  </a:cubicBezTo>
                  <a:cubicBezTo>
                    <a:pt x="626" y="818"/>
                    <a:pt x="736" y="782"/>
                    <a:pt x="750" y="802"/>
                  </a:cubicBezTo>
                  <a:cubicBezTo>
                    <a:pt x="764" y="822"/>
                    <a:pt x="686" y="895"/>
                    <a:pt x="698" y="917"/>
                  </a:cubicBezTo>
                  <a:cubicBezTo>
                    <a:pt x="710" y="939"/>
                    <a:pt x="811" y="911"/>
                    <a:pt x="822" y="936"/>
                  </a:cubicBezTo>
                  <a:cubicBezTo>
                    <a:pt x="833" y="961"/>
                    <a:pt x="799" y="1015"/>
                    <a:pt x="765" y="1070"/>
                  </a:cubicBezTo>
                </a:path>
              </a:pathLst>
            </a:custGeom>
            <a:noFill/>
            <a:ln w="76200" cap="flat" cmpd="sng">
              <a:solidFill>
                <a:srgbClr val="FFEA18"/>
              </a:solidFill>
              <a:prstDash val="solid"/>
              <a:round/>
              <a:headEnd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644" name="Freeform 44"/>
            <p:cNvSpPr>
              <a:spLocks/>
            </p:cNvSpPr>
            <p:nvPr/>
          </p:nvSpPr>
          <p:spPr bwMode="auto">
            <a:xfrm>
              <a:off x="615" y="2120"/>
              <a:ext cx="833" cy="1070"/>
            </a:xfrm>
            <a:custGeom>
              <a:avLst/>
              <a:gdLst/>
              <a:ahLst/>
              <a:cxnLst>
                <a:cxn ang="0">
                  <a:pos x="70" y="11"/>
                </a:cxn>
                <a:cxn ang="0">
                  <a:pos x="27" y="126"/>
                </a:cxn>
                <a:cxn ang="0">
                  <a:pos x="233" y="11"/>
                </a:cxn>
                <a:cxn ang="0">
                  <a:pos x="108" y="193"/>
                </a:cxn>
                <a:cxn ang="0">
                  <a:pos x="262" y="155"/>
                </a:cxn>
                <a:cxn ang="0">
                  <a:pos x="190" y="299"/>
                </a:cxn>
                <a:cxn ang="0">
                  <a:pos x="382" y="280"/>
                </a:cxn>
                <a:cxn ang="0">
                  <a:pos x="300" y="423"/>
                </a:cxn>
                <a:cxn ang="0">
                  <a:pos x="473" y="419"/>
                </a:cxn>
                <a:cxn ang="0">
                  <a:pos x="429" y="538"/>
                </a:cxn>
                <a:cxn ang="0">
                  <a:pos x="583" y="557"/>
                </a:cxn>
                <a:cxn ang="0">
                  <a:pos x="535" y="692"/>
                </a:cxn>
                <a:cxn ang="0">
                  <a:pos x="659" y="677"/>
                </a:cxn>
                <a:cxn ang="0">
                  <a:pos x="611" y="797"/>
                </a:cxn>
                <a:cxn ang="0">
                  <a:pos x="750" y="802"/>
                </a:cxn>
                <a:cxn ang="0">
                  <a:pos x="698" y="917"/>
                </a:cxn>
                <a:cxn ang="0">
                  <a:pos x="822" y="936"/>
                </a:cxn>
                <a:cxn ang="0">
                  <a:pos x="765" y="1070"/>
                </a:cxn>
              </a:cxnLst>
              <a:rect l="0" t="0" r="r" b="b"/>
              <a:pathLst>
                <a:path w="833" h="1070">
                  <a:moveTo>
                    <a:pt x="70" y="11"/>
                  </a:moveTo>
                  <a:cubicBezTo>
                    <a:pt x="35" y="68"/>
                    <a:pt x="0" y="126"/>
                    <a:pt x="27" y="126"/>
                  </a:cubicBezTo>
                  <a:cubicBezTo>
                    <a:pt x="54" y="126"/>
                    <a:pt x="220" y="0"/>
                    <a:pt x="233" y="11"/>
                  </a:cubicBezTo>
                  <a:cubicBezTo>
                    <a:pt x="246" y="22"/>
                    <a:pt x="103" y="169"/>
                    <a:pt x="108" y="193"/>
                  </a:cubicBezTo>
                  <a:cubicBezTo>
                    <a:pt x="113" y="217"/>
                    <a:pt x="248" y="137"/>
                    <a:pt x="262" y="155"/>
                  </a:cubicBezTo>
                  <a:cubicBezTo>
                    <a:pt x="276" y="173"/>
                    <a:pt x="170" y="278"/>
                    <a:pt x="190" y="299"/>
                  </a:cubicBezTo>
                  <a:cubicBezTo>
                    <a:pt x="210" y="320"/>
                    <a:pt x="364" y="259"/>
                    <a:pt x="382" y="280"/>
                  </a:cubicBezTo>
                  <a:cubicBezTo>
                    <a:pt x="400" y="301"/>
                    <a:pt x="285" y="400"/>
                    <a:pt x="300" y="423"/>
                  </a:cubicBezTo>
                  <a:cubicBezTo>
                    <a:pt x="315" y="446"/>
                    <a:pt x="452" y="400"/>
                    <a:pt x="473" y="419"/>
                  </a:cubicBezTo>
                  <a:cubicBezTo>
                    <a:pt x="494" y="438"/>
                    <a:pt x="411" y="515"/>
                    <a:pt x="429" y="538"/>
                  </a:cubicBezTo>
                  <a:cubicBezTo>
                    <a:pt x="447" y="561"/>
                    <a:pt x="565" y="531"/>
                    <a:pt x="583" y="557"/>
                  </a:cubicBezTo>
                  <a:cubicBezTo>
                    <a:pt x="601" y="583"/>
                    <a:pt x="522" y="672"/>
                    <a:pt x="535" y="692"/>
                  </a:cubicBezTo>
                  <a:cubicBezTo>
                    <a:pt x="548" y="712"/>
                    <a:pt x="646" y="659"/>
                    <a:pt x="659" y="677"/>
                  </a:cubicBezTo>
                  <a:cubicBezTo>
                    <a:pt x="672" y="695"/>
                    <a:pt x="596" y="776"/>
                    <a:pt x="611" y="797"/>
                  </a:cubicBezTo>
                  <a:cubicBezTo>
                    <a:pt x="626" y="818"/>
                    <a:pt x="736" y="782"/>
                    <a:pt x="750" y="802"/>
                  </a:cubicBezTo>
                  <a:cubicBezTo>
                    <a:pt x="764" y="822"/>
                    <a:pt x="686" y="895"/>
                    <a:pt x="698" y="917"/>
                  </a:cubicBezTo>
                  <a:cubicBezTo>
                    <a:pt x="710" y="939"/>
                    <a:pt x="811" y="911"/>
                    <a:pt x="822" y="936"/>
                  </a:cubicBezTo>
                  <a:cubicBezTo>
                    <a:pt x="833" y="961"/>
                    <a:pt x="799" y="1015"/>
                    <a:pt x="765" y="107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9648" name="AutoShape 48"/>
          <p:cNvSpPr>
            <a:spLocks noChangeArrowheads="1"/>
          </p:cNvSpPr>
          <p:nvPr/>
        </p:nvSpPr>
        <p:spPr bwMode="auto">
          <a:xfrm>
            <a:off x="1900238" y="5972175"/>
            <a:ext cx="1549400" cy="7635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8575">
            <a:solidFill>
              <a:srgbClr val="80FF00"/>
            </a:solidFill>
            <a:round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</a:pPr>
            <a:r>
              <a:rPr lang="en-US" sz="1600" b="1">
                <a:solidFill>
                  <a:srgbClr val="000000"/>
                </a:solidFill>
              </a:rPr>
              <a:t>Photosystem II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P680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chlorophyll a</a:t>
            </a:r>
            <a:endParaRPr lang="en-US" sz="1600" b="1" u="sng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994" name="Picture 4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b="3899"/>
          <a:stretch>
            <a:fillRect/>
          </a:stretch>
        </p:blipFill>
        <p:spPr bwMode="auto">
          <a:xfrm>
            <a:off x="260350" y="463550"/>
            <a:ext cx="8618538" cy="5838825"/>
          </a:xfrm>
          <a:prstGeom prst="rect">
            <a:avLst/>
          </a:prstGeom>
          <a:noFill/>
        </p:spPr>
      </p:pic>
      <p:pic>
        <p:nvPicPr>
          <p:cNvPr id="50995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b="3899"/>
          <a:stretch>
            <a:fillRect/>
          </a:stretch>
        </p:blipFill>
        <p:spPr bwMode="auto">
          <a:xfrm>
            <a:off x="260350" y="463550"/>
            <a:ext cx="8620125" cy="5838825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551738" y="4986338"/>
            <a:ext cx="1598612" cy="463550"/>
            <a:chOff x="4757" y="2688"/>
            <a:chExt cx="1007" cy="292"/>
          </a:xfrm>
        </p:grpSpPr>
        <p:sp>
          <p:nvSpPr>
            <p:cNvPr id="509959" name="AutoShape 7"/>
            <p:cNvSpPr>
              <a:spLocks noChangeArrowheads="1"/>
            </p:cNvSpPr>
            <p:nvPr/>
          </p:nvSpPr>
          <p:spPr bwMode="auto">
            <a:xfrm>
              <a:off x="4757" y="2688"/>
              <a:ext cx="1003" cy="292"/>
            </a:xfrm>
            <a:prstGeom prst="homePlate">
              <a:avLst>
                <a:gd name="adj" fmla="val 85873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09960" name="Text Box 8"/>
            <p:cNvSpPr txBox="1">
              <a:spLocks noChangeArrowheads="1"/>
            </p:cNvSpPr>
            <p:nvPr/>
          </p:nvSpPr>
          <p:spPr bwMode="auto">
            <a:xfrm>
              <a:off x="5648" y="2731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r"/>
              <a:endParaRPr lang="en-US" sz="1800" b="1">
                <a:solidFill>
                  <a:srgbClr val="000000"/>
                </a:solidFill>
              </a:endParaRPr>
            </a:p>
          </p:txBody>
        </p:sp>
      </p:grpSp>
      <p:sp>
        <p:nvSpPr>
          <p:cNvPr id="509961" name="Oval 9"/>
          <p:cNvSpPr>
            <a:spLocks noChangeArrowheads="1"/>
          </p:cNvSpPr>
          <p:nvPr/>
        </p:nvSpPr>
        <p:spPr bwMode="auto">
          <a:xfrm>
            <a:off x="2182813" y="3278188"/>
            <a:ext cx="317500" cy="317500"/>
          </a:xfrm>
          <a:prstGeom prst="ellipse">
            <a:avLst/>
          </a:prstGeom>
          <a:solidFill>
            <a:srgbClr val="0068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chemeClr val="bg1"/>
                </a:solidFill>
              </a:rPr>
              <a:t>1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509962" name="Oval 10"/>
          <p:cNvSpPr>
            <a:spLocks noChangeArrowheads="1"/>
          </p:cNvSpPr>
          <p:nvPr/>
        </p:nvSpPr>
        <p:spPr bwMode="auto">
          <a:xfrm>
            <a:off x="1063625" y="3444875"/>
            <a:ext cx="317500" cy="317500"/>
          </a:xfrm>
          <a:prstGeom prst="ellipse">
            <a:avLst/>
          </a:prstGeom>
          <a:solidFill>
            <a:srgbClr val="0068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chemeClr val="bg1"/>
                </a:solidFill>
              </a:rPr>
              <a:t>2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509963" name="AutoShape 11"/>
          <p:cNvSpPr>
            <a:spLocks noChangeArrowheads="1"/>
          </p:cNvSpPr>
          <p:nvPr/>
        </p:nvSpPr>
        <p:spPr bwMode="auto">
          <a:xfrm>
            <a:off x="4981575" y="341313"/>
            <a:ext cx="4130675" cy="566737"/>
          </a:xfrm>
          <a:prstGeom prst="roundRect">
            <a:avLst>
              <a:gd name="adj" fmla="val 16667"/>
            </a:avLst>
          </a:prstGeom>
          <a:solidFill>
            <a:srgbClr val="80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ETC of Photosynthesis</a:t>
            </a:r>
            <a:endParaRPr lang="en-US" sz="3600" b="1">
              <a:solidFill>
                <a:srgbClr val="000000"/>
              </a:solidFill>
            </a:endParaRPr>
          </a:p>
        </p:txBody>
      </p:sp>
      <p:sp>
        <p:nvSpPr>
          <p:cNvPr id="509964" name="AutoShape 12"/>
          <p:cNvSpPr>
            <a:spLocks noChangeArrowheads="1"/>
          </p:cNvSpPr>
          <p:nvPr/>
        </p:nvSpPr>
        <p:spPr bwMode="auto">
          <a:xfrm>
            <a:off x="1900238" y="5972175"/>
            <a:ext cx="1549400" cy="7635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8575">
            <a:solidFill>
              <a:srgbClr val="80FF00"/>
            </a:solidFill>
            <a:round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</a:pPr>
            <a:r>
              <a:rPr lang="en-US" sz="1600" b="1">
                <a:solidFill>
                  <a:srgbClr val="000000"/>
                </a:solidFill>
              </a:rPr>
              <a:t>Photosystem II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P680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 chlorophyll a</a:t>
            </a:r>
          </a:p>
        </p:txBody>
      </p:sp>
      <p:sp>
        <p:nvSpPr>
          <p:cNvPr id="509966" name="Freeform 14"/>
          <p:cNvSpPr>
            <a:spLocks/>
          </p:cNvSpPr>
          <p:nvPr/>
        </p:nvSpPr>
        <p:spPr bwMode="auto">
          <a:xfrm>
            <a:off x="5446713" y="3781425"/>
            <a:ext cx="858837" cy="609600"/>
          </a:xfrm>
          <a:custGeom>
            <a:avLst/>
            <a:gdLst/>
            <a:ahLst/>
            <a:cxnLst>
              <a:cxn ang="0">
                <a:pos x="541" y="0"/>
              </a:cxn>
              <a:cxn ang="0">
                <a:pos x="441" y="421"/>
              </a:cxn>
              <a:cxn ang="0">
                <a:pos x="0" y="575"/>
              </a:cxn>
            </a:cxnLst>
            <a:rect l="0" t="0" r="r" b="b"/>
            <a:pathLst>
              <a:path w="541" h="575">
                <a:moveTo>
                  <a:pt x="541" y="0"/>
                </a:moveTo>
                <a:cubicBezTo>
                  <a:pt x="536" y="162"/>
                  <a:pt x="531" y="325"/>
                  <a:pt x="441" y="421"/>
                </a:cubicBezTo>
                <a:cubicBezTo>
                  <a:pt x="351" y="517"/>
                  <a:pt x="73" y="549"/>
                  <a:pt x="0" y="575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080125" y="3276600"/>
            <a:ext cx="531813" cy="447675"/>
            <a:chOff x="2936" y="2132"/>
            <a:chExt cx="335" cy="282"/>
          </a:xfrm>
        </p:grpSpPr>
        <p:sp>
          <p:nvSpPr>
            <p:cNvPr id="509968" name="Oval 16"/>
            <p:cNvSpPr>
              <a:spLocks noChangeArrowheads="1"/>
            </p:cNvSpPr>
            <p:nvPr/>
          </p:nvSpPr>
          <p:spPr bwMode="auto">
            <a:xfrm flipV="1">
              <a:off x="3001" y="2208"/>
              <a:ext cx="206" cy="20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O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9969" name="Oval 17"/>
            <p:cNvSpPr>
              <a:spLocks noChangeArrowheads="1"/>
            </p:cNvSpPr>
            <p:nvPr/>
          </p:nvSpPr>
          <p:spPr bwMode="auto">
            <a:xfrm flipV="1">
              <a:off x="2936" y="2132"/>
              <a:ext cx="134" cy="13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09970" name="Oval 18"/>
            <p:cNvSpPr>
              <a:spLocks noChangeArrowheads="1"/>
            </p:cNvSpPr>
            <p:nvPr/>
          </p:nvSpPr>
          <p:spPr bwMode="auto">
            <a:xfrm flipV="1">
              <a:off x="3137" y="2132"/>
              <a:ext cx="134" cy="13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7294563" y="4271963"/>
            <a:ext cx="504825" cy="212725"/>
            <a:chOff x="4790" y="2784"/>
            <a:chExt cx="318" cy="134"/>
          </a:xfrm>
        </p:grpSpPr>
        <p:sp>
          <p:nvSpPr>
            <p:cNvPr id="509972" name="Oval 20"/>
            <p:cNvSpPr>
              <a:spLocks noChangeArrowheads="1"/>
            </p:cNvSpPr>
            <p:nvPr/>
          </p:nvSpPr>
          <p:spPr bwMode="auto">
            <a:xfrm>
              <a:off x="4790" y="2784"/>
              <a:ext cx="134" cy="13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endParaRPr lang="en-US" sz="1800" baseline="30000">
                <a:solidFill>
                  <a:srgbClr val="000000"/>
                </a:solidFill>
              </a:endParaRPr>
            </a:p>
          </p:txBody>
        </p:sp>
        <p:sp>
          <p:nvSpPr>
            <p:cNvPr id="509973" name="Oval 21"/>
            <p:cNvSpPr>
              <a:spLocks noChangeArrowheads="1"/>
            </p:cNvSpPr>
            <p:nvPr/>
          </p:nvSpPr>
          <p:spPr bwMode="auto">
            <a:xfrm flipH="1" flipV="1">
              <a:off x="4974" y="2784"/>
              <a:ext cx="134" cy="13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509974" name="Freeform 22"/>
          <p:cNvSpPr>
            <a:spLocks/>
          </p:cNvSpPr>
          <p:nvPr/>
        </p:nvSpPr>
        <p:spPr bwMode="auto">
          <a:xfrm flipH="1">
            <a:off x="6381750" y="3775075"/>
            <a:ext cx="858838" cy="609600"/>
          </a:xfrm>
          <a:custGeom>
            <a:avLst/>
            <a:gdLst/>
            <a:ahLst/>
            <a:cxnLst>
              <a:cxn ang="0">
                <a:pos x="541" y="0"/>
              </a:cxn>
              <a:cxn ang="0">
                <a:pos x="441" y="421"/>
              </a:cxn>
              <a:cxn ang="0">
                <a:pos x="0" y="575"/>
              </a:cxn>
            </a:cxnLst>
            <a:rect l="0" t="0" r="r" b="b"/>
            <a:pathLst>
              <a:path w="541" h="575">
                <a:moveTo>
                  <a:pt x="541" y="0"/>
                </a:moveTo>
                <a:cubicBezTo>
                  <a:pt x="536" y="162"/>
                  <a:pt x="531" y="325"/>
                  <a:pt x="441" y="421"/>
                </a:cubicBezTo>
                <a:cubicBezTo>
                  <a:pt x="351" y="517"/>
                  <a:pt x="73" y="549"/>
                  <a:pt x="0" y="575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9979" name="Picture 27" descr="penguin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355975" y="1701800"/>
            <a:ext cx="1274763" cy="1295400"/>
          </a:xfrm>
          <a:prstGeom prst="rect">
            <a:avLst/>
          </a:prstGeom>
          <a:noFill/>
        </p:spPr>
      </p:pic>
      <p:sp>
        <p:nvSpPr>
          <p:cNvPr id="509980" name="AutoShape 28"/>
          <p:cNvSpPr>
            <a:spLocks noChangeArrowheads="1"/>
          </p:cNvSpPr>
          <p:nvPr/>
        </p:nvSpPr>
        <p:spPr bwMode="auto">
          <a:xfrm>
            <a:off x="3370263" y="385763"/>
            <a:ext cx="1711325" cy="846137"/>
          </a:xfrm>
          <a:prstGeom prst="wedgeEllipseCallout">
            <a:avLst>
              <a:gd name="adj1" fmla="val 7051"/>
              <a:gd name="adj2" fmla="val 12317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Inhale, baby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!</a:t>
            </a: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 </a:t>
            </a:r>
          </a:p>
        </p:txBody>
      </p:sp>
      <p:sp>
        <p:nvSpPr>
          <p:cNvPr id="509981" name="Oval 29"/>
          <p:cNvSpPr>
            <a:spLocks noChangeArrowheads="1"/>
          </p:cNvSpPr>
          <p:nvPr/>
        </p:nvSpPr>
        <p:spPr bwMode="auto">
          <a:xfrm>
            <a:off x="2279650" y="5264150"/>
            <a:ext cx="358775" cy="2603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509982" name="Oval 30"/>
          <p:cNvSpPr>
            <a:spLocks noChangeArrowheads="1"/>
          </p:cNvSpPr>
          <p:nvPr/>
        </p:nvSpPr>
        <p:spPr bwMode="auto">
          <a:xfrm>
            <a:off x="2727325" y="5264150"/>
            <a:ext cx="358775" cy="2444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509983" name="AutoShape 31"/>
          <p:cNvSpPr>
            <a:spLocks noChangeArrowheads="1"/>
          </p:cNvSpPr>
          <p:nvPr/>
        </p:nvSpPr>
        <p:spPr bwMode="auto">
          <a:xfrm>
            <a:off x="647700" y="3411538"/>
            <a:ext cx="2611438" cy="244792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493963" y="3597275"/>
            <a:ext cx="358775" cy="596900"/>
            <a:chOff x="1571" y="2342"/>
            <a:chExt cx="226" cy="376"/>
          </a:xfrm>
        </p:grpSpPr>
        <p:sp>
          <p:nvSpPr>
            <p:cNvPr id="509985" name="Oval 33"/>
            <p:cNvSpPr>
              <a:spLocks noChangeArrowheads="1"/>
            </p:cNvSpPr>
            <p:nvPr/>
          </p:nvSpPr>
          <p:spPr bwMode="auto">
            <a:xfrm>
              <a:off x="1571" y="234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509986" name="Oval 34"/>
            <p:cNvSpPr>
              <a:spLocks noChangeArrowheads="1"/>
            </p:cNvSpPr>
            <p:nvPr/>
          </p:nvSpPr>
          <p:spPr bwMode="auto">
            <a:xfrm>
              <a:off x="1571" y="249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</p:grpSp>
      <p:sp>
        <p:nvSpPr>
          <p:cNvPr id="509987" name="Freeform 35"/>
          <p:cNvSpPr>
            <a:spLocks/>
          </p:cNvSpPr>
          <p:nvPr/>
        </p:nvSpPr>
        <p:spPr bwMode="auto">
          <a:xfrm>
            <a:off x="525463" y="4191000"/>
            <a:ext cx="896937" cy="487363"/>
          </a:xfrm>
          <a:custGeom>
            <a:avLst/>
            <a:gdLst/>
            <a:ahLst/>
            <a:cxnLst>
              <a:cxn ang="0">
                <a:pos x="512" y="326"/>
              </a:cxn>
              <a:cxn ang="0">
                <a:pos x="397" y="282"/>
              </a:cxn>
              <a:cxn ang="0">
                <a:pos x="445" y="206"/>
              </a:cxn>
              <a:cxn ang="0">
                <a:pos x="321" y="268"/>
              </a:cxn>
              <a:cxn ang="0">
                <a:pos x="369" y="163"/>
              </a:cxn>
              <a:cxn ang="0">
                <a:pos x="220" y="225"/>
              </a:cxn>
              <a:cxn ang="0">
                <a:pos x="287" y="115"/>
              </a:cxn>
              <a:cxn ang="0">
                <a:pos x="110" y="187"/>
              </a:cxn>
              <a:cxn ang="0">
                <a:pos x="172" y="57"/>
              </a:cxn>
              <a:cxn ang="0">
                <a:pos x="0" y="0"/>
              </a:cxn>
            </a:cxnLst>
            <a:rect l="0" t="0" r="r" b="b"/>
            <a:pathLst>
              <a:path w="512" h="326">
                <a:moveTo>
                  <a:pt x="512" y="326"/>
                </a:moveTo>
                <a:cubicBezTo>
                  <a:pt x="460" y="314"/>
                  <a:pt x="408" y="302"/>
                  <a:pt x="397" y="282"/>
                </a:cubicBezTo>
                <a:cubicBezTo>
                  <a:pt x="386" y="262"/>
                  <a:pt x="458" y="208"/>
                  <a:pt x="445" y="206"/>
                </a:cubicBezTo>
                <a:cubicBezTo>
                  <a:pt x="432" y="204"/>
                  <a:pt x="334" y="275"/>
                  <a:pt x="321" y="268"/>
                </a:cubicBezTo>
                <a:cubicBezTo>
                  <a:pt x="308" y="261"/>
                  <a:pt x="386" y="170"/>
                  <a:pt x="369" y="163"/>
                </a:cubicBezTo>
                <a:cubicBezTo>
                  <a:pt x="352" y="156"/>
                  <a:pt x="234" y="233"/>
                  <a:pt x="220" y="225"/>
                </a:cubicBezTo>
                <a:cubicBezTo>
                  <a:pt x="206" y="217"/>
                  <a:pt x="305" y="121"/>
                  <a:pt x="287" y="115"/>
                </a:cubicBezTo>
                <a:cubicBezTo>
                  <a:pt x="269" y="109"/>
                  <a:pt x="129" y="197"/>
                  <a:pt x="110" y="187"/>
                </a:cubicBezTo>
                <a:cubicBezTo>
                  <a:pt x="91" y="177"/>
                  <a:pt x="190" y="88"/>
                  <a:pt x="172" y="57"/>
                </a:cubicBezTo>
                <a:cubicBezTo>
                  <a:pt x="154" y="26"/>
                  <a:pt x="77" y="13"/>
                  <a:pt x="0" y="0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991" name="Freeform 39"/>
          <p:cNvSpPr>
            <a:spLocks/>
          </p:cNvSpPr>
          <p:nvPr/>
        </p:nvSpPr>
        <p:spPr bwMode="auto">
          <a:xfrm rot="-172374">
            <a:off x="3178175" y="5303838"/>
            <a:ext cx="3840163" cy="484187"/>
          </a:xfrm>
          <a:custGeom>
            <a:avLst/>
            <a:gdLst/>
            <a:ahLst/>
            <a:cxnLst>
              <a:cxn ang="0">
                <a:pos x="2787" y="9"/>
              </a:cxn>
              <a:cxn ang="0">
                <a:pos x="1574" y="421"/>
              </a:cxn>
              <a:cxn ang="0">
                <a:pos x="0" y="0"/>
              </a:cxn>
            </a:cxnLst>
            <a:rect l="0" t="0" r="r" b="b"/>
            <a:pathLst>
              <a:path w="2787" h="422">
                <a:moveTo>
                  <a:pt x="2787" y="9"/>
                </a:moveTo>
                <a:cubicBezTo>
                  <a:pt x="2412" y="215"/>
                  <a:pt x="2038" y="422"/>
                  <a:pt x="1574" y="421"/>
                </a:cubicBezTo>
                <a:cubicBezTo>
                  <a:pt x="1110" y="420"/>
                  <a:pt x="555" y="210"/>
                  <a:pt x="0" y="0"/>
                </a:cubicBez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6762750" y="4894263"/>
            <a:ext cx="442913" cy="390525"/>
            <a:chOff x="4684" y="3099"/>
            <a:chExt cx="279" cy="246"/>
          </a:xfrm>
        </p:grpSpPr>
        <p:sp>
          <p:nvSpPr>
            <p:cNvPr id="509976" name="Oval 24"/>
            <p:cNvSpPr>
              <a:spLocks noChangeArrowheads="1"/>
            </p:cNvSpPr>
            <p:nvPr/>
          </p:nvSpPr>
          <p:spPr bwMode="auto">
            <a:xfrm>
              <a:off x="4684" y="3099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e</a:t>
              </a:r>
              <a:r>
                <a:rPr lang="en-US" sz="1800" b="1" baseline="30000">
                  <a:solidFill>
                    <a:srgbClr val="000000"/>
                  </a:solidFill>
                </a:rPr>
                <a:t>-</a:t>
              </a:r>
              <a:endParaRPr lang="en-US" sz="1800" baseline="30000">
                <a:solidFill>
                  <a:srgbClr val="000000"/>
                </a:solidFill>
              </a:endParaRPr>
            </a:p>
          </p:txBody>
        </p:sp>
        <p:sp>
          <p:nvSpPr>
            <p:cNvPr id="509977" name="Oval 25"/>
            <p:cNvSpPr>
              <a:spLocks noChangeArrowheads="1"/>
            </p:cNvSpPr>
            <p:nvPr/>
          </p:nvSpPr>
          <p:spPr bwMode="auto">
            <a:xfrm>
              <a:off x="4829" y="3211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e</a:t>
              </a:r>
              <a:r>
                <a:rPr lang="en-US" sz="1800" b="1" baseline="30000">
                  <a:solidFill>
                    <a:srgbClr val="000000"/>
                  </a:solidFill>
                </a:rPr>
                <a:t>-</a:t>
              </a:r>
              <a:endParaRPr lang="en-US" sz="1800" baseline="30000">
                <a:solidFill>
                  <a:srgbClr val="000000"/>
                </a:solidFill>
              </a:endParaRPr>
            </a:p>
          </p:txBody>
        </p:sp>
      </p:grpSp>
      <p:sp>
        <p:nvSpPr>
          <p:cNvPr id="509996" name="Oval 44"/>
          <p:cNvSpPr>
            <a:spLocks noChangeArrowheads="1"/>
          </p:cNvSpPr>
          <p:nvPr/>
        </p:nvSpPr>
        <p:spPr bwMode="auto">
          <a:xfrm>
            <a:off x="5429250" y="1092200"/>
            <a:ext cx="3602038" cy="1376363"/>
          </a:xfrm>
          <a:prstGeom prst="ellipse">
            <a:avLst/>
          </a:prstGeom>
          <a:solidFill>
            <a:srgbClr val="FFFF99"/>
          </a:solidFill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7086600" y="1216025"/>
            <a:ext cx="1652588" cy="542925"/>
            <a:chOff x="3600" y="3554"/>
            <a:chExt cx="1680" cy="555"/>
          </a:xfrm>
        </p:grpSpPr>
        <p:sp>
          <p:nvSpPr>
            <p:cNvPr id="509998" name="Oval 46"/>
            <p:cNvSpPr>
              <a:spLocks noChangeArrowheads="1"/>
            </p:cNvSpPr>
            <p:nvPr/>
          </p:nvSpPr>
          <p:spPr bwMode="auto">
            <a:xfrm>
              <a:off x="3600" y="3600"/>
              <a:ext cx="1680" cy="480"/>
            </a:xfrm>
            <a:prstGeom prst="ellipse">
              <a:avLst/>
            </a:prstGeom>
            <a:solidFill>
              <a:srgbClr val="80FF00"/>
            </a:solidFill>
            <a:ln w="38100">
              <a:solidFill>
                <a:srgbClr val="04A40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999" name="Rectangle 47"/>
            <p:cNvSpPr>
              <a:spLocks noChangeArrowheads="1"/>
            </p:cNvSpPr>
            <p:nvPr/>
          </p:nvSpPr>
          <p:spPr bwMode="auto">
            <a:xfrm>
              <a:off x="3844" y="3661"/>
              <a:ext cx="38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00" name="Rectangle 48"/>
            <p:cNvSpPr>
              <a:spLocks noChangeArrowheads="1"/>
            </p:cNvSpPr>
            <p:nvPr/>
          </p:nvSpPr>
          <p:spPr bwMode="auto">
            <a:xfrm>
              <a:off x="4036" y="3614"/>
              <a:ext cx="38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01" name="Rectangle 49"/>
            <p:cNvSpPr>
              <a:spLocks noChangeArrowheads="1"/>
            </p:cNvSpPr>
            <p:nvPr/>
          </p:nvSpPr>
          <p:spPr bwMode="auto">
            <a:xfrm>
              <a:off x="4133" y="3757"/>
              <a:ext cx="38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02" name="Rectangle 50"/>
            <p:cNvSpPr>
              <a:spLocks noChangeArrowheads="1"/>
            </p:cNvSpPr>
            <p:nvPr/>
          </p:nvSpPr>
          <p:spPr bwMode="auto">
            <a:xfrm>
              <a:off x="4229" y="3567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03" name="Rectangle 51"/>
            <p:cNvSpPr>
              <a:spLocks noChangeArrowheads="1"/>
            </p:cNvSpPr>
            <p:nvPr/>
          </p:nvSpPr>
          <p:spPr bwMode="auto">
            <a:xfrm>
              <a:off x="4371" y="371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04" name="Rectangle 52"/>
            <p:cNvSpPr>
              <a:spLocks noChangeArrowheads="1"/>
            </p:cNvSpPr>
            <p:nvPr/>
          </p:nvSpPr>
          <p:spPr bwMode="auto">
            <a:xfrm>
              <a:off x="4515" y="3554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05" name="Rectangle 53"/>
            <p:cNvSpPr>
              <a:spLocks noChangeArrowheads="1"/>
            </p:cNvSpPr>
            <p:nvPr/>
          </p:nvSpPr>
          <p:spPr bwMode="auto">
            <a:xfrm>
              <a:off x="4565" y="371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06" name="Rectangle 54"/>
            <p:cNvSpPr>
              <a:spLocks noChangeArrowheads="1"/>
            </p:cNvSpPr>
            <p:nvPr/>
          </p:nvSpPr>
          <p:spPr bwMode="auto">
            <a:xfrm>
              <a:off x="4757" y="3614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07" name="Rectangle 55"/>
            <p:cNvSpPr>
              <a:spLocks noChangeArrowheads="1"/>
            </p:cNvSpPr>
            <p:nvPr/>
          </p:nvSpPr>
          <p:spPr bwMode="auto">
            <a:xfrm>
              <a:off x="4804" y="371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08" name="Rectangle 56"/>
            <p:cNvSpPr>
              <a:spLocks noChangeArrowheads="1"/>
            </p:cNvSpPr>
            <p:nvPr/>
          </p:nvSpPr>
          <p:spPr bwMode="auto">
            <a:xfrm>
              <a:off x="3605" y="366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09" name="Rectangle 57"/>
            <p:cNvSpPr>
              <a:spLocks noChangeArrowheads="1"/>
            </p:cNvSpPr>
            <p:nvPr/>
          </p:nvSpPr>
          <p:spPr bwMode="auto">
            <a:xfrm>
              <a:off x="3936" y="3798"/>
              <a:ext cx="385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7108825" y="1709738"/>
            <a:ext cx="1652588" cy="542925"/>
            <a:chOff x="3600" y="3554"/>
            <a:chExt cx="1680" cy="555"/>
          </a:xfrm>
        </p:grpSpPr>
        <p:sp>
          <p:nvSpPr>
            <p:cNvPr id="510011" name="Oval 59"/>
            <p:cNvSpPr>
              <a:spLocks noChangeArrowheads="1"/>
            </p:cNvSpPr>
            <p:nvPr/>
          </p:nvSpPr>
          <p:spPr bwMode="auto">
            <a:xfrm>
              <a:off x="3600" y="3600"/>
              <a:ext cx="1680" cy="480"/>
            </a:xfrm>
            <a:prstGeom prst="ellipse">
              <a:avLst/>
            </a:prstGeom>
            <a:solidFill>
              <a:srgbClr val="80FF00"/>
            </a:solidFill>
            <a:ln w="38100">
              <a:solidFill>
                <a:srgbClr val="04A40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012" name="Rectangle 60"/>
            <p:cNvSpPr>
              <a:spLocks noChangeArrowheads="1"/>
            </p:cNvSpPr>
            <p:nvPr/>
          </p:nvSpPr>
          <p:spPr bwMode="auto">
            <a:xfrm>
              <a:off x="3844" y="3661"/>
              <a:ext cx="38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13" name="Rectangle 61"/>
            <p:cNvSpPr>
              <a:spLocks noChangeArrowheads="1"/>
            </p:cNvSpPr>
            <p:nvPr/>
          </p:nvSpPr>
          <p:spPr bwMode="auto">
            <a:xfrm>
              <a:off x="4036" y="3614"/>
              <a:ext cx="38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14" name="Rectangle 62"/>
            <p:cNvSpPr>
              <a:spLocks noChangeArrowheads="1"/>
            </p:cNvSpPr>
            <p:nvPr/>
          </p:nvSpPr>
          <p:spPr bwMode="auto">
            <a:xfrm>
              <a:off x="4133" y="3757"/>
              <a:ext cx="38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15" name="Rectangle 63"/>
            <p:cNvSpPr>
              <a:spLocks noChangeArrowheads="1"/>
            </p:cNvSpPr>
            <p:nvPr/>
          </p:nvSpPr>
          <p:spPr bwMode="auto">
            <a:xfrm>
              <a:off x="4229" y="3567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16" name="Rectangle 64"/>
            <p:cNvSpPr>
              <a:spLocks noChangeArrowheads="1"/>
            </p:cNvSpPr>
            <p:nvPr/>
          </p:nvSpPr>
          <p:spPr bwMode="auto">
            <a:xfrm>
              <a:off x="4371" y="371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17" name="Rectangle 65"/>
            <p:cNvSpPr>
              <a:spLocks noChangeArrowheads="1"/>
            </p:cNvSpPr>
            <p:nvPr/>
          </p:nvSpPr>
          <p:spPr bwMode="auto">
            <a:xfrm>
              <a:off x="4515" y="3554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18" name="Rectangle 66"/>
            <p:cNvSpPr>
              <a:spLocks noChangeArrowheads="1"/>
            </p:cNvSpPr>
            <p:nvPr/>
          </p:nvSpPr>
          <p:spPr bwMode="auto">
            <a:xfrm>
              <a:off x="4565" y="371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19" name="Rectangle 67"/>
            <p:cNvSpPr>
              <a:spLocks noChangeArrowheads="1"/>
            </p:cNvSpPr>
            <p:nvPr/>
          </p:nvSpPr>
          <p:spPr bwMode="auto">
            <a:xfrm>
              <a:off x="4757" y="3614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20" name="Rectangle 68"/>
            <p:cNvSpPr>
              <a:spLocks noChangeArrowheads="1"/>
            </p:cNvSpPr>
            <p:nvPr/>
          </p:nvSpPr>
          <p:spPr bwMode="auto">
            <a:xfrm>
              <a:off x="4804" y="371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21" name="Rectangle 69"/>
            <p:cNvSpPr>
              <a:spLocks noChangeArrowheads="1"/>
            </p:cNvSpPr>
            <p:nvPr/>
          </p:nvSpPr>
          <p:spPr bwMode="auto">
            <a:xfrm>
              <a:off x="3605" y="366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22" name="Rectangle 70"/>
            <p:cNvSpPr>
              <a:spLocks noChangeArrowheads="1"/>
            </p:cNvSpPr>
            <p:nvPr/>
          </p:nvSpPr>
          <p:spPr bwMode="auto">
            <a:xfrm>
              <a:off x="3936" y="3798"/>
              <a:ext cx="385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</p:grpSp>
      <p:grpSp>
        <p:nvGrpSpPr>
          <p:cNvPr id="9" name="Group 71"/>
          <p:cNvGrpSpPr>
            <a:grpSpLocks/>
          </p:cNvGrpSpPr>
          <p:nvPr/>
        </p:nvGrpSpPr>
        <p:grpSpPr bwMode="auto">
          <a:xfrm rot="11813754">
            <a:off x="7253288" y="1997075"/>
            <a:ext cx="220662" cy="331788"/>
            <a:chOff x="450" y="1775"/>
            <a:chExt cx="161" cy="289"/>
          </a:xfrm>
        </p:grpSpPr>
        <p:sp>
          <p:nvSpPr>
            <p:cNvPr id="510024" name="AutoShape 72"/>
            <p:cNvSpPr>
              <a:spLocks noChangeArrowheads="1"/>
            </p:cNvSpPr>
            <p:nvPr/>
          </p:nvSpPr>
          <p:spPr bwMode="auto">
            <a:xfrm>
              <a:off x="493" y="1876"/>
              <a:ext cx="74" cy="188"/>
            </a:xfrm>
            <a:prstGeom prst="can">
              <a:avLst>
                <a:gd name="adj" fmla="val 63514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025" name="Oval 73"/>
            <p:cNvSpPr>
              <a:spLocks noChangeArrowheads="1"/>
            </p:cNvSpPr>
            <p:nvPr/>
          </p:nvSpPr>
          <p:spPr bwMode="auto">
            <a:xfrm>
              <a:off x="450" y="1775"/>
              <a:ext cx="161" cy="161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0026" name="Freeform 74"/>
          <p:cNvSpPr>
            <a:spLocks/>
          </p:cNvSpPr>
          <p:nvPr/>
        </p:nvSpPr>
        <p:spPr bwMode="auto">
          <a:xfrm>
            <a:off x="6829425" y="1939925"/>
            <a:ext cx="601663" cy="466725"/>
          </a:xfrm>
          <a:custGeom>
            <a:avLst/>
            <a:gdLst/>
            <a:ahLst/>
            <a:cxnLst>
              <a:cxn ang="0">
                <a:pos x="383" y="0"/>
              </a:cxn>
              <a:cxn ang="0">
                <a:pos x="249" y="396"/>
              </a:cxn>
              <a:cxn ang="0">
                <a:pos x="0" y="255"/>
              </a:cxn>
            </a:cxnLst>
            <a:rect l="0" t="0" r="r" b="b"/>
            <a:pathLst>
              <a:path w="383" h="438">
                <a:moveTo>
                  <a:pt x="383" y="0"/>
                </a:moveTo>
                <a:cubicBezTo>
                  <a:pt x="348" y="177"/>
                  <a:pt x="313" y="354"/>
                  <a:pt x="249" y="396"/>
                </a:cubicBezTo>
                <a:cubicBezTo>
                  <a:pt x="185" y="438"/>
                  <a:pt x="92" y="346"/>
                  <a:pt x="0" y="255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 type="triangle" w="sm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027" name="AutoShape 75"/>
          <p:cNvSpPr>
            <a:spLocks noChangeArrowheads="1"/>
          </p:cNvSpPr>
          <p:nvPr/>
        </p:nvSpPr>
        <p:spPr bwMode="auto">
          <a:xfrm>
            <a:off x="6270625" y="1878013"/>
            <a:ext cx="661988" cy="433387"/>
          </a:xfrm>
          <a:prstGeom prst="irregularSeal1">
            <a:avLst/>
          </a:prstGeom>
          <a:solidFill>
            <a:srgbClr val="CC0000"/>
          </a:solidFill>
          <a:ln w="19050">
            <a:solidFill>
              <a:srgbClr val="FF6404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1">
                <a:solidFill>
                  <a:srgbClr val="FFEA18"/>
                </a:solidFill>
              </a:rPr>
              <a:t>ATP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510028" name="AutoShape 76"/>
          <p:cNvSpPr>
            <a:spLocks noChangeArrowheads="1"/>
          </p:cNvSpPr>
          <p:nvPr/>
        </p:nvSpPr>
        <p:spPr bwMode="auto">
          <a:xfrm>
            <a:off x="8050213" y="1077913"/>
            <a:ext cx="1035050" cy="306387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thylakoid</a:t>
            </a:r>
            <a:endParaRPr lang="en-US" sz="1800" b="1"/>
          </a:p>
        </p:txBody>
      </p:sp>
      <p:sp>
        <p:nvSpPr>
          <p:cNvPr id="510029" name="AutoShape 77"/>
          <p:cNvSpPr>
            <a:spLocks noChangeArrowheads="1"/>
          </p:cNvSpPr>
          <p:nvPr/>
        </p:nvSpPr>
        <p:spPr bwMode="auto">
          <a:xfrm>
            <a:off x="5078413" y="1141413"/>
            <a:ext cx="1263650" cy="306387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chloroplast</a:t>
            </a:r>
            <a:endParaRPr lang="en-US" sz="1800" b="1"/>
          </a:p>
        </p:txBody>
      </p:sp>
      <p:sp>
        <p:nvSpPr>
          <p:cNvPr id="510030" name="Freeform 78"/>
          <p:cNvSpPr>
            <a:spLocks/>
          </p:cNvSpPr>
          <p:nvPr/>
        </p:nvSpPr>
        <p:spPr bwMode="auto">
          <a:xfrm>
            <a:off x="7119938" y="4495800"/>
            <a:ext cx="387350" cy="412750"/>
          </a:xfrm>
          <a:custGeom>
            <a:avLst/>
            <a:gdLst/>
            <a:ahLst/>
            <a:cxnLst>
              <a:cxn ang="0">
                <a:pos x="541" y="0"/>
              </a:cxn>
              <a:cxn ang="0">
                <a:pos x="441" y="421"/>
              </a:cxn>
              <a:cxn ang="0">
                <a:pos x="0" y="575"/>
              </a:cxn>
            </a:cxnLst>
            <a:rect l="0" t="0" r="r" b="b"/>
            <a:pathLst>
              <a:path w="541" h="575">
                <a:moveTo>
                  <a:pt x="541" y="0"/>
                </a:moveTo>
                <a:cubicBezTo>
                  <a:pt x="536" y="162"/>
                  <a:pt x="531" y="325"/>
                  <a:pt x="441" y="421"/>
                </a:cubicBezTo>
                <a:cubicBezTo>
                  <a:pt x="351" y="517"/>
                  <a:pt x="73" y="549"/>
                  <a:pt x="0" y="575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stealth" w="sm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031" name="Freeform 79"/>
          <p:cNvSpPr>
            <a:spLocks/>
          </p:cNvSpPr>
          <p:nvPr/>
        </p:nvSpPr>
        <p:spPr bwMode="auto">
          <a:xfrm flipH="1">
            <a:off x="7575550" y="4497388"/>
            <a:ext cx="387350" cy="412750"/>
          </a:xfrm>
          <a:custGeom>
            <a:avLst/>
            <a:gdLst/>
            <a:ahLst/>
            <a:cxnLst>
              <a:cxn ang="0">
                <a:pos x="541" y="0"/>
              </a:cxn>
              <a:cxn ang="0">
                <a:pos x="441" y="421"/>
              </a:cxn>
              <a:cxn ang="0">
                <a:pos x="0" y="575"/>
              </a:cxn>
            </a:cxnLst>
            <a:rect l="0" t="0" r="r" b="b"/>
            <a:pathLst>
              <a:path w="541" h="575">
                <a:moveTo>
                  <a:pt x="541" y="0"/>
                </a:moveTo>
                <a:cubicBezTo>
                  <a:pt x="536" y="162"/>
                  <a:pt x="531" y="325"/>
                  <a:pt x="441" y="421"/>
                </a:cubicBezTo>
                <a:cubicBezTo>
                  <a:pt x="351" y="517"/>
                  <a:pt x="73" y="549"/>
                  <a:pt x="0" y="575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stealth" w="sm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81"/>
          <p:cNvGrpSpPr>
            <a:grpSpLocks/>
          </p:cNvGrpSpPr>
          <p:nvPr/>
        </p:nvGrpSpPr>
        <p:grpSpPr bwMode="auto">
          <a:xfrm>
            <a:off x="8010525" y="4835525"/>
            <a:ext cx="504825" cy="212725"/>
            <a:chOff x="4790" y="2784"/>
            <a:chExt cx="318" cy="134"/>
          </a:xfrm>
        </p:grpSpPr>
        <p:sp>
          <p:nvSpPr>
            <p:cNvPr id="510034" name="Oval 82"/>
            <p:cNvSpPr>
              <a:spLocks noChangeArrowheads="1"/>
            </p:cNvSpPr>
            <p:nvPr/>
          </p:nvSpPr>
          <p:spPr bwMode="auto">
            <a:xfrm>
              <a:off x="4790" y="2784"/>
              <a:ext cx="134" cy="13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  <a:endParaRPr lang="en-US" sz="1800" baseline="30000">
                <a:solidFill>
                  <a:srgbClr val="000000"/>
                </a:solidFill>
              </a:endParaRPr>
            </a:p>
          </p:txBody>
        </p:sp>
        <p:sp>
          <p:nvSpPr>
            <p:cNvPr id="510035" name="Oval 83"/>
            <p:cNvSpPr>
              <a:spLocks noChangeArrowheads="1"/>
            </p:cNvSpPr>
            <p:nvPr/>
          </p:nvSpPr>
          <p:spPr bwMode="auto">
            <a:xfrm flipH="1" flipV="1">
              <a:off x="4974" y="2784"/>
              <a:ext cx="134" cy="13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+</a:t>
              </a:r>
              <a:r>
                <a:rPr lang="en-US" sz="1800" b="1">
                  <a:solidFill>
                    <a:srgbClr val="000000"/>
                  </a:solidFill>
                </a:rPr>
                <a:t>H</a:t>
              </a:r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509978" name="Freeform 26"/>
          <p:cNvSpPr>
            <a:spLocks/>
          </p:cNvSpPr>
          <p:nvPr/>
        </p:nvSpPr>
        <p:spPr bwMode="auto">
          <a:xfrm>
            <a:off x="4059238" y="2844800"/>
            <a:ext cx="1130300" cy="1484313"/>
          </a:xfrm>
          <a:custGeom>
            <a:avLst/>
            <a:gdLst/>
            <a:ahLst/>
            <a:cxnLst>
              <a:cxn ang="0">
                <a:pos x="785" y="944"/>
              </a:cxn>
              <a:cxn ang="0">
                <a:pos x="857" y="704"/>
              </a:cxn>
              <a:cxn ang="0">
                <a:pos x="531" y="867"/>
              </a:cxn>
              <a:cxn ang="0">
                <a:pos x="589" y="508"/>
              </a:cxn>
              <a:cxn ang="0">
                <a:pos x="330" y="513"/>
              </a:cxn>
              <a:cxn ang="0">
                <a:pos x="330" y="259"/>
              </a:cxn>
              <a:cxn ang="0">
                <a:pos x="129" y="230"/>
              </a:cxn>
              <a:cxn ang="0">
                <a:pos x="67" y="58"/>
              </a:cxn>
              <a:cxn ang="0">
                <a:pos x="0" y="0"/>
              </a:cxn>
            </a:cxnLst>
            <a:rect l="0" t="0" r="r" b="b"/>
            <a:pathLst>
              <a:path w="899" h="944">
                <a:moveTo>
                  <a:pt x="785" y="944"/>
                </a:moveTo>
                <a:cubicBezTo>
                  <a:pt x="842" y="830"/>
                  <a:pt x="899" y="717"/>
                  <a:pt x="857" y="704"/>
                </a:cubicBezTo>
                <a:cubicBezTo>
                  <a:pt x="815" y="691"/>
                  <a:pt x="576" y="900"/>
                  <a:pt x="531" y="867"/>
                </a:cubicBezTo>
                <a:cubicBezTo>
                  <a:pt x="486" y="834"/>
                  <a:pt x="622" y="567"/>
                  <a:pt x="589" y="508"/>
                </a:cubicBezTo>
                <a:cubicBezTo>
                  <a:pt x="556" y="449"/>
                  <a:pt x="373" y="554"/>
                  <a:pt x="330" y="513"/>
                </a:cubicBezTo>
                <a:cubicBezTo>
                  <a:pt x="287" y="472"/>
                  <a:pt x="363" y="306"/>
                  <a:pt x="330" y="259"/>
                </a:cubicBezTo>
                <a:cubicBezTo>
                  <a:pt x="297" y="212"/>
                  <a:pt x="173" y="263"/>
                  <a:pt x="129" y="230"/>
                </a:cubicBezTo>
                <a:cubicBezTo>
                  <a:pt x="85" y="197"/>
                  <a:pt x="88" y="96"/>
                  <a:pt x="67" y="58"/>
                </a:cubicBezTo>
                <a:cubicBezTo>
                  <a:pt x="46" y="20"/>
                  <a:pt x="23" y="10"/>
                  <a:pt x="0" y="0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965" name="Oval 13"/>
          <p:cNvSpPr>
            <a:spLocks noChangeArrowheads="1"/>
          </p:cNvSpPr>
          <p:nvPr/>
        </p:nvSpPr>
        <p:spPr bwMode="auto">
          <a:xfrm flipV="1">
            <a:off x="4997450" y="4157663"/>
            <a:ext cx="327025" cy="3270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chemeClr val="bg1"/>
                </a:solidFill>
              </a:rPr>
              <a:t>O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09995" name="Oval 43"/>
          <p:cNvSpPr>
            <a:spLocks noChangeArrowheads="1"/>
          </p:cNvSpPr>
          <p:nvPr/>
        </p:nvSpPr>
        <p:spPr bwMode="auto">
          <a:xfrm flipV="1">
            <a:off x="5133975" y="4294188"/>
            <a:ext cx="327025" cy="3270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chemeClr val="bg1"/>
                </a:solidFill>
              </a:rPr>
              <a:t>O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10036" name="AutoShape 84"/>
          <p:cNvSpPr>
            <a:spLocks noChangeArrowheads="1"/>
          </p:cNvSpPr>
          <p:nvPr/>
        </p:nvSpPr>
        <p:spPr bwMode="auto">
          <a:xfrm>
            <a:off x="5259388" y="2822575"/>
            <a:ext cx="2178050" cy="31908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Plants SPLIT water!</a:t>
            </a:r>
          </a:p>
        </p:txBody>
      </p:sp>
      <p:sp>
        <p:nvSpPr>
          <p:cNvPr id="510037" name="AutoShape 85"/>
          <p:cNvSpPr>
            <a:spLocks noChangeArrowheads="1"/>
          </p:cNvSpPr>
          <p:nvPr/>
        </p:nvSpPr>
        <p:spPr bwMode="auto">
          <a:xfrm>
            <a:off x="4172958" y="5627648"/>
            <a:ext cx="2115711" cy="30646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t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fill the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–e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vacancy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099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80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5263</TotalTime>
  <Words>887</Words>
  <Application>Microsoft Macintosh PowerPoint</Application>
  <PresentationFormat>On-screen Show (4:3)</PresentationFormat>
  <Paragraphs>238</Paragraphs>
  <Slides>13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Chloroplasts vs. Mitochondria</vt:lpstr>
      <vt:lpstr>Pigments of photosynthesis </vt:lpstr>
      <vt:lpstr>Excited Chlorophyll</vt:lpstr>
      <vt:lpstr>A Look at Light</vt:lpstr>
      <vt:lpstr>Light: absorption spectra</vt:lpstr>
      <vt:lpstr>Photosystems of photosynthesis 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 2010edit</dc:title>
  <dc:subject/>
  <dc:creator>Kim Foglia/David Knuffke</dc:creator>
  <cp:keywords/>
  <dc:description/>
  <cp:lastModifiedBy>American School of Dubai</cp:lastModifiedBy>
  <cp:revision>182</cp:revision>
  <cp:lastPrinted>2011-11-17T03:02:49Z</cp:lastPrinted>
  <dcterms:created xsi:type="dcterms:W3CDTF">2011-11-17T09:55:41Z</dcterms:created>
  <dcterms:modified xsi:type="dcterms:W3CDTF">2011-11-17T09:56:05Z</dcterms:modified>
  <cp:category/>
</cp:coreProperties>
</file>