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media/audio3.bin" ContentType="audio/unknown"/>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media/audio2.bin" ContentType="audio/unknown"/>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media/audio1.bin" ContentType="audio/unknown"/>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57.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793" r:id="rId1"/>
  </p:sldMasterIdLst>
  <p:notesMasterIdLst>
    <p:notesMasterId r:id="rId61"/>
  </p:notesMasterIdLst>
  <p:handoutMasterIdLst>
    <p:handoutMasterId r:id="rId62"/>
  </p:handoutMasterIdLst>
  <p:sldIdLst>
    <p:sldId id="453" r:id="rId2"/>
    <p:sldId id="496" r:id="rId3"/>
    <p:sldId id="455" r:id="rId4"/>
    <p:sldId id="456" r:id="rId5"/>
    <p:sldId id="457" r:id="rId6"/>
    <p:sldId id="458" r:id="rId7"/>
    <p:sldId id="459" r:id="rId8"/>
    <p:sldId id="498" r:id="rId9"/>
    <p:sldId id="538" r:id="rId10"/>
    <p:sldId id="539" r:id="rId11"/>
    <p:sldId id="540" r:id="rId12"/>
    <p:sldId id="541" r:id="rId13"/>
    <p:sldId id="542" r:id="rId14"/>
    <p:sldId id="543" r:id="rId15"/>
    <p:sldId id="544" r:id="rId16"/>
    <p:sldId id="545" r:id="rId17"/>
    <p:sldId id="461" r:id="rId18"/>
    <p:sldId id="462" r:id="rId19"/>
    <p:sldId id="463" r:id="rId20"/>
    <p:sldId id="464" r:id="rId21"/>
    <p:sldId id="466" r:id="rId22"/>
    <p:sldId id="467" r:id="rId23"/>
    <p:sldId id="468" r:id="rId24"/>
    <p:sldId id="469" r:id="rId25"/>
    <p:sldId id="470" r:id="rId26"/>
    <p:sldId id="475" r:id="rId27"/>
    <p:sldId id="474" r:id="rId28"/>
    <p:sldId id="476" r:id="rId29"/>
    <p:sldId id="477" r:id="rId30"/>
    <p:sldId id="478" r:id="rId31"/>
    <p:sldId id="479" r:id="rId32"/>
    <p:sldId id="480" r:id="rId33"/>
    <p:sldId id="561" r:id="rId34"/>
    <p:sldId id="562" r:id="rId35"/>
    <p:sldId id="481" r:id="rId36"/>
    <p:sldId id="548" r:id="rId37"/>
    <p:sldId id="553" r:id="rId38"/>
    <p:sldId id="482" r:id="rId39"/>
    <p:sldId id="557" r:id="rId40"/>
    <p:sldId id="558" r:id="rId41"/>
    <p:sldId id="560" r:id="rId42"/>
    <p:sldId id="485" r:id="rId43"/>
    <p:sldId id="499" r:id="rId44"/>
    <p:sldId id="486" r:id="rId45"/>
    <p:sldId id="487" r:id="rId46"/>
    <p:sldId id="500" r:id="rId47"/>
    <p:sldId id="488" r:id="rId48"/>
    <p:sldId id="489" r:id="rId49"/>
    <p:sldId id="471" r:id="rId50"/>
    <p:sldId id="472" r:id="rId51"/>
    <p:sldId id="497" r:id="rId52"/>
    <p:sldId id="536" r:id="rId53"/>
    <p:sldId id="452" r:id="rId54"/>
    <p:sldId id="490" r:id="rId55"/>
    <p:sldId id="491" r:id="rId56"/>
    <p:sldId id="492" r:id="rId57"/>
    <p:sldId id="493" r:id="rId58"/>
    <p:sldId id="494" r:id="rId59"/>
    <p:sldId id="501" r:id="rId60"/>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clrMru>
    <a:srgbClr val="00A9FF"/>
    <a:srgbClr val="006300"/>
    <a:srgbClr val="000000"/>
    <a:srgbClr val="CC0000"/>
    <a:srgbClr val="FFEA18"/>
    <a:srgbClr val="0F116A"/>
    <a:srgbClr val="80FF00"/>
    <a:srgbClr val="0040A4"/>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p:cViewPr>
        <p:scale>
          <a:sx n="100" d="100"/>
          <a:sy n="100" d="100"/>
        </p:scale>
        <p:origin x="-1080" y="-88"/>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96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prstTxWarp prst="textNoShape">
              <a:avLst/>
            </a:prstTxWarp>
            <a:spAutoFit/>
          </a:bodyPr>
          <a:lstStyle/>
          <a:p>
            <a:pPr algn="l">
              <a:tabLst>
                <a:tab pos="6170613" algn="r"/>
              </a:tabLst>
              <a:defRPr/>
            </a:pPr>
            <a:r>
              <a:rPr lang="en-US" sz="1100" b="1" dirty="0" smtClean="0"/>
              <a:t>Deer Park High School	Mr.  Knuffke</a:t>
            </a:r>
            <a:endParaRPr lang="en-US" sz="1800" b="1" dirty="0" smtClean="0"/>
          </a:p>
          <a:p>
            <a:pPr>
              <a:tabLst>
                <a:tab pos="6170613" algn="r"/>
              </a:tabLst>
              <a:defRPr/>
            </a:pPr>
            <a:r>
              <a:rPr lang="en-US" sz="1400" b="1" dirty="0" smtClean="0"/>
              <a:t>AP Biology</a:t>
            </a:r>
            <a:endParaRPr lang="en-US" sz="1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609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02408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413"/>
              </a:spcBef>
            </a:pPr>
            <a:r>
              <a:rPr lang="en-US">
                <a:solidFill>
                  <a:srgbClr val="000000"/>
                </a:solidFill>
                <a:latin typeface="Arial" charset="0"/>
                <a:ea typeface="Arial" charset="0"/>
                <a:cs typeface="Arial" charset="0"/>
                <a:sym typeface="Arial" charset="0"/>
              </a:rPr>
              <a:t>CO</a:t>
            </a:r>
            <a:r>
              <a:rPr lang="en-US" baseline="-25000">
                <a:solidFill>
                  <a:srgbClr val="000000"/>
                </a:solidFill>
                <a:latin typeface="Arial" charset="0"/>
                <a:ea typeface="Arial" charset="0"/>
                <a:cs typeface="Arial" charset="0"/>
                <a:sym typeface="Arial" charset="0"/>
              </a:rPr>
              <a:t>2</a:t>
            </a:r>
            <a:r>
              <a:rPr lang="en-US">
                <a:solidFill>
                  <a:srgbClr val="000000"/>
                </a:solidFill>
                <a:latin typeface="Arial" charset="0"/>
                <a:ea typeface="Arial" charset="0"/>
                <a:cs typeface="Arial" charset="0"/>
                <a:sym typeface="Arial" charset="0"/>
              </a:rPr>
              <a:t> contains little energy because it is fully oxidized</a:t>
            </a:r>
          </a:p>
          <a:p>
            <a:pPr marL="39688">
              <a:spcBef>
                <a:spcPts val="413"/>
              </a:spcBef>
            </a:pPr>
            <a:r>
              <a:rPr lang="en-US">
                <a:solidFill>
                  <a:srgbClr val="000000"/>
                </a:solidFill>
                <a:latin typeface="Arial" charset="0"/>
                <a:ea typeface="Arial" charset="0"/>
                <a:cs typeface="Arial" charset="0"/>
                <a:sym typeface="Arial" charset="0"/>
              </a:rPr>
              <a:t>Reduce CO</a:t>
            </a:r>
            <a:r>
              <a:rPr lang="en-US" baseline="-25000">
                <a:solidFill>
                  <a:srgbClr val="000000"/>
                </a:solidFill>
                <a:latin typeface="Arial" charset="0"/>
                <a:ea typeface="Arial" charset="0"/>
                <a:cs typeface="Arial" charset="0"/>
                <a:sym typeface="Arial" charset="0"/>
              </a:rPr>
              <a:t>2</a:t>
            </a:r>
            <a:r>
              <a:rPr lang="en-US">
                <a:solidFill>
                  <a:srgbClr val="000000"/>
                </a:solidFill>
                <a:latin typeface="Arial" charset="0"/>
                <a:ea typeface="Arial" charset="0"/>
                <a:cs typeface="Arial" charset="0"/>
                <a:sym typeface="Arial" charset="0"/>
              </a:rPr>
              <a:t> in a series of steps to synthesize a stable energy storage molecule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413"/>
              </a:spcBef>
            </a:pPr>
            <a:r>
              <a:rPr lang="en-US">
                <a:solidFill>
                  <a:srgbClr val="000000"/>
                </a:solidFill>
                <a:latin typeface="Arial" charset="0"/>
                <a:ea typeface="Arial" charset="0"/>
                <a:cs typeface="Arial" charset="0"/>
                <a:sym typeface="Arial" charset="0"/>
              </a:rPr>
              <a:t>1. A five-carbon sugar molecule called ribulose bisphosphate, or RuBP, is the acceptor that binds CO2 dissolved in the stroma. This process, called CO2 fixation, is catalyzed by the enzyme RuBP carboxylase, forming an unstable six-carbon molecule. This molecule quickly breaks down to give two molecules of the three-carbon 3-phosphoglycerate (3PG), also called phosphoglyceric acid (PGA).</a:t>
            </a:r>
          </a:p>
          <a:p>
            <a:pPr marL="39688">
              <a:spcBef>
                <a:spcPts val="413"/>
              </a:spcBef>
            </a:pPr>
            <a:endParaRPr lang="en-US">
              <a:solidFill>
                <a:srgbClr val="000000"/>
              </a:solidFill>
              <a:latin typeface="Arial" charset="0"/>
              <a:ea typeface="Arial" charset="0"/>
              <a:cs typeface="Arial" charset="0"/>
              <a:sym typeface="Arial" charset="0"/>
            </a:endParaRPr>
          </a:p>
          <a:p>
            <a:pPr marL="39688">
              <a:spcBef>
                <a:spcPts val="413"/>
              </a:spcBef>
            </a:pPr>
            <a:r>
              <a:rPr lang="en-US">
                <a:solidFill>
                  <a:srgbClr val="000000"/>
                </a:solidFill>
                <a:latin typeface="Arial" charset="0"/>
                <a:ea typeface="Arial" charset="0"/>
                <a:cs typeface="Arial" charset="0"/>
                <a:sym typeface="Arial" charset="0"/>
              </a:rPr>
              <a:t>2. The two 3PG molecules are converted into glyceraldehyde 3-phosphate (G3P, a.k.a. phosphoglyceraldehyde, PGAL) molecules, a three-carbon sugar phosphate, by adding a high-energy phosphate group from ATP, then breaking the phosphate bond and adding hydrogen from NADH + H+.</a:t>
            </a:r>
          </a:p>
          <a:p>
            <a:pPr marL="39688">
              <a:spcBef>
                <a:spcPts val="413"/>
              </a:spcBef>
            </a:pPr>
            <a:endParaRPr lang="en-US">
              <a:solidFill>
                <a:srgbClr val="000000"/>
              </a:solidFill>
              <a:latin typeface="Arial" charset="0"/>
              <a:ea typeface="Arial" charset="0"/>
              <a:cs typeface="Arial" charset="0"/>
              <a:sym typeface="Arial" charset="0"/>
            </a:endParaRPr>
          </a:p>
          <a:p>
            <a:pPr marL="39688">
              <a:spcBef>
                <a:spcPts val="413"/>
              </a:spcBef>
            </a:pPr>
            <a:r>
              <a:rPr lang="en-US">
                <a:solidFill>
                  <a:srgbClr val="000000"/>
                </a:solidFill>
                <a:latin typeface="Arial" charset="0"/>
                <a:ea typeface="Arial" charset="0"/>
                <a:cs typeface="Arial" charset="0"/>
                <a:sym typeface="Arial" charset="0"/>
              </a:rPr>
              <a:t>3. Three turns of the cycle, using three molecules of CO2, produces six molecules of G3P. However, only one of the six molecules exits the cycle as an output, while the remaining five enter a complex process that regenerates more RuBP to continue the cycle. Two molecules of G3P, produced by a total of six turns of the cycle, combine to form one molecule of glucose.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413"/>
              </a:spcBef>
              <a:tabLst>
                <a:tab pos="279400" algn="l"/>
                <a:tab pos="952500" algn="l"/>
              </a:tabLst>
            </a:pPr>
            <a:r>
              <a:rPr lang="en-US">
                <a:solidFill>
                  <a:srgbClr val="000000"/>
                </a:solidFill>
                <a:latin typeface="Arial" charset="0"/>
                <a:ea typeface="Arial" charset="0"/>
                <a:cs typeface="Arial" charset="0"/>
                <a:sym typeface="Arial" charset="0"/>
              </a:rPr>
              <a:t>Gluconeogenesis == making new glucose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350"/>
              </a:spcBef>
            </a:pPr>
            <a:r>
              <a:rPr lang="en-US" sz="1100">
                <a:solidFill>
                  <a:srgbClr val="000000"/>
                </a:solidFill>
                <a:latin typeface="Arial" charset="0"/>
                <a:ea typeface="Arial" charset="0"/>
                <a:cs typeface="Arial" charset="0"/>
                <a:sym typeface="Arial" charset="0"/>
              </a:rPr>
              <a:t>Where did the CO</a:t>
            </a:r>
            <a:r>
              <a:rPr lang="en-US" sz="1100" baseline="-25000">
                <a:solidFill>
                  <a:srgbClr val="000000"/>
                </a:solidFill>
                <a:latin typeface="Arial" charset="0"/>
                <a:ea typeface="Arial" charset="0"/>
                <a:cs typeface="Arial" charset="0"/>
                <a:sym typeface="Arial" charset="0"/>
              </a:rPr>
              <a:t>2</a:t>
            </a:r>
            <a:r>
              <a:rPr lang="en-US" sz="1100">
                <a:solidFill>
                  <a:srgbClr val="000000"/>
                </a:solidFill>
                <a:latin typeface="Arial" charset="0"/>
                <a:ea typeface="Arial" charset="0"/>
                <a:cs typeface="Arial" charset="0"/>
                <a:sym typeface="Arial" charset="0"/>
              </a:rPr>
              <a:t> come from?	air</a:t>
            </a:r>
          </a:p>
          <a:p>
            <a:pPr marL="39688">
              <a:spcBef>
                <a:spcPts val="350"/>
              </a:spcBef>
            </a:pPr>
            <a:r>
              <a:rPr lang="en-US" sz="1100">
                <a:solidFill>
                  <a:srgbClr val="000000"/>
                </a:solidFill>
                <a:latin typeface="Arial" charset="0"/>
                <a:ea typeface="Arial" charset="0"/>
                <a:cs typeface="Arial" charset="0"/>
                <a:sym typeface="Arial" charset="0"/>
              </a:rPr>
              <a:t>Where did the CO</a:t>
            </a:r>
            <a:r>
              <a:rPr lang="en-US" sz="1100" baseline="-25000">
                <a:solidFill>
                  <a:srgbClr val="000000"/>
                </a:solidFill>
                <a:latin typeface="Arial" charset="0"/>
                <a:ea typeface="Arial" charset="0"/>
                <a:cs typeface="Arial" charset="0"/>
                <a:sym typeface="Arial" charset="0"/>
              </a:rPr>
              <a:t>2</a:t>
            </a:r>
            <a:r>
              <a:rPr lang="en-US" sz="1100">
                <a:solidFill>
                  <a:srgbClr val="000000"/>
                </a:solidFill>
                <a:latin typeface="Arial" charset="0"/>
                <a:ea typeface="Arial" charset="0"/>
                <a:cs typeface="Arial" charset="0"/>
                <a:sym typeface="Arial" charset="0"/>
              </a:rPr>
              <a:t> go?		carbohydrate (G3P)</a:t>
            </a:r>
          </a:p>
          <a:p>
            <a:pPr marL="39688">
              <a:spcBef>
                <a:spcPts val="350"/>
              </a:spcBef>
            </a:pPr>
            <a:r>
              <a:rPr lang="en-US" sz="1100">
                <a:solidFill>
                  <a:srgbClr val="000000"/>
                </a:solidFill>
                <a:latin typeface="Arial" charset="0"/>
                <a:ea typeface="Arial" charset="0"/>
                <a:cs typeface="Arial" charset="0"/>
                <a:sym typeface="Arial" charset="0"/>
              </a:rPr>
              <a:t>Where did the H</a:t>
            </a:r>
            <a:r>
              <a:rPr lang="en-US" sz="1100" baseline="-25000">
                <a:solidFill>
                  <a:srgbClr val="000000"/>
                </a:solidFill>
                <a:latin typeface="Arial" charset="0"/>
                <a:ea typeface="Arial" charset="0"/>
                <a:cs typeface="Arial" charset="0"/>
                <a:sym typeface="Arial" charset="0"/>
              </a:rPr>
              <a:t>2</a:t>
            </a:r>
            <a:r>
              <a:rPr lang="en-US" sz="1100">
                <a:solidFill>
                  <a:srgbClr val="000000"/>
                </a:solidFill>
                <a:latin typeface="Arial" charset="0"/>
                <a:ea typeface="Arial" charset="0"/>
                <a:cs typeface="Arial" charset="0"/>
                <a:sym typeface="Arial" charset="0"/>
              </a:rPr>
              <a:t>O come from?	soil (xylem)</a:t>
            </a:r>
          </a:p>
          <a:p>
            <a:pPr marL="39688">
              <a:spcBef>
                <a:spcPts val="350"/>
              </a:spcBef>
            </a:pPr>
            <a:r>
              <a:rPr lang="en-US" sz="1100">
                <a:solidFill>
                  <a:srgbClr val="000000"/>
                </a:solidFill>
                <a:latin typeface="Arial" charset="0"/>
                <a:ea typeface="Arial" charset="0"/>
                <a:cs typeface="Arial" charset="0"/>
                <a:sym typeface="Arial" charset="0"/>
              </a:rPr>
              <a:t>Where did the H</a:t>
            </a:r>
            <a:r>
              <a:rPr lang="en-US" sz="1100" baseline="-25000">
                <a:solidFill>
                  <a:srgbClr val="000000"/>
                </a:solidFill>
                <a:latin typeface="Arial" charset="0"/>
                <a:ea typeface="Arial" charset="0"/>
                <a:cs typeface="Arial" charset="0"/>
                <a:sym typeface="Arial" charset="0"/>
              </a:rPr>
              <a:t>2</a:t>
            </a:r>
            <a:r>
              <a:rPr lang="en-US" sz="1100">
                <a:solidFill>
                  <a:srgbClr val="000000"/>
                </a:solidFill>
                <a:latin typeface="Arial" charset="0"/>
                <a:ea typeface="Arial" charset="0"/>
                <a:cs typeface="Arial" charset="0"/>
                <a:sym typeface="Arial" charset="0"/>
              </a:rPr>
              <a:t>O go?		split to donate e- &amp; H+</a:t>
            </a:r>
          </a:p>
          <a:p>
            <a:pPr marL="39688">
              <a:spcBef>
                <a:spcPts val="350"/>
              </a:spcBef>
            </a:pPr>
            <a:r>
              <a:rPr lang="en-US" sz="1100">
                <a:solidFill>
                  <a:srgbClr val="000000"/>
                </a:solidFill>
                <a:latin typeface="Arial" charset="0"/>
                <a:ea typeface="Arial" charset="0"/>
                <a:cs typeface="Arial" charset="0"/>
                <a:sym typeface="Arial" charset="0"/>
              </a:rPr>
              <a:t>Where did the energy come from?	sun</a:t>
            </a:r>
          </a:p>
          <a:p>
            <a:pPr marL="39688">
              <a:spcBef>
                <a:spcPts val="350"/>
              </a:spcBef>
            </a:pPr>
            <a:r>
              <a:rPr lang="en-US" sz="1100">
                <a:solidFill>
                  <a:srgbClr val="000000"/>
                </a:solidFill>
                <a:latin typeface="Arial" charset="0"/>
                <a:ea typeface="Arial" charset="0"/>
                <a:cs typeface="Arial" charset="0"/>
                <a:sym typeface="Arial" charset="0"/>
              </a:rPr>
              <a:t>What’s the energy used for?		to make ATP in light reactions</a:t>
            </a:r>
          </a:p>
          <a:p>
            <a:pPr marL="39688">
              <a:spcBef>
                <a:spcPts val="350"/>
              </a:spcBef>
            </a:pPr>
            <a:r>
              <a:rPr lang="en-US" sz="1100">
                <a:solidFill>
                  <a:srgbClr val="000000"/>
                </a:solidFill>
                <a:latin typeface="Arial" charset="0"/>
                <a:ea typeface="Arial" charset="0"/>
                <a:cs typeface="Arial" charset="0"/>
                <a:sym typeface="Arial" charset="0"/>
              </a:rPr>
              <a:t>What will the C</a:t>
            </a:r>
            <a:r>
              <a:rPr lang="en-US" sz="1100" baseline="-25000">
                <a:solidFill>
                  <a:srgbClr val="000000"/>
                </a:solidFill>
                <a:latin typeface="Arial" charset="0"/>
                <a:ea typeface="Arial" charset="0"/>
                <a:cs typeface="Arial" charset="0"/>
                <a:sym typeface="Arial" charset="0"/>
              </a:rPr>
              <a:t>6</a:t>
            </a:r>
            <a:r>
              <a:rPr lang="en-US" sz="1100">
                <a:solidFill>
                  <a:srgbClr val="000000"/>
                </a:solidFill>
                <a:latin typeface="Arial" charset="0"/>
                <a:ea typeface="Arial" charset="0"/>
                <a:cs typeface="Arial" charset="0"/>
                <a:sym typeface="Arial" charset="0"/>
              </a:rPr>
              <a:t>H</a:t>
            </a:r>
            <a:r>
              <a:rPr lang="en-US" sz="1100" baseline="-25000">
                <a:solidFill>
                  <a:srgbClr val="000000"/>
                </a:solidFill>
                <a:latin typeface="Arial" charset="0"/>
                <a:ea typeface="Arial" charset="0"/>
                <a:cs typeface="Arial" charset="0"/>
                <a:sym typeface="Arial" charset="0"/>
              </a:rPr>
              <a:t>12</a:t>
            </a:r>
            <a:r>
              <a:rPr lang="en-US" sz="1100">
                <a:solidFill>
                  <a:srgbClr val="000000"/>
                </a:solidFill>
                <a:latin typeface="Arial" charset="0"/>
                <a:ea typeface="Arial" charset="0"/>
                <a:cs typeface="Arial" charset="0"/>
                <a:sym typeface="Arial" charset="0"/>
              </a:rPr>
              <a:t>O</a:t>
            </a:r>
            <a:r>
              <a:rPr lang="en-US" sz="1100" baseline="-25000">
                <a:solidFill>
                  <a:srgbClr val="000000"/>
                </a:solidFill>
                <a:latin typeface="Arial" charset="0"/>
                <a:ea typeface="Arial" charset="0"/>
                <a:cs typeface="Arial" charset="0"/>
                <a:sym typeface="Arial" charset="0"/>
              </a:rPr>
              <a:t>6</a:t>
            </a:r>
            <a:r>
              <a:rPr lang="en-US" sz="1100" baseline="-25000">
                <a:solidFill>
                  <a:srgbClr val="CC0000"/>
                </a:solidFill>
                <a:latin typeface="Arial" charset="0"/>
                <a:ea typeface="Arial" charset="0"/>
                <a:cs typeface="Arial" charset="0"/>
                <a:sym typeface="Arial" charset="0"/>
              </a:rPr>
              <a:t> </a:t>
            </a:r>
            <a:r>
              <a:rPr lang="en-US" sz="1100">
                <a:solidFill>
                  <a:srgbClr val="000000"/>
                </a:solidFill>
                <a:latin typeface="Arial" charset="0"/>
                <a:ea typeface="Arial" charset="0"/>
                <a:cs typeface="Arial" charset="0"/>
                <a:sym typeface="Arial" charset="0"/>
              </a:rPr>
              <a:t>be used for?	the work of plant life</a:t>
            </a:r>
          </a:p>
          <a:p>
            <a:pPr marL="39688">
              <a:spcBef>
                <a:spcPts val="350"/>
              </a:spcBef>
            </a:pPr>
            <a:r>
              <a:rPr lang="en-US" sz="1100">
                <a:solidFill>
                  <a:srgbClr val="000000"/>
                </a:solidFill>
                <a:latin typeface="Arial" charset="0"/>
                <a:ea typeface="Arial" charset="0"/>
                <a:cs typeface="Arial" charset="0"/>
                <a:sym typeface="Arial" charset="0"/>
              </a:rPr>
              <a:t>Where did the O</a:t>
            </a:r>
            <a:r>
              <a:rPr lang="en-US" sz="1100" baseline="-25000">
                <a:solidFill>
                  <a:srgbClr val="000000"/>
                </a:solidFill>
                <a:latin typeface="Arial" charset="0"/>
                <a:ea typeface="Arial" charset="0"/>
                <a:cs typeface="Arial" charset="0"/>
                <a:sym typeface="Arial" charset="0"/>
              </a:rPr>
              <a:t>2</a:t>
            </a:r>
            <a:r>
              <a:rPr lang="en-US" sz="1100">
                <a:solidFill>
                  <a:srgbClr val="000000"/>
                </a:solidFill>
                <a:latin typeface="Arial" charset="0"/>
                <a:ea typeface="Arial" charset="0"/>
                <a:cs typeface="Arial" charset="0"/>
                <a:sym typeface="Arial" charset="0"/>
              </a:rPr>
              <a:t> come from?	splitting of H</a:t>
            </a:r>
            <a:r>
              <a:rPr lang="en-US" sz="1100" baseline="-25000">
                <a:solidFill>
                  <a:srgbClr val="000000"/>
                </a:solidFill>
                <a:latin typeface="Arial" charset="0"/>
                <a:ea typeface="Arial" charset="0"/>
                <a:cs typeface="Arial" charset="0"/>
                <a:sym typeface="Arial" charset="0"/>
              </a:rPr>
              <a:t>2</a:t>
            </a:r>
            <a:r>
              <a:rPr lang="en-US" sz="1100">
                <a:solidFill>
                  <a:srgbClr val="000000"/>
                </a:solidFill>
                <a:latin typeface="Arial" charset="0"/>
                <a:ea typeface="Arial" charset="0"/>
                <a:cs typeface="Arial" charset="0"/>
                <a:sym typeface="Arial" charset="0"/>
              </a:rPr>
              <a:t>O</a:t>
            </a:r>
          </a:p>
          <a:p>
            <a:pPr marL="39688">
              <a:spcBef>
                <a:spcPts val="350"/>
              </a:spcBef>
            </a:pPr>
            <a:r>
              <a:rPr lang="en-US" sz="1100">
                <a:solidFill>
                  <a:srgbClr val="000000"/>
                </a:solidFill>
                <a:latin typeface="Arial" charset="0"/>
                <a:ea typeface="Arial" charset="0"/>
                <a:cs typeface="Arial" charset="0"/>
                <a:sym typeface="Arial" charset="0"/>
              </a:rPr>
              <a:t>Where will the O</a:t>
            </a:r>
            <a:r>
              <a:rPr lang="en-US" sz="1100" baseline="-25000">
                <a:solidFill>
                  <a:srgbClr val="000000"/>
                </a:solidFill>
                <a:latin typeface="Arial" charset="0"/>
                <a:ea typeface="Arial" charset="0"/>
                <a:cs typeface="Arial" charset="0"/>
                <a:sym typeface="Arial" charset="0"/>
              </a:rPr>
              <a:t>2</a:t>
            </a:r>
            <a:r>
              <a:rPr lang="en-US" sz="1100">
                <a:solidFill>
                  <a:srgbClr val="000000"/>
                </a:solidFill>
                <a:latin typeface="Arial" charset="0"/>
                <a:ea typeface="Arial" charset="0"/>
                <a:cs typeface="Arial" charset="0"/>
                <a:sym typeface="Arial" charset="0"/>
              </a:rPr>
              <a:t> go?		air or respiration</a:t>
            </a:r>
          </a:p>
          <a:p>
            <a:pPr marL="39688">
              <a:spcBef>
                <a:spcPts val="350"/>
              </a:spcBef>
            </a:pPr>
            <a:r>
              <a:rPr lang="en-US" sz="1100">
                <a:solidFill>
                  <a:srgbClr val="000000"/>
                </a:solidFill>
                <a:latin typeface="Arial" charset="0"/>
                <a:ea typeface="Arial" charset="0"/>
                <a:cs typeface="Arial" charset="0"/>
                <a:sym typeface="Arial" charset="0"/>
              </a:rPr>
              <a:t>What else is involved…not listed in this equation?</a:t>
            </a:r>
          </a:p>
          <a:p>
            <a:pPr marL="39688">
              <a:spcBef>
                <a:spcPts val="350"/>
              </a:spcBef>
            </a:pPr>
            <a:r>
              <a:rPr lang="en-US" sz="1100">
                <a:solidFill>
                  <a:srgbClr val="000000"/>
                </a:solidFill>
                <a:latin typeface="Arial" charset="0"/>
                <a:ea typeface="Arial" charset="0"/>
                <a:cs typeface="Arial" charset="0"/>
                <a:sym typeface="Arial" charset="0"/>
              </a:rPr>
              <a:t>	ATP, ADP, NADP, NADPH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413"/>
              </a:spcBef>
            </a:pPr>
            <a:r>
              <a:rPr lang="en-US">
                <a:solidFill>
                  <a:srgbClr val="000000"/>
                </a:solidFill>
                <a:latin typeface="Arial" charset="0"/>
                <a:ea typeface="Arial" charset="0"/>
                <a:cs typeface="Arial" charset="0"/>
                <a:sym typeface="Arial" charset="0"/>
              </a:rPr>
              <a:t>On sunny hot days, balancing 2 processes/ 2 forces:</a:t>
            </a:r>
          </a:p>
          <a:p>
            <a:pPr marL="39688">
              <a:spcBef>
                <a:spcPts val="413"/>
              </a:spcBef>
              <a:buClr>
                <a:srgbClr val="000000"/>
              </a:buClr>
              <a:buFont typeface="Wingdings" charset="2"/>
              <a:buChar char="§"/>
            </a:pPr>
            <a:r>
              <a:rPr lang="en-US">
                <a:solidFill>
                  <a:srgbClr val="000000"/>
                </a:solidFill>
                <a:latin typeface="Arial" charset="0"/>
                <a:ea typeface="Arial" charset="0"/>
                <a:cs typeface="Arial" charset="0"/>
                <a:sym typeface="Arial" charset="0"/>
              </a:rPr>
              <a:t>Lots of sun so guard cells producing glucose, therefore increasing sugar concentration, therefore increase osmosis into guard cells = turgid &amp; open</a:t>
            </a:r>
          </a:p>
          <a:p>
            <a:pPr marL="39688">
              <a:spcBef>
                <a:spcPts val="413"/>
              </a:spcBef>
              <a:buClr>
                <a:srgbClr val="000000"/>
              </a:buClr>
              <a:buFont typeface="Wingdings" charset="2"/>
              <a:buChar char="§"/>
            </a:pPr>
            <a:r>
              <a:rPr lang="en-US">
                <a:solidFill>
                  <a:srgbClr val="000000"/>
                </a:solidFill>
                <a:latin typeface="Arial" charset="0"/>
                <a:ea typeface="Arial" charset="0"/>
                <a:cs typeface="Arial" charset="0"/>
                <a:sym typeface="Arial" charset="0"/>
              </a:rPr>
              <a:t>Lots of sun so plant starts to wilt, therefore guard cells shrink = flaccid &amp; closed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413"/>
              </a:spcBef>
            </a:pPr>
            <a:r>
              <a:rPr lang="en-US" dirty="0">
                <a:solidFill>
                  <a:srgbClr val="000000"/>
                </a:solidFill>
                <a:latin typeface="Arial" charset="0"/>
                <a:ea typeface="Arial" charset="0"/>
                <a:cs typeface="Arial" charset="0"/>
                <a:sym typeface="Arial" charset="0"/>
              </a:rPr>
              <a:t>The key point is how carbon dioxide is grabbed out of the air -- carbon fixation -- and then handed off to the Calvin cycle.</a:t>
            </a:r>
          </a:p>
          <a:p>
            <a:pPr marL="39688">
              <a:spcBef>
                <a:spcPts val="413"/>
              </a:spcBef>
              <a:buClr>
                <a:srgbClr val="000000"/>
              </a:buClr>
              <a:buFont typeface="Wingdings" charset="2"/>
              <a:buChar char="§"/>
            </a:pPr>
            <a:r>
              <a:rPr lang="en-US" dirty="0">
                <a:solidFill>
                  <a:srgbClr val="000000"/>
                </a:solidFill>
                <a:latin typeface="Arial" charset="0"/>
                <a:ea typeface="Arial" charset="0"/>
                <a:cs typeface="Arial" charset="0"/>
                <a:sym typeface="Arial" charset="0"/>
              </a:rPr>
              <a:t>C4 plants separate the 2 steps of carbon fixation anatomically. They use 2 different cells to complete the process.</a:t>
            </a:r>
          </a:p>
          <a:p>
            <a:pPr marL="39688">
              <a:spcBef>
                <a:spcPts val="413"/>
              </a:spcBef>
              <a:buClr>
                <a:srgbClr val="000000"/>
              </a:buClr>
              <a:buFont typeface="Wingdings" charset="2"/>
              <a:buChar char="§"/>
            </a:pPr>
            <a:r>
              <a:rPr lang="en-US" dirty="0">
                <a:solidFill>
                  <a:srgbClr val="000000"/>
                </a:solidFill>
                <a:latin typeface="Arial" charset="0"/>
                <a:ea typeface="Arial" charset="0"/>
                <a:cs typeface="Arial" charset="0"/>
                <a:sym typeface="Arial" charset="0"/>
              </a:rPr>
              <a:t>CAM plants separate the 2 steps of carbon fixation temporally. They do them at 2 different times.</a:t>
            </a:r>
          </a:p>
          <a:p>
            <a:pPr marL="39688">
              <a:spcBef>
                <a:spcPts val="413"/>
              </a:spcBef>
            </a:pPr>
            <a:r>
              <a:rPr lang="en-US" dirty="0">
                <a:solidFill>
                  <a:srgbClr val="000000"/>
                </a:solidFill>
                <a:latin typeface="Arial" charset="0"/>
                <a:ea typeface="Arial" charset="0"/>
                <a:cs typeface="Arial" charset="0"/>
                <a:sym typeface="Arial" charset="0"/>
              </a:rPr>
              <a:t>The key problem they are trying to overcome is that </a:t>
            </a:r>
            <a:r>
              <a:rPr lang="en-US" dirty="0" err="1">
                <a:solidFill>
                  <a:srgbClr val="000000"/>
                </a:solidFill>
                <a:latin typeface="Arial" charset="0"/>
                <a:ea typeface="Arial" charset="0"/>
                <a:cs typeface="Arial" charset="0"/>
                <a:sym typeface="Arial" charset="0"/>
              </a:rPr>
              <a:t>Rubisco</a:t>
            </a:r>
            <a:r>
              <a:rPr lang="en-US" dirty="0">
                <a:solidFill>
                  <a:srgbClr val="000000"/>
                </a:solidFill>
                <a:latin typeface="Arial" charset="0"/>
                <a:ea typeface="Arial" charset="0"/>
                <a:cs typeface="Arial" charset="0"/>
                <a:sym typeface="Arial" charset="0"/>
              </a:rPr>
              <a:t> is a very inefficient enzyme in the presence of high O2. In high O2, </a:t>
            </a:r>
            <a:r>
              <a:rPr lang="en-US" dirty="0" err="1">
                <a:solidFill>
                  <a:srgbClr val="000000"/>
                </a:solidFill>
                <a:latin typeface="Arial" charset="0"/>
                <a:ea typeface="Arial" charset="0"/>
                <a:cs typeface="Arial" charset="0"/>
                <a:sym typeface="Arial" charset="0"/>
              </a:rPr>
              <a:t>Rubisco</a:t>
            </a:r>
            <a:r>
              <a:rPr lang="en-US" dirty="0">
                <a:solidFill>
                  <a:srgbClr val="000000"/>
                </a:solidFill>
                <a:latin typeface="Arial" charset="0"/>
                <a:ea typeface="Arial" charset="0"/>
                <a:cs typeface="Arial" charset="0"/>
                <a:sym typeface="Arial" charset="0"/>
              </a:rPr>
              <a:t> bonds oxygen to </a:t>
            </a:r>
            <a:r>
              <a:rPr lang="en-US" dirty="0" err="1">
                <a:solidFill>
                  <a:srgbClr val="000000"/>
                </a:solidFill>
                <a:latin typeface="Arial" charset="0"/>
                <a:ea typeface="Arial" charset="0"/>
                <a:cs typeface="Arial" charset="0"/>
                <a:sym typeface="Arial" charset="0"/>
              </a:rPr>
              <a:t>RuBP</a:t>
            </a:r>
            <a:r>
              <a:rPr lang="en-US" dirty="0">
                <a:solidFill>
                  <a:srgbClr val="000000"/>
                </a:solidFill>
                <a:latin typeface="Arial" charset="0"/>
                <a:ea typeface="Arial" charset="0"/>
                <a:cs typeface="Arial" charset="0"/>
                <a:sym typeface="Arial" charset="0"/>
              </a:rPr>
              <a:t> rather than carbon, so the plants have to keep O2 away from </a:t>
            </a:r>
            <a:r>
              <a:rPr lang="en-US" dirty="0" err="1">
                <a:solidFill>
                  <a:srgbClr val="000000"/>
                </a:solidFill>
                <a:latin typeface="Arial" charset="0"/>
                <a:ea typeface="Arial" charset="0"/>
                <a:cs typeface="Arial" charset="0"/>
                <a:sym typeface="Arial" charset="0"/>
              </a:rPr>
              <a:t>Rubsico</a:t>
            </a:r>
            <a:r>
              <a:rPr lang="en-US" dirty="0">
                <a:solidFill>
                  <a:srgbClr val="000000"/>
                </a:solidFill>
                <a:latin typeface="Arial" charset="0"/>
                <a:ea typeface="Arial" charset="0"/>
                <a:cs typeface="Arial" charset="0"/>
                <a:sym typeface="Arial" charset="0"/>
              </a:rPr>
              <a:t>.</a:t>
            </a:r>
          </a:p>
          <a:p>
            <a:pPr marL="39688">
              <a:spcBef>
                <a:spcPts val="413"/>
              </a:spcBef>
            </a:pPr>
            <a:endParaRPr lang="en-US" dirty="0">
              <a:solidFill>
                <a:srgbClr val="000000"/>
              </a:solidFill>
              <a:latin typeface="Arial" charset="0"/>
              <a:ea typeface="Arial" charset="0"/>
              <a:cs typeface="Arial" charset="0"/>
              <a:sym typeface="Arial" charset="0"/>
            </a:endParaRPr>
          </a:p>
          <a:p>
            <a:pPr marL="39688">
              <a:spcBef>
                <a:spcPts val="413"/>
              </a:spcBef>
            </a:pPr>
            <a:r>
              <a:rPr lang="en-US" dirty="0">
                <a:solidFill>
                  <a:srgbClr val="000000"/>
                </a:solidFill>
                <a:latin typeface="Arial" charset="0"/>
                <a:ea typeface="Arial" charset="0"/>
                <a:cs typeface="Arial" charset="0"/>
                <a:sym typeface="Arial" charset="0"/>
              </a:rPr>
              <a:t>C4 &amp; CAM should be seen as variations on *carbon fixation*, because plants had to evolve alternative systems given the limitations of their enzymes and their need to conserve water.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413"/>
              </a:spcBef>
            </a:pPr>
            <a:r>
              <a:rPr lang="en-US" b="1">
                <a:solidFill>
                  <a:srgbClr val="000000"/>
                </a:solidFill>
                <a:latin typeface="Arial" charset="0"/>
                <a:ea typeface="Arial" charset="0"/>
                <a:cs typeface="Arial" charset="0"/>
                <a:sym typeface="Arial" charset="0"/>
              </a:rPr>
              <a:t>Crassulacean Acid Metabolism</a:t>
            </a:r>
            <a:r>
              <a:rPr lang="en-US">
                <a:solidFill>
                  <a:srgbClr val="000000"/>
                </a:solidFill>
                <a:latin typeface="Arial" charset="0"/>
                <a:ea typeface="Arial" charset="0"/>
                <a:cs typeface="Arial" charset="0"/>
                <a:sym typeface="Arial" charset="0"/>
              </a:rPr>
              <a:t> (</a:t>
            </a:r>
            <a:r>
              <a:rPr lang="en-US" b="1">
                <a:solidFill>
                  <a:srgbClr val="000000"/>
                </a:solidFill>
                <a:latin typeface="Arial" charset="0"/>
                <a:ea typeface="Arial" charset="0"/>
                <a:cs typeface="Arial" charset="0"/>
                <a:sym typeface="Arial" charset="0"/>
              </a:rPr>
              <a:t>CAM</a:t>
            </a:r>
            <a:r>
              <a:rPr lang="en-US">
                <a:solidFill>
                  <a:srgbClr val="000000"/>
                </a:solidFill>
                <a:latin typeface="Arial" charset="0"/>
                <a:ea typeface="Arial" charset="0"/>
                <a:cs typeface="Arial" charset="0"/>
                <a:sym typeface="Arial" charset="0"/>
              </a:rPr>
              <a:t>)</a:t>
            </a:r>
          </a:p>
          <a:p>
            <a:pPr marL="39688">
              <a:spcBef>
                <a:spcPts val="413"/>
              </a:spcBef>
              <a:buClr>
                <a:srgbClr val="000000"/>
              </a:buClr>
              <a:buFont typeface="Wingdings" charset="2"/>
              <a:buChar char="§"/>
            </a:pPr>
            <a:r>
              <a:rPr lang="en-US">
                <a:solidFill>
                  <a:srgbClr val="000000"/>
                </a:solidFill>
                <a:latin typeface="Arial" charset="0"/>
                <a:ea typeface="Arial" charset="0"/>
                <a:cs typeface="Arial" charset="0"/>
                <a:sym typeface="Arial" charset="0"/>
              </a:rPr>
              <a:t>Succulents are in the family Crassulaceae</a:t>
            </a:r>
          </a:p>
          <a:p>
            <a:pPr marL="39688">
              <a:spcBef>
                <a:spcPts val="413"/>
              </a:spcBef>
              <a:buClr>
                <a:srgbClr val="000000"/>
              </a:buClr>
              <a:buFont typeface="Wingdings" charset="2"/>
              <a:buChar char="§"/>
            </a:pPr>
            <a:r>
              <a:rPr lang="en-US">
                <a:solidFill>
                  <a:srgbClr val="000000"/>
                </a:solidFill>
                <a:latin typeface="Arial" charset="0"/>
                <a:ea typeface="Arial" charset="0"/>
                <a:cs typeface="Arial" charset="0"/>
                <a:sym typeface="Arial" charset="0"/>
              </a:rPr>
              <a:t>the name Crassula is derived from the Latin "crassus" meaning thick and refers to the leaves of these succulent plants</a:t>
            </a:r>
          </a:p>
          <a:p>
            <a:pPr marL="39688">
              <a:spcBef>
                <a:spcPts val="413"/>
              </a:spcBef>
            </a:pPr>
            <a:endParaRPr lang="en-US">
              <a:solidFill>
                <a:srgbClr val="000000"/>
              </a:solidFill>
              <a:latin typeface="Arial" charset="0"/>
              <a:ea typeface="Lucida Grande" charset="0"/>
              <a:cs typeface="Lucida Grande" charset="0"/>
              <a:sym typeface="Arial" charset="0"/>
            </a:endParaRPr>
          </a:p>
          <a:p>
            <a:pPr marL="39688">
              <a:spcBef>
                <a:spcPts val="413"/>
              </a:spcBef>
            </a:pPr>
            <a:r>
              <a:rPr lang="en-US">
                <a:solidFill>
                  <a:srgbClr val="000000"/>
                </a:solidFill>
                <a:latin typeface="Arial" charset="0"/>
                <a:ea typeface="Arial" charset="0"/>
                <a:cs typeface="Arial" charset="0"/>
                <a:sym typeface="Arial" charset="0"/>
              </a:rPr>
              <a:t>CAM plants solve the photorespiration problem by fixing carbon at night (when stomates are open), and put it in "storage" compounds (organic acids like malic acid, isocitric acid) and then in the day (when stomates are closed), they release the CO2 from the "storage" compounds to the Calvin cycle</a:t>
            </a:r>
          </a:p>
          <a:p>
            <a:pPr marL="39688">
              <a:spcBef>
                <a:spcPts val="413"/>
              </a:spcBef>
            </a:pPr>
            <a:r>
              <a:rPr lang="en-US">
                <a:solidFill>
                  <a:srgbClr val="000000"/>
                </a:solidFill>
                <a:latin typeface="Arial" charset="0"/>
                <a:ea typeface="Arial" charset="0"/>
                <a:cs typeface="Arial" charset="0"/>
                <a:sym typeface="Arial" charset="0"/>
              </a:rPr>
              <a:t>(thereby increasing CO2 in the cells, improving Rubisco's efficiency)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413"/>
              </a:spcBef>
            </a:pPr>
            <a:r>
              <a:rPr lang="en-US">
                <a:solidFill>
                  <a:srgbClr val="000000"/>
                </a:solidFill>
                <a:latin typeface="Arial" charset="0"/>
                <a:ea typeface="Arial" charset="0"/>
                <a:cs typeface="Arial" charset="0"/>
                <a:sym typeface="Arial" charset="0"/>
              </a:rPr>
              <a:t>C3, C4, and CAM truly refer to the alternative method of carbon fixation -- grabbing carbon out of the air -- and not the Calvin Cycle itself.  They *all* use the Calvin Cycle for sugar generation, but they differ in how they turn carbon from thin air into solid stuff.</a:t>
            </a:r>
          </a:p>
          <a:p>
            <a:pPr marL="39688">
              <a:spcBef>
                <a:spcPts val="413"/>
              </a:spcBef>
            </a:pPr>
            <a:endParaRPr lang="en-US">
              <a:solidFill>
                <a:srgbClr val="000000"/>
              </a:solidFill>
              <a:latin typeface="Arial" charset="0"/>
              <a:ea typeface="Arial" charset="0"/>
              <a:cs typeface="Arial" charset="0"/>
              <a:sym typeface="Arial" charset="0"/>
            </a:endParaRPr>
          </a:p>
          <a:p>
            <a:pPr marL="39688">
              <a:spcBef>
                <a:spcPts val="413"/>
              </a:spcBef>
            </a:pPr>
            <a:r>
              <a:rPr lang="en-US">
                <a:solidFill>
                  <a:srgbClr val="000000"/>
                </a:solidFill>
                <a:latin typeface="Arial" charset="0"/>
                <a:ea typeface="Arial" charset="0"/>
                <a:cs typeface="Arial" charset="0"/>
                <a:sym typeface="Arial" charset="0"/>
              </a:rPr>
              <a:t>In C4, CO2 is fixed into 4-carbon "storage" compounds like oxaloacetate &amp; malate (hence C4)</a:t>
            </a:r>
          </a:p>
          <a:p>
            <a:pPr marL="39688">
              <a:spcBef>
                <a:spcPts val="413"/>
              </a:spcBef>
            </a:pPr>
            <a:r>
              <a:rPr lang="en-US">
                <a:solidFill>
                  <a:srgbClr val="000000"/>
                </a:solidFill>
                <a:latin typeface="Arial" charset="0"/>
                <a:ea typeface="Arial" charset="0"/>
                <a:cs typeface="Arial" charset="0"/>
                <a:sym typeface="Arial" charset="0"/>
              </a:rPr>
              <a:t>In CAM, CO2 is fixed into organic acids like malic acid &amp; isocitric acid (hence Crassulacean Acid Metabolism)</a:t>
            </a:r>
          </a:p>
          <a:p>
            <a:pPr marL="39688">
              <a:spcBef>
                <a:spcPts val="413"/>
              </a:spcBef>
            </a:pPr>
            <a:r>
              <a:rPr lang="en-US">
                <a:solidFill>
                  <a:srgbClr val="000000"/>
                </a:solidFill>
                <a:latin typeface="Arial" charset="0"/>
                <a:ea typeface="Arial" charset="0"/>
                <a:cs typeface="Arial" charset="0"/>
                <a:sym typeface="Arial" charset="0"/>
              </a:rPr>
              <a:t>In C3, while CO2 is initially fixed into a 6-carbon molecule, it is unstable &amp; quickly breaks down to 3-carbon phosphoglycerate (PGA) (hence C3)</a:t>
            </a:r>
          </a:p>
          <a:p>
            <a:pPr marL="39688">
              <a:spcBef>
                <a:spcPts val="413"/>
              </a:spcBef>
            </a:pPr>
            <a:endParaRPr lang="en-US">
              <a:solidFill>
                <a:srgbClr val="000000"/>
              </a:solidFill>
              <a:latin typeface="Arial" charset="0"/>
              <a:ea typeface="Arial" charset="0"/>
              <a:cs typeface="Arial" charset="0"/>
              <a:sym typeface="Arial" charset="0"/>
            </a:endParaRPr>
          </a:p>
          <a:p>
            <a:pPr marL="39688">
              <a:spcBef>
                <a:spcPts val="413"/>
              </a:spcBef>
            </a:pPr>
            <a:r>
              <a:rPr lang="en-US">
                <a:solidFill>
                  <a:srgbClr val="000000"/>
                </a:solidFill>
                <a:latin typeface="Arial" charset="0"/>
                <a:ea typeface="Arial" charset="0"/>
                <a:cs typeface="Arial" charset="0"/>
                <a:sym typeface="Arial" charset="0"/>
              </a:rPr>
              <a:t>C4 &amp; CAM should be seen as variations on *carbon fixation*, because plants had to evolve alternative systems given the limitations of their enzymes and their need to conserve water.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7066A33-1328-494C-92D9-1647B4316A4C}" type="slidenum">
              <a:rPr lang="en-US"/>
              <a:pPr/>
              <a:t>57</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a</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Sixth Edition, Question #62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11/16/11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11/16/11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937375" y="6245225"/>
            <a:ext cx="1901825" cy="476250"/>
          </a:xfrm>
        </p:spPr>
        <p:txBody>
          <a:bodyPr/>
          <a:lstStyle>
            <a:lvl1pPr>
              <a:defRPr smtClean="0"/>
            </a:lvl1pPr>
          </a:lstStyle>
          <a:p>
            <a:fld id="{4D33BC1F-3A47-B044-A17B-5F8F49C1934A}"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11/16/11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11/16/11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11/16/11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11/16/11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11/16/11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11/16/11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11/16/11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11/16/11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6">
                <a:lumMod val="40000"/>
                <a:lumOff val="60000"/>
              </a:schemeClr>
            </a:gs>
            <a:gs pos="100000">
              <a:schemeClr val="tx2">
                <a:lumMod val="20000"/>
                <a:lumOff val="80000"/>
              </a:schemeClr>
            </a:gs>
          </a:gsLst>
          <a:lin ang="1374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4300" y="1095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11/16/11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77" r:id="rId12"/>
  </p:sldLayoutIdLst>
  <p:timing>
    <p:tnLst>
      <p:par>
        <p:cTn id="1" dur="indefinite" restart="never" nodeType="tmRoot"/>
      </p:par>
    </p:tnLst>
  </p:timing>
  <p:txStyles>
    <p:titleStyle>
      <a:lvl1pPr algn="l"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9.xml.rels><?xml version="1.0" encoding="UTF-8" standalone="yes"?>
<Relationships xmlns="http://schemas.openxmlformats.org/package/2006/relationships"><Relationship Id="rId3" Type="http://schemas.openxmlformats.org/officeDocument/2006/relationships/hyperlink" Target="http://users.rcn.com/jkimball.ma.ultranet/BiologyPages/A/Asp_glu.gif" TargetMode="External"/><Relationship Id="rId4" Type="http://schemas.openxmlformats.org/officeDocument/2006/relationships/hyperlink" Target="http://users.rcn.com/jkimball.ma.ultranet/BiologyPages/J/Junctions.html%23plasmodesmata" TargetMode="External"/><Relationship Id="rId1" Type="http://schemas.openxmlformats.org/officeDocument/2006/relationships/slideLayout" Target="../slideLayouts/slideLayout2.xml"/><Relationship Id="rId2" Type="http://schemas.openxmlformats.org/officeDocument/2006/relationships/hyperlink" Target="http://users.rcn.com/jkimball.ma.ultranet/BiologyPages/G/GasExchange.html%23leav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5.emf"/></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 Id="rId3" Type="http://schemas.openxmlformats.org/officeDocument/2006/relationships/image" Target="../media/image4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5C..%5C..%5C..%5C..%5C..%5C..%5C..%5CProgram%20Files%5CTurningPoint%5C2003%5CQuestions.html"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7" name="Picture 6" descr="Calvin-cycle4.png"/>
          <p:cNvPicPr>
            <a:picLocks noChangeAspect="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0"/>
            <a:ext cx="7248238" cy="6858000"/>
          </a:xfrm>
          <a:prstGeom prst="rect">
            <a:avLst/>
          </a:prstGeom>
        </p:spPr>
      </p:pic>
      <p:sp>
        <p:nvSpPr>
          <p:cNvPr id="6" name="Title 5"/>
          <p:cNvSpPr>
            <a:spLocks noGrp="1"/>
          </p:cNvSpPr>
          <p:nvPr>
            <p:ph type="title"/>
          </p:nvPr>
        </p:nvSpPr>
        <p:spPr>
          <a:xfrm>
            <a:off x="3695700" y="5448300"/>
            <a:ext cx="5448300" cy="1143000"/>
          </a:xfrm>
        </p:spPr>
        <p:txBody>
          <a:bodyPr/>
          <a:lstStyle/>
          <a:p>
            <a:r>
              <a:rPr lang="en-US" sz="2800" dirty="0" smtClean="0"/>
              <a:t>Photosynthesis 2:  The Calvin Cycle</a:t>
            </a:r>
            <a:br>
              <a:rPr lang="en-US" sz="2800" dirty="0" smtClean="0"/>
            </a:br>
            <a:r>
              <a:rPr lang="en-US" sz="2800" dirty="0"/>
              <a:t> </a:t>
            </a:r>
            <a:r>
              <a:rPr lang="en-US" sz="2800" dirty="0" smtClean="0"/>
              <a:t>    &amp; Control</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102064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2946" name="Picture 10" descr="Calvin Cycle"/>
          <p:cNvPicPr>
            <a:picLocks noChangeAspect="1" noChangeArrowheads="1"/>
          </p:cNvPicPr>
          <p:nvPr/>
        </p:nvPicPr>
        <p:blipFill>
          <a:blip r:embed="rId2"/>
          <a:srcRect/>
          <a:stretch>
            <a:fillRect/>
          </a:stretch>
        </p:blipFill>
        <p:spPr bwMode="auto">
          <a:xfrm>
            <a:off x="990600" y="7938"/>
            <a:ext cx="7772400" cy="685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US"/>
              <a:t>Part 1 of the Calvin Cycle</a:t>
            </a:r>
          </a:p>
        </p:txBody>
      </p:sp>
      <p:sp>
        <p:nvSpPr>
          <p:cNvPr id="25603" name="Rectangle 3"/>
          <p:cNvSpPr>
            <a:spLocks noGrp="1" noRot="1" noChangeArrowheads="1"/>
          </p:cNvSpPr>
          <p:nvPr>
            <p:ph type="body" idx="1"/>
          </p:nvPr>
        </p:nvSpPr>
        <p:spPr/>
        <p:txBody>
          <a:bodyPr/>
          <a:lstStyle/>
          <a:p>
            <a:r>
              <a:rPr lang="en-US">
                <a:effectLst/>
              </a:rPr>
              <a:t>In the carbon fixation phase, each CO</a:t>
            </a:r>
            <a:r>
              <a:rPr lang="en-US" baseline="-25000">
                <a:effectLst/>
              </a:rPr>
              <a:t>2</a:t>
            </a:r>
            <a:r>
              <a:rPr lang="en-US">
                <a:effectLst/>
              </a:rPr>
              <a:t> molecule is attached to a five-carbon sugar, ribulose bisphosphate (RuBP).</a:t>
            </a:r>
          </a:p>
          <a:p>
            <a:pPr lvl="1"/>
            <a:r>
              <a:rPr lang="en-US">
                <a:effectLst/>
              </a:rPr>
              <a:t>This is catalyzed by RuBP carboxylase or </a:t>
            </a:r>
            <a:r>
              <a:rPr lang="en-US" b="1">
                <a:effectLst/>
              </a:rPr>
              <a:t>rubisco (an enzyme)</a:t>
            </a:r>
            <a:r>
              <a:rPr lang="en-US">
                <a:effectLst/>
              </a:rPr>
              <a:t>.</a:t>
            </a:r>
          </a:p>
          <a:p>
            <a:pPr lvl="1"/>
            <a:r>
              <a:rPr lang="en-US">
                <a:effectLst/>
              </a:rPr>
              <a:t>The six-carbon intermediate splits in half to form two molecules of 3-phosphoglycerate per CO</a:t>
            </a:r>
            <a:r>
              <a:rPr lang="en-US" baseline="-25000">
                <a:effectLst/>
              </a:rPr>
              <a:t>2</a:t>
            </a:r>
            <a:r>
              <a:rPr lang="en-US">
                <a:effectLst/>
              </a:rPr>
              <a:t>.</a:t>
            </a:r>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en-US"/>
              <a:t>Part 1</a:t>
            </a:r>
          </a:p>
        </p:txBody>
      </p:sp>
      <p:pic>
        <p:nvPicPr>
          <p:cNvPr id="26628" name="Picture 4"/>
          <p:cNvPicPr>
            <a:picLocks noChangeAspect="1" noChangeArrowheads="1"/>
          </p:cNvPicPr>
          <p:nvPr>
            <p:ph type="body" idx="1"/>
          </p:nvPr>
        </p:nvPicPr>
        <p:blipFill>
          <a:blip r:embed="rId2"/>
          <a:srcRect b="47789"/>
          <a:stretch>
            <a:fillRect/>
          </a:stretch>
        </p:blipFill>
        <p:spPr>
          <a:xfrm>
            <a:off x="609600" y="1905000"/>
            <a:ext cx="7620000" cy="4572000"/>
          </a:xfrm>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en-US"/>
              <a:t>Part 2 of the Calvin Cycle</a:t>
            </a:r>
          </a:p>
        </p:txBody>
      </p:sp>
      <p:sp>
        <p:nvSpPr>
          <p:cNvPr id="27651" name="Rectangle 3"/>
          <p:cNvSpPr>
            <a:spLocks noGrp="1" noRot="1" noChangeArrowheads="1"/>
          </p:cNvSpPr>
          <p:nvPr>
            <p:ph type="body" idx="1"/>
          </p:nvPr>
        </p:nvSpPr>
        <p:spPr/>
        <p:txBody>
          <a:bodyPr/>
          <a:lstStyle/>
          <a:p>
            <a:r>
              <a:rPr lang="en-US">
                <a:effectLst/>
              </a:rPr>
              <a:t>During reduction (the addition of electrons to a substance), each 3-phosphoglycerate receives another phosphate group from ATP to form 1,3 bisphosphoglycerate.</a:t>
            </a:r>
          </a:p>
          <a:p>
            <a:r>
              <a:rPr lang="en-US">
                <a:effectLst/>
              </a:rPr>
              <a:t>A pair of electrons from NADPH reduces each 1,3 bisphosphoglycerate to G3P.</a:t>
            </a:r>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457200" y="244475"/>
            <a:ext cx="8385175" cy="517525"/>
          </a:xfrm>
        </p:spPr>
        <p:txBody>
          <a:bodyPr/>
          <a:lstStyle/>
          <a:p>
            <a:r>
              <a:rPr lang="en-US" sz="4000"/>
              <a:t>Part 2</a:t>
            </a:r>
          </a:p>
        </p:txBody>
      </p:sp>
      <p:pic>
        <p:nvPicPr>
          <p:cNvPr id="28676" name="Picture 4"/>
          <p:cNvPicPr>
            <a:picLocks noChangeAspect="1" noChangeArrowheads="1"/>
          </p:cNvPicPr>
          <p:nvPr>
            <p:ph type="body" idx="1"/>
          </p:nvPr>
        </p:nvPicPr>
        <p:blipFill>
          <a:blip r:embed="rId2"/>
          <a:srcRect b="3355"/>
          <a:stretch>
            <a:fillRect/>
          </a:stretch>
        </p:blipFill>
        <p:spPr>
          <a:xfrm>
            <a:off x="914400" y="685800"/>
            <a:ext cx="7239000" cy="5916613"/>
          </a:xfrm>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en-US"/>
              <a:t>Part 3 of the Calvin Cycle</a:t>
            </a:r>
          </a:p>
        </p:txBody>
      </p:sp>
      <p:sp>
        <p:nvSpPr>
          <p:cNvPr id="30723" name="Rectangle 3"/>
          <p:cNvSpPr>
            <a:spLocks noGrp="1" noRot="1" noChangeArrowheads="1"/>
          </p:cNvSpPr>
          <p:nvPr>
            <p:ph type="body" idx="1"/>
          </p:nvPr>
        </p:nvSpPr>
        <p:spPr/>
        <p:txBody>
          <a:bodyPr/>
          <a:lstStyle/>
          <a:p>
            <a:r>
              <a:rPr lang="en-US">
                <a:effectLst/>
              </a:rPr>
              <a:t>In the last phase, regeneration of the CO</a:t>
            </a:r>
            <a:r>
              <a:rPr lang="en-US" baseline="-25000">
                <a:effectLst/>
              </a:rPr>
              <a:t>2</a:t>
            </a:r>
            <a:r>
              <a:rPr lang="en-US">
                <a:effectLst/>
              </a:rPr>
              <a:t> acceptor (RuBP), these five G3P molecules are rearranged to form 3 RuBP molecules.</a:t>
            </a:r>
          </a:p>
          <a:p>
            <a:r>
              <a:rPr lang="en-US">
                <a:effectLst/>
              </a:rPr>
              <a:t>To do this, the cycle must spend three more molecules of ATP (one per RuBP) to complete the cycle and prepare for the next.</a:t>
            </a:r>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endParaRPr lang="en-CA"/>
          </a:p>
        </p:txBody>
      </p:sp>
      <p:pic>
        <p:nvPicPr>
          <p:cNvPr id="31748" name="Picture 4"/>
          <p:cNvPicPr>
            <a:picLocks noChangeAspect="1" noChangeArrowheads="1"/>
          </p:cNvPicPr>
          <p:nvPr>
            <p:ph type="body" idx="1"/>
          </p:nvPr>
        </p:nvPicPr>
        <p:blipFill>
          <a:blip r:embed="rId2"/>
          <a:srcRect b="3355"/>
          <a:stretch>
            <a:fillRect/>
          </a:stretch>
        </p:blipFill>
        <p:spPr>
          <a:xfrm>
            <a:off x="838200" y="100013"/>
            <a:ext cx="7239000" cy="6681787"/>
          </a:xfrm>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43" name="Rectangle 7"/>
          <p:cNvSpPr>
            <a:spLocks/>
          </p:cNvSpPr>
          <p:nvPr/>
        </p:nvSpPr>
        <p:spPr bwMode="auto">
          <a:xfrm>
            <a:off x="3502025" y="450850"/>
            <a:ext cx="5553075" cy="6324600"/>
          </a:xfrm>
          <a:prstGeom prst="rect">
            <a:avLst/>
          </a:prstGeom>
          <a:solidFill>
            <a:srgbClr val="CFDBFD"/>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4345" name="Oval 9"/>
          <p:cNvSpPr>
            <a:spLocks/>
          </p:cNvSpPr>
          <p:nvPr/>
        </p:nvSpPr>
        <p:spPr bwMode="auto">
          <a:xfrm>
            <a:off x="5532438" y="3319463"/>
            <a:ext cx="1447800" cy="892175"/>
          </a:xfrm>
          <a:prstGeom prst="ellipse">
            <a:avLst/>
          </a:prstGeom>
          <a:solidFill>
            <a:srgbClr val="66FF66"/>
          </a:solidFill>
          <a:ln w="9525" cap="flat">
            <a:noFill/>
            <a:round/>
            <a:headEnd type="none" w="med" len="med"/>
            <a:tailEnd type="none" w="med" len="med"/>
          </a:ln>
        </p:spPr>
        <p:txBody>
          <a:bodyPr lIns="0" tIns="0" rIns="0" bIns="0">
            <a:prstTxWarp prst="textNoShape">
              <a:avLst/>
            </a:prstTxWarp>
          </a:bodyPr>
          <a:lstStyle/>
          <a:p>
            <a:endParaRPr lang="en-US"/>
          </a:p>
        </p:txBody>
      </p:sp>
      <p:grpSp>
        <p:nvGrpSpPr>
          <p:cNvPr id="2" name="Group 10"/>
          <p:cNvGrpSpPr>
            <a:grpSpLocks/>
          </p:cNvGrpSpPr>
          <p:nvPr/>
        </p:nvGrpSpPr>
        <p:grpSpPr bwMode="auto">
          <a:xfrm>
            <a:off x="409575" y="1847850"/>
            <a:ext cx="2332038" cy="666750"/>
            <a:chOff x="0" y="0"/>
            <a:chExt cx="1469" cy="420"/>
          </a:xfrm>
        </p:grpSpPr>
        <p:sp>
          <p:nvSpPr>
            <p:cNvPr id="14347" name="AutoShape 11"/>
            <p:cNvSpPr>
              <a:spLocks/>
            </p:cNvSpPr>
            <p:nvPr/>
          </p:nvSpPr>
          <p:spPr bwMode="auto">
            <a:xfrm>
              <a:off x="0" y="0"/>
              <a:ext cx="1469" cy="420"/>
            </a:xfrm>
            <a:prstGeom prst="roundRect">
              <a:avLst>
                <a:gd name="adj" fmla="val 16667"/>
              </a:avLst>
            </a:prstGeom>
            <a:solidFill>
              <a:srgbClr val="66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4348" name="Rectangle 12"/>
            <p:cNvSpPr>
              <a:spLocks/>
            </p:cNvSpPr>
            <p:nvPr/>
          </p:nvSpPr>
          <p:spPr bwMode="auto">
            <a:xfrm>
              <a:off x="32" y="34"/>
              <a:ext cx="1404" cy="352"/>
            </a:xfrm>
            <a:prstGeom prst="rect">
              <a:avLst/>
            </a:prstGeom>
            <a:noFill/>
            <a:ln w="12700" cap="flat">
              <a:noFill/>
              <a:miter lim="800000"/>
              <a:headEnd type="none" w="med" len="med"/>
              <a:tailEnd type="none" w="med" len="med"/>
            </a:ln>
          </p:spPr>
          <p:txBody>
            <a:bodyPr wrap="none" lIns="38100" tIns="38100" rIns="90164" bIns="38100" anchor="ctr">
              <a:prstTxWarp prst="textNoShape">
                <a:avLst/>
              </a:prstTxWarp>
              <a:spAutoFit/>
            </a:bodyPr>
            <a:lstStyle/>
            <a:p>
              <a:pPr marL="12700" algn="ctr"/>
              <a:r>
                <a:rPr lang="en-US" sz="3400" b="1">
                  <a:solidFill>
                    <a:srgbClr val="FFFFFF"/>
                  </a:solidFill>
                  <a:latin typeface="Arial" charset="0"/>
                  <a:ea typeface="Arial" charset="0"/>
                  <a:cs typeface="Arial" charset="0"/>
                  <a:sym typeface="Arial" charset="0"/>
                </a:rPr>
                <a:t>glycolysis</a:t>
              </a:r>
            </a:p>
          </p:txBody>
        </p:sp>
      </p:grpSp>
      <p:sp>
        <p:nvSpPr>
          <p:cNvPr id="14349" name="AutoShape 13"/>
          <p:cNvSpPr>
            <a:spLocks/>
          </p:cNvSpPr>
          <p:nvPr/>
        </p:nvSpPr>
        <p:spPr bwMode="auto">
          <a:xfrm>
            <a:off x="2687638" y="1655763"/>
            <a:ext cx="762000" cy="5105400"/>
          </a:xfrm>
          <a:custGeom>
            <a:avLst/>
            <a:gdLst>
              <a:gd name="T0" fmla="*/ 10800 w 21600"/>
              <a:gd name="T1" fmla="*/ 10800 h 21600"/>
            </a:gdLst>
            <a:ahLst/>
            <a:cxnLst>
              <a:cxn ang="0">
                <a:pos x="T0" y="T1"/>
              </a:cxn>
            </a:cxnLst>
            <a:rect l="0" t="0" r="r" b="b"/>
            <a:pathLst>
              <a:path w="21600" h="21600">
                <a:moveTo>
                  <a:pt x="0" y="5400"/>
                </a:moveTo>
                <a:lnTo>
                  <a:pt x="5400" y="5400"/>
                </a:lnTo>
                <a:lnTo>
                  <a:pt x="5400" y="21600"/>
                </a:lnTo>
                <a:lnTo>
                  <a:pt x="16200" y="21600"/>
                </a:lnTo>
                <a:lnTo>
                  <a:pt x="16200" y="5400"/>
                </a:lnTo>
                <a:lnTo>
                  <a:pt x="21600" y="5400"/>
                </a:lnTo>
                <a:lnTo>
                  <a:pt x="10800" y="0"/>
                </a:lnTo>
                <a:close/>
                <a:moveTo>
                  <a:pt x="0" y="5400"/>
                </a:moveTo>
              </a:path>
            </a:pathLst>
          </a:custGeom>
          <a:solidFill>
            <a:srgbClr val="CC0000"/>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350" name="Rectangle 14"/>
          <p:cNvSpPr>
            <a:spLocks/>
          </p:cNvSpPr>
          <p:nvPr/>
        </p:nvSpPr>
        <p:spPr bwMode="auto">
          <a:xfrm>
            <a:off x="4375150" y="479425"/>
            <a:ext cx="1830388" cy="7747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3000" b="1">
                <a:solidFill>
                  <a:srgbClr val="0F116A"/>
                </a:solidFill>
                <a:latin typeface="Arial" charset="0"/>
                <a:ea typeface="Arial" charset="0"/>
                <a:cs typeface="Arial" charset="0"/>
                <a:sym typeface="Arial" charset="0"/>
              </a:rPr>
              <a:t>glucose</a:t>
            </a:r>
          </a:p>
          <a:p>
            <a:pPr marL="39688" algn="ctr">
              <a:lnSpc>
                <a:spcPct val="80000"/>
              </a:lnSpc>
            </a:pPr>
            <a:r>
              <a:rPr lang="en-US" sz="2200" b="1">
                <a:solidFill>
                  <a:srgbClr val="0C8F0F"/>
                </a:solidFill>
                <a:latin typeface="Arial" charset="0"/>
                <a:ea typeface="Arial" charset="0"/>
                <a:cs typeface="Arial" charset="0"/>
                <a:sym typeface="Arial" charset="0"/>
              </a:rPr>
              <a:t>C-C-C-C-C-C</a:t>
            </a:r>
          </a:p>
        </p:txBody>
      </p:sp>
      <p:sp>
        <p:nvSpPr>
          <p:cNvPr id="14351" name="AutoShape 15"/>
          <p:cNvSpPr>
            <a:spLocks/>
          </p:cNvSpPr>
          <p:nvPr/>
        </p:nvSpPr>
        <p:spPr bwMode="auto">
          <a:xfrm>
            <a:off x="5084763" y="1209675"/>
            <a:ext cx="381000" cy="381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352" name="Rectangle 16"/>
          <p:cNvSpPr>
            <a:spLocks/>
          </p:cNvSpPr>
          <p:nvPr/>
        </p:nvSpPr>
        <p:spPr bwMode="auto">
          <a:xfrm>
            <a:off x="4068763" y="2154238"/>
            <a:ext cx="2447925" cy="7366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2600" b="1">
                <a:solidFill>
                  <a:srgbClr val="0F116A"/>
                </a:solidFill>
                <a:latin typeface="Arial" charset="0"/>
                <a:ea typeface="Arial" charset="0"/>
                <a:cs typeface="Arial" charset="0"/>
                <a:sym typeface="Arial" charset="0"/>
              </a:rPr>
              <a:t>fructose-1,6bP</a:t>
            </a:r>
          </a:p>
          <a:p>
            <a:pPr marL="39688" algn="ctr">
              <a:lnSpc>
                <a:spcPct val="80000"/>
              </a:lnSpc>
            </a:pPr>
            <a:r>
              <a:rPr lang="en-US" sz="2200" b="1">
                <a:solidFill>
                  <a:srgbClr val="CC0000"/>
                </a:solidFill>
                <a:latin typeface="Arial" charset="0"/>
                <a:ea typeface="Arial" charset="0"/>
                <a:cs typeface="Arial" charset="0"/>
                <a:sym typeface="Arial" charset="0"/>
              </a:rPr>
              <a:t>P-</a:t>
            </a:r>
            <a:r>
              <a:rPr lang="en-US" sz="2200" b="1">
                <a:solidFill>
                  <a:srgbClr val="0C8F0F"/>
                </a:solidFill>
                <a:latin typeface="Arial" charset="0"/>
                <a:ea typeface="Arial" charset="0"/>
                <a:cs typeface="Arial" charset="0"/>
                <a:sym typeface="Arial" charset="0"/>
              </a:rPr>
              <a:t>C-C-C-C-C-C</a:t>
            </a:r>
            <a:r>
              <a:rPr lang="en-US" sz="2200" b="1">
                <a:solidFill>
                  <a:srgbClr val="CC0000"/>
                </a:solidFill>
                <a:latin typeface="Arial" charset="0"/>
                <a:ea typeface="Arial" charset="0"/>
                <a:cs typeface="Arial" charset="0"/>
                <a:sym typeface="Arial" charset="0"/>
              </a:rPr>
              <a:t>-P</a:t>
            </a:r>
          </a:p>
        </p:txBody>
      </p:sp>
      <p:sp>
        <p:nvSpPr>
          <p:cNvPr id="14353" name="Rectangle 17"/>
          <p:cNvSpPr>
            <a:spLocks/>
          </p:cNvSpPr>
          <p:nvPr/>
        </p:nvSpPr>
        <p:spPr bwMode="auto">
          <a:xfrm>
            <a:off x="3654425" y="3387725"/>
            <a:ext cx="1225550" cy="7366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2600" b="1">
                <a:solidFill>
                  <a:srgbClr val="0F116A"/>
                </a:solidFill>
                <a:latin typeface="Arial" charset="0"/>
                <a:ea typeface="Arial" charset="0"/>
                <a:cs typeface="Arial" charset="0"/>
                <a:sym typeface="Arial" charset="0"/>
              </a:rPr>
              <a:t>DHAP</a:t>
            </a:r>
          </a:p>
          <a:p>
            <a:pPr marL="39688" algn="ctr">
              <a:lnSpc>
                <a:spcPct val="80000"/>
              </a:lnSpc>
            </a:pPr>
            <a:r>
              <a:rPr lang="en-US" sz="2200" b="1">
                <a:solidFill>
                  <a:srgbClr val="CC0000"/>
                </a:solidFill>
                <a:latin typeface="Arial" charset="0"/>
                <a:ea typeface="Arial" charset="0"/>
                <a:cs typeface="Arial" charset="0"/>
                <a:sym typeface="Arial" charset="0"/>
              </a:rPr>
              <a:t>P-</a:t>
            </a:r>
            <a:r>
              <a:rPr lang="en-US" sz="2200" b="1">
                <a:solidFill>
                  <a:srgbClr val="0C8F0F"/>
                </a:solidFill>
                <a:latin typeface="Arial" charset="0"/>
                <a:ea typeface="Arial" charset="0"/>
                <a:cs typeface="Arial" charset="0"/>
                <a:sym typeface="Arial" charset="0"/>
              </a:rPr>
              <a:t>C-C-C</a:t>
            </a:r>
          </a:p>
        </p:txBody>
      </p:sp>
      <p:sp>
        <p:nvSpPr>
          <p:cNvPr id="14354" name="Rectangle 18"/>
          <p:cNvSpPr>
            <a:spLocks/>
          </p:cNvSpPr>
          <p:nvPr/>
        </p:nvSpPr>
        <p:spPr bwMode="auto">
          <a:xfrm>
            <a:off x="5627688" y="3368675"/>
            <a:ext cx="1225550" cy="7747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3000" b="1">
                <a:solidFill>
                  <a:srgbClr val="0F116A"/>
                </a:solidFill>
                <a:latin typeface="Arial" charset="0"/>
                <a:ea typeface="Arial" charset="0"/>
                <a:cs typeface="Arial" charset="0"/>
                <a:sym typeface="Arial" charset="0"/>
              </a:rPr>
              <a:t> G3P</a:t>
            </a:r>
          </a:p>
          <a:p>
            <a:pPr marL="39688" algn="ctr">
              <a:lnSpc>
                <a:spcPct val="80000"/>
              </a:lnSpc>
            </a:pPr>
            <a:r>
              <a:rPr lang="en-US" sz="2200" b="1">
                <a:solidFill>
                  <a:srgbClr val="0C8F0F"/>
                </a:solidFill>
                <a:latin typeface="Arial" charset="0"/>
                <a:ea typeface="Arial" charset="0"/>
                <a:cs typeface="Arial" charset="0"/>
                <a:sym typeface="Arial" charset="0"/>
              </a:rPr>
              <a:t>C-C-C</a:t>
            </a:r>
            <a:r>
              <a:rPr lang="en-US" sz="2200" b="1">
                <a:solidFill>
                  <a:srgbClr val="CC0000"/>
                </a:solidFill>
                <a:latin typeface="Arial" charset="0"/>
                <a:ea typeface="Arial" charset="0"/>
                <a:cs typeface="Arial" charset="0"/>
                <a:sym typeface="Arial" charset="0"/>
              </a:rPr>
              <a:t>-P</a:t>
            </a:r>
          </a:p>
        </p:txBody>
      </p:sp>
      <p:sp>
        <p:nvSpPr>
          <p:cNvPr id="14355" name="Rectangle 19"/>
          <p:cNvSpPr>
            <a:spLocks/>
          </p:cNvSpPr>
          <p:nvPr/>
        </p:nvSpPr>
        <p:spPr bwMode="auto">
          <a:xfrm>
            <a:off x="5557838" y="6076950"/>
            <a:ext cx="1530350" cy="7366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2600" b="1">
                <a:solidFill>
                  <a:srgbClr val="0F116A"/>
                </a:solidFill>
                <a:latin typeface="Arial" charset="0"/>
                <a:ea typeface="Arial" charset="0"/>
                <a:cs typeface="Arial" charset="0"/>
                <a:sym typeface="Arial" charset="0"/>
              </a:rPr>
              <a:t>pyruvate</a:t>
            </a:r>
          </a:p>
          <a:p>
            <a:pPr marL="39688" algn="ctr">
              <a:lnSpc>
                <a:spcPct val="80000"/>
              </a:lnSpc>
            </a:pPr>
            <a:r>
              <a:rPr lang="en-US" sz="2200" b="1">
                <a:solidFill>
                  <a:srgbClr val="0C8F0F"/>
                </a:solidFill>
                <a:latin typeface="Arial" charset="0"/>
                <a:ea typeface="Arial" charset="0"/>
                <a:cs typeface="Arial" charset="0"/>
                <a:sym typeface="Arial" charset="0"/>
              </a:rPr>
              <a:t>C-C-C</a:t>
            </a:r>
          </a:p>
        </p:txBody>
      </p:sp>
      <p:grpSp>
        <p:nvGrpSpPr>
          <p:cNvPr id="3" name="Group 20"/>
          <p:cNvGrpSpPr>
            <a:grpSpLocks/>
          </p:cNvGrpSpPr>
          <p:nvPr/>
        </p:nvGrpSpPr>
        <p:grpSpPr bwMode="auto">
          <a:xfrm>
            <a:off x="5907088" y="1371600"/>
            <a:ext cx="838200" cy="566738"/>
            <a:chOff x="0" y="0"/>
            <a:chExt cx="528" cy="357"/>
          </a:xfrm>
        </p:grpSpPr>
        <p:sp>
          <p:nvSpPr>
            <p:cNvPr id="14357" name="AutoShape 21"/>
            <p:cNvSpPr>
              <a:spLocks/>
            </p:cNvSpPr>
            <p:nvPr/>
          </p:nvSpPr>
          <p:spPr bwMode="auto">
            <a:xfrm>
              <a:off x="0" y="0"/>
              <a:ext cx="528" cy="357"/>
            </a:xfrm>
            <a:custGeom>
              <a:avLst/>
              <a:gdLst>
                <a:gd name="T0" fmla="*/ 10800 w 21600"/>
                <a:gd name="T1" fmla="*/ 10800 h 21600"/>
              </a:gdLst>
              <a:ahLst/>
              <a:cxnLst>
                <a:cxn ang="0">
                  <a:pos x="T0" y="T1"/>
                </a:cxn>
              </a:cxnLst>
              <a:rect l="0" t="0" r="r" b="b"/>
              <a:pathLst>
                <a:path w="21600" h="21600">
                  <a:moveTo>
                    <a:pt x="21600" y="0"/>
                  </a:moveTo>
                  <a:cubicBezTo>
                    <a:pt x="9671" y="0"/>
                    <a:pt x="0" y="3454"/>
                    <a:pt x="0" y="7715"/>
                  </a:cubicBezTo>
                  <a:lnTo>
                    <a:pt x="0" y="12123"/>
                  </a:lnTo>
                  <a:cubicBezTo>
                    <a:pt x="0" y="15392"/>
                    <a:pt x="5770" y="18307"/>
                    <a:pt x="14399" y="19396"/>
                  </a:cubicBezTo>
                  <a:lnTo>
                    <a:pt x="14400" y="21600"/>
                  </a:lnTo>
                  <a:lnTo>
                    <a:pt x="21600" y="17633"/>
                  </a:lnTo>
                  <a:lnTo>
                    <a:pt x="14400" y="12783"/>
                  </a:lnTo>
                  <a:lnTo>
                    <a:pt x="14399" y="14988"/>
                  </a:lnTo>
                  <a:cubicBezTo>
                    <a:pt x="7890" y="14166"/>
                    <a:pt x="2873" y="12282"/>
                    <a:pt x="900" y="9919"/>
                  </a:cubicBezTo>
                  <a:cubicBezTo>
                    <a:pt x="3630" y="6649"/>
                    <a:pt x="12048" y="4408"/>
                    <a:pt x="21600" y="4408"/>
                  </a:cubicBezTo>
                  <a:close/>
                  <a:moveTo>
                    <a:pt x="21600" y="0"/>
                  </a:moveTo>
                </a:path>
              </a:pathLst>
            </a:custGeom>
            <a:solidFill>
              <a:srgbClr val="3D1666"/>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358" name="AutoShape 22"/>
            <p:cNvSpPr>
              <a:spLocks/>
            </p:cNvSpPr>
            <p:nvPr/>
          </p:nvSpPr>
          <p:spPr bwMode="auto">
            <a:xfrm>
              <a:off x="0" y="0"/>
              <a:ext cx="528" cy="164"/>
            </a:xfrm>
            <a:custGeom>
              <a:avLst/>
              <a:gdLst>
                <a:gd name="T0" fmla="*/ 10800 w 21600"/>
                <a:gd name="T1" fmla="*/ 10800 h 21600"/>
              </a:gdLst>
              <a:ahLst/>
              <a:cxnLst>
                <a:cxn ang="0">
                  <a:pos x="T0" y="T1"/>
                </a:cxn>
              </a:cxnLst>
              <a:rect l="0" t="0" r="r" b="b"/>
              <a:pathLst>
                <a:path w="21600" h="21600">
                  <a:moveTo>
                    <a:pt x="21600" y="0"/>
                  </a:moveTo>
                  <a:cubicBezTo>
                    <a:pt x="9671" y="0"/>
                    <a:pt x="0" y="7522"/>
                    <a:pt x="0" y="16800"/>
                  </a:cubicBezTo>
                  <a:cubicBezTo>
                    <a:pt x="0" y="18425"/>
                    <a:pt x="303" y="20042"/>
                    <a:pt x="900" y="21600"/>
                  </a:cubicBezTo>
                  <a:cubicBezTo>
                    <a:pt x="3630" y="14480"/>
                    <a:pt x="12048" y="9600"/>
                    <a:pt x="21600" y="9600"/>
                  </a:cubicBezTo>
                  <a:close/>
                  <a:moveTo>
                    <a:pt x="21600" y="0"/>
                  </a:moveTo>
                </a:path>
              </a:pathLst>
            </a:custGeom>
            <a:solidFill>
              <a:srgbClr val="301151"/>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4359" name="AutoShape 23"/>
            <p:cNvSpPr>
              <a:spLocks/>
            </p:cNvSpPr>
            <p:nvPr/>
          </p:nvSpPr>
          <p:spPr bwMode="auto">
            <a:xfrm>
              <a:off x="0" y="127"/>
              <a:ext cx="22" cy="37"/>
            </a:xfrm>
            <a:custGeom>
              <a:avLst/>
              <a:gdLst>
                <a:gd name="T0" fmla="*/ 10800 w 21600"/>
                <a:gd name="T1" fmla="*/ 10800 h 21600"/>
              </a:gdLst>
              <a:ahLst/>
              <a:cxnLst>
                <a:cxn ang="0">
                  <a:pos x="T0" y="T1"/>
                </a:cxn>
              </a:cxnLst>
              <a:rect l="0" t="0" r="r" b="b"/>
              <a:pathLst>
                <a:path w="21600" h="21600">
                  <a:moveTo>
                    <a:pt x="0" y="0"/>
                  </a:moveTo>
                  <a:cubicBezTo>
                    <a:pt x="0" y="7315"/>
                    <a:pt x="7276" y="14590"/>
                    <a:pt x="21600" y="21600"/>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grpSp>
        <p:nvGrpSpPr>
          <p:cNvPr id="4" name="Group 24"/>
          <p:cNvGrpSpPr>
            <a:grpSpLocks/>
          </p:cNvGrpSpPr>
          <p:nvPr/>
        </p:nvGrpSpPr>
        <p:grpSpPr bwMode="auto">
          <a:xfrm>
            <a:off x="6686550" y="884238"/>
            <a:ext cx="1498600" cy="852487"/>
            <a:chOff x="0" y="0"/>
            <a:chExt cx="943" cy="537"/>
          </a:xfrm>
        </p:grpSpPr>
        <p:grpSp>
          <p:nvGrpSpPr>
            <p:cNvPr id="5" name="Group 25"/>
            <p:cNvGrpSpPr>
              <a:grpSpLocks/>
            </p:cNvGrpSpPr>
            <p:nvPr/>
          </p:nvGrpSpPr>
          <p:grpSpPr bwMode="auto">
            <a:xfrm>
              <a:off x="124" y="0"/>
              <a:ext cx="819" cy="537"/>
              <a:chOff x="0" y="0"/>
              <a:chExt cx="819" cy="537"/>
            </a:xfrm>
          </p:grpSpPr>
          <p:sp>
            <p:nvSpPr>
              <p:cNvPr id="14362" name="AutoShape 26"/>
              <p:cNvSpPr>
                <a:spLocks/>
              </p:cNvSpPr>
              <p:nvPr/>
            </p:nvSpPr>
            <p:spPr bwMode="auto">
              <a:xfrm>
                <a:off x="0" y="0"/>
                <a:ext cx="819" cy="537"/>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CC0000"/>
              </a:solidFill>
              <a:ln w="5715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4363" name="Rectangle 27"/>
              <p:cNvSpPr>
                <a:spLocks/>
              </p:cNvSpPr>
              <p:nvPr/>
            </p:nvSpPr>
            <p:spPr bwMode="auto">
              <a:xfrm>
                <a:off x="184" y="127"/>
                <a:ext cx="439" cy="248"/>
              </a:xfrm>
              <a:prstGeom prst="rect">
                <a:avLst/>
              </a:prstGeom>
              <a:noFill/>
              <a:ln w="12700" cap="flat">
                <a:noFill/>
                <a:miter lim="800000"/>
                <a:headEnd type="none" w="med" len="med"/>
                <a:tailEnd type="none" w="med" len="med"/>
              </a:ln>
            </p:spPr>
            <p:txBody>
              <a:bodyPr wrap="none" lIns="25400" tIns="25400" rIns="70705" bIns="25400" anchor="ctr">
                <a:prstTxWarp prst="textNoShape">
                  <a:avLst/>
                </a:prstTxWarp>
                <a:spAutoFit/>
              </a:bodyPr>
              <a:lstStyle/>
              <a:p>
                <a:pPr marL="20638" algn="ctr"/>
                <a:r>
                  <a:rPr lang="en-US" b="1">
                    <a:solidFill>
                      <a:srgbClr val="FFEA18"/>
                    </a:solidFill>
                    <a:latin typeface="Arial" charset="0"/>
                    <a:ea typeface="Arial" charset="0"/>
                    <a:cs typeface="Arial" charset="0"/>
                    <a:sym typeface="Arial" charset="0"/>
                  </a:rPr>
                  <a:t>ATP</a:t>
                </a:r>
              </a:p>
            </p:txBody>
          </p:sp>
        </p:grpSp>
        <p:sp>
          <p:nvSpPr>
            <p:cNvPr id="14364" name="Rectangle 28"/>
            <p:cNvSpPr>
              <a:spLocks/>
            </p:cNvSpPr>
            <p:nvPr/>
          </p:nvSpPr>
          <p:spPr bwMode="auto">
            <a:xfrm>
              <a:off x="0" y="123"/>
              <a:ext cx="213"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00000"/>
                  </a:solidFill>
                  <a:latin typeface="Arial" charset="0"/>
                  <a:ea typeface="Arial" charset="0"/>
                  <a:cs typeface="Arial" charset="0"/>
                  <a:sym typeface="Arial" charset="0"/>
                </a:rPr>
                <a:t>2</a:t>
              </a:r>
            </a:p>
          </p:txBody>
        </p:sp>
      </p:grpSp>
      <p:grpSp>
        <p:nvGrpSpPr>
          <p:cNvPr id="6" name="Group 29"/>
          <p:cNvGrpSpPr>
            <a:grpSpLocks/>
          </p:cNvGrpSpPr>
          <p:nvPr/>
        </p:nvGrpSpPr>
        <p:grpSpPr bwMode="auto">
          <a:xfrm>
            <a:off x="6704013" y="1698625"/>
            <a:ext cx="1347787" cy="514350"/>
            <a:chOff x="0" y="0"/>
            <a:chExt cx="848" cy="324"/>
          </a:xfrm>
        </p:grpSpPr>
        <p:grpSp>
          <p:nvGrpSpPr>
            <p:cNvPr id="7" name="Group 30"/>
            <p:cNvGrpSpPr>
              <a:grpSpLocks/>
            </p:cNvGrpSpPr>
            <p:nvPr/>
          </p:nvGrpSpPr>
          <p:grpSpPr bwMode="auto">
            <a:xfrm>
              <a:off x="204" y="0"/>
              <a:ext cx="644" cy="324"/>
              <a:chOff x="0" y="0"/>
              <a:chExt cx="644" cy="324"/>
            </a:xfrm>
          </p:grpSpPr>
          <p:sp>
            <p:nvSpPr>
              <p:cNvPr id="14367" name="AutoShape 31"/>
              <p:cNvSpPr>
                <a:spLocks/>
              </p:cNvSpPr>
              <p:nvPr/>
            </p:nvSpPr>
            <p:spPr bwMode="auto">
              <a:xfrm>
                <a:off x="0" y="0"/>
                <a:ext cx="644" cy="324"/>
              </a:xfrm>
              <a:prstGeom prst="star24">
                <a:avLst>
                  <a:gd name="adj" fmla="val 37500"/>
                </a:avLst>
              </a:prstGeom>
              <a:solidFill>
                <a:srgbClr val="FF6404"/>
              </a:solidFill>
              <a:ln w="5715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4368" name="Rectangle 32"/>
              <p:cNvSpPr>
                <a:spLocks/>
              </p:cNvSpPr>
              <p:nvPr/>
            </p:nvSpPr>
            <p:spPr bwMode="auto">
              <a:xfrm>
                <a:off x="81" y="30"/>
                <a:ext cx="481" cy="264"/>
              </a:xfrm>
              <a:prstGeom prst="rect">
                <a:avLst/>
              </a:prstGeom>
              <a:noFill/>
              <a:ln w="12700" cap="flat">
                <a:noFill/>
                <a:miter lim="800000"/>
                <a:headEnd type="none" w="med" len="med"/>
                <a:tailEnd type="none" w="med" len="med"/>
              </a:ln>
            </p:spPr>
            <p:txBody>
              <a:bodyPr wrap="none" lIns="38100" tIns="38100" rIns="69964" bIns="38100" anchor="ctr">
                <a:prstTxWarp prst="textNoShape">
                  <a:avLst/>
                </a:prstTxWarp>
                <a:spAutoFit/>
              </a:bodyPr>
              <a:lstStyle/>
              <a:p>
                <a:pPr algn="ctr"/>
                <a:r>
                  <a:rPr lang="en-US" b="1">
                    <a:solidFill>
                      <a:srgbClr val="FFEA18"/>
                    </a:solidFill>
                    <a:latin typeface="Arial" charset="0"/>
                    <a:ea typeface="Arial" charset="0"/>
                    <a:cs typeface="Arial" charset="0"/>
                    <a:sym typeface="Arial" charset="0"/>
                  </a:rPr>
                  <a:t>ADP</a:t>
                </a:r>
              </a:p>
            </p:txBody>
          </p:sp>
        </p:grpSp>
        <p:sp>
          <p:nvSpPr>
            <p:cNvPr id="14369" name="Rectangle 33"/>
            <p:cNvSpPr>
              <a:spLocks/>
            </p:cNvSpPr>
            <p:nvPr/>
          </p:nvSpPr>
          <p:spPr bwMode="auto">
            <a:xfrm>
              <a:off x="0" y="17"/>
              <a:ext cx="191" cy="288"/>
            </a:xfrm>
            <a:prstGeom prst="rect">
              <a:avLst/>
            </a:prstGeom>
            <a:noFill/>
            <a:ln w="12700" cap="flat">
              <a:noFill/>
              <a:miter lim="800000"/>
              <a:headEnd type="none" w="med" len="med"/>
              <a:tailEnd type="none" w="med" len="med"/>
            </a:ln>
          </p:spPr>
          <p:txBody>
            <a:bodyPr wrap="none" lIns="38100" tIns="38100" rIns="69964" bIns="38100" anchor="ctr">
              <a:prstTxWarp prst="textNoShape">
                <a:avLst/>
              </a:prstTxWarp>
              <a:spAutoFit/>
            </a:bodyPr>
            <a:lstStyle/>
            <a:p>
              <a:pPr algn="ctr"/>
              <a:r>
                <a:rPr lang="en-US" sz="2600" b="1">
                  <a:solidFill>
                    <a:srgbClr val="000000"/>
                  </a:solidFill>
                  <a:latin typeface="Arial" charset="0"/>
                  <a:ea typeface="Arial" charset="0"/>
                  <a:cs typeface="Arial" charset="0"/>
                  <a:sym typeface="Arial" charset="0"/>
                </a:rPr>
                <a:t>2</a:t>
              </a:r>
            </a:p>
          </p:txBody>
        </p:sp>
      </p:grpSp>
      <p:pic>
        <p:nvPicPr>
          <p:cNvPr id="14370" name="Picture 34"/>
          <p:cNvPicPr>
            <a:picLocks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908925" y="1196975"/>
            <a:ext cx="984250" cy="858838"/>
          </a:xfrm>
          <a:prstGeom prst="rect">
            <a:avLst/>
          </a:prstGeom>
          <a:noFill/>
          <a:ln w="9525" cap="flat">
            <a:noFill/>
            <a:miter lim="800000"/>
            <a:headEnd/>
            <a:tailEnd/>
          </a:ln>
        </p:spPr>
      </p:pic>
      <p:grpSp>
        <p:nvGrpSpPr>
          <p:cNvPr id="8" name="Group 35"/>
          <p:cNvGrpSpPr>
            <a:grpSpLocks/>
          </p:cNvGrpSpPr>
          <p:nvPr/>
        </p:nvGrpSpPr>
        <p:grpSpPr bwMode="auto">
          <a:xfrm>
            <a:off x="7507288" y="5680075"/>
            <a:ext cx="1498600" cy="852488"/>
            <a:chOff x="0" y="0"/>
            <a:chExt cx="943" cy="537"/>
          </a:xfrm>
        </p:grpSpPr>
        <p:grpSp>
          <p:nvGrpSpPr>
            <p:cNvPr id="9" name="Group 36"/>
            <p:cNvGrpSpPr>
              <a:grpSpLocks/>
            </p:cNvGrpSpPr>
            <p:nvPr/>
          </p:nvGrpSpPr>
          <p:grpSpPr bwMode="auto">
            <a:xfrm>
              <a:off x="124" y="0"/>
              <a:ext cx="819" cy="537"/>
              <a:chOff x="0" y="0"/>
              <a:chExt cx="819" cy="537"/>
            </a:xfrm>
          </p:grpSpPr>
          <p:sp>
            <p:nvSpPr>
              <p:cNvPr id="14373" name="AutoShape 37"/>
              <p:cNvSpPr>
                <a:spLocks/>
              </p:cNvSpPr>
              <p:nvPr/>
            </p:nvSpPr>
            <p:spPr bwMode="auto">
              <a:xfrm>
                <a:off x="0" y="0"/>
                <a:ext cx="819" cy="537"/>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CC0000"/>
              </a:solidFill>
              <a:ln w="5715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4374" name="Rectangle 38"/>
              <p:cNvSpPr>
                <a:spLocks/>
              </p:cNvSpPr>
              <p:nvPr/>
            </p:nvSpPr>
            <p:spPr bwMode="auto">
              <a:xfrm>
                <a:off x="184" y="127"/>
                <a:ext cx="439" cy="248"/>
              </a:xfrm>
              <a:prstGeom prst="rect">
                <a:avLst/>
              </a:prstGeom>
              <a:noFill/>
              <a:ln w="12700" cap="flat">
                <a:noFill/>
                <a:miter lim="800000"/>
                <a:headEnd type="none" w="med" len="med"/>
                <a:tailEnd type="none" w="med" len="med"/>
              </a:ln>
            </p:spPr>
            <p:txBody>
              <a:bodyPr wrap="none" lIns="25400" tIns="25400" rIns="70705" bIns="25400" anchor="ctr">
                <a:prstTxWarp prst="textNoShape">
                  <a:avLst/>
                </a:prstTxWarp>
                <a:spAutoFit/>
              </a:bodyPr>
              <a:lstStyle/>
              <a:p>
                <a:pPr marL="20638" algn="ctr"/>
                <a:r>
                  <a:rPr lang="en-US" b="1">
                    <a:solidFill>
                      <a:srgbClr val="FFEA18"/>
                    </a:solidFill>
                    <a:latin typeface="Arial" charset="0"/>
                    <a:ea typeface="Arial" charset="0"/>
                    <a:cs typeface="Arial" charset="0"/>
                    <a:sym typeface="Arial" charset="0"/>
                  </a:rPr>
                  <a:t>ATP</a:t>
                </a:r>
              </a:p>
            </p:txBody>
          </p:sp>
        </p:grpSp>
        <p:sp>
          <p:nvSpPr>
            <p:cNvPr id="14375" name="Rectangle 39"/>
            <p:cNvSpPr>
              <a:spLocks/>
            </p:cNvSpPr>
            <p:nvPr/>
          </p:nvSpPr>
          <p:spPr bwMode="auto">
            <a:xfrm>
              <a:off x="0" y="123"/>
              <a:ext cx="213"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00000"/>
                  </a:solidFill>
                  <a:latin typeface="Arial" charset="0"/>
                  <a:ea typeface="Arial" charset="0"/>
                  <a:cs typeface="Arial" charset="0"/>
                  <a:sym typeface="Arial" charset="0"/>
                </a:rPr>
                <a:t>4</a:t>
              </a:r>
            </a:p>
          </p:txBody>
        </p:sp>
      </p:grpSp>
      <p:grpSp>
        <p:nvGrpSpPr>
          <p:cNvPr id="10" name="Group 40"/>
          <p:cNvGrpSpPr>
            <a:grpSpLocks/>
          </p:cNvGrpSpPr>
          <p:nvPr/>
        </p:nvGrpSpPr>
        <p:grpSpPr bwMode="auto">
          <a:xfrm>
            <a:off x="7518400" y="5192713"/>
            <a:ext cx="1347788" cy="514350"/>
            <a:chOff x="0" y="0"/>
            <a:chExt cx="848" cy="324"/>
          </a:xfrm>
        </p:grpSpPr>
        <p:grpSp>
          <p:nvGrpSpPr>
            <p:cNvPr id="11" name="Group 41"/>
            <p:cNvGrpSpPr>
              <a:grpSpLocks/>
            </p:cNvGrpSpPr>
            <p:nvPr/>
          </p:nvGrpSpPr>
          <p:grpSpPr bwMode="auto">
            <a:xfrm>
              <a:off x="204" y="0"/>
              <a:ext cx="644" cy="324"/>
              <a:chOff x="0" y="0"/>
              <a:chExt cx="644" cy="324"/>
            </a:xfrm>
          </p:grpSpPr>
          <p:sp>
            <p:nvSpPr>
              <p:cNvPr id="14378" name="AutoShape 42"/>
              <p:cNvSpPr>
                <a:spLocks/>
              </p:cNvSpPr>
              <p:nvPr/>
            </p:nvSpPr>
            <p:spPr bwMode="auto">
              <a:xfrm>
                <a:off x="0" y="0"/>
                <a:ext cx="644" cy="324"/>
              </a:xfrm>
              <a:prstGeom prst="star24">
                <a:avLst>
                  <a:gd name="adj" fmla="val 37500"/>
                </a:avLst>
              </a:prstGeom>
              <a:solidFill>
                <a:srgbClr val="FF6404"/>
              </a:solidFill>
              <a:ln w="5715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4379" name="Rectangle 43"/>
              <p:cNvSpPr>
                <a:spLocks/>
              </p:cNvSpPr>
              <p:nvPr/>
            </p:nvSpPr>
            <p:spPr bwMode="auto">
              <a:xfrm>
                <a:off x="81" y="30"/>
                <a:ext cx="481" cy="264"/>
              </a:xfrm>
              <a:prstGeom prst="rect">
                <a:avLst/>
              </a:prstGeom>
              <a:noFill/>
              <a:ln w="12700" cap="flat">
                <a:noFill/>
                <a:miter lim="800000"/>
                <a:headEnd type="none" w="med" len="med"/>
                <a:tailEnd type="none" w="med" len="med"/>
              </a:ln>
            </p:spPr>
            <p:txBody>
              <a:bodyPr wrap="none" lIns="38100" tIns="38100" rIns="69964" bIns="38100" anchor="ctr">
                <a:prstTxWarp prst="textNoShape">
                  <a:avLst/>
                </a:prstTxWarp>
                <a:spAutoFit/>
              </a:bodyPr>
              <a:lstStyle/>
              <a:p>
                <a:pPr algn="ctr"/>
                <a:r>
                  <a:rPr lang="en-US" b="1">
                    <a:solidFill>
                      <a:srgbClr val="FFEA18"/>
                    </a:solidFill>
                    <a:latin typeface="Arial" charset="0"/>
                    <a:ea typeface="Arial" charset="0"/>
                    <a:cs typeface="Arial" charset="0"/>
                    <a:sym typeface="Arial" charset="0"/>
                  </a:rPr>
                  <a:t>ADP</a:t>
                </a:r>
              </a:p>
            </p:txBody>
          </p:sp>
        </p:grpSp>
        <p:sp>
          <p:nvSpPr>
            <p:cNvPr id="14380" name="Rectangle 44"/>
            <p:cNvSpPr>
              <a:spLocks/>
            </p:cNvSpPr>
            <p:nvPr/>
          </p:nvSpPr>
          <p:spPr bwMode="auto">
            <a:xfrm>
              <a:off x="0" y="17"/>
              <a:ext cx="191" cy="288"/>
            </a:xfrm>
            <a:prstGeom prst="rect">
              <a:avLst/>
            </a:prstGeom>
            <a:noFill/>
            <a:ln w="12700" cap="flat">
              <a:noFill/>
              <a:miter lim="800000"/>
              <a:headEnd type="none" w="med" len="med"/>
              <a:tailEnd type="none" w="med" len="med"/>
            </a:ln>
          </p:spPr>
          <p:txBody>
            <a:bodyPr wrap="none" lIns="38100" tIns="38100" rIns="69964" bIns="38100" anchor="ctr">
              <a:prstTxWarp prst="textNoShape">
                <a:avLst/>
              </a:prstTxWarp>
              <a:spAutoFit/>
            </a:bodyPr>
            <a:lstStyle/>
            <a:p>
              <a:pPr algn="ctr"/>
              <a:r>
                <a:rPr lang="en-US" sz="2600" b="1">
                  <a:solidFill>
                    <a:srgbClr val="000000"/>
                  </a:solidFill>
                  <a:latin typeface="Arial" charset="0"/>
                  <a:ea typeface="Arial" charset="0"/>
                  <a:cs typeface="Arial" charset="0"/>
                  <a:sym typeface="Arial" charset="0"/>
                </a:rPr>
                <a:t>4</a:t>
              </a:r>
            </a:p>
          </p:txBody>
        </p:sp>
      </p:grpSp>
      <p:grpSp>
        <p:nvGrpSpPr>
          <p:cNvPr id="12" name="Group 45"/>
          <p:cNvGrpSpPr>
            <a:grpSpLocks/>
          </p:cNvGrpSpPr>
          <p:nvPr/>
        </p:nvGrpSpPr>
        <p:grpSpPr bwMode="auto">
          <a:xfrm>
            <a:off x="6707188" y="5545138"/>
            <a:ext cx="838200" cy="546100"/>
            <a:chOff x="0" y="0"/>
            <a:chExt cx="528" cy="344"/>
          </a:xfrm>
        </p:grpSpPr>
        <p:sp>
          <p:nvSpPr>
            <p:cNvPr id="14382" name="AutoShape 46"/>
            <p:cNvSpPr>
              <a:spLocks/>
            </p:cNvSpPr>
            <p:nvPr/>
          </p:nvSpPr>
          <p:spPr bwMode="auto">
            <a:xfrm>
              <a:off x="0" y="0"/>
              <a:ext cx="528" cy="344"/>
            </a:xfrm>
            <a:custGeom>
              <a:avLst/>
              <a:gdLst>
                <a:gd name="T0" fmla="+- 0 10800 1"/>
                <a:gd name="T1" fmla="*/ T0 w 21599"/>
                <a:gd name="T2" fmla="*/ 10800 h 21600"/>
              </a:gdLst>
              <a:ahLst/>
              <a:cxnLst>
                <a:cxn ang="0">
                  <a:pos x="T1" y="T2"/>
                </a:cxn>
              </a:cxnLst>
              <a:rect l="0" t="0" r="r" b="b"/>
              <a:pathLst>
                <a:path w="21599" h="21600">
                  <a:moveTo>
                    <a:pt x="21599" y="0"/>
                  </a:moveTo>
                  <a:cubicBezTo>
                    <a:pt x="9671" y="0"/>
                    <a:pt x="0" y="3597"/>
                    <a:pt x="0" y="8034"/>
                  </a:cubicBezTo>
                  <a:lnTo>
                    <a:pt x="0" y="11737"/>
                  </a:lnTo>
                  <a:cubicBezTo>
                    <a:pt x="-1" y="15248"/>
                    <a:pt x="6128" y="18353"/>
                    <a:pt x="15134" y="19404"/>
                  </a:cubicBezTo>
                  <a:lnTo>
                    <a:pt x="15135" y="21600"/>
                  </a:lnTo>
                  <a:lnTo>
                    <a:pt x="21599" y="17920"/>
                  </a:lnTo>
                  <a:lnTo>
                    <a:pt x="15135" y="13503"/>
                  </a:lnTo>
                  <a:lnTo>
                    <a:pt x="15134" y="15701"/>
                  </a:lnTo>
                  <a:cubicBezTo>
                    <a:pt x="7865" y="14853"/>
                    <a:pt x="2335" y="12643"/>
                    <a:pt x="580" y="9885"/>
                  </a:cubicBezTo>
                  <a:lnTo>
                    <a:pt x="582" y="9885"/>
                  </a:lnTo>
                  <a:cubicBezTo>
                    <a:pt x="2890" y="6262"/>
                    <a:pt x="11589" y="3703"/>
                    <a:pt x="21599" y="3703"/>
                  </a:cubicBezTo>
                  <a:close/>
                  <a:moveTo>
                    <a:pt x="21599" y="0"/>
                  </a:moveTo>
                </a:path>
              </a:pathLst>
            </a:custGeom>
            <a:solidFill>
              <a:srgbClr val="3D1666"/>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383" name="AutoShape 47"/>
            <p:cNvSpPr>
              <a:spLocks/>
            </p:cNvSpPr>
            <p:nvPr/>
          </p:nvSpPr>
          <p:spPr bwMode="auto">
            <a:xfrm>
              <a:off x="0" y="0"/>
              <a:ext cx="528" cy="157"/>
            </a:xfrm>
            <a:custGeom>
              <a:avLst/>
              <a:gdLst>
                <a:gd name="T0" fmla="*/ 10800 w 21600"/>
                <a:gd name="T1" fmla="*/ 10800 h 21600"/>
              </a:gdLst>
              <a:ahLst/>
              <a:cxnLst>
                <a:cxn ang="0">
                  <a:pos x="T0" y="T1"/>
                </a:cxn>
              </a:cxnLst>
              <a:rect l="0" t="0" r="r" b="b"/>
              <a:pathLst>
                <a:path w="21600" h="21600">
                  <a:moveTo>
                    <a:pt x="21600" y="0"/>
                  </a:moveTo>
                  <a:cubicBezTo>
                    <a:pt x="9671" y="0"/>
                    <a:pt x="0" y="7860"/>
                    <a:pt x="0" y="17556"/>
                  </a:cubicBezTo>
                  <a:cubicBezTo>
                    <a:pt x="0" y="18918"/>
                    <a:pt x="195" y="20275"/>
                    <a:pt x="581" y="21600"/>
                  </a:cubicBezTo>
                  <a:lnTo>
                    <a:pt x="582" y="21600"/>
                  </a:lnTo>
                  <a:cubicBezTo>
                    <a:pt x="2890" y="13683"/>
                    <a:pt x="11589" y="8092"/>
                    <a:pt x="21600" y="8092"/>
                  </a:cubicBezTo>
                  <a:close/>
                  <a:moveTo>
                    <a:pt x="21600" y="0"/>
                  </a:moveTo>
                </a:path>
              </a:pathLst>
            </a:custGeom>
            <a:solidFill>
              <a:srgbClr val="301151"/>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4384" name="AutoShape 48"/>
            <p:cNvSpPr>
              <a:spLocks/>
            </p:cNvSpPr>
            <p:nvPr/>
          </p:nvSpPr>
          <p:spPr bwMode="auto">
            <a:xfrm>
              <a:off x="0" y="127"/>
              <a:ext cx="14" cy="30"/>
            </a:xfrm>
            <a:custGeom>
              <a:avLst/>
              <a:gdLst>
                <a:gd name="T0" fmla="+- 0 10800 4"/>
                <a:gd name="T1" fmla="*/ T0 w 21596"/>
                <a:gd name="T2" fmla="*/ 10800 h 21600"/>
              </a:gdLst>
              <a:ahLst/>
              <a:cxnLst>
                <a:cxn ang="0">
                  <a:pos x="T1" y="T2"/>
                </a:cxn>
              </a:cxnLst>
              <a:rect l="0" t="0" r="r" b="b"/>
              <a:pathLst>
                <a:path w="21596" h="21600">
                  <a:moveTo>
                    <a:pt x="0" y="0"/>
                  </a:moveTo>
                  <a:cubicBezTo>
                    <a:pt x="-4" y="7273"/>
                    <a:pt x="7243" y="14522"/>
                    <a:pt x="21596" y="21600"/>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grpSp>
        <p:nvGrpSpPr>
          <p:cNvPr id="13" name="Group 49"/>
          <p:cNvGrpSpPr>
            <a:grpSpLocks/>
          </p:cNvGrpSpPr>
          <p:nvPr/>
        </p:nvGrpSpPr>
        <p:grpSpPr bwMode="auto">
          <a:xfrm>
            <a:off x="7516813" y="3935413"/>
            <a:ext cx="1347787" cy="514350"/>
            <a:chOff x="0" y="0"/>
            <a:chExt cx="848" cy="324"/>
          </a:xfrm>
        </p:grpSpPr>
        <p:grpSp>
          <p:nvGrpSpPr>
            <p:cNvPr id="14" name="Group 50"/>
            <p:cNvGrpSpPr>
              <a:grpSpLocks/>
            </p:cNvGrpSpPr>
            <p:nvPr/>
          </p:nvGrpSpPr>
          <p:grpSpPr bwMode="auto">
            <a:xfrm>
              <a:off x="204" y="0"/>
              <a:ext cx="644" cy="324"/>
              <a:chOff x="0" y="0"/>
              <a:chExt cx="644" cy="324"/>
            </a:xfrm>
          </p:grpSpPr>
          <p:sp>
            <p:nvSpPr>
              <p:cNvPr id="14387" name="AutoShape 51"/>
              <p:cNvSpPr>
                <a:spLocks/>
              </p:cNvSpPr>
              <p:nvPr/>
            </p:nvSpPr>
            <p:spPr bwMode="auto">
              <a:xfrm>
                <a:off x="0" y="0"/>
                <a:ext cx="644" cy="324"/>
              </a:xfrm>
              <a:prstGeom prst="star24">
                <a:avLst>
                  <a:gd name="adj" fmla="val 37500"/>
                </a:avLst>
              </a:prstGeom>
              <a:solidFill>
                <a:srgbClr val="FF6404"/>
              </a:solidFill>
              <a:ln w="5715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4388" name="Rectangle 52"/>
              <p:cNvSpPr>
                <a:spLocks/>
              </p:cNvSpPr>
              <p:nvPr/>
            </p:nvSpPr>
            <p:spPr bwMode="auto">
              <a:xfrm>
                <a:off x="38" y="30"/>
                <a:ext cx="567" cy="264"/>
              </a:xfrm>
              <a:prstGeom prst="rect">
                <a:avLst/>
              </a:prstGeom>
              <a:noFill/>
              <a:ln w="12700" cap="flat">
                <a:noFill/>
                <a:miter lim="800000"/>
                <a:headEnd type="none" w="med" len="med"/>
                <a:tailEnd type="none" w="med" len="med"/>
              </a:ln>
            </p:spPr>
            <p:txBody>
              <a:bodyPr wrap="none" lIns="38100" tIns="38100" rIns="69964" bIns="38100" anchor="ctr">
                <a:prstTxWarp prst="textNoShape">
                  <a:avLst/>
                </a:prstTxWarp>
                <a:spAutoFit/>
              </a:bodyPr>
              <a:lstStyle/>
              <a:p>
                <a:pPr algn="ctr"/>
                <a:r>
                  <a:rPr lang="en-US" b="1">
                    <a:solidFill>
                      <a:srgbClr val="660066"/>
                    </a:solidFill>
                    <a:latin typeface="Arial" charset="0"/>
                    <a:ea typeface="Arial" charset="0"/>
                    <a:cs typeface="Arial" charset="0"/>
                    <a:sym typeface="Arial" charset="0"/>
                  </a:rPr>
                  <a:t>NAD</a:t>
                </a:r>
                <a:r>
                  <a:rPr lang="en-US" b="1" baseline="30000">
                    <a:solidFill>
                      <a:srgbClr val="660066"/>
                    </a:solidFill>
                    <a:latin typeface="Arial" charset="0"/>
                    <a:ea typeface="Arial" charset="0"/>
                    <a:cs typeface="Arial" charset="0"/>
                    <a:sym typeface="Arial" charset="0"/>
                  </a:rPr>
                  <a:t>+</a:t>
                </a:r>
              </a:p>
            </p:txBody>
          </p:sp>
        </p:grpSp>
        <p:sp>
          <p:nvSpPr>
            <p:cNvPr id="14389" name="Rectangle 53"/>
            <p:cNvSpPr>
              <a:spLocks/>
            </p:cNvSpPr>
            <p:nvPr/>
          </p:nvSpPr>
          <p:spPr bwMode="auto">
            <a:xfrm>
              <a:off x="0" y="17"/>
              <a:ext cx="191" cy="288"/>
            </a:xfrm>
            <a:prstGeom prst="rect">
              <a:avLst/>
            </a:prstGeom>
            <a:noFill/>
            <a:ln w="12700" cap="flat">
              <a:noFill/>
              <a:miter lim="800000"/>
              <a:headEnd type="none" w="med" len="med"/>
              <a:tailEnd type="none" w="med" len="med"/>
            </a:ln>
          </p:spPr>
          <p:txBody>
            <a:bodyPr wrap="none" lIns="38100" tIns="38100" rIns="69964" bIns="38100" anchor="ctr">
              <a:prstTxWarp prst="textNoShape">
                <a:avLst/>
              </a:prstTxWarp>
              <a:spAutoFit/>
            </a:bodyPr>
            <a:lstStyle/>
            <a:p>
              <a:pPr algn="ctr"/>
              <a:r>
                <a:rPr lang="en-US" sz="2600" b="1">
                  <a:solidFill>
                    <a:srgbClr val="000000"/>
                  </a:solidFill>
                  <a:latin typeface="Arial" charset="0"/>
                  <a:ea typeface="Arial" charset="0"/>
                  <a:cs typeface="Arial" charset="0"/>
                  <a:sym typeface="Arial" charset="0"/>
                </a:rPr>
                <a:t>2</a:t>
              </a:r>
            </a:p>
          </p:txBody>
        </p:sp>
      </p:grpSp>
      <p:grpSp>
        <p:nvGrpSpPr>
          <p:cNvPr id="15" name="Group 54"/>
          <p:cNvGrpSpPr>
            <a:grpSpLocks/>
          </p:cNvGrpSpPr>
          <p:nvPr/>
        </p:nvGrpSpPr>
        <p:grpSpPr bwMode="auto">
          <a:xfrm>
            <a:off x="7478713" y="4370388"/>
            <a:ext cx="1435100" cy="719137"/>
            <a:chOff x="0" y="0"/>
            <a:chExt cx="904" cy="453"/>
          </a:xfrm>
        </p:grpSpPr>
        <p:sp>
          <p:nvSpPr>
            <p:cNvPr id="14391" name="Rectangle 55"/>
            <p:cNvSpPr>
              <a:spLocks/>
            </p:cNvSpPr>
            <p:nvPr/>
          </p:nvSpPr>
          <p:spPr bwMode="auto">
            <a:xfrm>
              <a:off x="0" y="10"/>
              <a:ext cx="213"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r>
                <a:rPr lang="en-US" sz="2600" b="1">
                  <a:solidFill>
                    <a:srgbClr val="000000"/>
                  </a:solidFill>
                  <a:latin typeface="Arial" charset="0"/>
                  <a:ea typeface="Arial" charset="0"/>
                  <a:cs typeface="Arial" charset="0"/>
                  <a:sym typeface="Arial" charset="0"/>
                </a:rPr>
                <a:t>2</a:t>
              </a:r>
            </a:p>
          </p:txBody>
        </p:sp>
        <p:pic>
          <p:nvPicPr>
            <p:cNvPr id="14392" name="Picture 56"/>
            <p:cNvPicPr>
              <a:picLocks noChangeArrowheads="1"/>
            </p:cNvPicPr>
            <p:nvPr/>
          </p:nvPicPr>
          <p:blipFill>
            <a:blip r:embed="rId4"/>
            <a:srcRect/>
            <a:stretch>
              <a:fillRect/>
            </a:stretch>
          </p:blipFill>
          <p:spPr bwMode="auto">
            <a:xfrm>
              <a:off x="175" y="0"/>
              <a:ext cx="729" cy="453"/>
            </a:xfrm>
            <a:prstGeom prst="rect">
              <a:avLst/>
            </a:prstGeom>
            <a:noFill/>
            <a:ln w="9525" cap="flat">
              <a:noFill/>
              <a:miter lim="800000"/>
              <a:headEnd/>
              <a:tailEnd/>
            </a:ln>
          </p:spPr>
        </p:pic>
      </p:grpSp>
      <p:grpSp>
        <p:nvGrpSpPr>
          <p:cNvPr id="16" name="Group 57"/>
          <p:cNvGrpSpPr>
            <a:grpSpLocks/>
          </p:cNvGrpSpPr>
          <p:nvPr/>
        </p:nvGrpSpPr>
        <p:grpSpPr bwMode="auto">
          <a:xfrm>
            <a:off x="6707188" y="4194175"/>
            <a:ext cx="838200" cy="546100"/>
            <a:chOff x="0" y="0"/>
            <a:chExt cx="528" cy="344"/>
          </a:xfrm>
        </p:grpSpPr>
        <p:sp>
          <p:nvSpPr>
            <p:cNvPr id="14394" name="AutoShape 58"/>
            <p:cNvSpPr>
              <a:spLocks/>
            </p:cNvSpPr>
            <p:nvPr/>
          </p:nvSpPr>
          <p:spPr bwMode="auto">
            <a:xfrm>
              <a:off x="0" y="0"/>
              <a:ext cx="528" cy="344"/>
            </a:xfrm>
            <a:custGeom>
              <a:avLst/>
              <a:gdLst>
                <a:gd name="T0" fmla="+- 0 10800 1"/>
                <a:gd name="T1" fmla="*/ T0 w 21599"/>
                <a:gd name="T2" fmla="*/ 10800 h 21600"/>
              </a:gdLst>
              <a:ahLst/>
              <a:cxnLst>
                <a:cxn ang="0">
                  <a:pos x="T1" y="T2"/>
                </a:cxn>
              </a:cxnLst>
              <a:rect l="0" t="0" r="r" b="b"/>
              <a:pathLst>
                <a:path w="21599" h="21600">
                  <a:moveTo>
                    <a:pt x="21599" y="0"/>
                  </a:moveTo>
                  <a:cubicBezTo>
                    <a:pt x="9671" y="0"/>
                    <a:pt x="0" y="3597"/>
                    <a:pt x="0" y="8034"/>
                  </a:cubicBezTo>
                  <a:lnTo>
                    <a:pt x="0" y="11737"/>
                  </a:lnTo>
                  <a:cubicBezTo>
                    <a:pt x="-1" y="15248"/>
                    <a:pt x="6128" y="18353"/>
                    <a:pt x="15134" y="19404"/>
                  </a:cubicBezTo>
                  <a:lnTo>
                    <a:pt x="15135" y="21600"/>
                  </a:lnTo>
                  <a:lnTo>
                    <a:pt x="21599" y="17920"/>
                  </a:lnTo>
                  <a:lnTo>
                    <a:pt x="15135" y="13503"/>
                  </a:lnTo>
                  <a:lnTo>
                    <a:pt x="15134" y="15701"/>
                  </a:lnTo>
                  <a:cubicBezTo>
                    <a:pt x="7865" y="14853"/>
                    <a:pt x="2335" y="12643"/>
                    <a:pt x="580" y="9885"/>
                  </a:cubicBezTo>
                  <a:lnTo>
                    <a:pt x="582" y="9885"/>
                  </a:lnTo>
                  <a:cubicBezTo>
                    <a:pt x="2890" y="6262"/>
                    <a:pt x="11589" y="3703"/>
                    <a:pt x="21599" y="3703"/>
                  </a:cubicBezTo>
                  <a:close/>
                  <a:moveTo>
                    <a:pt x="21599" y="0"/>
                  </a:moveTo>
                </a:path>
              </a:pathLst>
            </a:custGeom>
            <a:solidFill>
              <a:srgbClr val="3D1666"/>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395" name="AutoShape 59"/>
            <p:cNvSpPr>
              <a:spLocks/>
            </p:cNvSpPr>
            <p:nvPr/>
          </p:nvSpPr>
          <p:spPr bwMode="auto">
            <a:xfrm>
              <a:off x="0" y="0"/>
              <a:ext cx="528" cy="157"/>
            </a:xfrm>
            <a:custGeom>
              <a:avLst/>
              <a:gdLst>
                <a:gd name="T0" fmla="*/ 10800 w 21600"/>
                <a:gd name="T1" fmla="*/ 10800 h 21600"/>
              </a:gdLst>
              <a:ahLst/>
              <a:cxnLst>
                <a:cxn ang="0">
                  <a:pos x="T0" y="T1"/>
                </a:cxn>
              </a:cxnLst>
              <a:rect l="0" t="0" r="r" b="b"/>
              <a:pathLst>
                <a:path w="21600" h="21600">
                  <a:moveTo>
                    <a:pt x="21600" y="0"/>
                  </a:moveTo>
                  <a:cubicBezTo>
                    <a:pt x="9671" y="0"/>
                    <a:pt x="0" y="7860"/>
                    <a:pt x="0" y="17556"/>
                  </a:cubicBezTo>
                  <a:cubicBezTo>
                    <a:pt x="0" y="18918"/>
                    <a:pt x="195" y="20275"/>
                    <a:pt x="581" y="21600"/>
                  </a:cubicBezTo>
                  <a:lnTo>
                    <a:pt x="582" y="21600"/>
                  </a:lnTo>
                  <a:cubicBezTo>
                    <a:pt x="2890" y="13683"/>
                    <a:pt x="11589" y="8092"/>
                    <a:pt x="21600" y="8092"/>
                  </a:cubicBezTo>
                  <a:close/>
                  <a:moveTo>
                    <a:pt x="21600" y="0"/>
                  </a:moveTo>
                </a:path>
              </a:pathLst>
            </a:custGeom>
            <a:solidFill>
              <a:srgbClr val="301151"/>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4396" name="AutoShape 60"/>
            <p:cNvSpPr>
              <a:spLocks/>
            </p:cNvSpPr>
            <p:nvPr/>
          </p:nvSpPr>
          <p:spPr bwMode="auto">
            <a:xfrm>
              <a:off x="0" y="127"/>
              <a:ext cx="14" cy="30"/>
            </a:xfrm>
            <a:custGeom>
              <a:avLst/>
              <a:gdLst>
                <a:gd name="T0" fmla="+- 0 10800 4"/>
                <a:gd name="T1" fmla="*/ T0 w 21596"/>
                <a:gd name="T2" fmla="*/ 10800 h 21600"/>
              </a:gdLst>
              <a:ahLst/>
              <a:cxnLst>
                <a:cxn ang="0">
                  <a:pos x="T1" y="T2"/>
                </a:cxn>
              </a:cxnLst>
              <a:rect l="0" t="0" r="r" b="b"/>
              <a:pathLst>
                <a:path w="21596" h="21600">
                  <a:moveTo>
                    <a:pt x="0" y="0"/>
                  </a:moveTo>
                  <a:cubicBezTo>
                    <a:pt x="-4" y="7273"/>
                    <a:pt x="7243" y="14522"/>
                    <a:pt x="21596" y="21600"/>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sp>
        <p:nvSpPr>
          <p:cNvPr id="14397" name="AutoShape 61"/>
          <p:cNvSpPr>
            <a:spLocks/>
          </p:cNvSpPr>
          <p:nvPr/>
        </p:nvSpPr>
        <p:spPr bwMode="auto">
          <a:xfrm>
            <a:off x="5084763" y="1727200"/>
            <a:ext cx="381000" cy="381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398" name="AutoShape 62"/>
          <p:cNvSpPr>
            <a:spLocks/>
          </p:cNvSpPr>
          <p:nvPr/>
        </p:nvSpPr>
        <p:spPr bwMode="auto">
          <a:xfrm>
            <a:off x="4092575" y="2916238"/>
            <a:ext cx="381000" cy="381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399" name="AutoShape 63"/>
          <p:cNvSpPr>
            <a:spLocks/>
          </p:cNvSpPr>
          <p:nvPr/>
        </p:nvSpPr>
        <p:spPr bwMode="auto">
          <a:xfrm>
            <a:off x="6043613" y="2916238"/>
            <a:ext cx="381000" cy="381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400" name="AutoShape 64"/>
          <p:cNvSpPr>
            <a:spLocks/>
          </p:cNvSpPr>
          <p:nvPr/>
        </p:nvSpPr>
        <p:spPr bwMode="auto">
          <a:xfrm>
            <a:off x="6043613" y="4230688"/>
            <a:ext cx="381000" cy="381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401" name="AutoShape 65"/>
          <p:cNvSpPr>
            <a:spLocks/>
          </p:cNvSpPr>
          <p:nvPr/>
        </p:nvSpPr>
        <p:spPr bwMode="auto">
          <a:xfrm>
            <a:off x="6043613" y="4878388"/>
            <a:ext cx="381000" cy="381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402" name="AutoShape 66"/>
          <p:cNvSpPr>
            <a:spLocks/>
          </p:cNvSpPr>
          <p:nvPr/>
        </p:nvSpPr>
        <p:spPr bwMode="auto">
          <a:xfrm>
            <a:off x="6043613" y="5527675"/>
            <a:ext cx="381000" cy="381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403" name="AutoShape 67"/>
          <p:cNvSpPr>
            <a:spLocks/>
          </p:cNvSpPr>
          <p:nvPr/>
        </p:nvSpPr>
        <p:spPr bwMode="auto">
          <a:xfrm rot="-5400000">
            <a:off x="5083969" y="3226594"/>
            <a:ext cx="381000" cy="588962"/>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4404" name="Rectangle 68"/>
          <p:cNvSpPr>
            <a:spLocks/>
          </p:cNvSpPr>
          <p:nvPr/>
        </p:nvSpPr>
        <p:spPr bwMode="auto">
          <a:xfrm>
            <a:off x="566738" y="685800"/>
            <a:ext cx="2755900" cy="1079500"/>
          </a:xfrm>
          <a:prstGeom prst="rect">
            <a:avLst/>
          </a:prstGeom>
          <a:noFill/>
          <a:ln w="12700" cap="flat">
            <a:noFill/>
            <a:miter lim="800000"/>
            <a:headEnd type="none" w="med" len="med"/>
            <a:tailEnd type="none" w="med" len="med"/>
          </a:ln>
        </p:spPr>
        <p:txBody>
          <a:bodyPr lIns="0" tIns="0" rIns="40639" bIns="0">
            <a:prstTxWarp prst="textNoShape">
              <a:avLst/>
            </a:prstTxWarp>
          </a:bodyPr>
          <a:lstStyle/>
          <a:p>
            <a:pPr marL="39688"/>
            <a:r>
              <a:rPr lang="en-US" sz="3400" b="1">
                <a:solidFill>
                  <a:srgbClr val="660066"/>
                </a:solidFill>
                <a:latin typeface="Arial" charset="0"/>
                <a:ea typeface="Arial" charset="0"/>
                <a:cs typeface="Arial" charset="0"/>
                <a:sym typeface="Arial" charset="0"/>
              </a:rPr>
              <a:t>Remember </a:t>
            </a:r>
            <a:br>
              <a:rPr lang="en-US" sz="3400" b="1">
                <a:solidFill>
                  <a:srgbClr val="660066"/>
                </a:solidFill>
                <a:latin typeface="Arial" charset="0"/>
                <a:ea typeface="Arial" charset="0"/>
                <a:cs typeface="Arial" charset="0"/>
                <a:sym typeface="Arial" charset="0"/>
              </a:rPr>
            </a:br>
            <a:r>
              <a:rPr lang="en-US" sz="3400" b="1">
                <a:solidFill>
                  <a:srgbClr val="660066"/>
                </a:solidFill>
                <a:latin typeface="Arial" charset="0"/>
                <a:ea typeface="Arial" charset="0"/>
                <a:cs typeface="Arial" charset="0"/>
                <a:sym typeface="Arial" charset="0"/>
              </a:rPr>
              <a:t>G3P?</a:t>
            </a:r>
          </a:p>
        </p:txBody>
      </p:sp>
      <p:sp>
        <p:nvSpPr>
          <p:cNvPr id="14405" name="Rectangle 69"/>
          <p:cNvSpPr>
            <a:spLocks/>
          </p:cNvSpPr>
          <p:nvPr/>
        </p:nvSpPr>
        <p:spPr bwMode="auto">
          <a:xfrm>
            <a:off x="6707188" y="3101975"/>
            <a:ext cx="1779587" cy="5461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600" b="1">
                <a:solidFill>
                  <a:srgbClr val="000000"/>
                </a:solidFill>
                <a:latin typeface="Arial" charset="0"/>
                <a:ea typeface="Arial" charset="0"/>
                <a:cs typeface="Arial" charset="0"/>
                <a:sym typeface="Arial" charset="0"/>
              </a:rPr>
              <a:t>glyceraldehyde</a:t>
            </a:r>
            <a:br>
              <a:rPr lang="en-US" sz="1600" b="1">
                <a:solidFill>
                  <a:srgbClr val="000000"/>
                </a:solidFill>
                <a:latin typeface="Arial" charset="0"/>
                <a:ea typeface="Arial" charset="0"/>
                <a:cs typeface="Arial" charset="0"/>
                <a:sym typeface="Arial" charset="0"/>
              </a:rPr>
            </a:br>
            <a:r>
              <a:rPr lang="en-US" sz="1600" b="1">
                <a:solidFill>
                  <a:srgbClr val="000000"/>
                </a:solidFill>
                <a:latin typeface="Arial" charset="0"/>
                <a:ea typeface="Arial" charset="0"/>
                <a:cs typeface="Arial" charset="0"/>
                <a:sym typeface="Arial" charset="0"/>
              </a:rPr>
              <a:t>3-phosphate</a:t>
            </a:r>
          </a:p>
        </p:txBody>
      </p:sp>
      <p:grpSp>
        <p:nvGrpSpPr>
          <p:cNvPr id="17" name="Group 70"/>
          <p:cNvGrpSpPr>
            <a:grpSpLocks/>
          </p:cNvGrpSpPr>
          <p:nvPr/>
        </p:nvGrpSpPr>
        <p:grpSpPr bwMode="auto">
          <a:xfrm>
            <a:off x="1536700" y="6210300"/>
            <a:ext cx="3078163" cy="600075"/>
            <a:chOff x="0" y="0"/>
            <a:chExt cx="1939" cy="378"/>
          </a:xfrm>
        </p:grpSpPr>
        <p:sp>
          <p:nvSpPr>
            <p:cNvPr id="14407" name="AutoShape 71"/>
            <p:cNvSpPr>
              <a:spLocks/>
            </p:cNvSpPr>
            <p:nvPr/>
          </p:nvSpPr>
          <p:spPr bwMode="auto">
            <a:xfrm>
              <a:off x="0" y="0"/>
              <a:ext cx="1939" cy="378"/>
            </a:xfrm>
            <a:prstGeom prst="roundRect">
              <a:avLst>
                <a:gd name="adj" fmla="val 16667"/>
              </a:avLst>
            </a:prstGeom>
            <a:solidFill>
              <a:srgbClr val="80FF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4408" name="Rectangle 72"/>
            <p:cNvSpPr>
              <a:spLocks/>
            </p:cNvSpPr>
            <p:nvPr/>
          </p:nvSpPr>
          <p:spPr bwMode="auto">
            <a:xfrm>
              <a:off x="31" y="33"/>
              <a:ext cx="1876" cy="312"/>
            </a:xfrm>
            <a:prstGeom prst="rect">
              <a:avLst/>
            </a:prstGeom>
            <a:noFill/>
            <a:ln w="12700" cap="flat">
              <a:noFill/>
              <a:miter lim="800000"/>
              <a:headEnd type="none" w="med" len="med"/>
              <a:tailEnd type="none" w="med" len="med"/>
            </a:ln>
          </p:spPr>
          <p:txBody>
            <a:bodyPr wrap="none" lIns="38100" tIns="38100" rIns="90570" bIns="38100" anchor="ctr">
              <a:prstTxWarp prst="textNoShape">
                <a:avLst/>
              </a:prstTxWarp>
              <a:spAutoFit/>
            </a:bodyPr>
            <a:lstStyle/>
            <a:p>
              <a:pPr marL="14288" algn="ctr"/>
              <a:r>
                <a:rPr lang="en-US" sz="3000" b="1" dirty="0">
                  <a:solidFill>
                    <a:srgbClr val="000000"/>
                  </a:solidFill>
                  <a:latin typeface="Arial" charset="0"/>
                  <a:ea typeface="Arial" charset="0"/>
                  <a:cs typeface="Arial" charset="0"/>
                  <a:sym typeface="Arial" charset="0"/>
                </a:rPr>
                <a:t>Photosynthesis</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9836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349"/>
                                        </p:tgtEl>
                                        <p:attrNameLst>
                                          <p:attrName>style.visibility</p:attrName>
                                        </p:attrNameLst>
                                      </p:cBhvr>
                                      <p:to>
                                        <p:strVal val="visible"/>
                                      </p:to>
                                    </p:set>
                                    <p:anim calcmode="lin" valueType="num">
                                      <p:cBhvr additive="base">
                                        <p:cTn id="11" dur="500" fill="hold"/>
                                        <p:tgtEl>
                                          <p:spTgt spid="14349"/>
                                        </p:tgtEl>
                                        <p:attrNameLst>
                                          <p:attrName>ppt_x</p:attrName>
                                        </p:attrNameLst>
                                      </p:cBhvr>
                                      <p:tavLst>
                                        <p:tav tm="0">
                                          <p:val>
                                            <p:strVal val="#ppt_x"/>
                                          </p:val>
                                        </p:tav>
                                        <p:tav tm="100000">
                                          <p:val>
                                            <p:strVal val="#ppt_x"/>
                                          </p:val>
                                        </p:tav>
                                      </p:tavLst>
                                    </p:anim>
                                    <p:anim calcmode="lin" valueType="num">
                                      <p:cBhvr additive="base">
                                        <p:cTn id="12" dur="500" fill="hold"/>
                                        <p:tgtEl>
                                          <p:spTgt spid="143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16391" name="Picture 7"/>
          <p:cNvPicPr>
            <a:picLocks noChangeArrowheads="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365875" y="339725"/>
            <a:ext cx="2690813" cy="3192463"/>
          </a:xfrm>
          <a:prstGeom prst="rect">
            <a:avLst/>
          </a:prstGeom>
          <a:noFill/>
          <a:ln w="9525" cap="flat">
            <a:noFill/>
            <a:miter lim="800000"/>
            <a:headEnd/>
            <a:tailEnd/>
          </a:ln>
        </p:spPr>
      </p:pic>
      <p:sp>
        <p:nvSpPr>
          <p:cNvPr id="16392" name="Rectangle 8"/>
          <p:cNvSpPr>
            <a:spLocks noGrp="1" noChangeArrowheads="1"/>
          </p:cNvSpPr>
          <p:nvPr>
            <p:ph type="title"/>
          </p:nvPr>
        </p:nvSpPr>
        <p:spPr>
          <a:ln/>
        </p:spPr>
        <p:txBody>
          <a:bodyPr rIns="132080"/>
          <a:lstStyle/>
          <a:p>
            <a:r>
              <a:rPr lang="en-US" dirty="0"/>
              <a:t>To G3P and Beyond</a:t>
            </a:r>
            <a:r>
              <a:rPr lang="en-US" i="1" dirty="0"/>
              <a:t>!</a:t>
            </a:r>
          </a:p>
        </p:txBody>
      </p:sp>
      <p:sp>
        <p:nvSpPr>
          <p:cNvPr id="16393" name="Rectangle 9"/>
          <p:cNvSpPr>
            <a:spLocks noGrp="1" noChangeArrowheads="1"/>
          </p:cNvSpPr>
          <p:nvPr>
            <p:ph type="body" idx="1"/>
          </p:nvPr>
        </p:nvSpPr>
        <p:spPr>
          <a:xfrm>
            <a:off x="661988" y="1371600"/>
            <a:ext cx="8482012" cy="5257800"/>
          </a:xfrm>
          <a:ln/>
        </p:spPr>
        <p:txBody>
          <a:bodyPr lIns="0" tIns="0" rIns="0" bIns="0"/>
          <a:lstStyle/>
          <a:p>
            <a:pPr>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dirty="0">
                <a:solidFill>
                  <a:srgbClr val="CC0000"/>
                </a:solidFill>
              </a:rPr>
              <a:t>Glyceraldehyde-3-P</a:t>
            </a:r>
            <a:r>
              <a:rPr lang="en-US" dirty="0"/>
              <a:t> </a:t>
            </a:r>
          </a:p>
          <a:p>
            <a:pPr marL="782638" lvl="1">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dirty="0"/>
              <a:t>end product of Calvin cycle</a:t>
            </a:r>
          </a:p>
          <a:p>
            <a:pPr marL="782638" lvl="1">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dirty="0"/>
              <a:t>energy rich </a:t>
            </a:r>
            <a:r>
              <a:rPr lang="en-US" u="sng" dirty="0">
                <a:solidFill>
                  <a:srgbClr val="660066"/>
                </a:solidFill>
              </a:rPr>
              <a:t>3 carbon sugar</a:t>
            </a:r>
          </a:p>
          <a:p>
            <a:pPr marL="782638" lvl="1">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dirty="0"/>
              <a:t>“</a:t>
            </a:r>
            <a:r>
              <a:rPr lang="en-US" u="sng" dirty="0">
                <a:solidFill>
                  <a:srgbClr val="CC0000"/>
                </a:solidFill>
              </a:rPr>
              <a:t>C3 photosynthesis</a:t>
            </a:r>
            <a:r>
              <a:rPr lang="en-US" dirty="0"/>
              <a:t>”</a:t>
            </a:r>
          </a:p>
          <a:p>
            <a:pPr>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dirty="0">
                <a:solidFill>
                  <a:srgbClr val="CC0000"/>
                </a:solidFill>
              </a:rPr>
              <a:t>G3P</a:t>
            </a:r>
            <a:r>
              <a:rPr lang="en-US" dirty="0"/>
              <a:t> is an important intermediate</a:t>
            </a:r>
          </a:p>
          <a:p>
            <a:pPr>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dirty="0">
                <a:solidFill>
                  <a:srgbClr val="CC0000"/>
                </a:solidFill>
              </a:rPr>
              <a:t>G3P</a:t>
            </a:r>
            <a:r>
              <a:rPr lang="en-US" dirty="0"/>
              <a:t> 	</a:t>
            </a:r>
            <a:r>
              <a:rPr lang="en-US" b="0" dirty="0">
                <a:latin typeface="Symbol" charset="2"/>
                <a:ea typeface="Symbol" charset="2"/>
                <a:cs typeface="Symbol" charset="2"/>
                <a:sym typeface="Symbol" charset="2"/>
              </a:rPr>
              <a:t>→</a:t>
            </a:r>
            <a:r>
              <a:rPr lang="en-US" dirty="0"/>
              <a:t> </a:t>
            </a:r>
            <a:r>
              <a:rPr lang="en-US" b="0" dirty="0">
                <a:latin typeface="Symbol" charset="2"/>
                <a:ea typeface="Symbol" charset="2"/>
                <a:cs typeface="Symbol" charset="2"/>
                <a:sym typeface="Symbol" charset="2"/>
              </a:rPr>
              <a:t>→</a:t>
            </a:r>
            <a:r>
              <a:rPr lang="en-US" dirty="0"/>
              <a:t>	glucose </a:t>
            </a:r>
            <a:r>
              <a:rPr lang="en-US" b="0" dirty="0">
                <a:latin typeface="Symbol" charset="2"/>
                <a:ea typeface="Symbol" charset="2"/>
                <a:cs typeface="Symbol" charset="2"/>
                <a:sym typeface="Symbol" charset="2"/>
              </a:rPr>
              <a:t>→</a:t>
            </a:r>
            <a:r>
              <a:rPr lang="en-US" dirty="0"/>
              <a:t> </a:t>
            </a:r>
            <a:r>
              <a:rPr lang="en-US" b="0" dirty="0">
                <a:latin typeface="Symbol" charset="2"/>
                <a:ea typeface="Symbol" charset="2"/>
                <a:cs typeface="Symbol" charset="2"/>
                <a:sym typeface="Symbol" charset="2"/>
              </a:rPr>
              <a:t>→</a:t>
            </a:r>
            <a:r>
              <a:rPr lang="en-US" dirty="0"/>
              <a:t> </a:t>
            </a:r>
            <a:r>
              <a:rPr lang="en-US" dirty="0">
                <a:solidFill>
                  <a:srgbClr val="660066"/>
                </a:solidFill>
              </a:rPr>
              <a:t>carbohydrates</a:t>
            </a:r>
          </a:p>
          <a:p>
            <a:pPr marL="496888" lvl="1" indent="0">
              <a:buNone/>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dirty="0">
                <a:solidFill>
                  <a:srgbClr val="0F116A"/>
                </a:solidFill>
                <a:sym typeface="Symbol" charset="2"/>
              </a:rPr>
              <a:t>	</a:t>
            </a:r>
            <a:r>
              <a:rPr lang="en-US" b="0" dirty="0" smtClean="0">
                <a:solidFill>
                  <a:srgbClr val="0F116A"/>
                </a:solidFill>
                <a:latin typeface="Symbol" charset="2"/>
                <a:ea typeface="Symbol" charset="2"/>
                <a:cs typeface="Symbol" charset="2"/>
                <a:sym typeface="Symbol" charset="2"/>
              </a:rPr>
              <a:t>→</a:t>
            </a:r>
            <a:r>
              <a:rPr lang="en-US" dirty="0" smtClean="0">
                <a:solidFill>
                  <a:srgbClr val="0F116A"/>
                </a:solidFill>
              </a:rPr>
              <a:t> </a:t>
            </a:r>
            <a:r>
              <a:rPr lang="en-US" b="0" dirty="0">
                <a:solidFill>
                  <a:srgbClr val="0F116A"/>
                </a:solidFill>
                <a:latin typeface="Symbol" charset="2"/>
                <a:ea typeface="Symbol" charset="2"/>
                <a:cs typeface="Symbol" charset="2"/>
                <a:sym typeface="Symbol" charset="2"/>
              </a:rPr>
              <a:t>→</a:t>
            </a:r>
            <a:r>
              <a:rPr lang="en-US" dirty="0">
                <a:solidFill>
                  <a:srgbClr val="0F116A"/>
                </a:solidFill>
              </a:rPr>
              <a:t>	lipids </a:t>
            </a:r>
            <a:r>
              <a:rPr lang="en-US" b="0" dirty="0">
                <a:solidFill>
                  <a:srgbClr val="0F116A"/>
                </a:solidFill>
                <a:latin typeface="Symbol" charset="2"/>
                <a:ea typeface="Symbol" charset="2"/>
                <a:cs typeface="Symbol" charset="2"/>
                <a:sym typeface="Symbol" charset="2"/>
              </a:rPr>
              <a:t>→</a:t>
            </a:r>
            <a:r>
              <a:rPr lang="en-US" dirty="0">
                <a:solidFill>
                  <a:srgbClr val="0F116A"/>
                </a:solidFill>
              </a:rPr>
              <a:t> </a:t>
            </a:r>
            <a:r>
              <a:rPr lang="en-US" b="0" dirty="0">
                <a:solidFill>
                  <a:srgbClr val="0F116A"/>
                </a:solidFill>
                <a:latin typeface="Symbol" charset="2"/>
                <a:ea typeface="Symbol" charset="2"/>
                <a:cs typeface="Symbol" charset="2"/>
                <a:sym typeface="Symbol" charset="2"/>
              </a:rPr>
              <a:t>→</a:t>
            </a:r>
            <a:r>
              <a:rPr lang="en-US" dirty="0"/>
              <a:t> </a:t>
            </a:r>
            <a:r>
              <a:rPr lang="en-US" sz="2600" dirty="0">
                <a:solidFill>
                  <a:srgbClr val="660066"/>
                </a:solidFill>
              </a:rPr>
              <a:t>phospholipids,</a:t>
            </a:r>
            <a:r>
              <a:rPr lang="en-US" dirty="0"/>
              <a:t> </a:t>
            </a:r>
            <a:r>
              <a:rPr lang="en-US" sz="2600" dirty="0">
                <a:solidFill>
                  <a:srgbClr val="660066"/>
                </a:solidFill>
              </a:rPr>
              <a:t>fats, </a:t>
            </a:r>
            <a:r>
              <a:rPr lang="en-US" sz="2600" dirty="0" smtClean="0">
                <a:solidFill>
                  <a:srgbClr val="660066"/>
                </a:solidFill>
              </a:rPr>
              <a:t>waxes</a:t>
            </a:r>
          </a:p>
          <a:p>
            <a:pPr marL="954088" lvl="2" indent="0">
              <a:buNone/>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b="0" dirty="0">
                <a:solidFill>
                  <a:srgbClr val="660066"/>
                </a:solidFill>
                <a:latin typeface="Symbol" charset="2"/>
                <a:ea typeface="Symbol" charset="2"/>
                <a:cs typeface="Symbol" charset="2"/>
                <a:sym typeface="Symbol" charset="2"/>
              </a:rPr>
              <a:t>	</a:t>
            </a:r>
            <a:r>
              <a:rPr lang="en-US" b="0" dirty="0" smtClean="0">
                <a:solidFill>
                  <a:srgbClr val="0F116A"/>
                </a:solidFill>
                <a:latin typeface="Symbol" charset="2"/>
                <a:ea typeface="Symbol" charset="2"/>
                <a:cs typeface="Symbol" charset="2"/>
                <a:sym typeface="Symbol" charset="2"/>
              </a:rPr>
              <a:t>→</a:t>
            </a:r>
            <a:r>
              <a:rPr lang="en-US" dirty="0" smtClean="0">
                <a:solidFill>
                  <a:srgbClr val="0F116A"/>
                </a:solidFill>
              </a:rPr>
              <a:t> </a:t>
            </a:r>
            <a:r>
              <a:rPr lang="en-US" b="0" dirty="0">
                <a:solidFill>
                  <a:srgbClr val="0F116A"/>
                </a:solidFill>
                <a:latin typeface="Symbol" charset="2"/>
                <a:ea typeface="Symbol" charset="2"/>
                <a:cs typeface="Symbol" charset="2"/>
                <a:sym typeface="Symbol" charset="2"/>
              </a:rPr>
              <a:t>→</a:t>
            </a:r>
            <a:r>
              <a:rPr lang="en-US" dirty="0">
                <a:solidFill>
                  <a:srgbClr val="0F116A"/>
                </a:solidFill>
              </a:rPr>
              <a:t>	amino acids </a:t>
            </a:r>
            <a:r>
              <a:rPr lang="en-US" b="0" dirty="0">
                <a:solidFill>
                  <a:srgbClr val="0F116A"/>
                </a:solidFill>
                <a:latin typeface="Symbol" charset="2"/>
                <a:ea typeface="Symbol" charset="2"/>
                <a:cs typeface="Symbol" charset="2"/>
                <a:sym typeface="Symbol" charset="2"/>
              </a:rPr>
              <a:t>→</a:t>
            </a:r>
            <a:r>
              <a:rPr lang="en-US" dirty="0">
                <a:solidFill>
                  <a:srgbClr val="0F116A"/>
                </a:solidFill>
              </a:rPr>
              <a:t> </a:t>
            </a:r>
            <a:r>
              <a:rPr lang="en-US" b="0" dirty="0">
                <a:solidFill>
                  <a:srgbClr val="0F116A"/>
                </a:solidFill>
                <a:latin typeface="Symbol" charset="2"/>
                <a:ea typeface="Symbol" charset="2"/>
                <a:cs typeface="Symbol" charset="2"/>
                <a:sym typeface="Symbol" charset="2"/>
              </a:rPr>
              <a:t>→</a:t>
            </a:r>
            <a:r>
              <a:rPr lang="en-US" dirty="0"/>
              <a:t> </a:t>
            </a:r>
            <a:r>
              <a:rPr lang="en-US" dirty="0">
                <a:solidFill>
                  <a:srgbClr val="660066"/>
                </a:solidFill>
              </a:rPr>
              <a:t>proteins</a:t>
            </a:r>
          </a:p>
          <a:p>
            <a:pPr marL="496888" lvl="1" indent="0">
              <a:buNone/>
              <a:tabLst>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 pos="1346200" algn="l"/>
                <a:tab pos="2260600" algn="l"/>
                <a:tab pos="2832100" algn="l"/>
              </a:tabLst>
            </a:pPr>
            <a:r>
              <a:rPr lang="en-US" dirty="0">
                <a:solidFill>
                  <a:srgbClr val="FF0000"/>
                </a:solidFill>
                <a:sym typeface="Symbol" charset="2"/>
              </a:rPr>
              <a:t>	</a:t>
            </a:r>
            <a:r>
              <a:rPr lang="en-US" b="0" dirty="0" smtClean="0">
                <a:solidFill>
                  <a:srgbClr val="0F116A"/>
                </a:solidFill>
                <a:latin typeface="Symbol" charset="2"/>
                <a:ea typeface="Symbol" charset="2"/>
                <a:cs typeface="Symbol" charset="2"/>
                <a:sym typeface="Symbol" charset="2"/>
              </a:rPr>
              <a:t>→</a:t>
            </a:r>
            <a:r>
              <a:rPr lang="en-US" dirty="0" smtClean="0">
                <a:solidFill>
                  <a:srgbClr val="0F116A"/>
                </a:solidFill>
              </a:rPr>
              <a:t> </a:t>
            </a:r>
            <a:r>
              <a:rPr lang="en-US" b="0" dirty="0">
                <a:solidFill>
                  <a:srgbClr val="0F116A"/>
                </a:solidFill>
                <a:latin typeface="Symbol" charset="2"/>
                <a:ea typeface="Symbol" charset="2"/>
                <a:cs typeface="Symbol" charset="2"/>
                <a:sym typeface="Symbol" charset="2"/>
              </a:rPr>
              <a:t>→</a:t>
            </a:r>
            <a:r>
              <a:rPr lang="en-US" dirty="0">
                <a:solidFill>
                  <a:srgbClr val="0F116A"/>
                </a:solidFill>
              </a:rPr>
              <a:t>	nucleic acids </a:t>
            </a:r>
            <a:r>
              <a:rPr lang="en-US" b="0" dirty="0">
                <a:solidFill>
                  <a:srgbClr val="0F116A"/>
                </a:solidFill>
                <a:latin typeface="Symbol" charset="2"/>
                <a:ea typeface="Symbol" charset="2"/>
                <a:cs typeface="Symbol" charset="2"/>
                <a:sym typeface="Symbol" charset="2"/>
              </a:rPr>
              <a:t>→</a:t>
            </a:r>
            <a:r>
              <a:rPr lang="en-US" dirty="0">
                <a:solidFill>
                  <a:srgbClr val="0F116A"/>
                </a:solidFill>
              </a:rPr>
              <a:t> </a:t>
            </a:r>
            <a:r>
              <a:rPr lang="en-US" b="0" dirty="0">
                <a:solidFill>
                  <a:srgbClr val="0F116A"/>
                </a:solidFill>
                <a:latin typeface="Symbol" charset="2"/>
                <a:ea typeface="Symbol" charset="2"/>
                <a:cs typeface="Symbol" charset="2"/>
                <a:sym typeface="Symbol" charset="2"/>
              </a:rPr>
              <a:t>→</a:t>
            </a:r>
            <a:r>
              <a:rPr lang="en-US" dirty="0"/>
              <a:t> </a:t>
            </a:r>
            <a:r>
              <a:rPr lang="en-US" dirty="0">
                <a:solidFill>
                  <a:srgbClr val="660066"/>
                </a:solidFill>
              </a:rPr>
              <a:t>DNA, RNA</a:t>
            </a:r>
          </a:p>
        </p:txBody>
      </p:sp>
      <p:grpSp>
        <p:nvGrpSpPr>
          <p:cNvPr id="2" name="Group 10"/>
          <p:cNvGrpSpPr>
            <a:grpSpLocks/>
          </p:cNvGrpSpPr>
          <p:nvPr/>
        </p:nvGrpSpPr>
        <p:grpSpPr bwMode="auto">
          <a:xfrm flipH="1">
            <a:off x="5297488" y="0"/>
            <a:ext cx="2003425" cy="1576388"/>
            <a:chOff x="0" y="0"/>
            <a:chExt cx="1261" cy="994"/>
          </a:xfrm>
        </p:grpSpPr>
        <p:sp>
          <p:nvSpPr>
            <p:cNvPr id="16395" name="AutoShape 11"/>
            <p:cNvSpPr>
              <a:spLocks/>
            </p:cNvSpPr>
            <p:nvPr/>
          </p:nvSpPr>
          <p:spPr bwMode="auto">
            <a:xfrm>
              <a:off x="0" y="0"/>
              <a:ext cx="1261" cy="994"/>
            </a:xfrm>
            <a:custGeom>
              <a:avLst/>
              <a:gdLst>
                <a:gd name="T0" fmla="+- 0 10800 1308"/>
                <a:gd name="T1" fmla="*/ T0 w 18984"/>
                <a:gd name="T2" fmla="+- 0 10800 1054"/>
                <a:gd name="T3" fmla="*/ 10800 h 20546"/>
              </a:gdLst>
              <a:ahLst/>
              <a:cxnLst>
                <a:cxn ang="0">
                  <a:pos x="T1" y="T3"/>
                </a:cxn>
              </a:cxnLst>
              <a:rect l="0" t="0" r="r" b="b"/>
              <a:pathLst>
                <a:path w="18984" h="20546">
                  <a:moveTo>
                    <a:pt x="4190" y="13991"/>
                  </a:moveTo>
                  <a:cubicBezTo>
                    <a:pt x="-157" y="11632"/>
                    <a:pt x="-1308" y="6879"/>
                    <a:pt x="1620" y="3376"/>
                  </a:cubicBezTo>
                  <a:cubicBezTo>
                    <a:pt x="4548" y="-127"/>
                    <a:pt x="10447" y="-1054"/>
                    <a:pt x="14794" y="1306"/>
                  </a:cubicBezTo>
                  <a:cubicBezTo>
                    <a:pt x="19141" y="3665"/>
                    <a:pt x="20292" y="8418"/>
                    <a:pt x="17364" y="11921"/>
                  </a:cubicBezTo>
                  <a:cubicBezTo>
                    <a:pt x="15203" y="14506"/>
                    <a:pt x="11310" y="15776"/>
                    <a:pt x="7525" y="15130"/>
                  </a:cubicBezTo>
                  <a:lnTo>
                    <a:pt x="2710" y="20546"/>
                  </a:lnTo>
                  <a:close/>
                  <a:moveTo>
                    <a:pt x="4190" y="13991"/>
                  </a:moveTo>
                </a:path>
              </a:pathLst>
            </a:custGeom>
            <a:solidFill>
              <a:schemeClr val="accent1"/>
            </a:solidFill>
            <a:ln w="3810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6396" name="Rectangle 12"/>
            <p:cNvSpPr>
              <a:spLocks/>
            </p:cNvSpPr>
            <p:nvPr/>
          </p:nvSpPr>
          <p:spPr bwMode="auto">
            <a:xfrm flipH="1">
              <a:off x="186" y="162"/>
              <a:ext cx="888" cy="416"/>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1800" b="1">
                  <a:solidFill>
                    <a:srgbClr val="0F116A"/>
                  </a:solidFill>
                  <a:latin typeface="Comic Sans MS" charset="0"/>
                  <a:ea typeface="Comic Sans MS" charset="0"/>
                  <a:cs typeface="Comic Sans MS" charset="0"/>
                  <a:sym typeface="Comic Sans MS" charset="0"/>
                </a:rPr>
                <a:t>To G3P</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and beyond! </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09471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414" name="Rectangle 6"/>
          <p:cNvSpPr>
            <a:spLocks/>
          </p:cNvSpPr>
          <p:nvPr/>
        </p:nvSpPr>
        <p:spPr bwMode="auto">
          <a:xfrm>
            <a:off x="228600" y="6394450"/>
            <a:ext cx="1460500" cy="317500"/>
          </a:xfrm>
          <a:prstGeom prst="rect">
            <a:avLst/>
          </a:prstGeom>
          <a:noFill/>
          <a:ln w="12700" cap="flat">
            <a:noFill/>
            <a:miter lim="800000"/>
            <a:headEnd type="none" w="med" len="med"/>
            <a:tailEnd type="none" w="med" len="med"/>
          </a:ln>
        </p:spPr>
        <p:txBody>
          <a:bodyPr lIns="0" tIns="0" rIns="40639" bIns="0" anchor="ctr">
            <a:prstTxWarp prst="textNoShape">
              <a:avLst/>
            </a:prstTxWarp>
          </a:bodyPr>
          <a:lstStyle/>
          <a:p>
            <a:pPr marL="39688">
              <a:spcBef>
                <a:spcPts val="900"/>
              </a:spcBef>
            </a:pPr>
            <a:r>
              <a:rPr lang="en-US" sz="1600" b="1">
                <a:solidFill>
                  <a:schemeClr val="tx1"/>
                </a:solidFill>
                <a:latin typeface="Arial" charset="0"/>
                <a:ea typeface="Arial" charset="0"/>
                <a:cs typeface="Arial" charset="0"/>
                <a:sym typeface="Arial" charset="0"/>
              </a:rPr>
              <a:t>AP Biology</a:t>
            </a:r>
          </a:p>
        </p:txBody>
      </p:sp>
      <p:pic>
        <p:nvPicPr>
          <p:cNvPr id="17415" name="Picture 7"/>
          <p:cNvPicPr>
            <a:picLocks noChangeArrowheads="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b="10213"/>
          <a:stretch>
            <a:fillRect/>
          </a:stretch>
        </p:blipFill>
        <p:spPr bwMode="auto">
          <a:xfrm>
            <a:off x="6665913" y="3709988"/>
            <a:ext cx="2478087" cy="3138487"/>
          </a:xfrm>
          <a:prstGeom prst="rect">
            <a:avLst/>
          </a:prstGeom>
          <a:noFill/>
          <a:ln w="9525" cap="flat">
            <a:noFill/>
            <a:miter lim="800000"/>
            <a:headEnd/>
            <a:tailEnd/>
          </a:ln>
        </p:spPr>
      </p:pic>
      <p:pic>
        <p:nvPicPr>
          <p:cNvPr id="17416" name="Picture 8"/>
          <p:cNvPicPr>
            <a:picLocks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406650" y="3965575"/>
            <a:ext cx="2898775" cy="2892425"/>
          </a:xfrm>
          <a:prstGeom prst="rect">
            <a:avLst/>
          </a:prstGeom>
          <a:noFill/>
          <a:ln w="9525" cap="flat">
            <a:noFill/>
            <a:miter lim="800000"/>
            <a:headEnd/>
            <a:tailEnd/>
          </a:ln>
        </p:spPr>
      </p:pic>
      <p:sp>
        <p:nvSpPr>
          <p:cNvPr id="17417" name="Rectangle 9"/>
          <p:cNvSpPr>
            <a:spLocks noGrp="1" noChangeArrowheads="1"/>
          </p:cNvSpPr>
          <p:nvPr>
            <p:ph type="title"/>
          </p:nvPr>
        </p:nvSpPr>
        <p:spPr>
          <a:ln/>
        </p:spPr>
        <p:txBody>
          <a:bodyPr rIns="132080"/>
          <a:lstStyle/>
          <a:p>
            <a:r>
              <a:rPr lang="en-US"/>
              <a:t>RuBisCo </a:t>
            </a:r>
          </a:p>
        </p:txBody>
      </p:sp>
      <p:sp>
        <p:nvSpPr>
          <p:cNvPr id="17418" name="Rectangle 10"/>
          <p:cNvSpPr>
            <a:spLocks noGrp="1" noChangeArrowheads="1"/>
          </p:cNvSpPr>
          <p:nvPr>
            <p:ph type="body" idx="1"/>
          </p:nvPr>
        </p:nvSpPr>
        <p:spPr>
          <a:xfrm>
            <a:off x="863600" y="1066800"/>
            <a:ext cx="7772400" cy="3316288"/>
          </a:xfrm>
          <a:ln/>
        </p:spPr>
        <p:txBody>
          <a:bodyPr rIns="132080"/>
          <a:lstStyle/>
          <a:p>
            <a:r>
              <a:rPr lang="en-US" dirty="0"/>
              <a:t>Enzyme which </a:t>
            </a:r>
            <a:r>
              <a:rPr lang="en-US" u="sng" dirty="0">
                <a:solidFill>
                  <a:srgbClr val="CC0000"/>
                </a:solidFill>
              </a:rPr>
              <a:t>fixes carbon</a:t>
            </a:r>
            <a:r>
              <a:rPr lang="en-US" dirty="0"/>
              <a:t> from air</a:t>
            </a:r>
          </a:p>
          <a:p>
            <a:pPr marL="782638" lvl="1"/>
            <a:r>
              <a:rPr lang="en-US" u="sng" dirty="0" err="1">
                <a:solidFill>
                  <a:srgbClr val="CC0000"/>
                </a:solidFill>
              </a:rPr>
              <a:t>ribulose</a:t>
            </a:r>
            <a:r>
              <a:rPr lang="en-US" u="sng" dirty="0">
                <a:solidFill>
                  <a:srgbClr val="CC0000"/>
                </a:solidFill>
              </a:rPr>
              <a:t> </a:t>
            </a:r>
            <a:r>
              <a:rPr lang="en-US" u="sng" dirty="0" err="1">
                <a:solidFill>
                  <a:srgbClr val="CC0000"/>
                </a:solidFill>
              </a:rPr>
              <a:t>bisphosphate</a:t>
            </a:r>
            <a:r>
              <a:rPr lang="en-US" u="sng" dirty="0">
                <a:solidFill>
                  <a:srgbClr val="CC0000"/>
                </a:solidFill>
              </a:rPr>
              <a:t> carboxylase</a:t>
            </a:r>
            <a:r>
              <a:rPr lang="en-US" dirty="0">
                <a:solidFill>
                  <a:srgbClr val="660066"/>
                </a:solidFill>
              </a:rPr>
              <a:t> </a:t>
            </a:r>
          </a:p>
          <a:p>
            <a:pPr marL="782638" lvl="1"/>
            <a:r>
              <a:rPr lang="en-US" dirty="0"/>
              <a:t>the most important enzyme in the world!</a:t>
            </a:r>
          </a:p>
          <a:p>
            <a:pPr marL="1125538" lvl="2"/>
            <a:r>
              <a:rPr lang="en-US" dirty="0"/>
              <a:t>it makes life out of air!</a:t>
            </a:r>
          </a:p>
          <a:p>
            <a:pPr marL="782638" lvl="1"/>
            <a:r>
              <a:rPr lang="en-US" dirty="0"/>
              <a:t>definitely the most abundant enzyme</a:t>
            </a:r>
          </a:p>
        </p:txBody>
      </p:sp>
      <p:pic>
        <p:nvPicPr>
          <p:cNvPr id="17419" name="Picture 11"/>
          <p:cNvPicPr>
            <a:picLocks noChangeArrowheads="1"/>
          </p:cNvPicPr>
          <p:nvPr/>
        </p:nvPicPr>
        <p:blipFill>
          <a:blip r:embed="rId4"/>
          <a:srcRect/>
          <a:stretch>
            <a:fillRect/>
          </a:stretch>
        </p:blipFill>
        <p:spPr bwMode="auto">
          <a:xfrm>
            <a:off x="0" y="5562600"/>
            <a:ext cx="1274763" cy="1295400"/>
          </a:xfrm>
          <a:prstGeom prst="rect">
            <a:avLst/>
          </a:prstGeom>
          <a:noFill/>
          <a:ln w="9525" cap="flat">
            <a:noFill/>
            <a:miter lim="800000"/>
            <a:headEnd/>
            <a:tailEnd/>
          </a:ln>
        </p:spPr>
      </p:pic>
      <p:grpSp>
        <p:nvGrpSpPr>
          <p:cNvPr id="2" name="Group 12"/>
          <p:cNvGrpSpPr>
            <a:grpSpLocks/>
          </p:cNvGrpSpPr>
          <p:nvPr/>
        </p:nvGrpSpPr>
        <p:grpSpPr bwMode="auto">
          <a:xfrm flipH="1">
            <a:off x="581025" y="3903663"/>
            <a:ext cx="2003425" cy="1831975"/>
            <a:chOff x="0" y="0"/>
            <a:chExt cx="1261" cy="1154"/>
          </a:xfrm>
        </p:grpSpPr>
        <p:sp>
          <p:nvSpPr>
            <p:cNvPr id="17421" name="AutoShape 13"/>
            <p:cNvSpPr>
              <a:spLocks/>
            </p:cNvSpPr>
            <p:nvPr/>
          </p:nvSpPr>
          <p:spPr bwMode="auto">
            <a:xfrm>
              <a:off x="0" y="0"/>
              <a:ext cx="1261" cy="1154"/>
            </a:xfrm>
            <a:custGeom>
              <a:avLst/>
              <a:gdLst>
                <a:gd name="T0" fmla="+- 0 10800 530"/>
                <a:gd name="T1" fmla="*/ T0 w 20693"/>
                <a:gd name="T2" fmla="+- 0 10800 349"/>
                <a:gd name="T3" fmla="*/ 10800 h 21251"/>
              </a:gdLst>
              <a:ahLst/>
              <a:cxnLst>
                <a:cxn ang="0">
                  <a:pos x="T1" y="T3"/>
                </a:cxn>
              </a:cxnLst>
              <a:rect l="0" t="0" r="r" b="b"/>
              <a:pathLst>
                <a:path w="20693" h="21251">
                  <a:moveTo>
                    <a:pt x="11406" y="13592"/>
                  </a:moveTo>
                  <a:cubicBezTo>
                    <a:pt x="5722" y="13977"/>
                    <a:pt x="640" y="11255"/>
                    <a:pt x="55" y="7512"/>
                  </a:cubicBezTo>
                  <a:cubicBezTo>
                    <a:pt x="-530" y="3769"/>
                    <a:pt x="3603" y="422"/>
                    <a:pt x="9287" y="36"/>
                  </a:cubicBezTo>
                  <a:cubicBezTo>
                    <a:pt x="14971" y="-349"/>
                    <a:pt x="20053" y="2373"/>
                    <a:pt x="20638" y="6116"/>
                  </a:cubicBezTo>
                  <a:cubicBezTo>
                    <a:pt x="21070" y="8879"/>
                    <a:pt x="18912" y="11538"/>
                    <a:pt x="15185" y="12837"/>
                  </a:cubicBezTo>
                  <a:lnTo>
                    <a:pt x="17000" y="21251"/>
                  </a:lnTo>
                  <a:close/>
                  <a:moveTo>
                    <a:pt x="11406" y="13592"/>
                  </a:moveTo>
                </a:path>
              </a:pathLst>
            </a:custGeom>
            <a:solidFill>
              <a:schemeClr val="accent1"/>
            </a:solidFill>
            <a:ln w="3810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7422" name="Rectangle 14"/>
            <p:cNvSpPr>
              <a:spLocks/>
            </p:cNvSpPr>
            <p:nvPr/>
          </p:nvSpPr>
          <p:spPr bwMode="auto">
            <a:xfrm flipH="1">
              <a:off x="233" y="162"/>
              <a:ext cx="794" cy="416"/>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1800" b="1">
                  <a:solidFill>
                    <a:srgbClr val="0F116A"/>
                  </a:solidFill>
                  <a:latin typeface="Comic Sans MS" charset="0"/>
                  <a:ea typeface="Comic Sans MS" charset="0"/>
                  <a:cs typeface="Comic Sans MS" charset="0"/>
                  <a:sym typeface="Comic Sans MS" charset="0"/>
                </a:rPr>
                <a:t>I’m green </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with envy! </a:t>
              </a:r>
            </a:p>
          </p:txBody>
        </p:sp>
      </p:grpSp>
      <p:grpSp>
        <p:nvGrpSpPr>
          <p:cNvPr id="3" name="Group 15"/>
          <p:cNvGrpSpPr>
            <a:grpSpLocks/>
          </p:cNvGrpSpPr>
          <p:nvPr/>
        </p:nvGrpSpPr>
        <p:grpSpPr bwMode="auto">
          <a:xfrm flipH="1">
            <a:off x="5065713" y="3833813"/>
            <a:ext cx="2414587" cy="1176337"/>
            <a:chOff x="0" y="0"/>
            <a:chExt cx="1520" cy="740"/>
          </a:xfrm>
        </p:grpSpPr>
        <p:sp>
          <p:nvSpPr>
            <p:cNvPr id="17424" name="AutoShape 16"/>
            <p:cNvSpPr>
              <a:spLocks/>
            </p:cNvSpPr>
            <p:nvPr/>
          </p:nvSpPr>
          <p:spPr bwMode="auto">
            <a:xfrm>
              <a:off x="0" y="0"/>
              <a:ext cx="1520" cy="740"/>
            </a:xfrm>
            <a:custGeom>
              <a:avLst/>
              <a:gdLst>
                <a:gd name="T0" fmla="*/ 10800 w 21130"/>
                <a:gd name="T1" fmla="+- 0 10800 549"/>
                <a:gd name="T2" fmla="*/ 10800 h 20502"/>
              </a:gdLst>
              <a:ahLst/>
              <a:cxnLst>
                <a:cxn ang="0">
                  <a:pos x="T0" y="T2"/>
                </a:cxn>
              </a:cxnLst>
              <a:rect l="0" t="0" r="r" b="b"/>
              <a:pathLst>
                <a:path w="21130" h="20502">
                  <a:moveTo>
                    <a:pt x="3652" y="9147"/>
                  </a:moveTo>
                  <a:cubicBezTo>
                    <a:pt x="4173" y="3519"/>
                    <a:pt x="8497" y="-549"/>
                    <a:pt x="13309" y="61"/>
                  </a:cubicBezTo>
                  <a:cubicBezTo>
                    <a:pt x="18121" y="670"/>
                    <a:pt x="21600" y="5727"/>
                    <a:pt x="21079" y="11355"/>
                  </a:cubicBezTo>
                  <a:cubicBezTo>
                    <a:pt x="20557" y="16983"/>
                    <a:pt x="16234" y="21051"/>
                    <a:pt x="11421" y="20441"/>
                  </a:cubicBezTo>
                  <a:cubicBezTo>
                    <a:pt x="7869" y="19991"/>
                    <a:pt x="4906" y="17065"/>
                    <a:pt x="3932" y="13044"/>
                  </a:cubicBezTo>
                  <a:lnTo>
                    <a:pt x="0" y="11470"/>
                  </a:lnTo>
                  <a:close/>
                  <a:moveTo>
                    <a:pt x="3652" y="9147"/>
                  </a:moveTo>
                </a:path>
              </a:pathLst>
            </a:custGeom>
            <a:solidFill>
              <a:schemeClr val="accent1"/>
            </a:solidFill>
            <a:ln w="3810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7425" name="Rectangle 17"/>
            <p:cNvSpPr>
              <a:spLocks/>
            </p:cNvSpPr>
            <p:nvPr/>
          </p:nvSpPr>
          <p:spPr bwMode="auto">
            <a:xfrm flipH="1">
              <a:off x="374" y="162"/>
              <a:ext cx="1030" cy="416"/>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1800" b="1">
                  <a:solidFill>
                    <a:srgbClr val="0F116A"/>
                  </a:solidFill>
                  <a:latin typeface="Comic Sans MS" charset="0"/>
                  <a:ea typeface="Comic Sans MS" charset="0"/>
                  <a:cs typeface="Comic Sans MS" charset="0"/>
                  <a:sym typeface="Comic Sans MS" charset="0"/>
                </a:rPr>
                <a:t>It’s not easy </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being green! </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88470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19"/>
                                        </p:tgtEl>
                                        <p:attrNameLst>
                                          <p:attrName>style.visibility</p:attrName>
                                        </p:attrNameLst>
                                      </p:cBhvr>
                                      <p:to>
                                        <p:strVal val="visible"/>
                                      </p:to>
                                    </p:set>
                                    <p:animEffect transition="in" filter="wipe(down)">
                                      <p:cBhvr>
                                        <p:cTn id="7" dur="500"/>
                                        <p:tgtEl>
                                          <p:spTgt spid="17419"/>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7415"/>
                                        </p:tgtEl>
                                        <p:attrNameLst>
                                          <p:attrName>style.visibility</p:attrName>
                                        </p:attrNameLst>
                                      </p:cBhvr>
                                      <p:to>
                                        <p:strVal val="visible"/>
                                      </p:to>
                                    </p:set>
                                    <p:animEffect transition="in" filter="wipe(right)">
                                      <p:cBhvr>
                                        <p:cTn id="16" dur="500"/>
                                        <p:tgtEl>
                                          <p:spTgt spid="17415"/>
                                        </p:tgtEl>
                                      </p:cBhvr>
                                    </p:animEffect>
                                  </p:childTnLst>
                                </p:cTn>
                              </p:par>
                            </p:childTnLst>
                          </p:cTn>
                        </p:par>
                        <p:par>
                          <p:cTn id="17" fill="hold">
                            <p:stCondLst>
                              <p:cond delay="500"/>
                            </p:stCondLst>
                            <p:childTnLst>
                              <p:par>
                                <p:cTn id="18" presetID="22" presetClass="entr" presetSubtype="2" fill="hold" nodeType="afterEffect">
                                  <p:stCondLst>
                                    <p:cond delay="50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Questions</a:t>
            </a:r>
            <a:endParaRPr lang="en-US" dirty="0"/>
          </a:p>
        </p:txBody>
      </p:sp>
      <p:sp>
        <p:nvSpPr>
          <p:cNvPr id="3" name="Content Placeholder 2"/>
          <p:cNvSpPr>
            <a:spLocks noGrp="1"/>
          </p:cNvSpPr>
          <p:nvPr>
            <p:ph idx="1"/>
          </p:nvPr>
        </p:nvSpPr>
        <p:spPr/>
        <p:txBody>
          <a:bodyPr/>
          <a:lstStyle/>
          <a:p>
            <a:r>
              <a:rPr lang="en-US" dirty="0" smtClean="0"/>
              <a:t>Why is the Calvin Cycle necessary?</a:t>
            </a:r>
          </a:p>
          <a:p>
            <a:r>
              <a:rPr lang="en-US" dirty="0" smtClean="0"/>
              <a:t>How do the products of the light reactions contribute to the function of the Calvin cycle?</a:t>
            </a:r>
          </a:p>
          <a:p>
            <a:r>
              <a:rPr lang="en-US" dirty="0"/>
              <a:t>Why have some plants had to adapt photosynthesis to the constraints of their environment?</a:t>
            </a:r>
          </a:p>
          <a:p>
            <a:endParaRPr lang="en-US" dirty="0" smtClean="0"/>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041031"/>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439" name="Rectangle 7"/>
          <p:cNvSpPr>
            <a:spLocks noGrp="1" noChangeArrowheads="1"/>
          </p:cNvSpPr>
          <p:nvPr>
            <p:ph type="title"/>
          </p:nvPr>
        </p:nvSpPr>
        <p:spPr>
          <a:ln/>
        </p:spPr>
        <p:txBody>
          <a:bodyPr rIns="132080"/>
          <a:lstStyle/>
          <a:p>
            <a:r>
              <a:rPr lang="en-US"/>
              <a:t>Accounting </a:t>
            </a:r>
          </a:p>
        </p:txBody>
      </p:sp>
      <p:sp>
        <p:nvSpPr>
          <p:cNvPr id="18440" name="Rectangle 8"/>
          <p:cNvSpPr>
            <a:spLocks noGrp="1" noChangeArrowheads="1"/>
          </p:cNvSpPr>
          <p:nvPr>
            <p:ph type="body" idx="1"/>
          </p:nvPr>
        </p:nvSpPr>
        <p:spPr>
          <a:xfrm>
            <a:off x="838200" y="1371600"/>
            <a:ext cx="7772400" cy="5257800"/>
          </a:xfrm>
          <a:ln/>
        </p:spPr>
        <p:txBody>
          <a:bodyPr rIns="132080"/>
          <a:lstStyle/>
          <a:p>
            <a:r>
              <a:rPr lang="en-US"/>
              <a:t>The accounting is complicated</a:t>
            </a:r>
          </a:p>
          <a:p>
            <a:pPr marL="782638" lvl="1"/>
            <a:r>
              <a:rPr lang="en-US"/>
              <a:t>3 turns of Calvin cycle = </a:t>
            </a:r>
            <a:r>
              <a:rPr lang="en-US">
                <a:solidFill>
                  <a:srgbClr val="CC0000"/>
                </a:solidFill>
              </a:rPr>
              <a:t>1</a:t>
            </a:r>
            <a:r>
              <a:rPr lang="en-US"/>
              <a:t> </a:t>
            </a:r>
            <a:r>
              <a:rPr lang="en-US">
                <a:solidFill>
                  <a:srgbClr val="CC0000"/>
                </a:solidFill>
              </a:rPr>
              <a:t>G3P</a:t>
            </a:r>
          </a:p>
          <a:p>
            <a:pPr marL="782638" lvl="1"/>
            <a:r>
              <a:rPr lang="en-US">
                <a:solidFill>
                  <a:srgbClr val="660066"/>
                </a:solidFill>
              </a:rPr>
              <a:t>3 CO</a:t>
            </a:r>
            <a:r>
              <a:rPr lang="en-US" baseline="-25000">
                <a:solidFill>
                  <a:srgbClr val="660066"/>
                </a:solidFill>
              </a:rPr>
              <a:t>2</a:t>
            </a:r>
            <a:r>
              <a:rPr lang="en-US"/>
              <a:t> </a:t>
            </a:r>
            <a:r>
              <a:rPr lang="en-US" sz="3400" b="0">
                <a:solidFill>
                  <a:srgbClr val="0F116A"/>
                </a:solidFill>
                <a:latin typeface="Symbol" charset="2"/>
                <a:ea typeface="Symbol" charset="2"/>
                <a:cs typeface="Symbol" charset="2"/>
                <a:sym typeface="Symbol" charset="2"/>
              </a:rPr>
              <a:t>→</a:t>
            </a:r>
            <a:r>
              <a:rPr lang="en-US" sz="3400">
                <a:solidFill>
                  <a:srgbClr val="0F116A"/>
                </a:solidFill>
              </a:rPr>
              <a:t> </a:t>
            </a:r>
            <a:r>
              <a:rPr lang="en-US">
                <a:solidFill>
                  <a:srgbClr val="CC0000"/>
                </a:solidFill>
              </a:rPr>
              <a:t>1</a:t>
            </a:r>
            <a:r>
              <a:rPr lang="en-US"/>
              <a:t> </a:t>
            </a:r>
            <a:r>
              <a:rPr lang="en-US">
                <a:solidFill>
                  <a:srgbClr val="CC0000"/>
                </a:solidFill>
              </a:rPr>
              <a:t>G3P </a:t>
            </a:r>
            <a:r>
              <a:rPr lang="en-US">
                <a:solidFill>
                  <a:srgbClr val="0F116A"/>
                </a:solidFill>
              </a:rPr>
              <a:t>(3C)</a:t>
            </a:r>
          </a:p>
          <a:p>
            <a:pPr marL="1811338" lvl="4"/>
            <a:endParaRPr lang="en-US">
              <a:solidFill>
                <a:srgbClr val="CC0000"/>
              </a:solidFill>
            </a:endParaRPr>
          </a:p>
          <a:p>
            <a:pPr marL="782638" lvl="1"/>
            <a:r>
              <a:rPr lang="en-US"/>
              <a:t>6 turns</a:t>
            </a:r>
            <a:r>
              <a:rPr lang="en-US">
                <a:solidFill>
                  <a:srgbClr val="CC0000"/>
                </a:solidFill>
              </a:rPr>
              <a:t> </a:t>
            </a:r>
            <a:r>
              <a:rPr lang="en-US"/>
              <a:t>of Calvin cycle = </a:t>
            </a:r>
            <a:r>
              <a:rPr lang="en-US">
                <a:solidFill>
                  <a:srgbClr val="CC0000"/>
                </a:solidFill>
              </a:rPr>
              <a:t>1</a:t>
            </a:r>
            <a:r>
              <a:rPr lang="en-US"/>
              <a:t> </a:t>
            </a:r>
            <a:r>
              <a:rPr lang="en-US">
                <a:solidFill>
                  <a:srgbClr val="CC0000"/>
                </a:solidFill>
              </a:rPr>
              <a:t>C</a:t>
            </a:r>
            <a:r>
              <a:rPr lang="en-US" baseline="-25000">
                <a:solidFill>
                  <a:srgbClr val="CC0000"/>
                </a:solidFill>
              </a:rPr>
              <a:t>6</a:t>
            </a:r>
            <a:r>
              <a:rPr lang="en-US">
                <a:solidFill>
                  <a:srgbClr val="CC0000"/>
                </a:solidFill>
              </a:rPr>
              <a:t>H</a:t>
            </a:r>
            <a:r>
              <a:rPr lang="en-US" baseline="-25000">
                <a:solidFill>
                  <a:srgbClr val="CC0000"/>
                </a:solidFill>
              </a:rPr>
              <a:t>12</a:t>
            </a:r>
            <a:r>
              <a:rPr lang="en-US">
                <a:solidFill>
                  <a:srgbClr val="CC0000"/>
                </a:solidFill>
              </a:rPr>
              <a:t>O</a:t>
            </a:r>
            <a:r>
              <a:rPr lang="en-US" baseline="-25000">
                <a:solidFill>
                  <a:srgbClr val="CC0000"/>
                </a:solidFill>
              </a:rPr>
              <a:t>6</a:t>
            </a:r>
            <a:r>
              <a:rPr lang="en-US">
                <a:solidFill>
                  <a:srgbClr val="CC0000"/>
                </a:solidFill>
              </a:rPr>
              <a:t> </a:t>
            </a:r>
            <a:r>
              <a:rPr lang="en-US" baseline="-25000">
                <a:solidFill>
                  <a:srgbClr val="CC0000"/>
                </a:solidFill>
              </a:rPr>
              <a:t> </a:t>
            </a:r>
            <a:r>
              <a:rPr lang="en-US">
                <a:solidFill>
                  <a:srgbClr val="0F116A"/>
                </a:solidFill>
              </a:rPr>
              <a:t>(6C)</a:t>
            </a:r>
          </a:p>
          <a:p>
            <a:pPr marL="782638" lvl="1"/>
            <a:r>
              <a:rPr lang="en-US">
                <a:solidFill>
                  <a:srgbClr val="660066"/>
                </a:solidFill>
              </a:rPr>
              <a:t>6 CO</a:t>
            </a:r>
            <a:r>
              <a:rPr lang="en-US" baseline="-25000">
                <a:solidFill>
                  <a:srgbClr val="660066"/>
                </a:solidFill>
              </a:rPr>
              <a:t>2</a:t>
            </a:r>
            <a:r>
              <a:rPr lang="en-US"/>
              <a:t> </a:t>
            </a:r>
            <a:r>
              <a:rPr lang="en-US" sz="3400" b="0">
                <a:solidFill>
                  <a:srgbClr val="0F116A"/>
                </a:solidFill>
                <a:latin typeface="Symbol" charset="2"/>
                <a:ea typeface="Symbol" charset="2"/>
                <a:cs typeface="Symbol" charset="2"/>
                <a:sym typeface="Symbol" charset="2"/>
              </a:rPr>
              <a:t>→</a:t>
            </a:r>
            <a:r>
              <a:rPr lang="en-US" sz="3400">
                <a:solidFill>
                  <a:srgbClr val="0F116A"/>
                </a:solidFill>
              </a:rPr>
              <a:t> </a:t>
            </a:r>
            <a:r>
              <a:rPr lang="en-US">
                <a:solidFill>
                  <a:srgbClr val="CC0000"/>
                </a:solidFill>
              </a:rPr>
              <a:t>1</a:t>
            </a:r>
            <a:r>
              <a:rPr lang="en-US"/>
              <a:t> </a:t>
            </a:r>
            <a:r>
              <a:rPr lang="en-US">
                <a:solidFill>
                  <a:srgbClr val="CC0000"/>
                </a:solidFill>
              </a:rPr>
              <a:t>C</a:t>
            </a:r>
            <a:r>
              <a:rPr lang="en-US" baseline="-25000">
                <a:solidFill>
                  <a:srgbClr val="CC0000"/>
                </a:solidFill>
              </a:rPr>
              <a:t>6</a:t>
            </a:r>
            <a:r>
              <a:rPr lang="en-US">
                <a:solidFill>
                  <a:srgbClr val="CC0000"/>
                </a:solidFill>
              </a:rPr>
              <a:t>H</a:t>
            </a:r>
            <a:r>
              <a:rPr lang="en-US" baseline="-25000">
                <a:solidFill>
                  <a:srgbClr val="CC0000"/>
                </a:solidFill>
              </a:rPr>
              <a:t>12</a:t>
            </a:r>
            <a:r>
              <a:rPr lang="en-US">
                <a:solidFill>
                  <a:srgbClr val="CC0000"/>
                </a:solidFill>
              </a:rPr>
              <a:t>O</a:t>
            </a:r>
            <a:r>
              <a:rPr lang="en-US" baseline="-25000">
                <a:solidFill>
                  <a:srgbClr val="CC0000"/>
                </a:solidFill>
              </a:rPr>
              <a:t>6</a:t>
            </a:r>
            <a:r>
              <a:rPr lang="en-US">
                <a:solidFill>
                  <a:srgbClr val="CC0000"/>
                </a:solidFill>
              </a:rPr>
              <a:t> </a:t>
            </a:r>
            <a:r>
              <a:rPr lang="en-US" baseline="-25000">
                <a:solidFill>
                  <a:srgbClr val="CC0000"/>
                </a:solidFill>
              </a:rPr>
              <a:t> </a:t>
            </a:r>
            <a:r>
              <a:rPr lang="en-US">
                <a:solidFill>
                  <a:srgbClr val="0F116A"/>
                </a:solidFill>
              </a:rPr>
              <a:t>(6C)</a:t>
            </a:r>
          </a:p>
          <a:p>
            <a:pPr marL="782638" lvl="1"/>
            <a:r>
              <a:rPr lang="en-US" u="sng">
                <a:solidFill>
                  <a:srgbClr val="277320"/>
                </a:solidFill>
              </a:rPr>
              <a:t>18</a:t>
            </a:r>
            <a:r>
              <a:rPr lang="en-US">
                <a:solidFill>
                  <a:srgbClr val="277320"/>
                </a:solidFill>
              </a:rPr>
              <a:t> ATP</a:t>
            </a:r>
            <a:r>
              <a:rPr lang="en-US">
                <a:solidFill>
                  <a:srgbClr val="CC0000"/>
                </a:solidFill>
              </a:rPr>
              <a:t> </a:t>
            </a:r>
            <a:r>
              <a:rPr lang="en-US"/>
              <a:t>+ </a:t>
            </a:r>
            <a:r>
              <a:rPr lang="en-US" u="sng">
                <a:solidFill>
                  <a:srgbClr val="277320"/>
                </a:solidFill>
              </a:rPr>
              <a:t>12</a:t>
            </a:r>
            <a:r>
              <a:rPr lang="en-US">
                <a:solidFill>
                  <a:srgbClr val="277320"/>
                </a:solidFill>
              </a:rPr>
              <a:t> NADPH</a:t>
            </a:r>
            <a:r>
              <a:rPr lang="en-US">
                <a:solidFill>
                  <a:srgbClr val="CC0000"/>
                </a:solidFill>
              </a:rPr>
              <a:t> </a:t>
            </a:r>
            <a:r>
              <a:rPr lang="en-US" sz="3400" b="0">
                <a:solidFill>
                  <a:srgbClr val="0F116A"/>
                </a:solidFill>
                <a:latin typeface="Symbol" charset="2"/>
                <a:ea typeface="Symbol" charset="2"/>
                <a:cs typeface="Symbol" charset="2"/>
                <a:sym typeface="Symbol" charset="2"/>
              </a:rPr>
              <a:t>→</a:t>
            </a:r>
            <a:r>
              <a:rPr lang="en-US" sz="3400">
                <a:solidFill>
                  <a:srgbClr val="0F116A"/>
                </a:solidFill>
              </a:rPr>
              <a:t> </a:t>
            </a:r>
            <a:r>
              <a:rPr lang="en-US" u="sng">
                <a:solidFill>
                  <a:srgbClr val="CC0000"/>
                </a:solidFill>
              </a:rPr>
              <a:t>1</a:t>
            </a:r>
            <a:r>
              <a:rPr lang="en-US"/>
              <a:t> </a:t>
            </a:r>
            <a:r>
              <a:rPr lang="en-US">
                <a:solidFill>
                  <a:srgbClr val="CC0000"/>
                </a:solidFill>
              </a:rPr>
              <a:t>C</a:t>
            </a:r>
            <a:r>
              <a:rPr lang="en-US" baseline="-25000">
                <a:solidFill>
                  <a:srgbClr val="CC0000"/>
                </a:solidFill>
              </a:rPr>
              <a:t>6</a:t>
            </a:r>
            <a:r>
              <a:rPr lang="en-US">
                <a:solidFill>
                  <a:srgbClr val="CC0000"/>
                </a:solidFill>
              </a:rPr>
              <a:t>H</a:t>
            </a:r>
            <a:r>
              <a:rPr lang="en-US" baseline="-25000">
                <a:solidFill>
                  <a:srgbClr val="CC0000"/>
                </a:solidFill>
              </a:rPr>
              <a:t>12</a:t>
            </a:r>
            <a:r>
              <a:rPr lang="en-US">
                <a:solidFill>
                  <a:srgbClr val="CC0000"/>
                </a:solidFill>
              </a:rPr>
              <a:t>O</a:t>
            </a:r>
            <a:r>
              <a:rPr lang="en-US" baseline="-25000">
                <a:solidFill>
                  <a:srgbClr val="CC0000"/>
                </a:solidFill>
              </a:rPr>
              <a:t>6</a:t>
            </a:r>
          </a:p>
          <a:p>
            <a:pPr marL="782638" lvl="1"/>
            <a:endParaRPr lang="en-US" baseline="-25000">
              <a:solidFill>
                <a:srgbClr val="CC0000"/>
              </a:solidFill>
            </a:endParaRPr>
          </a:p>
          <a:p>
            <a:pPr marL="782638" lvl="1"/>
            <a:r>
              <a:rPr lang="en-US"/>
              <a:t>any</a:t>
            </a:r>
            <a:r>
              <a:rPr lang="en-US">
                <a:solidFill>
                  <a:srgbClr val="CC0000"/>
                </a:solidFill>
              </a:rPr>
              <a:t> </a:t>
            </a:r>
            <a:r>
              <a:rPr lang="en-US">
                <a:solidFill>
                  <a:srgbClr val="277320"/>
                </a:solidFill>
              </a:rPr>
              <a:t>ATP</a:t>
            </a:r>
            <a:r>
              <a:rPr lang="en-US">
                <a:solidFill>
                  <a:srgbClr val="CC0000"/>
                </a:solidFill>
              </a:rPr>
              <a:t> </a:t>
            </a:r>
            <a:r>
              <a:rPr lang="en-US"/>
              <a:t>left over from light reactions will be used elsewhere by the cell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74850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7" name="Picture 7"/>
          <p:cNvPicPr>
            <a:picLocks noChangeArrowheads="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82588" y="1343025"/>
            <a:ext cx="6307137" cy="5449888"/>
          </a:xfrm>
          <a:prstGeom prst="rect">
            <a:avLst/>
          </a:prstGeom>
          <a:noFill/>
          <a:ln w="9525" cap="flat">
            <a:noFill/>
            <a:miter lim="800000"/>
            <a:headEnd/>
            <a:tailEnd/>
          </a:ln>
        </p:spPr>
      </p:pic>
      <p:sp>
        <p:nvSpPr>
          <p:cNvPr id="20488" name="Rectangle 8"/>
          <p:cNvSpPr>
            <a:spLocks noGrp="1" noChangeArrowheads="1"/>
          </p:cNvSpPr>
          <p:nvPr>
            <p:ph type="title"/>
          </p:nvPr>
        </p:nvSpPr>
        <p:spPr>
          <a:ln/>
        </p:spPr>
        <p:txBody>
          <a:bodyPr rIns="132080"/>
          <a:lstStyle/>
          <a:p>
            <a:r>
              <a:rPr lang="en-US"/>
              <a:t>Light Reactions</a:t>
            </a:r>
          </a:p>
        </p:txBody>
      </p:sp>
      <p:sp>
        <p:nvSpPr>
          <p:cNvPr id="20489" name="Rectangle 9"/>
          <p:cNvSpPr>
            <a:spLocks/>
          </p:cNvSpPr>
          <p:nvPr/>
        </p:nvSpPr>
        <p:spPr bwMode="auto">
          <a:xfrm>
            <a:off x="2595563" y="6367463"/>
            <a:ext cx="415925" cy="4064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FFFFFF"/>
                </a:solidFill>
                <a:latin typeface="Arial" charset="0"/>
                <a:ea typeface="Arial" charset="0"/>
                <a:cs typeface="Arial" charset="0"/>
                <a:sym typeface="Arial" charset="0"/>
              </a:rPr>
              <a:t>O</a:t>
            </a:r>
            <a:r>
              <a:rPr lang="en-US" sz="1800" b="1" baseline="-25000">
                <a:solidFill>
                  <a:srgbClr val="FFFFFF"/>
                </a:solidFill>
                <a:latin typeface="Arial" charset="0"/>
                <a:ea typeface="Arial" charset="0"/>
                <a:cs typeface="Arial" charset="0"/>
                <a:sym typeface="Arial" charset="0"/>
              </a:rPr>
              <a:t>2</a:t>
            </a:r>
          </a:p>
        </p:txBody>
      </p:sp>
      <p:sp>
        <p:nvSpPr>
          <p:cNvPr id="20490" name="Rectangle 10"/>
          <p:cNvSpPr>
            <a:spLocks/>
          </p:cNvSpPr>
          <p:nvPr/>
        </p:nvSpPr>
        <p:spPr bwMode="auto">
          <a:xfrm>
            <a:off x="2530475" y="2422525"/>
            <a:ext cx="581025" cy="4064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H</a:t>
            </a:r>
            <a:r>
              <a:rPr lang="en-US" sz="1800" b="1" baseline="-25000">
                <a:solidFill>
                  <a:srgbClr val="0F116A"/>
                </a:solidFill>
                <a:latin typeface="Arial" charset="0"/>
                <a:ea typeface="Arial" charset="0"/>
                <a:cs typeface="Arial" charset="0"/>
                <a:sym typeface="Arial" charset="0"/>
              </a:rPr>
              <a:t>2</a:t>
            </a:r>
            <a:r>
              <a:rPr lang="en-US" sz="1800" b="1">
                <a:solidFill>
                  <a:srgbClr val="0F116A"/>
                </a:solidFill>
                <a:latin typeface="Arial" charset="0"/>
                <a:ea typeface="Arial" charset="0"/>
                <a:cs typeface="Arial" charset="0"/>
                <a:sym typeface="Arial" charset="0"/>
              </a:rPr>
              <a:t>O</a:t>
            </a:r>
          </a:p>
        </p:txBody>
      </p:sp>
      <p:sp>
        <p:nvSpPr>
          <p:cNvPr id="20491" name="Rectangle 11"/>
          <p:cNvSpPr>
            <a:spLocks/>
          </p:cNvSpPr>
          <p:nvPr/>
        </p:nvSpPr>
        <p:spPr bwMode="auto">
          <a:xfrm>
            <a:off x="1876425" y="4208463"/>
            <a:ext cx="1906588" cy="6223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Energy Building</a:t>
            </a:r>
          </a:p>
          <a:p>
            <a:pPr marL="39688" algn="ctr"/>
            <a:r>
              <a:rPr lang="en-US" sz="1800" b="1">
                <a:solidFill>
                  <a:srgbClr val="0F116A"/>
                </a:solidFill>
                <a:latin typeface="Arial" charset="0"/>
                <a:ea typeface="Arial" charset="0"/>
                <a:cs typeface="Arial" charset="0"/>
                <a:sym typeface="Arial" charset="0"/>
              </a:rPr>
              <a:t>Reactions</a:t>
            </a:r>
          </a:p>
        </p:txBody>
      </p:sp>
      <p:sp>
        <p:nvSpPr>
          <p:cNvPr id="20492" name="Freeform 12"/>
          <p:cNvSpPr>
            <a:spLocks/>
          </p:cNvSpPr>
          <p:nvPr/>
        </p:nvSpPr>
        <p:spPr bwMode="auto">
          <a:xfrm>
            <a:off x="3349625" y="4664075"/>
            <a:ext cx="990600" cy="990600"/>
          </a:xfrm>
          <a:custGeom>
            <a:avLst/>
            <a:gdLst/>
            <a:ahLst/>
            <a:cxnLst>
              <a:cxn ang="0">
                <a:pos x="4734" y="0"/>
              </a:cxn>
              <a:cxn ang="0">
                <a:pos x="0" y="21600"/>
              </a:cxn>
              <a:cxn ang="0">
                <a:pos x="20515" y="19938"/>
              </a:cxn>
              <a:cxn ang="0">
                <a:pos x="16932" y="4742"/>
              </a:cxn>
              <a:cxn ang="0">
                <a:pos x="7890" y="0"/>
              </a:cxn>
              <a:cxn ang="0">
                <a:pos x="3156" y="1662"/>
              </a:cxn>
            </a:cxnLst>
            <a:rect l="0" t="0" r="r" b="b"/>
            <a:pathLst>
              <a:path w="20515" h="21600">
                <a:moveTo>
                  <a:pt x="4734" y="0"/>
                </a:moveTo>
                <a:lnTo>
                  <a:pt x="0" y="21600"/>
                </a:lnTo>
                <a:lnTo>
                  <a:pt x="20515" y="19938"/>
                </a:lnTo>
                <a:cubicBezTo>
                  <a:pt x="17293" y="4812"/>
                  <a:pt x="21600" y="7373"/>
                  <a:pt x="16932" y="4742"/>
                </a:cubicBezTo>
                <a:lnTo>
                  <a:pt x="7890" y="0"/>
                </a:lnTo>
                <a:lnTo>
                  <a:pt x="3156" y="1662"/>
                </a:lnTo>
              </a:path>
            </a:pathLst>
          </a:custGeom>
          <a:solidFill>
            <a:srgbClr val="E7E7DD"/>
          </a:solidFill>
          <a:ln w="9525" cap="flat">
            <a:noFill/>
            <a:round/>
            <a:headEnd type="none" w="med" len="med"/>
            <a:tailEnd type="none" w="med" len="med"/>
          </a:ln>
        </p:spPr>
        <p:txBody>
          <a:bodyPr lIns="0" tIns="0" rIns="0" bIns="0">
            <a:prstTxWarp prst="textNoShape">
              <a:avLst/>
            </a:prstTxWarp>
          </a:bodyPr>
          <a:lstStyle/>
          <a:p>
            <a:endParaRPr lang="en-US"/>
          </a:p>
        </p:txBody>
      </p:sp>
      <p:grpSp>
        <p:nvGrpSpPr>
          <p:cNvPr id="2" name="Group 13"/>
          <p:cNvGrpSpPr>
            <a:grpSpLocks/>
          </p:cNvGrpSpPr>
          <p:nvPr/>
        </p:nvGrpSpPr>
        <p:grpSpPr bwMode="auto">
          <a:xfrm>
            <a:off x="3575050" y="5449888"/>
            <a:ext cx="762000" cy="498475"/>
            <a:chOff x="0" y="0"/>
            <a:chExt cx="480" cy="314"/>
          </a:xfrm>
        </p:grpSpPr>
        <p:sp>
          <p:nvSpPr>
            <p:cNvPr id="20494" name="AutoShape 14"/>
            <p:cNvSpPr>
              <a:spLocks/>
            </p:cNvSpPr>
            <p:nvPr/>
          </p:nvSpPr>
          <p:spPr bwMode="auto">
            <a:xfrm>
              <a:off x="0" y="0"/>
              <a:ext cx="480" cy="314"/>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CC0000"/>
            </a:solidFill>
            <a:ln w="5715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0495" name="Rectangle 15"/>
            <p:cNvSpPr>
              <a:spLocks/>
            </p:cNvSpPr>
            <p:nvPr/>
          </p:nvSpPr>
          <p:spPr bwMode="auto">
            <a:xfrm>
              <a:off x="17" y="23"/>
              <a:ext cx="439" cy="248"/>
            </a:xfrm>
            <a:prstGeom prst="rect">
              <a:avLst/>
            </a:prstGeom>
            <a:noFill/>
            <a:ln w="12700" cap="flat">
              <a:noFill/>
              <a:miter lim="800000"/>
              <a:headEnd type="none" w="med" len="med"/>
              <a:tailEnd type="none" w="med" len="med"/>
            </a:ln>
          </p:spPr>
          <p:txBody>
            <a:bodyPr wrap="none" lIns="25400" tIns="25400" rIns="70705" bIns="25400" anchor="ctr">
              <a:prstTxWarp prst="textNoShape">
                <a:avLst/>
              </a:prstTxWarp>
              <a:spAutoFit/>
            </a:bodyPr>
            <a:lstStyle/>
            <a:p>
              <a:pPr marL="20638" algn="ctr"/>
              <a:r>
                <a:rPr lang="en-US" b="1">
                  <a:solidFill>
                    <a:srgbClr val="FFEA18"/>
                  </a:solidFill>
                  <a:latin typeface="Arial" charset="0"/>
                  <a:ea typeface="Arial" charset="0"/>
                  <a:cs typeface="Arial" charset="0"/>
                  <a:sym typeface="Arial" charset="0"/>
                </a:rPr>
                <a:t>ATP</a:t>
              </a:r>
            </a:p>
          </p:txBody>
        </p:sp>
      </p:grpSp>
      <p:sp>
        <p:nvSpPr>
          <p:cNvPr id="20496" name="Rectangle 16"/>
          <p:cNvSpPr>
            <a:spLocks/>
          </p:cNvSpPr>
          <p:nvPr/>
        </p:nvSpPr>
        <p:spPr bwMode="auto">
          <a:xfrm>
            <a:off x="5283200" y="2498725"/>
            <a:ext cx="3759200" cy="1892300"/>
          </a:xfrm>
          <a:prstGeom prst="rect">
            <a:avLst/>
          </a:prstGeom>
          <a:solidFill>
            <a:srgbClr val="FFFFFF">
              <a:alpha val="49803"/>
            </a:srgbClr>
          </a:solidFill>
          <a:ln w="9525" cap="flat">
            <a:noFill/>
            <a:miter lim="800000"/>
            <a:headEnd type="none" w="med" len="med"/>
            <a:tailEnd type="none" w="med" len="med"/>
          </a:ln>
        </p:spPr>
        <p:txBody>
          <a:bodyPr lIns="0" tIns="0" rIns="40639" bIns="0">
            <a:prstTxWarp prst="textNoShape">
              <a:avLst/>
            </a:prstTxWarp>
          </a:bodyPr>
          <a:lstStyle/>
          <a:p>
            <a:pPr marL="328613" indent="-288925">
              <a:buClr>
                <a:srgbClr val="000080"/>
              </a:buClr>
              <a:buSzPct val="100000"/>
              <a:buFont typeface="Wingdings" charset="2"/>
              <a:buChar char="§"/>
            </a:pPr>
            <a:r>
              <a:rPr lang="en-US" sz="3000" dirty="0">
                <a:solidFill>
                  <a:srgbClr val="0F116A"/>
                </a:solidFill>
                <a:latin typeface="Arial" charset="0"/>
                <a:ea typeface="Arial" charset="0"/>
                <a:cs typeface="Arial" charset="0"/>
                <a:sym typeface="Arial" charset="0"/>
              </a:rPr>
              <a:t>produces ATP</a:t>
            </a:r>
          </a:p>
          <a:p>
            <a:pPr marL="328613" indent="-288925">
              <a:buClr>
                <a:srgbClr val="000080"/>
              </a:buClr>
              <a:buSzPct val="100000"/>
              <a:buFont typeface="Wingdings" charset="2"/>
              <a:buChar char="§"/>
            </a:pPr>
            <a:r>
              <a:rPr lang="en-US" sz="3000" dirty="0">
                <a:solidFill>
                  <a:srgbClr val="0F116A"/>
                </a:solidFill>
                <a:latin typeface="Arial" charset="0"/>
                <a:ea typeface="Arial" charset="0"/>
                <a:cs typeface="Arial" charset="0"/>
                <a:sym typeface="Arial" charset="0"/>
              </a:rPr>
              <a:t>produces NADPH</a:t>
            </a:r>
          </a:p>
          <a:p>
            <a:pPr marL="328613" indent="-288925">
              <a:buClr>
                <a:srgbClr val="000080"/>
              </a:buClr>
              <a:buSzPct val="100000"/>
              <a:buFont typeface="Wingdings" charset="2"/>
              <a:buChar char="§"/>
            </a:pPr>
            <a:r>
              <a:rPr lang="en-US" sz="3000" dirty="0">
                <a:solidFill>
                  <a:srgbClr val="0F116A"/>
                </a:solidFill>
                <a:latin typeface="Arial" charset="0"/>
                <a:ea typeface="Arial" charset="0"/>
                <a:cs typeface="Arial" charset="0"/>
                <a:sym typeface="Arial" charset="0"/>
              </a:rPr>
              <a:t>releases O</a:t>
            </a:r>
            <a:r>
              <a:rPr lang="en-US" sz="3000" baseline="-25000" dirty="0">
                <a:solidFill>
                  <a:srgbClr val="0F116A"/>
                </a:solidFill>
                <a:latin typeface="Arial" charset="0"/>
                <a:ea typeface="Arial" charset="0"/>
                <a:cs typeface="Arial" charset="0"/>
                <a:sym typeface="Arial" charset="0"/>
              </a:rPr>
              <a:t>2</a:t>
            </a:r>
            <a:r>
              <a:rPr lang="en-US" sz="3000" dirty="0">
                <a:solidFill>
                  <a:srgbClr val="0F116A"/>
                </a:solidFill>
                <a:latin typeface="Arial" charset="0"/>
                <a:ea typeface="Arial" charset="0"/>
                <a:cs typeface="Arial" charset="0"/>
                <a:sym typeface="Arial" charset="0"/>
              </a:rPr>
              <a:t> as a waste product</a:t>
            </a:r>
          </a:p>
        </p:txBody>
      </p:sp>
      <p:grpSp>
        <p:nvGrpSpPr>
          <p:cNvPr id="3" name="Group 17"/>
          <p:cNvGrpSpPr>
            <a:grpSpLocks/>
          </p:cNvGrpSpPr>
          <p:nvPr/>
        </p:nvGrpSpPr>
        <p:grpSpPr bwMode="auto">
          <a:xfrm>
            <a:off x="574675" y="2514600"/>
            <a:ext cx="1352550" cy="946150"/>
            <a:chOff x="0" y="0"/>
            <a:chExt cx="852" cy="596"/>
          </a:xfrm>
        </p:grpSpPr>
        <p:sp>
          <p:nvSpPr>
            <p:cNvPr id="20498" name="AutoShape 18"/>
            <p:cNvSpPr>
              <a:spLocks/>
            </p:cNvSpPr>
            <p:nvPr/>
          </p:nvSpPr>
          <p:spPr bwMode="auto">
            <a:xfrm>
              <a:off x="0" y="0"/>
              <a:ext cx="852" cy="596"/>
            </a:xfrm>
            <a:prstGeom prst="star16">
              <a:avLst>
                <a:gd name="adj" fmla="val 37500"/>
              </a:avLst>
            </a:prstGeom>
            <a:solidFill>
              <a:schemeClr val="accent1"/>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0499" name="Rectangle 19"/>
            <p:cNvSpPr>
              <a:spLocks/>
            </p:cNvSpPr>
            <p:nvPr/>
          </p:nvSpPr>
          <p:spPr bwMode="auto">
            <a:xfrm>
              <a:off x="74" y="161"/>
              <a:ext cx="657" cy="22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sunlight</a:t>
              </a:r>
            </a:p>
          </p:txBody>
        </p:sp>
      </p:grpSp>
      <p:grpSp>
        <p:nvGrpSpPr>
          <p:cNvPr id="4" name="Group 20"/>
          <p:cNvGrpSpPr>
            <a:grpSpLocks/>
          </p:cNvGrpSpPr>
          <p:nvPr/>
        </p:nvGrpSpPr>
        <p:grpSpPr bwMode="auto">
          <a:xfrm>
            <a:off x="2503488" y="1346200"/>
            <a:ext cx="6564312" cy="901700"/>
            <a:chOff x="0" y="0"/>
            <a:chExt cx="4135" cy="568"/>
          </a:xfrm>
        </p:grpSpPr>
        <p:sp>
          <p:nvSpPr>
            <p:cNvPr id="20501" name="Rectangle 21"/>
            <p:cNvSpPr>
              <a:spLocks/>
            </p:cNvSpPr>
            <p:nvPr/>
          </p:nvSpPr>
          <p:spPr bwMode="auto">
            <a:xfrm>
              <a:off x="0" y="0"/>
              <a:ext cx="4135" cy="568"/>
            </a:xfrm>
            <a:prstGeom prst="rect">
              <a:avLst/>
            </a:prstGeom>
            <a:solidFill>
              <a:srgbClr val="B7C1EB"/>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0502" name="Rectangle 22"/>
            <p:cNvSpPr>
              <a:spLocks/>
            </p:cNvSpPr>
            <p:nvPr/>
          </p:nvSpPr>
          <p:spPr bwMode="auto">
            <a:xfrm>
              <a:off x="29" y="69"/>
              <a:ext cx="487"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H</a:t>
              </a:r>
              <a:r>
                <a:rPr lang="en-US" sz="2600" b="1" baseline="-25000">
                  <a:solidFill>
                    <a:srgbClr val="CC0000"/>
                  </a:solidFill>
                  <a:latin typeface="Arial" charset="0"/>
                  <a:ea typeface="Arial" charset="0"/>
                  <a:cs typeface="Arial" charset="0"/>
                  <a:sym typeface="Arial" charset="0"/>
                </a:rPr>
                <a:t>2</a:t>
              </a:r>
              <a:r>
                <a:rPr lang="en-US" sz="2600" b="1">
                  <a:solidFill>
                    <a:srgbClr val="CC0000"/>
                  </a:solidFill>
                  <a:latin typeface="Arial" charset="0"/>
                  <a:ea typeface="Arial" charset="0"/>
                  <a:cs typeface="Arial" charset="0"/>
                  <a:sym typeface="Arial" charset="0"/>
                </a:rPr>
                <a:t>O</a:t>
              </a:r>
            </a:p>
          </p:txBody>
        </p:sp>
        <p:sp>
          <p:nvSpPr>
            <p:cNvPr id="20503" name="Rectangle 23"/>
            <p:cNvSpPr>
              <a:spLocks/>
            </p:cNvSpPr>
            <p:nvPr/>
          </p:nvSpPr>
          <p:spPr bwMode="auto">
            <a:xfrm>
              <a:off x="1966" y="101"/>
              <a:ext cx="467" cy="28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rgbClr val="CC0000"/>
                  </a:solidFill>
                  <a:latin typeface="Arial" charset="0"/>
                  <a:ea typeface="Arial" charset="0"/>
                  <a:cs typeface="Arial" charset="0"/>
                  <a:sym typeface="Arial" charset="0"/>
                </a:rPr>
                <a:t>ATP</a:t>
              </a:r>
            </a:p>
          </p:txBody>
        </p:sp>
        <p:sp>
          <p:nvSpPr>
            <p:cNvPr id="20504" name="Rectangle 24"/>
            <p:cNvSpPr>
              <a:spLocks/>
            </p:cNvSpPr>
            <p:nvPr/>
          </p:nvSpPr>
          <p:spPr bwMode="auto">
            <a:xfrm>
              <a:off x="3769" y="69"/>
              <a:ext cx="336"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O</a:t>
              </a:r>
              <a:r>
                <a:rPr lang="en-US" sz="2600" b="1" baseline="-25000">
                  <a:solidFill>
                    <a:srgbClr val="CC0000"/>
                  </a:solidFill>
                  <a:latin typeface="Arial" charset="0"/>
                  <a:ea typeface="Arial" charset="0"/>
                  <a:cs typeface="Arial" charset="0"/>
                  <a:sym typeface="Arial" charset="0"/>
                </a:rPr>
                <a:t>2</a:t>
              </a:r>
            </a:p>
          </p:txBody>
        </p:sp>
        <p:sp>
          <p:nvSpPr>
            <p:cNvPr id="20505" name="Rectangle 25"/>
            <p:cNvSpPr>
              <a:spLocks/>
            </p:cNvSpPr>
            <p:nvPr/>
          </p:nvSpPr>
          <p:spPr bwMode="auto">
            <a:xfrm>
              <a:off x="789" y="41"/>
              <a:ext cx="779" cy="5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2600" b="1">
                  <a:solidFill>
                    <a:srgbClr val="CC0000"/>
                  </a:solidFill>
                  <a:latin typeface="Arial" charset="0"/>
                  <a:ea typeface="Arial" charset="0"/>
                  <a:cs typeface="Arial" charset="0"/>
                  <a:sym typeface="Arial" charset="0"/>
                </a:rPr>
                <a:t>light</a:t>
              </a:r>
            </a:p>
            <a:p>
              <a:pPr marL="39688" algn="ctr">
                <a:lnSpc>
                  <a:spcPct val="80000"/>
                </a:lnSpc>
              </a:pPr>
              <a:r>
                <a:rPr lang="en-US" sz="2600" b="1">
                  <a:solidFill>
                    <a:srgbClr val="CC0000"/>
                  </a:solidFill>
                  <a:latin typeface="Arial" charset="0"/>
                  <a:ea typeface="Arial" charset="0"/>
                  <a:cs typeface="Arial" charset="0"/>
                  <a:sym typeface="Arial" charset="0"/>
                </a:rPr>
                <a:t>energy</a:t>
              </a:r>
            </a:p>
          </p:txBody>
        </p:sp>
        <p:sp>
          <p:nvSpPr>
            <p:cNvPr id="20506" name="Rectangle 26"/>
            <p:cNvSpPr>
              <a:spLocks/>
            </p:cNvSpPr>
            <p:nvPr/>
          </p:nvSpPr>
          <p:spPr bwMode="auto">
            <a:xfrm>
              <a:off x="1597" y="89"/>
              <a:ext cx="334"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a:solidFill>
                    <a:srgbClr val="0F116A"/>
                  </a:solidFill>
                  <a:latin typeface="Symbol" charset="2"/>
                  <a:ea typeface="Symbol" charset="2"/>
                  <a:cs typeface="Symbol" charset="2"/>
                  <a:sym typeface="Symbol" charset="2"/>
                </a:rPr>
                <a:t>→</a:t>
              </a:r>
            </a:p>
          </p:txBody>
        </p:sp>
        <p:sp>
          <p:nvSpPr>
            <p:cNvPr id="20507" name="Rectangle 27"/>
            <p:cNvSpPr>
              <a:spLocks/>
            </p:cNvSpPr>
            <p:nvPr/>
          </p:nvSpPr>
          <p:spPr bwMode="auto">
            <a:xfrm>
              <a:off x="3522" y="89"/>
              <a:ext cx="220"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0508" name="Rectangle 28"/>
            <p:cNvSpPr>
              <a:spLocks/>
            </p:cNvSpPr>
            <p:nvPr/>
          </p:nvSpPr>
          <p:spPr bwMode="auto">
            <a:xfrm>
              <a:off x="542" y="89"/>
              <a:ext cx="220"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0509" name="Rectangle 29"/>
            <p:cNvSpPr>
              <a:spLocks/>
            </p:cNvSpPr>
            <p:nvPr/>
          </p:nvSpPr>
          <p:spPr bwMode="auto">
            <a:xfrm>
              <a:off x="2467" y="89"/>
              <a:ext cx="220"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0510" name="Rectangle 30"/>
            <p:cNvSpPr>
              <a:spLocks/>
            </p:cNvSpPr>
            <p:nvPr/>
          </p:nvSpPr>
          <p:spPr bwMode="auto">
            <a:xfrm>
              <a:off x="2715" y="101"/>
              <a:ext cx="780" cy="28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rgbClr val="CC0000"/>
                  </a:solidFill>
                  <a:latin typeface="Arial" charset="0"/>
                  <a:ea typeface="Arial" charset="0"/>
                  <a:cs typeface="Arial" charset="0"/>
                  <a:sym typeface="Arial" charset="0"/>
                </a:rPr>
                <a:t>NADPH</a:t>
              </a:r>
            </a:p>
          </p:txBody>
        </p:sp>
      </p:grpSp>
      <p:grpSp>
        <p:nvGrpSpPr>
          <p:cNvPr id="5" name="Group 31"/>
          <p:cNvGrpSpPr>
            <a:grpSpLocks/>
          </p:cNvGrpSpPr>
          <p:nvPr/>
        </p:nvGrpSpPr>
        <p:grpSpPr bwMode="auto">
          <a:xfrm>
            <a:off x="3440113" y="4837113"/>
            <a:ext cx="1033462" cy="498475"/>
            <a:chOff x="0" y="0"/>
            <a:chExt cx="650" cy="314"/>
          </a:xfrm>
        </p:grpSpPr>
        <p:sp>
          <p:nvSpPr>
            <p:cNvPr id="20512" name="Oval 32"/>
            <p:cNvSpPr>
              <a:spLocks/>
            </p:cNvSpPr>
            <p:nvPr/>
          </p:nvSpPr>
          <p:spPr bwMode="auto">
            <a:xfrm>
              <a:off x="85" y="0"/>
              <a:ext cx="480" cy="314"/>
            </a:xfrm>
            <a:prstGeom prst="ellipse">
              <a:avLst/>
            </a:prstGeom>
            <a:solidFill>
              <a:schemeClr val="accent1"/>
            </a:solidFill>
            <a:ln w="57150" cap="flat">
              <a:solidFill>
                <a:srgbClr val="FF6404"/>
              </a:solidFill>
              <a:prstDash val="solid"/>
              <a:round/>
              <a:headEnd type="none" w="med" len="med"/>
              <a:tailEnd type="none" w="med" len="med"/>
            </a:ln>
          </p:spPr>
          <p:txBody>
            <a:bodyPr lIns="0" tIns="0" rIns="0" bIns="0">
              <a:prstTxWarp prst="textNoShape">
                <a:avLst/>
              </a:prstTxWarp>
            </a:bodyPr>
            <a:lstStyle/>
            <a:p>
              <a:endParaRPr lang="en-US"/>
            </a:p>
          </p:txBody>
        </p:sp>
        <p:sp>
          <p:nvSpPr>
            <p:cNvPr id="20513" name="Rectangle 33"/>
            <p:cNvSpPr>
              <a:spLocks/>
            </p:cNvSpPr>
            <p:nvPr/>
          </p:nvSpPr>
          <p:spPr bwMode="auto">
            <a:xfrm>
              <a:off x="0" y="45"/>
              <a:ext cx="650" cy="224"/>
            </a:xfrm>
            <a:prstGeom prst="rect">
              <a:avLst/>
            </a:prstGeom>
            <a:noFill/>
            <a:ln w="12700" cap="flat">
              <a:noFill/>
              <a:miter lim="800000"/>
              <a:headEnd type="none" w="med" len="med"/>
              <a:tailEnd type="none" w="med" len="med"/>
            </a:ln>
          </p:spPr>
          <p:txBody>
            <a:bodyPr wrap="none" lIns="38100" tIns="38100" rIns="78049" bIns="38100" anchor="ctr">
              <a:prstTxWarp prst="textNoShape">
                <a:avLst/>
              </a:prstTxWarp>
              <a:spAutoFit/>
            </a:bodyPr>
            <a:lstStyle/>
            <a:p>
              <a:pPr marL="1588" algn="ctr"/>
              <a:r>
                <a:rPr lang="en-US" sz="2000" b="1">
                  <a:solidFill>
                    <a:srgbClr val="000000"/>
                  </a:solidFill>
                  <a:latin typeface="Arial" charset="0"/>
                  <a:ea typeface="Arial" charset="0"/>
                  <a:cs typeface="Arial" charset="0"/>
                  <a:sym typeface="Arial" charset="0"/>
                </a:rPr>
                <a:t>NADPH</a:t>
              </a:r>
            </a:p>
          </p:txBody>
        </p:sp>
      </p:grpSp>
      <p:sp>
        <p:nvSpPr>
          <p:cNvPr id="20514" name="Freeform 34"/>
          <p:cNvSpPr>
            <a:spLocks/>
          </p:cNvSpPr>
          <p:nvPr/>
        </p:nvSpPr>
        <p:spPr bwMode="auto">
          <a:xfrm>
            <a:off x="920750" y="5710238"/>
            <a:ext cx="1695450" cy="935037"/>
          </a:xfrm>
          <a:custGeom>
            <a:avLst/>
            <a:gdLst/>
            <a:ahLst/>
            <a:cxnLst>
              <a:cxn ang="0">
                <a:pos x="21600" y="21600"/>
              </a:cxn>
              <a:cxn ang="0">
                <a:pos x="16748" y="18685"/>
              </a:cxn>
              <a:cxn ang="0">
                <a:pos x="18773" y="13649"/>
              </a:cxn>
              <a:cxn ang="0">
                <a:pos x="13542" y="17757"/>
              </a:cxn>
              <a:cxn ang="0">
                <a:pos x="15567" y="10800"/>
              </a:cxn>
              <a:cxn ang="0">
                <a:pos x="9281" y="14908"/>
              </a:cxn>
              <a:cxn ang="0">
                <a:pos x="12108" y="7620"/>
              </a:cxn>
              <a:cxn ang="0">
                <a:pos x="4641" y="12390"/>
              </a:cxn>
              <a:cxn ang="0">
                <a:pos x="7256" y="3777"/>
              </a:cxn>
              <a:cxn ang="0">
                <a:pos x="0" y="0"/>
              </a:cxn>
            </a:cxnLst>
            <a:rect l="0" t="0" r="r" b="b"/>
            <a:pathLst>
              <a:path w="21600" h="21600">
                <a:moveTo>
                  <a:pt x="21600" y="21600"/>
                </a:moveTo>
                <a:cubicBezTo>
                  <a:pt x="19406" y="20805"/>
                  <a:pt x="17213" y="20010"/>
                  <a:pt x="16748" y="18685"/>
                </a:cubicBezTo>
                <a:cubicBezTo>
                  <a:pt x="16284" y="17360"/>
                  <a:pt x="19322" y="13782"/>
                  <a:pt x="18773" y="13649"/>
                </a:cubicBezTo>
                <a:cubicBezTo>
                  <a:pt x="18225" y="13517"/>
                  <a:pt x="14091" y="18221"/>
                  <a:pt x="13542" y="17757"/>
                </a:cubicBezTo>
                <a:cubicBezTo>
                  <a:pt x="12994" y="17293"/>
                  <a:pt x="16284" y="11264"/>
                  <a:pt x="15567" y="10800"/>
                </a:cubicBezTo>
                <a:cubicBezTo>
                  <a:pt x="14850" y="10336"/>
                  <a:pt x="9872" y="15438"/>
                  <a:pt x="9281" y="14908"/>
                </a:cubicBezTo>
                <a:cubicBezTo>
                  <a:pt x="8691" y="14378"/>
                  <a:pt x="12867" y="8017"/>
                  <a:pt x="12108" y="7620"/>
                </a:cubicBezTo>
                <a:cubicBezTo>
                  <a:pt x="11348" y="7222"/>
                  <a:pt x="5442" y="13053"/>
                  <a:pt x="4641" y="12390"/>
                </a:cubicBezTo>
                <a:cubicBezTo>
                  <a:pt x="3839" y="11728"/>
                  <a:pt x="8016" y="5831"/>
                  <a:pt x="7256" y="3777"/>
                </a:cubicBezTo>
                <a:cubicBezTo>
                  <a:pt x="6497" y="1723"/>
                  <a:pt x="3248" y="861"/>
                  <a:pt x="0" y="0"/>
                </a:cubicBezTo>
              </a:path>
            </a:pathLst>
          </a:custGeom>
          <a:noFill/>
          <a:ln w="38100" cap="flat">
            <a:solidFill>
              <a:srgbClr val="CC0000"/>
            </a:solidFill>
            <a:prstDash val="solid"/>
            <a:round/>
            <a:headEnd type="none" w="med" len="med"/>
            <a:tailEnd type="triangl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788323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11" name="Picture 7"/>
          <p:cNvPicPr>
            <a:picLocks noChangeArrowheads="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68300" y="1339850"/>
            <a:ext cx="6324600" cy="5476875"/>
          </a:xfrm>
          <a:prstGeom prst="rect">
            <a:avLst/>
          </a:prstGeom>
          <a:noFill/>
          <a:ln w="9525" cap="flat">
            <a:noFill/>
            <a:miter lim="800000"/>
            <a:headEnd/>
            <a:tailEnd/>
          </a:ln>
        </p:spPr>
      </p:pic>
      <p:sp>
        <p:nvSpPr>
          <p:cNvPr id="21512" name="Rectangle 8"/>
          <p:cNvSpPr>
            <a:spLocks noGrp="1" noChangeArrowheads="1"/>
          </p:cNvSpPr>
          <p:nvPr>
            <p:ph type="title"/>
          </p:nvPr>
        </p:nvSpPr>
        <p:spPr>
          <a:ln/>
        </p:spPr>
        <p:txBody>
          <a:bodyPr rIns="132080"/>
          <a:lstStyle/>
          <a:p>
            <a:r>
              <a:rPr lang="en-US"/>
              <a:t>Calvin Cycle</a:t>
            </a:r>
          </a:p>
        </p:txBody>
      </p:sp>
      <p:sp>
        <p:nvSpPr>
          <p:cNvPr id="21513" name="Rectangle 9"/>
          <p:cNvSpPr>
            <a:spLocks/>
          </p:cNvSpPr>
          <p:nvPr/>
        </p:nvSpPr>
        <p:spPr bwMode="auto">
          <a:xfrm>
            <a:off x="4545013" y="6391275"/>
            <a:ext cx="903287" cy="3556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sugars</a:t>
            </a:r>
          </a:p>
        </p:txBody>
      </p:sp>
      <p:sp>
        <p:nvSpPr>
          <p:cNvPr id="21514" name="Rectangle 10"/>
          <p:cNvSpPr>
            <a:spLocks/>
          </p:cNvSpPr>
          <p:nvPr/>
        </p:nvSpPr>
        <p:spPr bwMode="auto">
          <a:xfrm>
            <a:off x="4729163" y="2465388"/>
            <a:ext cx="581025" cy="4064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FFFFFF"/>
                </a:solidFill>
                <a:latin typeface="Arial" charset="0"/>
                <a:ea typeface="Arial" charset="0"/>
                <a:cs typeface="Arial" charset="0"/>
                <a:sym typeface="Arial" charset="0"/>
              </a:rPr>
              <a:t>CO</a:t>
            </a:r>
            <a:r>
              <a:rPr lang="en-US" sz="1800" b="1" baseline="-25000">
                <a:solidFill>
                  <a:srgbClr val="0F116A"/>
                </a:solidFill>
                <a:latin typeface="Arial" charset="0"/>
                <a:ea typeface="Arial" charset="0"/>
                <a:cs typeface="Arial" charset="0"/>
                <a:sym typeface="Arial" charset="0"/>
              </a:rPr>
              <a:t>2</a:t>
            </a:r>
          </a:p>
        </p:txBody>
      </p:sp>
      <p:sp>
        <p:nvSpPr>
          <p:cNvPr id="21515" name="Rectangle 11"/>
          <p:cNvSpPr>
            <a:spLocks/>
          </p:cNvSpPr>
          <p:nvPr/>
        </p:nvSpPr>
        <p:spPr bwMode="auto">
          <a:xfrm>
            <a:off x="4364038" y="3990975"/>
            <a:ext cx="1246187" cy="8890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Sugar</a:t>
            </a:r>
            <a:br>
              <a:rPr lang="en-US" sz="1800" b="1">
                <a:solidFill>
                  <a:srgbClr val="0F116A"/>
                </a:solidFill>
                <a:latin typeface="Arial" charset="0"/>
                <a:ea typeface="Arial" charset="0"/>
                <a:cs typeface="Arial" charset="0"/>
                <a:sym typeface="Arial" charset="0"/>
              </a:rPr>
            </a:br>
            <a:r>
              <a:rPr lang="en-US" sz="1800" b="1">
                <a:solidFill>
                  <a:srgbClr val="0F116A"/>
                </a:solidFill>
                <a:latin typeface="Arial" charset="0"/>
                <a:ea typeface="Arial" charset="0"/>
                <a:cs typeface="Arial" charset="0"/>
                <a:sym typeface="Arial" charset="0"/>
              </a:rPr>
              <a:t>Building</a:t>
            </a:r>
          </a:p>
          <a:p>
            <a:pPr marL="39688" algn="ctr"/>
            <a:r>
              <a:rPr lang="en-US" sz="1800" b="1">
                <a:solidFill>
                  <a:srgbClr val="0F116A"/>
                </a:solidFill>
                <a:latin typeface="Arial" charset="0"/>
                <a:ea typeface="Arial" charset="0"/>
                <a:cs typeface="Arial" charset="0"/>
                <a:sym typeface="Arial" charset="0"/>
              </a:rPr>
              <a:t>Reactions</a:t>
            </a:r>
          </a:p>
        </p:txBody>
      </p:sp>
      <p:sp>
        <p:nvSpPr>
          <p:cNvPr id="21516" name="Freeform 12"/>
          <p:cNvSpPr>
            <a:spLocks/>
          </p:cNvSpPr>
          <p:nvPr/>
        </p:nvSpPr>
        <p:spPr bwMode="auto">
          <a:xfrm>
            <a:off x="3200400" y="4648200"/>
            <a:ext cx="990600" cy="990600"/>
          </a:xfrm>
          <a:custGeom>
            <a:avLst/>
            <a:gdLst/>
            <a:ahLst/>
            <a:cxnLst>
              <a:cxn ang="0">
                <a:pos x="4734" y="0"/>
              </a:cxn>
              <a:cxn ang="0">
                <a:pos x="0" y="21600"/>
              </a:cxn>
              <a:cxn ang="0">
                <a:pos x="20515" y="19938"/>
              </a:cxn>
              <a:cxn ang="0">
                <a:pos x="16932" y="4742"/>
              </a:cxn>
              <a:cxn ang="0">
                <a:pos x="7890" y="0"/>
              </a:cxn>
              <a:cxn ang="0">
                <a:pos x="3156" y="1662"/>
              </a:cxn>
            </a:cxnLst>
            <a:rect l="0" t="0" r="r" b="b"/>
            <a:pathLst>
              <a:path w="20515" h="21600">
                <a:moveTo>
                  <a:pt x="4734" y="0"/>
                </a:moveTo>
                <a:lnTo>
                  <a:pt x="0" y="21600"/>
                </a:lnTo>
                <a:lnTo>
                  <a:pt x="20515" y="19938"/>
                </a:lnTo>
                <a:cubicBezTo>
                  <a:pt x="17293" y="4812"/>
                  <a:pt x="21600" y="7373"/>
                  <a:pt x="16932" y="4742"/>
                </a:cubicBezTo>
                <a:lnTo>
                  <a:pt x="7890" y="0"/>
                </a:lnTo>
                <a:lnTo>
                  <a:pt x="3156" y="1662"/>
                </a:lnTo>
              </a:path>
            </a:pathLst>
          </a:custGeom>
          <a:solidFill>
            <a:srgbClr val="E7E7DD"/>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21517" name="Oval 13"/>
          <p:cNvSpPr>
            <a:spLocks/>
          </p:cNvSpPr>
          <p:nvPr/>
        </p:nvSpPr>
        <p:spPr bwMode="auto">
          <a:xfrm>
            <a:off x="3733800" y="4114800"/>
            <a:ext cx="228600" cy="228600"/>
          </a:xfrm>
          <a:prstGeom prst="ellipse">
            <a:avLst/>
          </a:prstGeom>
          <a:solidFill>
            <a:srgbClr val="E7E7DD"/>
          </a:solidFill>
          <a:ln w="9525" cap="flat">
            <a:noFill/>
            <a:round/>
            <a:headEnd type="none" w="med" len="med"/>
            <a:tailEnd type="none" w="med" len="med"/>
          </a:ln>
        </p:spPr>
        <p:txBody>
          <a:bodyPr lIns="0" tIns="0" rIns="0" bIns="0">
            <a:prstTxWarp prst="textNoShape">
              <a:avLst/>
            </a:prstTxWarp>
          </a:bodyPr>
          <a:lstStyle/>
          <a:p>
            <a:endParaRPr lang="en-US"/>
          </a:p>
        </p:txBody>
      </p:sp>
      <p:grpSp>
        <p:nvGrpSpPr>
          <p:cNvPr id="2" name="Group 14"/>
          <p:cNvGrpSpPr>
            <a:grpSpLocks/>
          </p:cNvGrpSpPr>
          <p:nvPr/>
        </p:nvGrpSpPr>
        <p:grpSpPr bwMode="auto">
          <a:xfrm>
            <a:off x="3371850" y="3262313"/>
            <a:ext cx="685800" cy="450850"/>
            <a:chOff x="0" y="0"/>
            <a:chExt cx="432" cy="284"/>
          </a:xfrm>
        </p:grpSpPr>
        <p:sp>
          <p:nvSpPr>
            <p:cNvPr id="21519" name="Oval 15"/>
            <p:cNvSpPr>
              <a:spLocks/>
            </p:cNvSpPr>
            <p:nvPr/>
          </p:nvSpPr>
          <p:spPr bwMode="auto">
            <a:xfrm>
              <a:off x="0" y="0"/>
              <a:ext cx="432" cy="284"/>
            </a:xfrm>
            <a:prstGeom prst="ellipse">
              <a:avLst/>
            </a:prstGeom>
            <a:solidFill>
              <a:srgbClr val="FFCC00"/>
            </a:solidFill>
            <a:ln w="57150" cap="flat">
              <a:solidFill>
                <a:srgbClr val="FF6404"/>
              </a:solidFill>
              <a:prstDash val="solid"/>
              <a:round/>
              <a:headEnd type="none" w="med" len="med"/>
              <a:tailEnd type="none" w="med" len="med"/>
            </a:ln>
          </p:spPr>
          <p:txBody>
            <a:bodyPr lIns="0" tIns="0" rIns="0" bIns="0">
              <a:prstTxWarp prst="textNoShape">
                <a:avLst/>
              </a:prstTxWarp>
            </a:bodyPr>
            <a:lstStyle/>
            <a:p>
              <a:endParaRPr lang="en-US"/>
            </a:p>
          </p:txBody>
        </p:sp>
        <p:sp>
          <p:nvSpPr>
            <p:cNvPr id="21520" name="Rectangle 16"/>
            <p:cNvSpPr>
              <a:spLocks/>
            </p:cNvSpPr>
            <p:nvPr/>
          </p:nvSpPr>
          <p:spPr bwMode="auto">
            <a:xfrm>
              <a:off x="23" y="38"/>
              <a:ext cx="385" cy="208"/>
            </a:xfrm>
            <a:prstGeom prst="rect">
              <a:avLst/>
            </a:prstGeom>
            <a:noFill/>
            <a:ln w="12700" cap="flat">
              <a:noFill/>
              <a:miter lim="800000"/>
              <a:headEnd type="none" w="med" len="med"/>
              <a:tailEnd type="none" w="med" len="med"/>
            </a:ln>
          </p:spPr>
          <p:txBody>
            <a:bodyPr wrap="none" lIns="38100" tIns="38100" rIns="78049" bIns="38100" anchor="ctr">
              <a:prstTxWarp prst="textNoShape">
                <a:avLst/>
              </a:prstTxWarp>
              <a:spAutoFit/>
            </a:bodyPr>
            <a:lstStyle/>
            <a:p>
              <a:pPr marL="1588" algn="ctr"/>
              <a:r>
                <a:rPr lang="en-US" sz="1800" b="1">
                  <a:solidFill>
                    <a:srgbClr val="660000"/>
                  </a:solidFill>
                  <a:latin typeface="Arial" charset="0"/>
                  <a:ea typeface="Arial" charset="0"/>
                  <a:cs typeface="Arial" charset="0"/>
                  <a:sym typeface="Arial" charset="0"/>
                </a:rPr>
                <a:t>ADP</a:t>
              </a:r>
            </a:p>
          </p:txBody>
        </p:sp>
      </p:grpSp>
      <p:sp>
        <p:nvSpPr>
          <p:cNvPr id="21521" name="Rectangle 17"/>
          <p:cNvSpPr>
            <a:spLocks/>
          </p:cNvSpPr>
          <p:nvPr/>
        </p:nvSpPr>
        <p:spPr bwMode="auto">
          <a:xfrm>
            <a:off x="6016625" y="2438400"/>
            <a:ext cx="3136900" cy="3238500"/>
          </a:xfrm>
          <a:prstGeom prst="rect">
            <a:avLst/>
          </a:prstGeom>
          <a:solidFill>
            <a:srgbClr val="FFFFFF">
              <a:alpha val="49803"/>
            </a:srgbClr>
          </a:solidFill>
          <a:ln w="9525" cap="flat">
            <a:noFill/>
            <a:miter lim="800000"/>
            <a:headEnd type="none" w="med" len="med"/>
            <a:tailEnd type="none" w="med" len="med"/>
          </a:ln>
        </p:spPr>
        <p:txBody>
          <a:bodyPr lIns="0" tIns="0" rIns="40639" bIns="0">
            <a:prstTxWarp prst="textNoShape">
              <a:avLst/>
            </a:prstTxWarp>
          </a:bodyPr>
          <a:lstStyle/>
          <a:p>
            <a:pPr marL="328613" indent="-288925">
              <a:buClr>
                <a:srgbClr val="000080"/>
              </a:buClr>
              <a:buSzPct val="100000"/>
              <a:buFont typeface="Wingdings" charset="2"/>
              <a:buChar char="§"/>
            </a:pPr>
            <a:r>
              <a:rPr lang="en-US" sz="3000" dirty="0">
                <a:solidFill>
                  <a:srgbClr val="0F116A"/>
                </a:solidFill>
                <a:latin typeface="Arial" charset="0"/>
                <a:ea typeface="Arial" charset="0"/>
                <a:cs typeface="Arial" charset="0"/>
                <a:sym typeface="Arial" charset="0"/>
              </a:rPr>
              <a:t>builds sugars</a:t>
            </a:r>
          </a:p>
          <a:p>
            <a:pPr marL="328613" indent="-288925">
              <a:buClr>
                <a:srgbClr val="000080"/>
              </a:buClr>
              <a:buSzPct val="100000"/>
              <a:buFont typeface="Wingdings" charset="2"/>
              <a:buChar char="§"/>
            </a:pPr>
            <a:r>
              <a:rPr lang="en-US" sz="3000" dirty="0">
                <a:solidFill>
                  <a:srgbClr val="0F116A"/>
                </a:solidFill>
                <a:latin typeface="Arial" charset="0"/>
                <a:ea typeface="Arial" charset="0"/>
                <a:cs typeface="Arial" charset="0"/>
                <a:sym typeface="Arial" charset="0"/>
              </a:rPr>
              <a:t>uses ATP &amp; NADPH</a:t>
            </a:r>
          </a:p>
          <a:p>
            <a:pPr marL="328613" indent="-288925">
              <a:buClr>
                <a:srgbClr val="000080"/>
              </a:buClr>
              <a:buSzPct val="100000"/>
              <a:buFont typeface="Wingdings" charset="2"/>
              <a:buChar char="§"/>
            </a:pPr>
            <a:r>
              <a:rPr lang="en-US" sz="3000" dirty="0">
                <a:solidFill>
                  <a:srgbClr val="0F116A"/>
                </a:solidFill>
                <a:latin typeface="Arial" charset="0"/>
                <a:ea typeface="Arial" charset="0"/>
                <a:cs typeface="Arial" charset="0"/>
                <a:sym typeface="Arial" charset="0"/>
              </a:rPr>
              <a:t>recycles ADP &amp; NADP </a:t>
            </a:r>
          </a:p>
          <a:p>
            <a:pPr marL="328613" indent="-288925">
              <a:buClr>
                <a:srgbClr val="6F89F7"/>
              </a:buClr>
              <a:buSzPct val="100000"/>
              <a:buFont typeface="Wingdings" charset="2"/>
              <a:buChar char="§"/>
            </a:pPr>
            <a:r>
              <a:rPr lang="en-US" sz="2200" dirty="0">
                <a:solidFill>
                  <a:srgbClr val="0F116A"/>
                </a:solidFill>
                <a:latin typeface="Arial" charset="0"/>
                <a:ea typeface="Arial" charset="0"/>
                <a:cs typeface="Arial" charset="0"/>
                <a:sym typeface="Arial" charset="0"/>
              </a:rPr>
              <a:t>back to make more ATP &amp; NADPH</a:t>
            </a:r>
          </a:p>
        </p:txBody>
      </p:sp>
      <p:grpSp>
        <p:nvGrpSpPr>
          <p:cNvPr id="3" name="Group 18"/>
          <p:cNvGrpSpPr>
            <a:grpSpLocks/>
          </p:cNvGrpSpPr>
          <p:nvPr/>
        </p:nvGrpSpPr>
        <p:grpSpPr bwMode="auto">
          <a:xfrm>
            <a:off x="3333750" y="5383213"/>
            <a:ext cx="762000" cy="498475"/>
            <a:chOff x="0" y="0"/>
            <a:chExt cx="480" cy="314"/>
          </a:xfrm>
        </p:grpSpPr>
        <p:sp>
          <p:nvSpPr>
            <p:cNvPr id="21523" name="AutoShape 19"/>
            <p:cNvSpPr>
              <a:spLocks/>
            </p:cNvSpPr>
            <p:nvPr/>
          </p:nvSpPr>
          <p:spPr bwMode="auto">
            <a:xfrm>
              <a:off x="0" y="0"/>
              <a:ext cx="480" cy="314"/>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CC0000"/>
            </a:solidFill>
            <a:ln w="5715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1524" name="Rectangle 20"/>
            <p:cNvSpPr>
              <a:spLocks/>
            </p:cNvSpPr>
            <p:nvPr/>
          </p:nvSpPr>
          <p:spPr bwMode="auto">
            <a:xfrm>
              <a:off x="17" y="23"/>
              <a:ext cx="439" cy="248"/>
            </a:xfrm>
            <a:prstGeom prst="rect">
              <a:avLst/>
            </a:prstGeom>
            <a:noFill/>
            <a:ln w="12700" cap="flat">
              <a:noFill/>
              <a:miter lim="800000"/>
              <a:headEnd type="none" w="med" len="med"/>
              <a:tailEnd type="none" w="med" len="med"/>
            </a:ln>
          </p:spPr>
          <p:txBody>
            <a:bodyPr wrap="none" lIns="25400" tIns="25400" rIns="70705" bIns="25400" anchor="ctr">
              <a:prstTxWarp prst="textNoShape">
                <a:avLst/>
              </a:prstTxWarp>
              <a:spAutoFit/>
            </a:bodyPr>
            <a:lstStyle/>
            <a:p>
              <a:pPr marL="20638" algn="ctr"/>
              <a:r>
                <a:rPr lang="en-US" b="1">
                  <a:solidFill>
                    <a:srgbClr val="FFEA18"/>
                  </a:solidFill>
                  <a:latin typeface="Arial" charset="0"/>
                  <a:ea typeface="Arial" charset="0"/>
                  <a:cs typeface="Arial" charset="0"/>
                  <a:sym typeface="Arial" charset="0"/>
                </a:rPr>
                <a:t>ATP</a:t>
              </a:r>
            </a:p>
          </p:txBody>
        </p:sp>
      </p:grpSp>
      <p:grpSp>
        <p:nvGrpSpPr>
          <p:cNvPr id="4" name="Group 21"/>
          <p:cNvGrpSpPr>
            <a:grpSpLocks/>
          </p:cNvGrpSpPr>
          <p:nvPr/>
        </p:nvGrpSpPr>
        <p:grpSpPr bwMode="auto">
          <a:xfrm>
            <a:off x="3197225" y="4797425"/>
            <a:ext cx="1033463" cy="498475"/>
            <a:chOff x="0" y="0"/>
            <a:chExt cx="650" cy="314"/>
          </a:xfrm>
        </p:grpSpPr>
        <p:sp>
          <p:nvSpPr>
            <p:cNvPr id="21526" name="Oval 22"/>
            <p:cNvSpPr>
              <a:spLocks/>
            </p:cNvSpPr>
            <p:nvPr/>
          </p:nvSpPr>
          <p:spPr bwMode="auto">
            <a:xfrm>
              <a:off x="85" y="0"/>
              <a:ext cx="480" cy="314"/>
            </a:xfrm>
            <a:prstGeom prst="ellipse">
              <a:avLst/>
            </a:prstGeom>
            <a:solidFill>
              <a:schemeClr val="accent1"/>
            </a:solidFill>
            <a:ln w="57150" cap="flat">
              <a:solidFill>
                <a:srgbClr val="FF6404"/>
              </a:solidFill>
              <a:prstDash val="solid"/>
              <a:round/>
              <a:headEnd type="none" w="med" len="med"/>
              <a:tailEnd type="none" w="med" len="med"/>
            </a:ln>
          </p:spPr>
          <p:txBody>
            <a:bodyPr lIns="0" tIns="0" rIns="0" bIns="0">
              <a:prstTxWarp prst="textNoShape">
                <a:avLst/>
              </a:prstTxWarp>
            </a:bodyPr>
            <a:lstStyle/>
            <a:p>
              <a:endParaRPr lang="en-US"/>
            </a:p>
          </p:txBody>
        </p:sp>
        <p:sp>
          <p:nvSpPr>
            <p:cNvPr id="21527" name="Rectangle 23"/>
            <p:cNvSpPr>
              <a:spLocks/>
            </p:cNvSpPr>
            <p:nvPr/>
          </p:nvSpPr>
          <p:spPr bwMode="auto">
            <a:xfrm>
              <a:off x="0" y="45"/>
              <a:ext cx="650" cy="224"/>
            </a:xfrm>
            <a:prstGeom prst="rect">
              <a:avLst/>
            </a:prstGeom>
            <a:noFill/>
            <a:ln w="12700" cap="flat">
              <a:noFill/>
              <a:miter lim="800000"/>
              <a:headEnd type="none" w="med" len="med"/>
              <a:tailEnd type="none" w="med" len="med"/>
            </a:ln>
          </p:spPr>
          <p:txBody>
            <a:bodyPr wrap="none" lIns="38100" tIns="38100" rIns="78049" bIns="38100" anchor="ctr">
              <a:prstTxWarp prst="textNoShape">
                <a:avLst/>
              </a:prstTxWarp>
              <a:spAutoFit/>
            </a:bodyPr>
            <a:lstStyle/>
            <a:p>
              <a:pPr marL="1588" algn="ctr"/>
              <a:r>
                <a:rPr lang="en-US" sz="2000" b="1">
                  <a:solidFill>
                    <a:srgbClr val="000000"/>
                  </a:solidFill>
                  <a:latin typeface="Arial" charset="0"/>
                  <a:ea typeface="Arial" charset="0"/>
                  <a:cs typeface="Arial" charset="0"/>
                  <a:sym typeface="Arial" charset="0"/>
                </a:rPr>
                <a:t>NADPH</a:t>
              </a:r>
            </a:p>
          </p:txBody>
        </p:sp>
      </p:grpSp>
      <p:grpSp>
        <p:nvGrpSpPr>
          <p:cNvPr id="5" name="Group 24"/>
          <p:cNvGrpSpPr>
            <a:grpSpLocks/>
          </p:cNvGrpSpPr>
          <p:nvPr/>
        </p:nvGrpSpPr>
        <p:grpSpPr bwMode="auto">
          <a:xfrm>
            <a:off x="3289300" y="3830638"/>
            <a:ext cx="849313" cy="498475"/>
            <a:chOff x="0" y="0"/>
            <a:chExt cx="534" cy="314"/>
          </a:xfrm>
        </p:grpSpPr>
        <p:sp>
          <p:nvSpPr>
            <p:cNvPr id="21529" name="Oval 25"/>
            <p:cNvSpPr>
              <a:spLocks/>
            </p:cNvSpPr>
            <p:nvPr/>
          </p:nvSpPr>
          <p:spPr bwMode="auto">
            <a:xfrm>
              <a:off x="27" y="0"/>
              <a:ext cx="480" cy="314"/>
            </a:xfrm>
            <a:prstGeom prst="ellipse">
              <a:avLst/>
            </a:prstGeom>
            <a:solidFill>
              <a:schemeClr val="accent1"/>
            </a:solidFill>
            <a:ln w="57150" cap="flat">
              <a:solidFill>
                <a:srgbClr val="FF6404"/>
              </a:solidFill>
              <a:prstDash val="solid"/>
              <a:round/>
              <a:headEnd type="none" w="med" len="med"/>
              <a:tailEnd type="none" w="med" len="med"/>
            </a:ln>
          </p:spPr>
          <p:txBody>
            <a:bodyPr lIns="0" tIns="0" rIns="0" bIns="0">
              <a:prstTxWarp prst="textNoShape">
                <a:avLst/>
              </a:prstTxWarp>
            </a:bodyPr>
            <a:lstStyle/>
            <a:p>
              <a:endParaRPr lang="en-US"/>
            </a:p>
          </p:txBody>
        </p:sp>
        <p:sp>
          <p:nvSpPr>
            <p:cNvPr id="21530" name="Rectangle 26"/>
            <p:cNvSpPr>
              <a:spLocks/>
            </p:cNvSpPr>
            <p:nvPr/>
          </p:nvSpPr>
          <p:spPr bwMode="auto">
            <a:xfrm>
              <a:off x="0" y="45"/>
              <a:ext cx="534" cy="224"/>
            </a:xfrm>
            <a:prstGeom prst="rect">
              <a:avLst/>
            </a:prstGeom>
            <a:noFill/>
            <a:ln w="12700" cap="flat">
              <a:noFill/>
              <a:miter lim="800000"/>
              <a:headEnd type="none" w="med" len="med"/>
              <a:tailEnd type="none" w="med" len="med"/>
            </a:ln>
          </p:spPr>
          <p:txBody>
            <a:bodyPr wrap="none" lIns="38100" tIns="38100" rIns="78049" bIns="38100" anchor="ctr">
              <a:prstTxWarp prst="textNoShape">
                <a:avLst/>
              </a:prstTxWarp>
              <a:spAutoFit/>
            </a:bodyPr>
            <a:lstStyle/>
            <a:p>
              <a:pPr marL="1588" algn="ctr"/>
              <a:r>
                <a:rPr lang="en-US" sz="2000" b="1">
                  <a:solidFill>
                    <a:srgbClr val="000000"/>
                  </a:solidFill>
                  <a:latin typeface="Arial" charset="0"/>
                  <a:ea typeface="Arial" charset="0"/>
                  <a:cs typeface="Arial" charset="0"/>
                  <a:sym typeface="Arial" charset="0"/>
                </a:rPr>
                <a:t>NADP</a:t>
              </a:r>
            </a:p>
          </p:txBody>
        </p:sp>
      </p:grpSp>
      <p:grpSp>
        <p:nvGrpSpPr>
          <p:cNvPr id="6" name="Group 27"/>
          <p:cNvGrpSpPr>
            <a:grpSpLocks/>
          </p:cNvGrpSpPr>
          <p:nvPr/>
        </p:nvGrpSpPr>
        <p:grpSpPr bwMode="auto">
          <a:xfrm>
            <a:off x="1576388" y="1346200"/>
            <a:ext cx="7491412" cy="901700"/>
            <a:chOff x="0" y="0"/>
            <a:chExt cx="4719" cy="568"/>
          </a:xfrm>
        </p:grpSpPr>
        <p:sp>
          <p:nvSpPr>
            <p:cNvPr id="21532" name="Rectangle 28"/>
            <p:cNvSpPr>
              <a:spLocks/>
            </p:cNvSpPr>
            <p:nvPr/>
          </p:nvSpPr>
          <p:spPr bwMode="auto">
            <a:xfrm>
              <a:off x="0" y="0"/>
              <a:ext cx="4719" cy="568"/>
            </a:xfrm>
            <a:prstGeom prst="rect">
              <a:avLst/>
            </a:prstGeom>
            <a:solidFill>
              <a:srgbClr val="B7C1EB"/>
            </a:solidFill>
            <a:ln w="9525" cap="flat">
              <a:noFill/>
              <a:miter lim="800000"/>
              <a:headEnd type="none" w="med" len="med"/>
              <a:tailEnd type="none" w="med" len="med"/>
            </a:ln>
          </p:spPr>
          <p:txBody>
            <a:bodyPr lIns="0" tIns="0" rIns="0" bIns="0">
              <a:prstTxWarp prst="textNoShape">
                <a:avLst/>
              </a:prstTxWarp>
            </a:bodyPr>
            <a:lstStyle/>
            <a:p>
              <a:endParaRPr lang="en-US"/>
            </a:p>
          </p:txBody>
        </p:sp>
        <p:grpSp>
          <p:nvGrpSpPr>
            <p:cNvPr id="7" name="Group 29"/>
            <p:cNvGrpSpPr>
              <a:grpSpLocks/>
            </p:cNvGrpSpPr>
            <p:nvPr/>
          </p:nvGrpSpPr>
          <p:grpSpPr bwMode="auto">
            <a:xfrm>
              <a:off x="24" y="112"/>
              <a:ext cx="4661" cy="344"/>
              <a:chOff x="0" y="0"/>
              <a:chExt cx="4661" cy="344"/>
            </a:xfrm>
          </p:grpSpPr>
          <p:sp>
            <p:nvSpPr>
              <p:cNvPr id="21534" name="Rectangle 30"/>
              <p:cNvSpPr>
                <a:spLocks/>
              </p:cNvSpPr>
              <p:nvPr/>
            </p:nvSpPr>
            <p:spPr bwMode="auto">
              <a:xfrm>
                <a:off x="0" y="0"/>
                <a:ext cx="486"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CO</a:t>
                </a:r>
                <a:r>
                  <a:rPr lang="en-US" sz="2600" b="1" baseline="-25000">
                    <a:solidFill>
                      <a:srgbClr val="CC0000"/>
                    </a:solidFill>
                    <a:latin typeface="Arial" charset="0"/>
                    <a:ea typeface="Arial" charset="0"/>
                    <a:cs typeface="Arial" charset="0"/>
                    <a:sym typeface="Arial" charset="0"/>
                  </a:rPr>
                  <a:t>2</a:t>
                </a:r>
              </a:p>
            </p:txBody>
          </p:sp>
          <p:sp>
            <p:nvSpPr>
              <p:cNvPr id="21535" name="Rectangle 31"/>
              <p:cNvSpPr>
                <a:spLocks/>
              </p:cNvSpPr>
              <p:nvPr/>
            </p:nvSpPr>
            <p:spPr bwMode="auto">
              <a:xfrm>
                <a:off x="2371" y="12"/>
                <a:ext cx="809" cy="32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rgbClr val="CC0000"/>
                    </a:solidFill>
                    <a:latin typeface="Arial" charset="0"/>
                    <a:ea typeface="Arial" charset="0"/>
                    <a:cs typeface="Arial" charset="0"/>
                    <a:sym typeface="Arial" charset="0"/>
                  </a:rPr>
                  <a:t>C</a:t>
                </a:r>
                <a:r>
                  <a:rPr lang="en-US" b="1" baseline="-25000">
                    <a:solidFill>
                      <a:srgbClr val="CC0000"/>
                    </a:solidFill>
                    <a:latin typeface="Arial" charset="0"/>
                    <a:ea typeface="Arial" charset="0"/>
                    <a:cs typeface="Arial" charset="0"/>
                    <a:sym typeface="Arial" charset="0"/>
                  </a:rPr>
                  <a:t>6</a:t>
                </a:r>
                <a:r>
                  <a:rPr lang="en-US" b="1">
                    <a:solidFill>
                      <a:srgbClr val="CC0000"/>
                    </a:solidFill>
                    <a:latin typeface="Arial" charset="0"/>
                    <a:ea typeface="Arial" charset="0"/>
                    <a:cs typeface="Arial" charset="0"/>
                    <a:sym typeface="Arial" charset="0"/>
                  </a:rPr>
                  <a:t>H</a:t>
                </a:r>
                <a:r>
                  <a:rPr lang="en-US" b="1" baseline="-25000">
                    <a:solidFill>
                      <a:srgbClr val="CC0000"/>
                    </a:solidFill>
                    <a:latin typeface="Arial" charset="0"/>
                    <a:ea typeface="Arial" charset="0"/>
                    <a:cs typeface="Arial" charset="0"/>
                    <a:sym typeface="Arial" charset="0"/>
                  </a:rPr>
                  <a:t>12</a:t>
                </a:r>
                <a:r>
                  <a:rPr lang="en-US" b="1">
                    <a:solidFill>
                      <a:srgbClr val="CC0000"/>
                    </a:solidFill>
                    <a:latin typeface="Arial" charset="0"/>
                    <a:ea typeface="Arial" charset="0"/>
                    <a:cs typeface="Arial" charset="0"/>
                    <a:sym typeface="Arial" charset="0"/>
                  </a:rPr>
                  <a:t>O</a:t>
                </a:r>
                <a:r>
                  <a:rPr lang="en-US" b="1" baseline="-25000">
                    <a:solidFill>
                      <a:srgbClr val="CC0000"/>
                    </a:solidFill>
                    <a:latin typeface="Arial" charset="0"/>
                    <a:ea typeface="Arial" charset="0"/>
                    <a:cs typeface="Arial" charset="0"/>
                    <a:sym typeface="Arial" charset="0"/>
                  </a:rPr>
                  <a:t>6</a:t>
                </a:r>
              </a:p>
            </p:txBody>
          </p:sp>
          <p:sp>
            <p:nvSpPr>
              <p:cNvPr id="21536" name="Rectangle 32"/>
              <p:cNvSpPr>
                <a:spLocks/>
              </p:cNvSpPr>
              <p:nvPr/>
            </p:nvSpPr>
            <p:spPr bwMode="auto">
              <a:xfrm>
                <a:off x="2061" y="20"/>
                <a:ext cx="335"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a:solidFill>
                      <a:srgbClr val="0F116A"/>
                    </a:solidFill>
                    <a:latin typeface="Symbol" charset="2"/>
                    <a:ea typeface="Symbol" charset="2"/>
                    <a:cs typeface="Symbol" charset="2"/>
                    <a:sym typeface="Symbol" charset="2"/>
                  </a:rPr>
                  <a:t>→</a:t>
                </a:r>
              </a:p>
            </p:txBody>
          </p:sp>
          <p:sp>
            <p:nvSpPr>
              <p:cNvPr id="21537" name="Rectangle 33"/>
              <p:cNvSpPr>
                <a:spLocks/>
              </p:cNvSpPr>
              <p:nvPr/>
            </p:nvSpPr>
            <p:spPr bwMode="auto">
              <a:xfrm>
                <a:off x="3826" y="2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1538" name="Rectangle 34"/>
              <p:cNvSpPr>
                <a:spLocks/>
              </p:cNvSpPr>
              <p:nvPr/>
            </p:nvSpPr>
            <p:spPr bwMode="auto">
              <a:xfrm>
                <a:off x="461" y="2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1539" name="Rectangle 35"/>
              <p:cNvSpPr>
                <a:spLocks/>
              </p:cNvSpPr>
              <p:nvPr/>
            </p:nvSpPr>
            <p:spPr bwMode="auto">
              <a:xfrm>
                <a:off x="3154" y="2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1540" name="Rectangle 36"/>
              <p:cNvSpPr>
                <a:spLocks/>
              </p:cNvSpPr>
              <p:nvPr/>
            </p:nvSpPr>
            <p:spPr bwMode="auto">
              <a:xfrm>
                <a:off x="4019" y="32"/>
                <a:ext cx="642" cy="28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rgbClr val="CC0000"/>
                    </a:solidFill>
                    <a:latin typeface="Arial" charset="0"/>
                    <a:ea typeface="Arial" charset="0"/>
                    <a:cs typeface="Arial" charset="0"/>
                    <a:sym typeface="Arial" charset="0"/>
                  </a:rPr>
                  <a:t>NADP</a:t>
                </a:r>
              </a:p>
            </p:txBody>
          </p:sp>
          <p:sp>
            <p:nvSpPr>
              <p:cNvPr id="21541" name="Rectangle 37"/>
              <p:cNvSpPr>
                <a:spLocks/>
              </p:cNvSpPr>
              <p:nvPr/>
            </p:nvSpPr>
            <p:spPr bwMode="auto">
              <a:xfrm>
                <a:off x="662" y="32"/>
                <a:ext cx="468" cy="28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rgbClr val="CC0000"/>
                    </a:solidFill>
                    <a:latin typeface="Arial" charset="0"/>
                    <a:ea typeface="Arial" charset="0"/>
                    <a:cs typeface="Arial" charset="0"/>
                    <a:sym typeface="Arial" charset="0"/>
                  </a:rPr>
                  <a:t>ATP</a:t>
                </a:r>
              </a:p>
            </p:txBody>
          </p:sp>
          <p:sp>
            <p:nvSpPr>
              <p:cNvPr id="21542" name="Rectangle 38"/>
              <p:cNvSpPr>
                <a:spLocks/>
              </p:cNvSpPr>
              <p:nvPr/>
            </p:nvSpPr>
            <p:spPr bwMode="auto">
              <a:xfrm>
                <a:off x="1112" y="2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1543" name="Rectangle 39"/>
              <p:cNvSpPr>
                <a:spLocks/>
              </p:cNvSpPr>
              <p:nvPr/>
            </p:nvSpPr>
            <p:spPr bwMode="auto">
              <a:xfrm>
                <a:off x="1305" y="32"/>
                <a:ext cx="781" cy="28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rgbClr val="CC0000"/>
                    </a:solidFill>
                    <a:latin typeface="Arial" charset="0"/>
                    <a:ea typeface="Arial" charset="0"/>
                    <a:cs typeface="Arial" charset="0"/>
                    <a:sym typeface="Arial" charset="0"/>
                  </a:rPr>
                  <a:t>NADPH</a:t>
                </a:r>
              </a:p>
            </p:txBody>
          </p:sp>
          <p:sp>
            <p:nvSpPr>
              <p:cNvPr id="21544" name="Rectangle 40"/>
              <p:cNvSpPr>
                <a:spLocks/>
              </p:cNvSpPr>
              <p:nvPr/>
            </p:nvSpPr>
            <p:spPr bwMode="auto">
              <a:xfrm>
                <a:off x="3348" y="32"/>
                <a:ext cx="503" cy="28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rgbClr val="CC0000"/>
                    </a:solidFill>
                    <a:latin typeface="Arial" charset="0"/>
                    <a:ea typeface="Arial" charset="0"/>
                    <a:cs typeface="Arial" charset="0"/>
                    <a:sym typeface="Arial" charset="0"/>
                  </a:rPr>
                  <a:t>ADP</a:t>
                </a:r>
              </a:p>
            </p:txBody>
          </p:sp>
        </p:gr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31344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5" name="Rectangle 7"/>
          <p:cNvSpPr>
            <a:spLocks noGrp="1" noChangeArrowheads="1"/>
          </p:cNvSpPr>
          <p:nvPr>
            <p:ph type="title"/>
          </p:nvPr>
        </p:nvSpPr>
        <p:spPr>
          <a:ln/>
        </p:spPr>
        <p:txBody>
          <a:bodyPr rIns="132080"/>
          <a:lstStyle/>
          <a:p>
            <a:r>
              <a:rPr lang="en-US"/>
              <a:t>Putting it all together</a:t>
            </a:r>
          </a:p>
        </p:txBody>
      </p:sp>
      <p:pic>
        <p:nvPicPr>
          <p:cNvPr id="22536" name="Picture 8"/>
          <p:cNvPicPr>
            <a:picLocks noChangeArrowheads="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81000" y="1343025"/>
            <a:ext cx="6324600" cy="5476875"/>
          </a:xfrm>
          <a:prstGeom prst="rect">
            <a:avLst/>
          </a:prstGeom>
          <a:noFill/>
          <a:ln w="9525" cap="flat">
            <a:noFill/>
            <a:miter lim="800000"/>
            <a:headEnd/>
            <a:tailEnd/>
          </a:ln>
        </p:spPr>
      </p:pic>
      <p:sp>
        <p:nvSpPr>
          <p:cNvPr id="22537" name="Freeform 9"/>
          <p:cNvSpPr>
            <a:spLocks/>
          </p:cNvSpPr>
          <p:nvPr/>
        </p:nvSpPr>
        <p:spPr bwMode="auto">
          <a:xfrm>
            <a:off x="3200400" y="4686300"/>
            <a:ext cx="990600" cy="990600"/>
          </a:xfrm>
          <a:custGeom>
            <a:avLst/>
            <a:gdLst/>
            <a:ahLst/>
            <a:cxnLst>
              <a:cxn ang="0">
                <a:pos x="4734" y="0"/>
              </a:cxn>
              <a:cxn ang="0">
                <a:pos x="0" y="21600"/>
              </a:cxn>
              <a:cxn ang="0">
                <a:pos x="20515" y="19938"/>
              </a:cxn>
              <a:cxn ang="0">
                <a:pos x="16932" y="4742"/>
              </a:cxn>
              <a:cxn ang="0">
                <a:pos x="7890" y="0"/>
              </a:cxn>
              <a:cxn ang="0">
                <a:pos x="3156" y="1662"/>
              </a:cxn>
            </a:cxnLst>
            <a:rect l="0" t="0" r="r" b="b"/>
            <a:pathLst>
              <a:path w="20515" h="21600">
                <a:moveTo>
                  <a:pt x="4734" y="0"/>
                </a:moveTo>
                <a:lnTo>
                  <a:pt x="0" y="21600"/>
                </a:lnTo>
                <a:lnTo>
                  <a:pt x="20515" y="19938"/>
                </a:lnTo>
                <a:cubicBezTo>
                  <a:pt x="17293" y="4812"/>
                  <a:pt x="21600" y="7373"/>
                  <a:pt x="16932" y="4742"/>
                </a:cubicBezTo>
                <a:lnTo>
                  <a:pt x="7890" y="0"/>
                </a:lnTo>
                <a:lnTo>
                  <a:pt x="3156" y="1662"/>
                </a:lnTo>
              </a:path>
            </a:pathLst>
          </a:custGeom>
          <a:solidFill>
            <a:srgbClr val="E7E7DD"/>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22538" name="Oval 10"/>
          <p:cNvSpPr>
            <a:spLocks/>
          </p:cNvSpPr>
          <p:nvPr/>
        </p:nvSpPr>
        <p:spPr bwMode="auto">
          <a:xfrm>
            <a:off x="3733800" y="4062413"/>
            <a:ext cx="228600" cy="228600"/>
          </a:xfrm>
          <a:prstGeom prst="ellipse">
            <a:avLst/>
          </a:prstGeom>
          <a:solidFill>
            <a:srgbClr val="E7E7DD"/>
          </a:solidFill>
          <a:ln w="9525" cap="flat">
            <a:noFill/>
            <a:round/>
            <a:headEnd type="none" w="med" len="med"/>
            <a:tailEnd type="none" w="med" len="med"/>
          </a:ln>
        </p:spPr>
        <p:txBody>
          <a:bodyPr lIns="0" tIns="0" rIns="0" bIns="0">
            <a:prstTxWarp prst="textNoShape">
              <a:avLst/>
            </a:prstTxWarp>
          </a:bodyPr>
          <a:lstStyle/>
          <a:p>
            <a:endParaRPr lang="en-US"/>
          </a:p>
        </p:txBody>
      </p:sp>
      <p:grpSp>
        <p:nvGrpSpPr>
          <p:cNvPr id="2" name="Group 11"/>
          <p:cNvGrpSpPr>
            <a:grpSpLocks/>
          </p:cNvGrpSpPr>
          <p:nvPr/>
        </p:nvGrpSpPr>
        <p:grpSpPr bwMode="auto">
          <a:xfrm>
            <a:off x="2108200" y="1371600"/>
            <a:ext cx="6934200" cy="914400"/>
            <a:chOff x="0" y="0"/>
            <a:chExt cx="4368" cy="576"/>
          </a:xfrm>
        </p:grpSpPr>
        <p:sp>
          <p:nvSpPr>
            <p:cNvPr id="22540" name="Rectangle 12"/>
            <p:cNvSpPr>
              <a:spLocks/>
            </p:cNvSpPr>
            <p:nvPr/>
          </p:nvSpPr>
          <p:spPr bwMode="auto">
            <a:xfrm>
              <a:off x="0" y="0"/>
              <a:ext cx="4368" cy="576"/>
            </a:xfrm>
            <a:prstGeom prst="rect">
              <a:avLst/>
            </a:prstGeom>
            <a:solidFill>
              <a:srgbClr val="B7C1EB"/>
            </a:solidFill>
            <a:ln w="9525" cap="flat">
              <a:noFill/>
              <a:miter lim="800000"/>
              <a:headEnd type="none" w="med" len="med"/>
              <a:tailEnd type="none" w="med" len="med"/>
            </a:ln>
          </p:spPr>
          <p:txBody>
            <a:bodyPr lIns="0" tIns="0" rIns="0" bIns="0">
              <a:prstTxWarp prst="textNoShape">
                <a:avLst/>
              </a:prstTxWarp>
            </a:bodyPr>
            <a:lstStyle/>
            <a:p>
              <a:endParaRPr lang="en-US"/>
            </a:p>
          </p:txBody>
        </p:sp>
        <p:grpSp>
          <p:nvGrpSpPr>
            <p:cNvPr id="3" name="Group 13"/>
            <p:cNvGrpSpPr>
              <a:grpSpLocks/>
            </p:cNvGrpSpPr>
            <p:nvPr/>
          </p:nvGrpSpPr>
          <p:grpSpPr bwMode="auto">
            <a:xfrm>
              <a:off x="122" y="36"/>
              <a:ext cx="4124" cy="504"/>
              <a:chOff x="0" y="0"/>
              <a:chExt cx="4124" cy="504"/>
            </a:xfrm>
          </p:grpSpPr>
          <p:sp>
            <p:nvSpPr>
              <p:cNvPr id="22542" name="Rectangle 14"/>
              <p:cNvSpPr>
                <a:spLocks/>
              </p:cNvSpPr>
              <p:nvPr/>
            </p:nvSpPr>
            <p:spPr bwMode="auto">
              <a:xfrm>
                <a:off x="0" y="80"/>
                <a:ext cx="486"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CO</a:t>
                </a:r>
                <a:r>
                  <a:rPr lang="en-US" sz="2600" b="1" baseline="-25000">
                    <a:solidFill>
                      <a:srgbClr val="CC0000"/>
                    </a:solidFill>
                    <a:latin typeface="Arial" charset="0"/>
                    <a:ea typeface="Arial" charset="0"/>
                    <a:cs typeface="Arial" charset="0"/>
                    <a:sym typeface="Arial" charset="0"/>
                  </a:rPr>
                  <a:t>2</a:t>
                </a:r>
              </a:p>
            </p:txBody>
          </p:sp>
          <p:sp>
            <p:nvSpPr>
              <p:cNvPr id="22543" name="Rectangle 15"/>
              <p:cNvSpPr>
                <a:spLocks/>
              </p:cNvSpPr>
              <p:nvPr/>
            </p:nvSpPr>
            <p:spPr bwMode="auto">
              <a:xfrm>
                <a:off x="763" y="80"/>
                <a:ext cx="486"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H</a:t>
                </a:r>
                <a:r>
                  <a:rPr lang="en-US" sz="2600" b="1" baseline="-25000">
                    <a:solidFill>
                      <a:srgbClr val="CC0000"/>
                    </a:solidFill>
                    <a:latin typeface="Arial" charset="0"/>
                    <a:ea typeface="Arial" charset="0"/>
                    <a:cs typeface="Arial" charset="0"/>
                    <a:sym typeface="Arial" charset="0"/>
                  </a:rPr>
                  <a:t>2</a:t>
                </a:r>
                <a:r>
                  <a:rPr lang="en-US" sz="2600" b="1">
                    <a:solidFill>
                      <a:srgbClr val="CC0000"/>
                    </a:solidFill>
                    <a:latin typeface="Arial" charset="0"/>
                    <a:ea typeface="Arial" charset="0"/>
                    <a:cs typeface="Arial" charset="0"/>
                    <a:sym typeface="Arial" charset="0"/>
                  </a:rPr>
                  <a:t>O</a:t>
                </a:r>
              </a:p>
            </p:txBody>
          </p:sp>
          <p:sp>
            <p:nvSpPr>
              <p:cNvPr id="22544" name="Rectangle 16"/>
              <p:cNvSpPr>
                <a:spLocks/>
              </p:cNvSpPr>
              <p:nvPr/>
            </p:nvSpPr>
            <p:spPr bwMode="auto">
              <a:xfrm>
                <a:off x="2671" y="80"/>
                <a:ext cx="869"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C</a:t>
                </a:r>
                <a:r>
                  <a:rPr lang="en-US" sz="2600" b="1" baseline="-25000">
                    <a:solidFill>
                      <a:srgbClr val="CC0000"/>
                    </a:solidFill>
                    <a:latin typeface="Arial" charset="0"/>
                    <a:ea typeface="Arial" charset="0"/>
                    <a:cs typeface="Arial" charset="0"/>
                    <a:sym typeface="Arial" charset="0"/>
                  </a:rPr>
                  <a:t>6</a:t>
                </a:r>
                <a:r>
                  <a:rPr lang="en-US" sz="2600" b="1">
                    <a:solidFill>
                      <a:srgbClr val="CC0000"/>
                    </a:solidFill>
                    <a:latin typeface="Arial" charset="0"/>
                    <a:ea typeface="Arial" charset="0"/>
                    <a:cs typeface="Arial" charset="0"/>
                    <a:sym typeface="Arial" charset="0"/>
                  </a:rPr>
                  <a:t>H</a:t>
                </a:r>
                <a:r>
                  <a:rPr lang="en-US" sz="2600" b="1" baseline="-25000">
                    <a:solidFill>
                      <a:srgbClr val="CC0000"/>
                    </a:solidFill>
                    <a:latin typeface="Arial" charset="0"/>
                    <a:ea typeface="Arial" charset="0"/>
                    <a:cs typeface="Arial" charset="0"/>
                    <a:sym typeface="Arial" charset="0"/>
                  </a:rPr>
                  <a:t>12</a:t>
                </a:r>
                <a:r>
                  <a:rPr lang="en-US" sz="2600" b="1">
                    <a:solidFill>
                      <a:srgbClr val="CC0000"/>
                    </a:solidFill>
                    <a:latin typeface="Arial" charset="0"/>
                    <a:ea typeface="Arial" charset="0"/>
                    <a:cs typeface="Arial" charset="0"/>
                    <a:sym typeface="Arial" charset="0"/>
                  </a:rPr>
                  <a:t>O</a:t>
                </a:r>
                <a:r>
                  <a:rPr lang="en-US" sz="2600" b="1" baseline="-25000">
                    <a:solidFill>
                      <a:srgbClr val="CC0000"/>
                    </a:solidFill>
                    <a:latin typeface="Arial" charset="0"/>
                    <a:ea typeface="Arial" charset="0"/>
                    <a:cs typeface="Arial" charset="0"/>
                    <a:sym typeface="Arial" charset="0"/>
                  </a:rPr>
                  <a:t>6</a:t>
                </a:r>
              </a:p>
            </p:txBody>
          </p:sp>
          <p:sp>
            <p:nvSpPr>
              <p:cNvPr id="22545" name="Rectangle 17"/>
              <p:cNvSpPr>
                <a:spLocks/>
              </p:cNvSpPr>
              <p:nvPr/>
            </p:nvSpPr>
            <p:spPr bwMode="auto">
              <a:xfrm>
                <a:off x="3787" y="80"/>
                <a:ext cx="337"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O</a:t>
                </a:r>
                <a:r>
                  <a:rPr lang="en-US" sz="2600" b="1" baseline="-25000">
                    <a:solidFill>
                      <a:srgbClr val="CC0000"/>
                    </a:solidFill>
                    <a:latin typeface="Arial" charset="0"/>
                    <a:ea typeface="Arial" charset="0"/>
                    <a:cs typeface="Arial" charset="0"/>
                    <a:sym typeface="Arial" charset="0"/>
                  </a:rPr>
                  <a:t>2</a:t>
                </a:r>
              </a:p>
            </p:txBody>
          </p:sp>
          <p:sp>
            <p:nvSpPr>
              <p:cNvPr id="22546" name="Rectangle 18"/>
              <p:cNvSpPr>
                <a:spLocks/>
              </p:cNvSpPr>
              <p:nvPr/>
            </p:nvSpPr>
            <p:spPr bwMode="auto">
              <a:xfrm>
                <a:off x="1527" y="0"/>
                <a:ext cx="780" cy="5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2600" b="1">
                    <a:solidFill>
                      <a:srgbClr val="CC0000"/>
                    </a:solidFill>
                    <a:latin typeface="Arial" charset="0"/>
                    <a:ea typeface="Arial" charset="0"/>
                    <a:cs typeface="Arial" charset="0"/>
                    <a:sym typeface="Arial" charset="0"/>
                  </a:rPr>
                  <a:t>light</a:t>
                </a:r>
              </a:p>
              <a:p>
                <a:pPr marL="39688" algn="ctr">
                  <a:lnSpc>
                    <a:spcPct val="80000"/>
                  </a:lnSpc>
                </a:pPr>
                <a:r>
                  <a:rPr lang="en-US" sz="2600" b="1">
                    <a:solidFill>
                      <a:srgbClr val="CC0000"/>
                    </a:solidFill>
                    <a:latin typeface="Arial" charset="0"/>
                    <a:ea typeface="Arial" charset="0"/>
                    <a:cs typeface="Arial" charset="0"/>
                    <a:sym typeface="Arial" charset="0"/>
                  </a:rPr>
                  <a:t>energy</a:t>
                </a:r>
              </a:p>
            </p:txBody>
          </p:sp>
          <p:sp>
            <p:nvSpPr>
              <p:cNvPr id="22547" name="Rectangle 19"/>
              <p:cNvSpPr>
                <a:spLocks/>
              </p:cNvSpPr>
              <p:nvPr/>
            </p:nvSpPr>
            <p:spPr bwMode="auto">
              <a:xfrm>
                <a:off x="2336" y="100"/>
                <a:ext cx="335"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a:solidFill>
                      <a:srgbClr val="0F116A"/>
                    </a:solidFill>
                    <a:latin typeface="Symbol" charset="2"/>
                    <a:ea typeface="Symbol" charset="2"/>
                    <a:cs typeface="Symbol" charset="2"/>
                    <a:sym typeface="Symbol" charset="2"/>
                  </a:rPr>
                  <a:t>→</a:t>
                </a:r>
              </a:p>
            </p:txBody>
          </p:sp>
          <p:sp>
            <p:nvSpPr>
              <p:cNvPr id="22548" name="Rectangle 20"/>
              <p:cNvSpPr>
                <a:spLocks/>
              </p:cNvSpPr>
              <p:nvPr/>
            </p:nvSpPr>
            <p:spPr bwMode="auto">
              <a:xfrm>
                <a:off x="515" y="10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2549" name="Rectangle 21"/>
              <p:cNvSpPr>
                <a:spLocks/>
              </p:cNvSpPr>
              <p:nvPr/>
            </p:nvSpPr>
            <p:spPr bwMode="auto">
              <a:xfrm>
                <a:off x="3539" y="10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2550" name="Rectangle 22"/>
              <p:cNvSpPr>
                <a:spLocks/>
              </p:cNvSpPr>
              <p:nvPr/>
            </p:nvSpPr>
            <p:spPr bwMode="auto">
              <a:xfrm>
                <a:off x="1279" y="10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grpSp>
      </p:grpSp>
      <p:sp>
        <p:nvSpPr>
          <p:cNvPr id="22551" name="Rectangle 23"/>
          <p:cNvSpPr>
            <a:spLocks/>
          </p:cNvSpPr>
          <p:nvPr/>
        </p:nvSpPr>
        <p:spPr bwMode="auto">
          <a:xfrm>
            <a:off x="4364038" y="3990975"/>
            <a:ext cx="1246187" cy="8890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Sugar</a:t>
            </a:r>
            <a:br>
              <a:rPr lang="en-US" sz="1800" b="1">
                <a:solidFill>
                  <a:srgbClr val="0F116A"/>
                </a:solidFill>
                <a:latin typeface="Arial" charset="0"/>
                <a:ea typeface="Arial" charset="0"/>
                <a:cs typeface="Arial" charset="0"/>
                <a:sym typeface="Arial" charset="0"/>
              </a:rPr>
            </a:br>
            <a:r>
              <a:rPr lang="en-US" sz="1800" b="1">
                <a:solidFill>
                  <a:srgbClr val="0F116A"/>
                </a:solidFill>
                <a:latin typeface="Arial" charset="0"/>
                <a:ea typeface="Arial" charset="0"/>
                <a:cs typeface="Arial" charset="0"/>
                <a:sym typeface="Arial" charset="0"/>
              </a:rPr>
              <a:t>Building</a:t>
            </a:r>
          </a:p>
          <a:p>
            <a:pPr marL="39688" algn="ctr"/>
            <a:r>
              <a:rPr lang="en-US" sz="1800" b="1">
                <a:solidFill>
                  <a:srgbClr val="0F116A"/>
                </a:solidFill>
                <a:latin typeface="Arial" charset="0"/>
                <a:ea typeface="Arial" charset="0"/>
                <a:cs typeface="Arial" charset="0"/>
                <a:sym typeface="Arial" charset="0"/>
              </a:rPr>
              <a:t>Reactions</a:t>
            </a:r>
          </a:p>
        </p:txBody>
      </p:sp>
      <p:sp>
        <p:nvSpPr>
          <p:cNvPr id="22552" name="Rectangle 24"/>
          <p:cNvSpPr>
            <a:spLocks/>
          </p:cNvSpPr>
          <p:nvPr/>
        </p:nvSpPr>
        <p:spPr bwMode="auto">
          <a:xfrm>
            <a:off x="2236788" y="4024313"/>
            <a:ext cx="1246187" cy="8890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Energy </a:t>
            </a:r>
            <a:br>
              <a:rPr lang="en-US" sz="1800" b="1">
                <a:solidFill>
                  <a:srgbClr val="0F116A"/>
                </a:solidFill>
                <a:latin typeface="Arial" charset="0"/>
                <a:ea typeface="Arial" charset="0"/>
                <a:cs typeface="Arial" charset="0"/>
                <a:sym typeface="Arial" charset="0"/>
              </a:rPr>
            </a:br>
            <a:r>
              <a:rPr lang="en-US" sz="1800" b="1">
                <a:solidFill>
                  <a:srgbClr val="0F116A"/>
                </a:solidFill>
                <a:latin typeface="Arial" charset="0"/>
                <a:ea typeface="Arial" charset="0"/>
                <a:cs typeface="Arial" charset="0"/>
                <a:sym typeface="Arial" charset="0"/>
              </a:rPr>
              <a:t>Building</a:t>
            </a:r>
          </a:p>
          <a:p>
            <a:pPr marL="39688" algn="ctr"/>
            <a:r>
              <a:rPr lang="en-US" sz="1800" b="1">
                <a:solidFill>
                  <a:srgbClr val="0F116A"/>
                </a:solidFill>
                <a:latin typeface="Arial" charset="0"/>
                <a:ea typeface="Arial" charset="0"/>
                <a:cs typeface="Arial" charset="0"/>
                <a:sym typeface="Arial" charset="0"/>
              </a:rPr>
              <a:t>Reactions</a:t>
            </a:r>
          </a:p>
        </p:txBody>
      </p:sp>
      <p:sp>
        <p:nvSpPr>
          <p:cNvPr id="22553" name="Rectangle 25"/>
          <p:cNvSpPr>
            <a:spLocks/>
          </p:cNvSpPr>
          <p:nvPr/>
        </p:nvSpPr>
        <p:spPr bwMode="auto">
          <a:xfrm>
            <a:off x="5815013" y="2438400"/>
            <a:ext cx="3340100" cy="1714500"/>
          </a:xfrm>
          <a:prstGeom prst="rect">
            <a:avLst/>
          </a:prstGeom>
          <a:solidFill>
            <a:srgbClr val="FFFFFF">
              <a:alpha val="49803"/>
            </a:srgbClr>
          </a:solidFill>
          <a:ln w="9525" cap="flat">
            <a:noFill/>
            <a:miter lim="800000"/>
            <a:headEnd type="none" w="med" len="med"/>
            <a:tailEnd type="none" w="med" len="med"/>
          </a:ln>
        </p:spPr>
        <p:txBody>
          <a:bodyPr lIns="0" tIns="0" rIns="0" bIns="0">
            <a:prstTxWarp prst="textNoShape">
              <a:avLst/>
            </a:prstTxWarp>
          </a:bodyPr>
          <a:lstStyle/>
          <a:p>
            <a:r>
              <a:rPr lang="en-US" sz="3000" b="1" u="sng">
                <a:solidFill>
                  <a:srgbClr val="008000"/>
                </a:solidFill>
                <a:latin typeface="Arial" charset="0"/>
                <a:ea typeface="Arial" charset="0"/>
                <a:cs typeface="Arial" charset="0"/>
                <a:sym typeface="Arial" charset="0"/>
              </a:rPr>
              <a:t>Plants make both:</a:t>
            </a:r>
          </a:p>
          <a:p>
            <a:pPr>
              <a:buClr>
                <a:srgbClr val="000080"/>
              </a:buClr>
              <a:buSzPct val="100000"/>
              <a:buFont typeface="Wingdings" charset="2"/>
              <a:buChar char="§"/>
            </a:pPr>
            <a:r>
              <a:rPr lang="en-US" sz="3000" b="1" u="sng">
                <a:solidFill>
                  <a:srgbClr val="CC0000"/>
                </a:solidFill>
                <a:latin typeface="Arial" charset="0"/>
                <a:ea typeface="Arial" charset="0"/>
                <a:cs typeface="Arial" charset="0"/>
                <a:sym typeface="Arial" charset="0"/>
              </a:rPr>
              <a:t>energy</a:t>
            </a:r>
          </a:p>
          <a:p>
            <a:pPr>
              <a:buClr>
                <a:srgbClr val="000080"/>
              </a:buClr>
              <a:buSzPct val="100000"/>
              <a:buFont typeface="Wingdings" charset="2"/>
              <a:buChar char="§"/>
            </a:pPr>
            <a:r>
              <a:rPr lang="en-US" sz="3000" b="1" u="sng">
                <a:solidFill>
                  <a:srgbClr val="CC0000"/>
                </a:solidFill>
                <a:latin typeface="Arial" charset="0"/>
                <a:ea typeface="Arial" charset="0"/>
                <a:cs typeface="Arial" charset="0"/>
                <a:sym typeface="Arial" charset="0"/>
              </a:rPr>
              <a:t>ATP &amp; NADPH</a:t>
            </a:r>
          </a:p>
          <a:p>
            <a:pPr>
              <a:buClr>
                <a:srgbClr val="000080"/>
              </a:buClr>
              <a:buSzPct val="100000"/>
              <a:buFont typeface="Wingdings" charset="2"/>
              <a:buChar char="§"/>
            </a:pPr>
            <a:r>
              <a:rPr lang="en-US" sz="3000" b="1" u="sng">
                <a:solidFill>
                  <a:srgbClr val="CC0000"/>
                </a:solidFill>
                <a:latin typeface="Arial" charset="0"/>
                <a:ea typeface="Arial" charset="0"/>
                <a:cs typeface="Arial" charset="0"/>
                <a:sym typeface="Arial" charset="0"/>
              </a:rPr>
              <a:t>sugars</a:t>
            </a:r>
          </a:p>
        </p:txBody>
      </p:sp>
      <p:grpSp>
        <p:nvGrpSpPr>
          <p:cNvPr id="4" name="Group 26"/>
          <p:cNvGrpSpPr>
            <a:grpSpLocks/>
          </p:cNvGrpSpPr>
          <p:nvPr/>
        </p:nvGrpSpPr>
        <p:grpSpPr bwMode="auto">
          <a:xfrm>
            <a:off x="574675" y="2514600"/>
            <a:ext cx="1352550" cy="946150"/>
            <a:chOff x="0" y="0"/>
            <a:chExt cx="852" cy="596"/>
          </a:xfrm>
        </p:grpSpPr>
        <p:sp>
          <p:nvSpPr>
            <p:cNvPr id="22555" name="AutoShape 27"/>
            <p:cNvSpPr>
              <a:spLocks/>
            </p:cNvSpPr>
            <p:nvPr/>
          </p:nvSpPr>
          <p:spPr bwMode="auto">
            <a:xfrm>
              <a:off x="0" y="0"/>
              <a:ext cx="852" cy="596"/>
            </a:xfrm>
            <a:prstGeom prst="star16">
              <a:avLst>
                <a:gd name="adj" fmla="val 37500"/>
              </a:avLst>
            </a:prstGeom>
            <a:solidFill>
              <a:schemeClr val="accent1"/>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2556" name="Rectangle 28"/>
            <p:cNvSpPr>
              <a:spLocks/>
            </p:cNvSpPr>
            <p:nvPr/>
          </p:nvSpPr>
          <p:spPr bwMode="auto">
            <a:xfrm>
              <a:off x="74" y="161"/>
              <a:ext cx="657" cy="22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sunlight</a:t>
              </a:r>
            </a:p>
          </p:txBody>
        </p:sp>
      </p:grpSp>
      <p:sp>
        <p:nvSpPr>
          <p:cNvPr id="22557" name="Rectangle 29"/>
          <p:cNvSpPr>
            <a:spLocks/>
          </p:cNvSpPr>
          <p:nvPr/>
        </p:nvSpPr>
        <p:spPr bwMode="auto">
          <a:xfrm>
            <a:off x="2595563" y="6367463"/>
            <a:ext cx="415925" cy="4064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FFFFFF"/>
                </a:solidFill>
                <a:latin typeface="Arial" charset="0"/>
                <a:ea typeface="Arial" charset="0"/>
                <a:cs typeface="Arial" charset="0"/>
                <a:sym typeface="Arial" charset="0"/>
              </a:rPr>
              <a:t>O</a:t>
            </a:r>
            <a:r>
              <a:rPr lang="en-US" sz="1800" b="1" baseline="-25000">
                <a:solidFill>
                  <a:srgbClr val="FFFFFF"/>
                </a:solidFill>
                <a:latin typeface="Arial" charset="0"/>
                <a:ea typeface="Arial" charset="0"/>
                <a:cs typeface="Arial" charset="0"/>
                <a:sym typeface="Arial" charset="0"/>
              </a:rPr>
              <a:t>2</a:t>
            </a:r>
          </a:p>
        </p:txBody>
      </p:sp>
      <p:sp>
        <p:nvSpPr>
          <p:cNvPr id="22558" name="Rectangle 30"/>
          <p:cNvSpPr>
            <a:spLocks/>
          </p:cNvSpPr>
          <p:nvPr/>
        </p:nvSpPr>
        <p:spPr bwMode="auto">
          <a:xfrm>
            <a:off x="2530475" y="2422525"/>
            <a:ext cx="581025" cy="4064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H</a:t>
            </a:r>
            <a:r>
              <a:rPr lang="en-US" sz="1800" b="1" baseline="-25000">
                <a:solidFill>
                  <a:srgbClr val="0F116A"/>
                </a:solidFill>
                <a:latin typeface="Arial" charset="0"/>
                <a:ea typeface="Arial" charset="0"/>
                <a:cs typeface="Arial" charset="0"/>
                <a:sym typeface="Arial" charset="0"/>
              </a:rPr>
              <a:t>2</a:t>
            </a:r>
            <a:r>
              <a:rPr lang="en-US" sz="1800" b="1">
                <a:solidFill>
                  <a:srgbClr val="0F116A"/>
                </a:solidFill>
                <a:latin typeface="Arial" charset="0"/>
                <a:ea typeface="Arial" charset="0"/>
                <a:cs typeface="Arial" charset="0"/>
                <a:sym typeface="Arial" charset="0"/>
              </a:rPr>
              <a:t>O</a:t>
            </a:r>
          </a:p>
        </p:txBody>
      </p:sp>
      <p:sp>
        <p:nvSpPr>
          <p:cNvPr id="22559" name="Rectangle 31"/>
          <p:cNvSpPr>
            <a:spLocks/>
          </p:cNvSpPr>
          <p:nvPr/>
        </p:nvSpPr>
        <p:spPr bwMode="auto">
          <a:xfrm>
            <a:off x="4545013" y="6357938"/>
            <a:ext cx="903287" cy="3556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0F116A"/>
                </a:solidFill>
                <a:latin typeface="Arial" charset="0"/>
                <a:ea typeface="Arial" charset="0"/>
                <a:cs typeface="Arial" charset="0"/>
                <a:sym typeface="Arial" charset="0"/>
              </a:rPr>
              <a:t>sugars</a:t>
            </a:r>
          </a:p>
        </p:txBody>
      </p:sp>
      <p:sp>
        <p:nvSpPr>
          <p:cNvPr id="22560" name="Rectangle 32"/>
          <p:cNvSpPr>
            <a:spLocks/>
          </p:cNvSpPr>
          <p:nvPr/>
        </p:nvSpPr>
        <p:spPr bwMode="auto">
          <a:xfrm>
            <a:off x="4729163" y="2432050"/>
            <a:ext cx="581025" cy="4064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b="1">
                <a:solidFill>
                  <a:srgbClr val="FFFFFF"/>
                </a:solidFill>
                <a:latin typeface="Arial" charset="0"/>
                <a:ea typeface="Arial" charset="0"/>
                <a:cs typeface="Arial" charset="0"/>
                <a:sym typeface="Arial" charset="0"/>
              </a:rPr>
              <a:t>CO</a:t>
            </a:r>
            <a:r>
              <a:rPr lang="en-US" sz="1800" b="1" baseline="-25000">
                <a:solidFill>
                  <a:srgbClr val="0F116A"/>
                </a:solidFill>
                <a:latin typeface="Arial" charset="0"/>
                <a:ea typeface="Arial" charset="0"/>
                <a:cs typeface="Arial" charset="0"/>
                <a:sym typeface="Arial" charset="0"/>
              </a:rPr>
              <a:t>2</a:t>
            </a:r>
          </a:p>
        </p:txBody>
      </p:sp>
      <p:grpSp>
        <p:nvGrpSpPr>
          <p:cNvPr id="5" name="Group 33"/>
          <p:cNvGrpSpPr>
            <a:grpSpLocks/>
          </p:cNvGrpSpPr>
          <p:nvPr/>
        </p:nvGrpSpPr>
        <p:grpSpPr bwMode="auto">
          <a:xfrm>
            <a:off x="3413125" y="3319463"/>
            <a:ext cx="685800" cy="450850"/>
            <a:chOff x="0" y="0"/>
            <a:chExt cx="432" cy="284"/>
          </a:xfrm>
        </p:grpSpPr>
        <p:sp>
          <p:nvSpPr>
            <p:cNvPr id="22562" name="Oval 34"/>
            <p:cNvSpPr>
              <a:spLocks/>
            </p:cNvSpPr>
            <p:nvPr/>
          </p:nvSpPr>
          <p:spPr bwMode="auto">
            <a:xfrm>
              <a:off x="0" y="0"/>
              <a:ext cx="432" cy="284"/>
            </a:xfrm>
            <a:prstGeom prst="ellipse">
              <a:avLst/>
            </a:prstGeom>
            <a:solidFill>
              <a:srgbClr val="FFCC00"/>
            </a:solidFill>
            <a:ln w="57150" cap="flat">
              <a:solidFill>
                <a:srgbClr val="FF6404"/>
              </a:solidFill>
              <a:prstDash val="solid"/>
              <a:round/>
              <a:headEnd type="none" w="med" len="med"/>
              <a:tailEnd type="none" w="med" len="med"/>
            </a:ln>
          </p:spPr>
          <p:txBody>
            <a:bodyPr lIns="0" tIns="0" rIns="0" bIns="0">
              <a:prstTxWarp prst="textNoShape">
                <a:avLst/>
              </a:prstTxWarp>
            </a:bodyPr>
            <a:lstStyle/>
            <a:p>
              <a:endParaRPr lang="en-US"/>
            </a:p>
          </p:txBody>
        </p:sp>
        <p:sp>
          <p:nvSpPr>
            <p:cNvPr id="22563" name="Rectangle 35"/>
            <p:cNvSpPr>
              <a:spLocks/>
            </p:cNvSpPr>
            <p:nvPr/>
          </p:nvSpPr>
          <p:spPr bwMode="auto">
            <a:xfrm>
              <a:off x="23" y="38"/>
              <a:ext cx="385" cy="208"/>
            </a:xfrm>
            <a:prstGeom prst="rect">
              <a:avLst/>
            </a:prstGeom>
            <a:noFill/>
            <a:ln w="12700" cap="flat">
              <a:noFill/>
              <a:miter lim="800000"/>
              <a:headEnd type="none" w="med" len="med"/>
              <a:tailEnd type="none" w="med" len="med"/>
            </a:ln>
          </p:spPr>
          <p:txBody>
            <a:bodyPr wrap="none" lIns="38100" tIns="38100" rIns="78049" bIns="38100" anchor="ctr">
              <a:prstTxWarp prst="textNoShape">
                <a:avLst/>
              </a:prstTxWarp>
              <a:spAutoFit/>
            </a:bodyPr>
            <a:lstStyle/>
            <a:p>
              <a:pPr marL="1588" algn="ctr"/>
              <a:r>
                <a:rPr lang="en-US" sz="1800" b="1">
                  <a:solidFill>
                    <a:srgbClr val="660000"/>
                  </a:solidFill>
                  <a:latin typeface="Arial" charset="0"/>
                  <a:ea typeface="Arial" charset="0"/>
                  <a:cs typeface="Arial" charset="0"/>
                  <a:sym typeface="Arial" charset="0"/>
                </a:rPr>
                <a:t>ADP</a:t>
              </a:r>
            </a:p>
          </p:txBody>
        </p:sp>
      </p:grpSp>
      <p:grpSp>
        <p:nvGrpSpPr>
          <p:cNvPr id="6" name="Group 36"/>
          <p:cNvGrpSpPr>
            <a:grpSpLocks/>
          </p:cNvGrpSpPr>
          <p:nvPr/>
        </p:nvGrpSpPr>
        <p:grpSpPr bwMode="auto">
          <a:xfrm>
            <a:off x="3336925" y="5346700"/>
            <a:ext cx="762000" cy="498475"/>
            <a:chOff x="0" y="0"/>
            <a:chExt cx="480" cy="314"/>
          </a:xfrm>
        </p:grpSpPr>
        <p:sp>
          <p:nvSpPr>
            <p:cNvPr id="22565" name="AutoShape 37"/>
            <p:cNvSpPr>
              <a:spLocks/>
            </p:cNvSpPr>
            <p:nvPr/>
          </p:nvSpPr>
          <p:spPr bwMode="auto">
            <a:xfrm>
              <a:off x="0" y="0"/>
              <a:ext cx="480" cy="314"/>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CC0000"/>
            </a:solidFill>
            <a:ln w="5715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2566" name="Rectangle 38"/>
            <p:cNvSpPr>
              <a:spLocks/>
            </p:cNvSpPr>
            <p:nvPr/>
          </p:nvSpPr>
          <p:spPr bwMode="auto">
            <a:xfrm>
              <a:off x="17" y="23"/>
              <a:ext cx="439" cy="248"/>
            </a:xfrm>
            <a:prstGeom prst="rect">
              <a:avLst/>
            </a:prstGeom>
            <a:noFill/>
            <a:ln w="12700" cap="flat">
              <a:noFill/>
              <a:miter lim="800000"/>
              <a:headEnd type="none" w="med" len="med"/>
              <a:tailEnd type="none" w="med" len="med"/>
            </a:ln>
          </p:spPr>
          <p:txBody>
            <a:bodyPr wrap="none" lIns="25400" tIns="25400" rIns="70705" bIns="25400" anchor="ctr">
              <a:prstTxWarp prst="textNoShape">
                <a:avLst/>
              </a:prstTxWarp>
              <a:spAutoFit/>
            </a:bodyPr>
            <a:lstStyle/>
            <a:p>
              <a:pPr marL="20638" algn="ctr"/>
              <a:r>
                <a:rPr lang="en-US" b="1">
                  <a:solidFill>
                    <a:srgbClr val="FFEA18"/>
                  </a:solidFill>
                  <a:latin typeface="Arial" charset="0"/>
                  <a:ea typeface="Arial" charset="0"/>
                  <a:cs typeface="Arial" charset="0"/>
                  <a:sym typeface="Arial" charset="0"/>
                </a:rPr>
                <a:t>ATP</a:t>
              </a:r>
            </a:p>
          </p:txBody>
        </p:sp>
      </p:grpSp>
      <p:grpSp>
        <p:nvGrpSpPr>
          <p:cNvPr id="7" name="Group 39"/>
          <p:cNvGrpSpPr>
            <a:grpSpLocks/>
          </p:cNvGrpSpPr>
          <p:nvPr/>
        </p:nvGrpSpPr>
        <p:grpSpPr bwMode="auto">
          <a:xfrm>
            <a:off x="3200400" y="4784725"/>
            <a:ext cx="1033463" cy="498475"/>
            <a:chOff x="0" y="0"/>
            <a:chExt cx="650" cy="314"/>
          </a:xfrm>
        </p:grpSpPr>
        <p:sp>
          <p:nvSpPr>
            <p:cNvPr id="22568" name="Oval 40"/>
            <p:cNvSpPr>
              <a:spLocks/>
            </p:cNvSpPr>
            <p:nvPr/>
          </p:nvSpPr>
          <p:spPr bwMode="auto">
            <a:xfrm>
              <a:off x="85" y="0"/>
              <a:ext cx="480" cy="314"/>
            </a:xfrm>
            <a:prstGeom prst="ellipse">
              <a:avLst/>
            </a:prstGeom>
            <a:solidFill>
              <a:schemeClr val="accent1"/>
            </a:solidFill>
            <a:ln w="57150" cap="flat">
              <a:solidFill>
                <a:srgbClr val="FF6404"/>
              </a:solidFill>
              <a:prstDash val="solid"/>
              <a:round/>
              <a:headEnd type="none" w="med" len="med"/>
              <a:tailEnd type="none" w="med" len="med"/>
            </a:ln>
          </p:spPr>
          <p:txBody>
            <a:bodyPr lIns="0" tIns="0" rIns="0" bIns="0">
              <a:prstTxWarp prst="textNoShape">
                <a:avLst/>
              </a:prstTxWarp>
            </a:bodyPr>
            <a:lstStyle/>
            <a:p>
              <a:endParaRPr lang="en-US"/>
            </a:p>
          </p:txBody>
        </p:sp>
        <p:sp>
          <p:nvSpPr>
            <p:cNvPr id="22569" name="Rectangle 41"/>
            <p:cNvSpPr>
              <a:spLocks/>
            </p:cNvSpPr>
            <p:nvPr/>
          </p:nvSpPr>
          <p:spPr bwMode="auto">
            <a:xfrm>
              <a:off x="0" y="45"/>
              <a:ext cx="650" cy="224"/>
            </a:xfrm>
            <a:prstGeom prst="rect">
              <a:avLst/>
            </a:prstGeom>
            <a:noFill/>
            <a:ln w="12700" cap="flat">
              <a:noFill/>
              <a:miter lim="800000"/>
              <a:headEnd type="none" w="med" len="med"/>
              <a:tailEnd type="none" w="med" len="med"/>
            </a:ln>
          </p:spPr>
          <p:txBody>
            <a:bodyPr wrap="none" lIns="38100" tIns="38100" rIns="78049" bIns="38100" anchor="ctr">
              <a:prstTxWarp prst="textNoShape">
                <a:avLst/>
              </a:prstTxWarp>
              <a:spAutoFit/>
            </a:bodyPr>
            <a:lstStyle/>
            <a:p>
              <a:pPr marL="1588" algn="ctr"/>
              <a:r>
                <a:rPr lang="en-US" sz="2000" b="1">
                  <a:solidFill>
                    <a:srgbClr val="000000"/>
                  </a:solidFill>
                  <a:latin typeface="Arial" charset="0"/>
                  <a:ea typeface="Arial" charset="0"/>
                  <a:cs typeface="Arial" charset="0"/>
                  <a:sym typeface="Arial" charset="0"/>
                </a:rPr>
                <a:t>NADPH</a:t>
              </a:r>
            </a:p>
          </p:txBody>
        </p:sp>
      </p:grpSp>
      <p:grpSp>
        <p:nvGrpSpPr>
          <p:cNvPr id="8" name="Group 42"/>
          <p:cNvGrpSpPr>
            <a:grpSpLocks/>
          </p:cNvGrpSpPr>
          <p:nvPr/>
        </p:nvGrpSpPr>
        <p:grpSpPr bwMode="auto">
          <a:xfrm>
            <a:off x="3343275" y="3906838"/>
            <a:ext cx="849313" cy="498475"/>
            <a:chOff x="0" y="0"/>
            <a:chExt cx="534" cy="314"/>
          </a:xfrm>
        </p:grpSpPr>
        <p:sp>
          <p:nvSpPr>
            <p:cNvPr id="22571" name="Oval 43"/>
            <p:cNvSpPr>
              <a:spLocks/>
            </p:cNvSpPr>
            <p:nvPr/>
          </p:nvSpPr>
          <p:spPr bwMode="auto">
            <a:xfrm>
              <a:off x="27" y="0"/>
              <a:ext cx="480" cy="314"/>
            </a:xfrm>
            <a:prstGeom prst="ellipse">
              <a:avLst/>
            </a:prstGeom>
            <a:solidFill>
              <a:schemeClr val="accent1"/>
            </a:solidFill>
            <a:ln w="57150" cap="flat">
              <a:solidFill>
                <a:srgbClr val="FF6404"/>
              </a:solidFill>
              <a:prstDash val="solid"/>
              <a:round/>
              <a:headEnd type="none" w="med" len="med"/>
              <a:tailEnd type="none" w="med" len="med"/>
            </a:ln>
          </p:spPr>
          <p:txBody>
            <a:bodyPr lIns="0" tIns="0" rIns="0" bIns="0">
              <a:prstTxWarp prst="textNoShape">
                <a:avLst/>
              </a:prstTxWarp>
            </a:bodyPr>
            <a:lstStyle/>
            <a:p>
              <a:endParaRPr lang="en-US"/>
            </a:p>
          </p:txBody>
        </p:sp>
        <p:sp>
          <p:nvSpPr>
            <p:cNvPr id="22572" name="Rectangle 44"/>
            <p:cNvSpPr>
              <a:spLocks/>
            </p:cNvSpPr>
            <p:nvPr/>
          </p:nvSpPr>
          <p:spPr bwMode="auto">
            <a:xfrm>
              <a:off x="0" y="45"/>
              <a:ext cx="534" cy="224"/>
            </a:xfrm>
            <a:prstGeom prst="rect">
              <a:avLst/>
            </a:prstGeom>
            <a:noFill/>
            <a:ln w="12700" cap="flat">
              <a:noFill/>
              <a:miter lim="800000"/>
              <a:headEnd type="none" w="med" len="med"/>
              <a:tailEnd type="none" w="med" len="med"/>
            </a:ln>
          </p:spPr>
          <p:txBody>
            <a:bodyPr wrap="none" lIns="38100" tIns="38100" rIns="78049" bIns="38100" anchor="ctr">
              <a:prstTxWarp prst="textNoShape">
                <a:avLst/>
              </a:prstTxWarp>
              <a:spAutoFit/>
            </a:bodyPr>
            <a:lstStyle/>
            <a:p>
              <a:pPr marL="1588" algn="ctr"/>
              <a:r>
                <a:rPr lang="en-US" sz="2000" b="1">
                  <a:solidFill>
                    <a:srgbClr val="000000"/>
                  </a:solidFill>
                  <a:latin typeface="Arial" charset="0"/>
                  <a:ea typeface="Arial" charset="0"/>
                  <a:cs typeface="Arial" charset="0"/>
                  <a:sym typeface="Arial" charset="0"/>
                </a:rPr>
                <a:t>NADP</a:t>
              </a:r>
            </a:p>
          </p:txBody>
        </p:sp>
      </p:grpSp>
      <p:sp>
        <p:nvSpPr>
          <p:cNvPr id="22573" name="Freeform 45"/>
          <p:cNvSpPr>
            <a:spLocks/>
          </p:cNvSpPr>
          <p:nvPr/>
        </p:nvSpPr>
        <p:spPr bwMode="auto">
          <a:xfrm>
            <a:off x="920750" y="5710238"/>
            <a:ext cx="1695450" cy="935037"/>
          </a:xfrm>
          <a:custGeom>
            <a:avLst/>
            <a:gdLst/>
            <a:ahLst/>
            <a:cxnLst>
              <a:cxn ang="0">
                <a:pos x="21600" y="21600"/>
              </a:cxn>
              <a:cxn ang="0">
                <a:pos x="16748" y="18685"/>
              </a:cxn>
              <a:cxn ang="0">
                <a:pos x="18773" y="13649"/>
              </a:cxn>
              <a:cxn ang="0">
                <a:pos x="13542" y="17757"/>
              </a:cxn>
              <a:cxn ang="0">
                <a:pos x="15567" y="10800"/>
              </a:cxn>
              <a:cxn ang="0">
                <a:pos x="9281" y="14908"/>
              </a:cxn>
              <a:cxn ang="0">
                <a:pos x="12108" y="7620"/>
              </a:cxn>
              <a:cxn ang="0">
                <a:pos x="4641" y="12390"/>
              </a:cxn>
              <a:cxn ang="0">
                <a:pos x="7256" y="3777"/>
              </a:cxn>
              <a:cxn ang="0">
                <a:pos x="0" y="0"/>
              </a:cxn>
            </a:cxnLst>
            <a:rect l="0" t="0" r="r" b="b"/>
            <a:pathLst>
              <a:path w="21600" h="21600">
                <a:moveTo>
                  <a:pt x="21600" y="21600"/>
                </a:moveTo>
                <a:cubicBezTo>
                  <a:pt x="19406" y="20805"/>
                  <a:pt x="17213" y="20010"/>
                  <a:pt x="16748" y="18685"/>
                </a:cubicBezTo>
                <a:cubicBezTo>
                  <a:pt x="16284" y="17360"/>
                  <a:pt x="19322" y="13782"/>
                  <a:pt x="18773" y="13649"/>
                </a:cubicBezTo>
                <a:cubicBezTo>
                  <a:pt x="18225" y="13517"/>
                  <a:pt x="14091" y="18221"/>
                  <a:pt x="13542" y="17757"/>
                </a:cubicBezTo>
                <a:cubicBezTo>
                  <a:pt x="12994" y="17293"/>
                  <a:pt x="16284" y="11264"/>
                  <a:pt x="15567" y="10800"/>
                </a:cubicBezTo>
                <a:cubicBezTo>
                  <a:pt x="14850" y="10336"/>
                  <a:pt x="9872" y="15438"/>
                  <a:pt x="9281" y="14908"/>
                </a:cubicBezTo>
                <a:cubicBezTo>
                  <a:pt x="8691" y="14378"/>
                  <a:pt x="12867" y="8017"/>
                  <a:pt x="12108" y="7620"/>
                </a:cubicBezTo>
                <a:cubicBezTo>
                  <a:pt x="11348" y="7222"/>
                  <a:pt x="5442" y="13053"/>
                  <a:pt x="4641" y="12390"/>
                </a:cubicBezTo>
                <a:cubicBezTo>
                  <a:pt x="3839" y="11728"/>
                  <a:pt x="8016" y="5831"/>
                  <a:pt x="7256" y="3777"/>
                </a:cubicBezTo>
                <a:cubicBezTo>
                  <a:pt x="6497" y="1723"/>
                  <a:pt x="3248" y="861"/>
                  <a:pt x="0" y="0"/>
                </a:cubicBezTo>
              </a:path>
            </a:pathLst>
          </a:custGeom>
          <a:noFill/>
          <a:ln w="38100" cap="flat">
            <a:solidFill>
              <a:srgbClr val="CC0000"/>
            </a:solidFill>
            <a:prstDash val="solid"/>
            <a:round/>
            <a:headEnd type="none" w="med" len="med"/>
            <a:tailEnd type="triangl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14643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64" name="Rectangle 12"/>
          <p:cNvSpPr>
            <a:spLocks noGrp="1" noChangeArrowheads="1"/>
          </p:cNvSpPr>
          <p:nvPr>
            <p:ph type="title"/>
          </p:nvPr>
        </p:nvSpPr>
        <p:spPr>
          <a:xfrm>
            <a:off x="-1790700" y="-1143000"/>
            <a:ext cx="8229600" cy="1143000"/>
          </a:xfrm>
          <a:ln/>
        </p:spPr>
        <p:txBody>
          <a:bodyPr rIns="132080"/>
          <a:lstStyle/>
          <a:p>
            <a:r>
              <a:rPr lang="en-US" dirty="0"/>
              <a:t>Energy cycle</a:t>
            </a:r>
          </a:p>
        </p:txBody>
      </p:sp>
      <p:pic>
        <p:nvPicPr>
          <p:cNvPr id="16" name="Picture 15"/>
          <p:cNvPicPr>
            <a:picLocks noChangeAspect="1"/>
          </p:cNvPicPr>
          <p:nvPr/>
        </p:nvPicPr>
        <p:blipFill>
          <a:blip r:embed="rId2"/>
          <a:stretch>
            <a:fillRect/>
          </a:stretch>
        </p:blipFill>
        <p:spPr>
          <a:xfrm>
            <a:off x="596900" y="386894"/>
            <a:ext cx="4180840" cy="6001206"/>
          </a:xfrm>
          <a:prstGeom prst="rect">
            <a:avLst/>
          </a:prstGeom>
        </p:spPr>
      </p:pic>
      <p:pic>
        <p:nvPicPr>
          <p:cNvPr id="17" name="Picture 16"/>
          <p:cNvPicPr>
            <a:picLocks noChangeAspect="1"/>
          </p:cNvPicPr>
          <p:nvPr/>
        </p:nvPicPr>
        <p:blipFill>
          <a:blip r:embed="rId3"/>
          <a:stretch>
            <a:fillRect/>
          </a:stretch>
        </p:blipFill>
        <p:spPr>
          <a:xfrm>
            <a:off x="5508452" y="1587500"/>
            <a:ext cx="3343447" cy="2616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873454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83" name="Rectangle 7"/>
          <p:cNvSpPr>
            <a:spLocks noGrp="1" noChangeArrowheads="1"/>
          </p:cNvSpPr>
          <p:nvPr>
            <p:ph type="title"/>
          </p:nvPr>
        </p:nvSpPr>
        <p:spPr>
          <a:xfrm>
            <a:off x="0" y="266700"/>
            <a:ext cx="7772400" cy="571500"/>
          </a:xfrm>
          <a:ln/>
        </p:spPr>
        <p:txBody>
          <a:bodyPr rIns="132080"/>
          <a:lstStyle/>
          <a:p>
            <a:r>
              <a:rPr lang="en-US" dirty="0"/>
              <a:t>Summary of photosynthesis</a:t>
            </a:r>
          </a:p>
        </p:txBody>
      </p:sp>
      <p:sp>
        <p:nvSpPr>
          <p:cNvPr id="24584" name="Rectangle 8"/>
          <p:cNvSpPr>
            <a:spLocks noGrp="1" noChangeArrowheads="1"/>
          </p:cNvSpPr>
          <p:nvPr>
            <p:ph type="body" idx="1"/>
          </p:nvPr>
        </p:nvSpPr>
        <p:spPr>
          <a:xfrm>
            <a:off x="719138" y="2362200"/>
            <a:ext cx="8281987" cy="4343400"/>
          </a:xfrm>
          <a:noFill/>
          <a:ln/>
        </p:spPr>
        <p:txBody>
          <a:bodyPr rIns="132080"/>
          <a:lstStyle/>
          <a:p>
            <a:pPr>
              <a:lnSpc>
                <a:spcPct val="90000"/>
              </a:lnSpc>
            </a:pPr>
            <a:r>
              <a:rPr lang="en-US" sz="2400"/>
              <a:t>Where did the CO</a:t>
            </a:r>
            <a:r>
              <a:rPr lang="en-US" sz="2400" baseline="-25000"/>
              <a:t>2</a:t>
            </a:r>
            <a:r>
              <a:rPr lang="en-US" sz="2400"/>
              <a:t> come from?</a:t>
            </a:r>
          </a:p>
          <a:p>
            <a:pPr>
              <a:lnSpc>
                <a:spcPct val="90000"/>
              </a:lnSpc>
            </a:pPr>
            <a:r>
              <a:rPr lang="en-US" sz="2400"/>
              <a:t>Where did the CO</a:t>
            </a:r>
            <a:r>
              <a:rPr lang="en-US" sz="2400" baseline="-25000"/>
              <a:t>2</a:t>
            </a:r>
            <a:r>
              <a:rPr lang="en-US" sz="2400"/>
              <a:t> go?</a:t>
            </a:r>
          </a:p>
          <a:p>
            <a:pPr>
              <a:lnSpc>
                <a:spcPct val="90000"/>
              </a:lnSpc>
            </a:pPr>
            <a:r>
              <a:rPr lang="en-US" sz="2400"/>
              <a:t>Where did the H</a:t>
            </a:r>
            <a:r>
              <a:rPr lang="en-US" sz="2400" baseline="-25000"/>
              <a:t>2</a:t>
            </a:r>
            <a:r>
              <a:rPr lang="en-US" sz="2400"/>
              <a:t>O come from?</a:t>
            </a:r>
          </a:p>
          <a:p>
            <a:pPr>
              <a:lnSpc>
                <a:spcPct val="90000"/>
              </a:lnSpc>
            </a:pPr>
            <a:r>
              <a:rPr lang="en-US" sz="2400"/>
              <a:t>Where did the H</a:t>
            </a:r>
            <a:r>
              <a:rPr lang="en-US" sz="2400" baseline="-25000"/>
              <a:t>2</a:t>
            </a:r>
            <a:r>
              <a:rPr lang="en-US" sz="2400"/>
              <a:t>O go?</a:t>
            </a:r>
          </a:p>
          <a:p>
            <a:pPr>
              <a:lnSpc>
                <a:spcPct val="90000"/>
              </a:lnSpc>
            </a:pPr>
            <a:r>
              <a:rPr lang="en-US" sz="2400"/>
              <a:t>Where did the energy come from?</a:t>
            </a:r>
          </a:p>
          <a:p>
            <a:pPr>
              <a:lnSpc>
                <a:spcPct val="90000"/>
              </a:lnSpc>
            </a:pPr>
            <a:r>
              <a:rPr lang="en-US" sz="2400"/>
              <a:t>What’s the energy used for?</a:t>
            </a:r>
          </a:p>
          <a:p>
            <a:pPr>
              <a:lnSpc>
                <a:spcPct val="90000"/>
              </a:lnSpc>
            </a:pPr>
            <a:r>
              <a:rPr lang="en-US" sz="2400"/>
              <a:t>What will the C</a:t>
            </a:r>
            <a:r>
              <a:rPr lang="en-US" sz="2400" baseline="-25000"/>
              <a:t>6</a:t>
            </a:r>
            <a:r>
              <a:rPr lang="en-US" sz="2400"/>
              <a:t>H</a:t>
            </a:r>
            <a:r>
              <a:rPr lang="en-US" sz="2400" baseline="-25000"/>
              <a:t>12</a:t>
            </a:r>
            <a:r>
              <a:rPr lang="en-US" sz="2400"/>
              <a:t>O</a:t>
            </a:r>
            <a:r>
              <a:rPr lang="en-US" sz="2400" baseline="-25000"/>
              <a:t>6</a:t>
            </a:r>
            <a:r>
              <a:rPr lang="en-US" sz="2400" baseline="-25000">
                <a:solidFill>
                  <a:srgbClr val="CC0000"/>
                </a:solidFill>
              </a:rPr>
              <a:t> </a:t>
            </a:r>
            <a:r>
              <a:rPr lang="en-US" sz="2400"/>
              <a:t>be used for?</a:t>
            </a:r>
          </a:p>
          <a:p>
            <a:pPr>
              <a:lnSpc>
                <a:spcPct val="90000"/>
              </a:lnSpc>
            </a:pPr>
            <a:r>
              <a:rPr lang="en-US" sz="2400"/>
              <a:t>Where did the O</a:t>
            </a:r>
            <a:r>
              <a:rPr lang="en-US" sz="2400" baseline="-25000"/>
              <a:t>2</a:t>
            </a:r>
            <a:r>
              <a:rPr lang="en-US" sz="2400"/>
              <a:t> come from?</a:t>
            </a:r>
          </a:p>
          <a:p>
            <a:pPr>
              <a:lnSpc>
                <a:spcPct val="90000"/>
              </a:lnSpc>
            </a:pPr>
            <a:r>
              <a:rPr lang="en-US" sz="2400"/>
              <a:t>Where will the O</a:t>
            </a:r>
            <a:r>
              <a:rPr lang="en-US" sz="2400" baseline="-25000"/>
              <a:t>2</a:t>
            </a:r>
            <a:r>
              <a:rPr lang="en-US" sz="2400"/>
              <a:t> go?</a:t>
            </a:r>
          </a:p>
          <a:p>
            <a:pPr>
              <a:lnSpc>
                <a:spcPct val="90000"/>
              </a:lnSpc>
            </a:pPr>
            <a:r>
              <a:rPr lang="en-US" sz="2400"/>
              <a:t>What else is involved…not listed in this equation?</a:t>
            </a:r>
          </a:p>
        </p:txBody>
      </p:sp>
      <p:grpSp>
        <p:nvGrpSpPr>
          <p:cNvPr id="2" name="Group 9"/>
          <p:cNvGrpSpPr>
            <a:grpSpLocks/>
          </p:cNvGrpSpPr>
          <p:nvPr/>
        </p:nvGrpSpPr>
        <p:grpSpPr bwMode="auto">
          <a:xfrm>
            <a:off x="838200" y="1295400"/>
            <a:ext cx="7772400" cy="947738"/>
            <a:chOff x="0" y="0"/>
            <a:chExt cx="4896" cy="597"/>
          </a:xfrm>
        </p:grpSpPr>
        <p:sp>
          <p:nvSpPr>
            <p:cNvPr id="24586" name="Rectangle 10"/>
            <p:cNvSpPr>
              <a:spLocks/>
            </p:cNvSpPr>
            <p:nvPr/>
          </p:nvSpPr>
          <p:spPr bwMode="auto">
            <a:xfrm>
              <a:off x="0" y="0"/>
              <a:ext cx="4896" cy="576"/>
            </a:xfrm>
            <a:prstGeom prst="rect">
              <a:avLst/>
            </a:prstGeom>
            <a:solidFill>
              <a:srgbClr val="B7C1EB"/>
            </a:solidFill>
            <a:ln w="9525" cap="flat">
              <a:noFill/>
              <a:miter lim="800000"/>
              <a:headEnd type="none" w="med" len="med"/>
              <a:tailEnd type="none" w="med" len="med"/>
            </a:ln>
          </p:spPr>
          <p:txBody>
            <a:bodyPr lIns="0" tIns="0" rIns="0" bIns="0">
              <a:prstTxWarp prst="textNoShape">
                <a:avLst/>
              </a:prstTxWarp>
            </a:bodyPr>
            <a:lstStyle/>
            <a:p>
              <a:endParaRPr lang="en-US"/>
            </a:p>
          </p:txBody>
        </p:sp>
        <p:grpSp>
          <p:nvGrpSpPr>
            <p:cNvPr id="3" name="Group 11"/>
            <p:cNvGrpSpPr>
              <a:grpSpLocks/>
            </p:cNvGrpSpPr>
            <p:nvPr/>
          </p:nvGrpSpPr>
          <p:grpSpPr bwMode="auto">
            <a:xfrm>
              <a:off x="208" y="93"/>
              <a:ext cx="4240" cy="504"/>
              <a:chOff x="0" y="0"/>
              <a:chExt cx="4240" cy="504"/>
            </a:xfrm>
          </p:grpSpPr>
          <p:sp>
            <p:nvSpPr>
              <p:cNvPr id="24588" name="Rectangle 12"/>
              <p:cNvSpPr>
                <a:spLocks/>
              </p:cNvSpPr>
              <p:nvPr/>
            </p:nvSpPr>
            <p:spPr bwMode="auto">
              <a:xfrm>
                <a:off x="0" y="28"/>
                <a:ext cx="602"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6CO</a:t>
                </a:r>
                <a:r>
                  <a:rPr lang="en-US" sz="2600" b="1" baseline="-25000">
                    <a:solidFill>
                      <a:srgbClr val="CC0000"/>
                    </a:solidFill>
                    <a:latin typeface="Arial" charset="0"/>
                    <a:ea typeface="Arial" charset="0"/>
                    <a:cs typeface="Arial" charset="0"/>
                    <a:sym typeface="Arial" charset="0"/>
                  </a:rPr>
                  <a:t>2</a:t>
                </a:r>
              </a:p>
            </p:txBody>
          </p:sp>
          <p:sp>
            <p:nvSpPr>
              <p:cNvPr id="24589" name="Rectangle 13"/>
              <p:cNvSpPr>
                <a:spLocks/>
              </p:cNvSpPr>
              <p:nvPr/>
            </p:nvSpPr>
            <p:spPr bwMode="auto">
              <a:xfrm>
                <a:off x="877" y="28"/>
                <a:ext cx="602"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6H</a:t>
                </a:r>
                <a:r>
                  <a:rPr lang="en-US" sz="2600" b="1" baseline="-25000">
                    <a:solidFill>
                      <a:srgbClr val="CC0000"/>
                    </a:solidFill>
                    <a:latin typeface="Arial" charset="0"/>
                    <a:ea typeface="Arial" charset="0"/>
                    <a:cs typeface="Arial" charset="0"/>
                    <a:sym typeface="Arial" charset="0"/>
                  </a:rPr>
                  <a:t>2</a:t>
                </a:r>
                <a:r>
                  <a:rPr lang="en-US" sz="2600" b="1">
                    <a:solidFill>
                      <a:srgbClr val="CC0000"/>
                    </a:solidFill>
                    <a:latin typeface="Arial" charset="0"/>
                    <a:ea typeface="Arial" charset="0"/>
                    <a:cs typeface="Arial" charset="0"/>
                    <a:sym typeface="Arial" charset="0"/>
                  </a:rPr>
                  <a:t>O</a:t>
                </a:r>
              </a:p>
            </p:txBody>
          </p:sp>
          <p:sp>
            <p:nvSpPr>
              <p:cNvPr id="24590" name="Rectangle 14"/>
              <p:cNvSpPr>
                <a:spLocks/>
              </p:cNvSpPr>
              <p:nvPr/>
            </p:nvSpPr>
            <p:spPr bwMode="auto">
              <a:xfrm>
                <a:off x="2655" y="28"/>
                <a:ext cx="868"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C</a:t>
                </a:r>
                <a:r>
                  <a:rPr lang="en-US" sz="2600" b="1" baseline="-25000">
                    <a:solidFill>
                      <a:srgbClr val="CC0000"/>
                    </a:solidFill>
                    <a:latin typeface="Arial" charset="0"/>
                    <a:ea typeface="Arial" charset="0"/>
                    <a:cs typeface="Arial" charset="0"/>
                    <a:sym typeface="Arial" charset="0"/>
                  </a:rPr>
                  <a:t>6</a:t>
                </a:r>
                <a:r>
                  <a:rPr lang="en-US" sz="2600" b="1">
                    <a:solidFill>
                      <a:srgbClr val="CC0000"/>
                    </a:solidFill>
                    <a:latin typeface="Arial" charset="0"/>
                    <a:ea typeface="Arial" charset="0"/>
                    <a:cs typeface="Arial" charset="0"/>
                    <a:sym typeface="Arial" charset="0"/>
                  </a:rPr>
                  <a:t>H</a:t>
                </a:r>
                <a:r>
                  <a:rPr lang="en-US" sz="2600" b="1" baseline="-25000">
                    <a:solidFill>
                      <a:srgbClr val="CC0000"/>
                    </a:solidFill>
                    <a:latin typeface="Arial" charset="0"/>
                    <a:ea typeface="Arial" charset="0"/>
                    <a:cs typeface="Arial" charset="0"/>
                    <a:sym typeface="Arial" charset="0"/>
                  </a:rPr>
                  <a:t>12</a:t>
                </a:r>
                <a:r>
                  <a:rPr lang="en-US" sz="2600" b="1">
                    <a:solidFill>
                      <a:srgbClr val="CC0000"/>
                    </a:solidFill>
                    <a:latin typeface="Arial" charset="0"/>
                    <a:ea typeface="Arial" charset="0"/>
                    <a:cs typeface="Arial" charset="0"/>
                    <a:sym typeface="Arial" charset="0"/>
                  </a:rPr>
                  <a:t>O</a:t>
                </a:r>
                <a:r>
                  <a:rPr lang="en-US" sz="2600" b="1" baseline="-25000">
                    <a:solidFill>
                      <a:srgbClr val="CC0000"/>
                    </a:solidFill>
                    <a:latin typeface="Arial" charset="0"/>
                    <a:ea typeface="Arial" charset="0"/>
                    <a:cs typeface="Arial" charset="0"/>
                    <a:sym typeface="Arial" charset="0"/>
                  </a:rPr>
                  <a:t>6</a:t>
                </a:r>
              </a:p>
            </p:txBody>
          </p:sp>
          <p:sp>
            <p:nvSpPr>
              <p:cNvPr id="24591" name="Rectangle 15"/>
              <p:cNvSpPr>
                <a:spLocks/>
              </p:cNvSpPr>
              <p:nvPr/>
            </p:nvSpPr>
            <p:spPr bwMode="auto">
              <a:xfrm>
                <a:off x="3788" y="28"/>
                <a:ext cx="452"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6O</a:t>
                </a:r>
                <a:r>
                  <a:rPr lang="en-US" sz="2600" b="1" baseline="-25000">
                    <a:solidFill>
                      <a:srgbClr val="CC0000"/>
                    </a:solidFill>
                    <a:latin typeface="Arial" charset="0"/>
                    <a:ea typeface="Arial" charset="0"/>
                    <a:cs typeface="Arial" charset="0"/>
                    <a:sym typeface="Arial" charset="0"/>
                  </a:rPr>
                  <a:t>2</a:t>
                </a:r>
              </a:p>
            </p:txBody>
          </p:sp>
          <p:sp>
            <p:nvSpPr>
              <p:cNvPr id="24592" name="Rectangle 16"/>
              <p:cNvSpPr>
                <a:spLocks/>
              </p:cNvSpPr>
              <p:nvPr/>
            </p:nvSpPr>
            <p:spPr bwMode="auto">
              <a:xfrm>
                <a:off x="1580" y="0"/>
                <a:ext cx="780" cy="5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2600" b="1">
                    <a:solidFill>
                      <a:srgbClr val="CC0000"/>
                    </a:solidFill>
                    <a:latin typeface="Arial" charset="0"/>
                    <a:ea typeface="Arial" charset="0"/>
                    <a:cs typeface="Arial" charset="0"/>
                    <a:sym typeface="Arial" charset="0"/>
                  </a:rPr>
                  <a:t>light</a:t>
                </a:r>
              </a:p>
              <a:p>
                <a:pPr marL="39688" algn="ctr">
                  <a:lnSpc>
                    <a:spcPct val="80000"/>
                  </a:lnSpc>
                </a:pPr>
                <a:r>
                  <a:rPr lang="en-US" sz="2600" b="1">
                    <a:solidFill>
                      <a:srgbClr val="CC0000"/>
                    </a:solidFill>
                    <a:latin typeface="Arial" charset="0"/>
                    <a:ea typeface="Arial" charset="0"/>
                    <a:cs typeface="Arial" charset="0"/>
                    <a:sym typeface="Arial" charset="0"/>
                  </a:rPr>
                  <a:t>energy</a:t>
                </a:r>
              </a:p>
            </p:txBody>
          </p:sp>
          <p:sp>
            <p:nvSpPr>
              <p:cNvPr id="24593" name="Rectangle 17"/>
              <p:cNvSpPr>
                <a:spLocks/>
              </p:cNvSpPr>
              <p:nvPr/>
            </p:nvSpPr>
            <p:spPr bwMode="auto">
              <a:xfrm>
                <a:off x="2348" y="48"/>
                <a:ext cx="335"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a:solidFill>
                      <a:srgbClr val="0F116A"/>
                    </a:solidFill>
                    <a:latin typeface="Symbol" charset="2"/>
                    <a:ea typeface="Symbol" charset="2"/>
                    <a:cs typeface="Symbol" charset="2"/>
                    <a:sym typeface="Symbol" charset="2"/>
                  </a:rPr>
                  <a:t>→</a:t>
                </a:r>
              </a:p>
            </p:txBody>
          </p:sp>
          <p:sp>
            <p:nvSpPr>
              <p:cNvPr id="24594" name="Rectangle 18"/>
              <p:cNvSpPr>
                <a:spLocks/>
              </p:cNvSpPr>
              <p:nvPr/>
            </p:nvSpPr>
            <p:spPr bwMode="auto">
              <a:xfrm>
                <a:off x="637" y="48"/>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4595" name="Rectangle 19"/>
              <p:cNvSpPr>
                <a:spLocks/>
              </p:cNvSpPr>
              <p:nvPr/>
            </p:nvSpPr>
            <p:spPr bwMode="auto">
              <a:xfrm>
                <a:off x="3500" y="48"/>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24596" name="Rectangle 20"/>
              <p:cNvSpPr>
                <a:spLocks/>
              </p:cNvSpPr>
              <p:nvPr/>
            </p:nvSpPr>
            <p:spPr bwMode="auto">
              <a:xfrm>
                <a:off x="1453" y="48"/>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gr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8516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4">
                                            <p:txEl>
                                              <p:pRg st="0" end="0"/>
                                            </p:txEl>
                                          </p:spTgt>
                                        </p:tgtEl>
                                        <p:attrNameLst>
                                          <p:attrName>style.visibility</p:attrName>
                                        </p:attrNameLst>
                                      </p:cBhvr>
                                      <p:to>
                                        <p:strVal val="visible"/>
                                      </p:to>
                                    </p:set>
                                    <p:anim calcmode="lin" valueType="num">
                                      <p:cBhvr additive="base">
                                        <p:cTn id="7" dur="500" fill="hold"/>
                                        <p:tgtEl>
                                          <p:spTgt spid="245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4">
                                            <p:txEl>
                                              <p:pRg st="1" end="1"/>
                                            </p:txEl>
                                          </p:spTgt>
                                        </p:tgtEl>
                                        <p:attrNameLst>
                                          <p:attrName>style.visibility</p:attrName>
                                        </p:attrNameLst>
                                      </p:cBhvr>
                                      <p:to>
                                        <p:strVal val="visible"/>
                                      </p:to>
                                    </p:set>
                                    <p:anim calcmode="lin" valueType="num">
                                      <p:cBhvr additive="base">
                                        <p:cTn id="13" dur="500" fill="hold"/>
                                        <p:tgtEl>
                                          <p:spTgt spid="2458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84">
                                            <p:txEl>
                                              <p:pRg st="2" end="2"/>
                                            </p:txEl>
                                          </p:spTgt>
                                        </p:tgtEl>
                                        <p:attrNameLst>
                                          <p:attrName>style.visibility</p:attrName>
                                        </p:attrNameLst>
                                      </p:cBhvr>
                                      <p:to>
                                        <p:strVal val="visible"/>
                                      </p:to>
                                    </p:set>
                                    <p:anim calcmode="lin" valueType="num">
                                      <p:cBhvr additive="base">
                                        <p:cTn id="19" dur="500" fill="hold"/>
                                        <p:tgtEl>
                                          <p:spTgt spid="2458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84">
                                            <p:txEl>
                                              <p:pRg st="3" end="3"/>
                                            </p:txEl>
                                          </p:spTgt>
                                        </p:tgtEl>
                                        <p:attrNameLst>
                                          <p:attrName>style.visibility</p:attrName>
                                        </p:attrNameLst>
                                      </p:cBhvr>
                                      <p:to>
                                        <p:strVal val="visible"/>
                                      </p:to>
                                    </p:set>
                                    <p:anim calcmode="lin" valueType="num">
                                      <p:cBhvr additive="base">
                                        <p:cTn id="25" dur="500" fill="hold"/>
                                        <p:tgtEl>
                                          <p:spTgt spid="2458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84">
                                            <p:txEl>
                                              <p:pRg st="4" end="4"/>
                                            </p:txEl>
                                          </p:spTgt>
                                        </p:tgtEl>
                                        <p:attrNameLst>
                                          <p:attrName>style.visibility</p:attrName>
                                        </p:attrNameLst>
                                      </p:cBhvr>
                                      <p:to>
                                        <p:strVal val="visible"/>
                                      </p:to>
                                    </p:set>
                                    <p:anim calcmode="lin" valueType="num">
                                      <p:cBhvr additive="base">
                                        <p:cTn id="31" dur="500" fill="hold"/>
                                        <p:tgtEl>
                                          <p:spTgt spid="2458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8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584">
                                            <p:txEl>
                                              <p:pRg st="5" end="5"/>
                                            </p:txEl>
                                          </p:spTgt>
                                        </p:tgtEl>
                                        <p:attrNameLst>
                                          <p:attrName>style.visibility</p:attrName>
                                        </p:attrNameLst>
                                      </p:cBhvr>
                                      <p:to>
                                        <p:strVal val="visible"/>
                                      </p:to>
                                    </p:set>
                                    <p:anim calcmode="lin" valueType="num">
                                      <p:cBhvr additive="base">
                                        <p:cTn id="37" dur="500" fill="hold"/>
                                        <p:tgtEl>
                                          <p:spTgt spid="2458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58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584">
                                            <p:txEl>
                                              <p:pRg st="6" end="6"/>
                                            </p:txEl>
                                          </p:spTgt>
                                        </p:tgtEl>
                                        <p:attrNameLst>
                                          <p:attrName>style.visibility</p:attrName>
                                        </p:attrNameLst>
                                      </p:cBhvr>
                                      <p:to>
                                        <p:strVal val="visible"/>
                                      </p:to>
                                    </p:set>
                                    <p:anim calcmode="lin" valueType="num">
                                      <p:cBhvr additive="base">
                                        <p:cTn id="43" dur="500" fill="hold"/>
                                        <p:tgtEl>
                                          <p:spTgt spid="2458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458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4584">
                                            <p:txEl>
                                              <p:pRg st="7" end="7"/>
                                            </p:txEl>
                                          </p:spTgt>
                                        </p:tgtEl>
                                        <p:attrNameLst>
                                          <p:attrName>style.visibility</p:attrName>
                                        </p:attrNameLst>
                                      </p:cBhvr>
                                      <p:to>
                                        <p:strVal val="visible"/>
                                      </p:to>
                                    </p:set>
                                    <p:anim calcmode="lin" valueType="num">
                                      <p:cBhvr additive="base">
                                        <p:cTn id="49" dur="500" fill="hold"/>
                                        <p:tgtEl>
                                          <p:spTgt spid="2458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458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4584">
                                            <p:txEl>
                                              <p:pRg st="8" end="8"/>
                                            </p:txEl>
                                          </p:spTgt>
                                        </p:tgtEl>
                                        <p:attrNameLst>
                                          <p:attrName>style.visibility</p:attrName>
                                        </p:attrNameLst>
                                      </p:cBhvr>
                                      <p:to>
                                        <p:strVal val="visible"/>
                                      </p:to>
                                    </p:set>
                                    <p:anim calcmode="lin" valueType="num">
                                      <p:cBhvr additive="base">
                                        <p:cTn id="55" dur="500" fill="hold"/>
                                        <p:tgtEl>
                                          <p:spTgt spid="24584">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458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4584">
                                            <p:txEl>
                                              <p:pRg st="9" end="9"/>
                                            </p:txEl>
                                          </p:spTgt>
                                        </p:tgtEl>
                                        <p:attrNameLst>
                                          <p:attrName>style.visibility</p:attrName>
                                        </p:attrNameLst>
                                      </p:cBhvr>
                                      <p:to>
                                        <p:strVal val="visible"/>
                                      </p:to>
                                    </p:set>
                                    <p:anim calcmode="lin" valueType="num">
                                      <p:cBhvr additive="base">
                                        <p:cTn id="61" dur="500" fill="hold"/>
                                        <p:tgtEl>
                                          <p:spTgt spid="24584">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458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Leaf anatomy</a:t>
            </a:r>
            <a:endParaRPr lang="en-US" dirty="0"/>
          </a:p>
        </p:txBody>
      </p:sp>
      <p:pic>
        <p:nvPicPr>
          <p:cNvPr id="4" name="Picture 3"/>
          <p:cNvPicPr>
            <a:picLocks noChangeAspect="1"/>
          </p:cNvPicPr>
          <p:nvPr/>
        </p:nvPicPr>
        <p:blipFill>
          <a:blip r:embed="rId2"/>
          <a:stretch>
            <a:fillRect/>
          </a:stretch>
        </p:blipFill>
        <p:spPr>
          <a:xfrm>
            <a:off x="304800" y="1717010"/>
            <a:ext cx="5375124" cy="442979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152366" y="2832100"/>
            <a:ext cx="2778952" cy="26289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6298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The Needs of Plants!</a:t>
            </a:r>
            <a:endParaRPr lang="en-US" dirty="0"/>
          </a:p>
        </p:txBody>
      </p:sp>
      <p:sp>
        <p:nvSpPr>
          <p:cNvPr id="3" name="Content Placeholder 2"/>
          <p:cNvSpPr>
            <a:spLocks noGrp="1"/>
          </p:cNvSpPr>
          <p:nvPr>
            <p:ph idx="1"/>
          </p:nvPr>
        </p:nvSpPr>
        <p:spPr/>
        <p:txBody>
          <a:bodyPr/>
          <a:lstStyle/>
          <a:p>
            <a:pPr marL="0" indent="0">
              <a:buNone/>
            </a:pPr>
            <a:r>
              <a:rPr lang="en-US" dirty="0" smtClean="0"/>
              <a:t>Plants need to take in:</a:t>
            </a:r>
          </a:p>
          <a:p>
            <a:pPr marL="0" indent="0">
              <a:buNone/>
            </a:pPr>
            <a:r>
              <a:rPr lang="en-US" dirty="0"/>
              <a:t>	</a:t>
            </a:r>
            <a:r>
              <a:rPr lang="en-US" dirty="0" smtClean="0"/>
              <a:t>water (from soil)</a:t>
            </a:r>
          </a:p>
          <a:p>
            <a:pPr marL="0" indent="0">
              <a:buNone/>
            </a:pPr>
            <a:r>
              <a:rPr lang="en-US" dirty="0"/>
              <a:t>	</a:t>
            </a:r>
            <a:r>
              <a:rPr lang="en-US" dirty="0" smtClean="0"/>
              <a:t>nutrients (from soil)</a:t>
            </a:r>
          </a:p>
          <a:p>
            <a:pPr marL="0" indent="0">
              <a:buNone/>
            </a:pPr>
            <a:r>
              <a:rPr lang="en-US" dirty="0"/>
              <a:t>	</a:t>
            </a:r>
            <a:r>
              <a:rPr lang="en-US" dirty="0" smtClean="0"/>
              <a:t>CO</a:t>
            </a:r>
            <a:r>
              <a:rPr lang="en-US" baseline="-25000" dirty="0" smtClean="0"/>
              <a:t>2</a:t>
            </a:r>
            <a:r>
              <a:rPr lang="en-US" dirty="0" smtClean="0"/>
              <a:t> (from atmosphere)</a:t>
            </a:r>
          </a:p>
          <a:p>
            <a:pPr marL="0" indent="0">
              <a:buNone/>
            </a:pPr>
            <a:endParaRPr lang="en-US" dirty="0" smtClean="0"/>
          </a:p>
          <a:p>
            <a:pPr marL="0" indent="0">
              <a:buNone/>
            </a:pPr>
            <a:r>
              <a:rPr lang="en-US" dirty="0" smtClean="0"/>
              <a:t>Plants need to release:</a:t>
            </a:r>
          </a:p>
          <a:p>
            <a:pPr marL="0" indent="0">
              <a:buNone/>
            </a:pPr>
            <a:r>
              <a:rPr lang="en-US" dirty="0"/>
              <a:t>	</a:t>
            </a:r>
            <a:r>
              <a:rPr lang="en-US" dirty="0" smtClean="0"/>
              <a:t>water vapor (through leaves)</a:t>
            </a:r>
          </a:p>
          <a:p>
            <a:pPr marL="0" indent="0">
              <a:buNone/>
            </a:pPr>
            <a:r>
              <a:rPr lang="en-US" dirty="0"/>
              <a:t>	</a:t>
            </a:r>
            <a:r>
              <a:rPr lang="en-US" dirty="0" smtClean="0"/>
              <a:t>O</a:t>
            </a:r>
            <a:r>
              <a:rPr lang="en-US" baseline="-25000" dirty="0" smtClean="0"/>
              <a:t>2</a:t>
            </a:r>
            <a:r>
              <a:rPr lang="en-US" dirty="0" smtClean="0"/>
              <a:t> (through leaves)</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99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6151" name="Picture 7"/>
          <p:cNvPicPr>
            <a:picLocks noChangeArrowheads="1"/>
          </p:cNvPicPr>
          <p:nvPr/>
        </p:nvPicPr>
        <p:blipFill>
          <a:blip r:embed="rId3"/>
          <a:srcRect/>
          <a:stretch>
            <a:fillRect/>
          </a:stretch>
        </p:blipFill>
        <p:spPr bwMode="auto">
          <a:xfrm>
            <a:off x="7086600" y="1981200"/>
            <a:ext cx="1981200" cy="1939925"/>
          </a:xfrm>
          <a:prstGeom prst="rect">
            <a:avLst/>
          </a:prstGeom>
          <a:noFill/>
          <a:ln w="9525" cap="flat">
            <a:noFill/>
            <a:miter lim="800000"/>
            <a:headEnd/>
            <a:tailEnd/>
          </a:ln>
        </p:spPr>
      </p:pic>
      <p:sp>
        <p:nvSpPr>
          <p:cNvPr id="6152" name="Rectangle 8"/>
          <p:cNvSpPr>
            <a:spLocks noGrp="1" noChangeArrowheads="1"/>
          </p:cNvSpPr>
          <p:nvPr>
            <p:ph type="title"/>
          </p:nvPr>
        </p:nvSpPr>
        <p:spPr>
          <a:ln/>
        </p:spPr>
        <p:txBody>
          <a:bodyPr rIns="132080"/>
          <a:lstStyle/>
          <a:p>
            <a:r>
              <a:rPr lang="en-US"/>
              <a:t>Controlling water loss from leaves</a:t>
            </a:r>
          </a:p>
        </p:txBody>
      </p:sp>
      <p:pic>
        <p:nvPicPr>
          <p:cNvPr id="6154" name="Picture 10"/>
          <p:cNvPicPr>
            <a:picLocks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699000" y="3962400"/>
            <a:ext cx="4384675" cy="2824163"/>
          </a:xfrm>
          <a:prstGeom prst="rect">
            <a:avLst/>
          </a:prstGeom>
          <a:noFill/>
          <a:ln w="9525" cap="flat">
            <a:noFill/>
            <a:miter lim="800000"/>
            <a:headEnd/>
            <a:tailEnd/>
          </a:ln>
        </p:spPr>
      </p:pic>
      <p:sp>
        <p:nvSpPr>
          <p:cNvPr id="6156" name="Rectangle 12"/>
          <p:cNvSpPr>
            <a:spLocks noGrp="1" noChangeArrowheads="1"/>
          </p:cNvSpPr>
          <p:nvPr>
            <p:ph type="body" idx="1"/>
          </p:nvPr>
        </p:nvSpPr>
        <p:spPr>
          <a:xfrm>
            <a:off x="838200" y="1371600"/>
            <a:ext cx="6921500" cy="3708400"/>
          </a:xfrm>
          <a:ln/>
        </p:spPr>
        <p:txBody>
          <a:bodyPr rIns="132080"/>
          <a:lstStyle/>
          <a:p>
            <a:pPr>
              <a:lnSpc>
                <a:spcPct val="80000"/>
              </a:lnSpc>
              <a:spcBef>
                <a:spcPct val="0"/>
              </a:spcBef>
            </a:pPr>
            <a:r>
              <a:rPr lang="en-US" dirty="0"/>
              <a:t>Hot or dry days</a:t>
            </a:r>
          </a:p>
          <a:p>
            <a:pPr marL="782638" lvl="1">
              <a:lnSpc>
                <a:spcPct val="80000"/>
              </a:lnSpc>
              <a:spcBef>
                <a:spcPts val="1500"/>
              </a:spcBef>
            </a:pPr>
            <a:r>
              <a:rPr lang="en-US" u="sng" dirty="0" err="1">
                <a:solidFill>
                  <a:srgbClr val="CC0000"/>
                </a:solidFill>
              </a:rPr>
              <a:t>stomates</a:t>
            </a:r>
            <a:r>
              <a:rPr lang="en-US" u="sng" dirty="0">
                <a:solidFill>
                  <a:srgbClr val="CC0000"/>
                </a:solidFill>
              </a:rPr>
              <a:t> close to conserve water</a:t>
            </a:r>
          </a:p>
          <a:p>
            <a:pPr marL="782638" lvl="1">
              <a:lnSpc>
                <a:spcPct val="80000"/>
              </a:lnSpc>
              <a:spcBef>
                <a:spcPts val="1500"/>
              </a:spcBef>
            </a:pPr>
            <a:r>
              <a:rPr lang="en-US" u="sng" dirty="0">
                <a:solidFill>
                  <a:srgbClr val="CC0000"/>
                </a:solidFill>
              </a:rPr>
              <a:t>guard cells</a:t>
            </a:r>
          </a:p>
          <a:p>
            <a:pPr marL="1125538" lvl="2">
              <a:lnSpc>
                <a:spcPct val="60000"/>
              </a:lnSpc>
              <a:spcBef>
                <a:spcPts val="1500"/>
              </a:spcBef>
            </a:pPr>
            <a:r>
              <a:rPr lang="en-US" dirty="0"/>
              <a:t>gain H</a:t>
            </a:r>
            <a:r>
              <a:rPr lang="en-US" baseline="-25000" dirty="0"/>
              <a:t>2</a:t>
            </a:r>
            <a:r>
              <a:rPr lang="en-US" dirty="0"/>
              <a:t>O = </a:t>
            </a:r>
            <a:r>
              <a:rPr lang="en-US" dirty="0" err="1"/>
              <a:t>stomates</a:t>
            </a:r>
            <a:r>
              <a:rPr lang="en-US" dirty="0"/>
              <a:t> open</a:t>
            </a:r>
          </a:p>
          <a:p>
            <a:pPr marL="1125538" lvl="2">
              <a:lnSpc>
                <a:spcPct val="80000"/>
              </a:lnSpc>
              <a:spcBef>
                <a:spcPts val="1500"/>
              </a:spcBef>
            </a:pPr>
            <a:r>
              <a:rPr lang="en-US" dirty="0"/>
              <a:t>lose H</a:t>
            </a:r>
            <a:r>
              <a:rPr lang="en-US" baseline="-25000" dirty="0"/>
              <a:t>2</a:t>
            </a:r>
            <a:r>
              <a:rPr lang="en-US" dirty="0"/>
              <a:t>O = </a:t>
            </a:r>
            <a:r>
              <a:rPr lang="en-US" dirty="0" err="1"/>
              <a:t>stomates</a:t>
            </a:r>
            <a:r>
              <a:rPr lang="en-US" dirty="0"/>
              <a:t> close</a:t>
            </a:r>
          </a:p>
          <a:p>
            <a:pPr marL="782638" lvl="1">
              <a:lnSpc>
                <a:spcPct val="80000"/>
              </a:lnSpc>
              <a:spcBef>
                <a:spcPts val="1500"/>
              </a:spcBef>
            </a:pPr>
            <a:r>
              <a:rPr lang="en-US" dirty="0"/>
              <a:t>adaptation to </a:t>
            </a:r>
            <a:br>
              <a:rPr lang="en-US" dirty="0"/>
            </a:br>
            <a:r>
              <a:rPr lang="en-US" dirty="0"/>
              <a:t>living on land, </a:t>
            </a:r>
            <a:br>
              <a:rPr lang="en-US" dirty="0"/>
            </a:br>
            <a:r>
              <a:rPr lang="en-US" dirty="0"/>
              <a:t>but…</a:t>
            </a:r>
          </a:p>
          <a:p>
            <a:pPr marL="782638" lvl="1">
              <a:spcBef>
                <a:spcPts val="1500"/>
              </a:spcBef>
            </a:pPr>
            <a:r>
              <a:rPr lang="en-US" dirty="0" smtClean="0">
                <a:solidFill>
                  <a:srgbClr val="CC0000"/>
                </a:solidFill>
              </a:rPr>
              <a:t>creates </a:t>
            </a:r>
            <a:r>
              <a:rPr lang="en-US" dirty="0">
                <a:solidFill>
                  <a:srgbClr val="CC0000"/>
                </a:solidFill>
              </a:rPr>
              <a:t>PROBLEMS!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442030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225" name="Rectangle 9"/>
          <p:cNvSpPr>
            <a:spLocks noGrp="1" noChangeArrowheads="1"/>
          </p:cNvSpPr>
          <p:nvPr>
            <p:ph type="title"/>
          </p:nvPr>
        </p:nvSpPr>
        <p:spPr>
          <a:ln/>
        </p:spPr>
        <p:txBody>
          <a:bodyPr rIns="132080"/>
          <a:lstStyle/>
          <a:p>
            <a:r>
              <a:rPr lang="en-US"/>
              <a:t>When stomates close… </a:t>
            </a:r>
          </a:p>
        </p:txBody>
      </p:sp>
      <p:sp>
        <p:nvSpPr>
          <p:cNvPr id="9255" name="Rectangle 39"/>
          <p:cNvSpPr>
            <a:spLocks noGrp="1" noChangeArrowheads="1"/>
          </p:cNvSpPr>
          <p:nvPr>
            <p:ph type="body" idx="1"/>
          </p:nvPr>
        </p:nvSpPr>
        <p:spPr>
          <a:xfrm>
            <a:off x="838200" y="1371600"/>
            <a:ext cx="7772400" cy="2195513"/>
          </a:xfrm>
          <a:ln/>
        </p:spPr>
        <p:txBody>
          <a:bodyPr rIns="132080"/>
          <a:lstStyle/>
          <a:p>
            <a:r>
              <a:rPr lang="en-US"/>
              <a:t>Closed stomates lead to…</a:t>
            </a:r>
          </a:p>
          <a:p>
            <a:pPr marL="782638" lvl="1"/>
            <a:r>
              <a:rPr lang="en-US"/>
              <a:t>O</a:t>
            </a:r>
            <a:r>
              <a:rPr lang="en-US" baseline="-25000"/>
              <a:t>2</a:t>
            </a:r>
            <a:r>
              <a:rPr lang="en-US"/>
              <a:t> build up </a:t>
            </a:r>
            <a:r>
              <a:rPr lang="en-US" sz="2600" b="0">
                <a:solidFill>
                  <a:srgbClr val="0F116A"/>
                </a:solidFill>
                <a:latin typeface="Symbol" charset="2"/>
                <a:ea typeface="Symbol" charset="2"/>
                <a:cs typeface="Symbol" charset="2"/>
                <a:sym typeface="Symbol" charset="2"/>
              </a:rPr>
              <a:t>→</a:t>
            </a:r>
            <a:r>
              <a:rPr lang="en-US">
                <a:solidFill>
                  <a:srgbClr val="660066"/>
                </a:solidFill>
              </a:rPr>
              <a:t> from light reactions</a:t>
            </a:r>
          </a:p>
          <a:p>
            <a:pPr marL="782638" lvl="1"/>
            <a:r>
              <a:rPr lang="en-US"/>
              <a:t>CO</a:t>
            </a:r>
            <a:r>
              <a:rPr lang="en-US" baseline="-25000"/>
              <a:t>2</a:t>
            </a:r>
            <a:r>
              <a:rPr lang="en-US"/>
              <a:t> is depleted </a:t>
            </a:r>
            <a:r>
              <a:rPr lang="en-US" sz="2600" b="0">
                <a:solidFill>
                  <a:srgbClr val="0F116A"/>
                </a:solidFill>
                <a:latin typeface="Symbol" charset="2"/>
                <a:ea typeface="Symbol" charset="2"/>
                <a:cs typeface="Symbol" charset="2"/>
                <a:sym typeface="Symbol" charset="2"/>
              </a:rPr>
              <a:t>→</a:t>
            </a:r>
            <a:r>
              <a:rPr lang="en-US">
                <a:solidFill>
                  <a:srgbClr val="660066"/>
                </a:solidFill>
              </a:rPr>
              <a:t> in Calvin cycle</a:t>
            </a:r>
          </a:p>
          <a:p>
            <a:pPr marL="1125538" lvl="2"/>
            <a:r>
              <a:rPr lang="en-US"/>
              <a:t>causes problems in Calvin Cycle</a:t>
            </a:r>
          </a:p>
        </p:txBody>
      </p:sp>
      <p:pic>
        <p:nvPicPr>
          <p:cNvPr id="11" name="Picture 10"/>
          <p:cNvPicPr>
            <a:picLocks noChangeAspect="1"/>
          </p:cNvPicPr>
          <p:nvPr/>
        </p:nvPicPr>
        <p:blipFill>
          <a:blip r:embed="rId2"/>
          <a:stretch>
            <a:fillRect/>
          </a:stretch>
        </p:blipFill>
        <p:spPr>
          <a:xfrm>
            <a:off x="736600" y="3709292"/>
            <a:ext cx="3619500" cy="304688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37119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127" name="Rectangle 7"/>
          <p:cNvSpPr>
            <a:spLocks noGrp="1" noChangeArrowheads="1"/>
          </p:cNvSpPr>
          <p:nvPr>
            <p:ph type="title"/>
          </p:nvPr>
        </p:nvSpPr>
        <p:spPr>
          <a:xfrm>
            <a:off x="127000" y="114300"/>
            <a:ext cx="8534400" cy="762000"/>
          </a:xfrm>
          <a:ln/>
        </p:spPr>
        <p:txBody>
          <a:bodyPr rIns="132080"/>
          <a:lstStyle/>
          <a:p>
            <a:r>
              <a:rPr lang="en-US" sz="3400" dirty="0"/>
              <a:t>Remember what it means to be a </a:t>
            </a:r>
            <a:r>
              <a:rPr lang="en-US" sz="3400" dirty="0">
                <a:solidFill>
                  <a:srgbClr val="0C8F0F"/>
                </a:solidFill>
              </a:rPr>
              <a:t>plant…</a:t>
            </a:r>
          </a:p>
        </p:txBody>
      </p:sp>
      <p:sp>
        <p:nvSpPr>
          <p:cNvPr id="5128" name="Rectangle 8"/>
          <p:cNvSpPr>
            <a:spLocks noGrp="1" noChangeArrowheads="1"/>
          </p:cNvSpPr>
          <p:nvPr>
            <p:ph type="body" idx="1"/>
          </p:nvPr>
        </p:nvSpPr>
        <p:spPr>
          <a:xfrm>
            <a:off x="676275" y="855663"/>
            <a:ext cx="8467725" cy="4149725"/>
          </a:xfrm>
          <a:ln/>
        </p:spPr>
        <p:txBody>
          <a:bodyPr lIns="0" tIns="0" rIns="0" bIns="0"/>
          <a:lstStyle/>
          <a:p>
            <a:r>
              <a:rPr lang="en-US" dirty="0"/>
              <a:t>Need to produce all </a:t>
            </a:r>
            <a:r>
              <a:rPr lang="en-US" u="sng" dirty="0">
                <a:solidFill>
                  <a:srgbClr val="CC0000"/>
                </a:solidFill>
              </a:rPr>
              <a:t>organic molecules</a:t>
            </a:r>
            <a:r>
              <a:rPr lang="en-US" dirty="0"/>
              <a:t> necessary for growth</a:t>
            </a:r>
          </a:p>
          <a:p>
            <a:pPr marL="782638" lvl="1"/>
            <a:r>
              <a:rPr lang="en-US" dirty="0"/>
              <a:t>carbohydrates, lipids, proteins, nucleic acids </a:t>
            </a:r>
          </a:p>
          <a:p>
            <a:r>
              <a:rPr lang="en-US" dirty="0"/>
              <a:t>Need to store </a:t>
            </a:r>
            <a:r>
              <a:rPr lang="en-US" u="sng" dirty="0">
                <a:solidFill>
                  <a:srgbClr val="CC0000"/>
                </a:solidFill>
              </a:rPr>
              <a:t>chemical energy</a:t>
            </a:r>
            <a:r>
              <a:rPr lang="en-US" dirty="0"/>
              <a:t> (ATP) produced from </a:t>
            </a:r>
            <a:r>
              <a:rPr lang="en-US" u="sng" dirty="0">
                <a:solidFill>
                  <a:srgbClr val="008000"/>
                </a:solidFill>
              </a:rPr>
              <a:t>light reactions</a:t>
            </a:r>
          </a:p>
          <a:p>
            <a:pPr marL="782638" lvl="1"/>
            <a:r>
              <a:rPr lang="en-US" dirty="0"/>
              <a:t>in a more stable form </a:t>
            </a:r>
          </a:p>
          <a:p>
            <a:pPr marL="782638" lvl="1"/>
            <a:r>
              <a:rPr lang="en-US" dirty="0"/>
              <a:t>that can be moved around plant</a:t>
            </a:r>
          </a:p>
          <a:p>
            <a:pPr marL="782638" lvl="1"/>
            <a:r>
              <a:rPr lang="en-US" dirty="0"/>
              <a:t>saved for a rainy day</a:t>
            </a:r>
          </a:p>
        </p:txBody>
      </p:sp>
      <p:grpSp>
        <p:nvGrpSpPr>
          <p:cNvPr id="2" name="Group 9"/>
          <p:cNvGrpSpPr>
            <a:grpSpLocks/>
          </p:cNvGrpSpPr>
          <p:nvPr/>
        </p:nvGrpSpPr>
        <p:grpSpPr bwMode="auto">
          <a:xfrm>
            <a:off x="947738" y="5364163"/>
            <a:ext cx="7772400" cy="854075"/>
            <a:chOff x="0" y="0"/>
            <a:chExt cx="4896" cy="538"/>
          </a:xfrm>
        </p:grpSpPr>
        <p:sp>
          <p:nvSpPr>
            <p:cNvPr id="5130" name="Rectangle 10"/>
            <p:cNvSpPr>
              <a:spLocks/>
            </p:cNvSpPr>
            <p:nvPr/>
          </p:nvSpPr>
          <p:spPr bwMode="auto">
            <a:xfrm>
              <a:off x="0" y="0"/>
              <a:ext cx="4896" cy="480"/>
            </a:xfrm>
            <a:prstGeom prst="rect">
              <a:avLst/>
            </a:prstGeom>
            <a:solidFill>
              <a:srgbClr val="66FF66"/>
            </a:solidFill>
            <a:ln w="9525" cap="flat">
              <a:noFill/>
              <a:miter lim="800000"/>
              <a:headEnd type="none" w="med" len="med"/>
              <a:tailEnd type="none" w="med" len="med"/>
            </a:ln>
          </p:spPr>
          <p:txBody>
            <a:bodyPr lIns="0" tIns="0" rIns="0" bIns="0">
              <a:prstTxWarp prst="textNoShape">
                <a:avLst/>
              </a:prstTxWarp>
            </a:bodyPr>
            <a:lstStyle/>
            <a:p>
              <a:endParaRPr lang="en-US"/>
            </a:p>
          </p:txBody>
        </p:sp>
        <p:grpSp>
          <p:nvGrpSpPr>
            <p:cNvPr id="3" name="Group 11"/>
            <p:cNvGrpSpPr>
              <a:grpSpLocks/>
            </p:cNvGrpSpPr>
            <p:nvPr/>
          </p:nvGrpSpPr>
          <p:grpSpPr bwMode="auto">
            <a:xfrm>
              <a:off x="61" y="5"/>
              <a:ext cx="4636" cy="533"/>
              <a:chOff x="0" y="0"/>
              <a:chExt cx="4635" cy="533"/>
            </a:xfrm>
          </p:grpSpPr>
          <p:sp>
            <p:nvSpPr>
              <p:cNvPr id="5132" name="Rectangle 12"/>
              <p:cNvSpPr>
                <a:spLocks/>
              </p:cNvSpPr>
              <p:nvPr/>
            </p:nvSpPr>
            <p:spPr bwMode="auto">
              <a:xfrm>
                <a:off x="792" y="0"/>
                <a:ext cx="3843" cy="336"/>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r>
                  <a:rPr lang="en-US" sz="2600" b="1">
                    <a:solidFill>
                      <a:srgbClr val="660066"/>
                    </a:solidFill>
                    <a:latin typeface="Arial" charset="0"/>
                    <a:ea typeface="Arial" charset="0"/>
                    <a:cs typeface="Arial" charset="0"/>
                    <a:sym typeface="Arial" charset="0"/>
                  </a:rPr>
                  <a:t> water </a:t>
                </a:r>
                <a:r>
                  <a:rPr lang="en-US" sz="2600" b="1">
                    <a:solidFill>
                      <a:srgbClr val="0F116A"/>
                    </a:solidFill>
                    <a:latin typeface="Arial" charset="0"/>
                    <a:ea typeface="Arial" charset="0"/>
                    <a:cs typeface="Arial" charset="0"/>
                    <a:sym typeface="Arial" charset="0"/>
                  </a:rPr>
                  <a:t>+</a:t>
                </a:r>
                <a:r>
                  <a:rPr lang="en-US" sz="2600" b="1">
                    <a:solidFill>
                      <a:srgbClr val="660066"/>
                    </a:solidFill>
                    <a:latin typeface="Arial" charset="0"/>
                    <a:ea typeface="Arial" charset="0"/>
                    <a:cs typeface="Arial" charset="0"/>
                    <a:sym typeface="Arial" charset="0"/>
                  </a:rPr>
                  <a:t> energy </a:t>
                </a:r>
                <a:r>
                  <a:rPr lang="en-US" sz="3000">
                    <a:solidFill>
                      <a:srgbClr val="0F116A"/>
                    </a:solidFill>
                    <a:latin typeface="Symbol" charset="2"/>
                    <a:ea typeface="Symbol" charset="2"/>
                    <a:cs typeface="Symbol" charset="2"/>
                    <a:sym typeface="Symbol" charset="2"/>
                  </a:rPr>
                  <a:t>→</a:t>
                </a:r>
                <a:r>
                  <a:rPr lang="en-US" sz="2600" b="1">
                    <a:solidFill>
                      <a:srgbClr val="660066"/>
                    </a:solidFill>
                    <a:latin typeface="Arial" charset="0"/>
                    <a:ea typeface="Arial" charset="0"/>
                    <a:cs typeface="Arial" charset="0"/>
                    <a:sym typeface="Arial" charset="0"/>
                  </a:rPr>
                  <a:t> glucose </a:t>
                </a:r>
                <a:r>
                  <a:rPr lang="en-US" sz="2600" b="1">
                    <a:solidFill>
                      <a:srgbClr val="0F116A"/>
                    </a:solidFill>
                    <a:latin typeface="Arial" charset="0"/>
                    <a:ea typeface="Arial" charset="0"/>
                    <a:cs typeface="Arial" charset="0"/>
                    <a:sym typeface="Arial" charset="0"/>
                  </a:rPr>
                  <a:t>+</a:t>
                </a:r>
                <a:r>
                  <a:rPr lang="en-US" sz="2600" b="1">
                    <a:solidFill>
                      <a:srgbClr val="660066"/>
                    </a:solidFill>
                    <a:latin typeface="Arial" charset="0"/>
                    <a:ea typeface="Arial" charset="0"/>
                    <a:cs typeface="Arial" charset="0"/>
                    <a:sym typeface="Arial" charset="0"/>
                  </a:rPr>
                  <a:t> oxygen</a:t>
                </a:r>
              </a:p>
            </p:txBody>
          </p:sp>
          <p:sp>
            <p:nvSpPr>
              <p:cNvPr id="5133" name="Rectangle 13"/>
              <p:cNvSpPr>
                <a:spLocks/>
              </p:cNvSpPr>
              <p:nvPr/>
            </p:nvSpPr>
            <p:spPr bwMode="auto">
              <a:xfrm>
                <a:off x="0" y="5"/>
                <a:ext cx="825" cy="5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90000"/>
                  </a:lnSpc>
                </a:pPr>
                <a:r>
                  <a:rPr lang="en-US" sz="2600" b="1">
                    <a:solidFill>
                      <a:srgbClr val="660066"/>
                    </a:solidFill>
                    <a:latin typeface="Arial" charset="0"/>
                    <a:ea typeface="Arial" charset="0"/>
                    <a:cs typeface="Arial" charset="0"/>
                    <a:sym typeface="Arial" charset="0"/>
                  </a:rPr>
                  <a:t>carbon</a:t>
                </a:r>
              </a:p>
              <a:p>
                <a:pPr marL="39688" algn="ctr">
                  <a:lnSpc>
                    <a:spcPct val="90000"/>
                  </a:lnSpc>
                </a:pPr>
                <a:r>
                  <a:rPr lang="en-US" sz="2600" b="1">
                    <a:solidFill>
                      <a:srgbClr val="660066"/>
                    </a:solidFill>
                    <a:latin typeface="Arial" charset="0"/>
                    <a:ea typeface="Arial" charset="0"/>
                    <a:cs typeface="Arial" charset="0"/>
                    <a:sym typeface="Arial" charset="0"/>
                  </a:rPr>
                  <a:t>dioxide</a:t>
                </a:r>
              </a:p>
            </p:txBody>
          </p:sp>
        </p:grpSp>
      </p:grpSp>
      <p:grpSp>
        <p:nvGrpSpPr>
          <p:cNvPr id="4" name="Group 14"/>
          <p:cNvGrpSpPr>
            <a:grpSpLocks/>
          </p:cNvGrpSpPr>
          <p:nvPr/>
        </p:nvGrpSpPr>
        <p:grpSpPr bwMode="auto">
          <a:xfrm>
            <a:off x="947738" y="6121400"/>
            <a:ext cx="7772400" cy="817563"/>
            <a:chOff x="0" y="0"/>
            <a:chExt cx="4896" cy="515"/>
          </a:xfrm>
        </p:grpSpPr>
        <p:sp>
          <p:nvSpPr>
            <p:cNvPr id="5135" name="Rectangle 15"/>
            <p:cNvSpPr>
              <a:spLocks/>
            </p:cNvSpPr>
            <p:nvPr/>
          </p:nvSpPr>
          <p:spPr bwMode="auto">
            <a:xfrm>
              <a:off x="0" y="0"/>
              <a:ext cx="4896" cy="438"/>
            </a:xfrm>
            <a:prstGeom prst="rect">
              <a:avLst/>
            </a:prstGeom>
            <a:solidFill>
              <a:srgbClr val="B7C1EB"/>
            </a:solidFill>
            <a:ln w="9525" cap="flat">
              <a:noFill/>
              <a:miter lim="800000"/>
              <a:headEnd type="none" w="med" len="med"/>
              <a:tailEnd type="none" w="med" len="med"/>
            </a:ln>
          </p:spPr>
          <p:txBody>
            <a:bodyPr lIns="0" tIns="0" rIns="0" bIns="0">
              <a:prstTxWarp prst="textNoShape">
                <a:avLst/>
              </a:prstTxWarp>
            </a:bodyPr>
            <a:lstStyle/>
            <a:p>
              <a:endParaRPr lang="en-US"/>
            </a:p>
          </p:txBody>
        </p:sp>
        <p:grpSp>
          <p:nvGrpSpPr>
            <p:cNvPr id="5" name="Group 16"/>
            <p:cNvGrpSpPr>
              <a:grpSpLocks/>
            </p:cNvGrpSpPr>
            <p:nvPr/>
          </p:nvGrpSpPr>
          <p:grpSpPr bwMode="auto">
            <a:xfrm>
              <a:off x="208" y="11"/>
              <a:ext cx="4240" cy="504"/>
              <a:chOff x="0" y="0"/>
              <a:chExt cx="4240" cy="504"/>
            </a:xfrm>
          </p:grpSpPr>
          <p:sp>
            <p:nvSpPr>
              <p:cNvPr id="5137" name="Rectangle 17"/>
              <p:cNvSpPr>
                <a:spLocks/>
              </p:cNvSpPr>
              <p:nvPr/>
            </p:nvSpPr>
            <p:spPr bwMode="auto">
              <a:xfrm>
                <a:off x="0" y="40"/>
                <a:ext cx="602"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6CO</a:t>
                </a:r>
                <a:r>
                  <a:rPr lang="en-US" sz="2600" b="1" baseline="-25000">
                    <a:solidFill>
                      <a:srgbClr val="CC0000"/>
                    </a:solidFill>
                    <a:latin typeface="Arial" charset="0"/>
                    <a:ea typeface="Arial" charset="0"/>
                    <a:cs typeface="Arial" charset="0"/>
                    <a:sym typeface="Arial" charset="0"/>
                  </a:rPr>
                  <a:t>2</a:t>
                </a:r>
              </a:p>
            </p:txBody>
          </p:sp>
          <p:sp>
            <p:nvSpPr>
              <p:cNvPr id="5138" name="Rectangle 18"/>
              <p:cNvSpPr>
                <a:spLocks/>
              </p:cNvSpPr>
              <p:nvPr/>
            </p:nvSpPr>
            <p:spPr bwMode="auto">
              <a:xfrm>
                <a:off x="877" y="40"/>
                <a:ext cx="602"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6H</a:t>
                </a:r>
                <a:r>
                  <a:rPr lang="en-US" sz="2600" b="1" baseline="-25000">
                    <a:solidFill>
                      <a:srgbClr val="CC0000"/>
                    </a:solidFill>
                    <a:latin typeface="Arial" charset="0"/>
                    <a:ea typeface="Arial" charset="0"/>
                    <a:cs typeface="Arial" charset="0"/>
                    <a:sym typeface="Arial" charset="0"/>
                  </a:rPr>
                  <a:t>2</a:t>
                </a:r>
                <a:r>
                  <a:rPr lang="en-US" sz="2600" b="1">
                    <a:solidFill>
                      <a:srgbClr val="CC0000"/>
                    </a:solidFill>
                    <a:latin typeface="Arial" charset="0"/>
                    <a:ea typeface="Arial" charset="0"/>
                    <a:cs typeface="Arial" charset="0"/>
                    <a:sym typeface="Arial" charset="0"/>
                  </a:rPr>
                  <a:t>O</a:t>
                </a:r>
              </a:p>
            </p:txBody>
          </p:sp>
          <p:sp>
            <p:nvSpPr>
              <p:cNvPr id="5139" name="Rectangle 19"/>
              <p:cNvSpPr>
                <a:spLocks/>
              </p:cNvSpPr>
              <p:nvPr/>
            </p:nvSpPr>
            <p:spPr bwMode="auto">
              <a:xfrm>
                <a:off x="2684" y="52"/>
                <a:ext cx="809" cy="32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rgbClr val="CC0000"/>
                    </a:solidFill>
                    <a:latin typeface="Arial" charset="0"/>
                    <a:ea typeface="Arial" charset="0"/>
                    <a:cs typeface="Arial" charset="0"/>
                    <a:sym typeface="Arial" charset="0"/>
                  </a:rPr>
                  <a:t>C</a:t>
                </a:r>
                <a:r>
                  <a:rPr lang="en-US" b="1" baseline="-25000">
                    <a:solidFill>
                      <a:srgbClr val="CC0000"/>
                    </a:solidFill>
                    <a:latin typeface="Arial" charset="0"/>
                    <a:ea typeface="Arial" charset="0"/>
                    <a:cs typeface="Arial" charset="0"/>
                    <a:sym typeface="Arial" charset="0"/>
                  </a:rPr>
                  <a:t>6</a:t>
                </a:r>
                <a:r>
                  <a:rPr lang="en-US" b="1">
                    <a:solidFill>
                      <a:srgbClr val="CC0000"/>
                    </a:solidFill>
                    <a:latin typeface="Arial" charset="0"/>
                    <a:ea typeface="Arial" charset="0"/>
                    <a:cs typeface="Arial" charset="0"/>
                    <a:sym typeface="Arial" charset="0"/>
                  </a:rPr>
                  <a:t>H</a:t>
                </a:r>
                <a:r>
                  <a:rPr lang="en-US" b="1" baseline="-25000">
                    <a:solidFill>
                      <a:srgbClr val="CC0000"/>
                    </a:solidFill>
                    <a:latin typeface="Arial" charset="0"/>
                    <a:ea typeface="Arial" charset="0"/>
                    <a:cs typeface="Arial" charset="0"/>
                    <a:sym typeface="Arial" charset="0"/>
                  </a:rPr>
                  <a:t>12</a:t>
                </a:r>
                <a:r>
                  <a:rPr lang="en-US" b="1">
                    <a:solidFill>
                      <a:srgbClr val="CC0000"/>
                    </a:solidFill>
                    <a:latin typeface="Arial" charset="0"/>
                    <a:ea typeface="Arial" charset="0"/>
                    <a:cs typeface="Arial" charset="0"/>
                    <a:sym typeface="Arial" charset="0"/>
                  </a:rPr>
                  <a:t>O</a:t>
                </a:r>
                <a:r>
                  <a:rPr lang="en-US" b="1" baseline="-25000">
                    <a:solidFill>
                      <a:srgbClr val="CC0000"/>
                    </a:solidFill>
                    <a:latin typeface="Arial" charset="0"/>
                    <a:ea typeface="Arial" charset="0"/>
                    <a:cs typeface="Arial" charset="0"/>
                    <a:sym typeface="Arial" charset="0"/>
                  </a:rPr>
                  <a:t>6</a:t>
                </a:r>
              </a:p>
            </p:txBody>
          </p:sp>
          <p:sp>
            <p:nvSpPr>
              <p:cNvPr id="5140" name="Rectangle 20"/>
              <p:cNvSpPr>
                <a:spLocks/>
              </p:cNvSpPr>
              <p:nvPr/>
            </p:nvSpPr>
            <p:spPr bwMode="auto">
              <a:xfrm>
                <a:off x="3788" y="40"/>
                <a:ext cx="452" cy="34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6O</a:t>
                </a:r>
                <a:r>
                  <a:rPr lang="en-US" sz="2600" b="1" baseline="-25000">
                    <a:solidFill>
                      <a:srgbClr val="CC0000"/>
                    </a:solidFill>
                    <a:latin typeface="Arial" charset="0"/>
                    <a:ea typeface="Arial" charset="0"/>
                    <a:cs typeface="Arial" charset="0"/>
                    <a:sym typeface="Arial" charset="0"/>
                  </a:rPr>
                  <a:t>2</a:t>
                </a:r>
              </a:p>
            </p:txBody>
          </p:sp>
          <p:sp>
            <p:nvSpPr>
              <p:cNvPr id="5141" name="Rectangle 21"/>
              <p:cNvSpPr>
                <a:spLocks/>
              </p:cNvSpPr>
              <p:nvPr/>
            </p:nvSpPr>
            <p:spPr bwMode="auto">
              <a:xfrm>
                <a:off x="1580" y="0"/>
                <a:ext cx="780" cy="5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lnSpc>
                    <a:spcPct val="80000"/>
                  </a:lnSpc>
                </a:pPr>
                <a:r>
                  <a:rPr lang="en-US" sz="2600" b="1">
                    <a:solidFill>
                      <a:srgbClr val="CC0000"/>
                    </a:solidFill>
                    <a:latin typeface="Arial" charset="0"/>
                    <a:ea typeface="Arial" charset="0"/>
                    <a:cs typeface="Arial" charset="0"/>
                    <a:sym typeface="Arial" charset="0"/>
                  </a:rPr>
                  <a:t>light</a:t>
                </a:r>
              </a:p>
              <a:p>
                <a:pPr marL="39688" algn="ctr">
                  <a:lnSpc>
                    <a:spcPct val="80000"/>
                  </a:lnSpc>
                </a:pPr>
                <a:r>
                  <a:rPr lang="en-US" sz="2600" b="1">
                    <a:solidFill>
                      <a:srgbClr val="CC0000"/>
                    </a:solidFill>
                    <a:latin typeface="Arial" charset="0"/>
                    <a:ea typeface="Arial" charset="0"/>
                    <a:cs typeface="Arial" charset="0"/>
                    <a:sym typeface="Arial" charset="0"/>
                  </a:rPr>
                  <a:t>energy</a:t>
                </a:r>
              </a:p>
            </p:txBody>
          </p:sp>
          <p:sp>
            <p:nvSpPr>
              <p:cNvPr id="5142" name="Rectangle 22"/>
              <p:cNvSpPr>
                <a:spLocks/>
              </p:cNvSpPr>
              <p:nvPr/>
            </p:nvSpPr>
            <p:spPr bwMode="auto">
              <a:xfrm>
                <a:off x="2348" y="60"/>
                <a:ext cx="335"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a:solidFill>
                      <a:srgbClr val="0F116A"/>
                    </a:solidFill>
                    <a:latin typeface="Symbol" charset="2"/>
                    <a:ea typeface="Symbol" charset="2"/>
                    <a:cs typeface="Symbol" charset="2"/>
                    <a:sym typeface="Symbol" charset="2"/>
                  </a:rPr>
                  <a:t>→</a:t>
                </a:r>
              </a:p>
            </p:txBody>
          </p:sp>
          <p:sp>
            <p:nvSpPr>
              <p:cNvPr id="5143" name="Rectangle 23"/>
              <p:cNvSpPr>
                <a:spLocks/>
              </p:cNvSpPr>
              <p:nvPr/>
            </p:nvSpPr>
            <p:spPr bwMode="auto">
              <a:xfrm>
                <a:off x="637" y="6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5144" name="Rectangle 24"/>
              <p:cNvSpPr>
                <a:spLocks/>
              </p:cNvSpPr>
              <p:nvPr/>
            </p:nvSpPr>
            <p:spPr bwMode="auto">
              <a:xfrm>
                <a:off x="3500" y="6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sp>
            <p:nvSpPr>
              <p:cNvPr id="5145" name="Rectangle 25"/>
              <p:cNvSpPr>
                <a:spLocks/>
              </p:cNvSpPr>
              <p:nvPr/>
            </p:nvSpPr>
            <p:spPr bwMode="auto">
              <a:xfrm>
                <a:off x="1453" y="60"/>
                <a:ext cx="219"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F116A"/>
                    </a:solidFill>
                    <a:latin typeface="Arial" charset="0"/>
                    <a:ea typeface="Arial" charset="0"/>
                    <a:cs typeface="Arial" charset="0"/>
                    <a:sym typeface="Arial" charset="0"/>
                  </a:rPr>
                  <a:t>+</a:t>
                </a:r>
              </a:p>
            </p:txBody>
          </p:sp>
        </p:gr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29890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10247" name="Picture 7"/>
          <p:cNvPicPr>
            <a:picLocks noChangeArrowheads="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535738" y="1387475"/>
            <a:ext cx="1957387" cy="1952625"/>
          </a:xfrm>
          <a:prstGeom prst="rect">
            <a:avLst/>
          </a:prstGeom>
          <a:noFill/>
          <a:ln w="9525" cap="flat">
            <a:noFill/>
            <a:miter lim="800000"/>
            <a:headEnd/>
            <a:tailEnd/>
          </a:ln>
        </p:spPr>
      </p:pic>
      <p:sp>
        <p:nvSpPr>
          <p:cNvPr id="10248" name="Rectangle 8"/>
          <p:cNvSpPr>
            <a:spLocks noGrp="1" noChangeArrowheads="1"/>
          </p:cNvSpPr>
          <p:nvPr>
            <p:ph type="title"/>
          </p:nvPr>
        </p:nvSpPr>
        <p:spPr>
          <a:xfrm>
            <a:off x="114300" y="109538"/>
            <a:ext cx="8229600" cy="855662"/>
          </a:xfrm>
          <a:ln/>
        </p:spPr>
        <p:txBody>
          <a:bodyPr rIns="132080"/>
          <a:lstStyle/>
          <a:p>
            <a:r>
              <a:rPr lang="en-US" sz="4000" dirty="0"/>
              <a:t>Inefficiency of </a:t>
            </a:r>
            <a:r>
              <a:rPr lang="en-US" sz="4000" dirty="0" err="1"/>
              <a:t>RuBisCo</a:t>
            </a:r>
            <a:r>
              <a:rPr lang="en-US" sz="4000" dirty="0"/>
              <a:t>: CO</a:t>
            </a:r>
            <a:r>
              <a:rPr lang="en-US" sz="4000" baseline="-25000" dirty="0"/>
              <a:t>2</a:t>
            </a:r>
            <a:r>
              <a:rPr lang="en-US" sz="4000" dirty="0"/>
              <a:t> </a:t>
            </a:r>
            <a:r>
              <a:rPr lang="en-US" sz="4000" dirty="0" err="1"/>
              <a:t>vs</a:t>
            </a:r>
            <a:r>
              <a:rPr lang="en-US" sz="4000" dirty="0"/>
              <a:t> O</a:t>
            </a:r>
            <a:r>
              <a:rPr lang="en-US" sz="4000" baseline="-25000" dirty="0"/>
              <a:t>2</a:t>
            </a:r>
          </a:p>
        </p:txBody>
      </p:sp>
      <p:sp>
        <p:nvSpPr>
          <p:cNvPr id="10249" name="Rectangle 9"/>
          <p:cNvSpPr>
            <a:spLocks noGrp="1" noChangeArrowheads="1"/>
          </p:cNvSpPr>
          <p:nvPr>
            <p:ph type="body" idx="1"/>
          </p:nvPr>
        </p:nvSpPr>
        <p:spPr>
          <a:xfrm>
            <a:off x="177800" y="965200"/>
            <a:ext cx="7772400" cy="5105400"/>
          </a:xfrm>
          <a:ln/>
        </p:spPr>
        <p:txBody>
          <a:bodyPr rIns="132080"/>
          <a:lstStyle/>
          <a:p>
            <a:r>
              <a:rPr lang="en-US" dirty="0" err="1"/>
              <a:t>RuBisCo</a:t>
            </a:r>
            <a:r>
              <a:rPr lang="en-US" dirty="0"/>
              <a:t> in Calvin cycle</a:t>
            </a:r>
          </a:p>
          <a:p>
            <a:pPr marL="782638" lvl="1"/>
            <a:r>
              <a:rPr lang="en-US" u="sng" dirty="0">
                <a:solidFill>
                  <a:srgbClr val="CC0000"/>
                </a:solidFill>
              </a:rPr>
              <a:t>carbon fixation enzyme</a:t>
            </a:r>
            <a:r>
              <a:rPr lang="en-US" dirty="0"/>
              <a:t> </a:t>
            </a:r>
          </a:p>
          <a:p>
            <a:pPr marL="1125538" lvl="2"/>
            <a:r>
              <a:rPr lang="en-US" dirty="0"/>
              <a:t>normally bonds </a:t>
            </a:r>
            <a:r>
              <a:rPr lang="en-US" u="sng" dirty="0">
                <a:solidFill>
                  <a:srgbClr val="660066"/>
                </a:solidFill>
              </a:rPr>
              <a:t>C</a:t>
            </a:r>
            <a:r>
              <a:rPr lang="en-US" dirty="0">
                <a:solidFill>
                  <a:srgbClr val="660066"/>
                </a:solidFill>
              </a:rPr>
              <a:t> </a:t>
            </a:r>
            <a:r>
              <a:rPr lang="en-US" dirty="0"/>
              <a:t>to</a:t>
            </a:r>
            <a:r>
              <a:rPr lang="en-US" dirty="0">
                <a:solidFill>
                  <a:srgbClr val="660066"/>
                </a:solidFill>
              </a:rPr>
              <a:t> </a:t>
            </a:r>
            <a:r>
              <a:rPr lang="en-US" dirty="0" err="1">
                <a:solidFill>
                  <a:srgbClr val="660066"/>
                </a:solidFill>
              </a:rPr>
              <a:t>RuBP</a:t>
            </a:r>
            <a:endParaRPr lang="en-US" dirty="0">
              <a:solidFill>
                <a:srgbClr val="660066"/>
              </a:solidFill>
            </a:endParaRPr>
          </a:p>
          <a:p>
            <a:pPr marL="1125538" lvl="2"/>
            <a:r>
              <a:rPr lang="en-US" dirty="0"/>
              <a:t>CO</a:t>
            </a:r>
            <a:r>
              <a:rPr lang="en-US" baseline="-25000" dirty="0"/>
              <a:t>2</a:t>
            </a:r>
            <a:r>
              <a:rPr lang="en-US" dirty="0"/>
              <a:t> is the optimal substrate</a:t>
            </a:r>
          </a:p>
          <a:p>
            <a:pPr marL="1125538" lvl="2"/>
            <a:r>
              <a:rPr lang="en-US" u="sng" dirty="0">
                <a:solidFill>
                  <a:srgbClr val="CC0000"/>
                </a:solidFill>
              </a:rPr>
              <a:t>reduction</a:t>
            </a:r>
            <a:r>
              <a:rPr lang="en-US" dirty="0">
                <a:solidFill>
                  <a:srgbClr val="CC0000"/>
                </a:solidFill>
              </a:rPr>
              <a:t> of </a:t>
            </a:r>
            <a:r>
              <a:rPr lang="en-US" dirty="0" err="1">
                <a:solidFill>
                  <a:srgbClr val="CC0000"/>
                </a:solidFill>
              </a:rPr>
              <a:t>RuBP</a:t>
            </a:r>
            <a:endParaRPr lang="en-US" dirty="0">
              <a:solidFill>
                <a:srgbClr val="CC0000"/>
              </a:solidFill>
            </a:endParaRPr>
          </a:p>
          <a:p>
            <a:pPr marL="1125538" lvl="2"/>
            <a:r>
              <a:rPr lang="en-US" u="sng" dirty="0">
                <a:solidFill>
                  <a:srgbClr val="CC0000"/>
                </a:solidFill>
              </a:rPr>
              <a:t>building</a:t>
            </a:r>
            <a:r>
              <a:rPr lang="en-US" dirty="0">
                <a:solidFill>
                  <a:srgbClr val="CC0000"/>
                </a:solidFill>
              </a:rPr>
              <a:t> sugars</a:t>
            </a:r>
          </a:p>
          <a:p>
            <a:pPr marL="782638" lvl="1"/>
            <a:r>
              <a:rPr lang="en-US" u="sng" dirty="0">
                <a:solidFill>
                  <a:srgbClr val="CC0000"/>
                </a:solidFill>
              </a:rPr>
              <a:t>when O</a:t>
            </a:r>
            <a:r>
              <a:rPr lang="en-US" baseline="-25000" dirty="0">
                <a:solidFill>
                  <a:srgbClr val="CC0000"/>
                </a:solidFill>
              </a:rPr>
              <a:t>2</a:t>
            </a:r>
            <a:r>
              <a:rPr lang="en-US" u="sng" dirty="0">
                <a:solidFill>
                  <a:srgbClr val="CC0000"/>
                </a:solidFill>
              </a:rPr>
              <a:t> concentration is high</a:t>
            </a:r>
          </a:p>
          <a:p>
            <a:pPr marL="1125538" lvl="2"/>
            <a:r>
              <a:rPr lang="en-US" dirty="0" err="1"/>
              <a:t>RuBisCo</a:t>
            </a:r>
            <a:r>
              <a:rPr lang="en-US" dirty="0"/>
              <a:t> bonds </a:t>
            </a:r>
            <a:r>
              <a:rPr lang="en-US" u="sng" dirty="0">
                <a:solidFill>
                  <a:srgbClr val="660066"/>
                </a:solidFill>
              </a:rPr>
              <a:t>O</a:t>
            </a:r>
            <a:r>
              <a:rPr lang="en-US" dirty="0">
                <a:solidFill>
                  <a:srgbClr val="660066"/>
                </a:solidFill>
              </a:rPr>
              <a:t> </a:t>
            </a:r>
            <a:r>
              <a:rPr lang="en-US" dirty="0"/>
              <a:t>to</a:t>
            </a:r>
            <a:r>
              <a:rPr lang="en-US" dirty="0">
                <a:solidFill>
                  <a:srgbClr val="660066"/>
                </a:solidFill>
              </a:rPr>
              <a:t> </a:t>
            </a:r>
            <a:r>
              <a:rPr lang="en-US" dirty="0" err="1">
                <a:solidFill>
                  <a:srgbClr val="660066"/>
                </a:solidFill>
              </a:rPr>
              <a:t>RuBP</a:t>
            </a:r>
            <a:endParaRPr lang="en-US" dirty="0">
              <a:solidFill>
                <a:srgbClr val="660066"/>
              </a:solidFill>
            </a:endParaRPr>
          </a:p>
          <a:p>
            <a:pPr marL="1125538" lvl="2"/>
            <a:r>
              <a:rPr lang="en-US" dirty="0"/>
              <a:t>O</a:t>
            </a:r>
            <a:r>
              <a:rPr lang="en-US" baseline="-25000" dirty="0"/>
              <a:t>2</a:t>
            </a:r>
            <a:r>
              <a:rPr lang="en-US" dirty="0"/>
              <a:t> is a competitive substrate</a:t>
            </a:r>
          </a:p>
          <a:p>
            <a:pPr marL="1125538" lvl="2"/>
            <a:r>
              <a:rPr lang="en-US" u="sng" dirty="0">
                <a:solidFill>
                  <a:srgbClr val="CC0000"/>
                </a:solidFill>
              </a:rPr>
              <a:t>oxidation</a:t>
            </a:r>
            <a:r>
              <a:rPr lang="en-US" dirty="0">
                <a:solidFill>
                  <a:srgbClr val="CC0000"/>
                </a:solidFill>
              </a:rPr>
              <a:t> of </a:t>
            </a:r>
            <a:r>
              <a:rPr lang="en-US" dirty="0" err="1">
                <a:solidFill>
                  <a:srgbClr val="CC0000"/>
                </a:solidFill>
              </a:rPr>
              <a:t>RuBP</a:t>
            </a:r>
            <a:endParaRPr lang="en-US" dirty="0">
              <a:solidFill>
                <a:srgbClr val="CC0000"/>
              </a:solidFill>
            </a:endParaRPr>
          </a:p>
          <a:p>
            <a:pPr marL="1125538" lvl="2"/>
            <a:r>
              <a:rPr lang="en-US" u="sng" dirty="0">
                <a:solidFill>
                  <a:srgbClr val="CC0000"/>
                </a:solidFill>
              </a:rPr>
              <a:t>breakdown</a:t>
            </a:r>
            <a:r>
              <a:rPr lang="en-US" dirty="0">
                <a:solidFill>
                  <a:srgbClr val="CC0000"/>
                </a:solidFill>
              </a:rPr>
              <a:t> sugars</a:t>
            </a:r>
          </a:p>
        </p:txBody>
      </p:sp>
      <p:grpSp>
        <p:nvGrpSpPr>
          <p:cNvPr id="2" name="Group 10"/>
          <p:cNvGrpSpPr>
            <a:grpSpLocks/>
          </p:cNvGrpSpPr>
          <p:nvPr/>
        </p:nvGrpSpPr>
        <p:grpSpPr bwMode="auto">
          <a:xfrm>
            <a:off x="6067425" y="3465513"/>
            <a:ext cx="2674938" cy="533400"/>
            <a:chOff x="0" y="0"/>
            <a:chExt cx="1685" cy="336"/>
          </a:xfrm>
        </p:grpSpPr>
        <p:sp>
          <p:nvSpPr>
            <p:cNvPr id="10251" name="AutoShape 11"/>
            <p:cNvSpPr>
              <a:spLocks/>
            </p:cNvSpPr>
            <p:nvPr/>
          </p:nvSpPr>
          <p:spPr bwMode="auto">
            <a:xfrm>
              <a:off x="0" y="0"/>
              <a:ext cx="1685" cy="336"/>
            </a:xfrm>
            <a:prstGeom prst="roundRect">
              <a:avLst>
                <a:gd name="adj" fmla="val 16667"/>
              </a:avLst>
            </a:prstGeom>
            <a:solidFill>
              <a:srgbClr val="80FF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0252" name="Rectangle 12"/>
            <p:cNvSpPr>
              <a:spLocks/>
            </p:cNvSpPr>
            <p:nvPr/>
          </p:nvSpPr>
          <p:spPr bwMode="auto">
            <a:xfrm>
              <a:off x="16" y="24"/>
              <a:ext cx="1626" cy="288"/>
            </a:xfrm>
            <a:prstGeom prst="rect">
              <a:avLst/>
            </a:prstGeom>
            <a:noFill/>
            <a:ln w="12700" cap="flat">
              <a:noFill/>
              <a:miter lim="800000"/>
              <a:headEnd type="none" w="med" len="med"/>
              <a:tailEnd type="none" w="med" len="med"/>
            </a:ln>
          </p:spPr>
          <p:txBody>
            <a:bodyPr wrap="none" lIns="38100" tIns="38100" rIns="90550" bIns="38100" anchor="ctr">
              <a:prstTxWarp prst="textNoShape">
                <a:avLst/>
              </a:prstTxWarp>
              <a:spAutoFit/>
            </a:bodyPr>
            <a:lstStyle/>
            <a:p>
              <a:pPr marL="14288"/>
              <a:r>
                <a:rPr lang="en-US" sz="2600" b="1">
                  <a:solidFill>
                    <a:srgbClr val="0F116A"/>
                  </a:solidFill>
                  <a:latin typeface="Arial" charset="0"/>
                  <a:ea typeface="Arial" charset="0"/>
                  <a:cs typeface="Arial" charset="0"/>
                  <a:sym typeface="Arial" charset="0"/>
                </a:rPr>
                <a:t>photo</a:t>
              </a:r>
              <a:r>
                <a:rPr lang="en-US" sz="2600" b="1" u="sng">
                  <a:solidFill>
                    <a:srgbClr val="0F116A"/>
                  </a:solidFill>
                  <a:latin typeface="Arial" charset="0"/>
                  <a:ea typeface="Arial" charset="0"/>
                  <a:cs typeface="Arial" charset="0"/>
                  <a:sym typeface="Arial" charset="0"/>
                </a:rPr>
                <a:t>synthesis</a:t>
              </a:r>
            </a:p>
          </p:txBody>
        </p:sp>
      </p:grpSp>
      <p:grpSp>
        <p:nvGrpSpPr>
          <p:cNvPr id="3" name="Group 13"/>
          <p:cNvGrpSpPr>
            <a:grpSpLocks/>
          </p:cNvGrpSpPr>
          <p:nvPr/>
        </p:nvGrpSpPr>
        <p:grpSpPr bwMode="auto">
          <a:xfrm>
            <a:off x="6067425" y="5865813"/>
            <a:ext cx="2857500" cy="533400"/>
            <a:chOff x="0" y="0"/>
            <a:chExt cx="1800" cy="336"/>
          </a:xfrm>
        </p:grpSpPr>
        <p:sp>
          <p:nvSpPr>
            <p:cNvPr id="10254" name="AutoShape 14"/>
            <p:cNvSpPr>
              <a:spLocks/>
            </p:cNvSpPr>
            <p:nvPr/>
          </p:nvSpPr>
          <p:spPr bwMode="auto">
            <a:xfrm>
              <a:off x="0" y="0"/>
              <a:ext cx="1800" cy="336"/>
            </a:xfrm>
            <a:prstGeom prst="roundRect">
              <a:avLst>
                <a:gd name="adj" fmla="val 16667"/>
              </a:avLst>
            </a:pr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0255" name="Rectangle 15"/>
            <p:cNvSpPr>
              <a:spLocks/>
            </p:cNvSpPr>
            <p:nvPr/>
          </p:nvSpPr>
          <p:spPr bwMode="auto">
            <a:xfrm>
              <a:off x="16" y="24"/>
              <a:ext cx="1741" cy="288"/>
            </a:xfrm>
            <a:prstGeom prst="rect">
              <a:avLst/>
            </a:prstGeom>
            <a:noFill/>
            <a:ln w="12700" cap="flat">
              <a:noFill/>
              <a:miter lim="800000"/>
              <a:headEnd type="none" w="med" len="med"/>
              <a:tailEnd type="none" w="med" len="med"/>
            </a:ln>
          </p:spPr>
          <p:txBody>
            <a:bodyPr wrap="none" lIns="38100" tIns="38100" rIns="90607" bIns="38100" anchor="ctr">
              <a:prstTxWarp prst="textNoShape">
                <a:avLst/>
              </a:prstTxWarp>
              <a:spAutoFit/>
            </a:bodyPr>
            <a:lstStyle/>
            <a:p>
              <a:pPr marL="14288"/>
              <a:r>
                <a:rPr lang="en-US" sz="2600" b="1">
                  <a:solidFill>
                    <a:srgbClr val="FFFFFF"/>
                  </a:solidFill>
                  <a:latin typeface="Arial" charset="0"/>
                  <a:ea typeface="Arial" charset="0"/>
                  <a:cs typeface="Arial" charset="0"/>
                  <a:sym typeface="Arial" charset="0"/>
                </a:rPr>
                <a:t>photo</a:t>
              </a:r>
              <a:r>
                <a:rPr lang="en-US" sz="2600" b="1" u="sng">
                  <a:solidFill>
                    <a:srgbClr val="FFFFFF"/>
                  </a:solidFill>
                  <a:latin typeface="Arial" charset="0"/>
                  <a:ea typeface="Arial" charset="0"/>
                  <a:cs typeface="Arial" charset="0"/>
                  <a:sym typeface="Arial" charset="0"/>
                </a:rPr>
                <a:t>respiration</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338696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a:grpSpLocks/>
          </p:cNvGrpSpPr>
          <p:nvPr/>
        </p:nvGrpSpPr>
        <p:grpSpPr bwMode="auto">
          <a:xfrm>
            <a:off x="3024188" y="1752600"/>
            <a:ext cx="4191000" cy="4648200"/>
            <a:chOff x="0" y="0"/>
            <a:chExt cx="2640" cy="2928"/>
          </a:xfrm>
        </p:grpSpPr>
        <p:sp>
          <p:nvSpPr>
            <p:cNvPr id="11272" name="AutoShape 8"/>
            <p:cNvSpPr>
              <a:spLocks/>
            </p:cNvSpPr>
            <p:nvPr/>
          </p:nvSpPr>
          <p:spPr bwMode="auto">
            <a:xfrm>
              <a:off x="1219" y="0"/>
              <a:ext cx="192" cy="24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FFCC18"/>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1273" name="Oval 9"/>
            <p:cNvSpPr>
              <a:spLocks/>
            </p:cNvSpPr>
            <p:nvPr/>
          </p:nvSpPr>
          <p:spPr bwMode="auto">
            <a:xfrm>
              <a:off x="0" y="288"/>
              <a:ext cx="2640" cy="2640"/>
            </a:xfrm>
            <a:prstGeom prst="ellipse">
              <a:avLst/>
            </a:prstGeom>
            <a:noFill/>
            <a:ln w="127000" cap="flat">
              <a:solidFill>
                <a:srgbClr val="FFCC18"/>
              </a:solidFill>
              <a:prstDash val="solid"/>
              <a:round/>
              <a:headEnd type="none" w="med" len="med"/>
              <a:tailEnd type="none" w="med" len="med"/>
            </a:ln>
          </p:spPr>
          <p:txBody>
            <a:bodyPr lIns="0" tIns="0" rIns="0" bIns="0">
              <a:prstTxWarp prst="textNoShape">
                <a:avLst/>
              </a:prstTxWarp>
            </a:bodyPr>
            <a:lstStyle/>
            <a:p>
              <a:endParaRPr lang="en-US"/>
            </a:p>
          </p:txBody>
        </p:sp>
      </p:grpSp>
      <p:grpSp>
        <p:nvGrpSpPr>
          <p:cNvPr id="3" name="Group 10"/>
          <p:cNvGrpSpPr>
            <a:grpSpLocks/>
          </p:cNvGrpSpPr>
          <p:nvPr/>
        </p:nvGrpSpPr>
        <p:grpSpPr bwMode="auto">
          <a:xfrm>
            <a:off x="6196013" y="2368550"/>
            <a:ext cx="2424112" cy="755650"/>
            <a:chOff x="0" y="0"/>
            <a:chExt cx="1526" cy="476"/>
          </a:xfrm>
        </p:grpSpPr>
        <p:grpSp>
          <p:nvGrpSpPr>
            <p:cNvPr id="4" name="Group 11"/>
            <p:cNvGrpSpPr>
              <a:grpSpLocks/>
            </p:cNvGrpSpPr>
            <p:nvPr/>
          </p:nvGrpSpPr>
          <p:grpSpPr bwMode="auto">
            <a:xfrm>
              <a:off x="0" y="92"/>
              <a:ext cx="413" cy="384"/>
              <a:chOff x="0" y="0"/>
              <a:chExt cx="413" cy="384"/>
            </a:xfrm>
          </p:grpSpPr>
          <p:sp>
            <p:nvSpPr>
              <p:cNvPr id="11276" name="Oval 12"/>
              <p:cNvSpPr>
                <a:spLocks/>
              </p:cNvSpPr>
              <p:nvPr/>
            </p:nvSpPr>
            <p:spPr bwMode="auto">
              <a:xfrm>
                <a:off x="0" y="0"/>
                <a:ext cx="384" cy="384"/>
              </a:xfrm>
              <a:prstGeom prst="ellipse">
                <a:avLst/>
              </a:prstGeom>
              <a:solidFill>
                <a:srgbClr val="B7C1EB"/>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277" name="Rectangle 13"/>
              <p:cNvSpPr>
                <a:spLocks/>
              </p:cNvSpPr>
              <p:nvPr/>
            </p:nvSpPr>
            <p:spPr bwMode="auto">
              <a:xfrm>
                <a:off x="9" y="9"/>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000000"/>
                    </a:solidFill>
                    <a:latin typeface="Arial" charset="0"/>
                    <a:ea typeface="Arial" charset="0"/>
                    <a:cs typeface="Arial" charset="0"/>
                    <a:sym typeface="Arial" charset="0"/>
                  </a:rPr>
                  <a:t>6C</a:t>
                </a:r>
              </a:p>
            </p:txBody>
          </p:sp>
        </p:grpSp>
        <p:sp>
          <p:nvSpPr>
            <p:cNvPr id="11278" name="Rectangle 14"/>
            <p:cNvSpPr>
              <a:spLocks/>
            </p:cNvSpPr>
            <p:nvPr/>
          </p:nvSpPr>
          <p:spPr bwMode="auto">
            <a:xfrm>
              <a:off x="382" y="0"/>
              <a:ext cx="1144" cy="472"/>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000000"/>
                  </a:solidFill>
                  <a:latin typeface="Arial" charset="0"/>
                  <a:ea typeface="Arial" charset="0"/>
                  <a:cs typeface="Arial" charset="0"/>
                  <a:sym typeface="Arial" charset="0"/>
                </a:rPr>
                <a:t>unstable</a:t>
              </a:r>
            </a:p>
            <a:p>
              <a:pPr marL="39688" algn="ctr"/>
              <a:r>
                <a:rPr lang="en-US" sz="2200" b="1">
                  <a:solidFill>
                    <a:srgbClr val="000000"/>
                  </a:solidFill>
                  <a:latin typeface="Arial" charset="0"/>
                  <a:ea typeface="Arial" charset="0"/>
                  <a:cs typeface="Arial" charset="0"/>
                  <a:sym typeface="Arial" charset="0"/>
                </a:rPr>
                <a:t>intermediate</a:t>
              </a:r>
            </a:p>
          </p:txBody>
        </p:sp>
      </p:grpSp>
      <p:grpSp>
        <p:nvGrpSpPr>
          <p:cNvPr id="5" name="Group 15"/>
          <p:cNvGrpSpPr>
            <a:grpSpLocks/>
          </p:cNvGrpSpPr>
          <p:nvPr/>
        </p:nvGrpSpPr>
        <p:grpSpPr bwMode="auto">
          <a:xfrm>
            <a:off x="4797425" y="1219200"/>
            <a:ext cx="1311275" cy="609600"/>
            <a:chOff x="0" y="0"/>
            <a:chExt cx="826" cy="384"/>
          </a:xfrm>
        </p:grpSpPr>
        <p:grpSp>
          <p:nvGrpSpPr>
            <p:cNvPr id="6" name="Group 16"/>
            <p:cNvGrpSpPr>
              <a:grpSpLocks/>
            </p:cNvGrpSpPr>
            <p:nvPr/>
          </p:nvGrpSpPr>
          <p:grpSpPr bwMode="auto">
            <a:xfrm>
              <a:off x="0" y="0"/>
              <a:ext cx="404" cy="384"/>
              <a:chOff x="0" y="0"/>
              <a:chExt cx="404" cy="384"/>
            </a:xfrm>
          </p:grpSpPr>
          <p:sp>
            <p:nvSpPr>
              <p:cNvPr id="11281" name="Oval 17"/>
              <p:cNvSpPr>
                <a:spLocks/>
              </p:cNvSpPr>
              <p:nvPr/>
            </p:nvSpPr>
            <p:spPr bwMode="auto">
              <a:xfrm>
                <a:off x="5" y="0"/>
                <a:ext cx="384" cy="384"/>
              </a:xfrm>
              <a:prstGeom prst="ellipse">
                <a:avLst/>
              </a:prstGeom>
              <a:solidFill>
                <a:srgbClr val="CC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282" name="Rectangle 18"/>
              <p:cNvSpPr>
                <a:spLocks/>
              </p:cNvSpPr>
              <p:nvPr/>
            </p:nvSpPr>
            <p:spPr bwMode="auto">
              <a:xfrm>
                <a:off x="0" y="18"/>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FFFFFF"/>
                    </a:solidFill>
                    <a:latin typeface="Arial" charset="0"/>
                    <a:ea typeface="Arial" charset="0"/>
                    <a:cs typeface="Arial" charset="0"/>
                    <a:sym typeface="Arial" charset="0"/>
                  </a:rPr>
                  <a:t>1C</a:t>
                </a:r>
              </a:p>
            </p:txBody>
          </p:sp>
        </p:grpSp>
        <p:sp>
          <p:nvSpPr>
            <p:cNvPr id="11283" name="Rectangle 19"/>
            <p:cNvSpPr>
              <a:spLocks/>
            </p:cNvSpPr>
            <p:nvPr/>
          </p:nvSpPr>
          <p:spPr bwMode="auto">
            <a:xfrm>
              <a:off x="399" y="1"/>
              <a:ext cx="427"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000000"/>
                  </a:solidFill>
                  <a:latin typeface="Arial" charset="0"/>
                  <a:ea typeface="Arial" charset="0"/>
                  <a:cs typeface="Arial" charset="0"/>
                  <a:sym typeface="Arial" charset="0"/>
                </a:rPr>
                <a:t>CO</a:t>
              </a:r>
              <a:r>
                <a:rPr lang="en-US" sz="2200" b="1" baseline="-25000">
                  <a:solidFill>
                    <a:srgbClr val="000000"/>
                  </a:solidFill>
                  <a:latin typeface="Arial" charset="0"/>
                  <a:ea typeface="Arial" charset="0"/>
                  <a:cs typeface="Arial" charset="0"/>
                  <a:sym typeface="Arial" charset="0"/>
                </a:rPr>
                <a:t>2</a:t>
              </a:r>
            </a:p>
          </p:txBody>
        </p:sp>
      </p:grpSp>
      <p:sp>
        <p:nvSpPr>
          <p:cNvPr id="11284" name="Rectangle 20"/>
          <p:cNvSpPr>
            <a:spLocks/>
          </p:cNvSpPr>
          <p:nvPr/>
        </p:nvSpPr>
        <p:spPr bwMode="auto">
          <a:xfrm>
            <a:off x="403469" y="259090"/>
            <a:ext cx="6843224" cy="52322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r>
              <a:rPr lang="en-US" sz="3400" dirty="0">
                <a:solidFill>
                  <a:srgbClr val="660066"/>
                </a:solidFill>
                <a:latin typeface="Arial" charset="0"/>
                <a:ea typeface="Arial" charset="0"/>
                <a:cs typeface="Arial" charset="0"/>
                <a:sym typeface="Arial" charset="0"/>
              </a:rPr>
              <a:t>Calvin cycle when CO</a:t>
            </a:r>
            <a:r>
              <a:rPr lang="en-US" sz="3400" baseline="-25000" dirty="0">
                <a:solidFill>
                  <a:srgbClr val="660066"/>
                </a:solidFill>
                <a:latin typeface="Arial" charset="0"/>
                <a:ea typeface="Arial" charset="0"/>
                <a:cs typeface="Arial" charset="0"/>
                <a:sym typeface="Arial" charset="0"/>
              </a:rPr>
              <a:t>2</a:t>
            </a:r>
            <a:r>
              <a:rPr lang="en-US" sz="3400" dirty="0">
                <a:solidFill>
                  <a:srgbClr val="660066"/>
                </a:solidFill>
                <a:latin typeface="Arial" charset="0"/>
                <a:ea typeface="Arial" charset="0"/>
                <a:cs typeface="Arial" charset="0"/>
                <a:sym typeface="Arial" charset="0"/>
              </a:rPr>
              <a:t> is abundant</a:t>
            </a:r>
          </a:p>
        </p:txBody>
      </p:sp>
      <p:sp>
        <p:nvSpPr>
          <p:cNvPr id="11285" name="AutoShape 21"/>
          <p:cNvSpPr>
            <a:spLocks/>
          </p:cNvSpPr>
          <p:nvPr/>
        </p:nvSpPr>
        <p:spPr bwMode="auto">
          <a:xfrm rot="-180000">
            <a:off x="4799013" y="2055813"/>
            <a:ext cx="228600" cy="381000"/>
          </a:xfrm>
          <a:prstGeom prst="rightArrow">
            <a:avLst>
              <a:gd name="adj1" fmla="val 48352"/>
              <a:gd name="adj2" fmla="val 100000"/>
            </a:avLst>
          </a:prstGeom>
          <a:solidFill>
            <a:srgbClr val="FFFFFF"/>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1286" name="AutoShape 22"/>
          <p:cNvSpPr>
            <a:spLocks/>
          </p:cNvSpPr>
          <p:nvPr/>
        </p:nvSpPr>
        <p:spPr bwMode="auto">
          <a:xfrm rot="-180000">
            <a:off x="4722813" y="2055813"/>
            <a:ext cx="228600" cy="381000"/>
          </a:xfrm>
          <a:prstGeom prst="rightArrow">
            <a:avLst>
              <a:gd name="adj1" fmla="val 48352"/>
              <a:gd name="adj2" fmla="val 100000"/>
            </a:avLst>
          </a:prstGeom>
          <a:solidFill>
            <a:srgbClr val="FFCC18"/>
          </a:solidFill>
          <a:ln w="9525" cap="flat">
            <a:noFill/>
            <a:miter lim="800000"/>
            <a:headEnd type="none" w="med" len="med"/>
            <a:tailEnd type="none" w="med" len="med"/>
          </a:ln>
        </p:spPr>
        <p:txBody>
          <a:bodyPr lIns="0" tIns="0" rIns="0" bIns="0">
            <a:prstTxWarp prst="textNoShape">
              <a:avLst/>
            </a:prstTxWarp>
          </a:bodyPr>
          <a:lstStyle/>
          <a:p>
            <a:endParaRPr lang="en-US"/>
          </a:p>
        </p:txBody>
      </p:sp>
      <p:grpSp>
        <p:nvGrpSpPr>
          <p:cNvPr id="7" name="Group 23"/>
          <p:cNvGrpSpPr>
            <a:grpSpLocks/>
          </p:cNvGrpSpPr>
          <p:nvPr/>
        </p:nvGrpSpPr>
        <p:grpSpPr bwMode="auto">
          <a:xfrm>
            <a:off x="3038475" y="1908175"/>
            <a:ext cx="1585913" cy="758825"/>
            <a:chOff x="0" y="0"/>
            <a:chExt cx="999" cy="477"/>
          </a:xfrm>
        </p:grpSpPr>
        <p:sp>
          <p:nvSpPr>
            <p:cNvPr id="11288" name="Oval 24"/>
            <p:cNvSpPr>
              <a:spLocks/>
            </p:cNvSpPr>
            <p:nvPr/>
          </p:nvSpPr>
          <p:spPr bwMode="auto">
            <a:xfrm>
              <a:off x="600" y="93"/>
              <a:ext cx="384" cy="384"/>
            </a:xfrm>
            <a:prstGeom prst="ellipse">
              <a:avLst/>
            </a:prstGeom>
            <a:solidFill>
              <a:srgbClr val="CC0000"/>
            </a:solidFill>
            <a:ln w="9525" cap="flat">
              <a:noFill/>
              <a:round/>
              <a:headEnd type="none" w="med" len="med"/>
              <a:tailEnd type="none" w="med" len="med"/>
            </a:ln>
          </p:spPr>
          <p:txBody>
            <a:bodyPr lIns="0" tIns="0" rIns="0" bIns="0">
              <a:prstTxWarp prst="textNoShape">
                <a:avLst/>
              </a:prstTxWarp>
            </a:bodyPr>
            <a:lstStyle/>
            <a:p>
              <a:endParaRPr lang="en-US"/>
            </a:p>
          </p:txBody>
        </p:sp>
        <p:grpSp>
          <p:nvGrpSpPr>
            <p:cNvPr id="8" name="Group 25"/>
            <p:cNvGrpSpPr>
              <a:grpSpLocks/>
            </p:cNvGrpSpPr>
            <p:nvPr/>
          </p:nvGrpSpPr>
          <p:grpSpPr bwMode="auto">
            <a:xfrm>
              <a:off x="0" y="0"/>
              <a:ext cx="999" cy="430"/>
              <a:chOff x="0" y="0"/>
              <a:chExt cx="999" cy="430"/>
            </a:xfrm>
          </p:grpSpPr>
          <p:sp>
            <p:nvSpPr>
              <p:cNvPr id="11290" name="Rectangle 26"/>
              <p:cNvSpPr>
                <a:spLocks/>
              </p:cNvSpPr>
              <p:nvPr/>
            </p:nvSpPr>
            <p:spPr bwMode="auto">
              <a:xfrm>
                <a:off x="595" y="102"/>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FFFFFF"/>
                    </a:solidFill>
                    <a:latin typeface="Arial" charset="0"/>
                    <a:ea typeface="Arial" charset="0"/>
                    <a:cs typeface="Arial" charset="0"/>
                    <a:sym typeface="Arial" charset="0"/>
                  </a:rPr>
                  <a:t>5C</a:t>
                </a:r>
              </a:p>
            </p:txBody>
          </p:sp>
          <p:sp>
            <p:nvSpPr>
              <p:cNvPr id="11291" name="Rectangle 27"/>
              <p:cNvSpPr>
                <a:spLocks/>
              </p:cNvSpPr>
              <p:nvPr/>
            </p:nvSpPr>
            <p:spPr bwMode="auto">
              <a:xfrm>
                <a:off x="0" y="0"/>
                <a:ext cx="576"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000000"/>
                    </a:solidFill>
                    <a:latin typeface="Arial" charset="0"/>
                    <a:ea typeface="Arial" charset="0"/>
                    <a:cs typeface="Arial" charset="0"/>
                    <a:sym typeface="Arial" charset="0"/>
                  </a:rPr>
                  <a:t>RuBP</a:t>
                </a:r>
              </a:p>
            </p:txBody>
          </p:sp>
        </p:grpSp>
      </p:grpSp>
      <p:grpSp>
        <p:nvGrpSpPr>
          <p:cNvPr id="9" name="Group 28"/>
          <p:cNvGrpSpPr>
            <a:grpSpLocks/>
          </p:cNvGrpSpPr>
          <p:nvPr/>
        </p:nvGrpSpPr>
        <p:grpSpPr bwMode="auto">
          <a:xfrm>
            <a:off x="6864350" y="3965575"/>
            <a:ext cx="1382713" cy="758825"/>
            <a:chOff x="0" y="0"/>
            <a:chExt cx="871" cy="477"/>
          </a:xfrm>
        </p:grpSpPr>
        <p:grpSp>
          <p:nvGrpSpPr>
            <p:cNvPr id="10" name="Group 29"/>
            <p:cNvGrpSpPr>
              <a:grpSpLocks/>
            </p:cNvGrpSpPr>
            <p:nvPr/>
          </p:nvGrpSpPr>
          <p:grpSpPr bwMode="auto">
            <a:xfrm>
              <a:off x="0" y="93"/>
              <a:ext cx="413" cy="384"/>
              <a:chOff x="0" y="0"/>
              <a:chExt cx="413" cy="384"/>
            </a:xfrm>
          </p:grpSpPr>
          <p:sp>
            <p:nvSpPr>
              <p:cNvPr id="11294" name="Oval 30"/>
              <p:cNvSpPr>
                <a:spLocks/>
              </p:cNvSpPr>
              <p:nvPr/>
            </p:nvSpPr>
            <p:spPr bwMode="auto">
              <a:xfrm>
                <a:off x="0" y="0"/>
                <a:ext cx="384" cy="384"/>
              </a:xfrm>
              <a:prstGeom prst="ellipse">
                <a:avLst/>
              </a:prstGeom>
              <a:solidFill>
                <a:srgbClr val="CC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295" name="Rectangle 31"/>
              <p:cNvSpPr>
                <a:spLocks/>
              </p:cNvSpPr>
              <p:nvPr/>
            </p:nvSpPr>
            <p:spPr bwMode="auto">
              <a:xfrm>
                <a:off x="9" y="9"/>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FFFFFF"/>
                    </a:solidFill>
                    <a:latin typeface="Arial" charset="0"/>
                    <a:ea typeface="Arial" charset="0"/>
                    <a:cs typeface="Arial" charset="0"/>
                    <a:sym typeface="Arial" charset="0"/>
                  </a:rPr>
                  <a:t>3C</a:t>
                </a:r>
              </a:p>
            </p:txBody>
          </p:sp>
        </p:grpSp>
        <p:sp>
          <p:nvSpPr>
            <p:cNvPr id="11296" name="Rectangle 32"/>
            <p:cNvSpPr>
              <a:spLocks/>
            </p:cNvSpPr>
            <p:nvPr/>
          </p:nvSpPr>
          <p:spPr bwMode="auto">
            <a:xfrm>
              <a:off x="393" y="0"/>
              <a:ext cx="478"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000000"/>
                  </a:solidFill>
                  <a:latin typeface="Arial" charset="0"/>
                  <a:ea typeface="Arial" charset="0"/>
                  <a:cs typeface="Arial" charset="0"/>
                  <a:sym typeface="Arial" charset="0"/>
                </a:rPr>
                <a:t>PGA</a:t>
              </a:r>
            </a:p>
          </p:txBody>
        </p:sp>
      </p:grpSp>
      <p:grpSp>
        <p:nvGrpSpPr>
          <p:cNvPr id="11" name="Group 33"/>
          <p:cNvGrpSpPr>
            <a:grpSpLocks/>
          </p:cNvGrpSpPr>
          <p:nvPr/>
        </p:nvGrpSpPr>
        <p:grpSpPr bwMode="auto">
          <a:xfrm>
            <a:off x="6629400" y="5489575"/>
            <a:ext cx="1550988" cy="876300"/>
            <a:chOff x="0" y="0"/>
            <a:chExt cx="977" cy="552"/>
          </a:xfrm>
        </p:grpSpPr>
        <p:grpSp>
          <p:nvGrpSpPr>
            <p:cNvPr id="12" name="Group 34"/>
            <p:cNvGrpSpPr>
              <a:grpSpLocks/>
            </p:cNvGrpSpPr>
            <p:nvPr/>
          </p:nvGrpSpPr>
          <p:grpSpPr bwMode="auto">
            <a:xfrm>
              <a:off x="0" y="141"/>
              <a:ext cx="528" cy="329"/>
              <a:chOff x="0" y="0"/>
              <a:chExt cx="528" cy="329"/>
            </a:xfrm>
          </p:grpSpPr>
          <p:sp>
            <p:nvSpPr>
              <p:cNvPr id="11299" name="AutoShape 35"/>
              <p:cNvSpPr>
                <a:spLocks/>
              </p:cNvSpPr>
              <p:nvPr/>
            </p:nvSpPr>
            <p:spPr bwMode="auto">
              <a:xfrm>
                <a:off x="0" y="0"/>
                <a:ext cx="528" cy="329"/>
              </a:xfrm>
              <a:custGeom>
                <a:avLst/>
                <a:gdLst>
                  <a:gd name="T0" fmla="*/ 10800 w 21600"/>
                  <a:gd name="T1" fmla="*/ 10800 h 21600"/>
                </a:gdLst>
                <a:ahLst/>
                <a:cxnLst>
                  <a:cxn ang="0">
                    <a:pos x="T0" y="T1"/>
                  </a:cxn>
                </a:cxnLst>
                <a:rect l="0" t="0" r="r" b="b"/>
                <a:pathLst>
                  <a:path w="21600" h="21600">
                    <a:moveTo>
                      <a:pt x="21600" y="0"/>
                    </a:moveTo>
                    <a:cubicBezTo>
                      <a:pt x="9671" y="0"/>
                      <a:pt x="0" y="3454"/>
                      <a:pt x="0" y="7715"/>
                    </a:cubicBezTo>
                    <a:lnTo>
                      <a:pt x="0" y="12123"/>
                    </a:lnTo>
                    <a:cubicBezTo>
                      <a:pt x="0" y="15392"/>
                      <a:pt x="5770" y="18307"/>
                      <a:pt x="14399" y="19396"/>
                    </a:cubicBezTo>
                    <a:lnTo>
                      <a:pt x="14400" y="21600"/>
                    </a:lnTo>
                    <a:lnTo>
                      <a:pt x="21600" y="17633"/>
                    </a:lnTo>
                    <a:lnTo>
                      <a:pt x="14400" y="12783"/>
                    </a:lnTo>
                    <a:lnTo>
                      <a:pt x="14399" y="14988"/>
                    </a:lnTo>
                    <a:cubicBezTo>
                      <a:pt x="7890" y="14166"/>
                      <a:pt x="2873" y="12282"/>
                      <a:pt x="900" y="9919"/>
                    </a:cubicBezTo>
                    <a:cubicBezTo>
                      <a:pt x="3630" y="6649"/>
                      <a:pt x="12048" y="4408"/>
                      <a:pt x="21600" y="4408"/>
                    </a:cubicBezTo>
                    <a:close/>
                    <a:moveTo>
                      <a:pt x="21600" y="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1300" name="AutoShape 36"/>
              <p:cNvSpPr>
                <a:spLocks/>
              </p:cNvSpPr>
              <p:nvPr/>
            </p:nvSpPr>
            <p:spPr bwMode="auto">
              <a:xfrm>
                <a:off x="0" y="0"/>
                <a:ext cx="528" cy="151"/>
              </a:xfrm>
              <a:custGeom>
                <a:avLst/>
                <a:gdLst>
                  <a:gd name="T0" fmla="*/ 10800 w 21600"/>
                  <a:gd name="T1" fmla="*/ 10800 h 21600"/>
                </a:gdLst>
                <a:ahLst/>
                <a:cxnLst>
                  <a:cxn ang="0">
                    <a:pos x="T0" y="T1"/>
                  </a:cxn>
                </a:cxnLst>
                <a:rect l="0" t="0" r="r" b="b"/>
                <a:pathLst>
                  <a:path w="21600" h="21600">
                    <a:moveTo>
                      <a:pt x="21600" y="0"/>
                    </a:moveTo>
                    <a:cubicBezTo>
                      <a:pt x="9671" y="0"/>
                      <a:pt x="0" y="7522"/>
                      <a:pt x="0" y="16800"/>
                    </a:cubicBezTo>
                    <a:cubicBezTo>
                      <a:pt x="0" y="18425"/>
                      <a:pt x="303" y="20042"/>
                      <a:pt x="900" y="21600"/>
                    </a:cubicBezTo>
                    <a:cubicBezTo>
                      <a:pt x="3630" y="14480"/>
                      <a:pt x="12048" y="9600"/>
                      <a:pt x="21600" y="9600"/>
                    </a:cubicBezTo>
                    <a:close/>
                    <a:moveTo>
                      <a:pt x="21600" y="0"/>
                    </a:moveTo>
                  </a:path>
                </a:pathLst>
              </a:custGeom>
              <a:solidFill>
                <a:srgbClr val="CCBB13"/>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1301" name="AutoShape 37"/>
              <p:cNvSpPr>
                <a:spLocks/>
              </p:cNvSpPr>
              <p:nvPr/>
            </p:nvSpPr>
            <p:spPr bwMode="auto">
              <a:xfrm>
                <a:off x="0" y="117"/>
                <a:ext cx="22" cy="34"/>
              </a:xfrm>
              <a:custGeom>
                <a:avLst/>
                <a:gdLst>
                  <a:gd name="T0" fmla="*/ 10800 w 21600"/>
                  <a:gd name="T1" fmla="*/ 10800 h 21600"/>
                </a:gdLst>
                <a:ahLst/>
                <a:cxnLst>
                  <a:cxn ang="0">
                    <a:pos x="T0" y="T1"/>
                  </a:cxn>
                </a:cxnLst>
                <a:rect l="0" t="0" r="r" b="b"/>
                <a:pathLst>
                  <a:path w="21600" h="21600">
                    <a:moveTo>
                      <a:pt x="0" y="0"/>
                    </a:moveTo>
                    <a:cubicBezTo>
                      <a:pt x="0" y="7315"/>
                      <a:pt x="7276" y="14590"/>
                      <a:pt x="21600" y="21600"/>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sp>
          <p:nvSpPr>
            <p:cNvPr id="11302" name="Rectangle 38"/>
            <p:cNvSpPr>
              <a:spLocks/>
            </p:cNvSpPr>
            <p:nvPr/>
          </p:nvSpPr>
          <p:spPr bwMode="auto">
            <a:xfrm>
              <a:off x="508" y="288"/>
              <a:ext cx="469"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3D1666"/>
                  </a:solidFill>
                  <a:latin typeface="Arial" charset="0"/>
                  <a:ea typeface="Arial" charset="0"/>
                  <a:cs typeface="Arial" charset="0"/>
                  <a:sym typeface="Arial" charset="0"/>
                </a:rPr>
                <a:t>ADP</a:t>
              </a:r>
            </a:p>
          </p:txBody>
        </p:sp>
        <p:sp>
          <p:nvSpPr>
            <p:cNvPr id="11303" name="Rectangle 39"/>
            <p:cNvSpPr>
              <a:spLocks/>
            </p:cNvSpPr>
            <p:nvPr/>
          </p:nvSpPr>
          <p:spPr bwMode="auto">
            <a:xfrm>
              <a:off x="514" y="0"/>
              <a:ext cx="437"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CC0000"/>
                  </a:solidFill>
                  <a:latin typeface="Arial" charset="0"/>
                  <a:ea typeface="Arial" charset="0"/>
                  <a:cs typeface="Arial" charset="0"/>
                  <a:sym typeface="Arial" charset="0"/>
                </a:rPr>
                <a:t>ATP</a:t>
              </a:r>
            </a:p>
          </p:txBody>
        </p:sp>
      </p:grpSp>
      <p:grpSp>
        <p:nvGrpSpPr>
          <p:cNvPr id="13" name="Group 40"/>
          <p:cNvGrpSpPr>
            <a:grpSpLocks/>
          </p:cNvGrpSpPr>
          <p:nvPr/>
        </p:nvGrpSpPr>
        <p:grpSpPr bwMode="auto">
          <a:xfrm>
            <a:off x="4883150" y="6096000"/>
            <a:ext cx="655638" cy="609600"/>
            <a:chOff x="0" y="0"/>
            <a:chExt cx="413" cy="384"/>
          </a:xfrm>
        </p:grpSpPr>
        <p:grpSp>
          <p:nvGrpSpPr>
            <p:cNvPr id="14" name="Group 41"/>
            <p:cNvGrpSpPr>
              <a:grpSpLocks/>
            </p:cNvGrpSpPr>
            <p:nvPr/>
          </p:nvGrpSpPr>
          <p:grpSpPr bwMode="auto">
            <a:xfrm>
              <a:off x="0" y="0"/>
              <a:ext cx="413" cy="384"/>
              <a:chOff x="0" y="0"/>
              <a:chExt cx="413" cy="384"/>
            </a:xfrm>
          </p:grpSpPr>
          <p:sp>
            <p:nvSpPr>
              <p:cNvPr id="11306" name="Oval 42"/>
              <p:cNvSpPr>
                <a:spLocks/>
              </p:cNvSpPr>
              <p:nvPr/>
            </p:nvSpPr>
            <p:spPr bwMode="auto">
              <a:xfrm>
                <a:off x="0" y="0"/>
                <a:ext cx="384" cy="384"/>
              </a:xfrm>
              <a:prstGeom prst="ellipse">
                <a:avLst/>
              </a:prstGeom>
              <a:solidFill>
                <a:srgbClr val="B7C1EB"/>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307" name="Rectangle 43"/>
              <p:cNvSpPr>
                <a:spLocks/>
              </p:cNvSpPr>
              <p:nvPr/>
            </p:nvSpPr>
            <p:spPr bwMode="auto">
              <a:xfrm>
                <a:off x="9" y="9"/>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000000"/>
                    </a:solidFill>
                    <a:latin typeface="Arial" charset="0"/>
                    <a:ea typeface="Arial" charset="0"/>
                    <a:cs typeface="Arial" charset="0"/>
                    <a:sym typeface="Arial" charset="0"/>
                  </a:rPr>
                  <a:t>3C</a:t>
                </a:r>
              </a:p>
            </p:txBody>
          </p:sp>
        </p:grpSp>
      </p:grpSp>
      <p:grpSp>
        <p:nvGrpSpPr>
          <p:cNvPr id="15" name="Group 44"/>
          <p:cNvGrpSpPr>
            <a:grpSpLocks/>
          </p:cNvGrpSpPr>
          <p:nvPr/>
        </p:nvGrpSpPr>
        <p:grpSpPr bwMode="auto">
          <a:xfrm>
            <a:off x="1544638" y="5519738"/>
            <a:ext cx="1960562" cy="846137"/>
            <a:chOff x="0" y="0"/>
            <a:chExt cx="1234" cy="533"/>
          </a:xfrm>
        </p:grpSpPr>
        <p:grpSp>
          <p:nvGrpSpPr>
            <p:cNvPr id="16" name="Group 45"/>
            <p:cNvGrpSpPr>
              <a:grpSpLocks/>
            </p:cNvGrpSpPr>
            <p:nvPr/>
          </p:nvGrpSpPr>
          <p:grpSpPr bwMode="auto">
            <a:xfrm flipH="1">
              <a:off x="706" y="122"/>
              <a:ext cx="528" cy="329"/>
              <a:chOff x="0" y="0"/>
              <a:chExt cx="528" cy="329"/>
            </a:xfrm>
          </p:grpSpPr>
          <p:sp>
            <p:nvSpPr>
              <p:cNvPr id="11310" name="AutoShape 46"/>
              <p:cNvSpPr>
                <a:spLocks/>
              </p:cNvSpPr>
              <p:nvPr/>
            </p:nvSpPr>
            <p:spPr bwMode="auto">
              <a:xfrm>
                <a:off x="0" y="0"/>
                <a:ext cx="528" cy="329"/>
              </a:xfrm>
              <a:custGeom>
                <a:avLst/>
                <a:gdLst>
                  <a:gd name="T0" fmla="*/ 10800 w 21600"/>
                  <a:gd name="T1" fmla="*/ 10800 h 21600"/>
                </a:gdLst>
                <a:ahLst/>
                <a:cxnLst>
                  <a:cxn ang="0">
                    <a:pos x="T0" y="T1"/>
                  </a:cxn>
                </a:cxnLst>
                <a:rect l="0" t="0" r="r" b="b"/>
                <a:pathLst>
                  <a:path w="21600" h="21600">
                    <a:moveTo>
                      <a:pt x="21600" y="0"/>
                    </a:moveTo>
                    <a:cubicBezTo>
                      <a:pt x="9671" y="0"/>
                      <a:pt x="0" y="3454"/>
                      <a:pt x="0" y="7715"/>
                    </a:cubicBezTo>
                    <a:lnTo>
                      <a:pt x="0" y="12123"/>
                    </a:lnTo>
                    <a:cubicBezTo>
                      <a:pt x="0" y="15392"/>
                      <a:pt x="5770" y="18307"/>
                      <a:pt x="14399" y="19396"/>
                    </a:cubicBezTo>
                    <a:lnTo>
                      <a:pt x="14400" y="21600"/>
                    </a:lnTo>
                    <a:lnTo>
                      <a:pt x="21600" y="17633"/>
                    </a:lnTo>
                    <a:lnTo>
                      <a:pt x="14400" y="12783"/>
                    </a:lnTo>
                    <a:lnTo>
                      <a:pt x="14399" y="14988"/>
                    </a:lnTo>
                    <a:cubicBezTo>
                      <a:pt x="7890" y="14166"/>
                      <a:pt x="2873" y="12282"/>
                      <a:pt x="900" y="9919"/>
                    </a:cubicBezTo>
                    <a:cubicBezTo>
                      <a:pt x="3630" y="6649"/>
                      <a:pt x="12048" y="4408"/>
                      <a:pt x="21600" y="4408"/>
                    </a:cubicBezTo>
                    <a:close/>
                    <a:moveTo>
                      <a:pt x="21600" y="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1311" name="AutoShape 47"/>
              <p:cNvSpPr>
                <a:spLocks/>
              </p:cNvSpPr>
              <p:nvPr/>
            </p:nvSpPr>
            <p:spPr bwMode="auto">
              <a:xfrm>
                <a:off x="0" y="0"/>
                <a:ext cx="528" cy="151"/>
              </a:xfrm>
              <a:custGeom>
                <a:avLst/>
                <a:gdLst>
                  <a:gd name="T0" fmla="*/ 10800 w 21600"/>
                  <a:gd name="T1" fmla="*/ 10800 h 21600"/>
                </a:gdLst>
                <a:ahLst/>
                <a:cxnLst>
                  <a:cxn ang="0">
                    <a:pos x="T0" y="T1"/>
                  </a:cxn>
                </a:cxnLst>
                <a:rect l="0" t="0" r="r" b="b"/>
                <a:pathLst>
                  <a:path w="21600" h="21600">
                    <a:moveTo>
                      <a:pt x="21600" y="0"/>
                    </a:moveTo>
                    <a:cubicBezTo>
                      <a:pt x="9671" y="0"/>
                      <a:pt x="0" y="7522"/>
                      <a:pt x="0" y="16800"/>
                    </a:cubicBezTo>
                    <a:cubicBezTo>
                      <a:pt x="0" y="18425"/>
                      <a:pt x="303" y="20042"/>
                      <a:pt x="900" y="21600"/>
                    </a:cubicBezTo>
                    <a:cubicBezTo>
                      <a:pt x="3630" y="14480"/>
                      <a:pt x="12048" y="9600"/>
                      <a:pt x="21600" y="9600"/>
                    </a:cubicBezTo>
                    <a:close/>
                    <a:moveTo>
                      <a:pt x="21600" y="0"/>
                    </a:moveTo>
                  </a:path>
                </a:pathLst>
              </a:custGeom>
              <a:solidFill>
                <a:srgbClr val="CCBB13"/>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1312" name="AutoShape 48"/>
              <p:cNvSpPr>
                <a:spLocks/>
              </p:cNvSpPr>
              <p:nvPr/>
            </p:nvSpPr>
            <p:spPr bwMode="auto">
              <a:xfrm>
                <a:off x="0" y="117"/>
                <a:ext cx="22" cy="34"/>
              </a:xfrm>
              <a:custGeom>
                <a:avLst/>
                <a:gdLst>
                  <a:gd name="T0" fmla="*/ 10800 w 21600"/>
                  <a:gd name="T1" fmla="*/ 10800 h 21600"/>
                </a:gdLst>
                <a:ahLst/>
                <a:cxnLst>
                  <a:cxn ang="0">
                    <a:pos x="T0" y="T1"/>
                  </a:cxn>
                </a:cxnLst>
                <a:rect l="0" t="0" r="r" b="b"/>
                <a:pathLst>
                  <a:path w="21600" h="21600">
                    <a:moveTo>
                      <a:pt x="0" y="0"/>
                    </a:moveTo>
                    <a:cubicBezTo>
                      <a:pt x="0" y="7315"/>
                      <a:pt x="7276" y="14590"/>
                      <a:pt x="21600" y="21600"/>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sp>
          <p:nvSpPr>
            <p:cNvPr id="11313" name="Rectangle 49"/>
            <p:cNvSpPr>
              <a:spLocks/>
            </p:cNvSpPr>
            <p:nvPr/>
          </p:nvSpPr>
          <p:spPr bwMode="auto">
            <a:xfrm>
              <a:off x="127" y="269"/>
              <a:ext cx="596"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3D1666"/>
                  </a:solidFill>
                  <a:latin typeface="Arial" charset="0"/>
                  <a:ea typeface="Arial" charset="0"/>
                  <a:cs typeface="Arial" charset="0"/>
                  <a:sym typeface="Arial" charset="0"/>
                </a:rPr>
                <a:t>NADP</a:t>
              </a:r>
            </a:p>
          </p:txBody>
        </p:sp>
        <p:sp>
          <p:nvSpPr>
            <p:cNvPr id="11314" name="Rectangle 50"/>
            <p:cNvSpPr>
              <a:spLocks/>
            </p:cNvSpPr>
            <p:nvPr/>
          </p:nvSpPr>
          <p:spPr bwMode="auto">
            <a:xfrm>
              <a:off x="0" y="0"/>
              <a:ext cx="723"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CC0000"/>
                  </a:solidFill>
                  <a:latin typeface="Arial" charset="0"/>
                  <a:ea typeface="Arial" charset="0"/>
                  <a:cs typeface="Arial" charset="0"/>
                  <a:sym typeface="Arial" charset="0"/>
                </a:rPr>
                <a:t>NADPH</a:t>
              </a:r>
            </a:p>
          </p:txBody>
        </p:sp>
      </p:grpSp>
      <p:grpSp>
        <p:nvGrpSpPr>
          <p:cNvPr id="17" name="Group 51"/>
          <p:cNvGrpSpPr>
            <a:grpSpLocks/>
          </p:cNvGrpSpPr>
          <p:nvPr/>
        </p:nvGrpSpPr>
        <p:grpSpPr bwMode="auto">
          <a:xfrm>
            <a:off x="1952625" y="2155825"/>
            <a:ext cx="1579563" cy="876300"/>
            <a:chOff x="0" y="0"/>
            <a:chExt cx="994" cy="552"/>
          </a:xfrm>
        </p:grpSpPr>
        <p:grpSp>
          <p:nvGrpSpPr>
            <p:cNvPr id="18" name="Group 52"/>
            <p:cNvGrpSpPr>
              <a:grpSpLocks/>
            </p:cNvGrpSpPr>
            <p:nvPr/>
          </p:nvGrpSpPr>
          <p:grpSpPr bwMode="auto">
            <a:xfrm flipH="1">
              <a:off x="466" y="141"/>
              <a:ext cx="528" cy="329"/>
              <a:chOff x="0" y="0"/>
              <a:chExt cx="528" cy="329"/>
            </a:xfrm>
          </p:grpSpPr>
          <p:sp>
            <p:nvSpPr>
              <p:cNvPr id="11317" name="AutoShape 53"/>
              <p:cNvSpPr>
                <a:spLocks/>
              </p:cNvSpPr>
              <p:nvPr/>
            </p:nvSpPr>
            <p:spPr bwMode="auto">
              <a:xfrm>
                <a:off x="0" y="0"/>
                <a:ext cx="528" cy="329"/>
              </a:xfrm>
              <a:custGeom>
                <a:avLst/>
                <a:gdLst>
                  <a:gd name="T0" fmla="*/ 10800 w 21600"/>
                  <a:gd name="T1" fmla="*/ 10800 h 21600"/>
                </a:gdLst>
                <a:ahLst/>
                <a:cxnLst>
                  <a:cxn ang="0">
                    <a:pos x="T0" y="T1"/>
                  </a:cxn>
                </a:cxnLst>
                <a:rect l="0" t="0" r="r" b="b"/>
                <a:pathLst>
                  <a:path w="21600" h="21600">
                    <a:moveTo>
                      <a:pt x="21600" y="0"/>
                    </a:moveTo>
                    <a:cubicBezTo>
                      <a:pt x="9671" y="0"/>
                      <a:pt x="0" y="3454"/>
                      <a:pt x="0" y="7715"/>
                    </a:cubicBezTo>
                    <a:lnTo>
                      <a:pt x="0" y="12123"/>
                    </a:lnTo>
                    <a:cubicBezTo>
                      <a:pt x="0" y="15392"/>
                      <a:pt x="5770" y="18307"/>
                      <a:pt x="14399" y="19396"/>
                    </a:cubicBezTo>
                    <a:lnTo>
                      <a:pt x="14400" y="21600"/>
                    </a:lnTo>
                    <a:lnTo>
                      <a:pt x="21600" y="17633"/>
                    </a:lnTo>
                    <a:lnTo>
                      <a:pt x="14400" y="12783"/>
                    </a:lnTo>
                    <a:lnTo>
                      <a:pt x="14399" y="14988"/>
                    </a:lnTo>
                    <a:cubicBezTo>
                      <a:pt x="7890" y="14166"/>
                      <a:pt x="2873" y="12282"/>
                      <a:pt x="900" y="9919"/>
                    </a:cubicBezTo>
                    <a:cubicBezTo>
                      <a:pt x="3630" y="6649"/>
                      <a:pt x="12048" y="4408"/>
                      <a:pt x="21600" y="4408"/>
                    </a:cubicBezTo>
                    <a:close/>
                    <a:moveTo>
                      <a:pt x="21600" y="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1318" name="AutoShape 54"/>
              <p:cNvSpPr>
                <a:spLocks/>
              </p:cNvSpPr>
              <p:nvPr/>
            </p:nvSpPr>
            <p:spPr bwMode="auto">
              <a:xfrm>
                <a:off x="0" y="0"/>
                <a:ext cx="528" cy="151"/>
              </a:xfrm>
              <a:custGeom>
                <a:avLst/>
                <a:gdLst>
                  <a:gd name="T0" fmla="*/ 10800 w 21600"/>
                  <a:gd name="T1" fmla="*/ 10800 h 21600"/>
                </a:gdLst>
                <a:ahLst/>
                <a:cxnLst>
                  <a:cxn ang="0">
                    <a:pos x="T0" y="T1"/>
                  </a:cxn>
                </a:cxnLst>
                <a:rect l="0" t="0" r="r" b="b"/>
                <a:pathLst>
                  <a:path w="21600" h="21600">
                    <a:moveTo>
                      <a:pt x="21600" y="0"/>
                    </a:moveTo>
                    <a:cubicBezTo>
                      <a:pt x="9671" y="0"/>
                      <a:pt x="0" y="7522"/>
                      <a:pt x="0" y="16800"/>
                    </a:cubicBezTo>
                    <a:cubicBezTo>
                      <a:pt x="0" y="18425"/>
                      <a:pt x="303" y="20042"/>
                      <a:pt x="900" y="21600"/>
                    </a:cubicBezTo>
                    <a:cubicBezTo>
                      <a:pt x="3630" y="14480"/>
                      <a:pt x="12048" y="9600"/>
                      <a:pt x="21600" y="9600"/>
                    </a:cubicBezTo>
                    <a:close/>
                    <a:moveTo>
                      <a:pt x="21600" y="0"/>
                    </a:moveTo>
                  </a:path>
                </a:pathLst>
              </a:custGeom>
              <a:solidFill>
                <a:srgbClr val="CCBB13"/>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1319" name="AutoShape 55"/>
              <p:cNvSpPr>
                <a:spLocks/>
              </p:cNvSpPr>
              <p:nvPr/>
            </p:nvSpPr>
            <p:spPr bwMode="auto">
              <a:xfrm>
                <a:off x="0" y="117"/>
                <a:ext cx="22" cy="34"/>
              </a:xfrm>
              <a:custGeom>
                <a:avLst/>
                <a:gdLst>
                  <a:gd name="T0" fmla="*/ 10800 w 21600"/>
                  <a:gd name="T1" fmla="*/ 10800 h 21600"/>
                </a:gdLst>
                <a:ahLst/>
                <a:cxnLst>
                  <a:cxn ang="0">
                    <a:pos x="T0" y="T1"/>
                  </a:cxn>
                </a:cxnLst>
                <a:rect l="0" t="0" r="r" b="b"/>
                <a:pathLst>
                  <a:path w="21600" h="21600">
                    <a:moveTo>
                      <a:pt x="0" y="0"/>
                    </a:moveTo>
                    <a:cubicBezTo>
                      <a:pt x="0" y="7315"/>
                      <a:pt x="7276" y="14590"/>
                      <a:pt x="21600" y="21600"/>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sp>
          <p:nvSpPr>
            <p:cNvPr id="11320" name="Rectangle 56"/>
            <p:cNvSpPr>
              <a:spLocks/>
            </p:cNvSpPr>
            <p:nvPr/>
          </p:nvSpPr>
          <p:spPr bwMode="auto">
            <a:xfrm>
              <a:off x="0" y="288"/>
              <a:ext cx="469"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3D1666"/>
                  </a:solidFill>
                  <a:latin typeface="Arial" charset="0"/>
                  <a:ea typeface="Arial" charset="0"/>
                  <a:cs typeface="Arial" charset="0"/>
                  <a:sym typeface="Arial" charset="0"/>
                </a:rPr>
                <a:t>ADP</a:t>
              </a:r>
            </a:p>
          </p:txBody>
        </p:sp>
        <p:sp>
          <p:nvSpPr>
            <p:cNvPr id="11321" name="Rectangle 57"/>
            <p:cNvSpPr>
              <a:spLocks/>
            </p:cNvSpPr>
            <p:nvPr/>
          </p:nvSpPr>
          <p:spPr bwMode="auto">
            <a:xfrm>
              <a:off x="25" y="0"/>
              <a:ext cx="436"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CC0000"/>
                  </a:solidFill>
                  <a:latin typeface="Arial" charset="0"/>
                  <a:ea typeface="Arial" charset="0"/>
                  <a:cs typeface="Arial" charset="0"/>
                  <a:sym typeface="Arial" charset="0"/>
                </a:rPr>
                <a:t>ATP</a:t>
              </a:r>
            </a:p>
          </p:txBody>
        </p:sp>
      </p:grpSp>
      <p:grpSp>
        <p:nvGrpSpPr>
          <p:cNvPr id="19" name="Group 58"/>
          <p:cNvGrpSpPr>
            <a:grpSpLocks/>
          </p:cNvGrpSpPr>
          <p:nvPr/>
        </p:nvGrpSpPr>
        <p:grpSpPr bwMode="auto">
          <a:xfrm>
            <a:off x="55563" y="2979738"/>
            <a:ext cx="1403350" cy="985837"/>
            <a:chOff x="0" y="0"/>
            <a:chExt cx="884" cy="621"/>
          </a:xfrm>
        </p:grpSpPr>
        <p:sp>
          <p:nvSpPr>
            <p:cNvPr id="11323" name="AutoShape 59"/>
            <p:cNvSpPr>
              <a:spLocks/>
            </p:cNvSpPr>
            <p:nvPr/>
          </p:nvSpPr>
          <p:spPr bwMode="auto">
            <a:xfrm>
              <a:off x="0" y="0"/>
              <a:ext cx="884" cy="621"/>
            </a:xfrm>
            <a:prstGeom prst="roundRect">
              <a:avLst>
                <a:gd name="adj" fmla="val 16667"/>
              </a:avLst>
            </a:prstGeom>
            <a:solidFill>
              <a:schemeClr val="accent1"/>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324" name="Rectangle 60"/>
            <p:cNvSpPr>
              <a:spLocks/>
            </p:cNvSpPr>
            <p:nvPr/>
          </p:nvSpPr>
          <p:spPr bwMode="auto">
            <a:xfrm>
              <a:off x="41" y="18"/>
              <a:ext cx="801" cy="584"/>
            </a:xfrm>
            <a:prstGeom prst="rect">
              <a:avLst/>
            </a:prstGeom>
            <a:noFill/>
            <a:ln w="12700" cap="flat">
              <a:noFill/>
              <a:miter lim="800000"/>
              <a:headEnd type="none" w="med" len="med"/>
              <a:tailEnd type="none" w="med" len="med"/>
            </a:ln>
          </p:spPr>
          <p:txBody>
            <a:bodyPr wrap="none" lIns="38100" tIns="38100" rIns="88305" bIns="38100" anchor="ctr">
              <a:prstTxWarp prst="textNoShape">
                <a:avLst/>
              </a:prstTxWarp>
              <a:spAutoFit/>
            </a:bodyPr>
            <a:lstStyle/>
            <a:p>
              <a:pPr marL="11113" algn="ctr">
                <a:lnSpc>
                  <a:spcPct val="80000"/>
                </a:lnSpc>
              </a:pPr>
              <a:r>
                <a:rPr lang="en-US" sz="2200" b="1">
                  <a:solidFill>
                    <a:srgbClr val="000000"/>
                  </a:solidFill>
                  <a:latin typeface="Arial" charset="0"/>
                  <a:ea typeface="Arial" charset="0"/>
                  <a:cs typeface="Arial" charset="0"/>
                  <a:sym typeface="Arial" charset="0"/>
                </a:rPr>
                <a:t>G3P</a:t>
              </a:r>
            </a:p>
            <a:p>
              <a:pPr marL="11113" algn="ctr">
                <a:lnSpc>
                  <a:spcPct val="80000"/>
                </a:lnSpc>
              </a:pPr>
              <a:r>
                <a:rPr lang="en-US" sz="2200" b="1">
                  <a:solidFill>
                    <a:srgbClr val="000000"/>
                  </a:solidFill>
                  <a:latin typeface="Arial" charset="0"/>
                  <a:ea typeface="Arial" charset="0"/>
                  <a:cs typeface="Arial" charset="0"/>
                  <a:sym typeface="Arial" charset="0"/>
                </a:rPr>
                <a:t>to make </a:t>
              </a:r>
            </a:p>
            <a:p>
              <a:pPr marL="11113" algn="ctr">
                <a:lnSpc>
                  <a:spcPct val="80000"/>
                </a:lnSpc>
              </a:pPr>
              <a:r>
                <a:rPr lang="en-US" sz="2200" b="1">
                  <a:solidFill>
                    <a:srgbClr val="000000"/>
                  </a:solidFill>
                  <a:latin typeface="Arial" charset="0"/>
                  <a:ea typeface="Arial" charset="0"/>
                  <a:cs typeface="Arial" charset="0"/>
                  <a:sym typeface="Arial" charset="0"/>
                </a:rPr>
                <a:t>glucose</a:t>
              </a:r>
            </a:p>
          </p:txBody>
        </p:sp>
      </p:grpSp>
      <p:grpSp>
        <p:nvGrpSpPr>
          <p:cNvPr id="20" name="Group 61"/>
          <p:cNvGrpSpPr>
            <a:grpSpLocks/>
          </p:cNvGrpSpPr>
          <p:nvPr/>
        </p:nvGrpSpPr>
        <p:grpSpPr bwMode="auto">
          <a:xfrm>
            <a:off x="2687638" y="4267200"/>
            <a:ext cx="641350" cy="609600"/>
            <a:chOff x="0" y="0"/>
            <a:chExt cx="404" cy="384"/>
          </a:xfrm>
        </p:grpSpPr>
        <p:sp>
          <p:nvSpPr>
            <p:cNvPr id="11326" name="Oval 62"/>
            <p:cNvSpPr>
              <a:spLocks/>
            </p:cNvSpPr>
            <p:nvPr/>
          </p:nvSpPr>
          <p:spPr bwMode="auto">
            <a:xfrm>
              <a:off x="5" y="0"/>
              <a:ext cx="384" cy="384"/>
            </a:xfrm>
            <a:prstGeom prst="ellipse">
              <a:avLst/>
            </a:prstGeom>
            <a:solidFill>
              <a:srgbClr val="CC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327" name="Rectangle 63"/>
            <p:cNvSpPr>
              <a:spLocks/>
            </p:cNvSpPr>
            <p:nvPr/>
          </p:nvSpPr>
          <p:spPr bwMode="auto">
            <a:xfrm>
              <a:off x="0" y="18"/>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FFFFFF"/>
                  </a:solidFill>
                  <a:latin typeface="Arial" charset="0"/>
                  <a:ea typeface="Arial" charset="0"/>
                  <a:cs typeface="Arial" charset="0"/>
                  <a:sym typeface="Arial" charset="0"/>
                </a:rPr>
                <a:t>3C</a:t>
              </a:r>
            </a:p>
          </p:txBody>
        </p:sp>
      </p:grpSp>
      <p:grpSp>
        <p:nvGrpSpPr>
          <p:cNvPr id="21" name="Group 64"/>
          <p:cNvGrpSpPr>
            <a:grpSpLocks/>
          </p:cNvGrpSpPr>
          <p:nvPr/>
        </p:nvGrpSpPr>
        <p:grpSpPr bwMode="auto">
          <a:xfrm>
            <a:off x="785813" y="3659188"/>
            <a:ext cx="1884362" cy="1377950"/>
            <a:chOff x="0" y="0"/>
            <a:chExt cx="1186" cy="867"/>
          </a:xfrm>
        </p:grpSpPr>
        <p:grpSp>
          <p:nvGrpSpPr>
            <p:cNvPr id="22" name="Group 65"/>
            <p:cNvGrpSpPr>
              <a:grpSpLocks/>
            </p:cNvGrpSpPr>
            <p:nvPr/>
          </p:nvGrpSpPr>
          <p:grpSpPr bwMode="auto">
            <a:xfrm>
              <a:off x="0" y="0"/>
              <a:ext cx="1186" cy="867"/>
              <a:chOff x="0" y="0"/>
              <a:chExt cx="1186" cy="867"/>
            </a:xfrm>
          </p:grpSpPr>
          <p:sp>
            <p:nvSpPr>
              <p:cNvPr id="11330" name="Oval 66"/>
              <p:cNvSpPr>
                <a:spLocks/>
              </p:cNvSpPr>
              <p:nvPr/>
            </p:nvSpPr>
            <p:spPr bwMode="auto">
              <a:xfrm>
                <a:off x="562" y="453"/>
                <a:ext cx="624" cy="336"/>
              </a:xfrm>
              <a:prstGeom prst="ellipse">
                <a:avLst/>
              </a:prstGeom>
              <a:solidFill>
                <a:srgbClr val="80FF00"/>
              </a:solidFill>
              <a:ln w="9525" cap="flat">
                <a:solidFill>
                  <a:srgbClr val="66FF66"/>
                </a:solidFill>
                <a:prstDash val="solid"/>
                <a:round/>
                <a:headEnd type="none" w="med" len="med"/>
                <a:tailEnd type="none" w="med" len="med"/>
              </a:ln>
            </p:spPr>
            <p:txBody>
              <a:bodyPr lIns="0" tIns="0" rIns="0" bIns="0">
                <a:prstTxWarp prst="textNoShape">
                  <a:avLst/>
                </a:prstTxWarp>
              </a:bodyPr>
              <a:lstStyle/>
              <a:p>
                <a:endParaRPr lang="en-US"/>
              </a:p>
            </p:txBody>
          </p:sp>
          <p:sp>
            <p:nvSpPr>
              <p:cNvPr id="11331" name="AutoShape 67"/>
              <p:cNvSpPr>
                <a:spLocks/>
              </p:cNvSpPr>
              <p:nvPr/>
            </p:nvSpPr>
            <p:spPr bwMode="auto">
              <a:xfrm rot="8280000">
                <a:off x="219" y="29"/>
                <a:ext cx="399" cy="809"/>
              </a:xfrm>
              <a:custGeom>
                <a:avLst/>
                <a:gdLst>
                  <a:gd name="T0" fmla="*/ 10800 w 21600"/>
                  <a:gd name="T1" fmla="+- 0 10800 1675"/>
                  <a:gd name="T2" fmla="*/ 10800 h 19925"/>
                </a:gdLst>
                <a:ahLst/>
                <a:cxnLst>
                  <a:cxn ang="0">
                    <a:pos x="T0" y="T2"/>
                  </a:cxn>
                </a:cxnLst>
                <a:rect l="0" t="0" r="r" b="b"/>
                <a:pathLst>
                  <a:path w="21600" h="19925">
                    <a:moveTo>
                      <a:pt x="14566" y="14442"/>
                    </a:moveTo>
                    <a:cubicBezTo>
                      <a:pt x="14301" y="8222"/>
                      <a:pt x="9291" y="3406"/>
                      <a:pt x="3377" y="3685"/>
                    </a:cubicBezTo>
                    <a:cubicBezTo>
                      <a:pt x="2554" y="3723"/>
                      <a:pt x="1739" y="3862"/>
                      <a:pt x="947" y="4097"/>
                    </a:cubicBezTo>
                    <a:lnTo>
                      <a:pt x="0" y="565"/>
                    </a:lnTo>
                    <a:cubicBezTo>
                      <a:pt x="7553" y="-1675"/>
                      <a:pt x="15403" y="2948"/>
                      <a:pt x="17533" y="10891"/>
                    </a:cubicBezTo>
                    <a:cubicBezTo>
                      <a:pt x="17829" y="11995"/>
                      <a:pt x="18003" y="13131"/>
                      <a:pt x="18052" y="14277"/>
                    </a:cubicBezTo>
                    <a:lnTo>
                      <a:pt x="18052" y="14279"/>
                    </a:lnTo>
                    <a:lnTo>
                      <a:pt x="21600" y="14111"/>
                    </a:lnTo>
                    <a:lnTo>
                      <a:pt x="16545" y="19925"/>
                    </a:lnTo>
                    <a:lnTo>
                      <a:pt x="11017" y="14609"/>
                    </a:lnTo>
                    <a:lnTo>
                      <a:pt x="14565" y="14443"/>
                    </a:lnTo>
                    <a:close/>
                    <a:moveTo>
                      <a:pt x="14566" y="14442"/>
                    </a:moveTo>
                  </a:path>
                </a:pathLst>
              </a:custGeom>
              <a:solidFill>
                <a:srgbClr val="80FF00"/>
              </a:solidFill>
              <a:ln w="9525" cap="flat">
                <a:solidFill>
                  <a:srgbClr val="66FF66"/>
                </a:solidFill>
                <a:prstDash val="solid"/>
                <a:miter lim="800000"/>
                <a:headEnd type="none" w="med" len="med"/>
                <a:tailEnd type="none" w="med" len="med"/>
              </a:ln>
            </p:spPr>
            <p:txBody>
              <a:bodyPr lIns="0" tIns="0" rIns="0" bIns="0">
                <a:prstTxWarp prst="textNoShape">
                  <a:avLst/>
                </a:prstTxWarp>
              </a:bodyPr>
              <a:lstStyle/>
              <a:p>
                <a:endParaRPr lang="en-US"/>
              </a:p>
            </p:txBody>
          </p:sp>
        </p:grpSp>
        <p:sp>
          <p:nvSpPr>
            <p:cNvPr id="11332" name="Rectangle 68"/>
            <p:cNvSpPr>
              <a:spLocks/>
            </p:cNvSpPr>
            <p:nvPr/>
          </p:nvSpPr>
          <p:spPr bwMode="auto">
            <a:xfrm>
              <a:off x="641" y="467"/>
              <a:ext cx="514"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00000"/>
                  </a:solidFill>
                  <a:latin typeface="Arial" charset="0"/>
                  <a:ea typeface="Arial" charset="0"/>
                  <a:cs typeface="Arial" charset="0"/>
                  <a:sym typeface="Arial" charset="0"/>
                </a:rPr>
                <a:t>G3P</a:t>
              </a:r>
            </a:p>
          </p:txBody>
        </p:sp>
      </p:grpSp>
      <p:grpSp>
        <p:nvGrpSpPr>
          <p:cNvPr id="23" name="Group 69"/>
          <p:cNvGrpSpPr>
            <a:grpSpLocks/>
          </p:cNvGrpSpPr>
          <p:nvPr/>
        </p:nvGrpSpPr>
        <p:grpSpPr bwMode="auto">
          <a:xfrm>
            <a:off x="2911475" y="3121025"/>
            <a:ext cx="641350" cy="609600"/>
            <a:chOff x="0" y="0"/>
            <a:chExt cx="404" cy="384"/>
          </a:xfrm>
        </p:grpSpPr>
        <p:sp>
          <p:nvSpPr>
            <p:cNvPr id="11334" name="Oval 70"/>
            <p:cNvSpPr>
              <a:spLocks/>
            </p:cNvSpPr>
            <p:nvPr/>
          </p:nvSpPr>
          <p:spPr bwMode="auto">
            <a:xfrm>
              <a:off x="5" y="0"/>
              <a:ext cx="384" cy="384"/>
            </a:xfrm>
            <a:prstGeom prst="ellipse">
              <a:avLst/>
            </a:prstGeom>
            <a:solidFill>
              <a:srgbClr val="CC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335" name="Rectangle 71"/>
            <p:cNvSpPr>
              <a:spLocks/>
            </p:cNvSpPr>
            <p:nvPr/>
          </p:nvSpPr>
          <p:spPr bwMode="auto">
            <a:xfrm>
              <a:off x="0" y="18"/>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FFFFFF"/>
                  </a:solidFill>
                  <a:latin typeface="Arial" charset="0"/>
                  <a:ea typeface="Arial" charset="0"/>
                  <a:cs typeface="Arial" charset="0"/>
                  <a:sym typeface="Arial" charset="0"/>
                </a:rPr>
                <a:t>5C</a:t>
              </a:r>
            </a:p>
          </p:txBody>
        </p:sp>
      </p:grpSp>
      <p:grpSp>
        <p:nvGrpSpPr>
          <p:cNvPr id="24" name="Group 72"/>
          <p:cNvGrpSpPr>
            <a:grpSpLocks/>
          </p:cNvGrpSpPr>
          <p:nvPr/>
        </p:nvGrpSpPr>
        <p:grpSpPr bwMode="auto">
          <a:xfrm>
            <a:off x="4583113" y="2341563"/>
            <a:ext cx="1217612" cy="373062"/>
            <a:chOff x="0" y="0"/>
            <a:chExt cx="767" cy="235"/>
          </a:xfrm>
        </p:grpSpPr>
        <p:sp>
          <p:nvSpPr>
            <p:cNvPr id="11337" name="AutoShape 73"/>
            <p:cNvSpPr>
              <a:spLocks/>
            </p:cNvSpPr>
            <p:nvPr/>
          </p:nvSpPr>
          <p:spPr bwMode="auto">
            <a:xfrm>
              <a:off x="0" y="0"/>
              <a:ext cx="767" cy="235"/>
            </a:xfrm>
            <a:prstGeom prst="roundRect">
              <a:avLst>
                <a:gd name="adj" fmla="val 16667"/>
              </a:avLst>
            </a:prstGeom>
            <a:solidFill>
              <a:srgbClr val="CCFF66"/>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338" name="Rectangle 74"/>
            <p:cNvSpPr>
              <a:spLocks/>
            </p:cNvSpPr>
            <p:nvPr/>
          </p:nvSpPr>
          <p:spPr bwMode="auto">
            <a:xfrm>
              <a:off x="7" y="17"/>
              <a:ext cx="752" cy="20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2200" b="1">
                  <a:solidFill>
                    <a:srgbClr val="000000"/>
                  </a:solidFill>
                  <a:latin typeface="Arial" charset="0"/>
                  <a:ea typeface="Arial" charset="0"/>
                  <a:cs typeface="Arial" charset="0"/>
                  <a:sym typeface="Arial" charset="0"/>
                </a:rPr>
                <a:t>RuBisCo</a:t>
              </a:r>
            </a:p>
          </p:txBody>
        </p:sp>
      </p:grpSp>
      <p:grpSp>
        <p:nvGrpSpPr>
          <p:cNvPr id="25" name="Group 75"/>
          <p:cNvGrpSpPr>
            <a:grpSpLocks/>
          </p:cNvGrpSpPr>
          <p:nvPr/>
        </p:nvGrpSpPr>
        <p:grpSpPr bwMode="auto">
          <a:xfrm>
            <a:off x="4078288" y="3949700"/>
            <a:ext cx="2187575" cy="666750"/>
            <a:chOff x="0" y="0"/>
            <a:chExt cx="1378" cy="420"/>
          </a:xfrm>
        </p:grpSpPr>
        <p:sp>
          <p:nvSpPr>
            <p:cNvPr id="11340" name="AutoShape 76"/>
            <p:cNvSpPr>
              <a:spLocks/>
            </p:cNvSpPr>
            <p:nvPr/>
          </p:nvSpPr>
          <p:spPr bwMode="auto">
            <a:xfrm>
              <a:off x="0" y="0"/>
              <a:ext cx="1378" cy="420"/>
            </a:xfrm>
            <a:prstGeom prst="roundRect">
              <a:avLst>
                <a:gd name="adj" fmla="val 16667"/>
              </a:avLst>
            </a:prstGeom>
            <a:solidFill>
              <a:srgbClr val="80FF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341" name="Rectangle 77"/>
            <p:cNvSpPr>
              <a:spLocks/>
            </p:cNvSpPr>
            <p:nvPr/>
          </p:nvSpPr>
          <p:spPr bwMode="auto">
            <a:xfrm>
              <a:off x="32" y="34"/>
              <a:ext cx="1313" cy="352"/>
            </a:xfrm>
            <a:prstGeom prst="rect">
              <a:avLst/>
            </a:prstGeom>
            <a:noFill/>
            <a:ln w="12700" cap="flat">
              <a:noFill/>
              <a:miter lim="800000"/>
              <a:headEnd type="none" w="med" len="med"/>
              <a:tailEnd type="none" w="med" len="med"/>
            </a:ln>
          </p:spPr>
          <p:txBody>
            <a:bodyPr wrap="none" lIns="38100" tIns="38100" rIns="90080" bIns="38100" anchor="ctr">
              <a:prstTxWarp prst="textNoShape">
                <a:avLst/>
              </a:prstTxWarp>
              <a:spAutoFit/>
            </a:bodyPr>
            <a:lstStyle/>
            <a:p>
              <a:pPr marL="12700" algn="ctr"/>
              <a:r>
                <a:rPr lang="en-US" sz="3400" b="1">
                  <a:solidFill>
                    <a:srgbClr val="000000"/>
                  </a:solidFill>
                  <a:latin typeface="Arial" charset="0"/>
                  <a:ea typeface="Arial" charset="0"/>
                  <a:cs typeface="Arial" charset="0"/>
                  <a:sym typeface="Arial" charset="0"/>
                </a:rPr>
                <a:t>C3 plants</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818381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a:grpSpLocks/>
          </p:cNvGrpSpPr>
          <p:nvPr/>
        </p:nvGrpSpPr>
        <p:grpSpPr bwMode="auto">
          <a:xfrm>
            <a:off x="3024188" y="2044700"/>
            <a:ext cx="4191000" cy="4648200"/>
            <a:chOff x="0" y="0"/>
            <a:chExt cx="2640" cy="2928"/>
          </a:xfrm>
        </p:grpSpPr>
        <p:sp>
          <p:nvSpPr>
            <p:cNvPr id="12296" name="AutoShape 8"/>
            <p:cNvSpPr>
              <a:spLocks/>
            </p:cNvSpPr>
            <p:nvPr/>
          </p:nvSpPr>
          <p:spPr bwMode="auto">
            <a:xfrm>
              <a:off x="1219" y="0"/>
              <a:ext cx="192" cy="24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FFCC18"/>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2297" name="Oval 9"/>
            <p:cNvSpPr>
              <a:spLocks/>
            </p:cNvSpPr>
            <p:nvPr/>
          </p:nvSpPr>
          <p:spPr bwMode="auto">
            <a:xfrm>
              <a:off x="0" y="288"/>
              <a:ext cx="2640" cy="2640"/>
            </a:xfrm>
            <a:prstGeom prst="ellipse">
              <a:avLst/>
            </a:prstGeom>
            <a:noFill/>
            <a:ln w="127000" cap="flat">
              <a:solidFill>
                <a:srgbClr val="FFCC18"/>
              </a:solidFill>
              <a:prstDash val="solid"/>
              <a:round/>
              <a:headEnd type="none" w="med" len="med"/>
              <a:tailEnd type="none" w="med" len="med"/>
            </a:ln>
          </p:spPr>
          <p:txBody>
            <a:bodyPr lIns="0" tIns="0" rIns="0" bIns="0">
              <a:prstTxWarp prst="textNoShape">
                <a:avLst/>
              </a:prstTxWarp>
            </a:bodyPr>
            <a:lstStyle/>
            <a:p>
              <a:endParaRPr lang="en-US"/>
            </a:p>
          </p:txBody>
        </p:sp>
      </p:grpSp>
      <p:sp>
        <p:nvSpPr>
          <p:cNvPr id="12298" name="Rectangle 10"/>
          <p:cNvSpPr>
            <a:spLocks/>
          </p:cNvSpPr>
          <p:nvPr/>
        </p:nvSpPr>
        <p:spPr bwMode="auto">
          <a:xfrm>
            <a:off x="365429" y="284490"/>
            <a:ext cx="5493729" cy="52322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r>
              <a:rPr lang="en-US" sz="3400">
                <a:solidFill>
                  <a:srgbClr val="660066"/>
                </a:solidFill>
                <a:latin typeface="Arial" charset="0"/>
                <a:ea typeface="Arial" charset="0"/>
                <a:cs typeface="Arial" charset="0"/>
                <a:sym typeface="Arial" charset="0"/>
              </a:rPr>
              <a:t>Calvin cycle when O</a:t>
            </a:r>
            <a:r>
              <a:rPr lang="en-US" sz="3400" baseline="-25000">
                <a:solidFill>
                  <a:srgbClr val="660066"/>
                </a:solidFill>
                <a:latin typeface="Arial" charset="0"/>
                <a:ea typeface="Arial" charset="0"/>
                <a:cs typeface="Arial" charset="0"/>
                <a:sym typeface="Arial" charset="0"/>
              </a:rPr>
              <a:t>2 </a:t>
            </a:r>
            <a:r>
              <a:rPr lang="en-US" sz="3400">
                <a:solidFill>
                  <a:srgbClr val="660066"/>
                </a:solidFill>
                <a:latin typeface="Arial" charset="0"/>
                <a:ea typeface="Arial" charset="0"/>
                <a:cs typeface="Arial" charset="0"/>
                <a:sym typeface="Arial" charset="0"/>
              </a:rPr>
              <a:t>is high </a:t>
            </a:r>
          </a:p>
        </p:txBody>
      </p:sp>
      <p:sp>
        <p:nvSpPr>
          <p:cNvPr id="12299" name="AutoShape 11"/>
          <p:cNvSpPr>
            <a:spLocks/>
          </p:cNvSpPr>
          <p:nvPr/>
        </p:nvSpPr>
        <p:spPr bwMode="auto">
          <a:xfrm rot="-180000">
            <a:off x="4799013" y="2347913"/>
            <a:ext cx="228600" cy="381000"/>
          </a:xfrm>
          <a:prstGeom prst="rightArrow">
            <a:avLst>
              <a:gd name="adj1" fmla="val 48352"/>
              <a:gd name="adj2" fmla="val 100000"/>
            </a:avLst>
          </a:prstGeom>
          <a:solidFill>
            <a:srgbClr val="FFFFFF"/>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2300" name="AutoShape 12"/>
          <p:cNvSpPr>
            <a:spLocks/>
          </p:cNvSpPr>
          <p:nvPr/>
        </p:nvSpPr>
        <p:spPr bwMode="auto">
          <a:xfrm rot="-180000">
            <a:off x="4722813" y="2347913"/>
            <a:ext cx="228600" cy="381000"/>
          </a:xfrm>
          <a:prstGeom prst="rightArrow">
            <a:avLst>
              <a:gd name="adj1" fmla="val 48352"/>
              <a:gd name="adj2" fmla="val 100000"/>
            </a:avLst>
          </a:prstGeom>
          <a:solidFill>
            <a:srgbClr val="FFCC18"/>
          </a:solidFill>
          <a:ln w="9525" cap="flat">
            <a:noFill/>
            <a:miter lim="800000"/>
            <a:headEnd type="none" w="med" len="med"/>
            <a:tailEnd type="none" w="med" len="med"/>
          </a:ln>
        </p:spPr>
        <p:txBody>
          <a:bodyPr lIns="0" tIns="0" rIns="0" bIns="0">
            <a:prstTxWarp prst="textNoShape">
              <a:avLst/>
            </a:prstTxWarp>
          </a:bodyPr>
          <a:lstStyle/>
          <a:p>
            <a:endParaRPr lang="en-US"/>
          </a:p>
        </p:txBody>
      </p:sp>
      <p:grpSp>
        <p:nvGrpSpPr>
          <p:cNvPr id="3" name="Group 13"/>
          <p:cNvGrpSpPr>
            <a:grpSpLocks/>
          </p:cNvGrpSpPr>
          <p:nvPr/>
        </p:nvGrpSpPr>
        <p:grpSpPr bwMode="auto">
          <a:xfrm>
            <a:off x="3038475" y="2200275"/>
            <a:ext cx="1585913" cy="758825"/>
            <a:chOff x="0" y="0"/>
            <a:chExt cx="999" cy="477"/>
          </a:xfrm>
        </p:grpSpPr>
        <p:sp>
          <p:nvSpPr>
            <p:cNvPr id="12302" name="Oval 14"/>
            <p:cNvSpPr>
              <a:spLocks/>
            </p:cNvSpPr>
            <p:nvPr/>
          </p:nvSpPr>
          <p:spPr bwMode="auto">
            <a:xfrm>
              <a:off x="600" y="93"/>
              <a:ext cx="384" cy="384"/>
            </a:xfrm>
            <a:prstGeom prst="ellipse">
              <a:avLst/>
            </a:prstGeom>
            <a:solidFill>
              <a:srgbClr val="CC0000"/>
            </a:solidFill>
            <a:ln w="9525" cap="flat">
              <a:noFill/>
              <a:round/>
              <a:headEnd type="none" w="med" len="med"/>
              <a:tailEnd type="none" w="med" len="med"/>
            </a:ln>
          </p:spPr>
          <p:txBody>
            <a:bodyPr lIns="0" tIns="0" rIns="0" bIns="0">
              <a:prstTxWarp prst="textNoShape">
                <a:avLst/>
              </a:prstTxWarp>
            </a:bodyPr>
            <a:lstStyle/>
            <a:p>
              <a:endParaRPr lang="en-US"/>
            </a:p>
          </p:txBody>
        </p:sp>
        <p:grpSp>
          <p:nvGrpSpPr>
            <p:cNvPr id="4" name="Group 15"/>
            <p:cNvGrpSpPr>
              <a:grpSpLocks/>
            </p:cNvGrpSpPr>
            <p:nvPr/>
          </p:nvGrpSpPr>
          <p:grpSpPr bwMode="auto">
            <a:xfrm>
              <a:off x="0" y="0"/>
              <a:ext cx="999" cy="430"/>
              <a:chOff x="0" y="0"/>
              <a:chExt cx="999" cy="430"/>
            </a:xfrm>
          </p:grpSpPr>
          <p:sp>
            <p:nvSpPr>
              <p:cNvPr id="12304" name="Rectangle 16"/>
              <p:cNvSpPr>
                <a:spLocks/>
              </p:cNvSpPr>
              <p:nvPr/>
            </p:nvSpPr>
            <p:spPr bwMode="auto">
              <a:xfrm>
                <a:off x="595" y="102"/>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FFFFFF"/>
                    </a:solidFill>
                    <a:latin typeface="Arial" charset="0"/>
                    <a:ea typeface="Arial" charset="0"/>
                    <a:cs typeface="Arial" charset="0"/>
                    <a:sym typeface="Arial" charset="0"/>
                  </a:rPr>
                  <a:t>5C</a:t>
                </a:r>
              </a:p>
            </p:txBody>
          </p:sp>
          <p:sp>
            <p:nvSpPr>
              <p:cNvPr id="12305" name="Rectangle 17"/>
              <p:cNvSpPr>
                <a:spLocks/>
              </p:cNvSpPr>
              <p:nvPr/>
            </p:nvSpPr>
            <p:spPr bwMode="auto">
              <a:xfrm>
                <a:off x="0" y="0"/>
                <a:ext cx="576"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000000"/>
                    </a:solidFill>
                    <a:latin typeface="Arial" charset="0"/>
                    <a:ea typeface="Arial" charset="0"/>
                    <a:cs typeface="Arial" charset="0"/>
                    <a:sym typeface="Arial" charset="0"/>
                  </a:rPr>
                  <a:t>RuBP</a:t>
                </a:r>
              </a:p>
            </p:txBody>
          </p:sp>
        </p:grpSp>
      </p:grpSp>
      <p:grpSp>
        <p:nvGrpSpPr>
          <p:cNvPr id="5" name="Group 18"/>
          <p:cNvGrpSpPr>
            <a:grpSpLocks/>
          </p:cNvGrpSpPr>
          <p:nvPr/>
        </p:nvGrpSpPr>
        <p:grpSpPr bwMode="auto">
          <a:xfrm>
            <a:off x="6026150" y="3035300"/>
            <a:ext cx="655638" cy="609600"/>
            <a:chOff x="0" y="0"/>
            <a:chExt cx="413" cy="384"/>
          </a:xfrm>
        </p:grpSpPr>
        <p:sp>
          <p:nvSpPr>
            <p:cNvPr id="12307" name="Oval 19"/>
            <p:cNvSpPr>
              <a:spLocks/>
            </p:cNvSpPr>
            <p:nvPr/>
          </p:nvSpPr>
          <p:spPr bwMode="auto">
            <a:xfrm>
              <a:off x="0" y="0"/>
              <a:ext cx="384" cy="384"/>
            </a:xfrm>
            <a:prstGeom prst="ellipse">
              <a:avLst/>
            </a:prstGeom>
            <a:solidFill>
              <a:srgbClr val="CC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2308" name="Rectangle 20"/>
            <p:cNvSpPr>
              <a:spLocks/>
            </p:cNvSpPr>
            <p:nvPr/>
          </p:nvSpPr>
          <p:spPr bwMode="auto">
            <a:xfrm>
              <a:off x="9" y="9"/>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FFFFFF"/>
                  </a:solidFill>
                  <a:latin typeface="Arial" charset="0"/>
                  <a:ea typeface="Arial" charset="0"/>
                  <a:cs typeface="Arial" charset="0"/>
                  <a:sym typeface="Arial" charset="0"/>
                </a:rPr>
                <a:t>3C</a:t>
              </a:r>
            </a:p>
          </p:txBody>
        </p:sp>
      </p:grpSp>
      <p:grpSp>
        <p:nvGrpSpPr>
          <p:cNvPr id="6" name="Group 21"/>
          <p:cNvGrpSpPr>
            <a:grpSpLocks/>
          </p:cNvGrpSpPr>
          <p:nvPr/>
        </p:nvGrpSpPr>
        <p:grpSpPr bwMode="auto">
          <a:xfrm>
            <a:off x="6559550" y="2578100"/>
            <a:ext cx="655638" cy="609600"/>
            <a:chOff x="0" y="0"/>
            <a:chExt cx="413" cy="384"/>
          </a:xfrm>
        </p:grpSpPr>
        <p:sp>
          <p:nvSpPr>
            <p:cNvPr id="12310" name="Oval 22"/>
            <p:cNvSpPr>
              <a:spLocks/>
            </p:cNvSpPr>
            <p:nvPr/>
          </p:nvSpPr>
          <p:spPr bwMode="auto">
            <a:xfrm>
              <a:off x="0" y="0"/>
              <a:ext cx="384" cy="384"/>
            </a:xfrm>
            <a:prstGeom prst="ellipse">
              <a:avLst/>
            </a:prstGeom>
            <a:solidFill>
              <a:srgbClr val="CC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2311" name="Rectangle 23"/>
            <p:cNvSpPr>
              <a:spLocks/>
            </p:cNvSpPr>
            <p:nvPr/>
          </p:nvSpPr>
          <p:spPr bwMode="auto">
            <a:xfrm>
              <a:off x="9" y="9"/>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FFFFFF"/>
                  </a:solidFill>
                  <a:latin typeface="Arial" charset="0"/>
                  <a:ea typeface="Arial" charset="0"/>
                  <a:cs typeface="Arial" charset="0"/>
                  <a:sym typeface="Arial" charset="0"/>
                </a:rPr>
                <a:t>2C</a:t>
              </a:r>
            </a:p>
          </p:txBody>
        </p:sp>
      </p:grpSp>
      <p:grpSp>
        <p:nvGrpSpPr>
          <p:cNvPr id="7" name="Group 24"/>
          <p:cNvGrpSpPr>
            <a:grpSpLocks/>
          </p:cNvGrpSpPr>
          <p:nvPr/>
        </p:nvGrpSpPr>
        <p:grpSpPr bwMode="auto">
          <a:xfrm flipH="1">
            <a:off x="7016750" y="625475"/>
            <a:ext cx="1957388" cy="1897063"/>
            <a:chOff x="0" y="0"/>
            <a:chExt cx="1233" cy="1195"/>
          </a:xfrm>
        </p:grpSpPr>
        <p:sp>
          <p:nvSpPr>
            <p:cNvPr id="12313" name="AutoShape 25"/>
            <p:cNvSpPr>
              <a:spLocks/>
            </p:cNvSpPr>
            <p:nvPr/>
          </p:nvSpPr>
          <p:spPr bwMode="auto">
            <a:xfrm>
              <a:off x="0" y="0"/>
              <a:ext cx="1233" cy="1195"/>
            </a:xfrm>
            <a:prstGeom prst="roundRect">
              <a:avLst>
                <a:gd name="adj" fmla="val 16667"/>
              </a:avLst>
            </a:prstGeom>
            <a:solidFill>
              <a:schemeClr val="accent1"/>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2314" name="Rectangle 26"/>
            <p:cNvSpPr>
              <a:spLocks/>
            </p:cNvSpPr>
            <p:nvPr/>
          </p:nvSpPr>
          <p:spPr bwMode="auto">
            <a:xfrm flipH="1">
              <a:off x="55" y="41"/>
              <a:ext cx="1122" cy="111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lnSpc>
                  <a:spcPct val="80000"/>
                </a:lnSpc>
              </a:pPr>
              <a:r>
                <a:rPr lang="en-US" sz="2200" b="1">
                  <a:solidFill>
                    <a:srgbClr val="000000"/>
                  </a:solidFill>
                  <a:latin typeface="Arial" charset="0"/>
                  <a:ea typeface="Arial" charset="0"/>
                  <a:cs typeface="Arial" charset="0"/>
                  <a:sym typeface="Arial" charset="0"/>
                </a:rPr>
                <a:t>to </a:t>
              </a:r>
              <a:br>
                <a:rPr lang="en-US" sz="2200" b="1">
                  <a:solidFill>
                    <a:srgbClr val="000000"/>
                  </a:solidFill>
                  <a:latin typeface="Arial" charset="0"/>
                  <a:ea typeface="Arial" charset="0"/>
                  <a:cs typeface="Arial" charset="0"/>
                  <a:sym typeface="Arial" charset="0"/>
                </a:rPr>
              </a:br>
              <a:r>
                <a:rPr lang="en-US" sz="2200" b="1">
                  <a:solidFill>
                    <a:srgbClr val="000000"/>
                  </a:solidFill>
                  <a:latin typeface="Arial" charset="0"/>
                  <a:ea typeface="Arial" charset="0"/>
                  <a:cs typeface="Arial" charset="0"/>
                  <a:sym typeface="Arial" charset="0"/>
                </a:rPr>
                <a:t>mitochondria</a:t>
              </a:r>
            </a:p>
            <a:p>
              <a:pPr algn="ctr">
                <a:lnSpc>
                  <a:spcPct val="80000"/>
                </a:lnSpc>
              </a:pPr>
              <a:r>
                <a:rPr lang="en-US" sz="2200" b="1">
                  <a:solidFill>
                    <a:srgbClr val="660066"/>
                  </a:solidFill>
                  <a:latin typeface="Arial" charset="0"/>
                  <a:ea typeface="Arial" charset="0"/>
                  <a:cs typeface="Arial" charset="0"/>
                  <a:sym typeface="Arial" charset="0"/>
                </a:rPr>
                <a:t>–––––––</a:t>
              </a:r>
            </a:p>
            <a:p>
              <a:pPr algn="ctr">
                <a:lnSpc>
                  <a:spcPct val="80000"/>
                </a:lnSpc>
              </a:pPr>
              <a:r>
                <a:rPr lang="en-US" sz="2200" b="1">
                  <a:solidFill>
                    <a:srgbClr val="CC0000"/>
                  </a:solidFill>
                  <a:latin typeface="Arial" charset="0"/>
                  <a:ea typeface="Arial" charset="0"/>
                  <a:cs typeface="Arial" charset="0"/>
                  <a:sym typeface="Arial" charset="0"/>
                </a:rPr>
                <a:t>lost as CO</a:t>
              </a:r>
              <a:r>
                <a:rPr lang="en-US" sz="2200" b="1" baseline="-25000">
                  <a:solidFill>
                    <a:srgbClr val="CC0000"/>
                  </a:solidFill>
                  <a:latin typeface="Arial" charset="0"/>
                  <a:ea typeface="Arial" charset="0"/>
                  <a:cs typeface="Arial" charset="0"/>
                  <a:sym typeface="Arial" charset="0"/>
                </a:rPr>
                <a:t>2 </a:t>
              </a:r>
              <a:br>
                <a:rPr lang="en-US" sz="2200" b="1" baseline="-25000">
                  <a:solidFill>
                    <a:srgbClr val="CC0000"/>
                  </a:solidFill>
                  <a:latin typeface="Arial" charset="0"/>
                  <a:ea typeface="Arial" charset="0"/>
                  <a:cs typeface="Arial" charset="0"/>
                  <a:sym typeface="Arial" charset="0"/>
                </a:rPr>
              </a:br>
              <a:r>
                <a:rPr lang="en-US" sz="2200" b="1" i="1">
                  <a:solidFill>
                    <a:srgbClr val="CC0000"/>
                  </a:solidFill>
                  <a:latin typeface="Arial" charset="0"/>
                  <a:ea typeface="Arial" charset="0"/>
                  <a:cs typeface="Arial" charset="0"/>
                  <a:sym typeface="Arial" charset="0"/>
                </a:rPr>
                <a:t>without</a:t>
              </a:r>
              <a:r>
                <a:rPr lang="en-US" sz="2200" b="1">
                  <a:solidFill>
                    <a:srgbClr val="CC0000"/>
                  </a:solidFill>
                  <a:latin typeface="Arial" charset="0"/>
                  <a:ea typeface="Arial" charset="0"/>
                  <a:cs typeface="Arial" charset="0"/>
                  <a:sym typeface="Arial" charset="0"/>
                </a:rPr>
                <a:t> </a:t>
              </a:r>
              <a:br>
                <a:rPr lang="en-US" sz="2200" b="1">
                  <a:solidFill>
                    <a:srgbClr val="CC0000"/>
                  </a:solidFill>
                  <a:latin typeface="Arial" charset="0"/>
                  <a:ea typeface="Arial" charset="0"/>
                  <a:cs typeface="Arial" charset="0"/>
                  <a:sym typeface="Arial" charset="0"/>
                </a:rPr>
              </a:br>
              <a:r>
                <a:rPr lang="en-US" sz="2200" b="1">
                  <a:solidFill>
                    <a:srgbClr val="CC0000"/>
                  </a:solidFill>
                  <a:latin typeface="Arial" charset="0"/>
                  <a:ea typeface="Arial" charset="0"/>
                  <a:cs typeface="Arial" charset="0"/>
                  <a:sym typeface="Arial" charset="0"/>
                </a:rPr>
                <a:t>making ATP</a:t>
              </a:r>
            </a:p>
          </p:txBody>
        </p:sp>
      </p:grpSp>
      <p:sp>
        <p:nvSpPr>
          <p:cNvPr id="12315" name="AutoShape 27"/>
          <p:cNvSpPr>
            <a:spLocks/>
          </p:cNvSpPr>
          <p:nvPr/>
        </p:nvSpPr>
        <p:spPr bwMode="auto">
          <a:xfrm rot="12780000" flipH="1">
            <a:off x="7342188" y="2259013"/>
            <a:ext cx="636587" cy="1219200"/>
          </a:xfrm>
          <a:custGeom>
            <a:avLst/>
            <a:gdLst>
              <a:gd name="T0" fmla="*/ 10800 w 21600"/>
              <a:gd name="T1" fmla="+- 0 10800 1675"/>
              <a:gd name="T2" fmla="*/ 10800 h 19925"/>
            </a:gdLst>
            <a:ahLst/>
            <a:cxnLst>
              <a:cxn ang="0">
                <a:pos x="T0" y="T2"/>
              </a:cxn>
            </a:cxnLst>
            <a:rect l="0" t="0" r="r" b="b"/>
            <a:pathLst>
              <a:path w="21600" h="19925">
                <a:moveTo>
                  <a:pt x="14566" y="14442"/>
                </a:moveTo>
                <a:cubicBezTo>
                  <a:pt x="14301" y="8222"/>
                  <a:pt x="9291" y="3406"/>
                  <a:pt x="3377" y="3685"/>
                </a:cubicBezTo>
                <a:cubicBezTo>
                  <a:pt x="2554" y="3723"/>
                  <a:pt x="1739" y="3862"/>
                  <a:pt x="947" y="4097"/>
                </a:cubicBezTo>
                <a:lnTo>
                  <a:pt x="0" y="565"/>
                </a:lnTo>
                <a:cubicBezTo>
                  <a:pt x="7553" y="-1675"/>
                  <a:pt x="15403" y="2948"/>
                  <a:pt x="17533" y="10891"/>
                </a:cubicBezTo>
                <a:cubicBezTo>
                  <a:pt x="17829" y="11995"/>
                  <a:pt x="18003" y="13131"/>
                  <a:pt x="18052" y="14277"/>
                </a:cubicBezTo>
                <a:lnTo>
                  <a:pt x="18052" y="14279"/>
                </a:lnTo>
                <a:lnTo>
                  <a:pt x="21600" y="14111"/>
                </a:lnTo>
                <a:lnTo>
                  <a:pt x="16545" y="19925"/>
                </a:lnTo>
                <a:lnTo>
                  <a:pt x="11017" y="14609"/>
                </a:lnTo>
                <a:lnTo>
                  <a:pt x="14565" y="14443"/>
                </a:lnTo>
                <a:close/>
                <a:moveTo>
                  <a:pt x="14566" y="14442"/>
                </a:moveTo>
              </a:path>
            </a:pathLst>
          </a:custGeom>
          <a:solidFill>
            <a:srgbClr val="80FF00"/>
          </a:solidFill>
          <a:ln w="9525" cap="flat">
            <a:solidFill>
              <a:srgbClr val="0C8F0F"/>
            </a:solidFill>
            <a:prstDash val="solid"/>
            <a:miter lim="800000"/>
            <a:headEnd type="none" w="med" len="med"/>
            <a:tailEnd type="none" w="med" len="med"/>
          </a:ln>
        </p:spPr>
        <p:txBody>
          <a:bodyPr lIns="0" tIns="0" rIns="0" bIns="0">
            <a:prstTxWarp prst="textNoShape">
              <a:avLst/>
            </a:prstTxWarp>
          </a:bodyPr>
          <a:lstStyle/>
          <a:p>
            <a:endParaRPr lang="en-US"/>
          </a:p>
        </p:txBody>
      </p:sp>
      <p:grpSp>
        <p:nvGrpSpPr>
          <p:cNvPr id="8" name="Group 28"/>
          <p:cNvGrpSpPr>
            <a:grpSpLocks/>
          </p:cNvGrpSpPr>
          <p:nvPr/>
        </p:nvGrpSpPr>
        <p:grpSpPr bwMode="auto">
          <a:xfrm>
            <a:off x="3459163" y="4702175"/>
            <a:ext cx="3268662" cy="600075"/>
            <a:chOff x="0" y="0"/>
            <a:chExt cx="2059" cy="378"/>
          </a:xfrm>
        </p:grpSpPr>
        <p:sp>
          <p:nvSpPr>
            <p:cNvPr id="12317" name="AutoShape 29"/>
            <p:cNvSpPr>
              <a:spLocks/>
            </p:cNvSpPr>
            <p:nvPr/>
          </p:nvSpPr>
          <p:spPr bwMode="auto">
            <a:xfrm>
              <a:off x="0" y="0"/>
              <a:ext cx="2059" cy="378"/>
            </a:xfrm>
            <a:prstGeom prst="roundRect">
              <a:avLst>
                <a:gd name="adj" fmla="val 16667"/>
              </a:avLst>
            </a:prstGeom>
            <a:solidFill>
              <a:srgbClr val="80FF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2318" name="Rectangle 30"/>
            <p:cNvSpPr>
              <a:spLocks/>
            </p:cNvSpPr>
            <p:nvPr/>
          </p:nvSpPr>
          <p:spPr bwMode="auto">
            <a:xfrm>
              <a:off x="31" y="33"/>
              <a:ext cx="1996" cy="312"/>
            </a:xfrm>
            <a:prstGeom prst="rect">
              <a:avLst/>
            </a:prstGeom>
            <a:noFill/>
            <a:ln w="12700" cap="flat">
              <a:noFill/>
              <a:miter lim="800000"/>
              <a:headEnd type="none" w="med" len="med"/>
              <a:tailEnd type="none" w="med" len="med"/>
            </a:ln>
          </p:spPr>
          <p:txBody>
            <a:bodyPr wrap="none" lIns="38100" tIns="38100" rIns="90620" bIns="38100" anchor="ctr">
              <a:prstTxWarp prst="textNoShape">
                <a:avLst/>
              </a:prstTxWarp>
              <a:spAutoFit/>
            </a:bodyPr>
            <a:lstStyle/>
            <a:p>
              <a:pPr marL="14288" algn="ctr"/>
              <a:r>
                <a:rPr lang="en-US" sz="3000" b="1" u="sng">
                  <a:solidFill>
                    <a:srgbClr val="000000"/>
                  </a:solidFill>
                  <a:latin typeface="Arial" charset="0"/>
                  <a:ea typeface="Arial" charset="0"/>
                  <a:cs typeface="Arial" charset="0"/>
                  <a:sym typeface="Arial" charset="0"/>
                </a:rPr>
                <a:t>photorespiration</a:t>
              </a:r>
            </a:p>
          </p:txBody>
        </p:sp>
      </p:grpSp>
      <p:grpSp>
        <p:nvGrpSpPr>
          <p:cNvPr id="9" name="Group 31"/>
          <p:cNvGrpSpPr>
            <a:grpSpLocks/>
          </p:cNvGrpSpPr>
          <p:nvPr/>
        </p:nvGrpSpPr>
        <p:grpSpPr bwMode="auto">
          <a:xfrm>
            <a:off x="4806950" y="1503363"/>
            <a:ext cx="625475" cy="617537"/>
            <a:chOff x="0" y="0"/>
            <a:chExt cx="394" cy="389"/>
          </a:xfrm>
        </p:grpSpPr>
        <p:grpSp>
          <p:nvGrpSpPr>
            <p:cNvPr id="10" name="Group 32"/>
            <p:cNvGrpSpPr>
              <a:grpSpLocks/>
            </p:cNvGrpSpPr>
            <p:nvPr/>
          </p:nvGrpSpPr>
          <p:grpSpPr bwMode="auto">
            <a:xfrm>
              <a:off x="0" y="5"/>
              <a:ext cx="384" cy="384"/>
              <a:chOff x="0" y="0"/>
              <a:chExt cx="384" cy="384"/>
            </a:xfrm>
          </p:grpSpPr>
          <p:sp>
            <p:nvSpPr>
              <p:cNvPr id="12321" name="Oval 33"/>
              <p:cNvSpPr>
                <a:spLocks/>
              </p:cNvSpPr>
              <p:nvPr/>
            </p:nvSpPr>
            <p:spPr bwMode="auto">
              <a:xfrm>
                <a:off x="0" y="0"/>
                <a:ext cx="384" cy="384"/>
              </a:xfrm>
              <a:prstGeom prst="ellipse">
                <a:avLst/>
              </a:prstGeom>
              <a:solidFill>
                <a:srgbClr val="6F89F7"/>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2322" name="Rectangle 34"/>
              <p:cNvSpPr>
                <a:spLocks/>
              </p:cNvSpPr>
              <p:nvPr/>
            </p:nvSpPr>
            <p:spPr bwMode="auto">
              <a:xfrm>
                <a:off x="134" y="28"/>
                <a:ext cx="124" cy="308"/>
              </a:xfrm>
              <a:prstGeom prst="rect">
                <a:avLst/>
              </a:prstGeom>
              <a:solidFill>
                <a:srgbClr val="6F89F7"/>
              </a:solidFill>
              <a:ln w="9525" cap="flat">
                <a:noFill/>
                <a:miter lim="800000"/>
                <a:headEnd type="none" w="med" len="med"/>
                <a:tailEnd type="none" w="med" len="med"/>
              </a:ln>
            </p:spPr>
            <p:txBody>
              <a:bodyPr wrap="none" lIns="0" tIns="0" rIns="0" bIns="0">
                <a:prstTxWarp prst="textNoShape">
                  <a:avLst/>
                </a:prstTxWarp>
                <a:spAutoFit/>
              </a:bodyPr>
              <a:lstStyle/>
              <a:p>
                <a:endParaRPr lang="en-US"/>
              </a:p>
            </p:txBody>
          </p:sp>
        </p:grpSp>
        <p:sp>
          <p:nvSpPr>
            <p:cNvPr id="12323" name="Rectangle 35"/>
            <p:cNvSpPr>
              <a:spLocks/>
            </p:cNvSpPr>
            <p:nvPr/>
          </p:nvSpPr>
          <p:spPr bwMode="auto">
            <a:xfrm>
              <a:off x="21" y="0"/>
              <a:ext cx="373" cy="376"/>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000000"/>
                  </a:solidFill>
                  <a:latin typeface="Arial" charset="0"/>
                  <a:ea typeface="Arial" charset="0"/>
                  <a:cs typeface="Arial" charset="0"/>
                  <a:sym typeface="Arial" charset="0"/>
                </a:rPr>
                <a:t>O</a:t>
              </a:r>
              <a:r>
                <a:rPr lang="en-US" sz="3000" b="1" baseline="-25000">
                  <a:solidFill>
                    <a:srgbClr val="000000"/>
                  </a:solidFill>
                  <a:latin typeface="Arial" charset="0"/>
                  <a:ea typeface="Arial" charset="0"/>
                  <a:cs typeface="Arial" charset="0"/>
                  <a:sym typeface="Arial" charset="0"/>
                </a:rPr>
                <a:t>2</a:t>
              </a:r>
            </a:p>
          </p:txBody>
        </p:sp>
      </p:grpSp>
      <p:pic>
        <p:nvPicPr>
          <p:cNvPr id="12324" name="Picture 36"/>
          <p:cNvPicPr>
            <a:picLocks noChangeArrowheads="1"/>
          </p:cNvPicPr>
          <p:nvPr/>
        </p:nvPicPr>
        <p:blipFill>
          <a:blip r:embed="rId2"/>
          <a:srcRect/>
          <a:stretch>
            <a:fillRect/>
          </a:stretch>
        </p:blipFill>
        <p:spPr bwMode="auto">
          <a:xfrm>
            <a:off x="0" y="5559425"/>
            <a:ext cx="1274763" cy="1295400"/>
          </a:xfrm>
          <a:prstGeom prst="rect">
            <a:avLst/>
          </a:prstGeom>
          <a:noFill/>
          <a:ln w="9525" cap="flat">
            <a:noFill/>
            <a:miter lim="800000"/>
            <a:headEnd/>
            <a:tailEnd/>
          </a:ln>
        </p:spPr>
      </p:pic>
      <p:grpSp>
        <p:nvGrpSpPr>
          <p:cNvPr id="11" name="Group 37"/>
          <p:cNvGrpSpPr>
            <a:grpSpLocks/>
          </p:cNvGrpSpPr>
          <p:nvPr/>
        </p:nvGrpSpPr>
        <p:grpSpPr bwMode="auto">
          <a:xfrm flipH="1">
            <a:off x="152400" y="2590800"/>
            <a:ext cx="1901825" cy="3119438"/>
            <a:chOff x="0" y="0"/>
            <a:chExt cx="1197" cy="1965"/>
          </a:xfrm>
        </p:grpSpPr>
        <p:sp>
          <p:nvSpPr>
            <p:cNvPr id="12326" name="AutoShape 38"/>
            <p:cNvSpPr>
              <a:spLocks/>
            </p:cNvSpPr>
            <p:nvPr/>
          </p:nvSpPr>
          <p:spPr bwMode="auto">
            <a:xfrm>
              <a:off x="0" y="0"/>
              <a:ext cx="1197" cy="1965"/>
            </a:xfrm>
            <a:custGeom>
              <a:avLst/>
              <a:gdLst>
                <a:gd name="T0" fmla="+- 0 10800 720"/>
                <a:gd name="T1" fmla="*/ T0 w 20159"/>
                <a:gd name="T2" fmla="+- 0 10800 320"/>
                <a:gd name="T3" fmla="*/ 10800 h 21280"/>
              </a:gdLst>
              <a:ahLst/>
              <a:cxnLst>
                <a:cxn ang="0">
                  <a:pos x="T1" y="T3"/>
                </a:cxn>
              </a:cxnLst>
              <a:rect l="0" t="0" r="r" b="b"/>
              <a:pathLst>
                <a:path w="20159" h="21280">
                  <a:moveTo>
                    <a:pt x="8566" y="8917"/>
                  </a:moveTo>
                  <a:cubicBezTo>
                    <a:pt x="3063" y="8545"/>
                    <a:pt x="-720" y="6259"/>
                    <a:pt x="116" y="3811"/>
                  </a:cubicBezTo>
                  <a:cubicBezTo>
                    <a:pt x="952" y="1363"/>
                    <a:pt x="6091" y="-320"/>
                    <a:pt x="11594" y="52"/>
                  </a:cubicBezTo>
                  <a:cubicBezTo>
                    <a:pt x="17097" y="424"/>
                    <a:pt x="20880" y="2710"/>
                    <a:pt x="20044" y="5158"/>
                  </a:cubicBezTo>
                  <a:cubicBezTo>
                    <a:pt x="19427" y="6965"/>
                    <a:pt x="16406" y="8424"/>
                    <a:pt x="12408" y="8846"/>
                  </a:cubicBezTo>
                  <a:lnTo>
                    <a:pt x="11637" y="21280"/>
                  </a:lnTo>
                  <a:close/>
                  <a:moveTo>
                    <a:pt x="8566" y="8917"/>
                  </a:moveTo>
                </a:path>
              </a:pathLst>
            </a:custGeom>
            <a:solidFill>
              <a:schemeClr val="accent1"/>
            </a:solidFill>
            <a:ln w="3810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2327" name="Rectangle 39"/>
            <p:cNvSpPr>
              <a:spLocks/>
            </p:cNvSpPr>
            <p:nvPr/>
          </p:nvSpPr>
          <p:spPr bwMode="auto">
            <a:xfrm flipH="1">
              <a:off x="132" y="106"/>
              <a:ext cx="932" cy="616"/>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1800" b="1">
                  <a:solidFill>
                    <a:srgbClr val="0F116A"/>
                  </a:solidFill>
                  <a:latin typeface="Comic Sans MS" charset="0"/>
                  <a:ea typeface="Comic Sans MS" charset="0"/>
                  <a:cs typeface="Comic Sans MS" charset="0"/>
                  <a:sym typeface="Comic Sans MS" charset="0"/>
                </a:rPr>
                <a:t>Hey Dude,</a:t>
              </a:r>
            </a:p>
            <a:p>
              <a:pPr algn="ctr"/>
              <a:r>
                <a:rPr lang="en-US" sz="1800" b="1">
                  <a:solidFill>
                    <a:srgbClr val="0F116A"/>
                  </a:solidFill>
                  <a:latin typeface="Comic Sans MS" charset="0"/>
                  <a:ea typeface="Comic Sans MS" charset="0"/>
                  <a:cs typeface="Comic Sans MS" charset="0"/>
                  <a:sym typeface="Comic Sans MS" charset="0"/>
                </a:rPr>
                <a:t>are you high</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on oxygen!</a:t>
              </a:r>
            </a:p>
          </p:txBody>
        </p:sp>
      </p:grpSp>
      <p:grpSp>
        <p:nvGrpSpPr>
          <p:cNvPr id="12" name="Group 40"/>
          <p:cNvGrpSpPr>
            <a:grpSpLocks/>
          </p:cNvGrpSpPr>
          <p:nvPr/>
        </p:nvGrpSpPr>
        <p:grpSpPr bwMode="auto">
          <a:xfrm>
            <a:off x="4559300" y="2619375"/>
            <a:ext cx="1217613" cy="373063"/>
            <a:chOff x="0" y="0"/>
            <a:chExt cx="767" cy="235"/>
          </a:xfrm>
        </p:grpSpPr>
        <p:sp>
          <p:nvSpPr>
            <p:cNvPr id="12329" name="AutoShape 41"/>
            <p:cNvSpPr>
              <a:spLocks/>
            </p:cNvSpPr>
            <p:nvPr/>
          </p:nvSpPr>
          <p:spPr bwMode="auto">
            <a:xfrm>
              <a:off x="0" y="0"/>
              <a:ext cx="767" cy="235"/>
            </a:xfrm>
            <a:prstGeom prst="roundRect">
              <a:avLst>
                <a:gd name="adj" fmla="val 16667"/>
              </a:avLst>
            </a:prstGeom>
            <a:solidFill>
              <a:srgbClr val="CCFF66"/>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2330" name="Rectangle 42"/>
            <p:cNvSpPr>
              <a:spLocks/>
            </p:cNvSpPr>
            <p:nvPr/>
          </p:nvSpPr>
          <p:spPr bwMode="auto">
            <a:xfrm>
              <a:off x="7" y="17"/>
              <a:ext cx="752" cy="20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2200" b="1">
                  <a:solidFill>
                    <a:srgbClr val="000000"/>
                  </a:solidFill>
                  <a:latin typeface="Arial" charset="0"/>
                  <a:ea typeface="Arial" charset="0"/>
                  <a:cs typeface="Arial" charset="0"/>
                  <a:sym typeface="Arial" charset="0"/>
                </a:rPr>
                <a:t>RuBisCo</a:t>
              </a:r>
            </a:p>
          </p:txBody>
        </p:sp>
      </p:grpSp>
      <p:grpSp>
        <p:nvGrpSpPr>
          <p:cNvPr id="13" name="Group 43"/>
          <p:cNvGrpSpPr>
            <a:grpSpLocks/>
          </p:cNvGrpSpPr>
          <p:nvPr/>
        </p:nvGrpSpPr>
        <p:grpSpPr bwMode="auto">
          <a:xfrm flipH="1">
            <a:off x="954088" y="3822700"/>
            <a:ext cx="2032000" cy="1860550"/>
            <a:chOff x="0" y="0"/>
            <a:chExt cx="1279" cy="1172"/>
          </a:xfrm>
        </p:grpSpPr>
        <p:sp>
          <p:nvSpPr>
            <p:cNvPr id="12332" name="AutoShape 44"/>
            <p:cNvSpPr>
              <a:spLocks/>
            </p:cNvSpPr>
            <p:nvPr/>
          </p:nvSpPr>
          <p:spPr bwMode="auto">
            <a:xfrm>
              <a:off x="0" y="38"/>
              <a:ext cx="1279" cy="1134"/>
            </a:xfrm>
            <a:custGeom>
              <a:avLst/>
              <a:gdLst>
                <a:gd name="T0" fmla="+- 0 10800 1098"/>
                <a:gd name="T1" fmla="*/ T0 w 19785"/>
                <a:gd name="T2" fmla="+- 0 10800 784"/>
                <a:gd name="T3" fmla="*/ 10800 h 20816"/>
              </a:gdLst>
              <a:ahLst/>
              <a:cxnLst>
                <a:cxn ang="0">
                  <a:pos x="T1" y="T3"/>
                </a:cxn>
              </a:cxnLst>
              <a:rect l="0" t="0" r="r" b="b"/>
              <a:pathLst>
                <a:path w="19785" h="20816">
                  <a:moveTo>
                    <a:pt x="12537" y="13878"/>
                  </a:moveTo>
                  <a:cubicBezTo>
                    <a:pt x="7274" y="14922"/>
                    <a:pt x="1823" y="12719"/>
                    <a:pt x="362" y="8958"/>
                  </a:cubicBezTo>
                  <a:cubicBezTo>
                    <a:pt x="-1098" y="5197"/>
                    <a:pt x="1985" y="1303"/>
                    <a:pt x="7249" y="259"/>
                  </a:cubicBezTo>
                  <a:cubicBezTo>
                    <a:pt x="12513" y="-784"/>
                    <a:pt x="17964" y="1419"/>
                    <a:pt x="19424" y="5180"/>
                  </a:cubicBezTo>
                  <a:cubicBezTo>
                    <a:pt x="20502" y="7955"/>
                    <a:pt x="19114" y="10921"/>
                    <a:pt x="15915" y="12675"/>
                  </a:cubicBezTo>
                  <a:lnTo>
                    <a:pt x="19490" y="20816"/>
                  </a:lnTo>
                  <a:close/>
                  <a:moveTo>
                    <a:pt x="12537" y="13878"/>
                  </a:moveTo>
                </a:path>
              </a:pathLst>
            </a:custGeom>
            <a:solidFill>
              <a:schemeClr val="accent1"/>
            </a:solidFill>
            <a:ln w="3810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2333" name="Rectangle 45"/>
            <p:cNvSpPr>
              <a:spLocks/>
            </p:cNvSpPr>
            <p:nvPr/>
          </p:nvSpPr>
          <p:spPr bwMode="auto">
            <a:xfrm flipH="1">
              <a:off x="136" y="0"/>
              <a:ext cx="1007" cy="84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1800" b="1">
                  <a:solidFill>
                    <a:srgbClr val="0F116A"/>
                  </a:solidFill>
                  <a:latin typeface="Comic Sans MS" charset="0"/>
                  <a:ea typeface="Comic Sans MS" charset="0"/>
                  <a:cs typeface="Comic Sans MS" charset="0"/>
                  <a:sym typeface="Comic Sans MS" charset="0"/>
                </a:rPr>
                <a:t>It’s so </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 sad to see a</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good enzyme,</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go BAD!</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6343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324"/>
                                        </p:tgtEl>
                                        <p:attrNameLst>
                                          <p:attrName>style.visibility</p:attrName>
                                        </p:attrNameLst>
                                      </p:cBhvr>
                                      <p:to>
                                        <p:strVal val="visible"/>
                                      </p:to>
                                    </p:set>
                                    <p:animEffect transition="in" filter="wipe(down)">
                                      <p:cBhvr>
                                        <p:cTn id="7" dur="500"/>
                                        <p:tgtEl>
                                          <p:spTgt spid="12324"/>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500"/>
                            </p:stCondLst>
                            <p:childTnLst>
                              <p:par>
                                <p:cTn id="13" presetID="22" presetClass="entr" presetSubtype="4" fill="hold"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en-US"/>
              <a:t>Photorespiration</a:t>
            </a:r>
          </a:p>
        </p:txBody>
      </p:sp>
      <p:sp>
        <p:nvSpPr>
          <p:cNvPr id="37891" name="Rectangle 3"/>
          <p:cNvSpPr>
            <a:spLocks noGrp="1" noRot="1" noChangeArrowheads="1"/>
          </p:cNvSpPr>
          <p:nvPr>
            <p:ph type="body" idx="1"/>
          </p:nvPr>
        </p:nvSpPr>
        <p:spPr>
          <a:xfrm>
            <a:off x="304800" y="1524000"/>
            <a:ext cx="8540750" cy="5029200"/>
          </a:xfrm>
        </p:spPr>
        <p:txBody>
          <a:bodyPr/>
          <a:lstStyle/>
          <a:p>
            <a:pPr>
              <a:lnSpc>
                <a:spcPct val="90000"/>
              </a:lnSpc>
            </a:pPr>
            <a:r>
              <a:rPr lang="en-US" sz="2800">
                <a:effectLst/>
              </a:rPr>
              <a:t>In most plants initial fixation of CO</a:t>
            </a:r>
            <a:r>
              <a:rPr lang="en-US" sz="2800" baseline="-25000">
                <a:effectLst/>
              </a:rPr>
              <a:t>2</a:t>
            </a:r>
            <a:r>
              <a:rPr lang="en-US" sz="2800">
                <a:effectLst/>
              </a:rPr>
              <a:t> occurs via rubisco and results in a three-carbon compound, 3-phosphoglycerate.</a:t>
            </a:r>
          </a:p>
          <a:p>
            <a:pPr>
              <a:lnSpc>
                <a:spcPct val="90000"/>
              </a:lnSpc>
            </a:pPr>
            <a:r>
              <a:rPr lang="en-US" sz="2800">
                <a:effectLst/>
              </a:rPr>
              <a:t>When their stomata are closed on a hot, dry day, CO</a:t>
            </a:r>
            <a:r>
              <a:rPr lang="en-US" sz="2800" baseline="-25000">
                <a:effectLst/>
              </a:rPr>
              <a:t>2</a:t>
            </a:r>
            <a:r>
              <a:rPr lang="en-US" sz="2800">
                <a:effectLst/>
              </a:rPr>
              <a:t> levels drop as CO</a:t>
            </a:r>
            <a:r>
              <a:rPr lang="en-US" sz="2800" baseline="-25000">
                <a:effectLst/>
              </a:rPr>
              <a:t>2</a:t>
            </a:r>
            <a:r>
              <a:rPr lang="en-US" sz="2800">
                <a:effectLst/>
              </a:rPr>
              <a:t> is consumed in the Calvin cycle.</a:t>
            </a:r>
          </a:p>
          <a:p>
            <a:pPr>
              <a:lnSpc>
                <a:spcPct val="90000"/>
              </a:lnSpc>
            </a:pPr>
            <a:r>
              <a:rPr lang="en-US" sz="2800">
                <a:effectLst/>
              </a:rPr>
              <a:t>At the same time, O</a:t>
            </a:r>
            <a:r>
              <a:rPr lang="en-US" sz="2800" baseline="-25000">
                <a:effectLst/>
              </a:rPr>
              <a:t>2</a:t>
            </a:r>
            <a:r>
              <a:rPr lang="en-US" sz="2800">
                <a:effectLst/>
              </a:rPr>
              <a:t> levels rise as the light reaction converts light to chemical energy.</a:t>
            </a:r>
          </a:p>
          <a:p>
            <a:pPr>
              <a:lnSpc>
                <a:spcPct val="90000"/>
              </a:lnSpc>
            </a:pPr>
            <a:r>
              <a:rPr lang="en-US" sz="2800">
                <a:effectLst/>
              </a:rPr>
              <a:t>While rubisco normally accepts CO</a:t>
            </a:r>
            <a:r>
              <a:rPr lang="en-US" sz="2800" baseline="-25000">
                <a:effectLst/>
              </a:rPr>
              <a:t>2</a:t>
            </a:r>
            <a:r>
              <a:rPr lang="en-US" sz="2800">
                <a:effectLst/>
              </a:rPr>
              <a:t>, when the O</a:t>
            </a:r>
            <a:r>
              <a:rPr lang="en-US" sz="2800" baseline="-25000">
                <a:effectLst/>
              </a:rPr>
              <a:t>2</a:t>
            </a:r>
            <a:r>
              <a:rPr lang="en-US" sz="2800">
                <a:effectLst/>
              </a:rPr>
              <a:t>/CO</a:t>
            </a:r>
            <a:r>
              <a:rPr lang="en-US" sz="2800" baseline="-25000">
                <a:effectLst/>
              </a:rPr>
              <a:t>2</a:t>
            </a:r>
            <a:r>
              <a:rPr lang="en-US" sz="2800">
                <a:effectLst/>
              </a:rPr>
              <a:t> ratio increases (on a hot, dry day with closed stomata), rubisco can add O</a:t>
            </a:r>
            <a:r>
              <a:rPr lang="en-US" sz="2800" baseline="-25000">
                <a:effectLst/>
              </a:rPr>
              <a:t>2</a:t>
            </a:r>
            <a:r>
              <a:rPr lang="en-US" sz="2800">
                <a:effectLst/>
              </a:rPr>
              <a:t> to RuBP.</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6" name="Rectangle 4"/>
          <p:cNvSpPr>
            <a:spLocks noGrp="1" noRot="1" noChangeArrowheads="1"/>
          </p:cNvSpPr>
          <p:nvPr>
            <p:ph/>
          </p:nvPr>
        </p:nvSpPr>
        <p:spPr/>
        <p:txBody>
          <a:bodyPr/>
          <a:lstStyle/>
          <a:p>
            <a:endParaRPr lang="en-CA"/>
          </a:p>
        </p:txBody>
      </p:sp>
      <p:sp>
        <p:nvSpPr>
          <p:cNvPr id="38915" name="Rectangle 3"/>
          <p:cNvSpPr>
            <a:spLocks noGrp="1" noRot="1" noChangeArrowheads="1"/>
          </p:cNvSpPr>
          <p:nvPr>
            <p:ph type="body" idx="4294967295"/>
          </p:nvPr>
        </p:nvSpPr>
        <p:spPr>
          <a:xfrm>
            <a:off x="381000" y="228600"/>
            <a:ext cx="8534400" cy="6400800"/>
          </a:xfrm>
        </p:spPr>
        <p:txBody>
          <a:bodyPr/>
          <a:lstStyle/>
          <a:p>
            <a:pPr>
              <a:lnSpc>
                <a:spcPct val="90000"/>
              </a:lnSpc>
            </a:pPr>
            <a:r>
              <a:rPr lang="en-US" sz="2800">
                <a:effectLst/>
              </a:rPr>
              <a:t>When rubisco adds O</a:t>
            </a:r>
            <a:r>
              <a:rPr lang="en-US" sz="2800" baseline="-25000">
                <a:effectLst/>
              </a:rPr>
              <a:t>2</a:t>
            </a:r>
            <a:r>
              <a:rPr lang="en-US" sz="2800">
                <a:effectLst/>
              </a:rPr>
              <a:t> to RuBP, RuBP splits into a three-carbon piece and a two-carbon piece in a process called </a:t>
            </a:r>
            <a:r>
              <a:rPr lang="en-US" sz="2800" b="1">
                <a:effectLst/>
              </a:rPr>
              <a:t>photorespiration</a:t>
            </a:r>
            <a:r>
              <a:rPr lang="en-US" sz="2800">
                <a:effectLst/>
              </a:rPr>
              <a:t>.</a:t>
            </a:r>
          </a:p>
          <a:p>
            <a:pPr lvl="1">
              <a:lnSpc>
                <a:spcPct val="90000"/>
              </a:lnSpc>
            </a:pPr>
            <a:r>
              <a:rPr lang="en-US" sz="2400">
                <a:effectLst/>
              </a:rPr>
              <a:t>The two-carbon fragment is exported from the chloroplast and degraded to CO</a:t>
            </a:r>
            <a:r>
              <a:rPr lang="en-US" sz="2400" baseline="-25000">
                <a:effectLst/>
              </a:rPr>
              <a:t>2</a:t>
            </a:r>
            <a:r>
              <a:rPr lang="en-US" sz="2400">
                <a:effectLst/>
              </a:rPr>
              <a:t> by mitochondria and peroxisomes.</a:t>
            </a:r>
          </a:p>
          <a:p>
            <a:pPr lvl="1">
              <a:lnSpc>
                <a:spcPct val="90000"/>
              </a:lnSpc>
            </a:pPr>
            <a:r>
              <a:rPr lang="en-US" sz="2400">
                <a:effectLst/>
              </a:rPr>
              <a:t>Unlike normal respiration, this process produces no ATP, nor additional organic molecules.</a:t>
            </a:r>
          </a:p>
          <a:p>
            <a:pPr>
              <a:lnSpc>
                <a:spcPct val="90000"/>
              </a:lnSpc>
            </a:pPr>
            <a:r>
              <a:rPr lang="en-US" sz="2800">
                <a:effectLst/>
              </a:rPr>
              <a:t>Photorespiration </a:t>
            </a:r>
            <a:r>
              <a:rPr lang="en-US" sz="2800" i="1">
                <a:effectLst/>
              </a:rPr>
              <a:t>decreases</a:t>
            </a:r>
            <a:r>
              <a:rPr lang="en-US" sz="2800">
                <a:effectLst/>
              </a:rPr>
              <a:t> photosynthetic output by taking organic material from the Calvin cycle. </a:t>
            </a:r>
          </a:p>
          <a:p>
            <a:pPr>
              <a:lnSpc>
                <a:spcPct val="90000"/>
              </a:lnSpc>
            </a:pPr>
            <a:r>
              <a:rPr lang="en-US" sz="2800">
                <a:effectLst/>
              </a:rPr>
              <a:t>Photorespiration can drain away as much as 50% of the carbon fixed by the Calvin cycle on a hot, dry day.</a:t>
            </a:r>
          </a:p>
          <a:p>
            <a:pPr>
              <a:lnSpc>
                <a:spcPct val="90000"/>
              </a:lnSpc>
            </a:pPr>
            <a:r>
              <a:rPr lang="en-US" sz="2800">
                <a:effectLst/>
              </a:rPr>
              <a:t>Certain plant species have evolved alternate modes of carbon fixation to minimize photorespiration.</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319" name="Rectangle 7"/>
          <p:cNvSpPr>
            <a:spLocks noGrp="1" noChangeArrowheads="1"/>
          </p:cNvSpPr>
          <p:nvPr>
            <p:ph type="title"/>
          </p:nvPr>
        </p:nvSpPr>
        <p:spPr>
          <a:ln/>
        </p:spPr>
        <p:txBody>
          <a:bodyPr rIns="132080"/>
          <a:lstStyle/>
          <a:p>
            <a:r>
              <a:rPr lang="en-US"/>
              <a:t>Impact of Photorespiration </a:t>
            </a:r>
          </a:p>
        </p:txBody>
      </p:sp>
      <p:sp>
        <p:nvSpPr>
          <p:cNvPr id="13320" name="Rectangle 8"/>
          <p:cNvSpPr>
            <a:spLocks noGrp="1" noChangeArrowheads="1"/>
          </p:cNvSpPr>
          <p:nvPr>
            <p:ph type="body" idx="1"/>
          </p:nvPr>
        </p:nvSpPr>
        <p:spPr>
          <a:xfrm>
            <a:off x="647700" y="1206500"/>
            <a:ext cx="8001000" cy="5257800"/>
          </a:xfrm>
          <a:ln/>
        </p:spPr>
        <p:txBody>
          <a:bodyPr rIns="132080"/>
          <a:lstStyle/>
          <a:p>
            <a:pPr>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dirty="0"/>
              <a:t>Oxidation of </a:t>
            </a:r>
            <a:r>
              <a:rPr lang="en-US" dirty="0" err="1"/>
              <a:t>RuBP</a:t>
            </a:r>
            <a:endParaRPr lang="en-US" dirty="0"/>
          </a:p>
          <a:p>
            <a:pPr marL="782638" lvl="1">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dirty="0"/>
              <a:t>short circuit of Calvin cycle </a:t>
            </a:r>
          </a:p>
          <a:p>
            <a:pPr marL="782638" lvl="1">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u="sng" dirty="0">
                <a:solidFill>
                  <a:srgbClr val="660066"/>
                </a:solidFill>
              </a:rPr>
              <a:t>loss of carbons to CO</a:t>
            </a:r>
            <a:r>
              <a:rPr lang="en-US" baseline="-25000" dirty="0">
                <a:solidFill>
                  <a:srgbClr val="660066"/>
                </a:solidFill>
              </a:rPr>
              <a:t>2</a:t>
            </a:r>
          </a:p>
          <a:p>
            <a:pPr marL="1125538" lvl="2">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dirty="0"/>
              <a:t>can lose 50% of carbons fixed by Calvin cycle</a:t>
            </a:r>
          </a:p>
          <a:p>
            <a:pPr marL="782638" lvl="1">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dirty="0"/>
              <a:t>reduces production of photosynthesis</a:t>
            </a:r>
          </a:p>
          <a:p>
            <a:pPr marL="1125538" lvl="2">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u="sng" dirty="0"/>
              <a:t>no ATP</a:t>
            </a:r>
            <a:r>
              <a:rPr lang="en-US" dirty="0"/>
              <a:t> (energy) produced</a:t>
            </a:r>
          </a:p>
          <a:p>
            <a:pPr marL="1125538" lvl="2">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u="sng" dirty="0"/>
              <a:t>no C</a:t>
            </a:r>
            <a:r>
              <a:rPr lang="en-US" baseline="-25000" dirty="0"/>
              <a:t>6</a:t>
            </a:r>
            <a:r>
              <a:rPr lang="en-US" u="sng" dirty="0"/>
              <a:t>H</a:t>
            </a:r>
            <a:r>
              <a:rPr lang="en-US" baseline="-25000" dirty="0"/>
              <a:t>12</a:t>
            </a:r>
            <a:r>
              <a:rPr lang="en-US" u="sng" dirty="0"/>
              <a:t>O</a:t>
            </a:r>
            <a:r>
              <a:rPr lang="en-US" baseline="-25000" dirty="0"/>
              <a:t>6</a:t>
            </a:r>
            <a:r>
              <a:rPr lang="en-US" dirty="0"/>
              <a:t> (food) produced</a:t>
            </a:r>
          </a:p>
          <a:p>
            <a:pPr marL="782638" lvl="1">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dirty="0"/>
              <a:t>if photorespiration could be reduced, plant would become 50% more efficient</a:t>
            </a:r>
          </a:p>
          <a:p>
            <a:pPr marL="1125538" lvl="2">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dirty="0"/>
              <a:t>strong selection pressure to evolve </a:t>
            </a:r>
            <a:r>
              <a:rPr lang="en-US" u="sng" dirty="0">
                <a:solidFill>
                  <a:srgbClr val="660066"/>
                </a:solidFill>
              </a:rPr>
              <a:t>alternative carbon fixation</a:t>
            </a:r>
            <a:r>
              <a:rPr lang="en-US" dirty="0"/>
              <a:t> systems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1549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20">
                                            <p:txEl>
                                              <p:pRg st="0" end="0"/>
                                            </p:txEl>
                                          </p:spTgt>
                                        </p:tgtEl>
                                        <p:attrNameLst>
                                          <p:attrName>style.visibility</p:attrName>
                                        </p:attrNameLst>
                                      </p:cBhvr>
                                      <p:to>
                                        <p:strVal val="visible"/>
                                      </p:to>
                                    </p:set>
                                    <p:anim calcmode="lin" valueType="num">
                                      <p:cBhvr additive="base">
                                        <p:cTn id="7" dur="500" fill="hold"/>
                                        <p:tgtEl>
                                          <p:spTgt spid="133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20">
                                            <p:txEl>
                                              <p:pRg st="1" end="1"/>
                                            </p:txEl>
                                          </p:spTgt>
                                        </p:tgtEl>
                                        <p:attrNameLst>
                                          <p:attrName>style.visibility</p:attrName>
                                        </p:attrNameLst>
                                      </p:cBhvr>
                                      <p:to>
                                        <p:strVal val="visible"/>
                                      </p:to>
                                    </p:set>
                                    <p:anim calcmode="lin" valueType="num">
                                      <p:cBhvr additive="base">
                                        <p:cTn id="13" dur="500" fill="hold"/>
                                        <p:tgtEl>
                                          <p:spTgt spid="1332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20">
                                            <p:txEl>
                                              <p:pRg st="2" end="2"/>
                                            </p:txEl>
                                          </p:spTgt>
                                        </p:tgtEl>
                                        <p:attrNameLst>
                                          <p:attrName>style.visibility</p:attrName>
                                        </p:attrNameLst>
                                      </p:cBhvr>
                                      <p:to>
                                        <p:strVal val="visible"/>
                                      </p:to>
                                    </p:set>
                                    <p:anim calcmode="lin" valueType="num">
                                      <p:cBhvr additive="base">
                                        <p:cTn id="19" dur="500" fill="hold"/>
                                        <p:tgtEl>
                                          <p:spTgt spid="1332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20">
                                            <p:txEl>
                                              <p:pRg st="3" end="3"/>
                                            </p:txEl>
                                          </p:spTgt>
                                        </p:tgtEl>
                                        <p:attrNameLst>
                                          <p:attrName>style.visibility</p:attrName>
                                        </p:attrNameLst>
                                      </p:cBhvr>
                                      <p:to>
                                        <p:strVal val="visible"/>
                                      </p:to>
                                    </p:set>
                                    <p:anim calcmode="lin" valueType="num">
                                      <p:cBhvr additive="base">
                                        <p:cTn id="25" dur="500" fill="hold"/>
                                        <p:tgtEl>
                                          <p:spTgt spid="1332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2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20">
                                            <p:txEl>
                                              <p:pRg st="4" end="4"/>
                                            </p:txEl>
                                          </p:spTgt>
                                        </p:tgtEl>
                                        <p:attrNameLst>
                                          <p:attrName>style.visibility</p:attrName>
                                        </p:attrNameLst>
                                      </p:cBhvr>
                                      <p:to>
                                        <p:strVal val="visible"/>
                                      </p:to>
                                    </p:set>
                                    <p:anim calcmode="lin" valueType="num">
                                      <p:cBhvr additive="base">
                                        <p:cTn id="31" dur="500" fill="hold"/>
                                        <p:tgtEl>
                                          <p:spTgt spid="1332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2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20">
                                            <p:txEl>
                                              <p:pRg st="5" end="5"/>
                                            </p:txEl>
                                          </p:spTgt>
                                        </p:tgtEl>
                                        <p:attrNameLst>
                                          <p:attrName>style.visibility</p:attrName>
                                        </p:attrNameLst>
                                      </p:cBhvr>
                                      <p:to>
                                        <p:strVal val="visible"/>
                                      </p:to>
                                    </p:set>
                                    <p:anim calcmode="lin" valueType="num">
                                      <p:cBhvr additive="base">
                                        <p:cTn id="37" dur="500" fill="hold"/>
                                        <p:tgtEl>
                                          <p:spTgt spid="1332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32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20">
                                            <p:txEl>
                                              <p:pRg st="6" end="6"/>
                                            </p:txEl>
                                          </p:spTgt>
                                        </p:tgtEl>
                                        <p:attrNameLst>
                                          <p:attrName>style.visibility</p:attrName>
                                        </p:attrNameLst>
                                      </p:cBhvr>
                                      <p:to>
                                        <p:strVal val="visible"/>
                                      </p:to>
                                    </p:set>
                                    <p:anim calcmode="lin" valueType="num">
                                      <p:cBhvr additive="base">
                                        <p:cTn id="43" dur="500" fill="hold"/>
                                        <p:tgtEl>
                                          <p:spTgt spid="1332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32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320">
                                            <p:txEl>
                                              <p:pRg st="7" end="7"/>
                                            </p:txEl>
                                          </p:spTgt>
                                        </p:tgtEl>
                                        <p:attrNameLst>
                                          <p:attrName>style.visibility</p:attrName>
                                        </p:attrNameLst>
                                      </p:cBhvr>
                                      <p:to>
                                        <p:strVal val="visible"/>
                                      </p:to>
                                    </p:set>
                                    <p:anim calcmode="lin" valueType="num">
                                      <p:cBhvr additive="base">
                                        <p:cTn id="49" dur="500" fill="hold"/>
                                        <p:tgtEl>
                                          <p:spTgt spid="13320">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332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3320">
                                            <p:txEl>
                                              <p:pRg st="8" end="8"/>
                                            </p:txEl>
                                          </p:spTgt>
                                        </p:tgtEl>
                                        <p:attrNameLst>
                                          <p:attrName>style.visibility</p:attrName>
                                        </p:attrNameLst>
                                      </p:cBhvr>
                                      <p:to>
                                        <p:strVal val="visible"/>
                                      </p:to>
                                    </p:set>
                                    <p:anim calcmode="lin" valueType="num">
                                      <p:cBhvr additive="base">
                                        <p:cTn id="55" dur="500" fill="hold"/>
                                        <p:tgtEl>
                                          <p:spTgt spid="13320">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332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build="p" bldLvl="5" autoUpdateAnimBg="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descr="photoresp"/>
          <p:cNvPicPr>
            <a:picLocks noChangeAspect="1" noChangeArrowheads="1"/>
          </p:cNvPicPr>
          <p:nvPr/>
        </p:nvPicPr>
        <p:blipFill>
          <a:blip r:embed="rId2"/>
          <a:srcRect/>
          <a:stretch>
            <a:fillRect/>
          </a:stretch>
        </p:blipFill>
        <p:spPr bwMode="auto">
          <a:xfrm>
            <a:off x="304800" y="381000"/>
            <a:ext cx="8534400" cy="6172200"/>
          </a:xfrm>
          <a:prstGeom prst="rect">
            <a:avLst/>
          </a:prstGeom>
          <a:noFill/>
          <a:ln w="25400">
            <a:solidFill>
              <a:schemeClr val="tx1"/>
            </a:solidFill>
            <a:miter lim="800000"/>
            <a:headEnd/>
            <a:tailEnd/>
          </a:ln>
        </p:spPr>
      </p:pic>
    </p:spTree>
  </p:cSld>
  <p:clrMapOvr>
    <a:masterClrMapping/>
  </p:clrMapOvr>
  <p:transition>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descr="comparecycles"/>
          <p:cNvPicPr>
            <a:picLocks noChangeAspect="1" noChangeArrowheads="1"/>
          </p:cNvPicPr>
          <p:nvPr/>
        </p:nvPicPr>
        <p:blipFill>
          <a:blip r:embed="rId2"/>
          <a:srcRect/>
          <a:stretch>
            <a:fillRect/>
          </a:stretch>
        </p:blipFill>
        <p:spPr bwMode="auto">
          <a:xfrm>
            <a:off x="304800" y="609600"/>
            <a:ext cx="8458200" cy="5562600"/>
          </a:xfrm>
          <a:prstGeom prst="rect">
            <a:avLst/>
          </a:prstGeom>
          <a:noFill/>
          <a:ln w="25400">
            <a:solidFill>
              <a:schemeClr val="tx1"/>
            </a:solidFill>
            <a:miter lim="800000"/>
            <a:headEnd/>
            <a:tailEnd/>
          </a:ln>
        </p:spPr>
      </p:pic>
    </p:spTree>
  </p:cSld>
  <p:clrMapOvr>
    <a:masterClrMapping/>
  </p:clrMapOvr>
  <p:transition>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4343" name="Rectangle 7"/>
          <p:cNvSpPr>
            <a:spLocks noGrp="1" noChangeArrowheads="1"/>
          </p:cNvSpPr>
          <p:nvPr>
            <p:ph type="title"/>
          </p:nvPr>
        </p:nvSpPr>
        <p:spPr>
          <a:xfrm>
            <a:off x="114300" y="109538"/>
            <a:ext cx="8229600" cy="690562"/>
          </a:xfrm>
          <a:ln/>
        </p:spPr>
        <p:txBody>
          <a:bodyPr rIns="132080"/>
          <a:lstStyle/>
          <a:p>
            <a:r>
              <a:rPr lang="en-US" dirty="0"/>
              <a:t>Reducing photorespiration </a:t>
            </a:r>
          </a:p>
        </p:txBody>
      </p:sp>
      <p:sp>
        <p:nvSpPr>
          <p:cNvPr id="14344" name="Rectangle 8"/>
          <p:cNvSpPr>
            <a:spLocks noGrp="1" noChangeArrowheads="1"/>
          </p:cNvSpPr>
          <p:nvPr>
            <p:ph type="body" idx="1"/>
          </p:nvPr>
        </p:nvSpPr>
        <p:spPr>
          <a:xfrm>
            <a:off x="685800" y="736600"/>
            <a:ext cx="8458200" cy="5943600"/>
          </a:xfrm>
          <a:ln/>
        </p:spPr>
        <p:txBody>
          <a:bodyPr rIns="132080"/>
          <a:lstStyle/>
          <a:p>
            <a:r>
              <a:rPr lang="en-US" sz="2800" dirty="0"/>
              <a:t>Separate carbon fixation from Calvin cycle</a:t>
            </a:r>
          </a:p>
          <a:p>
            <a:pPr marL="782638" lvl="1"/>
            <a:r>
              <a:rPr lang="en-US" u="sng" dirty="0">
                <a:solidFill>
                  <a:srgbClr val="CC0000"/>
                </a:solidFill>
              </a:rPr>
              <a:t>C4 plants</a:t>
            </a:r>
            <a:r>
              <a:rPr lang="en-US" dirty="0"/>
              <a:t> </a:t>
            </a:r>
          </a:p>
          <a:p>
            <a:pPr marL="1125538" lvl="2"/>
            <a:r>
              <a:rPr lang="en-US" u="sng" dirty="0">
                <a:solidFill>
                  <a:srgbClr val="CC0000"/>
                </a:solidFill>
              </a:rPr>
              <a:t>PHYSICALLY separate carbon fixation from Calvin cycle</a:t>
            </a:r>
          </a:p>
          <a:p>
            <a:pPr marL="1468438" lvl="3"/>
            <a:r>
              <a:rPr lang="en-US" dirty="0"/>
              <a:t>different </a:t>
            </a:r>
            <a:r>
              <a:rPr lang="en-US" dirty="0" smtClean="0"/>
              <a:t>cells </a:t>
            </a:r>
            <a:r>
              <a:rPr lang="en-US" dirty="0"/>
              <a:t>fix carbon vs. where Calvin cycle </a:t>
            </a:r>
            <a:r>
              <a:rPr lang="en-US" dirty="0" smtClean="0"/>
              <a:t>occurs (different leaf structure)</a:t>
            </a:r>
            <a:endParaRPr lang="en-US" dirty="0"/>
          </a:p>
          <a:p>
            <a:pPr marL="1468438" lvl="3"/>
            <a:r>
              <a:rPr lang="en-US" u="sng" dirty="0" smtClean="0">
                <a:solidFill>
                  <a:srgbClr val="CC0000"/>
                </a:solidFill>
              </a:rPr>
              <a:t>PEP carboxylase</a:t>
            </a:r>
            <a:endParaRPr lang="en-US" dirty="0"/>
          </a:p>
          <a:p>
            <a:pPr marL="782638" lvl="1"/>
            <a:r>
              <a:rPr lang="en-US" u="sng" dirty="0">
                <a:solidFill>
                  <a:srgbClr val="CC0000"/>
                </a:solidFill>
              </a:rPr>
              <a:t>CAM plants</a:t>
            </a:r>
          </a:p>
          <a:p>
            <a:pPr marL="1125538" lvl="2"/>
            <a:r>
              <a:rPr lang="en-US" u="sng" dirty="0" smtClean="0">
                <a:solidFill>
                  <a:srgbClr val="CC0000"/>
                </a:solidFill>
              </a:rPr>
              <a:t>TEMPORALLY separate </a:t>
            </a:r>
            <a:r>
              <a:rPr lang="en-US" u="sng" dirty="0">
                <a:solidFill>
                  <a:srgbClr val="CC0000"/>
                </a:solidFill>
              </a:rPr>
              <a:t>carbon fixation from Calvin </a:t>
            </a:r>
            <a:r>
              <a:rPr lang="en-US" u="sng" dirty="0" smtClean="0">
                <a:solidFill>
                  <a:srgbClr val="CC0000"/>
                </a:solidFill>
              </a:rPr>
              <a:t>cycle</a:t>
            </a:r>
            <a:endParaRPr lang="en-US" u="sng" dirty="0">
              <a:solidFill>
                <a:srgbClr val="CC0000"/>
              </a:solidFill>
            </a:endParaRPr>
          </a:p>
          <a:p>
            <a:pPr marL="1125538" lvl="2"/>
            <a:r>
              <a:rPr lang="en-US" dirty="0"/>
              <a:t>fix carbon during </a:t>
            </a:r>
            <a:r>
              <a:rPr lang="en-US" dirty="0" smtClean="0"/>
              <a:t>night, Calvin cycle during day</a:t>
            </a:r>
            <a:endParaRPr lang="en-US" dirty="0"/>
          </a:p>
        </p:txBody>
      </p:sp>
      <p:pic>
        <p:nvPicPr>
          <p:cNvPr id="14345" name="Picture 9"/>
          <p:cNvPicPr>
            <a:picLocks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03188" y="2316163"/>
            <a:ext cx="1047750" cy="1730375"/>
          </a:xfrm>
          <a:prstGeom prst="rect">
            <a:avLst/>
          </a:prstGeom>
          <a:noFill/>
          <a:ln w="9525" cap="flat">
            <a:solidFill>
              <a:srgbClr val="005100"/>
            </a:solidFill>
            <a:prstDash val="solid"/>
            <a:miter lim="800000"/>
            <a:headEnd/>
            <a:tailEnd/>
          </a:ln>
          <a:effectLst>
            <a:outerShdw blurRad="63500" dist="38099" dir="2700000" algn="ctr" rotWithShape="0">
              <a:schemeClr val="bg2">
                <a:alpha val="75000"/>
              </a:schemeClr>
            </a:outerShdw>
          </a:effectLst>
        </p:spPr>
      </p:pic>
      <p:pic>
        <p:nvPicPr>
          <p:cNvPr id="14346" name="Picture 10"/>
          <p:cNvPicPr>
            <a:picLocks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11125" y="4552950"/>
            <a:ext cx="1050925" cy="2157413"/>
          </a:xfrm>
          <a:prstGeom prst="rect">
            <a:avLst/>
          </a:prstGeom>
          <a:noFill/>
          <a:ln w="9525" cap="flat">
            <a:solidFill>
              <a:srgbClr val="005100"/>
            </a:solidFill>
            <a:prstDash val="solid"/>
            <a:miter lim="800000"/>
            <a:headEnd/>
            <a:tailEnd/>
          </a:ln>
          <a:effectLst>
            <a:outerShdw blurRad="63500" dist="38099" dir="2700000" algn="ctr" rotWithShape="0">
              <a:schemeClr val="bg2">
                <a:alpha val="75000"/>
              </a:scheme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003858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Working of the C</a:t>
            </a:r>
            <a:r>
              <a:rPr lang="en-US" baseline="-25000"/>
              <a:t>4</a:t>
            </a:r>
            <a:endParaRPr lang="en-US"/>
          </a:p>
        </p:txBody>
      </p:sp>
      <p:sp>
        <p:nvSpPr>
          <p:cNvPr id="3" name="Content Placeholder 2"/>
          <p:cNvSpPr>
            <a:spLocks noGrp="1"/>
          </p:cNvSpPr>
          <p:nvPr>
            <p:ph idx="1"/>
          </p:nvPr>
        </p:nvSpPr>
        <p:spPr>
          <a:xfrm>
            <a:off x="457200" y="1295400"/>
            <a:ext cx="8229600" cy="5562600"/>
          </a:xfrm>
        </p:spPr>
        <p:txBody>
          <a:bodyPr/>
          <a:lstStyle/>
          <a:p>
            <a:r>
              <a:rPr lang="en-US" sz="2800"/>
              <a:t>After entering through </a:t>
            </a:r>
            <a:r>
              <a:rPr lang="en-US" sz="2800">
                <a:hlinkClick r:id="rId2"/>
              </a:rPr>
              <a:t>stomata</a:t>
            </a:r>
            <a:r>
              <a:rPr lang="en-US" sz="2800"/>
              <a:t>, CO</a:t>
            </a:r>
            <a:r>
              <a:rPr lang="en-US" sz="2800" baseline="-25000"/>
              <a:t>2</a:t>
            </a:r>
            <a:r>
              <a:rPr lang="en-US" sz="2800"/>
              <a:t> diffuses into a </a:t>
            </a:r>
            <a:r>
              <a:rPr lang="en-US" sz="2800" b="1"/>
              <a:t>mesophyll cell</a:t>
            </a:r>
            <a:r>
              <a:rPr lang="en-US" sz="2800"/>
              <a:t>. </a:t>
            </a:r>
          </a:p>
          <a:p>
            <a:r>
              <a:rPr lang="en-US" sz="2800"/>
              <a:t>Instead the CO</a:t>
            </a:r>
            <a:r>
              <a:rPr lang="en-US" sz="2800" baseline="-25000"/>
              <a:t>2</a:t>
            </a:r>
            <a:r>
              <a:rPr lang="en-US" sz="2800"/>
              <a:t> is inserted into a </a:t>
            </a:r>
            <a:r>
              <a:rPr lang="en-US" sz="2800" b="1"/>
              <a:t>3-carbon</a:t>
            </a:r>
            <a:r>
              <a:rPr lang="en-US" sz="2800"/>
              <a:t> compound (C</a:t>
            </a:r>
            <a:r>
              <a:rPr lang="en-US" sz="2800" baseline="-25000"/>
              <a:t>3</a:t>
            </a:r>
            <a:r>
              <a:rPr lang="en-US" sz="2800"/>
              <a:t>) called </a:t>
            </a:r>
            <a:r>
              <a:rPr lang="en-US" sz="2800" b="1"/>
              <a:t>phosphoenolpyruvic acid</a:t>
            </a:r>
            <a:r>
              <a:rPr lang="en-US" sz="2800"/>
              <a:t> (</a:t>
            </a:r>
            <a:r>
              <a:rPr lang="en-US" sz="2800" b="1"/>
              <a:t>PEP</a:t>
            </a:r>
            <a:r>
              <a:rPr lang="en-US" sz="2800"/>
              <a:t>) forming the </a:t>
            </a:r>
            <a:r>
              <a:rPr lang="en-US" sz="2800" b="1"/>
              <a:t>4-carbon</a:t>
            </a:r>
            <a:r>
              <a:rPr lang="en-US" sz="2800"/>
              <a:t> compound </a:t>
            </a:r>
            <a:r>
              <a:rPr lang="en-US" sz="2800" b="1"/>
              <a:t>oxaloacetic acid</a:t>
            </a:r>
            <a:r>
              <a:rPr lang="en-US" sz="2800"/>
              <a:t> (</a:t>
            </a:r>
            <a:r>
              <a:rPr lang="en-US" sz="2800" b="1"/>
              <a:t>C</a:t>
            </a:r>
            <a:r>
              <a:rPr lang="en-US" sz="2800" b="1" baseline="-25000"/>
              <a:t>4</a:t>
            </a:r>
            <a:r>
              <a:rPr lang="en-US" sz="2800"/>
              <a:t>). </a:t>
            </a:r>
          </a:p>
          <a:p>
            <a:r>
              <a:rPr lang="en-US" sz="2800"/>
              <a:t>Oxaloacetic acid is converted into malic acid or </a:t>
            </a:r>
            <a:r>
              <a:rPr lang="en-US" sz="2800">
                <a:hlinkClick r:id="rId3"/>
              </a:rPr>
              <a:t>aspartic acid</a:t>
            </a:r>
            <a:r>
              <a:rPr lang="en-US" sz="2800"/>
              <a:t> (both have 4 carbons), which is transported </a:t>
            </a:r>
            <a:r>
              <a:rPr lang="en-US" sz="2800">
                <a:hlinkClick r:id="rId4"/>
              </a:rPr>
              <a:t>(by plasmodesmata)</a:t>
            </a:r>
            <a:r>
              <a:rPr lang="en-US" sz="2800"/>
              <a:t> into a </a:t>
            </a:r>
            <a:r>
              <a:rPr lang="en-US" sz="2800" b="1"/>
              <a:t>bundle sheath cell</a:t>
            </a:r>
            <a:r>
              <a:rPr lang="en-US" sz="2800"/>
              <a:t>. </a:t>
            </a:r>
          </a:p>
          <a:p>
            <a:pPr lvl="1"/>
            <a:r>
              <a:rPr lang="en-US"/>
              <a:t>Bundle sheath cells are deep in the leaf so atmospheric oxygen cannot diffuse easily to them; </a:t>
            </a:r>
          </a:p>
          <a:p>
            <a:pPr>
              <a:buFont typeface="Wingdings" charset="2"/>
              <a:buNone/>
            </a:pPr>
            <a:endParaRPr lang="en-US"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151" name="Rectangle 7"/>
          <p:cNvSpPr>
            <a:spLocks noGrp="1" noChangeArrowheads="1"/>
          </p:cNvSpPr>
          <p:nvPr>
            <p:ph type="title"/>
          </p:nvPr>
        </p:nvSpPr>
        <p:spPr>
          <a:xfrm>
            <a:off x="114300" y="109538"/>
            <a:ext cx="8229600" cy="652462"/>
          </a:xfrm>
          <a:ln/>
        </p:spPr>
        <p:txBody>
          <a:bodyPr rIns="132080"/>
          <a:lstStyle/>
          <a:p>
            <a:r>
              <a:rPr lang="en-US" dirty="0"/>
              <a:t>Light reactions</a:t>
            </a:r>
          </a:p>
        </p:txBody>
      </p:sp>
      <p:sp>
        <p:nvSpPr>
          <p:cNvPr id="6152" name="Rectangle 8"/>
          <p:cNvSpPr>
            <a:spLocks noGrp="1" noChangeArrowheads="1"/>
          </p:cNvSpPr>
          <p:nvPr>
            <p:ph type="body" idx="1"/>
          </p:nvPr>
        </p:nvSpPr>
        <p:spPr>
          <a:xfrm>
            <a:off x="838200" y="1371600"/>
            <a:ext cx="7772400" cy="3282950"/>
          </a:xfrm>
          <a:ln/>
        </p:spPr>
        <p:txBody>
          <a:bodyPr rIns="132080"/>
          <a:lstStyle/>
          <a:p>
            <a:pPr>
              <a:spcBef>
                <a:spcPct val="0"/>
              </a:spcBef>
            </a:pPr>
            <a:r>
              <a:rPr lang="en-US" sz="3400" dirty="0"/>
              <a:t>Convert solar energy to chemical energy</a:t>
            </a:r>
          </a:p>
          <a:p>
            <a:pPr marL="782638" lvl="1">
              <a:spcBef>
                <a:spcPts val="1500"/>
              </a:spcBef>
            </a:pPr>
            <a:r>
              <a:rPr lang="en-US" sz="3200" dirty="0">
                <a:solidFill>
                  <a:srgbClr val="CC0000"/>
                </a:solidFill>
              </a:rPr>
              <a:t>ATP</a:t>
            </a:r>
          </a:p>
          <a:p>
            <a:pPr marL="782638" lvl="1">
              <a:spcBef>
                <a:spcPts val="1500"/>
              </a:spcBef>
            </a:pPr>
            <a:r>
              <a:rPr lang="en-US" sz="3200" dirty="0">
                <a:solidFill>
                  <a:srgbClr val="660066"/>
                </a:solidFill>
              </a:rPr>
              <a:t>NADPH</a:t>
            </a:r>
          </a:p>
          <a:p>
            <a:pPr>
              <a:spcBef>
                <a:spcPts val="1500"/>
              </a:spcBef>
            </a:pPr>
            <a:r>
              <a:rPr lang="en-US" sz="3400" dirty="0"/>
              <a:t>What can we do now?</a:t>
            </a:r>
          </a:p>
        </p:txBody>
      </p:sp>
      <p:sp>
        <p:nvSpPr>
          <p:cNvPr id="6153" name="Rectangle 9"/>
          <p:cNvSpPr>
            <a:spLocks/>
          </p:cNvSpPr>
          <p:nvPr/>
        </p:nvSpPr>
        <p:spPr bwMode="auto">
          <a:xfrm>
            <a:off x="2471738" y="2025650"/>
            <a:ext cx="2116137" cy="6223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400" dirty="0">
                <a:solidFill>
                  <a:srgbClr val="CC0000"/>
                </a:solidFill>
                <a:latin typeface="Symbol" charset="2"/>
                <a:ea typeface="Symbol" charset="2"/>
                <a:cs typeface="Symbol" charset="2"/>
                <a:sym typeface="Symbol" charset="2"/>
              </a:rPr>
              <a:t>→</a:t>
            </a:r>
            <a:r>
              <a:rPr lang="en-US" sz="3400" b="1" dirty="0">
                <a:solidFill>
                  <a:srgbClr val="CC0000"/>
                </a:solidFill>
                <a:latin typeface="Arial" charset="0"/>
                <a:ea typeface="Arial" charset="0"/>
                <a:cs typeface="Arial" charset="0"/>
                <a:sym typeface="Arial" charset="0"/>
              </a:rPr>
              <a:t> energy</a:t>
            </a:r>
          </a:p>
        </p:txBody>
      </p:sp>
      <p:sp>
        <p:nvSpPr>
          <p:cNvPr id="6154" name="Rectangle 10"/>
          <p:cNvSpPr>
            <a:spLocks/>
          </p:cNvSpPr>
          <p:nvPr/>
        </p:nvSpPr>
        <p:spPr bwMode="auto">
          <a:xfrm>
            <a:off x="2967038" y="2749550"/>
            <a:ext cx="3914775" cy="6223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400" dirty="0">
                <a:solidFill>
                  <a:srgbClr val="660066"/>
                </a:solidFill>
                <a:latin typeface="Symbol" charset="2"/>
                <a:ea typeface="Symbol" charset="2"/>
                <a:cs typeface="Symbol" charset="2"/>
                <a:sym typeface="Symbol" charset="2"/>
              </a:rPr>
              <a:t>→</a:t>
            </a:r>
            <a:r>
              <a:rPr lang="en-US" sz="3400" b="1" dirty="0">
                <a:solidFill>
                  <a:srgbClr val="660066"/>
                </a:solidFill>
                <a:latin typeface="Arial" charset="0"/>
                <a:ea typeface="Arial" charset="0"/>
                <a:cs typeface="Arial" charset="0"/>
                <a:sym typeface="Arial" charset="0"/>
              </a:rPr>
              <a:t> reducing power</a:t>
            </a:r>
          </a:p>
        </p:txBody>
      </p:sp>
      <p:grpSp>
        <p:nvGrpSpPr>
          <p:cNvPr id="2" name="Group 11"/>
          <p:cNvGrpSpPr>
            <a:grpSpLocks/>
          </p:cNvGrpSpPr>
          <p:nvPr/>
        </p:nvGrpSpPr>
        <p:grpSpPr bwMode="auto">
          <a:xfrm>
            <a:off x="1858963" y="4837113"/>
            <a:ext cx="5118100" cy="869950"/>
            <a:chOff x="0" y="0"/>
            <a:chExt cx="3224" cy="548"/>
          </a:xfrm>
        </p:grpSpPr>
        <p:sp>
          <p:nvSpPr>
            <p:cNvPr id="6156" name="AutoShape 12"/>
            <p:cNvSpPr>
              <a:spLocks/>
            </p:cNvSpPr>
            <p:nvPr/>
          </p:nvSpPr>
          <p:spPr bwMode="auto">
            <a:xfrm>
              <a:off x="0" y="0"/>
              <a:ext cx="3224" cy="548"/>
            </a:xfrm>
            <a:prstGeom prst="roundRect">
              <a:avLst>
                <a:gd name="adj" fmla="val 16667"/>
              </a:avLst>
            </a:prstGeom>
            <a:solidFill>
              <a:srgbClr val="CCFF66"/>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6157" name="Rectangle 13"/>
            <p:cNvSpPr>
              <a:spLocks/>
            </p:cNvSpPr>
            <p:nvPr/>
          </p:nvSpPr>
          <p:spPr bwMode="auto">
            <a:xfrm>
              <a:off x="39" y="26"/>
              <a:ext cx="3145" cy="496"/>
            </a:xfrm>
            <a:prstGeom prst="rect">
              <a:avLst/>
            </a:prstGeom>
            <a:noFill/>
            <a:ln w="12700" cap="flat">
              <a:noFill/>
              <a:miter lim="800000"/>
              <a:headEnd type="none" w="med" len="med"/>
              <a:tailEnd type="none" w="med" len="med"/>
            </a:ln>
          </p:spPr>
          <p:txBody>
            <a:bodyPr wrap="none" lIns="38100" tIns="38100" rIns="90681" bIns="38100" anchor="ctr">
              <a:prstTxWarp prst="textNoShape">
                <a:avLst/>
              </a:prstTxWarp>
              <a:spAutoFit/>
            </a:bodyPr>
            <a:lstStyle/>
            <a:p>
              <a:pPr marL="14288" algn="ctr"/>
              <a:r>
                <a:rPr lang="en-US" sz="4600">
                  <a:solidFill>
                    <a:srgbClr val="0C8F0F"/>
                  </a:solidFill>
                  <a:latin typeface="Symbol" charset="2"/>
                  <a:ea typeface="Symbol" charset="2"/>
                  <a:cs typeface="Symbol" charset="2"/>
                  <a:sym typeface="Symbol" charset="2"/>
                </a:rPr>
                <a:t>→</a:t>
              </a:r>
              <a:r>
                <a:rPr lang="en-US" sz="4600" b="1">
                  <a:solidFill>
                    <a:srgbClr val="0C8F0F"/>
                  </a:solidFill>
                  <a:latin typeface="Arial" charset="0"/>
                  <a:ea typeface="Arial" charset="0"/>
                  <a:cs typeface="Arial" charset="0"/>
                  <a:sym typeface="Arial" charset="0"/>
                </a:rPr>
                <a:t> </a:t>
              </a:r>
              <a:r>
                <a:rPr lang="en-US" sz="4600">
                  <a:solidFill>
                    <a:srgbClr val="0C8F0F"/>
                  </a:solidFill>
                  <a:latin typeface="Symbol" charset="2"/>
                  <a:ea typeface="Symbol" charset="2"/>
                  <a:cs typeface="Symbol" charset="2"/>
                  <a:sym typeface="Symbol" charset="2"/>
                </a:rPr>
                <a:t>→</a:t>
              </a:r>
              <a:r>
                <a:rPr lang="en-US" sz="4600" b="1">
                  <a:solidFill>
                    <a:srgbClr val="0C8F0F"/>
                  </a:solidFill>
                  <a:latin typeface="Arial" charset="0"/>
                  <a:ea typeface="Arial" charset="0"/>
                  <a:cs typeface="Arial" charset="0"/>
                  <a:sym typeface="Arial" charset="0"/>
                </a:rPr>
                <a:t> build stuff </a:t>
              </a:r>
              <a:r>
                <a:rPr lang="en-US" sz="4600" b="1" i="1">
                  <a:solidFill>
                    <a:srgbClr val="0C8F0F"/>
                  </a:solidFill>
                  <a:latin typeface="Arial" charset="0"/>
                  <a:ea typeface="Arial" charset="0"/>
                  <a:cs typeface="Arial" charset="0"/>
                  <a:sym typeface="Arial" charset="0"/>
                </a:rPr>
                <a:t>!!</a:t>
              </a:r>
            </a:p>
          </p:txBody>
        </p:sp>
      </p:grpSp>
      <p:grpSp>
        <p:nvGrpSpPr>
          <p:cNvPr id="3" name="Group 14"/>
          <p:cNvGrpSpPr>
            <a:grpSpLocks/>
          </p:cNvGrpSpPr>
          <p:nvPr/>
        </p:nvGrpSpPr>
        <p:grpSpPr bwMode="auto">
          <a:xfrm>
            <a:off x="1865313" y="5784850"/>
            <a:ext cx="5108575" cy="869950"/>
            <a:chOff x="0" y="0"/>
            <a:chExt cx="3218" cy="548"/>
          </a:xfrm>
        </p:grpSpPr>
        <p:sp>
          <p:nvSpPr>
            <p:cNvPr id="6159" name="AutoShape 15"/>
            <p:cNvSpPr>
              <a:spLocks/>
            </p:cNvSpPr>
            <p:nvPr/>
          </p:nvSpPr>
          <p:spPr bwMode="auto">
            <a:xfrm>
              <a:off x="0" y="0"/>
              <a:ext cx="3218" cy="548"/>
            </a:xfrm>
            <a:prstGeom prst="roundRect">
              <a:avLst>
                <a:gd name="adj" fmla="val 16667"/>
              </a:avLst>
            </a:prstGeom>
            <a:solidFill>
              <a:schemeClr val="accent1"/>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6160" name="Rectangle 16"/>
            <p:cNvSpPr>
              <a:spLocks/>
            </p:cNvSpPr>
            <p:nvPr/>
          </p:nvSpPr>
          <p:spPr bwMode="auto">
            <a:xfrm>
              <a:off x="25" y="42"/>
              <a:ext cx="3168" cy="464"/>
            </a:xfrm>
            <a:prstGeom prst="rect">
              <a:avLst/>
            </a:prstGeom>
            <a:noFill/>
            <a:ln w="12700" cap="flat">
              <a:noFill/>
              <a:miter lim="800000"/>
              <a:headEnd type="none" w="med" len="med"/>
              <a:tailEnd type="none" w="med" len="med"/>
            </a:ln>
          </p:spPr>
          <p:txBody>
            <a:bodyPr lIns="38100" tIns="38100" rIns="90680" bIns="38100" anchor="ctr">
              <a:prstTxWarp prst="textNoShape">
                <a:avLst/>
              </a:prstTxWarp>
            </a:bodyPr>
            <a:lstStyle/>
            <a:p>
              <a:pPr marL="14288" algn="ctr"/>
              <a:r>
                <a:rPr lang="en-US" sz="4600" b="1">
                  <a:solidFill>
                    <a:srgbClr val="0C8F0F"/>
                  </a:solidFill>
                  <a:latin typeface="Arial" charset="0"/>
                  <a:ea typeface="Arial" charset="0"/>
                  <a:cs typeface="Arial" charset="0"/>
                  <a:sym typeface="Arial" charset="0"/>
                </a:rPr>
                <a:t> </a:t>
              </a:r>
              <a:r>
                <a:rPr lang="en-US" sz="4600" b="1" u="sng">
                  <a:solidFill>
                    <a:srgbClr val="0C8F0F"/>
                  </a:solidFill>
                  <a:latin typeface="Arial" charset="0"/>
                  <a:ea typeface="Arial" charset="0"/>
                  <a:cs typeface="Arial" charset="0"/>
                  <a:sym typeface="Arial" charset="0"/>
                </a:rPr>
                <a:t>photo</a:t>
              </a:r>
              <a:r>
                <a:rPr lang="en-US" sz="4600" b="1" u="sng">
                  <a:solidFill>
                    <a:srgbClr val="660000"/>
                  </a:solidFill>
                  <a:latin typeface="Arial" charset="0"/>
                  <a:ea typeface="Arial" charset="0"/>
                  <a:cs typeface="Arial" charset="0"/>
                  <a:sym typeface="Arial" charset="0"/>
                </a:rPr>
                <a:t>synthesis</a:t>
              </a:r>
              <a:r>
                <a:rPr lang="en-US" sz="4600" b="1">
                  <a:solidFill>
                    <a:srgbClr val="660000"/>
                  </a:solidFill>
                  <a:latin typeface="Arial" charset="0"/>
                  <a:ea typeface="Arial" charset="0"/>
                  <a:cs typeface="Arial" charset="0"/>
                  <a:sym typeface="Arial" charset="0"/>
                </a:rPr>
                <a:t> </a:t>
              </a:r>
            </a:p>
          </p:txBody>
        </p:sp>
      </p:grpSp>
      <p:pic>
        <p:nvPicPr>
          <p:cNvPr id="6161" name="Picture 17"/>
          <p:cNvPicPr>
            <a:picLocks noChangeArrowheads="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285038" y="2676525"/>
            <a:ext cx="1612900" cy="1431925"/>
          </a:xfrm>
          <a:prstGeom prst="rect">
            <a:avLst/>
          </a:prstGeom>
          <a:noFill/>
          <a:ln w="9525" cap="flat">
            <a:noFill/>
            <a:miter lim="800000"/>
            <a:headEnd/>
            <a:tailEnd/>
          </a:ln>
        </p:spPr>
      </p:pic>
      <p:grpSp>
        <p:nvGrpSpPr>
          <p:cNvPr id="4" name="Group 18"/>
          <p:cNvGrpSpPr>
            <a:grpSpLocks/>
          </p:cNvGrpSpPr>
          <p:nvPr/>
        </p:nvGrpSpPr>
        <p:grpSpPr bwMode="auto">
          <a:xfrm>
            <a:off x="5056188" y="1744663"/>
            <a:ext cx="1905000" cy="1247775"/>
            <a:chOff x="-200" y="-152"/>
            <a:chExt cx="1200" cy="786"/>
          </a:xfrm>
        </p:grpSpPr>
        <p:sp>
          <p:nvSpPr>
            <p:cNvPr id="6163" name="AutoShape 19"/>
            <p:cNvSpPr>
              <a:spLocks/>
            </p:cNvSpPr>
            <p:nvPr/>
          </p:nvSpPr>
          <p:spPr bwMode="auto">
            <a:xfrm>
              <a:off x="-200" y="-152"/>
              <a:ext cx="1200" cy="786"/>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CC0000"/>
            </a:solidFill>
            <a:ln w="7620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6164" name="Rectangle 20"/>
            <p:cNvSpPr>
              <a:spLocks/>
            </p:cNvSpPr>
            <p:nvPr/>
          </p:nvSpPr>
          <p:spPr bwMode="auto">
            <a:xfrm>
              <a:off x="104" y="52"/>
              <a:ext cx="624" cy="360"/>
            </a:xfrm>
            <a:prstGeom prst="rect">
              <a:avLst/>
            </a:prstGeom>
            <a:noFill/>
            <a:ln w="12700" cap="flat">
              <a:noFill/>
              <a:miter lim="800000"/>
              <a:headEnd type="none" w="med" len="med"/>
              <a:tailEnd type="none" w="med" len="med"/>
            </a:ln>
          </p:spPr>
          <p:txBody>
            <a:bodyPr wrap="none" lIns="25400" tIns="25400" rIns="70705" bIns="25400" anchor="ctr">
              <a:prstTxWarp prst="textNoShape">
                <a:avLst/>
              </a:prstTxWarp>
              <a:spAutoFit/>
            </a:bodyPr>
            <a:lstStyle/>
            <a:p>
              <a:pPr marL="20638" algn="ctr"/>
              <a:r>
                <a:rPr lang="en-US" sz="3600" b="1" dirty="0">
                  <a:solidFill>
                    <a:srgbClr val="FFEA18"/>
                  </a:solidFill>
                  <a:latin typeface="Arial" charset="0"/>
                  <a:ea typeface="Arial" charset="0"/>
                  <a:cs typeface="Arial" charset="0"/>
                  <a:sym typeface="Arial" charset="0"/>
                </a:rPr>
                <a:t>ATP</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256924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76800"/>
            <a:ext cx="8382000" cy="1981200"/>
          </a:xfrm>
        </p:spPr>
        <p:txBody>
          <a:bodyPr/>
          <a:lstStyle/>
          <a:p>
            <a:r>
              <a:rPr lang="en-US" sz="2800"/>
              <a:t>These features keep oxygen levels low.</a:t>
            </a:r>
          </a:p>
          <a:p>
            <a:r>
              <a:rPr lang="en-US" sz="2800"/>
              <a:t>Here the 4-carbon compound is broken down into </a:t>
            </a:r>
            <a:r>
              <a:rPr lang="en-US" sz="2800" b="1"/>
              <a:t>carbon dioxide</a:t>
            </a:r>
            <a:r>
              <a:rPr lang="en-US" sz="2800"/>
              <a:t>, which enters the Calvin cycle to form sugars and starch. </a:t>
            </a:r>
          </a:p>
          <a:p>
            <a:endParaRPr lang="en-US"/>
          </a:p>
        </p:txBody>
      </p:sp>
      <p:pic>
        <p:nvPicPr>
          <p:cNvPr id="18435" name="Picture 2" descr="http://kentsimmons.uwinnipeg.ca/cm1504/Image187.gif"/>
          <p:cNvPicPr>
            <a:picLocks noChangeAspect="1" noChangeArrowheads="1"/>
          </p:cNvPicPr>
          <p:nvPr/>
        </p:nvPicPr>
        <p:blipFill>
          <a:blip r:embed="rId2"/>
          <a:srcRect/>
          <a:stretch>
            <a:fillRect/>
          </a:stretch>
        </p:blipFill>
        <p:spPr bwMode="auto">
          <a:xfrm>
            <a:off x="762000" y="152400"/>
            <a:ext cx="7620000" cy="46577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descr="10_18ON"/>
          <p:cNvPicPr>
            <a:picLocks noChangeAspect="1" noChangeArrowheads="1"/>
          </p:cNvPicPr>
          <p:nvPr/>
        </p:nvPicPr>
        <p:blipFill>
          <a:blip r:embed="rId2"/>
          <a:srcRect/>
          <a:stretch>
            <a:fillRect/>
          </a:stretch>
        </p:blipFill>
        <p:spPr bwMode="auto">
          <a:xfrm>
            <a:off x="506413" y="379413"/>
            <a:ext cx="8129587" cy="6097587"/>
          </a:xfrm>
          <a:prstGeom prst="rect">
            <a:avLst/>
          </a:prstGeom>
          <a:noFill/>
          <a:ln w="25400">
            <a:solidFill>
              <a:schemeClr val="tx1"/>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62" name="Rectangle 6"/>
          <p:cNvSpPr>
            <a:spLocks/>
          </p:cNvSpPr>
          <p:nvPr/>
        </p:nvSpPr>
        <p:spPr bwMode="auto">
          <a:xfrm>
            <a:off x="228600" y="6394450"/>
            <a:ext cx="1460500" cy="317500"/>
          </a:xfrm>
          <a:prstGeom prst="rect">
            <a:avLst/>
          </a:prstGeom>
          <a:noFill/>
          <a:ln w="12700" cap="flat">
            <a:noFill/>
            <a:miter lim="800000"/>
            <a:headEnd type="none" w="med" len="med"/>
            <a:tailEnd type="none" w="med" len="med"/>
          </a:ln>
        </p:spPr>
        <p:txBody>
          <a:bodyPr lIns="0" tIns="0" rIns="40639" bIns="0" anchor="ctr">
            <a:prstTxWarp prst="textNoShape">
              <a:avLst/>
            </a:prstTxWarp>
          </a:bodyPr>
          <a:lstStyle/>
          <a:p>
            <a:pPr marL="39688">
              <a:spcBef>
                <a:spcPts val="900"/>
              </a:spcBef>
            </a:pPr>
            <a:r>
              <a:rPr lang="en-US" sz="1600" b="1">
                <a:solidFill>
                  <a:schemeClr val="tx1"/>
                </a:solidFill>
                <a:latin typeface="Arial" charset="0"/>
                <a:ea typeface="Arial" charset="0"/>
                <a:cs typeface="Arial" charset="0"/>
                <a:sym typeface="Arial" charset="0"/>
              </a:rPr>
              <a:t>AP Biology</a:t>
            </a:r>
          </a:p>
        </p:txBody>
      </p:sp>
      <p:sp>
        <p:nvSpPr>
          <p:cNvPr id="19463" name="Rectangle 7"/>
          <p:cNvSpPr>
            <a:spLocks noGrp="1" noChangeArrowheads="1"/>
          </p:cNvSpPr>
          <p:nvPr>
            <p:ph type="title"/>
          </p:nvPr>
        </p:nvSpPr>
        <p:spPr>
          <a:ln/>
        </p:spPr>
        <p:txBody>
          <a:bodyPr rIns="132080"/>
          <a:lstStyle/>
          <a:p>
            <a:r>
              <a:rPr lang="en-US"/>
              <a:t>Comparative anatomy</a:t>
            </a:r>
          </a:p>
        </p:txBody>
      </p:sp>
      <p:pic>
        <p:nvPicPr>
          <p:cNvPr id="19464" name="Picture 8"/>
          <p:cNvPicPr>
            <a:picLocks noChangeArrowheads="1"/>
          </p:cNvPicPr>
          <p:nvPr/>
        </p:nvPicPr>
        <p:blipFill>
          <a:blip r:embed="rId2"/>
          <a:srcRect/>
          <a:stretch>
            <a:fillRect/>
          </a:stretch>
        </p:blipFill>
        <p:spPr bwMode="auto">
          <a:xfrm>
            <a:off x="4787900" y="2873375"/>
            <a:ext cx="4195763" cy="3313113"/>
          </a:xfrm>
          <a:prstGeom prst="rect">
            <a:avLst/>
          </a:prstGeom>
          <a:noFill/>
          <a:ln w="9525" cap="flat">
            <a:noFill/>
            <a:miter lim="800000"/>
            <a:headEnd/>
            <a:tailEnd/>
          </a:ln>
        </p:spPr>
      </p:pic>
      <p:pic>
        <p:nvPicPr>
          <p:cNvPr id="19465" name="Picture 9"/>
          <p:cNvPicPr>
            <a:picLocks noChangeArrowheads="1"/>
          </p:cNvPicPr>
          <p:nvPr/>
        </p:nvPicPr>
        <p:blipFill>
          <a:blip r:embed="rId3"/>
          <a:srcRect/>
          <a:stretch>
            <a:fillRect/>
          </a:stretch>
        </p:blipFill>
        <p:spPr bwMode="auto">
          <a:xfrm>
            <a:off x="363538" y="2833688"/>
            <a:ext cx="4429125" cy="3308350"/>
          </a:xfrm>
          <a:prstGeom prst="rect">
            <a:avLst/>
          </a:prstGeom>
          <a:noFill/>
          <a:ln w="9525" cap="flat">
            <a:noFill/>
            <a:miter lim="800000"/>
            <a:headEnd/>
            <a:tailEnd/>
          </a:ln>
        </p:spPr>
      </p:pic>
      <p:sp>
        <p:nvSpPr>
          <p:cNvPr id="19466" name="Rectangle 10"/>
          <p:cNvSpPr>
            <a:spLocks/>
          </p:cNvSpPr>
          <p:nvPr/>
        </p:nvSpPr>
        <p:spPr bwMode="auto">
          <a:xfrm>
            <a:off x="1563688" y="2282825"/>
            <a:ext cx="641350" cy="5207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CC0000"/>
                </a:solidFill>
                <a:latin typeface="Arial" charset="0"/>
                <a:ea typeface="Arial" charset="0"/>
                <a:cs typeface="Arial" charset="0"/>
                <a:sym typeface="Arial" charset="0"/>
              </a:rPr>
              <a:t>C3</a:t>
            </a:r>
          </a:p>
        </p:txBody>
      </p:sp>
      <p:sp>
        <p:nvSpPr>
          <p:cNvPr id="19467" name="Rectangle 11"/>
          <p:cNvSpPr>
            <a:spLocks/>
          </p:cNvSpPr>
          <p:nvPr/>
        </p:nvSpPr>
        <p:spPr bwMode="auto">
          <a:xfrm>
            <a:off x="5932488" y="2282825"/>
            <a:ext cx="641350" cy="5207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CC0000"/>
                </a:solidFill>
                <a:latin typeface="Arial" charset="0"/>
                <a:ea typeface="Arial" charset="0"/>
                <a:cs typeface="Arial" charset="0"/>
                <a:sym typeface="Arial" charset="0"/>
              </a:rPr>
              <a:t>C4</a:t>
            </a:r>
          </a:p>
        </p:txBody>
      </p:sp>
      <p:pic>
        <p:nvPicPr>
          <p:cNvPr id="19468" name="Picture 12"/>
          <p:cNvPicPr>
            <a:picLocks noChangeArrowheads="1"/>
          </p:cNvPicPr>
          <p:nvPr/>
        </p:nvPicPr>
        <p:blipFill>
          <a:blip r:embed="rId4"/>
          <a:srcRect/>
          <a:stretch>
            <a:fillRect/>
          </a:stretch>
        </p:blipFill>
        <p:spPr bwMode="auto">
          <a:xfrm>
            <a:off x="7869238" y="430213"/>
            <a:ext cx="1274762" cy="1295400"/>
          </a:xfrm>
          <a:prstGeom prst="rect">
            <a:avLst/>
          </a:prstGeom>
          <a:noFill/>
          <a:ln w="9525" cap="flat">
            <a:noFill/>
            <a:miter lim="800000"/>
            <a:headEnd/>
            <a:tailEnd/>
          </a:ln>
        </p:spPr>
      </p:pic>
      <p:grpSp>
        <p:nvGrpSpPr>
          <p:cNvPr id="2" name="Group 13"/>
          <p:cNvGrpSpPr>
            <a:grpSpLocks/>
          </p:cNvGrpSpPr>
          <p:nvPr/>
        </p:nvGrpSpPr>
        <p:grpSpPr bwMode="auto">
          <a:xfrm>
            <a:off x="5481638" y="793750"/>
            <a:ext cx="2625725" cy="1304925"/>
            <a:chOff x="0" y="0"/>
            <a:chExt cx="1654" cy="821"/>
          </a:xfrm>
        </p:grpSpPr>
        <p:sp>
          <p:nvSpPr>
            <p:cNvPr id="19470" name="AutoShape 14"/>
            <p:cNvSpPr>
              <a:spLocks/>
            </p:cNvSpPr>
            <p:nvPr/>
          </p:nvSpPr>
          <p:spPr bwMode="auto">
            <a:xfrm>
              <a:off x="0" y="0"/>
              <a:ext cx="1654" cy="821"/>
            </a:xfrm>
            <a:custGeom>
              <a:avLst/>
              <a:gdLst>
                <a:gd name="T0" fmla="+- 0 10800 1193"/>
                <a:gd name="T1" fmla="*/ T0 w 20407"/>
                <a:gd name="T2" fmla="*/ 10800 h 20398"/>
              </a:gdLst>
              <a:ahLst/>
              <a:cxnLst>
                <a:cxn ang="0">
                  <a:pos x="T1" y="T2"/>
                </a:cxn>
              </a:cxnLst>
              <a:rect l="0" t="0" r="r" b="b"/>
              <a:pathLst>
                <a:path w="20407" h="20398">
                  <a:moveTo>
                    <a:pt x="15805" y="6904"/>
                  </a:moveTo>
                  <a:cubicBezTo>
                    <a:pt x="18443" y="10897"/>
                    <a:pt x="17367" y="16287"/>
                    <a:pt x="13402" y="18944"/>
                  </a:cubicBezTo>
                  <a:cubicBezTo>
                    <a:pt x="9437" y="21600"/>
                    <a:pt x="4084" y="20517"/>
                    <a:pt x="1445" y="16524"/>
                  </a:cubicBezTo>
                  <a:cubicBezTo>
                    <a:pt x="-1193" y="12532"/>
                    <a:pt x="-117" y="7141"/>
                    <a:pt x="3848" y="4485"/>
                  </a:cubicBezTo>
                  <a:cubicBezTo>
                    <a:pt x="6775" y="2524"/>
                    <a:pt x="10590" y="2549"/>
                    <a:pt x="13492" y="4546"/>
                  </a:cubicBezTo>
                  <a:lnTo>
                    <a:pt x="20407" y="0"/>
                  </a:lnTo>
                  <a:close/>
                  <a:moveTo>
                    <a:pt x="15805" y="6904"/>
                  </a:moveTo>
                </a:path>
              </a:pathLst>
            </a:custGeom>
            <a:solidFill>
              <a:schemeClr val="accent1"/>
            </a:solidFill>
            <a:ln w="3810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9471" name="Rectangle 15"/>
            <p:cNvSpPr>
              <a:spLocks/>
            </p:cNvSpPr>
            <p:nvPr/>
          </p:nvSpPr>
          <p:spPr bwMode="auto">
            <a:xfrm>
              <a:off x="87" y="263"/>
              <a:ext cx="1224" cy="416"/>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1800" b="1">
                  <a:solidFill>
                    <a:srgbClr val="0F116A"/>
                  </a:solidFill>
                  <a:latin typeface="Comic Sans MS" charset="0"/>
                  <a:ea typeface="Comic Sans MS" charset="0"/>
                  <a:cs typeface="Comic Sans MS" charset="0"/>
                  <a:sym typeface="Comic Sans MS" charset="0"/>
                </a:rPr>
                <a:t>Location,</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location,location! </a:t>
              </a:r>
            </a:p>
          </p:txBody>
        </p:sp>
      </p:grpSp>
      <p:grpSp>
        <p:nvGrpSpPr>
          <p:cNvPr id="3" name="Group 16"/>
          <p:cNvGrpSpPr>
            <a:grpSpLocks/>
          </p:cNvGrpSpPr>
          <p:nvPr/>
        </p:nvGrpSpPr>
        <p:grpSpPr bwMode="auto">
          <a:xfrm>
            <a:off x="273050" y="6296025"/>
            <a:ext cx="8589963" cy="441325"/>
            <a:chOff x="0" y="0"/>
            <a:chExt cx="5411" cy="278"/>
          </a:xfrm>
        </p:grpSpPr>
        <p:sp>
          <p:nvSpPr>
            <p:cNvPr id="19473" name="AutoShape 17"/>
            <p:cNvSpPr>
              <a:spLocks/>
            </p:cNvSpPr>
            <p:nvPr/>
          </p:nvSpPr>
          <p:spPr bwMode="auto">
            <a:xfrm>
              <a:off x="0" y="0"/>
              <a:ext cx="5411" cy="278"/>
            </a:xfrm>
            <a:prstGeom prst="roundRect">
              <a:avLst>
                <a:gd name="adj" fmla="val 16662"/>
              </a:avLst>
            </a:prstGeom>
            <a:solidFill>
              <a:srgbClr val="CCFF66"/>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9474" name="Rectangle 18"/>
            <p:cNvSpPr>
              <a:spLocks/>
            </p:cNvSpPr>
            <p:nvPr/>
          </p:nvSpPr>
          <p:spPr bwMode="auto">
            <a:xfrm>
              <a:off x="13" y="13"/>
              <a:ext cx="5384" cy="240"/>
            </a:xfrm>
            <a:prstGeom prst="rect">
              <a:avLst/>
            </a:prstGeom>
            <a:noFill/>
            <a:ln w="12700" cap="flat">
              <a:noFill/>
              <a:miter lim="800000"/>
              <a:headEnd type="none" w="med" len="med"/>
              <a:tailEnd type="none" w="med" len="med"/>
            </a:ln>
          </p:spPr>
          <p:txBody>
            <a:bodyPr lIns="0" tIns="0" rIns="0" bIns="0">
              <a:prstTxWarp prst="textNoShape">
                <a:avLst/>
              </a:prstTxWarp>
            </a:bodyPr>
            <a:lstStyle/>
            <a:p>
              <a:pPr algn="ctr"/>
              <a:r>
                <a:rPr lang="en-US" sz="2600" b="1">
                  <a:solidFill>
                    <a:srgbClr val="000000"/>
                  </a:solidFill>
                  <a:latin typeface="Arial" charset="0"/>
                  <a:ea typeface="Arial" charset="0"/>
                  <a:cs typeface="Arial" charset="0"/>
                  <a:sym typeface="Arial" charset="0"/>
                </a:rPr>
                <a:t>PHYSICALLY separate C fixation from Calvin cycle</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3606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9468"/>
                                        </p:tgtEl>
                                        <p:attrNameLst>
                                          <p:attrName>style.visibility</p:attrName>
                                        </p:attrNameLst>
                                      </p:cBhvr>
                                      <p:to>
                                        <p:strVal val="visible"/>
                                      </p:to>
                                    </p:set>
                                    <p:animEffect transition="in" filter="wipe(right)">
                                      <p:cBhvr>
                                        <p:cTn id="7" dur="500"/>
                                        <p:tgtEl>
                                          <p:spTgt spid="19468"/>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3" descr="HatchSlackpathway2.png"/>
          <p:cNvPicPr>
            <a:picLocks noChangeAspect="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457723" y="0"/>
            <a:ext cx="4686277" cy="6858000"/>
          </a:xfrm>
          <a:prstGeom prst="rect">
            <a:avLst/>
          </a:prstGeom>
        </p:spPr>
      </p:pic>
      <p:sp>
        <p:nvSpPr>
          <p:cNvPr id="2" name="Title 1"/>
          <p:cNvSpPr>
            <a:spLocks noGrp="1"/>
          </p:cNvSpPr>
          <p:nvPr>
            <p:ph type="title"/>
          </p:nvPr>
        </p:nvSpPr>
        <p:spPr>
          <a:xfrm>
            <a:off x="127000" y="554038"/>
            <a:ext cx="3657600" cy="5783262"/>
          </a:xfrm>
        </p:spPr>
        <p:txBody>
          <a:bodyPr/>
          <a:lstStyle/>
          <a:p>
            <a:r>
              <a:rPr lang="en-US" dirty="0" smtClean="0"/>
              <a:t>C4 Leaf Biochemistry Up Close:</a:t>
            </a:r>
            <a:br>
              <a:rPr lang="en-US" dirty="0" smtClean="0"/>
            </a:br>
            <a:r>
              <a:rPr lang="en-US" dirty="0"/>
              <a:t/>
            </a:r>
            <a:br>
              <a:rPr lang="en-US" dirty="0"/>
            </a:br>
            <a:r>
              <a:rPr lang="en-US" dirty="0" smtClean="0"/>
              <a:t>Photosynthesis across 2 different cells.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7671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127000" y="139700"/>
            <a:ext cx="8534400" cy="762000"/>
          </a:xfrm>
          <a:ln/>
        </p:spPr>
        <p:txBody>
          <a:bodyPr rIns="132080"/>
          <a:lstStyle/>
          <a:p>
            <a:r>
              <a:rPr lang="en-US" sz="3200" dirty="0"/>
              <a:t>CAM (</a:t>
            </a:r>
            <a:r>
              <a:rPr lang="en-US" sz="2800" dirty="0" err="1"/>
              <a:t>Crassulacean</a:t>
            </a:r>
            <a:r>
              <a:rPr lang="en-US" sz="2800" dirty="0"/>
              <a:t> Acid Metabolism</a:t>
            </a:r>
            <a:r>
              <a:rPr lang="en-US" sz="3200" dirty="0"/>
              <a:t>) plants</a:t>
            </a:r>
          </a:p>
        </p:txBody>
      </p:sp>
      <p:sp>
        <p:nvSpPr>
          <p:cNvPr id="20488" name="Rectangle 8"/>
          <p:cNvSpPr>
            <a:spLocks/>
          </p:cNvSpPr>
          <p:nvPr/>
        </p:nvSpPr>
        <p:spPr bwMode="auto">
          <a:xfrm>
            <a:off x="630238" y="1447800"/>
            <a:ext cx="8521700" cy="4546600"/>
          </a:xfrm>
          <a:prstGeom prst="rect">
            <a:avLst/>
          </a:prstGeom>
          <a:noFill/>
          <a:ln w="12700" cap="flat">
            <a:noFill/>
            <a:miter lim="800000"/>
            <a:headEnd type="none" w="med" len="med"/>
            <a:tailEnd type="none" w="med" len="med"/>
          </a:ln>
        </p:spPr>
        <p:txBody>
          <a:bodyPr lIns="0" tIns="0" rIns="40639" bIns="0">
            <a:prstTxWarp prst="textNoShape">
              <a:avLst/>
            </a:prstTxWarp>
          </a:bodyPr>
          <a:lstStyle/>
          <a:p>
            <a:pPr marL="382588" indent="-342900" algn="l">
              <a:lnSpc>
                <a:spcPct val="83000"/>
              </a:lnSpc>
              <a:spcBef>
                <a:spcPts val="675"/>
              </a:spcBef>
              <a:buClr>
                <a:srgbClr val="0F116A"/>
              </a:buClr>
              <a:buSzPct val="120000"/>
              <a:buFont typeface="Wingdings" charset="2"/>
              <a:buChar char="§"/>
            </a:pPr>
            <a:r>
              <a:rPr lang="en-US" sz="3000" u="sng" dirty="0">
                <a:solidFill>
                  <a:srgbClr val="CC0000"/>
                </a:solidFill>
                <a:latin typeface="Arial" charset="0"/>
                <a:ea typeface="Arial" charset="0"/>
                <a:cs typeface="Arial" charset="0"/>
                <a:sym typeface="Arial" charset="0"/>
              </a:rPr>
              <a:t>Adaptation to hot, dry climates</a:t>
            </a:r>
          </a:p>
          <a:p>
            <a:pPr marL="839788" lvl="1" indent="-342900" algn="l">
              <a:lnSpc>
                <a:spcPct val="83000"/>
              </a:lnSpc>
              <a:spcBef>
                <a:spcPts val="550"/>
              </a:spcBef>
              <a:buClr>
                <a:srgbClr val="40458C"/>
              </a:buClr>
              <a:buSzPct val="60000"/>
              <a:buFont typeface="Wingdings" charset="2"/>
              <a:buChar char="u"/>
            </a:pPr>
            <a:r>
              <a:rPr lang="en-US" u="sng" dirty="0">
                <a:solidFill>
                  <a:srgbClr val="CC0000"/>
                </a:solidFill>
                <a:latin typeface="Arial" charset="0"/>
                <a:ea typeface="Arial" charset="0"/>
                <a:cs typeface="Arial" charset="0"/>
                <a:sym typeface="Arial" charset="0"/>
              </a:rPr>
              <a:t>separate carbon fixation from Calvin cycle by TIME</a:t>
            </a:r>
          </a:p>
          <a:p>
            <a:pPr marL="1296988" lvl="2" indent="-342900" algn="l">
              <a:lnSpc>
                <a:spcPct val="110000"/>
              </a:lnSpc>
              <a:spcBef>
                <a:spcPts val="513"/>
              </a:spcBef>
              <a:buClr>
                <a:srgbClr val="6F89F7"/>
              </a:buClr>
              <a:buSzPct val="94000"/>
              <a:buFont typeface="Wingdings" charset="2"/>
              <a:buChar char="§"/>
            </a:pPr>
            <a:r>
              <a:rPr lang="en-US" sz="2200" dirty="0">
                <a:solidFill>
                  <a:srgbClr val="0F116A"/>
                </a:solidFill>
                <a:latin typeface="Arial" charset="0"/>
                <a:ea typeface="Arial" charset="0"/>
                <a:cs typeface="Arial" charset="0"/>
                <a:sym typeface="Arial" charset="0"/>
              </a:rPr>
              <a:t>close </a:t>
            </a:r>
            <a:r>
              <a:rPr lang="en-US" sz="2200" dirty="0" err="1">
                <a:solidFill>
                  <a:srgbClr val="0F116A"/>
                </a:solidFill>
                <a:latin typeface="Arial" charset="0"/>
                <a:ea typeface="Arial" charset="0"/>
                <a:cs typeface="Arial" charset="0"/>
                <a:sym typeface="Arial" charset="0"/>
              </a:rPr>
              <a:t>stomates</a:t>
            </a:r>
            <a:r>
              <a:rPr lang="en-US" sz="2200" dirty="0">
                <a:solidFill>
                  <a:srgbClr val="0F116A"/>
                </a:solidFill>
                <a:latin typeface="Arial" charset="0"/>
                <a:ea typeface="Arial" charset="0"/>
                <a:cs typeface="Arial" charset="0"/>
                <a:sym typeface="Arial" charset="0"/>
              </a:rPr>
              <a:t> during day </a:t>
            </a:r>
          </a:p>
          <a:p>
            <a:pPr marL="1296988" lvl="2" indent="-342900" algn="l">
              <a:lnSpc>
                <a:spcPct val="110000"/>
              </a:lnSpc>
              <a:spcBef>
                <a:spcPts val="513"/>
              </a:spcBef>
              <a:buClr>
                <a:srgbClr val="6F89F7"/>
              </a:buClr>
              <a:buSzPct val="94000"/>
              <a:buFont typeface="Wingdings" charset="2"/>
              <a:buChar char="§"/>
            </a:pPr>
            <a:r>
              <a:rPr lang="en-US" sz="2200" dirty="0">
                <a:solidFill>
                  <a:srgbClr val="0F116A"/>
                </a:solidFill>
                <a:latin typeface="Arial" charset="0"/>
                <a:ea typeface="Arial" charset="0"/>
                <a:cs typeface="Arial" charset="0"/>
                <a:sym typeface="Arial" charset="0"/>
              </a:rPr>
              <a:t>open </a:t>
            </a:r>
            <a:r>
              <a:rPr lang="en-US" sz="2200" dirty="0" err="1">
                <a:solidFill>
                  <a:srgbClr val="0F116A"/>
                </a:solidFill>
                <a:latin typeface="Arial" charset="0"/>
                <a:ea typeface="Arial" charset="0"/>
                <a:cs typeface="Arial" charset="0"/>
                <a:sym typeface="Arial" charset="0"/>
              </a:rPr>
              <a:t>stomates</a:t>
            </a:r>
            <a:r>
              <a:rPr lang="en-US" sz="2200" dirty="0">
                <a:solidFill>
                  <a:srgbClr val="0F116A"/>
                </a:solidFill>
                <a:latin typeface="Arial" charset="0"/>
                <a:ea typeface="Arial" charset="0"/>
                <a:cs typeface="Arial" charset="0"/>
                <a:sym typeface="Arial" charset="0"/>
              </a:rPr>
              <a:t> during night</a:t>
            </a:r>
          </a:p>
          <a:p>
            <a:pPr marL="839788" lvl="1" indent="-342900" algn="l">
              <a:lnSpc>
                <a:spcPct val="110000"/>
              </a:lnSpc>
              <a:spcBef>
                <a:spcPts val="613"/>
              </a:spcBef>
              <a:buClr>
                <a:srgbClr val="40458C"/>
              </a:buClr>
              <a:buSzPct val="60000"/>
              <a:buFont typeface="Wingdings" charset="2"/>
              <a:buChar char="u"/>
            </a:pPr>
            <a:r>
              <a:rPr lang="en-US" sz="2600" u="sng" dirty="0">
                <a:solidFill>
                  <a:srgbClr val="CC0000"/>
                </a:solidFill>
                <a:latin typeface="Arial" charset="0"/>
                <a:ea typeface="Arial" charset="0"/>
                <a:cs typeface="Arial" charset="0"/>
                <a:sym typeface="Arial" charset="0"/>
              </a:rPr>
              <a:t>at night</a:t>
            </a:r>
            <a:r>
              <a:rPr lang="en-US" sz="2600" dirty="0">
                <a:solidFill>
                  <a:schemeClr val="tx1"/>
                </a:solidFill>
                <a:latin typeface="Arial" charset="0"/>
                <a:ea typeface="Arial" charset="0"/>
                <a:cs typeface="Arial" charset="0"/>
                <a:sym typeface="Arial" charset="0"/>
              </a:rPr>
              <a:t>: open </a:t>
            </a:r>
            <a:r>
              <a:rPr lang="en-US" sz="2600" dirty="0" err="1">
                <a:solidFill>
                  <a:schemeClr val="tx1"/>
                </a:solidFill>
                <a:latin typeface="Arial" charset="0"/>
                <a:ea typeface="Arial" charset="0"/>
                <a:cs typeface="Arial" charset="0"/>
                <a:sym typeface="Arial" charset="0"/>
              </a:rPr>
              <a:t>stomates</a:t>
            </a:r>
            <a:r>
              <a:rPr lang="en-US" sz="2600" dirty="0">
                <a:solidFill>
                  <a:schemeClr val="tx1"/>
                </a:solidFill>
                <a:latin typeface="Arial" charset="0"/>
                <a:ea typeface="Arial" charset="0"/>
                <a:cs typeface="Arial" charset="0"/>
                <a:sym typeface="Arial" charset="0"/>
              </a:rPr>
              <a:t> &amp; </a:t>
            </a:r>
            <a:r>
              <a:rPr lang="en-US" sz="2800" dirty="0">
                <a:solidFill>
                  <a:schemeClr val="tx1"/>
                </a:solidFill>
                <a:latin typeface="Arial" charset="0"/>
                <a:ea typeface="Arial" charset="0"/>
                <a:cs typeface="Arial" charset="0"/>
                <a:sym typeface="Arial" charset="0"/>
              </a:rPr>
              <a:t>fix carbon</a:t>
            </a:r>
            <a:br>
              <a:rPr lang="en-US" sz="2800" dirty="0">
                <a:solidFill>
                  <a:schemeClr val="tx1"/>
                </a:solidFill>
                <a:latin typeface="Arial" charset="0"/>
                <a:ea typeface="Arial" charset="0"/>
                <a:cs typeface="Arial" charset="0"/>
                <a:sym typeface="Arial" charset="0"/>
              </a:rPr>
            </a:br>
            <a:r>
              <a:rPr lang="en-US" sz="2600" dirty="0">
                <a:solidFill>
                  <a:schemeClr val="tx1"/>
                </a:solidFill>
                <a:latin typeface="Arial" charset="0"/>
                <a:ea typeface="Arial" charset="0"/>
                <a:cs typeface="Arial" charset="0"/>
                <a:sym typeface="Arial" charset="0"/>
              </a:rPr>
              <a:t>in 4C “storage” compounds</a:t>
            </a:r>
          </a:p>
          <a:p>
            <a:pPr marL="839788" lvl="1" indent="-342900" algn="l">
              <a:lnSpc>
                <a:spcPct val="110000"/>
              </a:lnSpc>
              <a:spcBef>
                <a:spcPts val="613"/>
              </a:spcBef>
              <a:buClr>
                <a:srgbClr val="40458C"/>
              </a:buClr>
              <a:buSzPct val="60000"/>
              <a:buFont typeface="Wingdings" charset="2"/>
              <a:buChar char="u"/>
            </a:pPr>
            <a:r>
              <a:rPr lang="en-US" sz="2600" u="sng" dirty="0">
                <a:solidFill>
                  <a:srgbClr val="CC0000"/>
                </a:solidFill>
                <a:latin typeface="Arial" charset="0"/>
                <a:ea typeface="Arial" charset="0"/>
                <a:cs typeface="Arial" charset="0"/>
                <a:sym typeface="Arial" charset="0"/>
              </a:rPr>
              <a:t>in day</a:t>
            </a:r>
            <a:r>
              <a:rPr lang="en-US" sz="2600" dirty="0">
                <a:solidFill>
                  <a:schemeClr val="tx1"/>
                </a:solidFill>
                <a:latin typeface="Arial" charset="0"/>
                <a:ea typeface="Arial" charset="0"/>
                <a:cs typeface="Arial" charset="0"/>
                <a:sym typeface="Arial" charset="0"/>
              </a:rPr>
              <a:t>: release CO</a:t>
            </a:r>
            <a:r>
              <a:rPr lang="en-US" sz="2600" baseline="-25000" dirty="0">
                <a:solidFill>
                  <a:schemeClr val="tx1"/>
                </a:solidFill>
                <a:latin typeface="Arial" charset="0"/>
                <a:ea typeface="Arial" charset="0"/>
                <a:cs typeface="Arial" charset="0"/>
                <a:sym typeface="Arial" charset="0"/>
              </a:rPr>
              <a:t>2</a:t>
            </a:r>
            <a:r>
              <a:rPr lang="en-US" sz="2600" dirty="0">
                <a:solidFill>
                  <a:schemeClr val="tx1"/>
                </a:solidFill>
                <a:latin typeface="Arial" charset="0"/>
                <a:ea typeface="Arial" charset="0"/>
                <a:cs typeface="Arial" charset="0"/>
                <a:sym typeface="Arial" charset="0"/>
              </a:rPr>
              <a:t> from 4C acids </a:t>
            </a:r>
            <a:br>
              <a:rPr lang="en-US" sz="2600" dirty="0">
                <a:solidFill>
                  <a:schemeClr val="tx1"/>
                </a:solidFill>
                <a:latin typeface="Arial" charset="0"/>
                <a:ea typeface="Arial" charset="0"/>
                <a:cs typeface="Arial" charset="0"/>
                <a:sym typeface="Arial" charset="0"/>
              </a:rPr>
            </a:br>
            <a:r>
              <a:rPr lang="en-US" sz="2600" dirty="0">
                <a:solidFill>
                  <a:schemeClr val="tx1"/>
                </a:solidFill>
                <a:latin typeface="Arial" charset="0"/>
                <a:ea typeface="Arial" charset="0"/>
                <a:cs typeface="Arial" charset="0"/>
                <a:sym typeface="Arial" charset="0"/>
              </a:rPr>
              <a:t>to Calvin cycle</a:t>
            </a:r>
          </a:p>
          <a:p>
            <a:pPr marL="1296988" lvl="2" indent="-342900" algn="l">
              <a:spcBef>
                <a:spcPts val="513"/>
              </a:spcBef>
              <a:buClr>
                <a:srgbClr val="6F89F7"/>
              </a:buClr>
              <a:buSzPct val="94000"/>
              <a:buFont typeface="Wingdings" charset="2"/>
              <a:buChar char="§"/>
            </a:pPr>
            <a:r>
              <a:rPr lang="en-US" sz="2200" dirty="0">
                <a:solidFill>
                  <a:srgbClr val="0F116A"/>
                </a:solidFill>
                <a:latin typeface="Arial" charset="0"/>
                <a:ea typeface="Arial" charset="0"/>
                <a:cs typeface="Arial" charset="0"/>
                <a:sym typeface="Arial" charset="0"/>
              </a:rPr>
              <a:t>increases concentration of CO</a:t>
            </a:r>
            <a:r>
              <a:rPr lang="en-US" sz="2200" baseline="-25000" dirty="0">
                <a:solidFill>
                  <a:srgbClr val="0F116A"/>
                </a:solidFill>
                <a:latin typeface="Arial" charset="0"/>
                <a:ea typeface="Arial" charset="0"/>
                <a:cs typeface="Arial" charset="0"/>
                <a:sym typeface="Arial" charset="0"/>
              </a:rPr>
              <a:t>2</a:t>
            </a:r>
            <a:r>
              <a:rPr lang="en-US" sz="2200" dirty="0">
                <a:solidFill>
                  <a:srgbClr val="0F116A"/>
                </a:solidFill>
                <a:latin typeface="Arial" charset="0"/>
                <a:ea typeface="Arial" charset="0"/>
                <a:cs typeface="Arial" charset="0"/>
                <a:sym typeface="Arial" charset="0"/>
              </a:rPr>
              <a:t> in cells</a:t>
            </a:r>
          </a:p>
          <a:p>
            <a:pPr marL="839788" lvl="1" indent="-342900" algn="l">
              <a:lnSpc>
                <a:spcPct val="110000"/>
              </a:lnSpc>
              <a:spcBef>
                <a:spcPts val="613"/>
              </a:spcBef>
              <a:buClr>
                <a:srgbClr val="40458C"/>
              </a:buClr>
              <a:buSzPct val="60000"/>
              <a:buFont typeface="Wingdings" charset="2"/>
              <a:buChar char="u"/>
            </a:pPr>
            <a:r>
              <a:rPr lang="en-US" sz="2600" dirty="0">
                <a:solidFill>
                  <a:schemeClr val="tx1"/>
                </a:solidFill>
                <a:latin typeface="Arial" charset="0"/>
                <a:ea typeface="Arial" charset="0"/>
                <a:cs typeface="Arial" charset="0"/>
                <a:sym typeface="Arial" charset="0"/>
              </a:rPr>
              <a:t>succulents, some cacti, pineapple</a:t>
            </a:r>
          </a:p>
        </p:txBody>
      </p:sp>
      <p:pic>
        <p:nvPicPr>
          <p:cNvPr id="20489" name="Picture 9"/>
          <p:cNvPicPr>
            <a:picLocks noChangeArrowheads="1"/>
          </p:cNvPicPr>
          <p:nvPr/>
        </p:nvPicPr>
        <p:blipFill>
          <a:blip r:embed="rId3"/>
          <a:srcRect/>
          <a:stretch>
            <a:fillRect/>
          </a:stretch>
        </p:blipFill>
        <p:spPr bwMode="auto">
          <a:xfrm>
            <a:off x="7869238" y="5562600"/>
            <a:ext cx="1274762" cy="1295400"/>
          </a:xfrm>
          <a:prstGeom prst="rect">
            <a:avLst/>
          </a:prstGeom>
          <a:noFill/>
          <a:ln w="9525" cap="flat">
            <a:noFill/>
            <a:miter lim="800000"/>
            <a:headEnd/>
            <a:tailEnd/>
          </a:ln>
        </p:spPr>
      </p:pic>
      <p:grpSp>
        <p:nvGrpSpPr>
          <p:cNvPr id="2" name="Group 10"/>
          <p:cNvGrpSpPr>
            <a:grpSpLocks/>
          </p:cNvGrpSpPr>
          <p:nvPr/>
        </p:nvGrpSpPr>
        <p:grpSpPr bwMode="auto">
          <a:xfrm flipH="1">
            <a:off x="7270750" y="3660775"/>
            <a:ext cx="1573213" cy="1976438"/>
            <a:chOff x="0" y="0"/>
            <a:chExt cx="990" cy="1245"/>
          </a:xfrm>
        </p:grpSpPr>
        <p:sp>
          <p:nvSpPr>
            <p:cNvPr id="20491" name="AutoShape 11"/>
            <p:cNvSpPr>
              <a:spLocks/>
            </p:cNvSpPr>
            <p:nvPr/>
          </p:nvSpPr>
          <p:spPr bwMode="auto">
            <a:xfrm>
              <a:off x="0" y="0"/>
              <a:ext cx="990" cy="1245"/>
            </a:xfrm>
            <a:custGeom>
              <a:avLst/>
              <a:gdLst>
                <a:gd name="T0" fmla="+- 0 10800 1008"/>
                <a:gd name="T1" fmla="*/ T0 w 19584"/>
                <a:gd name="T2" fmla="+- 0 10800 572"/>
                <a:gd name="T3" fmla="*/ 10800 h 21028"/>
              </a:gdLst>
              <a:ahLst/>
              <a:cxnLst>
                <a:cxn ang="0">
                  <a:pos x="T1" y="T3"/>
                </a:cxn>
              </a:cxnLst>
              <a:rect l="0" t="0" r="r" b="b"/>
              <a:pathLst>
                <a:path w="19584" h="21028">
                  <a:moveTo>
                    <a:pt x="7446" y="10952"/>
                  </a:moveTo>
                  <a:cubicBezTo>
                    <a:pt x="2197" y="10217"/>
                    <a:pt x="-1008" y="7206"/>
                    <a:pt x="288" y="4226"/>
                  </a:cubicBezTo>
                  <a:cubicBezTo>
                    <a:pt x="1583" y="1247"/>
                    <a:pt x="6889" y="-572"/>
                    <a:pt x="12138" y="163"/>
                  </a:cubicBezTo>
                  <a:cubicBezTo>
                    <a:pt x="17387" y="899"/>
                    <a:pt x="20592" y="3910"/>
                    <a:pt x="19296" y="6889"/>
                  </a:cubicBezTo>
                  <a:cubicBezTo>
                    <a:pt x="18340" y="9089"/>
                    <a:pt x="15127" y="10738"/>
                    <a:pt x="11176" y="11059"/>
                  </a:cubicBezTo>
                  <a:lnTo>
                    <a:pt x="8427" y="21028"/>
                  </a:lnTo>
                  <a:close/>
                  <a:moveTo>
                    <a:pt x="7446" y="10952"/>
                  </a:moveTo>
                </a:path>
              </a:pathLst>
            </a:custGeom>
            <a:solidFill>
              <a:schemeClr val="accent1"/>
            </a:solidFill>
            <a:ln w="3810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0492" name="Rectangle 12"/>
            <p:cNvSpPr>
              <a:spLocks/>
            </p:cNvSpPr>
            <p:nvPr/>
          </p:nvSpPr>
          <p:spPr bwMode="auto">
            <a:xfrm flipH="1">
              <a:off x="89" y="121"/>
              <a:ext cx="811" cy="416"/>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1800" b="1">
                  <a:solidFill>
                    <a:srgbClr val="0F116A"/>
                  </a:solidFill>
                  <a:latin typeface="Comic Sans MS" charset="0"/>
                  <a:ea typeface="Comic Sans MS" charset="0"/>
                  <a:cs typeface="Comic Sans MS" charset="0"/>
                  <a:sym typeface="Comic Sans MS" charset="0"/>
                </a:rPr>
                <a:t>It’s all in</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the timing! </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0646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489"/>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5" name="Rectangle 7"/>
          <p:cNvSpPr>
            <a:spLocks noGrp="1" noChangeArrowheads="1"/>
          </p:cNvSpPr>
          <p:nvPr>
            <p:ph type="title"/>
          </p:nvPr>
        </p:nvSpPr>
        <p:spPr>
          <a:ln/>
        </p:spPr>
        <p:txBody>
          <a:bodyPr rIns="132080"/>
          <a:lstStyle/>
          <a:p>
            <a:r>
              <a:rPr lang="en-US"/>
              <a:t>CAM plants</a:t>
            </a:r>
          </a:p>
        </p:txBody>
      </p:sp>
      <p:pic>
        <p:nvPicPr>
          <p:cNvPr id="22536" name="Picture 8"/>
          <p:cNvPicPr>
            <a:picLocks noChangeArrowheads="1"/>
          </p:cNvPicPr>
          <p:nvPr/>
        </p:nvPicPr>
        <p:blipFill>
          <a:blip r:embed="rId2"/>
          <a:srcRect/>
          <a:stretch>
            <a:fillRect/>
          </a:stretch>
        </p:blipFill>
        <p:spPr bwMode="auto">
          <a:xfrm>
            <a:off x="346075" y="1814513"/>
            <a:ext cx="3136900" cy="4686300"/>
          </a:xfrm>
          <a:prstGeom prst="rect">
            <a:avLst/>
          </a:prstGeom>
          <a:noFill/>
          <a:ln w="9525" cap="flat">
            <a:noFill/>
            <a:miter lim="800000"/>
            <a:headEnd/>
            <a:tailEnd/>
          </a:ln>
        </p:spPr>
      </p:pic>
      <p:pic>
        <p:nvPicPr>
          <p:cNvPr id="22537" name="Picture 9"/>
          <p:cNvPicPr>
            <a:picLocks noChangeArrowheads="1"/>
          </p:cNvPicPr>
          <p:nvPr/>
        </p:nvPicPr>
        <p:blipFill>
          <a:blip r:embed="rId3"/>
          <a:srcRect/>
          <a:stretch>
            <a:fillRect/>
          </a:stretch>
        </p:blipFill>
        <p:spPr bwMode="auto">
          <a:xfrm>
            <a:off x="4419600" y="3836988"/>
            <a:ext cx="4321175" cy="2868612"/>
          </a:xfrm>
          <a:prstGeom prst="rect">
            <a:avLst/>
          </a:prstGeom>
          <a:noFill/>
          <a:ln w="9525" cap="flat">
            <a:noFill/>
            <a:miter lim="800000"/>
            <a:headEnd/>
            <a:tailEnd/>
          </a:ln>
          <a:effectLst>
            <a:outerShdw blurRad="63500" dist="38099" dir="2700000" algn="ctr" rotWithShape="0">
              <a:schemeClr val="bg2">
                <a:alpha val="75000"/>
              </a:schemeClr>
            </a:outerShdw>
          </a:effectLst>
        </p:spPr>
      </p:pic>
      <p:pic>
        <p:nvPicPr>
          <p:cNvPr id="22538" name="Picture 10"/>
          <p:cNvPicPr>
            <a:picLocks noChangeArrowheads="1"/>
          </p:cNvPicPr>
          <p:nvPr/>
        </p:nvPicPr>
        <p:blipFill>
          <a:blip r:embed="rId4"/>
          <a:srcRect/>
          <a:stretch>
            <a:fillRect/>
          </a:stretch>
        </p:blipFill>
        <p:spPr bwMode="auto">
          <a:xfrm>
            <a:off x="3232150" y="1127125"/>
            <a:ext cx="3663950" cy="2749550"/>
          </a:xfrm>
          <a:prstGeom prst="rect">
            <a:avLst/>
          </a:prstGeom>
          <a:noFill/>
          <a:ln w="9525" cap="flat">
            <a:noFill/>
            <a:miter lim="800000"/>
            <a:headEnd/>
            <a:tailEnd/>
          </a:ln>
          <a:effectLst>
            <a:outerShdw blurRad="63500" dist="38099" dir="2700000" algn="ctr" rotWithShape="0">
              <a:schemeClr val="bg2">
                <a:alpha val="75000"/>
              </a:schemeClr>
            </a:outerShdw>
          </a:effectLst>
        </p:spPr>
      </p:pic>
      <p:pic>
        <p:nvPicPr>
          <p:cNvPr id="22539" name="Picture 11"/>
          <p:cNvPicPr>
            <a:picLocks noChangeArrowheads="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454775" y="377825"/>
            <a:ext cx="2565400" cy="2295525"/>
          </a:xfrm>
          <a:prstGeom prst="rect">
            <a:avLst/>
          </a:prstGeom>
          <a:noFill/>
          <a:ln w="9525" cap="flat">
            <a:noFill/>
            <a:miter lim="800000"/>
            <a:headEnd/>
            <a:tailEnd/>
          </a:ln>
          <a:effectLst>
            <a:outerShdw blurRad="63500" dist="38099" dir="2700000" algn="ctr" rotWithShape="0">
              <a:schemeClr val="bg2">
                <a:alpha val="75000"/>
              </a:schemeClr>
            </a:outerShdw>
          </a:effectLst>
        </p:spPr>
      </p:pic>
      <p:sp>
        <p:nvSpPr>
          <p:cNvPr id="22540" name="Rectangle 12"/>
          <p:cNvSpPr>
            <a:spLocks/>
          </p:cNvSpPr>
          <p:nvPr/>
        </p:nvSpPr>
        <p:spPr bwMode="auto">
          <a:xfrm>
            <a:off x="6996113" y="2670175"/>
            <a:ext cx="2011362" cy="4953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800" b="1">
                <a:solidFill>
                  <a:srgbClr val="000000"/>
                </a:solidFill>
                <a:latin typeface="Arial" charset="0"/>
                <a:ea typeface="Arial" charset="0"/>
                <a:cs typeface="Arial" charset="0"/>
                <a:sym typeface="Arial" charset="0"/>
              </a:rPr>
              <a:t>succulents</a:t>
            </a:r>
          </a:p>
        </p:txBody>
      </p:sp>
      <p:sp>
        <p:nvSpPr>
          <p:cNvPr id="22541" name="Rectangle 13"/>
          <p:cNvSpPr>
            <a:spLocks/>
          </p:cNvSpPr>
          <p:nvPr/>
        </p:nvSpPr>
        <p:spPr bwMode="auto">
          <a:xfrm>
            <a:off x="723900" y="1362075"/>
            <a:ext cx="965200" cy="4953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800" b="1">
                <a:solidFill>
                  <a:srgbClr val="000000"/>
                </a:solidFill>
                <a:latin typeface="Arial" charset="0"/>
                <a:ea typeface="Arial" charset="0"/>
                <a:cs typeface="Arial" charset="0"/>
                <a:sym typeface="Arial" charset="0"/>
              </a:rPr>
              <a:t>cacti</a:t>
            </a:r>
          </a:p>
        </p:txBody>
      </p:sp>
      <p:sp>
        <p:nvSpPr>
          <p:cNvPr id="22542" name="Rectangle 14"/>
          <p:cNvSpPr>
            <a:spLocks/>
          </p:cNvSpPr>
          <p:nvPr/>
        </p:nvSpPr>
        <p:spPr bwMode="auto">
          <a:xfrm>
            <a:off x="3600450" y="6281738"/>
            <a:ext cx="1814513" cy="4953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r>
              <a:rPr lang="en-US" sz="2800" b="1">
                <a:solidFill>
                  <a:srgbClr val="000000"/>
                </a:solidFill>
                <a:latin typeface="Arial" charset="0"/>
                <a:ea typeface="Arial" charset="0"/>
                <a:cs typeface="Arial" charset="0"/>
                <a:sym typeface="Arial" charset="0"/>
              </a:rPr>
              <a:t>pine</a:t>
            </a:r>
            <a:r>
              <a:rPr lang="en-US" sz="2800" b="1">
                <a:solidFill>
                  <a:srgbClr val="FFFFFF"/>
                </a:solidFill>
                <a:latin typeface="Arial" charset="0"/>
                <a:ea typeface="Arial" charset="0"/>
                <a:cs typeface="Arial" charset="0"/>
                <a:sym typeface="Arial" charset="0"/>
              </a:rPr>
              <a:t>apple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51528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 Plant Biochemistry:</a:t>
            </a:r>
            <a:br>
              <a:rPr lang="en-US" dirty="0" smtClean="0"/>
            </a:br>
            <a:r>
              <a:rPr lang="en-US" dirty="0" smtClean="0"/>
              <a:t>Photosynthesis at 2 times of day</a:t>
            </a:r>
            <a:endParaRPr lang="en-US" dirty="0"/>
          </a:p>
        </p:txBody>
      </p:sp>
      <p:pic>
        <p:nvPicPr>
          <p:cNvPr id="4" name="Picture 3"/>
          <p:cNvPicPr>
            <a:picLocks noChangeAspect="1"/>
          </p:cNvPicPr>
          <p:nvPr/>
        </p:nvPicPr>
        <p:blipFill>
          <a:blip r:embed="rId2"/>
          <a:stretch>
            <a:fillRect/>
          </a:stretch>
        </p:blipFill>
        <p:spPr>
          <a:xfrm>
            <a:off x="0" y="2336242"/>
            <a:ext cx="9144000" cy="452175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9656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9" name="Picture 7"/>
          <p:cNvPicPr>
            <a:picLocks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947863" y="1676400"/>
            <a:ext cx="5495925" cy="5121275"/>
          </a:xfrm>
          <a:prstGeom prst="rect">
            <a:avLst/>
          </a:prstGeom>
          <a:noFill/>
          <a:ln w="9525" cap="flat">
            <a:noFill/>
            <a:miter lim="800000"/>
            <a:headEnd/>
            <a:tailEnd/>
          </a:ln>
        </p:spPr>
      </p:pic>
      <p:sp>
        <p:nvSpPr>
          <p:cNvPr id="23560" name="Rectangle 8"/>
          <p:cNvSpPr>
            <a:spLocks noGrp="1" noChangeArrowheads="1"/>
          </p:cNvSpPr>
          <p:nvPr>
            <p:ph type="title"/>
          </p:nvPr>
        </p:nvSpPr>
        <p:spPr>
          <a:ln/>
        </p:spPr>
        <p:txBody>
          <a:bodyPr rIns="132080"/>
          <a:lstStyle/>
          <a:p>
            <a:r>
              <a:rPr lang="en-US"/>
              <a:t>C4 vs CAM Summary</a:t>
            </a:r>
          </a:p>
        </p:txBody>
      </p:sp>
      <p:grpSp>
        <p:nvGrpSpPr>
          <p:cNvPr id="2" name="Group 9"/>
          <p:cNvGrpSpPr>
            <a:grpSpLocks/>
          </p:cNvGrpSpPr>
          <p:nvPr/>
        </p:nvGrpSpPr>
        <p:grpSpPr bwMode="auto">
          <a:xfrm>
            <a:off x="23813" y="3879850"/>
            <a:ext cx="2070100" cy="1684338"/>
            <a:chOff x="0" y="0"/>
            <a:chExt cx="1304" cy="1061"/>
          </a:xfrm>
        </p:grpSpPr>
        <p:sp>
          <p:nvSpPr>
            <p:cNvPr id="23562" name="AutoShape 10"/>
            <p:cNvSpPr>
              <a:spLocks/>
            </p:cNvSpPr>
            <p:nvPr/>
          </p:nvSpPr>
          <p:spPr bwMode="auto">
            <a:xfrm>
              <a:off x="0" y="0"/>
              <a:ext cx="1304" cy="1061"/>
            </a:xfrm>
            <a:prstGeom prst="roundRect">
              <a:avLst>
                <a:gd name="adj" fmla="val 16662"/>
              </a:avLst>
            </a:prstGeom>
            <a:solidFill>
              <a:srgbClr val="FFCC18"/>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23563" name="Rectangle 11"/>
            <p:cNvSpPr>
              <a:spLocks/>
            </p:cNvSpPr>
            <p:nvPr/>
          </p:nvSpPr>
          <p:spPr bwMode="auto">
            <a:xfrm>
              <a:off x="51" y="51"/>
              <a:ext cx="1200" cy="928"/>
            </a:xfrm>
            <a:prstGeom prst="rect">
              <a:avLst/>
            </a:prstGeom>
            <a:noFill/>
            <a:ln w="12700" cap="flat">
              <a:noFill/>
              <a:miter lim="800000"/>
              <a:headEnd type="none" w="med" len="med"/>
              <a:tailEnd type="none" w="med" len="med"/>
            </a:ln>
          </p:spPr>
          <p:txBody>
            <a:bodyPr lIns="0" tIns="0" rIns="0" bIns="0">
              <a:prstTxWarp prst="textNoShape">
                <a:avLst/>
              </a:prstTxWarp>
            </a:bodyPr>
            <a:lstStyle/>
            <a:p>
              <a:pPr>
                <a:spcBef>
                  <a:spcPts val="550"/>
                </a:spcBef>
              </a:pPr>
              <a:r>
                <a:rPr lang="en-US" b="1" u="sng">
                  <a:solidFill>
                    <a:srgbClr val="CC0000"/>
                  </a:solidFill>
                  <a:latin typeface="Arial" charset="0"/>
                  <a:ea typeface="Arial" charset="0"/>
                  <a:cs typeface="Arial" charset="0"/>
                  <a:sym typeface="Arial" charset="0"/>
                </a:rPr>
                <a:t>C4 plants</a:t>
              </a:r>
              <a:r>
                <a:rPr lang="en-US" b="1">
                  <a:solidFill>
                    <a:schemeClr val="tx1"/>
                  </a:solidFill>
                  <a:latin typeface="Arial" charset="0"/>
                  <a:ea typeface="Arial" charset="0"/>
                  <a:cs typeface="Arial" charset="0"/>
                  <a:sym typeface="Arial" charset="0"/>
                </a:rPr>
                <a:t> </a:t>
              </a:r>
            </a:p>
            <a:p>
              <a:pPr>
                <a:spcBef>
                  <a:spcPts val="413"/>
                </a:spcBef>
              </a:pPr>
              <a:r>
                <a:rPr lang="en-US" sz="1800" b="1">
                  <a:solidFill>
                    <a:srgbClr val="0F116A"/>
                  </a:solidFill>
                  <a:latin typeface="Arial" charset="0"/>
                  <a:ea typeface="Arial" charset="0"/>
                  <a:cs typeface="Arial" charset="0"/>
                  <a:sym typeface="Arial" charset="0"/>
                </a:rPr>
                <a:t>separate 2 steps of C fixation </a:t>
              </a:r>
              <a:r>
                <a:rPr lang="en-US" sz="1800" b="1" u="sng">
                  <a:solidFill>
                    <a:srgbClr val="CC0000"/>
                  </a:solidFill>
                  <a:latin typeface="Arial" charset="0"/>
                  <a:ea typeface="Arial" charset="0"/>
                  <a:cs typeface="Arial" charset="0"/>
                  <a:sym typeface="Arial" charset="0"/>
                </a:rPr>
                <a:t>anatomically</a:t>
              </a:r>
              <a:r>
                <a:rPr lang="en-US" sz="1800" b="1">
                  <a:solidFill>
                    <a:srgbClr val="0F116A"/>
                  </a:solidFill>
                  <a:latin typeface="Arial" charset="0"/>
                  <a:ea typeface="Arial" charset="0"/>
                  <a:cs typeface="Arial" charset="0"/>
                  <a:sym typeface="Arial" charset="0"/>
                </a:rPr>
                <a:t> in 2 different cells</a:t>
              </a:r>
            </a:p>
          </p:txBody>
        </p:sp>
      </p:grpSp>
      <p:grpSp>
        <p:nvGrpSpPr>
          <p:cNvPr id="3" name="Group 12"/>
          <p:cNvGrpSpPr>
            <a:grpSpLocks/>
          </p:cNvGrpSpPr>
          <p:nvPr/>
        </p:nvGrpSpPr>
        <p:grpSpPr bwMode="auto">
          <a:xfrm>
            <a:off x="7040563" y="3862388"/>
            <a:ext cx="2105025" cy="2049462"/>
            <a:chOff x="0" y="0"/>
            <a:chExt cx="1326" cy="1291"/>
          </a:xfrm>
        </p:grpSpPr>
        <p:sp>
          <p:nvSpPr>
            <p:cNvPr id="23565" name="AutoShape 13"/>
            <p:cNvSpPr>
              <a:spLocks/>
            </p:cNvSpPr>
            <p:nvPr/>
          </p:nvSpPr>
          <p:spPr bwMode="auto">
            <a:xfrm>
              <a:off x="0" y="0"/>
              <a:ext cx="1326" cy="1291"/>
            </a:xfrm>
            <a:prstGeom prst="roundRect">
              <a:avLst>
                <a:gd name="adj" fmla="val 16667"/>
              </a:avLst>
            </a:prstGeom>
            <a:solidFill>
              <a:srgbClr val="FFCC18"/>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23566" name="Rectangle 14"/>
            <p:cNvSpPr>
              <a:spLocks/>
            </p:cNvSpPr>
            <p:nvPr/>
          </p:nvSpPr>
          <p:spPr bwMode="auto">
            <a:xfrm>
              <a:off x="62" y="62"/>
              <a:ext cx="1200" cy="1128"/>
            </a:xfrm>
            <a:prstGeom prst="rect">
              <a:avLst/>
            </a:prstGeom>
            <a:noFill/>
            <a:ln w="12700" cap="flat">
              <a:noFill/>
              <a:miter lim="800000"/>
              <a:headEnd type="none" w="med" len="med"/>
              <a:tailEnd type="none" w="med" len="med"/>
            </a:ln>
          </p:spPr>
          <p:txBody>
            <a:bodyPr lIns="0" tIns="0" rIns="0" bIns="0">
              <a:prstTxWarp prst="textNoShape">
                <a:avLst/>
              </a:prstTxWarp>
            </a:bodyPr>
            <a:lstStyle/>
            <a:p>
              <a:pPr>
                <a:spcBef>
                  <a:spcPts val="550"/>
                </a:spcBef>
              </a:pPr>
              <a:r>
                <a:rPr lang="en-US" b="1" u="sng">
                  <a:solidFill>
                    <a:srgbClr val="CC0000"/>
                  </a:solidFill>
                  <a:latin typeface="Arial" charset="0"/>
                  <a:ea typeface="Arial" charset="0"/>
                  <a:cs typeface="Arial" charset="0"/>
                  <a:sym typeface="Arial" charset="0"/>
                </a:rPr>
                <a:t>CAM plants</a:t>
              </a:r>
              <a:r>
                <a:rPr lang="en-US" b="1">
                  <a:solidFill>
                    <a:schemeClr val="tx1"/>
                  </a:solidFill>
                  <a:latin typeface="Arial" charset="0"/>
                  <a:ea typeface="Arial" charset="0"/>
                  <a:cs typeface="Arial" charset="0"/>
                  <a:sym typeface="Arial" charset="0"/>
                </a:rPr>
                <a:t> </a:t>
              </a:r>
            </a:p>
            <a:p>
              <a:pPr>
                <a:spcBef>
                  <a:spcPts val="413"/>
                </a:spcBef>
              </a:pPr>
              <a:r>
                <a:rPr lang="en-US" sz="1800" b="1">
                  <a:solidFill>
                    <a:srgbClr val="0F116A"/>
                  </a:solidFill>
                  <a:latin typeface="Arial" charset="0"/>
                  <a:ea typeface="Arial" charset="0"/>
                  <a:cs typeface="Arial" charset="0"/>
                  <a:sym typeface="Arial" charset="0"/>
                </a:rPr>
                <a:t>separate 2 steps of C fixation </a:t>
              </a:r>
              <a:r>
                <a:rPr lang="en-US" sz="1800" b="1" u="sng">
                  <a:solidFill>
                    <a:srgbClr val="CC0000"/>
                  </a:solidFill>
                  <a:latin typeface="Arial" charset="0"/>
                  <a:ea typeface="Arial" charset="0"/>
                  <a:cs typeface="Arial" charset="0"/>
                  <a:sym typeface="Arial" charset="0"/>
                </a:rPr>
                <a:t>temporally</a:t>
              </a:r>
              <a:r>
                <a:rPr lang="en-US" sz="1800" b="1">
                  <a:solidFill>
                    <a:srgbClr val="0F116A"/>
                  </a:solidFill>
                  <a:latin typeface="Arial" charset="0"/>
                  <a:ea typeface="Arial" charset="0"/>
                  <a:cs typeface="Arial" charset="0"/>
                  <a:sym typeface="Arial" charset="0"/>
                </a:rPr>
                <a:t> =</a:t>
              </a:r>
              <a:br>
                <a:rPr lang="en-US" sz="1800" b="1">
                  <a:solidFill>
                    <a:srgbClr val="0F116A"/>
                  </a:solidFill>
                  <a:latin typeface="Arial" charset="0"/>
                  <a:ea typeface="Arial" charset="0"/>
                  <a:cs typeface="Arial" charset="0"/>
                  <a:sym typeface="Arial" charset="0"/>
                </a:rPr>
              </a:br>
              <a:r>
                <a:rPr lang="en-US" sz="1800" b="1">
                  <a:solidFill>
                    <a:srgbClr val="0F116A"/>
                  </a:solidFill>
                  <a:latin typeface="Arial" charset="0"/>
                  <a:ea typeface="Arial" charset="0"/>
                  <a:cs typeface="Arial" charset="0"/>
                  <a:sym typeface="Arial" charset="0"/>
                </a:rPr>
                <a:t>2 different times</a:t>
              </a:r>
            </a:p>
            <a:p>
              <a:pPr>
                <a:spcBef>
                  <a:spcPts val="413"/>
                </a:spcBef>
              </a:pPr>
              <a:r>
                <a:rPr lang="en-US" sz="1800" b="1">
                  <a:solidFill>
                    <a:srgbClr val="0F116A"/>
                  </a:solidFill>
                  <a:latin typeface="Arial" charset="0"/>
                  <a:ea typeface="Arial" charset="0"/>
                  <a:cs typeface="Arial" charset="0"/>
                  <a:sym typeface="Arial" charset="0"/>
                </a:rPr>
                <a:t>night vs. day</a:t>
              </a:r>
            </a:p>
          </p:txBody>
        </p:sp>
      </p:grpSp>
      <p:sp>
        <p:nvSpPr>
          <p:cNvPr id="23567" name="Rectangle 15"/>
          <p:cNvSpPr>
            <a:spLocks/>
          </p:cNvSpPr>
          <p:nvPr/>
        </p:nvSpPr>
        <p:spPr bwMode="auto">
          <a:xfrm>
            <a:off x="723900" y="1193800"/>
            <a:ext cx="7726363" cy="5080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25438" indent="-285750" algn="ctr">
              <a:spcBef>
                <a:spcPts val="550"/>
              </a:spcBef>
            </a:pPr>
            <a:r>
              <a:rPr lang="en-US" b="1" dirty="0">
                <a:solidFill>
                  <a:srgbClr val="0F116A"/>
                </a:solidFill>
                <a:latin typeface="Arial" charset="0"/>
                <a:ea typeface="Arial" charset="0"/>
                <a:cs typeface="Arial" charset="0"/>
                <a:sym typeface="Arial" charset="0"/>
              </a:rPr>
              <a:t>solves CO</a:t>
            </a:r>
            <a:r>
              <a:rPr lang="en-US" b="1" baseline="-25000" dirty="0">
                <a:solidFill>
                  <a:srgbClr val="0F116A"/>
                </a:solidFill>
                <a:latin typeface="Arial" charset="0"/>
                <a:ea typeface="Arial" charset="0"/>
                <a:cs typeface="Arial" charset="0"/>
                <a:sym typeface="Arial" charset="0"/>
              </a:rPr>
              <a:t>2</a:t>
            </a:r>
            <a:r>
              <a:rPr lang="en-US" b="1" dirty="0">
                <a:solidFill>
                  <a:srgbClr val="0F116A"/>
                </a:solidFill>
                <a:latin typeface="Arial" charset="0"/>
                <a:ea typeface="Arial" charset="0"/>
                <a:cs typeface="Arial" charset="0"/>
                <a:sym typeface="Arial" charset="0"/>
              </a:rPr>
              <a:t> / O</a:t>
            </a:r>
            <a:r>
              <a:rPr lang="en-US" b="1" baseline="-25000" dirty="0">
                <a:solidFill>
                  <a:srgbClr val="0F116A"/>
                </a:solidFill>
                <a:latin typeface="Arial" charset="0"/>
                <a:ea typeface="Arial" charset="0"/>
                <a:cs typeface="Arial" charset="0"/>
                <a:sym typeface="Arial" charset="0"/>
              </a:rPr>
              <a:t>2 </a:t>
            </a:r>
            <a:r>
              <a:rPr lang="en-US" b="1" dirty="0">
                <a:solidFill>
                  <a:srgbClr val="0F116A"/>
                </a:solidFill>
                <a:latin typeface="Arial" charset="0"/>
                <a:ea typeface="Arial" charset="0"/>
                <a:cs typeface="Arial" charset="0"/>
                <a:sym typeface="Arial" charset="0"/>
              </a:rPr>
              <a:t>gas exchange</a:t>
            </a:r>
            <a:r>
              <a:rPr lang="en-US" b="1" baseline="-25000" dirty="0">
                <a:solidFill>
                  <a:srgbClr val="0F116A"/>
                </a:solidFill>
                <a:latin typeface="Arial" charset="0"/>
                <a:ea typeface="Arial" charset="0"/>
                <a:cs typeface="Arial" charset="0"/>
                <a:sym typeface="Arial" charset="0"/>
              </a:rPr>
              <a:t> </a:t>
            </a:r>
            <a:r>
              <a:rPr lang="en-US" b="1" dirty="0">
                <a:solidFill>
                  <a:srgbClr val="0F116A"/>
                </a:solidFill>
                <a:latin typeface="Arial" charset="0"/>
                <a:ea typeface="Arial" charset="0"/>
                <a:cs typeface="Arial" charset="0"/>
                <a:sym typeface="Arial" charset="0"/>
              </a:rPr>
              <a:t>vs. H</a:t>
            </a:r>
            <a:r>
              <a:rPr lang="en-US" b="1" baseline="-25000" dirty="0">
                <a:solidFill>
                  <a:srgbClr val="0F116A"/>
                </a:solidFill>
                <a:latin typeface="Arial" charset="0"/>
                <a:ea typeface="Arial" charset="0"/>
                <a:cs typeface="Arial" charset="0"/>
                <a:sym typeface="Arial" charset="0"/>
              </a:rPr>
              <a:t>2</a:t>
            </a:r>
            <a:r>
              <a:rPr lang="en-US" b="1" dirty="0">
                <a:solidFill>
                  <a:srgbClr val="0F116A"/>
                </a:solidFill>
                <a:latin typeface="Arial" charset="0"/>
                <a:ea typeface="Arial" charset="0"/>
                <a:cs typeface="Arial" charset="0"/>
                <a:sym typeface="Arial" charset="0"/>
              </a:rPr>
              <a:t>O loss</a:t>
            </a:r>
            <a:r>
              <a:rPr lang="en-US" b="1" baseline="-25000" dirty="0">
                <a:solidFill>
                  <a:srgbClr val="0F116A"/>
                </a:solidFill>
                <a:latin typeface="Arial" charset="0"/>
                <a:ea typeface="Arial" charset="0"/>
                <a:cs typeface="Arial" charset="0"/>
                <a:sym typeface="Arial" charset="0"/>
              </a:rPr>
              <a:t> </a:t>
            </a:r>
            <a:r>
              <a:rPr lang="en-US" b="1" dirty="0">
                <a:solidFill>
                  <a:srgbClr val="0F116A"/>
                </a:solidFill>
                <a:latin typeface="Arial" charset="0"/>
                <a:ea typeface="Arial" charset="0"/>
                <a:cs typeface="Arial" charset="0"/>
                <a:sym typeface="Arial" charset="0"/>
              </a:rPr>
              <a:t>challenge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749557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607" name="Rectangle 7"/>
          <p:cNvSpPr>
            <a:spLocks noGrp="1" noChangeArrowheads="1"/>
          </p:cNvSpPr>
          <p:nvPr>
            <p:ph type="title"/>
          </p:nvPr>
        </p:nvSpPr>
        <p:spPr>
          <a:ln/>
        </p:spPr>
        <p:txBody>
          <a:bodyPr rIns="132080"/>
          <a:lstStyle/>
          <a:p>
            <a:r>
              <a:rPr lang="en-US"/>
              <a:t>Why the C3 problem?</a:t>
            </a:r>
          </a:p>
        </p:txBody>
      </p:sp>
      <p:sp>
        <p:nvSpPr>
          <p:cNvPr id="25608" name="Rectangle 8"/>
          <p:cNvSpPr>
            <a:spLocks noGrp="1" noChangeArrowheads="1"/>
          </p:cNvSpPr>
          <p:nvPr>
            <p:ph type="body" idx="1"/>
          </p:nvPr>
        </p:nvSpPr>
        <p:spPr>
          <a:xfrm>
            <a:off x="679450" y="1371600"/>
            <a:ext cx="8312150" cy="5105400"/>
          </a:xfrm>
          <a:ln/>
        </p:spPr>
        <p:txBody>
          <a:bodyPr rIns="132080"/>
          <a:lstStyle/>
          <a:p>
            <a:pPr>
              <a:lnSpc>
                <a:spcPct val="110000"/>
              </a:lnSpc>
            </a:pPr>
            <a:r>
              <a:rPr lang="en-US" sz="2800" dirty="0"/>
              <a:t>Possibly evolutionary baggage</a:t>
            </a:r>
          </a:p>
          <a:p>
            <a:pPr marL="782638" lvl="1">
              <a:lnSpc>
                <a:spcPct val="110000"/>
              </a:lnSpc>
            </a:pPr>
            <a:r>
              <a:rPr lang="en-US" dirty="0" err="1"/>
              <a:t>Rubisco</a:t>
            </a:r>
            <a:r>
              <a:rPr lang="en-US" dirty="0"/>
              <a:t> evolved in high CO</a:t>
            </a:r>
            <a:r>
              <a:rPr lang="en-US" baseline="-25000" dirty="0"/>
              <a:t>2</a:t>
            </a:r>
            <a:r>
              <a:rPr lang="en-US" dirty="0"/>
              <a:t> atmosphere</a:t>
            </a:r>
          </a:p>
          <a:p>
            <a:pPr marL="1182688" lvl="2">
              <a:lnSpc>
                <a:spcPct val="110000"/>
              </a:lnSpc>
            </a:pPr>
            <a:r>
              <a:rPr lang="en-US" dirty="0"/>
              <a:t>there wasn’t strong selection against active site of </a:t>
            </a:r>
            <a:r>
              <a:rPr lang="en-US" dirty="0" err="1"/>
              <a:t>Rubisco</a:t>
            </a:r>
            <a:r>
              <a:rPr lang="en-US" dirty="0"/>
              <a:t> accepting both CO</a:t>
            </a:r>
            <a:r>
              <a:rPr lang="en-US" baseline="-25000" dirty="0"/>
              <a:t>2</a:t>
            </a:r>
            <a:r>
              <a:rPr lang="en-US" dirty="0"/>
              <a:t> &amp; O</a:t>
            </a:r>
            <a:r>
              <a:rPr lang="en-US" baseline="-25000" dirty="0"/>
              <a:t>2</a:t>
            </a:r>
          </a:p>
          <a:p>
            <a:pPr>
              <a:lnSpc>
                <a:spcPct val="110000"/>
              </a:lnSpc>
            </a:pPr>
            <a:r>
              <a:rPr lang="en-US" sz="2800" dirty="0"/>
              <a:t>Today it makes a difference </a:t>
            </a:r>
          </a:p>
          <a:p>
            <a:pPr marL="782638" lvl="1">
              <a:lnSpc>
                <a:spcPct val="110000"/>
              </a:lnSpc>
            </a:pPr>
            <a:r>
              <a:rPr lang="en-US" dirty="0"/>
              <a:t>21% O</a:t>
            </a:r>
            <a:r>
              <a:rPr lang="en-US" baseline="-25000" dirty="0"/>
              <a:t>2 </a:t>
            </a:r>
            <a:r>
              <a:rPr lang="en-US" dirty="0"/>
              <a:t> vs.  0.03% CO</a:t>
            </a:r>
            <a:r>
              <a:rPr lang="en-US" baseline="-25000" dirty="0"/>
              <a:t>2</a:t>
            </a:r>
          </a:p>
          <a:p>
            <a:pPr marL="782638" lvl="1">
              <a:lnSpc>
                <a:spcPct val="110000"/>
              </a:lnSpc>
            </a:pPr>
            <a:r>
              <a:rPr lang="en-US" dirty="0"/>
              <a:t>photorespiration can drain away 50% of carbon fixed by Calvin cycle on a hot, dry day</a:t>
            </a:r>
          </a:p>
          <a:p>
            <a:pPr marL="782638" lvl="1">
              <a:lnSpc>
                <a:spcPct val="110000"/>
              </a:lnSpc>
            </a:pPr>
            <a:r>
              <a:rPr lang="en-US" dirty="0"/>
              <a:t>strong selection pressure to evolve better way </a:t>
            </a:r>
            <a:br>
              <a:rPr lang="en-US" dirty="0"/>
            </a:br>
            <a:r>
              <a:rPr lang="en-US" dirty="0"/>
              <a:t>to fix carbon &amp; minimize photorespiration</a:t>
            </a:r>
          </a:p>
        </p:txBody>
      </p:sp>
      <p:pic>
        <p:nvPicPr>
          <p:cNvPr id="25609" name="Picture 9"/>
          <p:cNvPicPr>
            <a:picLocks noChangeArrowheads="1"/>
          </p:cNvPicPr>
          <p:nvPr/>
        </p:nvPicPr>
        <p:blipFill>
          <a:blip r:embed="rId2"/>
          <a:srcRect/>
          <a:stretch>
            <a:fillRect/>
          </a:stretch>
        </p:blipFill>
        <p:spPr bwMode="auto">
          <a:xfrm>
            <a:off x="7869238" y="2703513"/>
            <a:ext cx="1274762" cy="1295400"/>
          </a:xfrm>
          <a:prstGeom prst="rect">
            <a:avLst/>
          </a:prstGeom>
          <a:noFill/>
          <a:ln w="9525" cap="flat">
            <a:noFill/>
            <a:miter lim="800000"/>
            <a:headEnd/>
            <a:tailEnd/>
          </a:ln>
        </p:spPr>
      </p:pic>
      <p:grpSp>
        <p:nvGrpSpPr>
          <p:cNvPr id="2" name="Group 10"/>
          <p:cNvGrpSpPr>
            <a:grpSpLocks/>
          </p:cNvGrpSpPr>
          <p:nvPr/>
        </p:nvGrpSpPr>
        <p:grpSpPr bwMode="auto">
          <a:xfrm flipH="1">
            <a:off x="7131050" y="328613"/>
            <a:ext cx="1917700" cy="2487612"/>
            <a:chOff x="0" y="0"/>
            <a:chExt cx="1207" cy="1567"/>
          </a:xfrm>
        </p:grpSpPr>
        <p:sp>
          <p:nvSpPr>
            <p:cNvPr id="25611" name="AutoShape 11"/>
            <p:cNvSpPr>
              <a:spLocks/>
            </p:cNvSpPr>
            <p:nvPr/>
          </p:nvSpPr>
          <p:spPr bwMode="auto">
            <a:xfrm>
              <a:off x="0" y="0"/>
              <a:ext cx="1207" cy="1567"/>
            </a:xfrm>
            <a:custGeom>
              <a:avLst/>
              <a:gdLst>
                <a:gd name="T0" fmla="+- 0 10800 1038"/>
                <a:gd name="T1" fmla="*/ T0 w 19524"/>
                <a:gd name="T2" fmla="+- 0 10800 472"/>
                <a:gd name="T3" fmla="*/ 10800 h 21128"/>
              </a:gdLst>
              <a:ahLst/>
              <a:cxnLst>
                <a:cxn ang="0">
                  <a:pos x="T1" y="T3"/>
                </a:cxn>
              </a:cxnLst>
              <a:rect l="0" t="0" r="r" b="b"/>
              <a:pathLst>
                <a:path w="19524" h="21128">
                  <a:moveTo>
                    <a:pt x="7312" y="8730"/>
                  </a:moveTo>
                  <a:cubicBezTo>
                    <a:pt x="2095" y="8116"/>
                    <a:pt x="-1038" y="5695"/>
                    <a:pt x="315" y="3323"/>
                  </a:cubicBezTo>
                  <a:cubicBezTo>
                    <a:pt x="1668" y="952"/>
                    <a:pt x="6994" y="-472"/>
                    <a:pt x="12212" y="143"/>
                  </a:cubicBezTo>
                  <a:cubicBezTo>
                    <a:pt x="17429" y="758"/>
                    <a:pt x="20562" y="3179"/>
                    <a:pt x="19209" y="5550"/>
                  </a:cubicBezTo>
                  <a:cubicBezTo>
                    <a:pt x="18210" y="7301"/>
                    <a:pt x="14973" y="8600"/>
                    <a:pt x="11028" y="8835"/>
                  </a:cubicBezTo>
                  <a:lnTo>
                    <a:pt x="7489" y="21128"/>
                  </a:lnTo>
                  <a:close/>
                  <a:moveTo>
                    <a:pt x="7312" y="8730"/>
                  </a:moveTo>
                </a:path>
              </a:pathLst>
            </a:custGeom>
            <a:solidFill>
              <a:schemeClr val="accent1"/>
            </a:solidFill>
            <a:ln w="3810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5612" name="Rectangle 12"/>
            <p:cNvSpPr>
              <a:spLocks/>
            </p:cNvSpPr>
            <p:nvPr/>
          </p:nvSpPr>
          <p:spPr bwMode="auto">
            <a:xfrm flipH="1">
              <a:off x="113" y="121"/>
              <a:ext cx="981" cy="416"/>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1800" b="1">
                  <a:solidFill>
                    <a:srgbClr val="0F116A"/>
                  </a:solidFill>
                  <a:latin typeface="Comic Sans MS" charset="0"/>
                  <a:ea typeface="Comic Sans MS" charset="0"/>
                  <a:cs typeface="Comic Sans MS" charset="0"/>
                  <a:sym typeface="Comic Sans MS" charset="0"/>
                </a:rPr>
                <a:t>We’ve all got</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baggage! </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920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5609"/>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631" name="Rectangle 7"/>
          <p:cNvSpPr>
            <a:spLocks noGrp="1" noChangeArrowheads="1"/>
          </p:cNvSpPr>
          <p:nvPr>
            <p:ph type="title"/>
          </p:nvPr>
        </p:nvSpPr>
        <p:spPr>
          <a:xfrm>
            <a:off x="609600" y="685800"/>
            <a:ext cx="7772400" cy="838200"/>
          </a:xfrm>
          <a:ln/>
        </p:spPr>
        <p:txBody>
          <a:bodyPr rIns="132080"/>
          <a:lstStyle/>
          <a:p>
            <a:r>
              <a:rPr lang="en-US"/>
              <a:t>Supporting a biosphere</a:t>
            </a:r>
          </a:p>
        </p:txBody>
      </p:sp>
      <p:sp>
        <p:nvSpPr>
          <p:cNvPr id="26632" name="Rectangle 8"/>
          <p:cNvSpPr>
            <a:spLocks noGrp="1" noChangeArrowheads="1"/>
          </p:cNvSpPr>
          <p:nvPr>
            <p:ph type="body" idx="1"/>
          </p:nvPr>
        </p:nvSpPr>
        <p:spPr>
          <a:xfrm>
            <a:off x="838200" y="1524000"/>
            <a:ext cx="8305800" cy="5334000"/>
          </a:xfrm>
          <a:ln/>
        </p:spPr>
        <p:txBody>
          <a:bodyPr rIns="132080"/>
          <a:lstStyle/>
          <a:p>
            <a:r>
              <a:rPr lang="en-US"/>
              <a:t>On global scale, </a:t>
            </a:r>
            <a:br>
              <a:rPr lang="en-US"/>
            </a:br>
            <a:r>
              <a:rPr lang="en-US"/>
              <a:t>photosynthesis is the </a:t>
            </a:r>
            <a:br>
              <a:rPr lang="en-US"/>
            </a:br>
            <a:r>
              <a:rPr lang="en-US"/>
              <a:t>most important process </a:t>
            </a:r>
            <a:br>
              <a:rPr lang="en-US"/>
            </a:br>
            <a:r>
              <a:rPr lang="en-US"/>
              <a:t>for the continuation of life on Earth</a:t>
            </a:r>
          </a:p>
          <a:p>
            <a:pPr marL="782638" lvl="1"/>
            <a:r>
              <a:rPr lang="en-US"/>
              <a:t>each year photosynthesis…</a:t>
            </a:r>
          </a:p>
          <a:p>
            <a:pPr marL="1182688" lvl="2"/>
            <a:r>
              <a:rPr lang="en-US"/>
              <a:t>captures 121 billion tons of CO</a:t>
            </a:r>
            <a:r>
              <a:rPr lang="en-US" baseline="-25000"/>
              <a:t>2</a:t>
            </a:r>
          </a:p>
          <a:p>
            <a:pPr marL="1182688" lvl="2"/>
            <a:r>
              <a:rPr lang="en-US"/>
              <a:t>synthesizes 160 billion tons of carbohydrate </a:t>
            </a:r>
          </a:p>
          <a:p>
            <a:pPr marL="782638" lvl="1"/>
            <a:r>
              <a:rPr lang="en-US"/>
              <a:t>heterotrophs are dependent on plants as food source for fuel &amp; raw materials</a:t>
            </a:r>
          </a:p>
        </p:txBody>
      </p:sp>
      <p:pic>
        <p:nvPicPr>
          <p:cNvPr id="26633" name="Picture 9"/>
          <p:cNvPicPr>
            <a:picLocks noChangeArrowheads="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400800" y="381000"/>
            <a:ext cx="2667000" cy="2522538"/>
          </a:xfrm>
          <a:prstGeom prst="rect">
            <a:avLst/>
          </a:prstGeom>
          <a:noFill/>
          <a:ln w="9525" cap="flat">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9540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175" name="AutoShape 7"/>
          <p:cNvSpPr>
            <a:spLocks/>
          </p:cNvSpPr>
          <p:nvPr/>
        </p:nvSpPr>
        <p:spPr bwMode="auto">
          <a:xfrm>
            <a:off x="3963988" y="4433888"/>
            <a:ext cx="228600" cy="12192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0F116A"/>
          </a:solidFill>
          <a:ln w="9525" cap="flat">
            <a:solidFill>
              <a:srgbClr val="0F116A"/>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7176" name="Rectangle 8"/>
          <p:cNvSpPr>
            <a:spLocks noGrp="1" noChangeArrowheads="1"/>
          </p:cNvSpPr>
          <p:nvPr>
            <p:ph type="title"/>
          </p:nvPr>
        </p:nvSpPr>
        <p:spPr>
          <a:ln/>
        </p:spPr>
        <p:txBody>
          <a:bodyPr rIns="132080"/>
          <a:lstStyle/>
          <a:p>
            <a:r>
              <a:rPr lang="en-US"/>
              <a:t>How is that helpful?</a:t>
            </a:r>
          </a:p>
        </p:txBody>
      </p:sp>
      <p:sp>
        <p:nvSpPr>
          <p:cNvPr id="7177" name="Rectangle 9"/>
          <p:cNvSpPr>
            <a:spLocks noGrp="1" noChangeArrowheads="1"/>
          </p:cNvSpPr>
          <p:nvPr>
            <p:ph type="body" idx="1"/>
          </p:nvPr>
        </p:nvSpPr>
        <p:spPr>
          <a:xfrm>
            <a:off x="838200" y="1371600"/>
            <a:ext cx="7772400" cy="2443163"/>
          </a:xfrm>
          <a:ln/>
        </p:spPr>
        <p:txBody>
          <a:bodyPr rIns="132080"/>
          <a:lstStyle/>
          <a:p>
            <a:r>
              <a:rPr lang="en-US"/>
              <a:t>Want to make C</a:t>
            </a:r>
            <a:r>
              <a:rPr lang="en-US" baseline="-25000"/>
              <a:t>6</a:t>
            </a:r>
            <a:r>
              <a:rPr lang="en-US"/>
              <a:t>H</a:t>
            </a:r>
            <a:r>
              <a:rPr lang="en-US" baseline="-25000"/>
              <a:t>12</a:t>
            </a:r>
            <a:r>
              <a:rPr lang="en-US"/>
              <a:t>O</a:t>
            </a:r>
            <a:r>
              <a:rPr lang="en-US" baseline="-25000"/>
              <a:t>6 </a:t>
            </a:r>
          </a:p>
          <a:p>
            <a:pPr marL="782638" lvl="1"/>
            <a:r>
              <a:rPr lang="en-US" u="sng">
                <a:solidFill>
                  <a:srgbClr val="CC0000"/>
                </a:solidFill>
              </a:rPr>
              <a:t>synthesis</a:t>
            </a:r>
          </a:p>
          <a:p>
            <a:pPr marL="782638" lvl="1"/>
            <a:r>
              <a:rPr lang="en-US"/>
              <a:t>How? From what? </a:t>
            </a:r>
            <a:br>
              <a:rPr lang="en-US"/>
            </a:br>
            <a:r>
              <a:rPr lang="en-US"/>
              <a:t>What raw materials are available?</a:t>
            </a:r>
          </a:p>
        </p:txBody>
      </p:sp>
      <p:grpSp>
        <p:nvGrpSpPr>
          <p:cNvPr id="2" name="Group 10"/>
          <p:cNvGrpSpPr>
            <a:grpSpLocks/>
          </p:cNvGrpSpPr>
          <p:nvPr/>
        </p:nvGrpSpPr>
        <p:grpSpPr bwMode="auto">
          <a:xfrm>
            <a:off x="3348038" y="3611563"/>
            <a:ext cx="1458912" cy="912812"/>
            <a:chOff x="0" y="0"/>
            <a:chExt cx="919" cy="575"/>
          </a:xfrm>
        </p:grpSpPr>
        <p:sp>
          <p:nvSpPr>
            <p:cNvPr id="7179" name="Oval 11"/>
            <p:cNvSpPr>
              <a:spLocks/>
            </p:cNvSpPr>
            <p:nvPr/>
          </p:nvSpPr>
          <p:spPr bwMode="auto">
            <a:xfrm>
              <a:off x="0" y="0"/>
              <a:ext cx="919" cy="575"/>
            </a:xfrm>
            <a:prstGeom prst="ellipse">
              <a:avLst/>
            </a:prstGeom>
            <a:solidFill>
              <a:srgbClr val="CFDBFD"/>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7180" name="Rectangle 12"/>
            <p:cNvSpPr>
              <a:spLocks/>
            </p:cNvSpPr>
            <p:nvPr/>
          </p:nvSpPr>
          <p:spPr bwMode="auto">
            <a:xfrm>
              <a:off x="134" y="63"/>
              <a:ext cx="650" cy="448"/>
            </a:xfrm>
            <a:prstGeom prst="rect">
              <a:avLst/>
            </a:prstGeom>
            <a:noFill/>
            <a:ln w="12700" cap="flat">
              <a:noFill/>
              <a:miter lim="800000"/>
              <a:headEnd type="none" w="med" len="med"/>
              <a:tailEnd type="none" w="med" len="med"/>
            </a:ln>
          </p:spPr>
          <p:txBody>
            <a:bodyPr wrap="none" lIns="38100" tIns="38100" rIns="78049" bIns="38100" anchor="ctr">
              <a:prstTxWarp prst="textNoShape">
                <a:avLst/>
              </a:prstTxWarp>
              <a:spAutoFit/>
            </a:bodyPr>
            <a:lstStyle/>
            <a:p>
              <a:pPr marL="1588" algn="ctr"/>
              <a:r>
                <a:rPr lang="en-US" sz="3800" b="1">
                  <a:solidFill>
                    <a:srgbClr val="660066"/>
                  </a:solidFill>
                  <a:latin typeface="Arial" charset="0"/>
                  <a:ea typeface="Arial" charset="0"/>
                  <a:cs typeface="Arial" charset="0"/>
                  <a:sym typeface="Arial" charset="0"/>
                </a:rPr>
                <a:t>CO</a:t>
              </a:r>
              <a:r>
                <a:rPr lang="en-US" sz="3800" b="1" baseline="-25000">
                  <a:solidFill>
                    <a:srgbClr val="660066"/>
                  </a:solidFill>
                  <a:latin typeface="Arial" charset="0"/>
                  <a:ea typeface="Arial" charset="0"/>
                  <a:cs typeface="Arial" charset="0"/>
                  <a:sym typeface="Arial" charset="0"/>
                </a:rPr>
                <a:t>2</a:t>
              </a:r>
            </a:p>
          </p:txBody>
        </p:sp>
      </p:grpSp>
      <p:grpSp>
        <p:nvGrpSpPr>
          <p:cNvPr id="3" name="Group 13"/>
          <p:cNvGrpSpPr>
            <a:grpSpLocks/>
          </p:cNvGrpSpPr>
          <p:nvPr/>
        </p:nvGrpSpPr>
        <p:grpSpPr bwMode="auto">
          <a:xfrm>
            <a:off x="3163888" y="5861412"/>
            <a:ext cx="1941512" cy="818788"/>
            <a:chOff x="32" y="152"/>
            <a:chExt cx="1223" cy="515"/>
          </a:xfrm>
        </p:grpSpPr>
        <p:sp>
          <p:nvSpPr>
            <p:cNvPr id="7182" name="AutoShape 14"/>
            <p:cNvSpPr>
              <a:spLocks/>
            </p:cNvSpPr>
            <p:nvPr/>
          </p:nvSpPr>
          <p:spPr bwMode="auto">
            <a:xfrm>
              <a:off x="337" y="207"/>
              <a:ext cx="568" cy="460"/>
            </a:xfrm>
            <a:custGeom>
              <a:avLst/>
              <a:gdLst>
                <a:gd name="T0" fmla="*/ 10800 w 21600"/>
                <a:gd name="T1" fmla="*/ 10800 h 21600"/>
              </a:gdLst>
              <a:ahLst/>
              <a:cxnLst>
                <a:cxn ang="0">
                  <a:pos x="T0" y="T1"/>
                </a:cxn>
              </a:cxnLst>
              <a:rect l="0" t="0" r="r" b="b"/>
              <a:pathLst>
                <a:path w="21600" h="21600">
                  <a:moveTo>
                    <a:pt x="5400" y="0"/>
                  </a:moveTo>
                  <a:lnTo>
                    <a:pt x="0" y="10800"/>
                  </a:lnTo>
                  <a:lnTo>
                    <a:pt x="5400" y="21600"/>
                  </a:lnTo>
                  <a:lnTo>
                    <a:pt x="16200" y="21600"/>
                  </a:lnTo>
                  <a:lnTo>
                    <a:pt x="21600" y="10800"/>
                  </a:lnTo>
                  <a:lnTo>
                    <a:pt x="16200" y="0"/>
                  </a:lnTo>
                  <a:close/>
                  <a:moveTo>
                    <a:pt x="5400" y="0"/>
                  </a:moveTo>
                </a:path>
              </a:pathLst>
            </a:custGeom>
            <a:solidFill>
              <a:schemeClr val="accent1"/>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7183" name="Rectangle 15"/>
            <p:cNvSpPr>
              <a:spLocks/>
            </p:cNvSpPr>
            <p:nvPr/>
          </p:nvSpPr>
          <p:spPr bwMode="auto">
            <a:xfrm>
              <a:off x="32" y="152"/>
              <a:ext cx="1223" cy="4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800" b="1" dirty="0">
                  <a:solidFill>
                    <a:srgbClr val="CC0000"/>
                  </a:solidFill>
                  <a:latin typeface="Arial" charset="0"/>
                  <a:ea typeface="Arial" charset="0"/>
                  <a:cs typeface="Arial" charset="0"/>
                  <a:sym typeface="Arial" charset="0"/>
                </a:rPr>
                <a:t>C</a:t>
              </a:r>
              <a:r>
                <a:rPr lang="en-US" sz="3800" b="1" baseline="-25000" dirty="0">
                  <a:solidFill>
                    <a:srgbClr val="CC0000"/>
                  </a:solidFill>
                  <a:latin typeface="Arial" charset="0"/>
                  <a:ea typeface="Arial" charset="0"/>
                  <a:cs typeface="Arial" charset="0"/>
                  <a:sym typeface="Arial" charset="0"/>
                </a:rPr>
                <a:t>6</a:t>
              </a:r>
              <a:r>
                <a:rPr lang="en-US" sz="3800" b="1" dirty="0">
                  <a:solidFill>
                    <a:srgbClr val="CC0000"/>
                  </a:solidFill>
                  <a:latin typeface="Arial" charset="0"/>
                  <a:ea typeface="Arial" charset="0"/>
                  <a:cs typeface="Arial" charset="0"/>
                  <a:sym typeface="Arial" charset="0"/>
                </a:rPr>
                <a:t>H</a:t>
              </a:r>
              <a:r>
                <a:rPr lang="en-US" sz="3800" b="1" baseline="-25000" dirty="0">
                  <a:solidFill>
                    <a:srgbClr val="CC0000"/>
                  </a:solidFill>
                  <a:latin typeface="Arial" charset="0"/>
                  <a:ea typeface="Arial" charset="0"/>
                  <a:cs typeface="Arial" charset="0"/>
                  <a:sym typeface="Arial" charset="0"/>
                </a:rPr>
                <a:t>12</a:t>
              </a:r>
              <a:r>
                <a:rPr lang="en-US" sz="3800" b="1" dirty="0">
                  <a:solidFill>
                    <a:srgbClr val="CC0000"/>
                  </a:solidFill>
                  <a:latin typeface="Arial" charset="0"/>
                  <a:ea typeface="Arial" charset="0"/>
                  <a:cs typeface="Arial" charset="0"/>
                  <a:sym typeface="Arial" charset="0"/>
                </a:rPr>
                <a:t>O</a:t>
              </a:r>
              <a:r>
                <a:rPr lang="en-US" sz="3800" b="1" baseline="-25000" dirty="0">
                  <a:solidFill>
                    <a:srgbClr val="CC0000"/>
                  </a:solidFill>
                  <a:latin typeface="Arial" charset="0"/>
                  <a:ea typeface="Arial" charset="0"/>
                  <a:cs typeface="Arial" charset="0"/>
                  <a:sym typeface="Arial" charset="0"/>
                </a:rPr>
                <a:t>6</a:t>
              </a:r>
            </a:p>
          </p:txBody>
        </p:sp>
      </p:grpSp>
      <p:grpSp>
        <p:nvGrpSpPr>
          <p:cNvPr id="4" name="Group 16"/>
          <p:cNvGrpSpPr>
            <a:grpSpLocks/>
          </p:cNvGrpSpPr>
          <p:nvPr/>
        </p:nvGrpSpPr>
        <p:grpSpPr bwMode="auto">
          <a:xfrm>
            <a:off x="4267200" y="4683125"/>
            <a:ext cx="685800" cy="827088"/>
            <a:chOff x="0" y="0"/>
            <a:chExt cx="432" cy="521"/>
          </a:xfrm>
        </p:grpSpPr>
        <p:sp>
          <p:nvSpPr>
            <p:cNvPr id="7185" name="AutoShape 17"/>
            <p:cNvSpPr>
              <a:spLocks/>
            </p:cNvSpPr>
            <p:nvPr/>
          </p:nvSpPr>
          <p:spPr bwMode="auto">
            <a:xfrm>
              <a:off x="0" y="0"/>
              <a:ext cx="432" cy="521"/>
            </a:xfrm>
            <a:custGeom>
              <a:avLst/>
              <a:gdLst>
                <a:gd name="T0" fmla="*/ 10800 w 21600"/>
                <a:gd name="T1" fmla="*/ 10800 h 21600"/>
              </a:gdLst>
              <a:ahLst/>
              <a:cxnLst>
                <a:cxn ang="0">
                  <a:pos x="T0" y="T1"/>
                </a:cxn>
              </a:cxnLst>
              <a:rect l="0" t="0" r="r" b="b"/>
              <a:pathLst>
                <a:path w="21600" h="21600">
                  <a:moveTo>
                    <a:pt x="21600" y="0"/>
                  </a:moveTo>
                  <a:cubicBezTo>
                    <a:pt x="9671" y="0"/>
                    <a:pt x="0" y="3585"/>
                    <a:pt x="0" y="8008"/>
                  </a:cubicBezTo>
                  <a:lnTo>
                    <a:pt x="0" y="10956"/>
                  </a:lnTo>
                  <a:cubicBezTo>
                    <a:pt x="0" y="14596"/>
                    <a:pt x="6621" y="17778"/>
                    <a:pt x="16117" y="18702"/>
                  </a:cubicBezTo>
                  <a:lnTo>
                    <a:pt x="16118" y="21600"/>
                  </a:lnTo>
                  <a:lnTo>
                    <a:pt x="21600" y="17491"/>
                  </a:lnTo>
                  <a:lnTo>
                    <a:pt x="16118" y="12855"/>
                  </a:lnTo>
                  <a:lnTo>
                    <a:pt x="16117" y="15755"/>
                  </a:lnTo>
                  <a:cubicBezTo>
                    <a:pt x="8038" y="14968"/>
                    <a:pt x="1906" y="12526"/>
                    <a:pt x="369" y="9482"/>
                  </a:cubicBezTo>
                  <a:cubicBezTo>
                    <a:pt x="2282" y="5693"/>
                    <a:pt x="11204" y="2947"/>
                    <a:pt x="21600" y="2947"/>
                  </a:cubicBezTo>
                  <a:close/>
                  <a:moveTo>
                    <a:pt x="21600" y="0"/>
                  </a:moveTo>
                </a:path>
              </a:pathLst>
            </a:custGeom>
            <a:solidFill>
              <a:srgbClr val="0F116A"/>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7186" name="AutoShape 18"/>
            <p:cNvSpPr>
              <a:spLocks/>
            </p:cNvSpPr>
            <p:nvPr/>
          </p:nvSpPr>
          <p:spPr bwMode="auto">
            <a:xfrm>
              <a:off x="0" y="0"/>
              <a:ext cx="432" cy="228"/>
            </a:xfrm>
            <a:custGeom>
              <a:avLst/>
              <a:gdLst>
                <a:gd name="T0" fmla="*/ 10800 w 21600"/>
                <a:gd name="T1" fmla="*/ 10800 h 21600"/>
              </a:gdLst>
              <a:ahLst/>
              <a:cxnLst>
                <a:cxn ang="0">
                  <a:pos x="T0" y="T1"/>
                </a:cxn>
              </a:cxnLst>
              <a:rect l="0" t="0" r="r" b="b"/>
              <a:pathLst>
                <a:path w="21600" h="21600">
                  <a:moveTo>
                    <a:pt x="21600" y="0"/>
                  </a:moveTo>
                  <a:cubicBezTo>
                    <a:pt x="9671" y="0"/>
                    <a:pt x="0" y="8168"/>
                    <a:pt x="0" y="18243"/>
                  </a:cubicBezTo>
                  <a:cubicBezTo>
                    <a:pt x="0" y="19369"/>
                    <a:pt x="123" y="20493"/>
                    <a:pt x="369" y="21600"/>
                  </a:cubicBezTo>
                  <a:cubicBezTo>
                    <a:pt x="2282" y="12969"/>
                    <a:pt x="11204" y="6714"/>
                    <a:pt x="21600" y="6714"/>
                  </a:cubicBezTo>
                  <a:close/>
                  <a:moveTo>
                    <a:pt x="21600" y="0"/>
                  </a:moveTo>
                </a:path>
              </a:pathLst>
            </a:custGeom>
            <a:solidFill>
              <a:srgbClr val="0C0D54"/>
            </a:solidFill>
            <a:ln w="9525" cap="flat">
              <a:noFill/>
              <a:miter lim="800000"/>
              <a:headEnd type="none" w="med" len="med"/>
              <a:tailEnd type="none" w="med" len="med"/>
            </a:ln>
          </p:spPr>
          <p:txBody>
            <a:bodyPr lIns="0" tIns="0" rIns="0" bIns="0">
              <a:prstTxWarp prst="textNoShape">
                <a:avLst/>
              </a:prstTxWarp>
            </a:bodyPr>
            <a:lstStyle/>
            <a:p>
              <a:endParaRPr lang="en-US"/>
            </a:p>
          </p:txBody>
        </p:sp>
      </p:grpSp>
      <p:sp>
        <p:nvSpPr>
          <p:cNvPr id="7187" name="Rectangle 19"/>
          <p:cNvSpPr>
            <a:spLocks/>
          </p:cNvSpPr>
          <p:nvPr/>
        </p:nvSpPr>
        <p:spPr bwMode="auto">
          <a:xfrm>
            <a:off x="4986338" y="4502150"/>
            <a:ext cx="1328737" cy="4826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CC0000"/>
                </a:solidFill>
                <a:latin typeface="Arial" charset="0"/>
                <a:ea typeface="Arial" charset="0"/>
                <a:cs typeface="Arial" charset="0"/>
                <a:sym typeface="Arial" charset="0"/>
              </a:rPr>
              <a:t>NADPH</a:t>
            </a:r>
          </a:p>
        </p:txBody>
      </p:sp>
      <p:sp>
        <p:nvSpPr>
          <p:cNvPr id="7188" name="Rectangle 20"/>
          <p:cNvSpPr>
            <a:spLocks/>
          </p:cNvSpPr>
          <p:nvPr/>
        </p:nvSpPr>
        <p:spPr bwMode="auto">
          <a:xfrm>
            <a:off x="4973638" y="5187950"/>
            <a:ext cx="1089025" cy="4826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660066"/>
                </a:solidFill>
                <a:latin typeface="Arial" charset="0"/>
                <a:ea typeface="Arial" charset="0"/>
                <a:cs typeface="Arial" charset="0"/>
                <a:sym typeface="Arial" charset="0"/>
              </a:rPr>
              <a:t>NADP</a:t>
            </a:r>
          </a:p>
        </p:txBody>
      </p:sp>
      <p:grpSp>
        <p:nvGrpSpPr>
          <p:cNvPr id="5" name="Group 21"/>
          <p:cNvGrpSpPr>
            <a:grpSpLocks/>
          </p:cNvGrpSpPr>
          <p:nvPr/>
        </p:nvGrpSpPr>
        <p:grpSpPr bwMode="auto">
          <a:xfrm>
            <a:off x="6248400" y="4556125"/>
            <a:ext cx="2322513" cy="914400"/>
            <a:chOff x="0" y="0"/>
            <a:chExt cx="1463" cy="576"/>
          </a:xfrm>
        </p:grpSpPr>
        <p:sp>
          <p:nvSpPr>
            <p:cNvPr id="7190" name="AutoShape 22"/>
            <p:cNvSpPr>
              <a:spLocks/>
            </p:cNvSpPr>
            <p:nvPr/>
          </p:nvSpPr>
          <p:spPr bwMode="auto">
            <a:xfrm>
              <a:off x="0" y="0"/>
              <a:ext cx="1422" cy="576"/>
            </a:xfrm>
            <a:prstGeom prst="leftArrow">
              <a:avLst>
                <a:gd name="adj1" fmla="val 50000"/>
                <a:gd name="adj2" fmla="val 61719"/>
              </a:avLst>
            </a:prstGeom>
            <a:solidFill>
              <a:schemeClr val="accent1"/>
            </a:solidFill>
            <a:ln w="12700" cap="flat">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7191" name="Rectangle 23"/>
            <p:cNvSpPr>
              <a:spLocks/>
            </p:cNvSpPr>
            <p:nvPr/>
          </p:nvSpPr>
          <p:spPr bwMode="auto">
            <a:xfrm>
              <a:off x="136" y="124"/>
              <a:ext cx="1327" cy="328"/>
            </a:xfrm>
            <a:prstGeom prst="rect">
              <a:avLst/>
            </a:prstGeom>
            <a:noFill/>
            <a:ln w="12700" cap="flat">
              <a:noFill/>
              <a:miter lim="800000"/>
              <a:headEnd type="none" w="med" len="med"/>
              <a:tailEnd type="none" w="med" len="med"/>
            </a:ln>
          </p:spPr>
          <p:txBody>
            <a:bodyPr wrap="none" lIns="38100" tIns="38100" bIns="38100" anchor="ctr">
              <a:prstTxWarp prst="textNoShape">
                <a:avLst/>
              </a:prstTxWarp>
              <a:spAutoFit/>
            </a:bodyPr>
            <a:lstStyle/>
            <a:p>
              <a:pPr marL="3175" algn="ctr"/>
              <a:r>
                <a:rPr lang="en-US" sz="2600" b="1">
                  <a:solidFill>
                    <a:srgbClr val="0F116A"/>
                  </a:solidFill>
                  <a:latin typeface="Arial" charset="0"/>
                  <a:ea typeface="Arial" charset="0"/>
                  <a:cs typeface="Arial" charset="0"/>
                  <a:sym typeface="Arial" charset="0"/>
                </a:rPr>
                <a:t>reduces CO</a:t>
              </a:r>
              <a:r>
                <a:rPr lang="en-US" sz="2600" b="1" baseline="-25000">
                  <a:solidFill>
                    <a:srgbClr val="0F116A"/>
                  </a:solidFill>
                  <a:latin typeface="Arial" charset="0"/>
                  <a:ea typeface="Arial" charset="0"/>
                  <a:cs typeface="Arial" charset="0"/>
                  <a:sym typeface="Arial" charset="0"/>
                </a:rPr>
                <a:t>2</a:t>
              </a:r>
            </a:p>
          </p:txBody>
        </p:sp>
      </p:grpSp>
      <p:grpSp>
        <p:nvGrpSpPr>
          <p:cNvPr id="6" name="Group 24"/>
          <p:cNvGrpSpPr>
            <a:grpSpLocks/>
          </p:cNvGrpSpPr>
          <p:nvPr/>
        </p:nvGrpSpPr>
        <p:grpSpPr bwMode="auto">
          <a:xfrm>
            <a:off x="461963" y="4716463"/>
            <a:ext cx="2601912" cy="533400"/>
            <a:chOff x="0" y="0"/>
            <a:chExt cx="1639" cy="336"/>
          </a:xfrm>
        </p:grpSpPr>
        <p:sp>
          <p:nvSpPr>
            <p:cNvPr id="7193" name="AutoShape 25"/>
            <p:cNvSpPr>
              <a:spLocks/>
            </p:cNvSpPr>
            <p:nvPr/>
          </p:nvSpPr>
          <p:spPr bwMode="auto">
            <a:xfrm>
              <a:off x="0" y="0"/>
              <a:ext cx="1639" cy="336"/>
            </a:xfrm>
            <a:prstGeom prst="roundRect">
              <a:avLst>
                <a:gd name="adj" fmla="val 16667"/>
              </a:avLst>
            </a:prstGeom>
            <a:solidFill>
              <a:srgbClr val="CCFF66"/>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7194" name="Rectangle 26"/>
            <p:cNvSpPr>
              <a:spLocks/>
            </p:cNvSpPr>
            <p:nvPr/>
          </p:nvSpPr>
          <p:spPr bwMode="auto">
            <a:xfrm>
              <a:off x="29" y="24"/>
              <a:ext cx="1580" cy="288"/>
            </a:xfrm>
            <a:prstGeom prst="rect">
              <a:avLst/>
            </a:prstGeom>
            <a:noFill/>
            <a:ln w="12700" cap="flat">
              <a:noFill/>
              <a:miter lim="800000"/>
              <a:headEnd type="none" w="med" len="med"/>
              <a:tailEnd type="none" w="med" len="med"/>
            </a:ln>
          </p:spPr>
          <p:txBody>
            <a:bodyPr wrap="none" lIns="38100" tIns="38100" rIns="90525" bIns="38100" anchor="ctr">
              <a:prstTxWarp prst="textNoShape">
                <a:avLst/>
              </a:prstTxWarp>
              <a:spAutoFit/>
            </a:bodyPr>
            <a:lstStyle/>
            <a:p>
              <a:pPr marL="14288" algn="ctr"/>
              <a:r>
                <a:rPr lang="en-US" sz="2600" b="1">
                  <a:solidFill>
                    <a:srgbClr val="000000"/>
                  </a:solidFill>
                  <a:latin typeface="Arial" charset="0"/>
                  <a:ea typeface="Arial" charset="0"/>
                  <a:cs typeface="Arial" charset="0"/>
                  <a:sym typeface="Arial" charset="0"/>
                </a:rPr>
                <a:t>carbon fixation</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490004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7655" name="Rectangle 7"/>
          <p:cNvSpPr>
            <a:spLocks noGrp="1" noChangeArrowheads="1"/>
          </p:cNvSpPr>
          <p:nvPr>
            <p:ph type="title"/>
          </p:nvPr>
        </p:nvSpPr>
        <p:spPr>
          <a:ln/>
        </p:spPr>
        <p:txBody>
          <a:bodyPr rIns="132080"/>
          <a:lstStyle/>
          <a:p>
            <a:r>
              <a:rPr lang="en-US"/>
              <a:t>The poetic perspective…</a:t>
            </a:r>
          </a:p>
        </p:txBody>
      </p:sp>
      <p:sp>
        <p:nvSpPr>
          <p:cNvPr id="27656" name="Rectangle 8"/>
          <p:cNvSpPr>
            <a:spLocks noGrp="1" noChangeArrowheads="1"/>
          </p:cNvSpPr>
          <p:nvPr>
            <p:ph type="body" idx="1"/>
          </p:nvPr>
        </p:nvSpPr>
        <p:spPr>
          <a:xfrm>
            <a:off x="838200" y="1371600"/>
            <a:ext cx="7772400" cy="2514600"/>
          </a:xfrm>
          <a:ln/>
        </p:spPr>
        <p:txBody>
          <a:bodyPr rIns="132080"/>
          <a:lstStyle/>
          <a:p>
            <a:r>
              <a:rPr lang="en-US"/>
              <a:t>All the solid material of every </a:t>
            </a:r>
            <a:r>
              <a:rPr lang="en-US" u="sng">
                <a:solidFill>
                  <a:srgbClr val="008000"/>
                </a:solidFill>
              </a:rPr>
              <a:t>plant</a:t>
            </a:r>
            <a:r>
              <a:rPr lang="en-US"/>
              <a:t> </a:t>
            </a:r>
            <a:br>
              <a:rPr lang="en-US"/>
            </a:br>
            <a:r>
              <a:rPr lang="en-US"/>
              <a:t>was built by sunlight out of thin air</a:t>
            </a:r>
          </a:p>
          <a:p>
            <a:r>
              <a:rPr lang="en-US"/>
              <a:t>All the solid material of every </a:t>
            </a:r>
            <a:r>
              <a:rPr lang="en-US" u="sng">
                <a:solidFill>
                  <a:srgbClr val="660000"/>
                </a:solidFill>
              </a:rPr>
              <a:t>animal</a:t>
            </a:r>
            <a:r>
              <a:rPr lang="en-US"/>
              <a:t> was built from plant material</a:t>
            </a:r>
          </a:p>
        </p:txBody>
      </p:sp>
      <p:grpSp>
        <p:nvGrpSpPr>
          <p:cNvPr id="2" name="Group 9"/>
          <p:cNvGrpSpPr>
            <a:grpSpLocks/>
          </p:cNvGrpSpPr>
          <p:nvPr/>
        </p:nvGrpSpPr>
        <p:grpSpPr bwMode="auto">
          <a:xfrm>
            <a:off x="1633538" y="4227513"/>
            <a:ext cx="6181725" cy="2120900"/>
            <a:chOff x="0" y="0"/>
            <a:chExt cx="3894" cy="1336"/>
          </a:xfrm>
        </p:grpSpPr>
        <p:sp>
          <p:nvSpPr>
            <p:cNvPr id="27658" name="AutoShape 10"/>
            <p:cNvSpPr>
              <a:spLocks/>
            </p:cNvSpPr>
            <p:nvPr/>
          </p:nvSpPr>
          <p:spPr bwMode="auto">
            <a:xfrm>
              <a:off x="0" y="0"/>
              <a:ext cx="3894" cy="1336"/>
            </a:xfrm>
            <a:prstGeom prst="roundRect">
              <a:avLst>
                <a:gd name="adj" fmla="val 16667"/>
              </a:avLst>
            </a:prstGeom>
            <a:solidFill>
              <a:srgbClr val="CCFF66"/>
            </a:solidFill>
            <a:ln w="76200" cap="flat">
              <a:noFill/>
              <a:round/>
              <a:headEnd type="none" w="med" len="med"/>
              <a:tailEnd type="none" w="med" len="med"/>
            </a:ln>
          </p:spPr>
          <p:txBody>
            <a:bodyPr lIns="0" tIns="0" rIns="0" bIns="0">
              <a:prstTxWarp prst="textNoShape">
                <a:avLst/>
              </a:prstTxWarp>
            </a:bodyPr>
            <a:lstStyle/>
            <a:p>
              <a:endParaRPr lang="en-US"/>
            </a:p>
          </p:txBody>
        </p:sp>
        <p:sp>
          <p:nvSpPr>
            <p:cNvPr id="27659" name="Rectangle 11"/>
            <p:cNvSpPr>
              <a:spLocks/>
            </p:cNvSpPr>
            <p:nvPr/>
          </p:nvSpPr>
          <p:spPr bwMode="auto">
            <a:xfrm>
              <a:off x="66" y="104"/>
              <a:ext cx="3761" cy="1128"/>
            </a:xfrm>
            <a:prstGeom prst="rect">
              <a:avLst/>
            </a:prstGeom>
            <a:noFill/>
            <a:ln w="12700" cap="flat">
              <a:noFill/>
              <a:miter lim="800000"/>
              <a:headEnd type="none" w="med" len="med"/>
              <a:tailEnd type="none" w="med" len="med"/>
            </a:ln>
          </p:spPr>
          <p:txBody>
            <a:bodyPr lIns="38100" tIns="38100" rIns="89909" bIns="38100" anchor="ctr">
              <a:prstTxWarp prst="textNoShape">
                <a:avLst/>
              </a:prstTxWarp>
            </a:bodyPr>
            <a:lstStyle/>
            <a:p>
              <a:pPr marL="12700" algn="ctr"/>
              <a:r>
                <a:rPr lang="en-US" sz="3000" b="1" dirty="0">
                  <a:solidFill>
                    <a:srgbClr val="0F116A"/>
                  </a:solidFill>
                  <a:latin typeface="Arial" charset="0"/>
                  <a:ea typeface="Arial" charset="0"/>
                  <a:cs typeface="Arial" charset="0"/>
                  <a:sym typeface="Arial" charset="0"/>
                </a:rPr>
                <a:t>Then all the plants, cats, </a:t>
              </a:r>
              <a:br>
                <a:rPr lang="en-US" sz="3000" b="1" dirty="0">
                  <a:solidFill>
                    <a:srgbClr val="0F116A"/>
                  </a:solidFill>
                  <a:latin typeface="Arial" charset="0"/>
                  <a:ea typeface="Arial" charset="0"/>
                  <a:cs typeface="Arial" charset="0"/>
                  <a:sym typeface="Arial" charset="0"/>
                </a:rPr>
              </a:br>
              <a:r>
                <a:rPr lang="en-US" sz="3000" b="1" dirty="0">
                  <a:solidFill>
                    <a:srgbClr val="0F116A"/>
                  </a:solidFill>
                  <a:latin typeface="Arial" charset="0"/>
                  <a:ea typeface="Arial" charset="0"/>
                  <a:cs typeface="Arial" charset="0"/>
                  <a:sym typeface="Arial" charset="0"/>
                </a:rPr>
                <a:t> dogs, elephants &amp; people …</a:t>
              </a:r>
              <a:br>
                <a:rPr lang="en-US" sz="3000" b="1" dirty="0">
                  <a:solidFill>
                    <a:srgbClr val="0F116A"/>
                  </a:solidFill>
                  <a:latin typeface="Arial" charset="0"/>
                  <a:ea typeface="Arial" charset="0"/>
                  <a:cs typeface="Arial" charset="0"/>
                  <a:sym typeface="Arial" charset="0"/>
                </a:rPr>
              </a:br>
              <a:r>
                <a:rPr lang="en-US" sz="3000" b="1" dirty="0">
                  <a:solidFill>
                    <a:srgbClr val="0F116A"/>
                  </a:solidFill>
                  <a:latin typeface="Arial" charset="0"/>
                  <a:ea typeface="Arial" charset="0"/>
                  <a:cs typeface="Arial" charset="0"/>
                  <a:sym typeface="Arial" charset="0"/>
                </a:rPr>
                <a:t>are really particles of air woven together by strands of sunlight!</a:t>
              </a:r>
            </a:p>
          </p:txBody>
        </p:sp>
      </p:grpSp>
      <p:grpSp>
        <p:nvGrpSpPr>
          <p:cNvPr id="3" name="Group 12"/>
          <p:cNvGrpSpPr>
            <a:grpSpLocks/>
          </p:cNvGrpSpPr>
          <p:nvPr/>
        </p:nvGrpSpPr>
        <p:grpSpPr bwMode="auto">
          <a:xfrm>
            <a:off x="7016750" y="3749675"/>
            <a:ext cx="1828800" cy="1279525"/>
            <a:chOff x="0" y="0"/>
            <a:chExt cx="1152" cy="806"/>
          </a:xfrm>
        </p:grpSpPr>
        <p:sp>
          <p:nvSpPr>
            <p:cNvPr id="27661" name="AutoShape 13"/>
            <p:cNvSpPr>
              <a:spLocks/>
            </p:cNvSpPr>
            <p:nvPr/>
          </p:nvSpPr>
          <p:spPr bwMode="auto">
            <a:xfrm>
              <a:off x="0" y="0"/>
              <a:ext cx="1152" cy="806"/>
            </a:xfrm>
            <a:prstGeom prst="star16">
              <a:avLst>
                <a:gd name="adj" fmla="val 37500"/>
              </a:avLst>
            </a:prstGeom>
            <a:solidFill>
              <a:schemeClr val="accent1"/>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7662" name="Rectangle 14"/>
            <p:cNvSpPr>
              <a:spLocks/>
            </p:cNvSpPr>
            <p:nvPr/>
          </p:nvSpPr>
          <p:spPr bwMode="auto">
            <a:xfrm>
              <a:off x="310" y="235"/>
              <a:ext cx="531" cy="336"/>
            </a:xfrm>
            <a:prstGeom prst="rect">
              <a:avLst/>
            </a:prstGeom>
            <a:noFill/>
            <a:ln w="12700" cap="flat">
              <a:noFill/>
              <a:miter lim="800000"/>
              <a:headEnd type="none" w="med" len="med"/>
              <a:tailEnd type="none" w="med" len="med"/>
            </a:ln>
          </p:spPr>
          <p:txBody>
            <a:bodyPr wrap="none" lIns="38100" tIns="38100" rIns="69964" bIns="38100" anchor="ctr">
              <a:prstTxWarp prst="textNoShape">
                <a:avLst/>
              </a:prstTxWarp>
              <a:spAutoFit/>
            </a:bodyPr>
            <a:lstStyle/>
            <a:p>
              <a:pPr algn="ctr"/>
              <a:r>
                <a:rPr lang="en-US" sz="3200" b="1">
                  <a:solidFill>
                    <a:srgbClr val="CC0000"/>
                  </a:solidFill>
                  <a:latin typeface="Arial" charset="0"/>
                  <a:ea typeface="Arial" charset="0"/>
                  <a:cs typeface="Arial" charset="0"/>
                  <a:sym typeface="Arial" charset="0"/>
                </a:rPr>
                <a:t>sun</a:t>
              </a:r>
            </a:p>
          </p:txBody>
        </p:sp>
      </p:grpSp>
      <p:grpSp>
        <p:nvGrpSpPr>
          <p:cNvPr id="4" name="Group 15"/>
          <p:cNvGrpSpPr>
            <a:grpSpLocks/>
          </p:cNvGrpSpPr>
          <p:nvPr/>
        </p:nvGrpSpPr>
        <p:grpSpPr bwMode="auto">
          <a:xfrm>
            <a:off x="609600" y="3854450"/>
            <a:ext cx="1524000" cy="1311275"/>
            <a:chOff x="0" y="0"/>
            <a:chExt cx="959" cy="825"/>
          </a:xfrm>
        </p:grpSpPr>
        <p:grpSp>
          <p:nvGrpSpPr>
            <p:cNvPr id="5" name="Group 16"/>
            <p:cNvGrpSpPr>
              <a:grpSpLocks/>
            </p:cNvGrpSpPr>
            <p:nvPr/>
          </p:nvGrpSpPr>
          <p:grpSpPr bwMode="auto">
            <a:xfrm flipH="1">
              <a:off x="0" y="0"/>
              <a:ext cx="959" cy="825"/>
              <a:chOff x="0" y="0"/>
              <a:chExt cx="959" cy="825"/>
            </a:xfrm>
          </p:grpSpPr>
          <p:sp>
            <p:nvSpPr>
              <p:cNvPr id="27665" name="AutoShape 17"/>
              <p:cNvSpPr>
                <a:spLocks/>
              </p:cNvSpPr>
              <p:nvPr/>
            </p:nvSpPr>
            <p:spPr bwMode="auto">
              <a:xfrm>
                <a:off x="0" y="0"/>
                <a:ext cx="959" cy="671"/>
              </a:xfrm>
              <a:custGeom>
                <a:avLst/>
                <a:gdLst>
                  <a:gd name="T0" fmla="+- 0 10800 110"/>
                  <a:gd name="T1" fmla="*/ T0 w 21264"/>
                  <a:gd name="T2" fmla="+- 0 10800 369"/>
                  <a:gd name="T3" fmla="*/ 10800 h 20623"/>
                </a:gdLst>
                <a:ahLst/>
                <a:cxnLst>
                  <a:cxn ang="0">
                    <a:pos x="T1" y="T3"/>
                  </a:cxn>
                </a:cxnLst>
                <a:rect l="0" t="0" r="r" b="b"/>
                <a:pathLst>
                  <a:path w="21264" h="20623">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2" y="15737"/>
                      <a:pt x="18401" y="15059"/>
                      <a:pt x="18406" y="1436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close/>
                    <a:moveTo>
                      <a:pt x="1919" y="6857"/>
                    </a:moveTo>
                  </a:path>
                </a:pathLst>
              </a:custGeom>
              <a:solidFill>
                <a:srgbClr val="6F89F7"/>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7666" name="AutoShape 18"/>
              <p:cNvSpPr>
                <a:spLocks/>
              </p:cNvSpPr>
              <p:nvPr/>
            </p:nvSpPr>
            <p:spPr bwMode="auto">
              <a:xfrm>
                <a:off x="99" y="616"/>
                <a:ext cx="160" cy="112"/>
              </a:xfrm>
              <a:custGeom>
                <a:avLst/>
                <a:gdLst>
                  <a:gd name="T0" fmla="*/ 10800 w 21600"/>
                  <a:gd name="T1" fmla="*/ 10800 h 21600"/>
                </a:gdLst>
                <a:ahLst/>
                <a:cxnLst>
                  <a:cxn ang="0">
                    <a:pos x="T0" y="T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6F89F7"/>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7667" name="AutoShape 19"/>
              <p:cNvSpPr>
                <a:spLocks/>
              </p:cNvSpPr>
              <p:nvPr/>
            </p:nvSpPr>
            <p:spPr bwMode="auto">
              <a:xfrm>
                <a:off x="52" y="717"/>
                <a:ext cx="107" cy="75"/>
              </a:xfrm>
              <a:custGeom>
                <a:avLst/>
                <a:gdLst>
                  <a:gd name="T0" fmla="*/ 10800 w 21600"/>
                  <a:gd name="T1" fmla="*/ 10800 h 21600"/>
                </a:gdLst>
                <a:ahLst/>
                <a:cxnLst>
                  <a:cxn ang="0">
                    <a:pos x="T0" y="T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6F89F7"/>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7668" name="AutoShape 20"/>
              <p:cNvSpPr>
                <a:spLocks/>
              </p:cNvSpPr>
              <p:nvPr/>
            </p:nvSpPr>
            <p:spPr bwMode="auto">
              <a:xfrm>
                <a:off x="33" y="787"/>
                <a:ext cx="53" cy="38"/>
              </a:xfrm>
              <a:custGeom>
                <a:avLst/>
                <a:gdLst>
                  <a:gd name="T0" fmla="*/ 10800 w 21600"/>
                  <a:gd name="T1" fmla="*/ 10800 h 21600"/>
                </a:gdLst>
                <a:ahLst/>
                <a:cxnLst>
                  <a:cxn ang="0">
                    <a:pos x="T0" y="T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6F89F7"/>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7669" name="AutoShape 21"/>
              <p:cNvSpPr>
                <a:spLocks/>
              </p:cNvSpPr>
              <p:nvPr/>
            </p:nvSpPr>
            <p:spPr bwMode="auto">
              <a:xfrm>
                <a:off x="47" y="36"/>
                <a:ext cx="881" cy="572"/>
              </a:xfrm>
              <a:custGeom>
                <a:avLst/>
                <a:gdLst>
                  <a:gd name="T0" fmla="*/ 10800 w 21600"/>
                  <a:gd name="T1" fmla="*/ 10800 h 21600"/>
                </a:gdLst>
                <a:ahLst/>
                <a:cxnLst>
                  <a:cxn ang="0">
                    <a:pos x="T0" y="T1"/>
                  </a:cxn>
                </a:cxnLst>
                <a:rect l="0" t="0" r="r" b="b"/>
                <a:pathLst>
                  <a:path w="21600" h="2160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307"/>
                    </a:moveTo>
                    <a:cubicBezTo>
                      <a:pt x="19218" y="14526"/>
                      <a:pt x="18528" y="12895"/>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sp>
          <p:nvSpPr>
            <p:cNvPr id="27670" name="Rectangle 22"/>
            <p:cNvSpPr>
              <a:spLocks/>
            </p:cNvSpPr>
            <p:nvPr/>
          </p:nvSpPr>
          <p:spPr bwMode="auto">
            <a:xfrm>
              <a:off x="280" y="132"/>
              <a:ext cx="410" cy="352"/>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200" b="1">
                  <a:solidFill>
                    <a:srgbClr val="0F116A"/>
                  </a:solidFill>
                  <a:latin typeface="Arial" charset="0"/>
                  <a:ea typeface="Arial" charset="0"/>
                  <a:cs typeface="Arial" charset="0"/>
                  <a:sym typeface="Arial" charset="0"/>
                </a:rPr>
                <a:t>air</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8455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85" name="Picture 13"/>
          <p:cNvPicPr>
            <a:picLocks noChangeArrowheads="1"/>
          </p:cNvPicPr>
          <p:nvPr/>
        </p:nvPicPr>
        <p:blipFill>
          <a:blip r:embed="rId3"/>
          <a:srcRect/>
          <a:stretch>
            <a:fillRect/>
          </a:stretch>
        </p:blipFill>
        <p:spPr bwMode="auto">
          <a:xfrm>
            <a:off x="5367338" y="4092575"/>
            <a:ext cx="3598862" cy="2371725"/>
          </a:xfrm>
          <a:prstGeom prst="rect">
            <a:avLst/>
          </a:prstGeom>
          <a:noFill/>
          <a:ln w="9525" cap="flat">
            <a:noFill/>
            <a:miter lim="800000"/>
            <a:headEnd/>
            <a:tailEnd/>
          </a:ln>
        </p:spPr>
      </p:pic>
      <p:grpSp>
        <p:nvGrpSpPr>
          <p:cNvPr id="4" name="Group 14"/>
          <p:cNvGrpSpPr>
            <a:grpSpLocks/>
          </p:cNvGrpSpPr>
          <p:nvPr/>
        </p:nvGrpSpPr>
        <p:grpSpPr bwMode="auto">
          <a:xfrm>
            <a:off x="531813" y="912813"/>
            <a:ext cx="6926262" cy="3937000"/>
            <a:chOff x="0" y="0"/>
            <a:chExt cx="4362" cy="2479"/>
          </a:xfrm>
        </p:grpSpPr>
        <p:sp>
          <p:nvSpPr>
            <p:cNvPr id="28687" name="AutoShape 15"/>
            <p:cNvSpPr>
              <a:spLocks/>
            </p:cNvSpPr>
            <p:nvPr/>
          </p:nvSpPr>
          <p:spPr bwMode="auto">
            <a:xfrm>
              <a:off x="0" y="0"/>
              <a:ext cx="4362" cy="2479"/>
            </a:xfrm>
            <a:custGeom>
              <a:avLst/>
              <a:gdLst>
                <a:gd name="T0" fmla="+- 0 10800 520"/>
                <a:gd name="T1" fmla="*/ T0 w 20710"/>
                <a:gd name="T2" fmla="+- 0 10800 394"/>
                <a:gd name="T3" fmla="*/ 10800 h 21206"/>
              </a:gdLst>
              <a:ahLst/>
              <a:cxnLst>
                <a:cxn ang="0">
                  <a:pos x="T1" y="T3"/>
                </a:cxn>
              </a:cxnLst>
              <a:rect l="0" t="0" r="r" b="b"/>
              <a:pathLst>
                <a:path w="20710" h="21206">
                  <a:moveTo>
                    <a:pt x="11391" y="15649"/>
                  </a:moveTo>
                  <a:cubicBezTo>
                    <a:pt x="5702" y="16083"/>
                    <a:pt x="625" y="12940"/>
                    <a:pt x="52" y="8629"/>
                  </a:cubicBezTo>
                  <a:cubicBezTo>
                    <a:pt x="-520" y="4319"/>
                    <a:pt x="3629" y="473"/>
                    <a:pt x="9318" y="40"/>
                  </a:cubicBezTo>
                  <a:cubicBezTo>
                    <a:pt x="15008" y="-394"/>
                    <a:pt x="20085" y="2749"/>
                    <a:pt x="20657" y="7059"/>
                  </a:cubicBezTo>
                  <a:cubicBezTo>
                    <a:pt x="21080" y="10240"/>
                    <a:pt x="18911" y="13298"/>
                    <a:pt x="15176" y="14786"/>
                  </a:cubicBezTo>
                  <a:lnTo>
                    <a:pt x="15663" y="21206"/>
                  </a:lnTo>
                  <a:close/>
                  <a:moveTo>
                    <a:pt x="11391" y="15649"/>
                  </a:moveTo>
                </a:path>
              </a:pathLst>
            </a:custGeom>
            <a:solidFill>
              <a:srgbClr val="FFCC00"/>
            </a:solidFill>
            <a:ln w="5715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8688" name="Rectangle 16"/>
            <p:cNvSpPr>
              <a:spLocks/>
            </p:cNvSpPr>
            <p:nvPr/>
          </p:nvSpPr>
          <p:spPr bwMode="auto">
            <a:xfrm>
              <a:off x="768" y="361"/>
              <a:ext cx="2825" cy="111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marL="39688" algn="ctr">
                <a:spcBef>
                  <a:spcPts val="1400"/>
                </a:spcBef>
              </a:pPr>
              <a:r>
                <a:rPr lang="en-US" sz="3600" b="1" dirty="0">
                  <a:solidFill>
                    <a:srgbClr val="660066"/>
                  </a:solidFill>
                  <a:latin typeface="Arial" charset="0"/>
                  <a:ea typeface="Arial" charset="0"/>
                  <a:cs typeface="Arial" charset="0"/>
                  <a:sym typeface="Arial" charset="0"/>
                </a:rPr>
                <a:t>If plants can do it…</a:t>
              </a:r>
              <a:br>
                <a:rPr lang="en-US" sz="3600" b="1" dirty="0">
                  <a:solidFill>
                    <a:srgbClr val="660066"/>
                  </a:solidFill>
                  <a:latin typeface="Arial" charset="0"/>
                  <a:ea typeface="Arial" charset="0"/>
                  <a:cs typeface="Arial" charset="0"/>
                  <a:sym typeface="Arial" charset="0"/>
                </a:rPr>
              </a:br>
              <a:r>
                <a:rPr lang="en-US" sz="3600" b="1" dirty="0">
                  <a:solidFill>
                    <a:srgbClr val="660066"/>
                  </a:solidFill>
                  <a:latin typeface="Arial" charset="0"/>
                  <a:ea typeface="Arial" charset="0"/>
                  <a:cs typeface="Arial" charset="0"/>
                  <a:sym typeface="Arial" charset="0"/>
                </a:rPr>
                <a:t>You can learn it</a:t>
              </a:r>
              <a:r>
                <a:rPr lang="en-US" sz="3600" b="1" i="1" dirty="0">
                  <a:solidFill>
                    <a:srgbClr val="660066"/>
                  </a:solidFill>
                  <a:latin typeface="Arial" charset="0"/>
                  <a:ea typeface="Arial" charset="0"/>
                  <a:cs typeface="Arial" charset="0"/>
                  <a:sym typeface="Arial" charset="0"/>
                </a:rPr>
                <a:t>!</a:t>
              </a:r>
            </a:p>
            <a:p>
              <a:pPr marL="39688" algn="ctr">
                <a:spcBef>
                  <a:spcPts val="1400"/>
                </a:spcBef>
              </a:pPr>
              <a:r>
                <a:rPr lang="en-US" sz="3600" b="1" dirty="0">
                  <a:solidFill>
                    <a:srgbClr val="660066"/>
                  </a:solidFill>
                  <a:latin typeface="Arial" charset="0"/>
                  <a:ea typeface="Arial" charset="0"/>
                  <a:cs typeface="Arial" charset="0"/>
                  <a:sym typeface="Arial" charset="0"/>
                </a:rPr>
                <a:t>Ask Questions</a:t>
              </a:r>
              <a:r>
                <a:rPr lang="en-US" sz="3600" b="1" i="1" dirty="0">
                  <a:solidFill>
                    <a:srgbClr val="660066"/>
                  </a:solidFill>
                  <a:latin typeface="Arial" charset="0"/>
                  <a:ea typeface="Arial" charset="0"/>
                  <a:cs typeface="Arial" charset="0"/>
                  <a:sym typeface="Arial" charset="0"/>
                </a:rPr>
                <a:t>!!</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84812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990600"/>
          </a:xfrm>
        </p:spPr>
        <p:txBody>
          <a:bodyPr/>
          <a:lstStyle/>
          <a:p>
            <a:pPr eaLnBrk="1" hangingPunct="1">
              <a:defRPr/>
            </a:pPr>
            <a:r>
              <a:rPr lang="en-US" smtClean="0"/>
              <a:t>Concept Check</a:t>
            </a:r>
          </a:p>
        </p:txBody>
      </p:sp>
      <p:sp>
        <p:nvSpPr>
          <p:cNvPr id="20483" name="Rectangle 3"/>
          <p:cNvSpPr>
            <a:spLocks noGrp="1" noChangeArrowheads="1"/>
          </p:cNvSpPr>
          <p:nvPr>
            <p:ph type="body" idx="1"/>
          </p:nvPr>
        </p:nvSpPr>
        <p:spPr>
          <a:xfrm>
            <a:off x="685800" y="1066800"/>
            <a:ext cx="8458200" cy="5791200"/>
          </a:xfrm>
        </p:spPr>
        <p:txBody>
          <a:bodyPr/>
          <a:lstStyle/>
          <a:p>
            <a:pPr marL="609600" indent="-609600" eaLnBrk="1" hangingPunct="1">
              <a:buFontTx/>
              <a:buAutoNum type="arabicPeriod"/>
            </a:pPr>
            <a:r>
              <a:rPr lang="en-US"/>
              <a:t>What is photorespiration?</a:t>
            </a:r>
          </a:p>
          <a:p>
            <a:pPr marL="609600" indent="-609600" eaLnBrk="1" hangingPunct="1">
              <a:buFontTx/>
              <a:buAutoNum type="arabicPeriod"/>
            </a:pPr>
            <a:r>
              <a:rPr lang="en-US"/>
              <a:t>What environmental conditions favor photorespiration?</a:t>
            </a:r>
          </a:p>
          <a:p>
            <a:pPr marL="609600" indent="-609600" eaLnBrk="1" hangingPunct="1">
              <a:buFontTx/>
              <a:buAutoNum type="arabicPeriod"/>
            </a:pPr>
            <a:r>
              <a:rPr lang="en-US"/>
              <a:t>Why do these conditions favor photorespiration?</a:t>
            </a:r>
          </a:p>
          <a:p>
            <a:pPr marL="609600" indent="-609600" eaLnBrk="1" hangingPunct="1">
              <a:buFontTx/>
              <a:buAutoNum type="arabicPeriod"/>
            </a:pPr>
            <a:r>
              <a:rPr lang="en-US"/>
              <a:t>How does a C</a:t>
            </a:r>
            <a:r>
              <a:rPr lang="en-US" baseline="-25000"/>
              <a:t>4</a:t>
            </a:r>
            <a:r>
              <a:rPr lang="en-US"/>
              <a:t> plant solve the photorespiration problem?</a:t>
            </a:r>
          </a:p>
          <a:p>
            <a:pPr marL="609600" indent="-609600" eaLnBrk="1" hangingPunct="1">
              <a:buFontTx/>
              <a:buAutoNum type="arabicPeriod"/>
            </a:pPr>
            <a:r>
              <a:rPr lang="en-US"/>
              <a:t>How does a CAM plant solve the photorespiration problem?</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Review Questions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52482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514350" indent="-514350">
              <a:buAutoNum type="arabicPeriod"/>
            </a:pPr>
            <a:r>
              <a:rPr lang="en-US" dirty="0" smtClean="0"/>
              <a:t>The final product of the Calvin Cycle is</a:t>
            </a:r>
          </a:p>
          <a:p>
            <a:pPr marL="914400" lvl="1" indent="-514350">
              <a:buAutoNum type="alphaUcPeriod"/>
            </a:pPr>
            <a:r>
              <a:rPr lang="en-US" dirty="0" smtClean="0"/>
              <a:t>Carbon dioxide</a:t>
            </a:r>
          </a:p>
          <a:p>
            <a:pPr marL="914400" lvl="1" indent="-514350">
              <a:buAutoNum type="alphaUcPeriod"/>
            </a:pPr>
            <a:r>
              <a:rPr lang="en-US" dirty="0" smtClean="0"/>
              <a:t>Fructose</a:t>
            </a:r>
          </a:p>
          <a:p>
            <a:pPr marL="914400" lvl="1" indent="-514350">
              <a:buAutoNum type="alphaUcPeriod"/>
            </a:pPr>
            <a:r>
              <a:rPr lang="en-US" dirty="0" smtClean="0"/>
              <a:t>Glucose</a:t>
            </a:r>
          </a:p>
          <a:p>
            <a:pPr marL="914400" lvl="1" indent="-514350">
              <a:buAutoNum type="alphaUcPeriod"/>
            </a:pPr>
            <a:r>
              <a:rPr lang="en-US" dirty="0" smtClean="0"/>
              <a:t>G3P</a:t>
            </a:r>
          </a:p>
          <a:p>
            <a:pPr marL="914400" lvl="1" indent="-514350">
              <a:buAutoNum type="alphaUcPeriod"/>
            </a:pPr>
            <a:r>
              <a:rPr lang="en-US" dirty="0" smtClean="0"/>
              <a:t>Oxygen</a:t>
            </a:r>
          </a:p>
          <a:p>
            <a:pPr marL="400050" lvl="1"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5228660"/>
      </p:ext>
    </p:extLst>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buNone/>
            </a:pPr>
            <a:r>
              <a:rPr lang="en-US" dirty="0" smtClean="0"/>
              <a:t>2.  Which of the following is true of the Calvin Cycle</a:t>
            </a:r>
          </a:p>
          <a:p>
            <a:pPr marL="914400" lvl="1" indent="-514350">
              <a:buAutoNum type="alphaUcPeriod"/>
            </a:pPr>
            <a:r>
              <a:rPr lang="en-US" dirty="0" smtClean="0"/>
              <a:t>It is controlled by enzymes in the </a:t>
            </a:r>
            <a:r>
              <a:rPr lang="en-US" dirty="0" err="1" smtClean="0"/>
              <a:t>stroma</a:t>
            </a:r>
            <a:endParaRPr lang="en-US" dirty="0" smtClean="0"/>
          </a:p>
          <a:p>
            <a:pPr marL="914400" lvl="1" indent="-514350">
              <a:buAutoNum type="alphaUcPeriod"/>
            </a:pPr>
            <a:r>
              <a:rPr lang="en-US" dirty="0" smtClean="0"/>
              <a:t>It takes place in the thylakoid disks of the inner chloroplast membrane</a:t>
            </a:r>
          </a:p>
          <a:p>
            <a:pPr marL="914400" lvl="1" indent="-514350">
              <a:buAutoNum type="alphaUcPeriod"/>
            </a:pPr>
            <a:r>
              <a:rPr lang="en-US" dirty="0" smtClean="0"/>
              <a:t>Carbon dioxide is a product</a:t>
            </a:r>
          </a:p>
          <a:p>
            <a:pPr marL="914400" lvl="1" indent="-514350">
              <a:buAutoNum type="alphaUcPeriod"/>
            </a:pPr>
            <a:r>
              <a:rPr lang="en-US" dirty="0" smtClean="0"/>
              <a:t>It is an ATP-independent process</a:t>
            </a:r>
          </a:p>
          <a:p>
            <a:pPr marL="914400" lvl="1" indent="-514350">
              <a:buAutoNum type="alphaUcPeriod"/>
            </a:pPr>
            <a:r>
              <a:rPr lang="en-US" dirty="0" smtClean="0"/>
              <a:t>One cycle consumes four molecules of PGAL</a:t>
            </a:r>
          </a:p>
          <a:p>
            <a:pPr marL="400050" lvl="1"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4629897"/>
      </p:ext>
    </p:extLst>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514350" indent="-514350">
              <a:buAutoNum type="arabicPeriod" startAt="3"/>
            </a:pPr>
            <a:r>
              <a:rPr lang="en-US" dirty="0" smtClean="0"/>
              <a:t>If a toxin was administered to a plant that prevented the action of </a:t>
            </a:r>
            <a:r>
              <a:rPr lang="en-US" dirty="0" err="1" smtClean="0"/>
              <a:t>ribulose</a:t>
            </a:r>
            <a:r>
              <a:rPr lang="en-US" dirty="0" smtClean="0"/>
              <a:t> </a:t>
            </a:r>
            <a:r>
              <a:rPr lang="en-US" dirty="0" err="1" smtClean="0"/>
              <a:t>bisphosphate</a:t>
            </a:r>
            <a:r>
              <a:rPr lang="en-US" dirty="0" smtClean="0"/>
              <a:t> carboxylase, which of the following steps of the Calvin cycle would be most directly affected?</a:t>
            </a:r>
          </a:p>
          <a:p>
            <a:pPr marL="914400" lvl="1" indent="-514350">
              <a:buAutoNum type="alphaUcPeriod"/>
            </a:pPr>
            <a:r>
              <a:rPr lang="en-US" dirty="0" smtClean="0"/>
              <a:t>Regeneration of RUBP</a:t>
            </a:r>
          </a:p>
          <a:p>
            <a:pPr marL="914400" lvl="1" indent="-514350">
              <a:buAutoNum type="alphaUcPeriod"/>
            </a:pPr>
            <a:r>
              <a:rPr lang="en-US" dirty="0" smtClean="0"/>
              <a:t>Donation of phosphates from ATP to Calvin cycle intermediary compounds</a:t>
            </a:r>
          </a:p>
          <a:p>
            <a:pPr marL="914400" lvl="1" indent="-514350">
              <a:buAutoNum type="alphaUcPeriod"/>
            </a:pPr>
            <a:r>
              <a:rPr lang="en-US" dirty="0" smtClean="0"/>
              <a:t>The initial fixation of carbon dioxide</a:t>
            </a:r>
          </a:p>
          <a:p>
            <a:pPr marL="914400" lvl="1" indent="-514350">
              <a:buAutoNum type="alphaUcPeriod"/>
            </a:pPr>
            <a:r>
              <a:rPr lang="en-US" dirty="0" smtClean="0"/>
              <a:t>Oxidation of NADPH</a:t>
            </a:r>
          </a:p>
          <a:p>
            <a:pPr marL="914400" lvl="1" indent="-514350">
              <a:buAutoNum type="alphaUcPeriod"/>
            </a:pPr>
            <a:r>
              <a:rPr lang="en-US" dirty="0" smtClean="0"/>
              <a:t>Production of Glucose.</a:t>
            </a:r>
          </a:p>
          <a:p>
            <a:pPr marL="400050" lvl="1"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7937244"/>
      </p:ext>
    </p:extLst>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304800" y="685800"/>
            <a:ext cx="8534400" cy="5127625"/>
          </a:xfrm>
        </p:spPr>
        <p:txBody>
          <a:bodyPr/>
          <a:lstStyle/>
          <a:p>
            <a:pPr marL="457200" indent="-457200" eaLnBrk="1" hangingPunct="1">
              <a:buFontTx/>
              <a:buNone/>
            </a:pPr>
            <a:r>
              <a:rPr lang="en-US" sz="2900" dirty="0"/>
              <a:t>4</a:t>
            </a:r>
            <a:r>
              <a:rPr lang="en-US" sz="2900" dirty="0" smtClean="0">
                <a:ea typeface="ＭＳ Ｐゴシック" charset="-128"/>
                <a:cs typeface="ＭＳ Ｐゴシック" charset="-128"/>
              </a:rPr>
              <a:t>.  </a:t>
            </a:r>
            <a:r>
              <a:rPr lang="en-US" sz="2900" dirty="0">
                <a:ea typeface="ＭＳ Ｐゴシック" charset="-128"/>
                <a:cs typeface="ＭＳ Ｐゴシック" charset="-128"/>
              </a:rPr>
              <a:t>In an experiment studying photosynthesis performed during the day, you provide a plant with radioactive carbon (</a:t>
            </a:r>
            <a:r>
              <a:rPr lang="en-US" sz="2900" baseline="30000" dirty="0">
                <a:ea typeface="ＭＳ Ｐゴシック" charset="-128"/>
                <a:cs typeface="ＭＳ Ｐゴシック" charset="-128"/>
              </a:rPr>
              <a:t>14</a:t>
            </a:r>
            <a:r>
              <a:rPr lang="en-US" sz="2900" dirty="0">
                <a:ea typeface="ＭＳ Ｐゴシック" charset="-128"/>
                <a:cs typeface="ＭＳ Ｐゴシック" charset="-128"/>
              </a:rPr>
              <a:t>C) dioxide as a metabolic tracer. The </a:t>
            </a:r>
            <a:r>
              <a:rPr lang="en-US" sz="2900" baseline="30000" dirty="0">
                <a:ea typeface="ＭＳ Ｐゴシック" charset="-128"/>
                <a:cs typeface="ＭＳ Ｐゴシック" charset="-128"/>
              </a:rPr>
              <a:t>14</a:t>
            </a:r>
            <a:r>
              <a:rPr lang="en-US" sz="2900" dirty="0">
                <a:ea typeface="ＭＳ Ｐゴシック" charset="-128"/>
                <a:cs typeface="ＭＳ Ｐゴシック" charset="-128"/>
              </a:rPr>
              <a:t>C is incorporated first into </a:t>
            </a:r>
            <a:r>
              <a:rPr lang="en-US" sz="2900" dirty="0" err="1">
                <a:ea typeface="ＭＳ Ｐゴシック" charset="-128"/>
                <a:cs typeface="ＭＳ Ｐゴシック" charset="-128"/>
              </a:rPr>
              <a:t>oxaloacetic</a:t>
            </a:r>
            <a:r>
              <a:rPr lang="en-US" sz="2900" dirty="0">
                <a:ea typeface="ＭＳ Ｐゴシック" charset="-128"/>
                <a:cs typeface="ＭＳ Ｐゴシック" charset="-128"/>
              </a:rPr>
              <a:t> acid. The plant is best characterized as a</a:t>
            </a:r>
            <a:r>
              <a:rPr lang="en-US" dirty="0">
                <a:ea typeface="ＭＳ Ｐゴシック" charset="-128"/>
                <a:cs typeface="ＭＳ Ｐゴシック" charset="-128"/>
              </a:rPr>
              <a:t> </a:t>
            </a:r>
          </a:p>
          <a:p>
            <a:pPr marL="1036638" lvl="1" indent="-457200" eaLnBrk="1" hangingPunct="1">
              <a:lnSpc>
                <a:spcPct val="85000"/>
              </a:lnSpc>
              <a:buFont typeface="+mj-lt"/>
              <a:buAutoNum type="alphaUcPeriod"/>
            </a:pPr>
            <a:r>
              <a:rPr lang="en-US" sz="2500" dirty="0"/>
              <a:t>C</a:t>
            </a:r>
            <a:r>
              <a:rPr lang="en-US" sz="2500" baseline="-25000" dirty="0"/>
              <a:t>4</a:t>
            </a:r>
            <a:r>
              <a:rPr lang="en-US" sz="2500" dirty="0"/>
              <a:t> plant. </a:t>
            </a:r>
          </a:p>
          <a:p>
            <a:pPr marL="1036638" lvl="1" indent="-457200" eaLnBrk="1" hangingPunct="1">
              <a:lnSpc>
                <a:spcPct val="85000"/>
              </a:lnSpc>
              <a:buFont typeface="+mj-lt"/>
              <a:buAutoNum type="alphaUcPeriod"/>
            </a:pPr>
            <a:r>
              <a:rPr lang="en-US" sz="2500" dirty="0"/>
              <a:t>C</a:t>
            </a:r>
            <a:r>
              <a:rPr lang="en-US" sz="2500" baseline="-25000" dirty="0"/>
              <a:t>3</a:t>
            </a:r>
            <a:r>
              <a:rPr lang="en-US" sz="2500" dirty="0"/>
              <a:t> plant. </a:t>
            </a:r>
          </a:p>
          <a:p>
            <a:pPr marL="1036638" lvl="1" indent="-457200" eaLnBrk="1" hangingPunct="1">
              <a:lnSpc>
                <a:spcPct val="85000"/>
              </a:lnSpc>
              <a:buFont typeface="+mj-lt"/>
              <a:buAutoNum type="alphaUcPeriod"/>
            </a:pPr>
            <a:r>
              <a:rPr lang="en-US" sz="2500" dirty="0"/>
              <a:t>CAM plant. </a:t>
            </a:r>
          </a:p>
          <a:p>
            <a:pPr marL="1036638" lvl="1" indent="-457200" eaLnBrk="1" hangingPunct="1">
              <a:lnSpc>
                <a:spcPct val="85000"/>
              </a:lnSpc>
              <a:buFont typeface="+mj-lt"/>
              <a:buAutoNum type="alphaUcPeriod"/>
            </a:pPr>
            <a:r>
              <a:rPr lang="en-US" sz="2500" dirty="0"/>
              <a:t>heterotroph. </a:t>
            </a:r>
          </a:p>
          <a:p>
            <a:pPr marL="1036638" lvl="1" indent="-457200" eaLnBrk="1" hangingPunct="1">
              <a:lnSpc>
                <a:spcPct val="85000"/>
              </a:lnSpc>
              <a:buFont typeface="+mj-lt"/>
              <a:buAutoNum type="alphaUcPeriod"/>
            </a:pPr>
            <a:r>
              <a:rPr lang="en-US" sz="2500" dirty="0"/>
              <a:t>chemoautotroph.</a:t>
            </a:r>
            <a:r>
              <a:rPr lang="en-US" dirty="0"/>
              <a:t> </a:t>
            </a:r>
          </a:p>
        </p:txBody>
      </p:sp>
      <p:sp>
        <p:nvSpPr>
          <p:cNvPr id="12083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prstTxWarp prst="textNoShape">
              <a:avLst/>
            </a:prstTxWarp>
          </a:bodyPr>
          <a:lstStyle/>
          <a:p>
            <a:pPr algn="ctr" eaLnBrk="0" hangingPunct="0"/>
            <a:r>
              <a:rPr lang="en-US" sz="1400" b="1">
                <a:latin typeface="Tahoma" charset="0"/>
              </a:rPr>
              <a:t>0</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63238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
            <a:ext cx="8229600" cy="5783263"/>
          </a:xfrm>
        </p:spPr>
        <p:txBody>
          <a:bodyPr/>
          <a:lstStyle/>
          <a:p>
            <a:pPr marL="0" indent="0">
              <a:buNone/>
            </a:pPr>
            <a:r>
              <a:rPr lang="en-US" sz="2800" dirty="0" smtClean="0"/>
              <a:t>The following questions refer to the following choices:</a:t>
            </a:r>
          </a:p>
          <a:p>
            <a:pPr marL="514350" indent="-514350" algn="ctr">
              <a:buAutoNum type="alphaUcPeriod"/>
            </a:pPr>
            <a:r>
              <a:rPr lang="en-US" sz="2800" dirty="0" smtClean="0"/>
              <a:t>C3 plants</a:t>
            </a:r>
          </a:p>
          <a:p>
            <a:pPr marL="514350" indent="-514350" algn="ctr">
              <a:buAutoNum type="alphaUcPeriod"/>
            </a:pPr>
            <a:r>
              <a:rPr lang="en-US" sz="2800" dirty="0" smtClean="0"/>
              <a:t>C4 plants</a:t>
            </a:r>
          </a:p>
          <a:p>
            <a:pPr marL="0" indent="0">
              <a:buNone/>
            </a:pPr>
            <a:r>
              <a:rPr lang="en-US" sz="2800" dirty="0" smtClean="0"/>
              <a:t>                                      C.  CAM Plants</a:t>
            </a:r>
          </a:p>
          <a:p>
            <a:pPr marL="514350" indent="-514350" algn="ctr">
              <a:buAutoNum type="alphaUcPeriod"/>
            </a:pPr>
            <a:r>
              <a:rPr lang="en-US" sz="2800" dirty="0" smtClean="0"/>
              <a:t>All plants</a:t>
            </a:r>
          </a:p>
          <a:p>
            <a:pPr marL="514350" indent="-514350">
              <a:buFont typeface="+mj-lt"/>
              <a:buAutoNum type="arabicPeriod" startAt="5"/>
            </a:pPr>
            <a:r>
              <a:rPr lang="en-US" sz="2800" dirty="0" smtClean="0"/>
              <a:t>Use a temporal separation to reduce photorespiration</a:t>
            </a:r>
          </a:p>
          <a:p>
            <a:pPr marL="514350" indent="-514350">
              <a:buAutoNum type="arabicPeriod" startAt="5"/>
            </a:pPr>
            <a:r>
              <a:rPr lang="en-US" sz="2800" dirty="0" smtClean="0"/>
              <a:t>Do not have any adaptations to reduce photorespiration</a:t>
            </a:r>
          </a:p>
          <a:p>
            <a:pPr marL="514350" indent="-514350">
              <a:buAutoNum type="arabicPeriod" startAt="5"/>
            </a:pPr>
            <a:r>
              <a:rPr lang="en-US" sz="2800" dirty="0" smtClean="0"/>
              <a:t>Carry out carbon fixation by </a:t>
            </a:r>
            <a:r>
              <a:rPr lang="en-US" sz="2800" dirty="0" err="1" smtClean="0"/>
              <a:t>rubisco</a:t>
            </a:r>
            <a:endParaRPr lang="en-US" sz="2800" dirty="0" smtClean="0"/>
          </a:p>
          <a:p>
            <a:pPr marL="514350" indent="-514350">
              <a:buAutoNum type="arabicPeriod" startAt="5"/>
            </a:pPr>
            <a:r>
              <a:rPr lang="en-US" sz="2800" dirty="0" smtClean="0"/>
              <a:t>Use a spatial separation to reduce photorespiration</a:t>
            </a:r>
          </a:p>
          <a:p>
            <a:pPr marL="514350" indent="-514350">
              <a:buAutoNum type="arabicPeriod" startAt="5"/>
            </a:pPr>
            <a:r>
              <a:rPr lang="en-US" sz="2800" dirty="0" smtClean="0"/>
              <a:t>Carry out aerobic cellular respiration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8307531"/>
      </p:ext>
    </p:extLst>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
            <a:ext cx="8229600" cy="5935663"/>
          </a:xfrm>
        </p:spPr>
        <p:txBody>
          <a:bodyPr/>
          <a:lstStyle/>
          <a:p>
            <a:pPr marL="514350" indent="-514350">
              <a:buAutoNum type="arabicPeriod" startAt="10"/>
            </a:pPr>
            <a:r>
              <a:rPr lang="en-US" dirty="0" smtClean="0"/>
              <a:t>Keeping It Straight!</a:t>
            </a:r>
          </a:p>
          <a:p>
            <a:pPr marL="0" indent="0">
              <a:buNone/>
            </a:pPr>
            <a:endParaRPr lang="en-US" dirty="0"/>
          </a:p>
          <a:p>
            <a:pPr marL="0" indent="0">
              <a:buNone/>
            </a:pPr>
            <a:r>
              <a:rPr lang="en-US" dirty="0" smtClean="0"/>
              <a:t>Compare aerobic cellular respiration to photosynthesis (you will have </a:t>
            </a:r>
            <a:r>
              <a:rPr lang="en-US" smtClean="0"/>
              <a:t>10 minutes).  </a:t>
            </a:r>
            <a:endParaRPr lang="en-US" dirty="0"/>
          </a:p>
          <a:p>
            <a:pPr marL="0" indent="0">
              <a:buNone/>
            </a:pPr>
            <a:endParaRPr lang="en-US" dirty="0" smtClean="0"/>
          </a:p>
          <a:p>
            <a:pPr marL="0" indent="0">
              <a:buNone/>
            </a:pPr>
            <a:r>
              <a:rPr lang="en-US" dirty="0" smtClean="0"/>
              <a:t>Write down as many similarities and differences as you can think of.</a:t>
            </a:r>
          </a:p>
          <a:p>
            <a:pPr marL="0" indent="0">
              <a:buNone/>
            </a:pPr>
            <a:endParaRPr lang="en-US" dirty="0"/>
          </a:p>
          <a:p>
            <a:pPr marL="0" indent="0">
              <a:buNone/>
            </a:pPr>
            <a:r>
              <a:rPr lang="en-US" dirty="0" smtClean="0"/>
              <a:t>The person with the most wins a prize!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0236865"/>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247" name="Rectangle 7"/>
          <p:cNvSpPr>
            <a:spLocks noGrp="1" noChangeArrowheads="1"/>
          </p:cNvSpPr>
          <p:nvPr>
            <p:ph type="title"/>
          </p:nvPr>
        </p:nvSpPr>
        <p:spPr>
          <a:xfrm>
            <a:off x="190500" y="215900"/>
            <a:ext cx="7772400" cy="762000"/>
          </a:xfrm>
          <a:ln/>
        </p:spPr>
        <p:txBody>
          <a:bodyPr rIns="132080"/>
          <a:lstStyle/>
          <a:p>
            <a:r>
              <a:rPr lang="en-US" dirty="0"/>
              <a:t>From CO</a:t>
            </a:r>
            <a:r>
              <a:rPr lang="en-US" baseline="-25000" dirty="0"/>
              <a:t>2</a:t>
            </a:r>
            <a:r>
              <a:rPr lang="en-US" dirty="0"/>
              <a:t> </a:t>
            </a:r>
            <a:r>
              <a:rPr lang="en-US" sz="4300" b="0" dirty="0">
                <a:solidFill>
                  <a:srgbClr val="0F116A"/>
                </a:solidFill>
                <a:latin typeface="Symbol" charset="2"/>
                <a:ea typeface="Symbol" charset="2"/>
                <a:cs typeface="Symbol" charset="2"/>
                <a:sym typeface="Symbol" charset="2"/>
              </a:rPr>
              <a:t>→</a:t>
            </a:r>
            <a:r>
              <a:rPr lang="en-US" dirty="0"/>
              <a:t> C</a:t>
            </a:r>
            <a:r>
              <a:rPr lang="en-US" baseline="-25000" dirty="0"/>
              <a:t>6</a:t>
            </a:r>
            <a:r>
              <a:rPr lang="en-US" dirty="0"/>
              <a:t>H</a:t>
            </a:r>
            <a:r>
              <a:rPr lang="en-US" baseline="-25000" dirty="0"/>
              <a:t>12</a:t>
            </a:r>
            <a:r>
              <a:rPr lang="en-US" dirty="0"/>
              <a:t>O</a:t>
            </a:r>
            <a:r>
              <a:rPr lang="en-US" baseline="-25000" dirty="0"/>
              <a:t>6</a:t>
            </a:r>
          </a:p>
        </p:txBody>
      </p:sp>
      <p:sp>
        <p:nvSpPr>
          <p:cNvPr id="10248" name="Rectangle 8"/>
          <p:cNvSpPr>
            <a:spLocks noGrp="1" noChangeArrowheads="1"/>
          </p:cNvSpPr>
          <p:nvPr>
            <p:ph type="body" idx="1"/>
          </p:nvPr>
        </p:nvSpPr>
        <p:spPr>
          <a:xfrm>
            <a:off x="838200" y="1371600"/>
            <a:ext cx="8153400" cy="5486400"/>
          </a:xfrm>
          <a:ln/>
        </p:spPr>
        <p:txBody>
          <a:bodyPr rIns="132080"/>
          <a:lstStyle/>
          <a:p>
            <a:pPr>
              <a:lnSpc>
                <a:spcPct val="90000"/>
              </a:lnSpc>
            </a:pPr>
            <a:r>
              <a:rPr lang="en-US">
                <a:solidFill>
                  <a:srgbClr val="660066"/>
                </a:solidFill>
              </a:rPr>
              <a:t>CO</a:t>
            </a:r>
            <a:r>
              <a:rPr lang="en-US" baseline="-25000">
                <a:solidFill>
                  <a:srgbClr val="660066"/>
                </a:solidFill>
              </a:rPr>
              <a:t>2</a:t>
            </a:r>
            <a:r>
              <a:rPr lang="en-US"/>
              <a:t> has very little chemical energy</a:t>
            </a:r>
          </a:p>
          <a:p>
            <a:pPr marL="782638" lvl="1">
              <a:lnSpc>
                <a:spcPct val="90000"/>
              </a:lnSpc>
            </a:pPr>
            <a:r>
              <a:rPr lang="en-US"/>
              <a:t>fully oxidized</a:t>
            </a:r>
          </a:p>
          <a:p>
            <a:pPr>
              <a:lnSpc>
                <a:spcPct val="90000"/>
              </a:lnSpc>
            </a:pPr>
            <a:r>
              <a:rPr lang="en-US">
                <a:solidFill>
                  <a:srgbClr val="CC0000"/>
                </a:solidFill>
              </a:rPr>
              <a:t>C</a:t>
            </a:r>
            <a:r>
              <a:rPr lang="en-US" baseline="-25000">
                <a:solidFill>
                  <a:srgbClr val="CC0000"/>
                </a:solidFill>
              </a:rPr>
              <a:t>6</a:t>
            </a:r>
            <a:r>
              <a:rPr lang="en-US">
                <a:solidFill>
                  <a:srgbClr val="CC0000"/>
                </a:solidFill>
              </a:rPr>
              <a:t>H</a:t>
            </a:r>
            <a:r>
              <a:rPr lang="en-US" baseline="-25000">
                <a:solidFill>
                  <a:srgbClr val="CC0000"/>
                </a:solidFill>
              </a:rPr>
              <a:t>12</a:t>
            </a:r>
            <a:r>
              <a:rPr lang="en-US">
                <a:solidFill>
                  <a:srgbClr val="CC0000"/>
                </a:solidFill>
              </a:rPr>
              <a:t>O</a:t>
            </a:r>
            <a:r>
              <a:rPr lang="en-US" baseline="-25000">
                <a:solidFill>
                  <a:srgbClr val="CC0000"/>
                </a:solidFill>
              </a:rPr>
              <a:t>6</a:t>
            </a:r>
            <a:r>
              <a:rPr lang="en-US" baseline="-25000"/>
              <a:t> </a:t>
            </a:r>
            <a:r>
              <a:rPr lang="en-US"/>
              <a:t>contains a lot of chemical energy</a:t>
            </a:r>
          </a:p>
          <a:p>
            <a:pPr marL="782638" lvl="1">
              <a:lnSpc>
                <a:spcPct val="90000"/>
              </a:lnSpc>
            </a:pPr>
            <a:r>
              <a:rPr lang="en-US"/>
              <a:t>highly reduced</a:t>
            </a:r>
          </a:p>
          <a:p>
            <a:pPr>
              <a:lnSpc>
                <a:spcPct val="90000"/>
              </a:lnSpc>
            </a:pPr>
            <a:r>
              <a:rPr lang="en-US"/>
              <a:t>Synthesis = endergonic process</a:t>
            </a:r>
          </a:p>
          <a:p>
            <a:pPr marL="782638" lvl="1">
              <a:lnSpc>
                <a:spcPct val="90000"/>
              </a:lnSpc>
            </a:pPr>
            <a:r>
              <a:rPr lang="en-US"/>
              <a:t>put in a lot of energy </a:t>
            </a:r>
          </a:p>
          <a:p>
            <a:pPr>
              <a:lnSpc>
                <a:spcPct val="90000"/>
              </a:lnSpc>
            </a:pPr>
            <a:r>
              <a:rPr lang="en-US"/>
              <a:t>Reduction of </a:t>
            </a:r>
            <a:r>
              <a:rPr lang="en-US">
                <a:solidFill>
                  <a:srgbClr val="660066"/>
                </a:solidFill>
              </a:rPr>
              <a:t>CO</a:t>
            </a:r>
            <a:r>
              <a:rPr lang="en-US" baseline="-25000">
                <a:solidFill>
                  <a:srgbClr val="660066"/>
                </a:solidFill>
              </a:rPr>
              <a:t>2</a:t>
            </a:r>
            <a:r>
              <a:rPr lang="en-US" baseline="-25000"/>
              <a:t> </a:t>
            </a:r>
            <a:r>
              <a:rPr lang="en-US" b="0">
                <a:latin typeface="Symbol" charset="2"/>
                <a:ea typeface="Symbol" charset="2"/>
                <a:cs typeface="Symbol" charset="2"/>
                <a:sym typeface="Symbol" charset="2"/>
              </a:rPr>
              <a:t>→</a:t>
            </a:r>
            <a:r>
              <a:rPr lang="en-US"/>
              <a:t> </a:t>
            </a:r>
            <a:r>
              <a:rPr lang="en-US">
                <a:solidFill>
                  <a:srgbClr val="CC0000"/>
                </a:solidFill>
              </a:rPr>
              <a:t>C</a:t>
            </a:r>
            <a:r>
              <a:rPr lang="en-US" baseline="-25000">
                <a:solidFill>
                  <a:srgbClr val="CC0000"/>
                </a:solidFill>
              </a:rPr>
              <a:t>6</a:t>
            </a:r>
            <a:r>
              <a:rPr lang="en-US">
                <a:solidFill>
                  <a:srgbClr val="CC0000"/>
                </a:solidFill>
              </a:rPr>
              <a:t>H</a:t>
            </a:r>
            <a:r>
              <a:rPr lang="en-US" baseline="-25000">
                <a:solidFill>
                  <a:srgbClr val="CC0000"/>
                </a:solidFill>
              </a:rPr>
              <a:t>12</a:t>
            </a:r>
            <a:r>
              <a:rPr lang="en-US">
                <a:solidFill>
                  <a:srgbClr val="CC0000"/>
                </a:solidFill>
              </a:rPr>
              <a:t>O</a:t>
            </a:r>
            <a:r>
              <a:rPr lang="en-US" baseline="-25000">
                <a:solidFill>
                  <a:srgbClr val="CC0000"/>
                </a:solidFill>
              </a:rPr>
              <a:t>6</a:t>
            </a:r>
            <a:r>
              <a:rPr lang="en-US" baseline="-25000"/>
              <a:t> </a:t>
            </a:r>
            <a:r>
              <a:rPr lang="en-US"/>
              <a:t>proceeds in many small uphill steps</a:t>
            </a:r>
          </a:p>
          <a:p>
            <a:pPr marL="782638" lvl="1">
              <a:lnSpc>
                <a:spcPct val="90000"/>
              </a:lnSpc>
            </a:pPr>
            <a:r>
              <a:rPr lang="en-US"/>
              <a:t>each catalyzed by a specific enzyme</a:t>
            </a:r>
          </a:p>
          <a:p>
            <a:pPr marL="782638" lvl="1">
              <a:lnSpc>
                <a:spcPct val="90000"/>
              </a:lnSpc>
            </a:pPr>
            <a:r>
              <a:rPr lang="en-US"/>
              <a:t>using energy stored in </a:t>
            </a:r>
            <a:r>
              <a:rPr lang="en-US">
                <a:solidFill>
                  <a:srgbClr val="CC0000"/>
                </a:solidFill>
              </a:rPr>
              <a:t>ATP</a:t>
            </a:r>
            <a:r>
              <a:rPr lang="en-US"/>
              <a:t> &amp; </a:t>
            </a:r>
            <a:r>
              <a:rPr lang="en-US">
                <a:solidFill>
                  <a:srgbClr val="CC0000"/>
                </a:solidFill>
              </a:rPr>
              <a:t>NADPH</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04542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271" name="Rectangle 7"/>
          <p:cNvSpPr>
            <a:spLocks noGrp="1" noChangeArrowheads="1"/>
          </p:cNvSpPr>
          <p:nvPr>
            <p:ph type="title"/>
          </p:nvPr>
        </p:nvSpPr>
        <p:spPr>
          <a:xfrm>
            <a:off x="393700" y="228600"/>
            <a:ext cx="8305800" cy="762000"/>
          </a:xfrm>
          <a:ln/>
        </p:spPr>
        <p:txBody>
          <a:bodyPr rIns="132080"/>
          <a:lstStyle/>
          <a:p>
            <a:r>
              <a:rPr lang="en-US" dirty="0"/>
              <a:t>From Light reactions to Calvin cycle</a:t>
            </a:r>
          </a:p>
        </p:txBody>
      </p:sp>
      <p:sp>
        <p:nvSpPr>
          <p:cNvPr id="11272" name="Rectangle 8"/>
          <p:cNvSpPr>
            <a:spLocks noGrp="1" noChangeArrowheads="1"/>
          </p:cNvSpPr>
          <p:nvPr>
            <p:ph type="body" idx="1"/>
          </p:nvPr>
        </p:nvSpPr>
        <p:spPr>
          <a:xfrm>
            <a:off x="838200" y="1371600"/>
            <a:ext cx="7772400" cy="3211513"/>
          </a:xfrm>
          <a:ln/>
        </p:spPr>
        <p:txBody>
          <a:bodyPr rIns="132080"/>
          <a:lstStyle/>
          <a:p>
            <a:r>
              <a:rPr lang="en-US" dirty="0"/>
              <a:t>Calvin cycle </a:t>
            </a:r>
          </a:p>
          <a:p>
            <a:pPr marL="782638" lvl="1"/>
            <a:r>
              <a:rPr lang="en-US" dirty="0"/>
              <a:t>chloroplast </a:t>
            </a:r>
            <a:r>
              <a:rPr lang="en-US" u="sng" dirty="0" err="1">
                <a:solidFill>
                  <a:srgbClr val="CC0000"/>
                </a:solidFill>
              </a:rPr>
              <a:t>stroma</a:t>
            </a:r>
            <a:endParaRPr lang="en-US" u="sng" dirty="0">
              <a:solidFill>
                <a:srgbClr val="CC0000"/>
              </a:solidFill>
            </a:endParaRPr>
          </a:p>
          <a:p>
            <a:r>
              <a:rPr lang="en-US" dirty="0"/>
              <a:t>Need products of light reactions to drive synthesis reactions</a:t>
            </a:r>
          </a:p>
          <a:p>
            <a:pPr marL="782638" lvl="1"/>
            <a:r>
              <a:rPr lang="en-US" dirty="0">
                <a:solidFill>
                  <a:srgbClr val="CC0000"/>
                </a:solidFill>
              </a:rPr>
              <a:t>ATP</a:t>
            </a:r>
          </a:p>
          <a:p>
            <a:pPr marL="782638" lvl="1"/>
            <a:r>
              <a:rPr lang="en-US" dirty="0">
                <a:solidFill>
                  <a:srgbClr val="CC0000"/>
                </a:solidFill>
              </a:rPr>
              <a:t>NADPH</a:t>
            </a:r>
          </a:p>
        </p:txBody>
      </p:sp>
      <p:pic>
        <p:nvPicPr>
          <p:cNvPr id="11273" name="Picture 9"/>
          <p:cNvPicPr>
            <a:picLocks noChangeArrowheads="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b="3444"/>
          <a:stretch>
            <a:fillRect/>
          </a:stretch>
        </p:blipFill>
        <p:spPr bwMode="auto">
          <a:xfrm>
            <a:off x="3975100" y="3670300"/>
            <a:ext cx="5168900" cy="3187700"/>
          </a:xfrm>
          <a:prstGeom prst="rect">
            <a:avLst/>
          </a:prstGeom>
          <a:noFill/>
          <a:ln w="9525" cap="flat">
            <a:noFill/>
            <a:miter lim="800000"/>
            <a:headEnd/>
            <a:tailEnd/>
          </a:ln>
        </p:spPr>
      </p:pic>
      <p:grpSp>
        <p:nvGrpSpPr>
          <p:cNvPr id="2" name="Group 10"/>
          <p:cNvGrpSpPr>
            <a:grpSpLocks/>
          </p:cNvGrpSpPr>
          <p:nvPr/>
        </p:nvGrpSpPr>
        <p:grpSpPr bwMode="auto">
          <a:xfrm>
            <a:off x="8083550" y="3355975"/>
            <a:ext cx="892175" cy="1057275"/>
            <a:chOff x="0" y="0"/>
            <a:chExt cx="562" cy="666"/>
          </a:xfrm>
        </p:grpSpPr>
        <p:sp>
          <p:nvSpPr>
            <p:cNvPr id="11275" name="Rectangle 11"/>
            <p:cNvSpPr>
              <a:spLocks/>
            </p:cNvSpPr>
            <p:nvPr/>
          </p:nvSpPr>
          <p:spPr bwMode="auto">
            <a:xfrm>
              <a:off x="73" y="0"/>
              <a:ext cx="489" cy="160"/>
            </a:xfrm>
            <a:prstGeom prst="rect">
              <a:avLst/>
            </a:prstGeom>
            <a:noFill/>
            <a:ln w="9525" cap="flat">
              <a:noFill/>
              <a:miter lim="800000"/>
              <a:headEnd type="none" w="med" len="med"/>
              <a:tailEnd type="none" w="med" len="med"/>
            </a:ln>
          </p:spPr>
          <p:txBody>
            <a:bodyPr wrap="none" lIns="0" tIns="0" rIns="0" bIns="0">
              <a:prstTxWarp prst="textNoShape">
                <a:avLst/>
              </a:prstTxWarp>
              <a:spAutoFit/>
            </a:bodyPr>
            <a:lstStyle/>
            <a:p>
              <a:pPr algn="ctr"/>
              <a:r>
                <a:rPr lang="en-US" sz="1800" b="1">
                  <a:solidFill>
                    <a:srgbClr val="000000"/>
                  </a:solidFill>
                  <a:latin typeface="Arial" charset="0"/>
                  <a:ea typeface="Arial" charset="0"/>
                  <a:cs typeface="Arial" charset="0"/>
                  <a:sym typeface="Arial" charset="0"/>
                </a:rPr>
                <a:t>stroma</a:t>
              </a:r>
            </a:p>
          </p:txBody>
        </p:sp>
        <p:sp>
          <p:nvSpPr>
            <p:cNvPr id="11276" name="Line 12"/>
            <p:cNvSpPr>
              <a:spLocks noChangeShapeType="1"/>
            </p:cNvSpPr>
            <p:nvPr/>
          </p:nvSpPr>
          <p:spPr bwMode="auto">
            <a:xfrm flipH="1">
              <a:off x="0" y="167"/>
              <a:ext cx="174" cy="499"/>
            </a:xfrm>
            <a:prstGeom prst="line">
              <a:avLst/>
            </a:prstGeom>
            <a:noFill/>
            <a:ln w="19050" cap="flat">
              <a:solidFill>
                <a:srgbClr val="000000"/>
              </a:solidFill>
              <a:prstDash val="solid"/>
              <a:round/>
              <a:headEnd type="none" w="med" len="med"/>
              <a:tailEnd type="none" w="med" len="med"/>
            </a:ln>
          </p:spPr>
          <p:txBody>
            <a:bodyPr lIns="0" tIns="0" rIns="0" bIns="0">
              <a:prstTxWarp prst="textNoShape">
                <a:avLst/>
              </a:prstTxWarp>
            </a:bodyPr>
            <a:lstStyle/>
            <a:p>
              <a:endParaRPr lang="en-US"/>
            </a:p>
          </p:txBody>
        </p:sp>
      </p:grpSp>
      <p:grpSp>
        <p:nvGrpSpPr>
          <p:cNvPr id="3" name="Group 13"/>
          <p:cNvGrpSpPr>
            <a:grpSpLocks/>
          </p:cNvGrpSpPr>
          <p:nvPr/>
        </p:nvGrpSpPr>
        <p:grpSpPr bwMode="auto">
          <a:xfrm>
            <a:off x="3643313" y="5372100"/>
            <a:ext cx="2187575" cy="822325"/>
            <a:chOff x="0" y="0"/>
            <a:chExt cx="1377" cy="518"/>
          </a:xfrm>
        </p:grpSpPr>
        <p:sp>
          <p:nvSpPr>
            <p:cNvPr id="11278" name="Rectangle 14"/>
            <p:cNvSpPr>
              <a:spLocks/>
            </p:cNvSpPr>
            <p:nvPr/>
          </p:nvSpPr>
          <p:spPr bwMode="auto">
            <a:xfrm>
              <a:off x="0" y="358"/>
              <a:ext cx="640" cy="160"/>
            </a:xfrm>
            <a:prstGeom prst="rect">
              <a:avLst/>
            </a:prstGeom>
            <a:noFill/>
            <a:ln w="9525" cap="flat">
              <a:noFill/>
              <a:miter lim="800000"/>
              <a:headEnd type="none" w="med" len="med"/>
              <a:tailEnd type="none" w="med" len="med"/>
            </a:ln>
          </p:spPr>
          <p:txBody>
            <a:bodyPr wrap="none" lIns="0" tIns="0" rIns="0" bIns="0">
              <a:prstTxWarp prst="textNoShape">
                <a:avLst/>
              </a:prstTxWarp>
              <a:spAutoFit/>
            </a:bodyPr>
            <a:lstStyle/>
            <a:p>
              <a:pPr algn="ctr"/>
              <a:r>
                <a:rPr lang="en-US" sz="1800" b="1">
                  <a:solidFill>
                    <a:srgbClr val="000000"/>
                  </a:solidFill>
                  <a:latin typeface="Arial" charset="0"/>
                  <a:ea typeface="Arial" charset="0"/>
                  <a:cs typeface="Arial" charset="0"/>
                  <a:sym typeface="Arial" charset="0"/>
                </a:rPr>
                <a:t>thylakoid</a:t>
              </a:r>
            </a:p>
          </p:txBody>
        </p:sp>
        <p:sp>
          <p:nvSpPr>
            <p:cNvPr id="11279" name="Line 15"/>
            <p:cNvSpPr>
              <a:spLocks noChangeShapeType="1"/>
            </p:cNvSpPr>
            <p:nvPr/>
          </p:nvSpPr>
          <p:spPr bwMode="auto">
            <a:xfrm rot="10800000" flipH="1">
              <a:off x="651" y="0"/>
              <a:ext cx="726" cy="409"/>
            </a:xfrm>
            <a:prstGeom prst="line">
              <a:avLst/>
            </a:prstGeom>
            <a:noFill/>
            <a:ln w="19050" cap="flat">
              <a:solidFill>
                <a:srgbClr val="000000"/>
              </a:solidFill>
              <a:prstDash val="solid"/>
              <a:round/>
              <a:headEnd type="none" w="med" len="med"/>
              <a:tailEnd type="none" w="med" len="med"/>
            </a:ln>
          </p:spPr>
          <p:txBody>
            <a:bodyPr lIns="0" tIns="0" rIns="0" bIns="0">
              <a:prstTxWarp prst="textNoShape">
                <a:avLst/>
              </a:prstTxWarp>
            </a:bodyPr>
            <a:lstStyle/>
            <a:p>
              <a:endParaRPr lang="en-US"/>
            </a:p>
          </p:txBody>
        </p:sp>
      </p:grpSp>
      <p:pic>
        <p:nvPicPr>
          <p:cNvPr id="11280" name="Picture 16"/>
          <p:cNvPicPr>
            <a:picLocks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506538" y="5260975"/>
            <a:ext cx="1466850" cy="1301750"/>
          </a:xfrm>
          <a:prstGeom prst="rect">
            <a:avLst/>
          </a:prstGeom>
          <a:noFill/>
          <a:ln w="9525" cap="flat">
            <a:noFill/>
            <a:miter lim="800000"/>
            <a:headEnd/>
            <a:tailEnd/>
          </a:ln>
        </p:spPr>
      </p:pic>
      <p:grpSp>
        <p:nvGrpSpPr>
          <p:cNvPr id="4" name="Group 17"/>
          <p:cNvGrpSpPr>
            <a:grpSpLocks/>
          </p:cNvGrpSpPr>
          <p:nvPr/>
        </p:nvGrpSpPr>
        <p:grpSpPr bwMode="auto">
          <a:xfrm>
            <a:off x="525463" y="4625975"/>
            <a:ext cx="1352550" cy="885825"/>
            <a:chOff x="0" y="0"/>
            <a:chExt cx="851" cy="558"/>
          </a:xfrm>
        </p:grpSpPr>
        <p:sp>
          <p:nvSpPr>
            <p:cNvPr id="11282" name="AutoShape 18"/>
            <p:cNvSpPr>
              <a:spLocks/>
            </p:cNvSpPr>
            <p:nvPr/>
          </p:nvSpPr>
          <p:spPr bwMode="auto">
            <a:xfrm>
              <a:off x="0" y="0"/>
              <a:ext cx="851" cy="558"/>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CC0000"/>
            </a:solidFill>
            <a:ln w="38100" cap="flat">
              <a:solidFill>
                <a:srgbClr val="FF6404"/>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1283" name="Rectangle 19"/>
            <p:cNvSpPr>
              <a:spLocks/>
            </p:cNvSpPr>
            <p:nvPr/>
          </p:nvSpPr>
          <p:spPr bwMode="auto">
            <a:xfrm>
              <a:off x="170" y="121"/>
              <a:ext cx="500" cy="280"/>
            </a:xfrm>
            <a:prstGeom prst="rect">
              <a:avLst/>
            </a:prstGeom>
            <a:noFill/>
            <a:ln w="12700" cap="flat">
              <a:noFill/>
              <a:miter lim="800000"/>
              <a:headEnd type="none" w="med" len="med"/>
              <a:tailEnd type="none" w="med" len="med"/>
            </a:ln>
          </p:spPr>
          <p:txBody>
            <a:bodyPr wrap="none" lIns="25400" tIns="25400" rIns="70705" bIns="25400" anchor="ctr">
              <a:prstTxWarp prst="textNoShape">
                <a:avLst/>
              </a:prstTxWarp>
              <a:spAutoFit/>
            </a:bodyPr>
            <a:lstStyle/>
            <a:p>
              <a:pPr marL="20638" algn="ctr"/>
              <a:r>
                <a:rPr lang="en-US" sz="2800" b="1">
                  <a:solidFill>
                    <a:srgbClr val="FFEA18"/>
                  </a:solidFill>
                  <a:latin typeface="Arial" charset="0"/>
                  <a:ea typeface="Arial" charset="0"/>
                  <a:cs typeface="Arial" charset="0"/>
                  <a:sym typeface="Arial" charset="0"/>
                </a:rPr>
                <a:t>ATP</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983691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393" name="Picture 392" descr="Calvin-cycle4.png"/>
          <p:cNvPicPr>
            <a:picLocks noChangeAspect="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895762" y="0"/>
            <a:ext cx="7248238" cy="6858000"/>
          </a:xfrm>
          <a:prstGeom prst="rect">
            <a:avLst/>
          </a:prstGeom>
        </p:spPr>
      </p:pic>
      <p:sp>
        <p:nvSpPr>
          <p:cNvPr id="12307" name="Rectangle 19"/>
          <p:cNvSpPr>
            <a:spLocks/>
          </p:cNvSpPr>
          <p:nvPr/>
        </p:nvSpPr>
        <p:spPr bwMode="auto">
          <a:xfrm>
            <a:off x="548378" y="220990"/>
            <a:ext cx="2367169" cy="52322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r>
              <a:rPr lang="en-US" sz="3400" dirty="0">
                <a:solidFill>
                  <a:srgbClr val="660066"/>
                </a:solidFill>
                <a:latin typeface="Arial" charset="0"/>
                <a:ea typeface="Arial" charset="0"/>
                <a:cs typeface="Arial" charset="0"/>
                <a:sym typeface="Arial" charset="0"/>
              </a:rPr>
              <a:t>Calvin cycle</a:t>
            </a:r>
          </a:p>
        </p:txBody>
      </p:sp>
      <p:sp>
        <p:nvSpPr>
          <p:cNvPr id="12289" name="Donut 12288"/>
          <p:cNvSpPr/>
          <p:nvPr/>
        </p:nvSpPr>
        <p:spPr>
          <a:xfrm>
            <a:off x="3340100" y="4330700"/>
            <a:ext cx="2755900" cy="1638300"/>
          </a:xfrm>
          <a:prstGeom prst="donut">
            <a:avLst>
              <a:gd name="adj" fmla="val 315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95" name="Donut 394"/>
          <p:cNvSpPr/>
          <p:nvPr/>
        </p:nvSpPr>
        <p:spPr>
          <a:xfrm>
            <a:off x="4584700" y="1308100"/>
            <a:ext cx="2324100" cy="774700"/>
          </a:xfrm>
          <a:prstGeom prst="donut">
            <a:avLst>
              <a:gd name="adj" fmla="val 470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855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wheel(1)">
                                      <p:cBhvr>
                                        <p:cTn id="7" dur="2000"/>
                                        <p:tgtEl>
                                          <p:spTgt spid="12289"/>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95"/>
                                        </p:tgtEl>
                                        <p:attrNameLst>
                                          <p:attrName>style.visibility</p:attrName>
                                        </p:attrNameLst>
                                      </p:cBhvr>
                                      <p:to>
                                        <p:strVal val="visible"/>
                                      </p:to>
                                    </p:set>
                                    <p:animEffect transition="in" filter="wheel(1)">
                                      <p:cBhvr>
                                        <p:cTn id="12" dur="2000"/>
                                        <p:tgtEl>
                                          <p:spTgt spid="395"/>
                                        </p:tgtEl>
                                      </p:cBhvr>
                                    </p:animEffect>
                                  </p:childTnLst>
                                  <p:subTnLst>
                                    <p:audio>
                                      <p:cMediaNode>
                                        <p:cTn display="0" masterRel="sameClick">
                                          <p:stCondLst>
                                            <p:cond evt="begin" delay="0">
                                              <p:tn val="10"/>
                                            </p:cond>
                                          </p:stCondLst>
                                          <p:endCondLst>
                                            <p:cond evt="onStopAudio" delay="0">
                                              <p:tgtEl>
                                                <p:sldTgt/>
                                              </p:tgtEl>
                                            </p:cond>
                                          </p:endCondLst>
                                        </p:cTn>
                                        <p:tgtEl>
                                          <p:sndTgt r:embed="rId4"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animBg="1"/>
      <p:bldP spid="395"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en-US"/>
              <a:t>The Calvin Cycle</a:t>
            </a:r>
          </a:p>
        </p:txBody>
      </p:sp>
      <p:sp>
        <p:nvSpPr>
          <p:cNvPr id="24579" name="Rectangle 3"/>
          <p:cNvSpPr>
            <a:spLocks noGrp="1" noRot="1" noChangeArrowheads="1"/>
          </p:cNvSpPr>
          <p:nvPr>
            <p:ph type="body" idx="1"/>
          </p:nvPr>
        </p:nvSpPr>
        <p:spPr/>
        <p:txBody>
          <a:bodyPr/>
          <a:lstStyle/>
          <a:p>
            <a:r>
              <a:rPr lang="en-US">
                <a:effectLst/>
              </a:rPr>
              <a:t>Each turn of the Calvin cycle fixes one carbon.</a:t>
            </a:r>
          </a:p>
          <a:p>
            <a:r>
              <a:rPr lang="en-US">
                <a:effectLst/>
              </a:rPr>
              <a:t>For the net synthesis of one G3P molecule, the cycle must take place three times, fixing three molecules of CO2.</a:t>
            </a:r>
          </a:p>
          <a:p>
            <a:r>
              <a:rPr lang="en-US">
                <a:effectLst/>
              </a:rPr>
              <a:t>To make one glucose molecules would require six cycles and the fixation of six CO2 molecules.</a:t>
            </a:r>
            <a:endParaRPr lang="en-US"/>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9700</TotalTime>
  <Words>3215</Words>
  <Application>Microsoft Macintosh PowerPoint</Application>
  <PresentationFormat>On-screen Show (4:3)</PresentationFormat>
  <Paragraphs>489</Paragraphs>
  <Slides>59</Slides>
  <Notes>9</Notes>
  <HiddenSlides>0</HiddenSlides>
  <MMClips>0</MMClips>
  <ScaleCrop>false</ScaleCrop>
  <HeadingPairs>
    <vt:vector size="4" baseType="variant">
      <vt:variant>
        <vt:lpstr>Design Template</vt:lpstr>
      </vt:variant>
      <vt:variant>
        <vt:i4>1</vt:i4>
      </vt:variant>
      <vt:variant>
        <vt:lpstr>Slide Titles</vt:lpstr>
      </vt:variant>
      <vt:variant>
        <vt:i4>59</vt:i4>
      </vt:variant>
    </vt:vector>
  </HeadingPairs>
  <TitlesOfParts>
    <vt:vector size="60" baseType="lpstr">
      <vt:lpstr>Office Theme</vt:lpstr>
      <vt:lpstr>Photosynthesis 2:  The Calvin Cycle      &amp; Control</vt:lpstr>
      <vt:lpstr>Big Questions</vt:lpstr>
      <vt:lpstr>Remember what it means to be a plant…</vt:lpstr>
      <vt:lpstr>Light reactions</vt:lpstr>
      <vt:lpstr>How is that helpful?</vt:lpstr>
      <vt:lpstr>From CO2 → C6H12O6</vt:lpstr>
      <vt:lpstr>From Light reactions to Calvin cycle</vt:lpstr>
      <vt:lpstr>Slide 8</vt:lpstr>
      <vt:lpstr>The Calvin Cycle</vt:lpstr>
      <vt:lpstr>Slide 10</vt:lpstr>
      <vt:lpstr>Part 1 of the Calvin Cycle</vt:lpstr>
      <vt:lpstr>Part 1</vt:lpstr>
      <vt:lpstr>Part 2 of the Calvin Cycle</vt:lpstr>
      <vt:lpstr>Part 2</vt:lpstr>
      <vt:lpstr>Part 3 of the Calvin Cycle</vt:lpstr>
      <vt:lpstr>Slide 16</vt:lpstr>
      <vt:lpstr>Slide 17</vt:lpstr>
      <vt:lpstr>To G3P and Beyond!</vt:lpstr>
      <vt:lpstr>RuBisCo </vt:lpstr>
      <vt:lpstr>Accounting </vt:lpstr>
      <vt:lpstr>Light Reactions</vt:lpstr>
      <vt:lpstr>Calvin Cycle</vt:lpstr>
      <vt:lpstr>Putting it all together</vt:lpstr>
      <vt:lpstr>Energy cycle</vt:lpstr>
      <vt:lpstr>Summary of photosynthesis</vt:lpstr>
      <vt:lpstr>Leaf anatomy</vt:lpstr>
      <vt:lpstr>Remember The Needs of Plants!</vt:lpstr>
      <vt:lpstr>Controlling water loss from leaves</vt:lpstr>
      <vt:lpstr>When stomates close… </vt:lpstr>
      <vt:lpstr>Inefficiency of RuBisCo: CO2 vs O2</vt:lpstr>
      <vt:lpstr>Slide 31</vt:lpstr>
      <vt:lpstr>Slide 32</vt:lpstr>
      <vt:lpstr>Photorespiration</vt:lpstr>
      <vt:lpstr>Slide 34</vt:lpstr>
      <vt:lpstr>Impact of Photorespiration </vt:lpstr>
      <vt:lpstr>Slide 36</vt:lpstr>
      <vt:lpstr>Slide 37</vt:lpstr>
      <vt:lpstr>Reducing photorespiration </vt:lpstr>
      <vt:lpstr>Working of the C4</vt:lpstr>
      <vt:lpstr>Slide 40</vt:lpstr>
      <vt:lpstr>Slide 41</vt:lpstr>
      <vt:lpstr>Comparative anatomy</vt:lpstr>
      <vt:lpstr>C4 Leaf Biochemistry Up Close:  Photosynthesis across 2 different cells.</vt:lpstr>
      <vt:lpstr>CAM (Crassulacean Acid Metabolism) plants</vt:lpstr>
      <vt:lpstr>CAM plants</vt:lpstr>
      <vt:lpstr>CAM Plant Biochemistry: Photosynthesis at 2 times of day</vt:lpstr>
      <vt:lpstr>C4 vs CAM Summary</vt:lpstr>
      <vt:lpstr>Why the C3 problem?</vt:lpstr>
      <vt:lpstr>Supporting a biosphere</vt:lpstr>
      <vt:lpstr>The poetic perspective…</vt:lpstr>
      <vt:lpstr>Slide 51</vt:lpstr>
      <vt:lpstr>Concept Check</vt:lpstr>
      <vt:lpstr>Review Questions</vt:lpstr>
      <vt:lpstr>Slide 54</vt:lpstr>
      <vt:lpstr>Slide 55</vt:lpstr>
      <vt:lpstr>Slide 56</vt:lpstr>
      <vt:lpstr>Slide 57</vt:lpstr>
      <vt:lpstr>Slide 58</vt:lpstr>
      <vt:lpstr>Slide 59</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Metabolism 2010edit</dc:title>
  <dc:subject/>
  <dc:creator>Kim Foglia/David Knuffke</dc:creator>
  <cp:keywords/>
  <dc:description/>
  <cp:lastModifiedBy>American School of Dubai</cp:lastModifiedBy>
  <cp:revision>180</cp:revision>
  <cp:lastPrinted>2011-02-08T23:03:14Z</cp:lastPrinted>
  <dcterms:created xsi:type="dcterms:W3CDTF">2011-11-16T05:10:39Z</dcterms:created>
  <dcterms:modified xsi:type="dcterms:W3CDTF">2011-11-20T05:21:58Z</dcterms:modified>
  <cp:category/>
</cp:coreProperties>
</file>