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Default Extension="doc" ContentType="application/msword"/>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3" r:id="rId1"/>
  </p:sldMasterIdLst>
  <p:notesMasterIdLst>
    <p:notesMasterId r:id="rId12"/>
  </p:notesMasterIdLst>
  <p:handoutMasterIdLst>
    <p:handoutMasterId r:id="rId13"/>
  </p:handoutMasterIdLst>
  <p:sldIdLst>
    <p:sldId id="387" r:id="rId2"/>
    <p:sldId id="421" r:id="rId3"/>
    <p:sldId id="422" r:id="rId4"/>
    <p:sldId id="423" r:id="rId5"/>
    <p:sldId id="424" r:id="rId6"/>
    <p:sldId id="425" r:id="rId7"/>
    <p:sldId id="388" r:id="rId8"/>
    <p:sldId id="389" r:id="rId9"/>
    <p:sldId id="390" r:id="rId10"/>
    <p:sldId id="391" r:id="rId11"/>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Arial" charset="0"/>
        <a:ea typeface="+mn-ea"/>
        <a:cs typeface="+mn-cs"/>
      </a:defRPr>
    </a:lvl1pPr>
    <a:lvl2pPr marL="457200" algn="ctr" rtl="0" eaLnBrk="0" fontAlgn="base" hangingPunct="0">
      <a:spcBef>
        <a:spcPct val="0"/>
      </a:spcBef>
      <a:spcAft>
        <a:spcPct val="0"/>
      </a:spcAft>
      <a:defRPr sz="2400" kern="1200">
        <a:solidFill>
          <a:schemeClr val="tx1"/>
        </a:solidFill>
        <a:latin typeface="Arial" charset="0"/>
        <a:ea typeface="+mn-ea"/>
        <a:cs typeface="+mn-cs"/>
      </a:defRPr>
    </a:lvl2pPr>
    <a:lvl3pPr marL="914400" algn="ctr" rtl="0" eaLnBrk="0" fontAlgn="base" hangingPunct="0">
      <a:spcBef>
        <a:spcPct val="0"/>
      </a:spcBef>
      <a:spcAft>
        <a:spcPct val="0"/>
      </a:spcAft>
      <a:defRPr sz="2400" kern="1200">
        <a:solidFill>
          <a:schemeClr val="tx1"/>
        </a:solidFill>
        <a:latin typeface="Arial" charset="0"/>
        <a:ea typeface="+mn-ea"/>
        <a:cs typeface="+mn-cs"/>
      </a:defRPr>
    </a:lvl3pPr>
    <a:lvl4pPr marL="1371600" algn="ctr" rtl="0" eaLnBrk="0" fontAlgn="base" hangingPunct="0">
      <a:spcBef>
        <a:spcPct val="0"/>
      </a:spcBef>
      <a:spcAft>
        <a:spcPct val="0"/>
      </a:spcAft>
      <a:defRPr sz="2400" kern="1200">
        <a:solidFill>
          <a:schemeClr val="tx1"/>
        </a:solidFill>
        <a:latin typeface="Arial" charset="0"/>
        <a:ea typeface="+mn-ea"/>
        <a:cs typeface="+mn-cs"/>
      </a:defRPr>
    </a:lvl4pPr>
    <a:lvl5pPr marL="1828800" algn="ct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457200" rtl="0" eaLnBrk="1" latinLnBrk="0" hangingPunct="1">
      <a:defRPr sz="2400" kern="1200">
        <a:solidFill>
          <a:schemeClr val="tx1"/>
        </a:solidFill>
        <a:latin typeface="Arial" charset="0"/>
        <a:ea typeface="+mn-ea"/>
        <a:cs typeface="+mn-cs"/>
      </a:defRPr>
    </a:lvl6pPr>
    <a:lvl7pPr marL="2743200" algn="l" defTabSz="457200" rtl="0" eaLnBrk="1" latinLnBrk="0" hangingPunct="1">
      <a:defRPr sz="2400" kern="1200">
        <a:solidFill>
          <a:schemeClr val="tx1"/>
        </a:solidFill>
        <a:latin typeface="Arial" charset="0"/>
        <a:ea typeface="+mn-ea"/>
        <a:cs typeface="+mn-cs"/>
      </a:defRPr>
    </a:lvl7pPr>
    <a:lvl8pPr marL="3200400" algn="l" defTabSz="457200" rtl="0" eaLnBrk="1" latinLnBrk="0" hangingPunct="1">
      <a:defRPr sz="2400" kern="1200">
        <a:solidFill>
          <a:schemeClr val="tx1"/>
        </a:solidFill>
        <a:latin typeface="Arial" charset="0"/>
        <a:ea typeface="+mn-ea"/>
        <a:cs typeface="+mn-cs"/>
      </a:defRPr>
    </a:lvl8pPr>
    <a:lvl9pPr marL="3657600" algn="l" defTabSz="4572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A9FF"/>
    <a:srgbClr val="006300"/>
    <a:srgbClr val="000000"/>
    <a:srgbClr val="CC0000"/>
    <a:srgbClr val="FFEA18"/>
    <a:srgbClr val="0F116A"/>
    <a:srgbClr val="80FF00"/>
    <a:srgbClr val="0040A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0" autoAdjust="0"/>
    <p:restoredTop sz="94660"/>
  </p:normalViewPr>
  <p:slideViewPr>
    <p:cSldViewPr snapToGrid="0">
      <p:cViewPr varScale="1">
        <p:scale>
          <a:sx n="65" d="100"/>
          <a:sy n="65" d="100"/>
        </p:scale>
        <p:origin x="-1536" y="-114"/>
      </p:cViewPr>
      <p:guideLst>
        <p:guide orient="horz" pos="216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111" d="100"/>
          <a:sy n="111" d="100"/>
        </p:scale>
        <p:origin x="-4248"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3" name="Rectangle 5"/>
          <p:cNvSpPr>
            <a:spLocks noGrp="1" noChangeArrowheads="1"/>
          </p:cNvSpPr>
          <p:nvPr>
            <p:ph type="sldNum" sz="quarter" idx="3"/>
          </p:nvPr>
        </p:nvSpPr>
        <p:spPr bwMode="auto">
          <a:xfrm>
            <a:off x="6096000" y="8686800"/>
            <a:ext cx="7620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000" b="1"/>
            </a:lvl1pPr>
          </a:lstStyle>
          <a:p>
            <a:pPr>
              <a:defRPr/>
            </a:pPr>
            <a:fld id="{BC052BBB-8A7B-7945-A42A-A8DEBE545043}" type="slidenum">
              <a:rPr lang="en-US"/>
              <a:pPr>
                <a:defRPr/>
              </a:pPr>
              <a:t>‹#›</a:t>
            </a:fld>
            <a:endParaRPr lang="en-US" sz="1200"/>
          </a:p>
        </p:txBody>
      </p:sp>
    </p:spTree>
    <p:extLst>
      <p:ext uri="{BB962C8B-B14F-4D97-AF65-F5344CB8AC3E}">
        <p14:creationId xmlns="" xmlns:p14="http://schemas.microsoft.com/office/powerpoint/2010/main" val="4252176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63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
        <p:nvSpPr>
          <p:cNvPr id="563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a:defRPr sz="1200">
                <a:latin typeface="Times" charset="0"/>
              </a:defRPr>
            </a:lvl1pPr>
          </a:lstStyle>
          <a:p>
            <a:pPr>
              <a:defRPr/>
            </a:pPr>
            <a:fld id="{8789EBAD-466F-7448-9277-BB127AD5C795}" type="slidenum">
              <a:rPr lang="en-US"/>
              <a:pPr>
                <a:defRPr/>
              </a:pPr>
              <a:t>‹#›</a:t>
            </a:fld>
            <a:endParaRPr lang="en-US"/>
          </a:p>
        </p:txBody>
      </p:sp>
    </p:spTree>
    <p:extLst>
      <p:ext uri="{BB962C8B-B14F-4D97-AF65-F5344CB8AC3E}">
        <p14:creationId xmlns="" xmlns:p14="http://schemas.microsoft.com/office/powerpoint/2010/main" val="34338683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ＭＳ Ｐゴシック" charset="-128"/>
        <a:cs typeface="ＭＳ Ｐゴシック" charset="-128"/>
      </a:defRPr>
    </a:lvl1pPr>
    <a:lvl2pPr marL="628650" indent="-171450" algn="l" rtl="0" eaLnBrk="0" fontAlgn="base" hangingPunct="0">
      <a:spcBef>
        <a:spcPct val="30000"/>
      </a:spcBef>
      <a:spcAft>
        <a:spcPct val="0"/>
      </a:spcAft>
      <a:defRPr sz="14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400" b="1"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BB5E20A-8583-8044-B4D5-35C65772FE4E}" type="slidenum">
              <a:rPr lang="en-US"/>
              <a:pPr/>
              <a:t>1</a:t>
            </a:fld>
            <a:endParaRPr lang="en-US"/>
          </a:p>
        </p:txBody>
      </p:sp>
      <p:sp>
        <p:nvSpPr>
          <p:cNvPr id="5550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501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48DA355-D811-7047-9521-B8CD774D492B}" type="slidenum">
              <a:rPr lang="en-US"/>
              <a:pPr/>
              <a:t>10</a:t>
            </a:fld>
            <a:endParaRPr lang="en-US"/>
          </a:p>
        </p:txBody>
      </p:sp>
      <p:sp>
        <p:nvSpPr>
          <p:cNvPr id="5632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32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52256DA-8011-E542-BBAA-13E1A5FD1CBF}" type="slidenum">
              <a:rPr lang="en-US"/>
              <a:pPr/>
              <a:t>2</a:t>
            </a:fld>
            <a:endParaRPr lang="en-US"/>
          </a:p>
        </p:txBody>
      </p:sp>
      <p:sp>
        <p:nvSpPr>
          <p:cNvPr id="4608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0803"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E58EF1B-89A9-9349-8AA1-8E5ED78227EB}" type="slidenum">
              <a:rPr lang="en-US"/>
              <a:pPr/>
              <a:t>3</a:t>
            </a:fld>
            <a:endParaRPr lang="en-US"/>
          </a:p>
        </p:txBody>
      </p:sp>
      <p:sp>
        <p:nvSpPr>
          <p:cNvPr id="46285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2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12491AD0-0CD1-884D-A9FF-27687801C9F3}" type="slidenum">
              <a:rPr lang="en-US"/>
              <a:pPr/>
              <a:t>4</a:t>
            </a:fld>
            <a:endParaRPr lang="en-US"/>
          </a:p>
        </p:txBody>
      </p:sp>
      <p:sp>
        <p:nvSpPr>
          <p:cNvPr id="46489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4899"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r>
              <a:rPr lang="en-US"/>
              <a:t>PCR is an incredibly versatile technique:</a:t>
            </a:r>
          </a:p>
          <a:p>
            <a:r>
              <a:rPr lang="en-US"/>
              <a:t>An important use of PCR now is to “pull out” a piece of DNA sequence, like a gene, from a larger collection of DNA, like the whole cellular genome. You don’t have to go through the process of restriction digest anymore to cut the gene out of the cellular DNA. You can just define the gene with “flanking” primers and get a lot of copies in 40 minutes through PCR.</a:t>
            </a:r>
          </a:p>
          <a:p>
            <a:endParaRPr lang="en-US"/>
          </a:p>
          <a:p>
            <a:r>
              <a:rPr lang="en-US"/>
              <a:t>Note: You can also add in a restriction site to the copies of the gene (if one doesn’t exist) by adding them at the end of the original primers.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D343380-1A15-F644-BC99-67F61ED459B4}" type="slidenum">
              <a:rPr lang="en-US"/>
              <a:pPr/>
              <a:t>5</a:t>
            </a:fld>
            <a:endParaRPr lang="en-US"/>
          </a:p>
        </p:txBody>
      </p:sp>
      <p:sp>
        <p:nvSpPr>
          <p:cNvPr id="46694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694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7617AEE-BA04-C648-AE17-1B42DFB9848A}" type="slidenum">
              <a:rPr lang="en-US"/>
              <a:pPr/>
              <a:t>6</a:t>
            </a:fld>
            <a:endParaRPr lang="en-US"/>
          </a:p>
        </p:txBody>
      </p:sp>
      <p:sp>
        <p:nvSpPr>
          <p:cNvPr id="46899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6899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Taq = Thermus aquaticus (an Archaebactera)</a:t>
            </a:r>
          </a:p>
          <a:p>
            <a:r>
              <a:rPr lang="en-US"/>
              <a:t>Highly thermostable – withstands temperatures up to 95°C for more than 40min.</a:t>
            </a:r>
          </a:p>
          <a:p>
            <a:r>
              <a:rPr lang="en-US"/>
              <a:t>BTW, Taq is patented by Roche and is very expensive. Its usually the largest consumable expense in a genomics lab. I’ve heard stories of blackmarket Taq clones, so scientists could grow up their own bacteria to produce Taq in the lab. It’s like pirated software -- pirated genes!</a:t>
            </a:r>
          </a:p>
          <a:p>
            <a:endParaRPr lang="en-US"/>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694102D8-D68E-BA45-A4D5-F505BAAB55E1}" type="slidenum">
              <a:rPr lang="en-US"/>
              <a:pPr/>
              <a:t>7</a:t>
            </a:fld>
            <a:endParaRPr lang="en-US"/>
          </a:p>
        </p:txBody>
      </p:sp>
      <p:sp>
        <p:nvSpPr>
          <p:cNvPr id="5570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7059"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7B7E76-AD03-504D-8832-2A77E5895E61}" type="slidenum">
              <a:rPr lang="en-US"/>
              <a:pPr/>
              <a:t>8</a:t>
            </a:fld>
            <a:endParaRPr lang="en-US"/>
          </a:p>
        </p:txBody>
      </p:sp>
      <p:sp>
        <p:nvSpPr>
          <p:cNvPr id="5591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5910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FFC61D0-D856-864D-9E4B-7546F7D0C59D}" type="slidenum">
              <a:rPr lang="en-US"/>
              <a:pPr/>
              <a:t>9</a:t>
            </a:fld>
            <a:endParaRPr lang="en-US"/>
          </a:p>
        </p:txBody>
      </p:sp>
      <p:sp>
        <p:nvSpPr>
          <p:cNvPr id="56115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61155" name="Rectangle 3"/>
          <p:cNvSpPr>
            <a:spLocks noGrp="1" noChangeArrowheads="1"/>
          </p:cNvSpPr>
          <p:nvPr>
            <p:ph type="body" idx="1"/>
          </p:nvPr>
        </p:nvSpPr>
        <p:spPr bwMode="auto">
          <a:xfrm>
            <a:off x="914400" y="4343400"/>
            <a:ext cx="5029200" cy="4114800"/>
          </a:xfrm>
          <a:prstGeom prst="rect">
            <a:avLst/>
          </a:prstGeom>
          <a:solidFill>
            <a:srgbClr val="FFFFFF"/>
          </a:solidFill>
          <a:ln>
            <a:miter lim="800000"/>
            <a:headEnd/>
            <a:tailEnd/>
          </a:ln>
        </p:spPr>
        <p:txBody>
          <a:bodyPr>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a:t>2006-2007</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A21729-E11D-6446-A7E8-66863DA37C9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C132DE-7A41-5D42-89BE-51B0BEF9D601}" type="datetime1">
              <a:rPr lang="en-US"/>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9BA3B2-75AF-924C-9AA7-1FCF025C27EA}" type="slidenum">
              <a:rPr lang="en-US"/>
              <a:pPr>
                <a:defRPr/>
              </a:pPr>
              <a:t>‹#›</a:t>
            </a:fld>
            <a:endParaRPr lang="en-US">
              <a:solidFill>
                <a:schemeClr val="hlin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5CA3A-DE07-DF44-8ADF-EEC5451A543E}" type="datetime1">
              <a:rPr lang="en-US"/>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A21E328-5CA7-F243-AFFB-4F9A81F9BE79}" type="slidenum">
              <a:rPr lang="en-US"/>
              <a:pPr>
                <a:defRPr/>
              </a:pPr>
              <a:t>‹#›</a:t>
            </a:fld>
            <a:endParaRPr lang="en-US">
              <a:solidFill>
                <a:schemeClr val="hlink"/>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0DF3194-35FA-7D49-9385-C1EEBCB7574C}" type="datetime1">
              <a:rPr lang="en-US"/>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48062C1-6BD4-8D4D-8834-F270F8786021}" type="slidenum">
              <a:rPr lang="en-US"/>
              <a:pPr>
                <a:defRPr/>
              </a:pPr>
              <a:t>‹#›</a:t>
            </a:fld>
            <a:endParaRPr lang="en-US">
              <a:solidFill>
                <a:schemeClr val="hlink"/>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D689C75-D16C-D247-8106-275A48063972}" type="datetime1">
              <a:rPr lang="en-US"/>
              <a:pPr>
                <a:defRPr/>
              </a:pPr>
              <a:t>4/8/2015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1E3C7AE-C8CB-C94A-9AD5-BA36309FD148}" type="slidenum">
              <a:rPr lang="en-US"/>
              <a:pPr>
                <a:defRPr/>
              </a:pPr>
              <a:t>‹#›</a:t>
            </a:fld>
            <a:endParaRPr lang="en-US">
              <a:solidFill>
                <a:schemeClr val="hlink"/>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731D9B3-520C-D043-BCDE-C6AB3E5D4631}" type="datetime1">
              <a:rPr lang="en-US"/>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DF793F8-FB27-D946-B4CC-1A72E69E25DA}" type="slidenum">
              <a:rPr lang="en-US"/>
              <a:pPr>
                <a:defRPr/>
              </a:pPr>
              <a:t>‹#›</a:t>
            </a:fld>
            <a:endParaRPr lang="en-US">
              <a:solidFill>
                <a:schemeClr val="hlink"/>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138839-F8F1-DA42-9826-6E4D9E77B6B7}" type="datetime1">
              <a:rPr lang="en-US"/>
              <a:pPr>
                <a:defRPr/>
              </a:pPr>
              <a:t>4/8/2015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64335B3-4147-4A47-803F-97692F38FCDB}" type="slidenum">
              <a:rPr lang="en-US"/>
              <a:pPr>
                <a:defRPr/>
              </a:pPr>
              <a:t>‹#›</a:t>
            </a:fld>
            <a:endParaRPr lang="en-US">
              <a:solidFill>
                <a:schemeClr val="hlink"/>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77995B6-6010-8D4D-89F4-B233BC4BBF7A}" type="datetime1">
              <a:rPr lang="en-US"/>
              <a:pPr>
                <a:defRPr/>
              </a:pPr>
              <a:t>4/8/2015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D413CDF-8423-2847-9F81-516DF320F2C4}" type="slidenum">
              <a:rPr lang="en-US"/>
              <a:pPr>
                <a:defRPr/>
              </a:pPr>
              <a:t>‹#›</a:t>
            </a:fld>
            <a:endParaRPr lang="en-US">
              <a:solidFill>
                <a:schemeClr val="hlink"/>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AE7774A-23B3-304B-9FE2-B0B5F42E6D24}" type="datetime1">
              <a:rPr lang="en-US"/>
              <a:pPr>
                <a:defRPr/>
              </a:pPr>
              <a:t>4/8/2015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111426F-9613-1046-B6D5-FAB14F5F907A}" type="slidenum">
              <a:rPr lang="en-US"/>
              <a:pPr>
                <a:defRPr/>
              </a:pPr>
              <a:t>‹#›</a:t>
            </a:fld>
            <a:endParaRPr lang="en-US">
              <a:solidFill>
                <a:schemeClr val="hlink"/>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E7891A1-1EAF-2741-8DE3-2CB715169799}" type="datetime1">
              <a:rPr lang="en-US"/>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1AED577-1AE6-7247-8047-107B4067A1F5}" type="slidenum">
              <a:rPr lang="en-US"/>
              <a:pPr>
                <a:defRPr/>
              </a:pPr>
              <a:t>‹#›</a:t>
            </a:fld>
            <a:endParaRPr lang="en-US">
              <a:solidFill>
                <a:schemeClr val="hlink"/>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8E55F9-9CA6-2C41-AE1F-A3FECB6AF978}" type="datetime1">
              <a:rPr lang="en-US"/>
              <a:pPr>
                <a:defRPr/>
              </a:pPr>
              <a:t>4/8/2015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81A8A6A-A8A8-8848-B30A-8F989138D740}" type="slidenum">
              <a:rPr lang="en-US"/>
              <a:pPr>
                <a:defRPr/>
              </a:pPr>
              <a:t>‹#›</a:t>
            </a:fld>
            <a:endParaRPr lang="en-US">
              <a:solidFill>
                <a:schemeClr val="hlin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40000"/>
                <a:lumOff val="60000"/>
              </a:schemeClr>
            </a:gs>
            <a:gs pos="100000">
              <a:schemeClr val="accent5">
                <a:lumMod val="60000"/>
                <a:lumOff val="40000"/>
              </a:schemeClr>
            </a:gs>
          </a:gsLst>
          <a:lin ang="0" scaled="1"/>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127000" y="1168400"/>
            <a:ext cx="9017000" cy="5194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2053C2A-744A-9248-876F-172D2C49ED4B}" type="datetime1">
              <a:rPr lang="en-US"/>
              <a:pPr>
                <a:defRPr/>
              </a:pPr>
              <a:t>4/8/2015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9C80CA4-69BF-3542-B4AD-00BCE4DC5DFA}" type="slidenum">
              <a:rPr lang="en-US"/>
              <a:pPr>
                <a:defRPr/>
              </a:pPr>
              <a:t>‹#›</a:t>
            </a:fld>
            <a:endParaRPr lang="en-US">
              <a:solidFill>
                <a:schemeClr val="hlink"/>
              </a:solidFill>
            </a:endParaRPr>
          </a:p>
        </p:txBody>
      </p:sp>
    </p:spTree>
  </p:cSld>
  <p:clrMap bg1="lt1" tx1="dk1" bg2="lt2" tx2="dk2" accent1="accent1" accent2="accent2" accent3="accent3" accent4="accent4" accent5="accent5" accent6="accent6" hlink="hlink" folHlink="folHlink"/>
  <p:sldLayoutIdLst>
    <p:sldLayoutId id="214748387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iming>
    <p:tnLst>
      <p:par>
        <p:cTn id="1" dur="indefinite" restart="never" nodeType="tmRoot"/>
      </p:par>
    </p:tnLst>
  </p:timing>
  <p:txStyles>
    <p:titleStyle>
      <a:lvl1pPr algn="l"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oleObject" Target="../embeddings/Microsoft_Office_Word_97_-_2003_Document1.doc"/></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0895" y="0"/>
            <a:ext cx="8986905" cy="6858000"/>
          </a:xfrm>
          <a:prstGeom prst="rect">
            <a:avLst/>
          </a:prstGeom>
        </p:spPr>
      </p:pic>
      <p:sp>
        <p:nvSpPr>
          <p:cNvPr id="553991" name="Rectangle 7"/>
          <p:cNvSpPr>
            <a:spLocks noGrp="1" noChangeArrowheads="1"/>
          </p:cNvSpPr>
          <p:nvPr>
            <p:ph type="ctrTitle"/>
          </p:nvPr>
        </p:nvSpPr>
        <p:spPr>
          <a:xfrm>
            <a:off x="331788" y="425450"/>
            <a:ext cx="6218237" cy="1165225"/>
          </a:xfrm>
          <a:solidFill>
            <a:srgbClr val="FFFFFF">
              <a:alpha val="83000"/>
            </a:srgbClr>
          </a:solidFill>
          <a:ln/>
        </p:spPr>
        <p:txBody>
          <a:bodyPr/>
          <a:lstStyle/>
          <a:p>
            <a:pPr algn="ctr"/>
            <a:r>
              <a:rPr lang="en-US" dirty="0"/>
              <a:t>A Lot More Advanced Biotechnology Tools</a:t>
            </a:r>
          </a:p>
        </p:txBody>
      </p:sp>
      <p:sp>
        <p:nvSpPr>
          <p:cNvPr id="553992" name="Rectangle 8" descr="Rectangle: Click to edit Master text styles&#10;Second level&#10;Third level&#10;Fourth level&#10;Fifth level"/>
          <p:cNvSpPr>
            <a:spLocks noGrp="1" noChangeArrowheads="1"/>
          </p:cNvSpPr>
          <p:nvPr>
            <p:ph type="subTitle" idx="1"/>
          </p:nvPr>
        </p:nvSpPr>
        <p:spPr>
          <a:xfrm>
            <a:off x="5600700" y="5710238"/>
            <a:ext cx="3352800" cy="709612"/>
          </a:xfrm>
          <a:solidFill>
            <a:srgbClr val="FFFFFF">
              <a:alpha val="80000"/>
            </a:srgbClr>
          </a:solidFill>
          <a:ln/>
        </p:spPr>
        <p:txBody>
          <a:bodyPr/>
          <a:lstStyle/>
          <a:p>
            <a:pPr algn="ctr"/>
            <a:r>
              <a:rPr lang="en-US" dirty="0" smtClean="0">
                <a:solidFill>
                  <a:srgbClr val="000000"/>
                </a:solidFill>
              </a:rPr>
              <a:t>DNA Sequencing </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179" name="Rectangle 3"/>
          <p:cNvSpPr>
            <a:spLocks noGrp="1" noChangeArrowheads="1"/>
          </p:cNvSpPr>
          <p:nvPr>
            <p:ph type="title"/>
          </p:nvPr>
        </p:nvSpPr>
        <p:spPr/>
        <p:txBody>
          <a:bodyPr/>
          <a:lstStyle/>
          <a:p>
            <a:r>
              <a:rPr lang="en-US"/>
              <a:t>Fred Sanger</a:t>
            </a:r>
          </a:p>
        </p:txBody>
      </p:sp>
      <p:sp>
        <p:nvSpPr>
          <p:cNvPr id="562181" name="Rectangle 5"/>
          <p:cNvSpPr>
            <a:spLocks noChangeArrowheads="1"/>
          </p:cNvSpPr>
          <p:nvPr/>
        </p:nvSpPr>
        <p:spPr bwMode="auto">
          <a:xfrm>
            <a:off x="6604000" y="304800"/>
            <a:ext cx="2465388" cy="609600"/>
          </a:xfrm>
          <a:prstGeom prst="rect">
            <a:avLst/>
          </a:prstGeom>
          <a:noFill/>
          <a:ln w="9525">
            <a:noFill/>
            <a:miter lim="800000"/>
            <a:headEnd/>
            <a:tailEnd/>
          </a:ln>
          <a:effectLst/>
        </p:spPr>
        <p:txBody>
          <a:bodyPr wrap="none" anchor="ctr">
            <a:prstTxWarp prst="textNoShape">
              <a:avLst/>
            </a:prstTxWarp>
            <a:spAutoFit/>
          </a:bodyPr>
          <a:lstStyle/>
          <a:p>
            <a:pPr algn="r"/>
            <a:r>
              <a:rPr lang="en-US" sz="3400" b="1">
                <a:solidFill>
                  <a:srgbClr val="0F116A"/>
                </a:solidFill>
                <a:ea typeface="ＭＳ Ｐゴシック" charset="-128"/>
                <a:cs typeface="ＭＳ Ｐゴシック" charset="-128"/>
              </a:rPr>
              <a:t>1978 </a:t>
            </a:r>
            <a:r>
              <a:rPr lang="en-US" sz="3400" b="1">
                <a:solidFill>
                  <a:srgbClr val="000005"/>
                </a:solidFill>
                <a:ea typeface="ＭＳ Ｐゴシック" charset="-128"/>
                <a:cs typeface="ＭＳ Ｐゴシック" charset="-128"/>
              </a:rPr>
              <a:t>| </a:t>
            </a:r>
            <a:r>
              <a:rPr lang="en-US" sz="3400" b="1">
                <a:solidFill>
                  <a:srgbClr val="CC0000"/>
                </a:solidFill>
                <a:ea typeface="ＭＳ Ｐゴシック" charset="-128"/>
                <a:cs typeface="ＭＳ Ｐゴシック" charset="-128"/>
              </a:rPr>
              <a:t>1980</a:t>
            </a:r>
            <a:endParaRPr lang="en-US" sz="3000" b="1">
              <a:solidFill>
                <a:srgbClr val="0F116A"/>
              </a:solidFill>
              <a:ea typeface="ＭＳ Ｐゴシック" charset="-128"/>
              <a:cs typeface="ＭＳ Ｐゴシック" charset="-128"/>
            </a:endParaRPr>
          </a:p>
        </p:txBody>
      </p:sp>
      <p:pic>
        <p:nvPicPr>
          <p:cNvPr id="562182" name="Picture 6"/>
          <p:cNvPicPr>
            <a:picLocks noChangeAspect="1" noChangeArrowheads="1"/>
          </p:cNvPicPr>
          <p:nvPr/>
        </p:nvPicPr>
        <p:blipFill>
          <a:blip r:embed="rId3"/>
          <a:srcRect/>
          <a:stretch>
            <a:fillRect/>
          </a:stretch>
        </p:blipFill>
        <p:spPr bwMode="auto">
          <a:xfrm>
            <a:off x="0" y="2743200"/>
            <a:ext cx="1917700" cy="2857500"/>
          </a:xfrm>
          <a:prstGeom prst="rect">
            <a:avLst/>
          </a:prstGeom>
          <a:noFill/>
          <a:ln w="9525">
            <a:noFill/>
            <a:miter lim="800000"/>
            <a:headEnd/>
            <a:tailEnd/>
          </a:ln>
          <a:effectLst/>
        </p:spPr>
      </p:pic>
      <p:sp>
        <p:nvSpPr>
          <p:cNvPr id="562183" name="Rectangle 7" descr="Rectangle: Click to edit Master text styles&#10;Second level&#10;Third level&#10;Fourth level&#10;Fifth level"/>
          <p:cNvSpPr>
            <a:spLocks noGrp="1" noChangeArrowheads="1"/>
          </p:cNvSpPr>
          <p:nvPr>
            <p:ph type="body" idx="1"/>
          </p:nvPr>
        </p:nvSpPr>
        <p:spPr>
          <a:xfrm>
            <a:off x="685800" y="1371600"/>
            <a:ext cx="5334000" cy="1371600"/>
          </a:xfrm>
        </p:spPr>
        <p:txBody>
          <a:bodyPr/>
          <a:lstStyle/>
          <a:p>
            <a:pPr marL="0" indent="0">
              <a:buFontTx/>
              <a:buNone/>
            </a:pPr>
            <a:r>
              <a:rPr lang="en-US" sz="2800"/>
              <a:t>This was his 2nd Nobel Prize!!</a:t>
            </a:r>
          </a:p>
          <a:p>
            <a:pPr lvl="1"/>
            <a:r>
              <a:rPr lang="en-US" sz="2400"/>
              <a:t>1st was in 1958 for the structure of insulin</a:t>
            </a:r>
            <a:endParaRPr lang="en-US"/>
          </a:p>
        </p:txBody>
      </p:sp>
      <p:pic>
        <p:nvPicPr>
          <p:cNvPr id="6" name="Picture 5"/>
          <p:cNvPicPr>
            <a:picLocks noChangeAspect="1"/>
          </p:cNvPicPr>
          <p:nvPr/>
        </p:nvPicPr>
        <p:blipFill rotWithShape="1">
          <a:blip r:embed="rId4" cstate="print">
            <a:extLst>
              <a:ext uri="{28A0092B-C50C-407E-A947-70E740481C1C}">
                <a14:useLocalDpi xmlns="" xmlns:a14="http://schemas.microsoft.com/office/drawing/2010/main"/>
              </a:ext>
            </a:extLst>
          </a:blip>
          <a:srcRect/>
          <a:stretch/>
        </p:blipFill>
        <p:spPr>
          <a:xfrm>
            <a:off x="444501" y="3086100"/>
            <a:ext cx="2984500" cy="3289300"/>
          </a:xfrm>
          <a:prstGeom prst="rect">
            <a:avLst/>
          </a:prstGeom>
        </p:spPr>
      </p:pic>
      <p:pic>
        <p:nvPicPr>
          <p:cNvPr id="2" name="Picture 1"/>
          <p:cNvPicPr>
            <a:picLocks noChangeAspect="1"/>
          </p:cNvPicPr>
          <p:nvPr/>
        </p:nvPicPr>
        <p:blipFill>
          <a:blip r:embed="rId5"/>
          <a:stretch>
            <a:fillRect/>
          </a:stretch>
        </p:blipFill>
        <p:spPr>
          <a:xfrm>
            <a:off x="4368799" y="3472484"/>
            <a:ext cx="4381815" cy="28394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241300" y="165100"/>
            <a:ext cx="8534400" cy="762000"/>
          </a:xfrm>
        </p:spPr>
        <p:txBody>
          <a:bodyPr/>
          <a:lstStyle/>
          <a:p>
            <a:r>
              <a:rPr lang="en-US" dirty="0"/>
              <a:t>Copy DNA without plasmids? </a:t>
            </a:r>
            <a:r>
              <a:rPr lang="en-US" u="sng" dirty="0">
                <a:solidFill>
                  <a:srgbClr val="CC0000"/>
                </a:solidFill>
              </a:rPr>
              <a:t>PCR</a:t>
            </a:r>
            <a:r>
              <a:rPr lang="en-US" i="1" dirty="0"/>
              <a:t>!</a:t>
            </a:r>
            <a:endParaRPr lang="en-US" dirty="0"/>
          </a:p>
        </p:txBody>
      </p:sp>
      <p:pic>
        <p:nvPicPr>
          <p:cNvPr id="459779" name="Picture 3" descr="20-07-PolymeraseChain-L"/>
          <p:cNvPicPr>
            <a:picLocks noChangeAspect="1" noChangeArrowheads="1"/>
          </p:cNvPicPr>
          <p:nvPr/>
        </p:nvPicPr>
        <p:blipFill>
          <a:blip r:embed="rId4" cstate="screen">
            <a:extLst>
              <a:ext uri="{28A0092B-C50C-407E-A947-70E740481C1C}">
                <a14:useLocalDpi xmlns="" xmlns:a14="http://schemas.microsoft.com/office/drawing/2010/main"/>
              </a:ext>
            </a:extLst>
          </a:blip>
          <a:srcRect b="3600"/>
          <a:stretch>
            <a:fillRect/>
          </a:stretch>
        </p:blipFill>
        <p:spPr bwMode="auto">
          <a:xfrm>
            <a:off x="4505325" y="1219200"/>
            <a:ext cx="4638675" cy="5486400"/>
          </a:xfrm>
          <a:prstGeom prst="rect">
            <a:avLst/>
          </a:prstGeom>
          <a:noFill/>
        </p:spPr>
      </p:pic>
      <p:sp>
        <p:nvSpPr>
          <p:cNvPr id="459780" name="Rectangle 4" descr="Rectangle: Click to edit Master text styles&#10;Second level&#10;Third level&#10;Fourth level&#10;Fifth level"/>
          <p:cNvSpPr>
            <a:spLocks noGrp="1" noChangeArrowheads="1"/>
          </p:cNvSpPr>
          <p:nvPr>
            <p:ph type="body" idx="1"/>
          </p:nvPr>
        </p:nvSpPr>
        <p:spPr>
          <a:xfrm>
            <a:off x="685800" y="1371600"/>
            <a:ext cx="3886200" cy="4419600"/>
          </a:xfrm>
        </p:spPr>
        <p:txBody>
          <a:bodyPr/>
          <a:lstStyle/>
          <a:p>
            <a:pPr>
              <a:lnSpc>
                <a:spcPct val="90000"/>
              </a:lnSpc>
            </a:pPr>
            <a:r>
              <a:rPr lang="en-US" u="sng" dirty="0">
                <a:solidFill>
                  <a:srgbClr val="CC0000"/>
                </a:solidFill>
              </a:rPr>
              <a:t>Polymerase Chain Reaction</a:t>
            </a:r>
            <a:endParaRPr lang="en-US" u="sng" dirty="0"/>
          </a:p>
          <a:p>
            <a:pPr lvl="1">
              <a:lnSpc>
                <a:spcPct val="90000"/>
              </a:lnSpc>
            </a:pPr>
            <a:r>
              <a:rPr lang="en-US" dirty="0"/>
              <a:t>method for making many, many copies of a specific segment of DNA</a:t>
            </a:r>
          </a:p>
          <a:p>
            <a:pPr lvl="1">
              <a:lnSpc>
                <a:spcPct val="90000"/>
              </a:lnSpc>
            </a:pPr>
            <a:r>
              <a:rPr lang="en-US" dirty="0" smtClean="0"/>
              <a:t>only </a:t>
            </a:r>
            <a:r>
              <a:rPr lang="en-US" dirty="0"/>
              <a:t>need 1 cell of DNA to start</a:t>
            </a:r>
          </a:p>
        </p:txBody>
      </p:sp>
      <p:pic>
        <p:nvPicPr>
          <p:cNvPr id="459781" name="Picture 5" descr="penguinL"/>
          <p:cNvPicPr>
            <a:picLocks noChangeAspect="1" noChangeArrowheads="1"/>
          </p:cNvPicPr>
          <p:nvPr/>
        </p:nvPicPr>
        <p:blipFill>
          <a:blip r:embed="rId5"/>
          <a:srcRect/>
          <a:stretch>
            <a:fillRect/>
          </a:stretch>
        </p:blipFill>
        <p:spPr bwMode="auto">
          <a:xfrm flipH="1">
            <a:off x="31750" y="5559425"/>
            <a:ext cx="1274763" cy="1295400"/>
          </a:xfrm>
          <a:prstGeom prst="rect">
            <a:avLst/>
          </a:prstGeom>
          <a:noFill/>
        </p:spPr>
      </p:pic>
      <p:sp>
        <p:nvSpPr>
          <p:cNvPr id="459783" name="AutoShape 7"/>
          <p:cNvSpPr>
            <a:spLocks noChangeArrowheads="1"/>
          </p:cNvSpPr>
          <p:nvPr/>
        </p:nvSpPr>
        <p:spPr bwMode="auto">
          <a:xfrm flipH="1">
            <a:off x="1676400" y="5268913"/>
            <a:ext cx="2806700" cy="1384300"/>
          </a:xfrm>
          <a:prstGeom prst="wedgeEllipseCallout">
            <a:avLst>
              <a:gd name="adj1" fmla="val 71037"/>
              <a:gd name="adj2" fmla="val -7343"/>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Geneva" charset="0"/>
                <a:cs typeface="Geneva" charset="0"/>
              </a:rPr>
              <a:t>No more bacteria,</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No more plasmids,</a:t>
            </a:r>
          </a:p>
          <a:p>
            <a:r>
              <a:rPr lang="en-US" sz="1800" b="1">
                <a:solidFill>
                  <a:srgbClr val="0F116A"/>
                </a:solidFill>
                <a:latin typeface="Comic Sans MS" charset="0"/>
                <a:ea typeface="Geneva" charset="0"/>
                <a:cs typeface="Geneva" charset="0"/>
              </a:rPr>
              <a:t>No more E. coli</a:t>
            </a:r>
            <a:br>
              <a:rPr lang="en-US" sz="1800" b="1">
                <a:solidFill>
                  <a:srgbClr val="0F116A"/>
                </a:solidFill>
                <a:latin typeface="Comic Sans MS" charset="0"/>
                <a:ea typeface="Geneva" charset="0"/>
                <a:cs typeface="Geneva" charset="0"/>
              </a:rPr>
            </a:br>
            <a:r>
              <a:rPr lang="en-US" sz="1800" b="1">
                <a:solidFill>
                  <a:srgbClr val="0F116A"/>
                </a:solidFill>
                <a:latin typeface="Comic Sans MS" charset="0"/>
                <a:ea typeface="Geneva" charset="0"/>
                <a:cs typeface="Geneva" charset="0"/>
              </a:rPr>
              <a:t>smelly looks</a:t>
            </a:r>
            <a:r>
              <a:rPr lang="en-US" sz="1800" b="1" i="1">
                <a:solidFill>
                  <a:srgbClr val="0F116A"/>
                </a:solidFill>
                <a:latin typeface="Comic Sans MS" charset="0"/>
                <a:ea typeface="Geneva" charset="0"/>
                <a:cs typeface="Geneva" charset="0"/>
              </a:rPr>
              <a:t>!</a:t>
            </a:r>
            <a:r>
              <a:rPr lang="en-US" sz="1800" b="1">
                <a:solidFill>
                  <a:srgbClr val="0F116A"/>
                </a:solidFill>
                <a:latin typeface="Comic Sans MS" charset="0"/>
                <a:ea typeface="Geneva" charset="0"/>
                <a:cs typeface="Geneva" charset="0"/>
              </a:rPr>
              <a:t> </a:t>
            </a:r>
          </a:p>
        </p:txBody>
      </p:sp>
    </p:spTree>
    <p:extLst>
      <p:ext uri="{BB962C8B-B14F-4D97-AF65-F5344CB8AC3E}">
        <p14:creationId xmlns="" xmlns:p14="http://schemas.microsoft.com/office/powerpoint/2010/main" val="22866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9781"/>
                                        </p:tgtEl>
                                        <p:attrNameLst>
                                          <p:attrName>style.visibility</p:attrName>
                                        </p:attrNameLst>
                                      </p:cBhvr>
                                      <p:to>
                                        <p:strVal val="visible"/>
                                      </p:to>
                                    </p:set>
                                    <p:animEffect transition="in" filter="wipe(left)">
                                      <p:cBhvr>
                                        <p:cTn id="7" dur="500"/>
                                        <p:tgtEl>
                                          <p:spTgt spid="45978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59783"/>
                                        </p:tgtEl>
                                        <p:attrNameLst>
                                          <p:attrName>style.visibility</p:attrName>
                                        </p:attrNameLst>
                                      </p:cBhvr>
                                      <p:to>
                                        <p:strVal val="visible"/>
                                      </p:to>
                                    </p:set>
                                    <p:animEffect transition="in" filter="wipe(left)">
                                      <p:cBhvr>
                                        <p:cTn id="11" dur="500"/>
                                        <p:tgtEl>
                                          <p:spTgt spid="459783"/>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83"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1826" name="Picture 2"/>
          <p:cNvPicPr>
            <a:picLocks noChangeAspect="1" noChangeArrowheads="1"/>
          </p:cNvPicPr>
          <p:nvPr/>
        </p:nvPicPr>
        <p:blipFill>
          <a:blip r:embed="rId3"/>
          <a:srcRect/>
          <a:stretch>
            <a:fillRect/>
          </a:stretch>
        </p:blipFill>
        <p:spPr bwMode="auto">
          <a:xfrm>
            <a:off x="5810250" y="3467100"/>
            <a:ext cx="3006725" cy="3276600"/>
          </a:xfrm>
          <a:prstGeom prst="rect">
            <a:avLst/>
          </a:prstGeom>
          <a:noFill/>
          <a:ln w="9525">
            <a:noFill/>
            <a:miter lim="800000"/>
            <a:headEnd/>
            <a:tailEnd/>
          </a:ln>
          <a:effectLst/>
        </p:spPr>
      </p:pic>
      <p:sp>
        <p:nvSpPr>
          <p:cNvPr id="461827" name="Rectangle 3"/>
          <p:cNvSpPr>
            <a:spLocks noGrp="1" noChangeArrowheads="1"/>
          </p:cNvSpPr>
          <p:nvPr>
            <p:ph type="title"/>
          </p:nvPr>
        </p:nvSpPr>
        <p:spPr/>
        <p:txBody>
          <a:bodyPr/>
          <a:lstStyle/>
          <a:p>
            <a:r>
              <a:rPr lang="en-US"/>
              <a:t>PCR process</a:t>
            </a:r>
          </a:p>
        </p:txBody>
      </p:sp>
      <p:sp>
        <p:nvSpPr>
          <p:cNvPr id="461828" name="Rectangle 4" descr="Rectangle: Click to edit Master text styles&#10;Second level&#10;Third level&#10;Fourth level&#10;Fifth level"/>
          <p:cNvSpPr>
            <a:spLocks noGrp="1" noChangeArrowheads="1"/>
          </p:cNvSpPr>
          <p:nvPr>
            <p:ph type="body" idx="1"/>
          </p:nvPr>
        </p:nvSpPr>
        <p:spPr>
          <a:xfrm>
            <a:off x="838200" y="901700"/>
            <a:ext cx="6069013" cy="2895600"/>
          </a:xfrm>
        </p:spPr>
        <p:txBody>
          <a:bodyPr/>
          <a:lstStyle/>
          <a:p>
            <a:pPr>
              <a:lnSpc>
                <a:spcPct val="90000"/>
              </a:lnSpc>
            </a:pPr>
            <a:r>
              <a:rPr lang="en-US" sz="2800" dirty="0"/>
              <a:t>It’s copying DNA in a test tube!</a:t>
            </a:r>
          </a:p>
          <a:p>
            <a:pPr>
              <a:lnSpc>
                <a:spcPct val="90000"/>
              </a:lnSpc>
            </a:pPr>
            <a:r>
              <a:rPr lang="en-US" sz="2800" dirty="0"/>
              <a:t>What do you need?</a:t>
            </a:r>
          </a:p>
          <a:p>
            <a:pPr lvl="1">
              <a:lnSpc>
                <a:spcPct val="90000"/>
              </a:lnSpc>
            </a:pPr>
            <a:r>
              <a:rPr lang="en-US" dirty="0"/>
              <a:t>template strand</a:t>
            </a:r>
          </a:p>
          <a:p>
            <a:pPr lvl="1">
              <a:lnSpc>
                <a:spcPct val="90000"/>
              </a:lnSpc>
            </a:pPr>
            <a:r>
              <a:rPr lang="en-US" dirty="0"/>
              <a:t>DNA polymerase enzyme</a:t>
            </a:r>
          </a:p>
          <a:p>
            <a:pPr lvl="1">
              <a:lnSpc>
                <a:spcPct val="90000"/>
              </a:lnSpc>
            </a:pPr>
            <a:r>
              <a:rPr lang="en-US" dirty="0"/>
              <a:t>nucleotides</a:t>
            </a:r>
          </a:p>
          <a:p>
            <a:pPr lvl="2">
              <a:lnSpc>
                <a:spcPct val="90000"/>
              </a:lnSpc>
            </a:pPr>
            <a:r>
              <a:rPr lang="en-US" dirty="0"/>
              <a:t>ATP, GTP, CTP, TTP</a:t>
            </a:r>
          </a:p>
          <a:p>
            <a:pPr lvl="1">
              <a:lnSpc>
                <a:spcPct val="90000"/>
              </a:lnSpc>
            </a:pPr>
            <a:r>
              <a:rPr lang="en-US" dirty="0"/>
              <a:t>primer </a:t>
            </a:r>
          </a:p>
        </p:txBody>
      </p:sp>
      <p:pic>
        <p:nvPicPr>
          <p:cNvPr id="461829" name="Picture 5"/>
          <p:cNvPicPr>
            <a:picLocks noChangeAspect="1" noChangeArrowheads="1"/>
          </p:cNvPicPr>
          <p:nvPr/>
        </p:nvPicPr>
        <p:blipFill>
          <a:blip r:embed="rId4" cstate="screen">
            <a:lum contrast="20000"/>
            <a:extLst>
              <a:ext uri="{28A0092B-C50C-407E-A947-70E740481C1C}">
                <a14:useLocalDpi xmlns="" xmlns:a14="http://schemas.microsoft.com/office/drawing/2010/main"/>
              </a:ext>
            </a:extLst>
          </a:blip>
          <a:srcRect/>
          <a:stretch>
            <a:fillRect/>
          </a:stretch>
        </p:blipFill>
        <p:spPr bwMode="auto">
          <a:xfrm>
            <a:off x="1058863" y="4233863"/>
            <a:ext cx="3810000" cy="2582862"/>
          </a:xfrm>
          <a:prstGeom prst="rect">
            <a:avLst/>
          </a:prstGeom>
          <a:noFill/>
          <a:ln w="9525">
            <a:noFill/>
            <a:miter lim="800000"/>
            <a:headEnd/>
            <a:tailEnd/>
          </a:ln>
          <a:effectLst/>
        </p:spPr>
      </p:pic>
      <p:sp>
        <p:nvSpPr>
          <p:cNvPr id="461830" name="Rectangle 6"/>
          <p:cNvSpPr>
            <a:spLocks noChangeArrowheads="1"/>
          </p:cNvSpPr>
          <p:nvPr/>
        </p:nvSpPr>
        <p:spPr bwMode="auto">
          <a:xfrm>
            <a:off x="1905000" y="6397625"/>
            <a:ext cx="2016125" cy="427038"/>
          </a:xfrm>
          <a:prstGeom prst="rect">
            <a:avLst/>
          </a:prstGeom>
          <a:solidFill>
            <a:schemeClr val="bg1"/>
          </a:solidFill>
          <a:ln w="9525">
            <a:noFill/>
            <a:miter lim="800000"/>
            <a:headEnd/>
            <a:tailEnd/>
          </a:ln>
          <a:effectLst/>
        </p:spPr>
        <p:txBody>
          <a:bodyPr wrap="none" anchor="ctr">
            <a:prstTxWarp prst="textNoShape">
              <a:avLst/>
            </a:prstTxWarp>
            <a:spAutoFit/>
          </a:bodyPr>
          <a:lstStyle/>
          <a:p>
            <a:r>
              <a:rPr lang="en-US" sz="2200" b="1">
                <a:solidFill>
                  <a:srgbClr val="010101"/>
                </a:solidFill>
              </a:rPr>
              <a:t>Thermocycler</a:t>
            </a:r>
            <a:endParaRPr lang="en-US" sz="3000" b="1">
              <a:solidFill>
                <a:srgbClr val="0F116A"/>
              </a:solidFill>
            </a:endParaRPr>
          </a:p>
        </p:txBody>
      </p:sp>
    </p:spTree>
    <p:extLst>
      <p:ext uri="{BB962C8B-B14F-4D97-AF65-F5344CB8AC3E}">
        <p14:creationId xmlns="" xmlns:p14="http://schemas.microsoft.com/office/powerpoint/2010/main" val="33217721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3874" name="Rectangle 2"/>
          <p:cNvSpPr>
            <a:spLocks noGrp="1" noChangeArrowheads="1"/>
          </p:cNvSpPr>
          <p:nvPr>
            <p:ph type="title"/>
          </p:nvPr>
        </p:nvSpPr>
        <p:spPr/>
        <p:txBody>
          <a:bodyPr/>
          <a:lstStyle/>
          <a:p>
            <a:r>
              <a:rPr lang="en-US"/>
              <a:t>PCR primers</a:t>
            </a:r>
          </a:p>
        </p:txBody>
      </p:sp>
      <p:pic>
        <p:nvPicPr>
          <p:cNvPr id="463875" name="Picture 3"/>
          <p:cNvPicPr>
            <a:picLocks noChangeAspect="1" noChangeArrowheads="1"/>
          </p:cNvPicPr>
          <p:nvPr/>
        </p:nvPicPr>
        <p:blipFill>
          <a:blip r:embed="rId3"/>
          <a:srcRect/>
          <a:stretch>
            <a:fillRect/>
          </a:stretch>
        </p:blipFill>
        <p:spPr bwMode="auto">
          <a:xfrm>
            <a:off x="5969000" y="893763"/>
            <a:ext cx="3175000" cy="4521200"/>
          </a:xfrm>
          <a:prstGeom prst="rect">
            <a:avLst/>
          </a:prstGeom>
          <a:noFill/>
          <a:ln w="9525">
            <a:noFill/>
            <a:miter lim="800000"/>
            <a:headEnd/>
            <a:tailEnd/>
          </a:ln>
          <a:effectLst/>
        </p:spPr>
      </p:pic>
      <p:sp>
        <p:nvSpPr>
          <p:cNvPr id="463876" name="Rectangle 4" descr="Rectangle: Click to edit Master text styles&#10;Second level&#10;Third level&#10;Fourth level&#10;Fifth level"/>
          <p:cNvSpPr>
            <a:spLocks noGrp="1" noChangeArrowheads="1"/>
          </p:cNvSpPr>
          <p:nvPr>
            <p:ph type="body" idx="1"/>
          </p:nvPr>
        </p:nvSpPr>
        <p:spPr>
          <a:xfrm>
            <a:off x="330200" y="1003300"/>
            <a:ext cx="5435600" cy="4953000"/>
          </a:xfrm>
        </p:spPr>
        <p:txBody>
          <a:bodyPr/>
          <a:lstStyle/>
          <a:p>
            <a:r>
              <a:rPr lang="en-US" dirty="0"/>
              <a:t>The primers are critical!</a:t>
            </a:r>
          </a:p>
          <a:p>
            <a:pPr lvl="1"/>
            <a:r>
              <a:rPr lang="en-US" dirty="0"/>
              <a:t>need to know a bit of sequence to make proper primers</a:t>
            </a:r>
          </a:p>
          <a:p>
            <a:pPr lvl="1"/>
            <a:r>
              <a:rPr lang="en-US" dirty="0"/>
              <a:t>primers can bracket target sequence</a:t>
            </a:r>
          </a:p>
          <a:p>
            <a:pPr lvl="2"/>
            <a:r>
              <a:rPr lang="en-US" dirty="0"/>
              <a:t>start with long piece of DNA &amp; copy a specified shorter segment</a:t>
            </a:r>
          </a:p>
          <a:p>
            <a:pPr lvl="2"/>
            <a:r>
              <a:rPr lang="en-US" dirty="0"/>
              <a:t>primers define section of DNA to be cloned</a:t>
            </a:r>
          </a:p>
        </p:txBody>
      </p:sp>
      <p:sp>
        <p:nvSpPr>
          <p:cNvPr id="463877" name="AutoShape 5"/>
          <p:cNvSpPr>
            <a:spLocks noChangeArrowheads="1"/>
          </p:cNvSpPr>
          <p:nvPr/>
        </p:nvSpPr>
        <p:spPr bwMode="auto">
          <a:xfrm>
            <a:off x="6721475" y="5473700"/>
            <a:ext cx="1863725" cy="1108075"/>
          </a:xfrm>
          <a:prstGeom prst="roundRect">
            <a:avLst>
              <a:gd name="adj" fmla="val 16667"/>
            </a:avLst>
          </a:prstGeom>
          <a:solidFill>
            <a:srgbClr val="FFCC18"/>
          </a:solidFill>
          <a:ln w="9525">
            <a:noFill/>
            <a:round/>
            <a:headEnd/>
            <a:tailEnd/>
          </a:ln>
          <a:effectLst/>
        </p:spPr>
        <p:txBody>
          <a:bodyPr wrap="none">
            <a:prstTxWarp prst="textNoShape">
              <a:avLst/>
            </a:prstTxWarp>
            <a:spAutoFit/>
          </a:bodyPr>
          <a:lstStyle/>
          <a:p>
            <a:pPr algn="l"/>
            <a:r>
              <a:rPr lang="en-US" sz="2000" b="1">
                <a:solidFill>
                  <a:srgbClr val="0F116A"/>
                </a:solidFill>
              </a:rPr>
              <a:t>20-30 cycles</a:t>
            </a:r>
          </a:p>
          <a:p>
            <a:pPr algn="l"/>
            <a:r>
              <a:rPr lang="en-US" sz="2000" b="1">
                <a:solidFill>
                  <a:srgbClr val="0F116A"/>
                </a:solidFill>
              </a:rPr>
              <a:t>3 steps/cycle</a:t>
            </a:r>
          </a:p>
          <a:p>
            <a:pPr algn="l"/>
            <a:r>
              <a:rPr lang="en-US" sz="2000" b="1">
                <a:solidFill>
                  <a:srgbClr val="0F116A"/>
                </a:solidFill>
              </a:rPr>
              <a:t>30 sec/step</a:t>
            </a:r>
            <a:endParaRPr lang="en-US" sz="2200" b="1">
              <a:solidFill>
                <a:srgbClr val="0F116A"/>
              </a:solidFill>
            </a:endParaRPr>
          </a:p>
        </p:txBody>
      </p:sp>
      <p:pic>
        <p:nvPicPr>
          <p:cNvPr id="2" name="Picture 1"/>
          <p:cNvPicPr>
            <a:picLocks noChangeAspect="1"/>
          </p:cNvPicPr>
          <p:nvPr/>
        </p:nvPicPr>
        <p:blipFill>
          <a:blip r:embed="rId4"/>
          <a:stretch>
            <a:fillRect/>
          </a:stretch>
        </p:blipFill>
        <p:spPr>
          <a:xfrm>
            <a:off x="5749426" y="203199"/>
            <a:ext cx="3216774" cy="4976225"/>
          </a:xfrm>
          <a:prstGeom prst="rect">
            <a:avLst/>
          </a:prstGeom>
        </p:spPr>
      </p:pic>
    </p:spTree>
    <p:extLst>
      <p:ext uri="{BB962C8B-B14F-4D97-AF65-F5344CB8AC3E}">
        <p14:creationId xmlns="" xmlns:p14="http://schemas.microsoft.com/office/powerpoint/2010/main" val="3971976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p:nvPr>
        </p:nvSpPr>
        <p:spPr/>
        <p:txBody>
          <a:bodyPr/>
          <a:lstStyle/>
          <a:p>
            <a:r>
              <a:rPr lang="en-US"/>
              <a:t>PCR process</a:t>
            </a:r>
          </a:p>
        </p:txBody>
      </p:sp>
      <p:pic>
        <p:nvPicPr>
          <p:cNvPr id="465923" name="Picture 3"/>
          <p:cNvPicPr>
            <a:picLocks noChangeAspect="1" noChangeArrowheads="1"/>
          </p:cNvPicPr>
          <p:nvPr/>
        </p:nvPicPr>
        <p:blipFill>
          <a:blip r:embed="rId4" cstate="screen">
            <a:extLst>
              <a:ext uri="{28A0092B-C50C-407E-A947-70E740481C1C}">
                <a14:useLocalDpi xmlns="" xmlns:a14="http://schemas.microsoft.com/office/drawing/2010/main"/>
              </a:ext>
            </a:extLst>
          </a:blip>
          <a:srcRect t="2251" b="2251"/>
          <a:stretch>
            <a:fillRect/>
          </a:stretch>
        </p:blipFill>
        <p:spPr bwMode="auto">
          <a:xfrm>
            <a:off x="3124200" y="2943225"/>
            <a:ext cx="5969000" cy="3879850"/>
          </a:xfrm>
          <a:prstGeom prst="rect">
            <a:avLst/>
          </a:prstGeom>
          <a:noFill/>
          <a:ln w="9525">
            <a:noFill/>
            <a:miter lim="800000"/>
            <a:headEnd/>
            <a:tailEnd/>
          </a:ln>
          <a:effectLst/>
        </p:spPr>
      </p:pic>
      <p:sp>
        <p:nvSpPr>
          <p:cNvPr id="465924" name="Rectangle 4" descr="Rectangle: Click to edit Master text styles&#10;Second level&#10;Third level&#10;Fourth level&#10;Fifth level"/>
          <p:cNvSpPr>
            <a:spLocks noGrp="1" noChangeArrowheads="1"/>
          </p:cNvSpPr>
          <p:nvPr>
            <p:ph type="body" idx="1"/>
          </p:nvPr>
        </p:nvSpPr>
        <p:spPr>
          <a:xfrm>
            <a:off x="217488" y="965200"/>
            <a:ext cx="8570912" cy="1600200"/>
          </a:xfrm>
        </p:spPr>
        <p:txBody>
          <a:bodyPr/>
          <a:lstStyle/>
          <a:p>
            <a:pPr>
              <a:lnSpc>
                <a:spcPct val="90000"/>
              </a:lnSpc>
            </a:pPr>
            <a:r>
              <a:rPr lang="en-US" sz="2400" dirty="0"/>
              <a:t>What do you need to do?</a:t>
            </a:r>
          </a:p>
          <a:p>
            <a:pPr lvl="1"/>
            <a:r>
              <a:rPr lang="en-US" sz="2400" dirty="0"/>
              <a:t>in tube: DNA, DNA polymerase enzyme, primer, nucleotides </a:t>
            </a:r>
          </a:p>
          <a:p>
            <a:pPr lvl="1">
              <a:lnSpc>
                <a:spcPct val="110000"/>
              </a:lnSpc>
            </a:pPr>
            <a:r>
              <a:rPr lang="en-US" sz="2400" u="sng" dirty="0">
                <a:solidFill>
                  <a:srgbClr val="CC0000"/>
                </a:solidFill>
              </a:rPr>
              <a:t>denature DNA</a:t>
            </a:r>
            <a:r>
              <a:rPr lang="en-US" sz="2400" dirty="0"/>
              <a:t>: heat (</a:t>
            </a:r>
            <a:r>
              <a:rPr lang="en-US" sz="2400" dirty="0">
                <a:solidFill>
                  <a:srgbClr val="CC0000"/>
                </a:solidFill>
              </a:rPr>
              <a:t>90°C</a:t>
            </a:r>
            <a:r>
              <a:rPr lang="en-US" sz="2400" dirty="0"/>
              <a:t>) DNA to separate strands</a:t>
            </a:r>
          </a:p>
          <a:p>
            <a:pPr lvl="1">
              <a:lnSpc>
                <a:spcPct val="110000"/>
              </a:lnSpc>
            </a:pPr>
            <a:r>
              <a:rPr lang="en-US" sz="2400" u="sng" dirty="0">
                <a:solidFill>
                  <a:srgbClr val="CC0000"/>
                </a:solidFill>
              </a:rPr>
              <a:t>anneal DNA</a:t>
            </a:r>
            <a:r>
              <a:rPr lang="en-US" sz="2400" dirty="0"/>
              <a:t>: cool to hybridize with primers &amp; build DNA (</a:t>
            </a:r>
            <a:r>
              <a:rPr lang="en-US" sz="2400" dirty="0">
                <a:solidFill>
                  <a:srgbClr val="CC0000"/>
                </a:solidFill>
              </a:rPr>
              <a:t>extension</a:t>
            </a:r>
            <a:r>
              <a:rPr lang="en-US" sz="2400" dirty="0"/>
              <a:t>)</a:t>
            </a:r>
          </a:p>
        </p:txBody>
      </p:sp>
      <p:pic>
        <p:nvPicPr>
          <p:cNvPr id="465925" name="Picture 5" descr="penguinL"/>
          <p:cNvPicPr>
            <a:picLocks noChangeAspect="1" noChangeArrowheads="1"/>
          </p:cNvPicPr>
          <p:nvPr/>
        </p:nvPicPr>
        <p:blipFill>
          <a:blip r:embed="rId5"/>
          <a:srcRect/>
          <a:stretch>
            <a:fillRect/>
          </a:stretch>
        </p:blipFill>
        <p:spPr bwMode="auto">
          <a:xfrm flipH="1">
            <a:off x="0" y="5562600"/>
            <a:ext cx="1274763" cy="1295400"/>
          </a:xfrm>
          <a:prstGeom prst="rect">
            <a:avLst/>
          </a:prstGeom>
          <a:noFill/>
        </p:spPr>
      </p:pic>
      <p:sp>
        <p:nvSpPr>
          <p:cNvPr id="465926" name="AutoShape 6"/>
          <p:cNvSpPr>
            <a:spLocks noChangeArrowheads="1"/>
          </p:cNvSpPr>
          <p:nvPr/>
        </p:nvSpPr>
        <p:spPr bwMode="auto">
          <a:xfrm flipH="1">
            <a:off x="550863" y="3482975"/>
            <a:ext cx="2433637" cy="1227138"/>
          </a:xfrm>
          <a:prstGeom prst="wedgeEllipseCallout">
            <a:avLst>
              <a:gd name="adj1" fmla="val 30426"/>
              <a:gd name="adj2" fmla="val 133440"/>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a:solidFill>
                  <a:srgbClr val="0F116A"/>
                </a:solidFill>
                <a:latin typeface="Comic Sans MS" charset="0"/>
                <a:ea typeface="ＭＳ Ｐゴシック" charset="-128"/>
                <a:cs typeface="ＭＳ Ｐゴシック" charset="-128"/>
              </a:rPr>
              <a:t>What does 90°C</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do to our</a:t>
            </a:r>
            <a:br>
              <a:rPr lang="en-US" sz="1800" b="1">
                <a:solidFill>
                  <a:srgbClr val="0F116A"/>
                </a:solidFill>
                <a:latin typeface="Comic Sans MS" charset="0"/>
                <a:ea typeface="ＭＳ Ｐゴシック" charset="-128"/>
                <a:cs typeface="ＭＳ Ｐゴシック" charset="-128"/>
              </a:rPr>
            </a:br>
            <a:r>
              <a:rPr lang="en-US" sz="1800" b="1">
                <a:solidFill>
                  <a:srgbClr val="0F116A"/>
                </a:solidFill>
                <a:latin typeface="Comic Sans MS" charset="0"/>
                <a:ea typeface="ＭＳ Ｐゴシック" charset="-128"/>
                <a:cs typeface="ＭＳ Ｐゴシック" charset="-128"/>
              </a:rPr>
              <a:t>DNA polymerase?</a:t>
            </a:r>
            <a:endParaRPr lang="en-US" sz="1800" b="1">
              <a:solidFill>
                <a:srgbClr val="0F116A"/>
              </a:solidFill>
              <a:latin typeface="Comic Sans MS" charset="0"/>
            </a:endParaRPr>
          </a:p>
        </p:txBody>
      </p:sp>
      <p:pic>
        <p:nvPicPr>
          <p:cNvPr id="465927" name="Picture 7"/>
          <p:cNvPicPr>
            <a:picLocks noChangeAspect="1" noChangeArrowheads="1"/>
          </p:cNvPicPr>
          <p:nvPr/>
        </p:nvPicPr>
        <p:blipFill>
          <a:blip r:embed="rId6"/>
          <a:srcRect/>
          <a:stretch>
            <a:fillRect/>
          </a:stretch>
        </p:blipFill>
        <p:spPr bwMode="auto">
          <a:xfrm>
            <a:off x="6350000" y="1"/>
            <a:ext cx="2801938" cy="1492982"/>
          </a:xfrm>
          <a:prstGeom prst="rect">
            <a:avLst/>
          </a:prstGeom>
          <a:noFill/>
          <a:ln w="9525">
            <a:noFill/>
            <a:miter lim="800000"/>
            <a:headEnd/>
            <a:tailEnd/>
          </a:ln>
          <a:effectLst/>
        </p:spPr>
      </p:pic>
      <p:sp>
        <p:nvSpPr>
          <p:cNvPr id="465929" name="Rectangle 9"/>
          <p:cNvSpPr>
            <a:spLocks noChangeArrowheads="1"/>
          </p:cNvSpPr>
          <p:nvPr/>
        </p:nvSpPr>
        <p:spPr bwMode="auto">
          <a:xfrm>
            <a:off x="7156450" y="6491288"/>
            <a:ext cx="1987550" cy="366712"/>
          </a:xfrm>
          <a:prstGeom prst="rect">
            <a:avLst/>
          </a:prstGeom>
          <a:solidFill>
            <a:schemeClr val="bg1"/>
          </a:solidFill>
          <a:ln w="9525">
            <a:noFill/>
            <a:miter lim="800000"/>
            <a:headEnd/>
            <a:tailEnd/>
          </a:ln>
          <a:effectLst/>
        </p:spPr>
        <p:txBody>
          <a:bodyPr wrap="none">
            <a:prstTxWarp prst="textNoShape">
              <a:avLst/>
            </a:prstTxWarp>
            <a:spAutoFit/>
          </a:bodyPr>
          <a:lstStyle/>
          <a:p>
            <a:pPr algn="r"/>
            <a:r>
              <a:rPr lang="en-US" sz="1800" b="1">
                <a:solidFill>
                  <a:schemeClr val="tx2"/>
                </a:solidFill>
              </a:rPr>
              <a:t>play DNAi movie</a:t>
            </a:r>
            <a:endParaRPr lang="en-US" sz="2000" b="1">
              <a:solidFill>
                <a:schemeClr val="tx2"/>
              </a:solidFill>
            </a:endParaRPr>
          </a:p>
        </p:txBody>
      </p:sp>
    </p:spTree>
    <p:extLst>
      <p:ext uri="{BB962C8B-B14F-4D97-AF65-F5344CB8AC3E}">
        <p14:creationId xmlns="" xmlns:p14="http://schemas.microsoft.com/office/powerpoint/2010/main" val="18610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5925"/>
                                        </p:tgtEl>
                                        <p:attrNameLst>
                                          <p:attrName>style.visibility</p:attrName>
                                        </p:attrNameLst>
                                      </p:cBhvr>
                                      <p:to>
                                        <p:strVal val="visible"/>
                                      </p:to>
                                    </p:set>
                                    <p:animEffect transition="in" filter="wipe(left)">
                                      <p:cBhvr>
                                        <p:cTn id="7" dur="500"/>
                                        <p:tgtEl>
                                          <p:spTgt spid="4659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65926"/>
                                        </p:tgtEl>
                                        <p:attrNameLst>
                                          <p:attrName>style.visibility</p:attrName>
                                        </p:attrNameLst>
                                      </p:cBhvr>
                                      <p:to>
                                        <p:strVal val="visible"/>
                                      </p:to>
                                    </p:set>
                                    <p:animEffect transition="in" filter="wipe(down)">
                                      <p:cBhvr>
                                        <p:cTn id="11" dur="500"/>
                                        <p:tgtEl>
                                          <p:spTgt spid="465926"/>
                                        </p:tgtEl>
                                      </p:cBhvr>
                                    </p:animEffect>
                                  </p:childTnLst>
                                  <p:subTnLst>
                                    <p:audio>
                                      <p:cMediaNode>
                                        <p:cTn display="0" masterRel="sameClick">
                                          <p:stCondLst>
                                            <p:cond evt="begin" delay="0">
                                              <p:tn val="9"/>
                                            </p:cond>
                                          </p:stCondLst>
                                          <p:endCondLst>
                                            <p:cond evt="onStopAudio" delay="0">
                                              <p:tgtEl>
                                                <p:sldTgt/>
                                              </p:tgtEl>
                                            </p:cond>
                                          </p:endCondLst>
                                        </p:cTn>
                                        <p:tgtEl>
                                          <p:sndTgt r:embed="rId3" name="Quack"/>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6"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p:txBody>
          <a:bodyPr/>
          <a:lstStyle/>
          <a:p>
            <a:r>
              <a:rPr lang="en-US"/>
              <a:t>The polymerase problem</a:t>
            </a:r>
          </a:p>
        </p:txBody>
      </p:sp>
      <p:pic>
        <p:nvPicPr>
          <p:cNvPr id="467973" name="Picture 5"/>
          <p:cNvPicPr>
            <a:picLocks noChangeAspect="1" noChangeArrowheads="1"/>
          </p:cNvPicPr>
          <p:nvPr/>
        </p:nvPicPr>
        <p:blipFill>
          <a:blip r:embed="rId3"/>
          <a:srcRect/>
          <a:stretch>
            <a:fillRect/>
          </a:stretch>
        </p:blipFill>
        <p:spPr bwMode="auto">
          <a:xfrm>
            <a:off x="6326188" y="2965450"/>
            <a:ext cx="2741612" cy="3816350"/>
          </a:xfrm>
          <a:prstGeom prst="rect">
            <a:avLst/>
          </a:prstGeom>
          <a:noFill/>
          <a:ln w="9525">
            <a:noFill/>
            <a:miter lim="800000"/>
            <a:headEnd/>
            <a:tailEnd/>
          </a:ln>
          <a:effectLst/>
        </p:spPr>
      </p:pic>
      <p:pic>
        <p:nvPicPr>
          <p:cNvPr id="467974" name="Picture 6"/>
          <p:cNvPicPr>
            <a:picLocks noChangeAspect="1" noChangeArrowheads="1"/>
          </p:cNvPicPr>
          <p:nvPr/>
        </p:nvPicPr>
        <p:blipFill>
          <a:blip r:embed="rId4" cstate="screen">
            <a:extLst>
              <a:ext uri="{28A0092B-C50C-407E-A947-70E740481C1C}">
                <a14:useLocalDpi xmlns="" xmlns:a14="http://schemas.microsoft.com/office/drawing/2010/main"/>
              </a:ext>
            </a:extLst>
          </a:blip>
          <a:srcRect/>
          <a:stretch>
            <a:fillRect/>
          </a:stretch>
        </p:blipFill>
        <p:spPr bwMode="auto">
          <a:xfrm>
            <a:off x="76200" y="5334000"/>
            <a:ext cx="2819400" cy="1435100"/>
          </a:xfrm>
          <a:prstGeom prst="rect">
            <a:avLst/>
          </a:prstGeom>
          <a:noFill/>
          <a:ln w="9525">
            <a:noFill/>
            <a:miter lim="800000"/>
            <a:headEnd/>
            <a:tailEnd/>
          </a:ln>
          <a:effectLst/>
        </p:spPr>
      </p:pic>
      <p:sp>
        <p:nvSpPr>
          <p:cNvPr id="467975" name="Rectangle 7" descr="Rectangle: Click to edit Master text styles&#10;Second level&#10;Third level&#10;Fourth level&#10;Fifth level"/>
          <p:cNvSpPr>
            <a:spLocks noGrp="1" noChangeArrowheads="1"/>
          </p:cNvSpPr>
          <p:nvPr>
            <p:ph type="body" idx="1"/>
          </p:nvPr>
        </p:nvSpPr>
        <p:spPr>
          <a:xfrm>
            <a:off x="211138" y="1016000"/>
            <a:ext cx="7916862" cy="4038600"/>
          </a:xfrm>
        </p:spPr>
        <p:txBody>
          <a:bodyPr/>
          <a:lstStyle/>
          <a:p>
            <a:pPr>
              <a:lnSpc>
                <a:spcPct val="90000"/>
              </a:lnSpc>
            </a:pPr>
            <a:r>
              <a:rPr lang="en-US" dirty="0"/>
              <a:t>Heat DNA to denature (unwind) it</a:t>
            </a:r>
          </a:p>
          <a:p>
            <a:pPr lvl="1">
              <a:lnSpc>
                <a:spcPct val="90000"/>
              </a:lnSpc>
            </a:pPr>
            <a:r>
              <a:rPr lang="en-US" dirty="0"/>
              <a:t>90°C destroys DNA polymerase</a:t>
            </a:r>
          </a:p>
          <a:p>
            <a:pPr lvl="1">
              <a:lnSpc>
                <a:spcPct val="90000"/>
              </a:lnSpc>
            </a:pPr>
            <a:r>
              <a:rPr lang="en-US" dirty="0"/>
              <a:t>have to add new enzyme every cycle</a:t>
            </a:r>
          </a:p>
          <a:p>
            <a:pPr marL="1085850" lvl="2">
              <a:lnSpc>
                <a:spcPct val="90000"/>
              </a:lnSpc>
            </a:pPr>
            <a:r>
              <a:rPr lang="en-US" dirty="0"/>
              <a:t>almost impractical!</a:t>
            </a:r>
          </a:p>
          <a:p>
            <a:pPr>
              <a:lnSpc>
                <a:spcPct val="90000"/>
              </a:lnSpc>
            </a:pPr>
            <a:r>
              <a:rPr lang="en-US" dirty="0"/>
              <a:t>Need enzyme that can </a:t>
            </a:r>
            <a:br>
              <a:rPr lang="en-US" dirty="0"/>
            </a:br>
            <a:r>
              <a:rPr lang="en-US" dirty="0"/>
              <a:t>withstand 90°C…</a:t>
            </a:r>
          </a:p>
          <a:p>
            <a:pPr lvl="1">
              <a:lnSpc>
                <a:spcPct val="90000"/>
              </a:lnSpc>
            </a:pPr>
            <a:r>
              <a:rPr lang="en-US" u="sng" dirty="0" err="1">
                <a:solidFill>
                  <a:srgbClr val="CC0000"/>
                </a:solidFill>
              </a:rPr>
              <a:t>Taq</a:t>
            </a:r>
            <a:r>
              <a:rPr lang="en-US" u="sng" dirty="0">
                <a:solidFill>
                  <a:srgbClr val="CC0000"/>
                </a:solidFill>
              </a:rPr>
              <a:t> polymerase</a:t>
            </a:r>
            <a:endParaRPr lang="en-US" dirty="0"/>
          </a:p>
          <a:p>
            <a:pPr marL="1085850" lvl="2">
              <a:lnSpc>
                <a:spcPct val="90000"/>
              </a:lnSpc>
            </a:pPr>
            <a:r>
              <a:rPr lang="en-US" dirty="0"/>
              <a:t>from hot springs bacteria</a:t>
            </a:r>
          </a:p>
          <a:p>
            <a:pPr marL="1428750" lvl="3">
              <a:lnSpc>
                <a:spcPct val="90000"/>
              </a:lnSpc>
            </a:pPr>
            <a:r>
              <a:rPr lang="en-US" i="1" u="sng" dirty="0" err="1"/>
              <a:t>Thermus</a:t>
            </a:r>
            <a:r>
              <a:rPr lang="en-US" i="1" u="sng" dirty="0"/>
              <a:t> </a:t>
            </a:r>
            <a:r>
              <a:rPr lang="en-US" i="1" u="sng" dirty="0" err="1"/>
              <a:t>aquaticus</a:t>
            </a:r>
            <a:endParaRPr lang="en-US" dirty="0"/>
          </a:p>
        </p:txBody>
      </p:sp>
      <p:sp>
        <p:nvSpPr>
          <p:cNvPr id="467976" name="AutoShape 8"/>
          <p:cNvSpPr>
            <a:spLocks noChangeArrowheads="1"/>
          </p:cNvSpPr>
          <p:nvPr/>
        </p:nvSpPr>
        <p:spPr bwMode="auto">
          <a:xfrm>
            <a:off x="7172325" y="365125"/>
            <a:ext cx="1895475" cy="1444625"/>
          </a:xfrm>
          <a:prstGeom prst="roundRect">
            <a:avLst>
              <a:gd name="adj" fmla="val 16667"/>
            </a:avLst>
          </a:prstGeom>
          <a:solidFill>
            <a:srgbClr val="FFEA18"/>
          </a:solidFill>
          <a:ln w="9525">
            <a:noFill/>
            <a:round/>
            <a:headEnd/>
            <a:tailEnd/>
          </a:ln>
          <a:effectLst/>
        </p:spPr>
        <p:txBody>
          <a:bodyPr wrap="none">
            <a:prstTxWarp prst="textNoShape">
              <a:avLst/>
            </a:prstTxWarp>
            <a:spAutoFit/>
          </a:bodyPr>
          <a:lstStyle/>
          <a:p>
            <a:pPr algn="l"/>
            <a:r>
              <a:rPr lang="en-US" sz="2000" b="1">
                <a:solidFill>
                  <a:srgbClr val="CC0000"/>
                </a:solidFill>
              </a:rPr>
              <a:t>PCR</a:t>
            </a:r>
            <a:r>
              <a:rPr lang="en-US" sz="2000" b="1">
                <a:solidFill>
                  <a:srgbClr val="0F116A"/>
                </a:solidFill>
              </a:rPr>
              <a:t/>
            </a:r>
            <a:br>
              <a:rPr lang="en-US" sz="2000" b="1">
                <a:solidFill>
                  <a:srgbClr val="0F116A"/>
                </a:solidFill>
              </a:rPr>
            </a:br>
            <a:r>
              <a:rPr lang="en-US" sz="2000" b="1">
                <a:solidFill>
                  <a:srgbClr val="0F116A"/>
                </a:solidFill>
              </a:rPr>
              <a:t>20-30 cycles</a:t>
            </a:r>
          </a:p>
          <a:p>
            <a:pPr algn="l"/>
            <a:r>
              <a:rPr lang="en-US" sz="2000" b="1">
                <a:solidFill>
                  <a:srgbClr val="0F116A"/>
                </a:solidFill>
              </a:rPr>
              <a:t>3 steps/cycle</a:t>
            </a:r>
          </a:p>
          <a:p>
            <a:pPr algn="l"/>
            <a:r>
              <a:rPr lang="en-US" sz="2000" b="1">
                <a:solidFill>
                  <a:srgbClr val="0F116A"/>
                </a:solidFill>
              </a:rPr>
              <a:t>30 sec/step</a:t>
            </a:r>
            <a:endParaRPr lang="en-US" sz="2200" b="1">
              <a:solidFill>
                <a:srgbClr val="0F116A"/>
              </a:solidFill>
            </a:endParaRPr>
          </a:p>
        </p:txBody>
      </p:sp>
    </p:spTree>
    <p:extLst>
      <p:ext uri="{BB962C8B-B14F-4D97-AF65-F5344CB8AC3E}">
        <p14:creationId xmlns="" xmlns:p14="http://schemas.microsoft.com/office/powerpoint/2010/main" val="11684523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038" name="Rectangle 6" descr="Rectangle: Click to edit Master text styles&#10;Second level&#10;Third level&#10;Fourth level&#10;Fifth level"/>
          <p:cNvSpPr>
            <a:spLocks noGrp="1" noChangeArrowheads="1"/>
          </p:cNvSpPr>
          <p:nvPr>
            <p:ph type="body" idx="1"/>
          </p:nvPr>
        </p:nvSpPr>
        <p:spPr>
          <a:xfrm>
            <a:off x="-292100" y="901700"/>
            <a:ext cx="5549900" cy="4495800"/>
          </a:xfrm>
        </p:spPr>
        <p:txBody>
          <a:bodyPr/>
          <a:lstStyle/>
          <a:p>
            <a:pPr marL="457200" lvl="1" indent="0">
              <a:buNone/>
            </a:pPr>
            <a:r>
              <a:rPr lang="en-US" u="sng" dirty="0" err="1" smtClean="0">
                <a:solidFill>
                  <a:srgbClr val="CC0000"/>
                </a:solidFill>
              </a:rPr>
              <a:t>dideoxynucleotides</a:t>
            </a:r>
            <a:endParaRPr lang="en-US" dirty="0">
              <a:solidFill>
                <a:srgbClr val="CC0000"/>
              </a:solidFill>
            </a:endParaRPr>
          </a:p>
          <a:p>
            <a:pPr marL="1085850" lvl="2"/>
            <a:r>
              <a:rPr lang="en-US" dirty="0" err="1"/>
              <a:t>ddATP</a:t>
            </a:r>
            <a:r>
              <a:rPr lang="en-US" dirty="0"/>
              <a:t>, </a:t>
            </a:r>
            <a:r>
              <a:rPr lang="en-US" dirty="0" err="1"/>
              <a:t>ddGTP</a:t>
            </a:r>
            <a:r>
              <a:rPr lang="en-US" dirty="0"/>
              <a:t>, </a:t>
            </a:r>
            <a:r>
              <a:rPr lang="en-US" dirty="0" err="1"/>
              <a:t>ddTTP</a:t>
            </a:r>
            <a:r>
              <a:rPr lang="en-US" dirty="0"/>
              <a:t>, </a:t>
            </a:r>
            <a:r>
              <a:rPr lang="en-US" dirty="0" err="1"/>
              <a:t>ddCTP</a:t>
            </a:r>
            <a:endParaRPr lang="en-US" dirty="0"/>
          </a:p>
          <a:p>
            <a:pPr marL="1085850" lvl="2"/>
            <a:r>
              <a:rPr lang="en-US" dirty="0"/>
              <a:t>missing O for bonding of next</a:t>
            </a:r>
            <a:br>
              <a:rPr lang="en-US" dirty="0"/>
            </a:br>
            <a:r>
              <a:rPr lang="en-US" dirty="0"/>
              <a:t>nucleotide</a:t>
            </a:r>
          </a:p>
          <a:p>
            <a:pPr marL="1085850" lvl="2"/>
            <a:r>
              <a:rPr lang="en-US" dirty="0"/>
              <a:t>terminates the growing chain</a:t>
            </a:r>
          </a:p>
        </p:txBody>
      </p:sp>
      <p:sp>
        <p:nvSpPr>
          <p:cNvPr id="556039" name="Rectangle 7"/>
          <p:cNvSpPr>
            <a:spLocks noGrp="1" noChangeArrowheads="1"/>
          </p:cNvSpPr>
          <p:nvPr>
            <p:ph type="title"/>
          </p:nvPr>
        </p:nvSpPr>
        <p:spPr/>
        <p:txBody>
          <a:bodyPr/>
          <a:lstStyle/>
          <a:p>
            <a:r>
              <a:rPr lang="en-US"/>
              <a:t>DNA Sequencing</a:t>
            </a:r>
          </a:p>
        </p:txBody>
      </p:sp>
      <p:pic>
        <p:nvPicPr>
          <p:cNvPr id="2" name="Picture 1"/>
          <p:cNvPicPr>
            <a:picLocks noChangeAspect="1"/>
          </p:cNvPicPr>
          <p:nvPr/>
        </p:nvPicPr>
        <p:blipFill>
          <a:blip r:embed="rId3"/>
          <a:stretch>
            <a:fillRect/>
          </a:stretch>
        </p:blipFill>
        <p:spPr>
          <a:xfrm>
            <a:off x="209080" y="3581400"/>
            <a:ext cx="4528019" cy="3111500"/>
          </a:xfrm>
          <a:prstGeom prst="rect">
            <a:avLst/>
          </a:prstGeom>
        </p:spPr>
      </p:pic>
      <p:pic>
        <p:nvPicPr>
          <p:cNvPr id="3" name="Picture 2"/>
          <p:cNvPicPr>
            <a:picLocks noChangeAspect="1"/>
          </p:cNvPicPr>
          <p:nvPr/>
        </p:nvPicPr>
        <p:blipFill>
          <a:blip r:embed="rId4"/>
          <a:stretch>
            <a:fillRect/>
          </a:stretch>
        </p:blipFill>
        <p:spPr>
          <a:xfrm>
            <a:off x="5368212" y="723900"/>
            <a:ext cx="3407488" cy="4775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8082" name="Picture 2" descr="20-12-SangerMethod-L4"/>
          <p:cNvPicPr>
            <a:picLocks noChangeAspect="1" noChangeArrowheads="1"/>
          </p:cNvPicPr>
          <p:nvPr/>
        </p:nvPicPr>
        <p:blipFill>
          <a:blip r:embed="rId3" cstate="screen">
            <a:extLst>
              <a:ext uri="{28A0092B-C50C-407E-A947-70E740481C1C}">
                <a14:useLocalDpi xmlns="" xmlns:a14="http://schemas.microsoft.com/office/drawing/2010/main"/>
              </a:ext>
            </a:extLst>
          </a:blip>
          <a:srcRect r="5656" b="3600"/>
          <a:stretch>
            <a:fillRect/>
          </a:stretch>
        </p:blipFill>
        <p:spPr bwMode="auto">
          <a:xfrm>
            <a:off x="3783013" y="990600"/>
            <a:ext cx="5360987" cy="5867400"/>
          </a:xfrm>
          <a:prstGeom prst="rect">
            <a:avLst/>
          </a:prstGeom>
          <a:noFill/>
          <a:ln w="9525">
            <a:noFill/>
            <a:miter lim="800000"/>
            <a:headEnd/>
            <a:tailEnd/>
          </a:ln>
        </p:spPr>
      </p:pic>
      <p:sp>
        <p:nvSpPr>
          <p:cNvPr id="558083" name="Rectangle 3"/>
          <p:cNvSpPr>
            <a:spLocks noChangeArrowheads="1"/>
          </p:cNvSpPr>
          <p:nvPr/>
        </p:nvSpPr>
        <p:spPr bwMode="auto">
          <a:xfrm>
            <a:off x="5029200" y="3581400"/>
            <a:ext cx="304800" cy="381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58084" name="Rectangle 4"/>
          <p:cNvSpPr>
            <a:spLocks noGrp="1" noChangeArrowheads="1"/>
          </p:cNvSpPr>
          <p:nvPr>
            <p:ph type="title"/>
          </p:nvPr>
        </p:nvSpPr>
        <p:spPr/>
        <p:txBody>
          <a:bodyPr/>
          <a:lstStyle/>
          <a:p>
            <a:r>
              <a:rPr lang="en-US"/>
              <a:t>DNA Sequencing</a:t>
            </a:r>
          </a:p>
        </p:txBody>
      </p:sp>
      <p:sp>
        <p:nvSpPr>
          <p:cNvPr id="558085" name="Rectangle 5" descr="Rectangle: Click to edit Master text styles&#10;Second level&#10;Third level&#10;Fourth level&#10;Fifth level"/>
          <p:cNvSpPr>
            <a:spLocks noGrp="1" noChangeArrowheads="1"/>
          </p:cNvSpPr>
          <p:nvPr>
            <p:ph type="body" idx="1"/>
          </p:nvPr>
        </p:nvSpPr>
        <p:spPr>
          <a:xfrm>
            <a:off x="533400" y="1371600"/>
            <a:ext cx="4724400" cy="5257800"/>
          </a:xfrm>
        </p:spPr>
        <p:txBody>
          <a:bodyPr/>
          <a:lstStyle/>
          <a:p>
            <a:pPr>
              <a:lnSpc>
                <a:spcPct val="90000"/>
              </a:lnSpc>
            </a:pPr>
            <a:r>
              <a:rPr lang="en-US" sz="2400" dirty="0"/>
              <a:t>Sanger method</a:t>
            </a:r>
          </a:p>
          <a:p>
            <a:pPr lvl="1">
              <a:lnSpc>
                <a:spcPct val="90000"/>
              </a:lnSpc>
            </a:pPr>
            <a:r>
              <a:rPr lang="en-US" sz="2400" dirty="0"/>
              <a:t>synthesize complementary DNA </a:t>
            </a:r>
            <a:br>
              <a:rPr lang="en-US" sz="2400" dirty="0"/>
            </a:br>
            <a:r>
              <a:rPr lang="en-US" sz="2400" dirty="0"/>
              <a:t>strand </a:t>
            </a:r>
            <a:r>
              <a:rPr lang="en-US" sz="2400" i="1" dirty="0"/>
              <a:t>in vitro</a:t>
            </a:r>
            <a:endParaRPr lang="en-US" sz="2400" dirty="0"/>
          </a:p>
          <a:p>
            <a:pPr lvl="1">
              <a:lnSpc>
                <a:spcPct val="90000"/>
              </a:lnSpc>
            </a:pPr>
            <a:r>
              <a:rPr lang="en-US" sz="2400" dirty="0"/>
              <a:t>in each tube:</a:t>
            </a:r>
          </a:p>
          <a:p>
            <a:pPr marL="1085850" lvl="2"/>
            <a:r>
              <a:rPr lang="en-US" sz="2400" dirty="0"/>
              <a:t>“normal” N-bases</a:t>
            </a:r>
          </a:p>
          <a:p>
            <a:pPr marL="1085850" lvl="2"/>
            <a:r>
              <a:rPr lang="en-US" sz="2400" dirty="0" err="1"/>
              <a:t>dideoxy</a:t>
            </a:r>
            <a:r>
              <a:rPr lang="en-US" sz="2400" dirty="0"/>
              <a:t> N-bases</a:t>
            </a:r>
          </a:p>
          <a:p>
            <a:pPr lvl="3"/>
            <a:r>
              <a:rPr lang="en-US" sz="2400" dirty="0" err="1"/>
              <a:t>ddA</a:t>
            </a:r>
            <a:r>
              <a:rPr lang="en-US" sz="2400" dirty="0"/>
              <a:t>, </a:t>
            </a:r>
            <a:r>
              <a:rPr lang="en-US" sz="2400" dirty="0" err="1"/>
              <a:t>ddC</a:t>
            </a:r>
            <a:r>
              <a:rPr lang="en-US" sz="2400" dirty="0"/>
              <a:t>, </a:t>
            </a:r>
            <a:r>
              <a:rPr lang="en-US" sz="2400" dirty="0" err="1"/>
              <a:t>ddG</a:t>
            </a:r>
            <a:r>
              <a:rPr lang="en-US" sz="2400" dirty="0"/>
              <a:t>, </a:t>
            </a:r>
            <a:r>
              <a:rPr lang="en-US" sz="2400" dirty="0" err="1"/>
              <a:t>ddT</a:t>
            </a:r>
            <a:endParaRPr lang="en-US" sz="2400" dirty="0"/>
          </a:p>
          <a:p>
            <a:pPr marL="1085850" lvl="2"/>
            <a:r>
              <a:rPr lang="en-US" sz="2400" dirty="0"/>
              <a:t>DNA polymerase</a:t>
            </a:r>
          </a:p>
          <a:p>
            <a:pPr marL="1085850" lvl="2"/>
            <a:r>
              <a:rPr lang="en-US" sz="2400" dirty="0"/>
              <a:t>primer</a:t>
            </a:r>
          </a:p>
          <a:p>
            <a:pPr marL="1085850" lvl="2"/>
            <a:r>
              <a:rPr lang="en-US" sz="2400" dirty="0"/>
              <a:t>buffers &amp; salt</a:t>
            </a:r>
          </a:p>
        </p:txBody>
      </p:sp>
      <p:sp>
        <p:nvSpPr>
          <p:cNvPr id="558086" name="Oval 6"/>
          <p:cNvSpPr>
            <a:spLocks noChangeArrowheads="1"/>
          </p:cNvSpPr>
          <p:nvPr/>
        </p:nvSpPr>
        <p:spPr bwMode="auto">
          <a:xfrm>
            <a:off x="7772400" y="3352800"/>
            <a:ext cx="304800" cy="304800"/>
          </a:xfrm>
          <a:prstGeom prst="ellipse">
            <a:avLst/>
          </a:prstGeom>
          <a:solidFill>
            <a:srgbClr val="CC0000"/>
          </a:solidFill>
          <a:ln w="9525">
            <a:solidFill>
              <a:srgbClr val="010101"/>
            </a:solidFill>
            <a:round/>
            <a:headEnd/>
            <a:tailEnd/>
          </a:ln>
          <a:effectLst/>
        </p:spPr>
        <p:txBody>
          <a:bodyPr wrap="none" anchor="ctr">
            <a:prstTxWarp prst="textNoShape">
              <a:avLst/>
            </a:prstTxWarp>
          </a:bodyPr>
          <a:lstStyle/>
          <a:p>
            <a:r>
              <a:rPr lang="en-US" sz="2000" b="1">
                <a:solidFill>
                  <a:schemeClr val="bg1"/>
                </a:solidFill>
              </a:rPr>
              <a:t>2</a:t>
            </a:r>
          </a:p>
        </p:txBody>
      </p:sp>
      <p:sp>
        <p:nvSpPr>
          <p:cNvPr id="558087" name="Oval 7"/>
          <p:cNvSpPr>
            <a:spLocks noChangeArrowheads="1"/>
          </p:cNvSpPr>
          <p:nvPr/>
        </p:nvSpPr>
        <p:spPr bwMode="auto">
          <a:xfrm>
            <a:off x="5334000" y="1219200"/>
            <a:ext cx="304800" cy="304800"/>
          </a:xfrm>
          <a:prstGeom prst="ellipse">
            <a:avLst/>
          </a:prstGeom>
          <a:solidFill>
            <a:srgbClr val="CC0000"/>
          </a:solidFill>
          <a:ln w="9525">
            <a:solidFill>
              <a:srgbClr val="010101"/>
            </a:solidFill>
            <a:round/>
            <a:headEnd/>
            <a:tailEnd/>
          </a:ln>
          <a:effectLst/>
        </p:spPr>
        <p:txBody>
          <a:bodyPr wrap="none" anchor="ctr">
            <a:prstTxWarp prst="textNoShape">
              <a:avLst/>
            </a:prstTxWarp>
          </a:bodyPr>
          <a:lstStyle/>
          <a:p>
            <a:r>
              <a:rPr lang="en-US" sz="2000" b="1">
                <a:solidFill>
                  <a:schemeClr val="bg1"/>
                </a:solidFill>
              </a:rPr>
              <a:t>1</a:t>
            </a:r>
          </a:p>
        </p:txBody>
      </p:sp>
      <p:sp>
        <p:nvSpPr>
          <p:cNvPr id="558088" name="Rectangle 8"/>
          <p:cNvSpPr>
            <a:spLocks noChangeArrowheads="1"/>
          </p:cNvSpPr>
          <p:nvPr/>
        </p:nvSpPr>
        <p:spPr bwMode="auto">
          <a:xfrm>
            <a:off x="5029200" y="1524000"/>
            <a:ext cx="304800" cy="38100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
        <p:nvSpPr>
          <p:cNvPr id="558089" name="Oval 9"/>
          <p:cNvSpPr>
            <a:spLocks noChangeArrowheads="1"/>
          </p:cNvSpPr>
          <p:nvPr/>
        </p:nvSpPr>
        <p:spPr bwMode="auto">
          <a:xfrm>
            <a:off x="7848600" y="4495800"/>
            <a:ext cx="304800" cy="304800"/>
          </a:xfrm>
          <a:prstGeom prst="ellipse">
            <a:avLst/>
          </a:prstGeom>
          <a:solidFill>
            <a:srgbClr val="CC0000"/>
          </a:solidFill>
          <a:ln w="9525">
            <a:solidFill>
              <a:srgbClr val="010101"/>
            </a:solidFill>
            <a:round/>
            <a:headEnd/>
            <a:tailEnd/>
          </a:ln>
          <a:effectLst/>
        </p:spPr>
        <p:txBody>
          <a:bodyPr wrap="none" anchor="ctr">
            <a:prstTxWarp prst="textNoShape">
              <a:avLst/>
            </a:prstTxWarp>
          </a:bodyPr>
          <a:lstStyle/>
          <a:p>
            <a:r>
              <a:rPr lang="en-US" sz="2000" b="1">
                <a:solidFill>
                  <a:schemeClr val="bg1"/>
                </a:solidFill>
              </a:rPr>
              <a:t>3</a:t>
            </a:r>
          </a:p>
        </p:txBody>
      </p:sp>
      <p:sp>
        <p:nvSpPr>
          <p:cNvPr id="558090" name="Oval 10"/>
          <p:cNvSpPr>
            <a:spLocks noChangeArrowheads="1"/>
          </p:cNvSpPr>
          <p:nvPr/>
        </p:nvSpPr>
        <p:spPr bwMode="auto">
          <a:xfrm>
            <a:off x="8763000" y="5181600"/>
            <a:ext cx="304800" cy="304800"/>
          </a:xfrm>
          <a:prstGeom prst="ellipse">
            <a:avLst/>
          </a:prstGeom>
          <a:solidFill>
            <a:srgbClr val="CC0000"/>
          </a:solidFill>
          <a:ln w="9525">
            <a:solidFill>
              <a:srgbClr val="010101"/>
            </a:solidFill>
            <a:round/>
            <a:headEnd/>
            <a:tailEnd/>
          </a:ln>
          <a:effectLst/>
        </p:spPr>
        <p:txBody>
          <a:bodyPr wrap="none" anchor="ctr">
            <a:prstTxWarp prst="textNoShape">
              <a:avLst/>
            </a:prstTxWarp>
          </a:bodyPr>
          <a:lstStyle/>
          <a:p>
            <a:r>
              <a:rPr lang="en-US" sz="2000" b="1">
                <a:solidFill>
                  <a:schemeClr val="bg1"/>
                </a:solidFill>
              </a:rPr>
              <a:t>4</a:t>
            </a:r>
          </a:p>
        </p:txBody>
      </p:sp>
      <p:sp>
        <p:nvSpPr>
          <p:cNvPr id="558091" name="Oval 11"/>
          <p:cNvSpPr>
            <a:spLocks noChangeArrowheads="1"/>
          </p:cNvSpPr>
          <p:nvPr/>
        </p:nvSpPr>
        <p:spPr bwMode="auto">
          <a:xfrm>
            <a:off x="3733800" y="5562600"/>
            <a:ext cx="304800" cy="304800"/>
          </a:xfrm>
          <a:prstGeom prst="ellipse">
            <a:avLst/>
          </a:prstGeom>
          <a:solidFill>
            <a:srgbClr val="CC0000"/>
          </a:solidFill>
          <a:ln w="9525">
            <a:solidFill>
              <a:srgbClr val="010101"/>
            </a:solidFill>
            <a:round/>
            <a:headEnd/>
            <a:tailEnd/>
          </a:ln>
          <a:effectLst/>
        </p:spPr>
        <p:txBody>
          <a:bodyPr wrap="none" anchor="ctr">
            <a:prstTxWarp prst="textNoShape">
              <a:avLst/>
            </a:prstTxWarp>
          </a:bodyPr>
          <a:lstStyle/>
          <a:p>
            <a:r>
              <a:rPr lang="en-US" sz="2000" b="1">
                <a:solidFill>
                  <a:schemeClr val="bg1"/>
                </a:solidFill>
              </a:rPr>
              <a:t>2</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1" name="Rectangle 3"/>
          <p:cNvSpPr>
            <a:spLocks noGrp="1" noChangeArrowheads="1"/>
          </p:cNvSpPr>
          <p:nvPr>
            <p:ph type="title"/>
          </p:nvPr>
        </p:nvSpPr>
        <p:spPr/>
        <p:txBody>
          <a:bodyPr/>
          <a:lstStyle/>
          <a:p>
            <a:r>
              <a:rPr lang="en-US"/>
              <a:t>Reading the sequence</a:t>
            </a:r>
          </a:p>
        </p:txBody>
      </p:sp>
      <p:sp>
        <p:nvSpPr>
          <p:cNvPr id="560132" name="Rectangle 4" descr="Rectangle: Click to edit Master text styles&#10;Second level&#10;Third level&#10;Fourth level&#10;Fifth level"/>
          <p:cNvSpPr>
            <a:spLocks noGrp="1" noChangeArrowheads="1"/>
          </p:cNvSpPr>
          <p:nvPr>
            <p:ph type="body" idx="1"/>
          </p:nvPr>
        </p:nvSpPr>
        <p:spPr>
          <a:xfrm>
            <a:off x="609600" y="1371600"/>
            <a:ext cx="5867400" cy="2209800"/>
          </a:xfrm>
          <a:noFill/>
        </p:spPr>
        <p:txBody>
          <a:bodyPr/>
          <a:lstStyle/>
          <a:p>
            <a:pPr>
              <a:lnSpc>
                <a:spcPct val="90000"/>
              </a:lnSpc>
            </a:pPr>
            <a:r>
              <a:rPr lang="en-US" sz="2600"/>
              <a:t>Load gel with sequences from ddA, ddT, ddC, ddG in separate lanes</a:t>
            </a:r>
          </a:p>
          <a:p>
            <a:pPr lvl="1">
              <a:lnSpc>
                <a:spcPct val="90000"/>
              </a:lnSpc>
            </a:pPr>
            <a:r>
              <a:rPr lang="en-US" sz="2400"/>
              <a:t>read lanes manually &amp; carefully</a:t>
            </a:r>
          </a:p>
          <a:p>
            <a:pPr lvl="1">
              <a:lnSpc>
                <a:spcPct val="90000"/>
              </a:lnSpc>
            </a:pPr>
            <a:r>
              <a:rPr lang="en-US" sz="2400"/>
              <a:t>polyacrylamide gel</a:t>
            </a:r>
          </a:p>
        </p:txBody>
      </p:sp>
      <p:graphicFrame>
        <p:nvGraphicFramePr>
          <p:cNvPr id="560133" name="Object 5"/>
          <p:cNvGraphicFramePr>
            <a:graphicFrameLocks noChangeAspect="1"/>
          </p:cNvGraphicFramePr>
          <p:nvPr/>
        </p:nvGraphicFramePr>
        <p:xfrm>
          <a:off x="6324600" y="365125"/>
          <a:ext cx="2709863" cy="6416675"/>
        </p:xfrm>
        <a:graphic>
          <a:graphicData uri="http://schemas.openxmlformats.org/presentationml/2006/ole">
            <p:oleObj spid="_x0000_s60427" name="Document" r:id="rId4" imgW="2733480" imgH="6482160" progId="Word.Document.8">
              <p:embed/>
            </p:oleObj>
          </a:graphicData>
        </a:graphic>
      </p:graphicFrame>
      <p:pic>
        <p:nvPicPr>
          <p:cNvPr id="2" name="Picture 1"/>
          <p:cNvPicPr>
            <a:picLocks noChangeAspect="1"/>
          </p:cNvPicPr>
          <p:nvPr/>
        </p:nvPicPr>
        <p:blipFill rotWithShape="1">
          <a:blip r:embed="rId5" cstate="print">
            <a:extLst>
              <a:ext uri="{28A0092B-C50C-407E-A947-70E740481C1C}">
                <a14:useLocalDpi xmlns="" xmlns:a14="http://schemas.microsoft.com/office/drawing/2010/main"/>
              </a:ext>
            </a:extLst>
          </a:blip>
          <a:srcRect/>
          <a:stretch/>
        </p:blipFill>
        <p:spPr>
          <a:xfrm>
            <a:off x="850900" y="2997200"/>
            <a:ext cx="2994660" cy="36449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4237</TotalTime>
  <Words>483</Words>
  <Application>Microsoft Office PowerPoint</Application>
  <PresentationFormat>On-screen Show (4:3)</PresentationFormat>
  <Paragraphs>90</Paragraphs>
  <Slides>10</Slides>
  <Notes>10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2" baseType="lpstr">
      <vt:lpstr>Office Theme</vt:lpstr>
      <vt:lpstr>Document</vt:lpstr>
      <vt:lpstr>A Lot More Advanced Biotechnology Tools</vt:lpstr>
      <vt:lpstr>Copy DNA without plasmids? PCR!</vt:lpstr>
      <vt:lpstr>PCR process</vt:lpstr>
      <vt:lpstr>PCR primers</vt:lpstr>
      <vt:lpstr>PCR process</vt:lpstr>
      <vt:lpstr>The polymerase problem</vt:lpstr>
      <vt:lpstr>DNA Sequencing</vt:lpstr>
      <vt:lpstr>DNA Sequencing</vt:lpstr>
      <vt:lpstr>Reading the sequence</vt:lpstr>
      <vt:lpstr>Fred Sanger</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Biotechnology 2010edit</dc:title>
  <dc:creator>Kim Foglia/David Knuffke</dc:creator>
  <cp:lastModifiedBy>Megan</cp:lastModifiedBy>
  <cp:revision>187</cp:revision>
  <cp:lastPrinted>2007-11-05T03:00:20Z</cp:lastPrinted>
  <dcterms:created xsi:type="dcterms:W3CDTF">2012-01-08T02:59:35Z</dcterms:created>
  <dcterms:modified xsi:type="dcterms:W3CDTF">2015-04-08T15:32:43Z</dcterms:modified>
</cp:coreProperties>
</file>