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3" r:id="rId6"/>
    <p:sldId id="294" r:id="rId7"/>
    <p:sldId id="260" r:id="rId8"/>
    <p:sldId id="325" r:id="rId9"/>
    <p:sldId id="261" r:id="rId10"/>
    <p:sldId id="295" r:id="rId11"/>
    <p:sldId id="262" r:id="rId12"/>
    <p:sldId id="296" r:id="rId13"/>
    <p:sldId id="263" r:id="rId14"/>
    <p:sldId id="297" r:id="rId15"/>
    <p:sldId id="264" r:id="rId16"/>
    <p:sldId id="298" r:id="rId17"/>
    <p:sldId id="306" r:id="rId18"/>
    <p:sldId id="265" r:id="rId19"/>
    <p:sldId id="266" r:id="rId20"/>
    <p:sldId id="299" r:id="rId21"/>
    <p:sldId id="267" r:id="rId22"/>
    <p:sldId id="300" r:id="rId23"/>
    <p:sldId id="268" r:id="rId24"/>
    <p:sldId id="301" r:id="rId25"/>
    <p:sldId id="269" r:id="rId26"/>
    <p:sldId id="302" r:id="rId27"/>
    <p:sldId id="290" r:id="rId28"/>
    <p:sldId id="303" r:id="rId29"/>
    <p:sldId id="270" r:id="rId30"/>
    <p:sldId id="304" r:id="rId31"/>
    <p:sldId id="305" r:id="rId32"/>
    <p:sldId id="271" r:id="rId33"/>
    <p:sldId id="307" r:id="rId34"/>
    <p:sldId id="272" r:id="rId35"/>
    <p:sldId id="308" r:id="rId36"/>
    <p:sldId id="273" r:id="rId37"/>
    <p:sldId id="309" r:id="rId38"/>
    <p:sldId id="310" r:id="rId39"/>
    <p:sldId id="274" r:id="rId40"/>
    <p:sldId id="311" r:id="rId41"/>
    <p:sldId id="275" r:id="rId42"/>
    <p:sldId id="312" r:id="rId43"/>
    <p:sldId id="313" r:id="rId44"/>
    <p:sldId id="314" r:id="rId45"/>
    <p:sldId id="277" r:id="rId46"/>
    <p:sldId id="278" r:id="rId47"/>
    <p:sldId id="292" r:id="rId48"/>
    <p:sldId id="279" r:id="rId49"/>
    <p:sldId id="315" r:id="rId50"/>
    <p:sldId id="316" r:id="rId51"/>
    <p:sldId id="280" r:id="rId52"/>
    <p:sldId id="317" r:id="rId53"/>
    <p:sldId id="281" r:id="rId54"/>
    <p:sldId id="318" r:id="rId55"/>
    <p:sldId id="282" r:id="rId56"/>
    <p:sldId id="319" r:id="rId57"/>
    <p:sldId id="320" r:id="rId58"/>
    <p:sldId id="283" r:id="rId59"/>
    <p:sldId id="284" r:id="rId60"/>
    <p:sldId id="321" r:id="rId61"/>
    <p:sldId id="285" r:id="rId62"/>
    <p:sldId id="322" r:id="rId63"/>
    <p:sldId id="286" r:id="rId64"/>
    <p:sldId id="323" r:id="rId65"/>
    <p:sldId id="288" r:id="rId66"/>
    <p:sldId id="324" r:id="rId67"/>
    <p:sldId id="291" r:id="rId68"/>
    <p:sldId id="289" r:id="rId69"/>
  </p:sldIdLst>
  <p:sldSz cx="10160000" cy="7620000"/>
  <p:notesSz cx="6858000" cy="9144000"/>
  <p:embeddedFontLst>
    <p:embeddedFont>
      <p:font typeface="Calibri" pitchFamily="34" charset="0"/>
      <p:regular r:id="rId70"/>
      <p:bold r:id="rId71"/>
      <p:italic r:id="rId72"/>
      <p:boldItalic r:id="rId7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7" autoAdjust="0"/>
    <p:restoredTop sz="94660"/>
  </p:normalViewPr>
  <p:slideViewPr>
    <p:cSldViewPr>
      <p:cViewPr varScale="1">
        <p:scale>
          <a:sx n="61" d="100"/>
          <a:sy n="61" d="100"/>
        </p:scale>
        <p:origin x="-1578" y="-84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7141"/>
            <a:ext cx="8636000" cy="16333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C8A86-856D-4C03-BEAB-BC53DD96449B}" type="datetimeFigureOut">
              <a:rPr lang="en-US"/>
              <a:pPr>
                <a:defRPr/>
              </a:pPr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5E9CE-BC0E-4DD6-9A2E-D74CE3C20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18674-E46F-488B-A1FE-39B9FF32B487}" type="datetimeFigureOut">
              <a:rPr lang="en-US"/>
              <a:pPr>
                <a:defRPr/>
              </a:pPr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9F88C-5514-4A01-89D8-03C4E5AAF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5155"/>
            <a:ext cx="2286000" cy="65016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05155"/>
            <a:ext cx="6688667" cy="65016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CD3A8-D23B-4C75-9294-3D2231EF94EE}" type="datetimeFigureOut">
              <a:rPr lang="en-US"/>
              <a:pPr>
                <a:defRPr/>
              </a:pPr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8A980-E65C-4B36-B045-BC4037856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62D33-D565-4867-98FF-E83F4C751441}" type="datetimeFigureOut">
              <a:rPr lang="en-US"/>
              <a:pPr>
                <a:defRPr/>
              </a:pPr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17BB6-E3F1-4C53-B9B6-84F0A7282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896557"/>
            <a:ext cx="8636000" cy="1513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B8D53-BCF1-4ED8-AF1B-EB86223F1D18}" type="datetimeFigureOut">
              <a:rPr lang="en-US"/>
              <a:pPr>
                <a:defRPr/>
              </a:pPr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3A64B-14E8-4665-88A2-71A7A9709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D897F-5E0E-45A2-8D6C-85B1FBA47D5E}" type="datetimeFigureOut">
              <a:rPr lang="en-US"/>
              <a:pPr>
                <a:defRPr/>
              </a:pPr>
              <a:t>5/15/2011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A9492-A8DC-49EC-852E-E928A6912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705681"/>
            <a:ext cx="4490861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416528"/>
            <a:ext cx="4490861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FA5D4-7A5A-46FE-943C-BA81293AF169}" type="datetimeFigureOut">
              <a:rPr lang="en-US"/>
              <a:pPr>
                <a:defRPr/>
              </a:pPr>
              <a:t>5/15/2011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9D5B1-EABF-4ACF-B599-2335A6EEF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90A83-B1C8-4D57-AC12-E94C156D01C8}" type="datetimeFigureOut">
              <a:rPr lang="en-US"/>
              <a:pPr>
                <a:defRPr/>
              </a:pPr>
              <a:t>5/15/2011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1D504-D695-41CE-8924-48D95F14F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2AE00-B819-493E-BA13-FE5407A86D56}" type="datetimeFigureOut">
              <a:rPr lang="en-US"/>
              <a:pPr>
                <a:defRPr/>
              </a:pPr>
              <a:t>5/15/2011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32F4A-2F6D-4779-8AA9-1ACB9C2AC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03391"/>
            <a:ext cx="5679722" cy="6503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594557"/>
            <a:ext cx="3342570" cy="52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7F15D-F307-43EC-BEE4-02BB11783402}" type="datetimeFigureOut">
              <a:rPr lang="en-US"/>
              <a:pPr>
                <a:defRPr/>
              </a:pPr>
              <a:t>5/15/2011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FE788-ACE1-44BA-9D1E-C6AA294C2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68A06-EABB-48A9-A083-D3BD0401B78D}" type="datetimeFigureOut">
              <a:rPr lang="en-US"/>
              <a:pPr>
                <a:defRPr/>
              </a:pPr>
              <a:t>5/15/2011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80439-A9B3-405F-A97F-D53A987BF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0" y="304800"/>
            <a:ext cx="9144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7780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7062788"/>
            <a:ext cx="2370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75195D-70F0-4AD9-B6C3-973112D2C713}" type="datetimeFigureOut">
              <a:rPr lang="en-US"/>
              <a:pPr>
                <a:defRPr/>
              </a:pPr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863" y="7062788"/>
            <a:ext cx="321627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863" y="7062788"/>
            <a:ext cx="2370137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17CFF0-1FB3-47E4-963F-657BB5C10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xmltwo.ibo.org/publications/migrated/production-app2.ibo.org/publication/7/part/1/chapter/7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xmltwo.ibo.org/publications/migrated/production-app2.ibo.org/publication/7/part/1/chapter/7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xmltwo.ibo.org/publications/migrated/production-app2.ibo.org/publication/7/part/1/chapter/7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xmltwo.ibo.org/publications/migrated/production-app2.ibo.org/publication/7/part/1/chapter/7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xmltwo.ibo.org/publications/migrated/production-app2.ibo.org/publication/7/part/1/chapter/7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store.ibo.org/" TargetMode="External"/><Relationship Id="rId7" Type="http://schemas.openxmlformats.org/officeDocument/2006/relationships/hyperlink" Target="http://sciencevideos.wordpress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aburchill.com/chapters/bio.html" TargetMode="External"/><Relationship Id="rId5" Type="http://schemas.openxmlformats.org/officeDocument/2006/relationships/hyperlink" Target="http://click4biology.info/" TargetMode="External"/><Relationship Id="rId4" Type="http://schemas.openxmlformats.org/officeDocument/2006/relationships/hyperlink" Target="http://store.ibo.org/product_info.php?products_id=1224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p.me/P7lr1-m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ssessment.uconn.edu/why1.htm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1295400"/>
            <a:ext cx="25908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812800" y="4724400"/>
            <a:ext cx="8915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00000"/>
                </a:solidFill>
                <a:latin typeface="+mn-lt"/>
              </a:rPr>
              <a:t>Command Terms in IB Biology</a:t>
            </a: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5613400" y="3657600"/>
            <a:ext cx="154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 - 20"/>
              </a:rPr>
              <a:t>It's Down To</a:t>
            </a:r>
          </a:p>
        </p:txBody>
      </p:sp>
      <p:pic>
        <p:nvPicPr>
          <p:cNvPr id="2054" name="Picture 5" descr="clipboard(2)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7600" y="3962400"/>
            <a:ext cx="2073275" cy="5746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279400" y="381000"/>
            <a:ext cx="61214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00008B"/>
                </a:solidFill>
                <a:latin typeface="Bodoni MT Poster Compressed - 2"/>
              </a:rPr>
              <a:t>IB STUDENTS</a:t>
            </a:r>
          </a:p>
        </p:txBody>
      </p:sp>
      <p:sp>
        <p:nvSpPr>
          <p:cNvPr id="2056" name="TextBox 7"/>
          <p:cNvSpPr txBox="1">
            <a:spLocks noChangeArrowheads="1"/>
          </p:cNvSpPr>
          <p:nvPr/>
        </p:nvSpPr>
        <p:spPr bwMode="auto">
          <a:xfrm>
            <a:off x="2184400" y="5715000"/>
            <a:ext cx="6070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666666"/>
                </a:solidFill>
                <a:latin typeface="Calibri - 20"/>
              </a:rPr>
              <a:t>Stephen Taylor</a:t>
            </a:r>
          </a:p>
          <a:p>
            <a:pPr algn="ctr"/>
            <a:r>
              <a:rPr lang="en-US" sz="2800">
                <a:solidFill>
                  <a:srgbClr val="666666"/>
                </a:solidFill>
                <a:latin typeface="Calibri - 20"/>
              </a:rPr>
              <a:t>Bandung International School</a:t>
            </a:r>
          </a:p>
        </p:txBody>
      </p:sp>
      <p:sp>
        <p:nvSpPr>
          <p:cNvPr id="9" name="Oval 8"/>
          <p:cNvSpPr/>
          <p:nvPr/>
        </p:nvSpPr>
        <p:spPr>
          <a:xfrm>
            <a:off x="5092700" y="1887538"/>
            <a:ext cx="269875" cy="269875"/>
          </a:xfrm>
          <a:prstGeom prst="ellipse">
            <a:avLst/>
          </a:prstGeom>
          <a:solidFill>
            <a:srgbClr val="808080"/>
          </a:solidFill>
          <a:ln w="38100" cap="flat" cmpd="sng" algn="ctr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8" name="TextBox 9"/>
          <p:cNvSpPr txBox="1">
            <a:spLocks noChangeArrowheads="1"/>
          </p:cNvSpPr>
          <p:nvPr/>
        </p:nvSpPr>
        <p:spPr bwMode="auto">
          <a:xfrm>
            <a:off x="5048250" y="1847850"/>
            <a:ext cx="508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dirty="0">
                <a:solidFill>
                  <a:srgbClr val="000000"/>
                </a:solidFill>
                <a:latin typeface="Calibri - 20"/>
              </a:rPr>
              <a:t>7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7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9300"/>
                </a:solidFill>
                <a:latin typeface="Calibri - 20"/>
              </a:rPr>
              <a:t>Objective 1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38100" y="0"/>
            <a:ext cx="2819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Define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0" y="838200"/>
            <a:ext cx="93472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  <a:r>
              <a:rPr lang="en-US" sz="2100" i="1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Give the precise meaning of a word, phrase or physical quantity.</a:t>
            </a: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502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Define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diffusion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and 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osmosis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7175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00B050"/>
                </a:solidFill>
                <a:latin typeface="Calibri - 20"/>
              </a:rPr>
              <a:t>Example:</a:t>
            </a:r>
          </a:p>
        </p:txBody>
      </p:sp>
      <p:pic>
        <p:nvPicPr>
          <p:cNvPr id="7176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31800" y="2514600"/>
            <a:ext cx="8991600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Diffusion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is the </a:t>
            </a:r>
            <a:r>
              <a:rPr lang="en-US" sz="2000" u="sng" dirty="0" smtClean="0">
                <a:solidFill>
                  <a:srgbClr val="000000"/>
                </a:solidFill>
                <a:latin typeface="Calibri - 20"/>
              </a:rPr>
              <a:t>passive movement 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of </a:t>
            </a:r>
            <a:r>
              <a:rPr lang="en-US" sz="2000" u="sng" dirty="0" smtClean="0">
                <a:solidFill>
                  <a:srgbClr val="000000"/>
                </a:solidFill>
                <a:latin typeface="Calibri - 20"/>
              </a:rPr>
              <a:t>particles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from regions of </a:t>
            </a:r>
            <a:r>
              <a:rPr lang="en-US" sz="2000" u="sng" dirty="0" smtClean="0">
                <a:solidFill>
                  <a:srgbClr val="000000"/>
                </a:solidFill>
                <a:latin typeface="Calibri - 20"/>
              </a:rPr>
              <a:t>high concentration to lower concentration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.  </a:t>
            </a:r>
          </a:p>
          <a:p>
            <a:endParaRPr lang="en-US" sz="1100" i="1" dirty="0">
              <a:solidFill>
                <a:srgbClr val="000000"/>
              </a:solidFill>
              <a:latin typeface="Calibri - 20"/>
            </a:endParaRPr>
          </a:p>
          <a:p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Osmosis</a:t>
            </a:r>
            <a:r>
              <a:rPr lang="en-US" sz="2000" dirty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is the </a:t>
            </a:r>
            <a:r>
              <a:rPr lang="en-US" sz="2000" u="sng" dirty="0" smtClean="0">
                <a:solidFill>
                  <a:srgbClr val="000000"/>
                </a:solidFill>
                <a:latin typeface="Calibri - 20"/>
              </a:rPr>
              <a:t>passive movement of water molecules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, across a </a:t>
            </a:r>
            <a:r>
              <a:rPr lang="en-US" sz="2000" u="sng" dirty="0" smtClean="0">
                <a:solidFill>
                  <a:srgbClr val="000000"/>
                </a:solidFill>
                <a:latin typeface="Calibri - 20"/>
              </a:rPr>
              <a:t>partially (selectively) permeable membrane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, from a region of </a:t>
            </a:r>
            <a:r>
              <a:rPr lang="en-US" sz="2000" u="sng" dirty="0" smtClean="0">
                <a:solidFill>
                  <a:srgbClr val="000000"/>
                </a:solidFill>
                <a:latin typeface="Calibri - 20"/>
              </a:rPr>
              <a:t>lower solute concentration to a region of higher solute concentration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. 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1800" y="6324600"/>
            <a:ext cx="80874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Definitions are in the subject guide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Break the definition into its component parts – this will help with explanations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up a </a:t>
            </a:r>
            <a:r>
              <a:rPr lang="en-US" i="1" dirty="0" err="1" smtClean="0">
                <a:solidFill>
                  <a:srgbClr val="000000"/>
                </a:solidFill>
                <a:latin typeface="Calibri - 20"/>
              </a:rPr>
              <a:t>vocab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 list or use an online glossary to help with define 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7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9300"/>
                </a:solidFill>
                <a:latin typeface="Calibri - 20"/>
              </a:rPr>
              <a:t>Objective 1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8100" y="0"/>
            <a:ext cx="24638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Draw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0" y="838200"/>
            <a:ext cx="66802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  <a:r>
              <a:rPr lang="en-US" sz="2100" i="1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Represent by means of pencil lines.</a:t>
            </a: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</a:p>
        </p:txBody>
      </p:sp>
      <p:sp>
        <p:nvSpPr>
          <p:cNvPr id="8198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00B050"/>
                </a:solidFill>
                <a:latin typeface="Calibri - 20"/>
              </a:rPr>
              <a:t>Example:</a:t>
            </a:r>
          </a:p>
        </p:txBody>
      </p:sp>
      <p:pic>
        <p:nvPicPr>
          <p:cNvPr id="8199" name="Picture 11"/>
          <p:cNvPicPr>
            <a:picLocks noChangeAspect="1" noChangeArrowheads="1"/>
          </p:cNvPicPr>
          <p:nvPr/>
        </p:nvPicPr>
        <p:blipFill>
          <a:blip r:embed="rId3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899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Draw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a </a:t>
            </a:r>
            <a:r>
              <a:rPr lang="en-US" sz="2000" b="1" dirty="0" smtClean="0">
                <a:solidFill>
                  <a:srgbClr val="000000"/>
                </a:solidFill>
                <a:latin typeface="Calibri - 20"/>
              </a:rPr>
              <a:t>labeled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graph showing a typical </a:t>
            </a:r>
            <a:r>
              <a:rPr lang="en-US" sz="2000" dirty="0" err="1" smtClean="0">
                <a:solidFill>
                  <a:srgbClr val="000000"/>
                </a:solidFill>
                <a:latin typeface="Calibri - 20"/>
              </a:rPr>
              <a:t>sigmoidal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population growth curve 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1800" y="6324600"/>
            <a:ext cx="80147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Draw using clear, dark pencil lines (no </a:t>
            </a:r>
            <a:r>
              <a:rPr lang="en-US" i="1" dirty="0" err="1" smtClean="0">
                <a:solidFill>
                  <a:srgbClr val="000000"/>
                </a:solidFill>
                <a:latin typeface="Calibri - 20"/>
              </a:rPr>
              <a:t>colours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Pay attention to whether it needs to be labeled or annotated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up drawings, graphs and diagrams revision book, and test each other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7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9300"/>
                </a:solidFill>
                <a:latin typeface="Calibri - 20"/>
              </a:rPr>
              <a:t>Objective 1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8100" y="0"/>
            <a:ext cx="24638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Draw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0" y="838200"/>
            <a:ext cx="66802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  <a:r>
              <a:rPr lang="en-US" sz="2100" i="1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Represent by means of pencil lines.</a:t>
            </a: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</a:p>
        </p:txBody>
      </p:sp>
      <p:sp>
        <p:nvSpPr>
          <p:cNvPr id="8198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00B050"/>
                </a:solidFill>
                <a:latin typeface="Calibri - 20"/>
              </a:rPr>
              <a:t>Example:</a:t>
            </a:r>
          </a:p>
        </p:txBody>
      </p:sp>
      <p:pic>
        <p:nvPicPr>
          <p:cNvPr id="8199" name="Picture 11"/>
          <p:cNvPicPr>
            <a:picLocks noChangeAspect="1" noChangeArrowheads="1"/>
          </p:cNvPicPr>
          <p:nvPr/>
        </p:nvPicPr>
        <p:blipFill>
          <a:blip r:embed="rId3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899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Draw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a </a:t>
            </a:r>
            <a:r>
              <a:rPr lang="en-US" sz="2000" b="1" dirty="0" smtClean="0">
                <a:solidFill>
                  <a:srgbClr val="000000"/>
                </a:solidFill>
                <a:latin typeface="Calibri - 20"/>
              </a:rPr>
              <a:t>labeled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graph showing a typical </a:t>
            </a:r>
            <a:r>
              <a:rPr lang="en-US" sz="2000" dirty="0" err="1" smtClean="0">
                <a:solidFill>
                  <a:srgbClr val="000000"/>
                </a:solidFill>
                <a:latin typeface="Calibri - 20"/>
              </a:rPr>
              <a:t>sigmoidal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population growth curve 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1800" y="6324600"/>
            <a:ext cx="80147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Draw using clear, dark pencil lines (no </a:t>
            </a:r>
            <a:r>
              <a:rPr lang="en-US" i="1" dirty="0" err="1" smtClean="0">
                <a:solidFill>
                  <a:srgbClr val="000000"/>
                </a:solidFill>
                <a:latin typeface="Calibri - 20"/>
              </a:rPr>
              <a:t>colours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Pay attention to whether it needs to be labeled or annotated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up drawings, graphs and diagrams revision book, and test each other</a:t>
            </a:r>
            <a:endParaRPr lang="en-US" dirty="0"/>
          </a:p>
        </p:txBody>
      </p:sp>
      <p:pic>
        <p:nvPicPr>
          <p:cNvPr id="8215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6200" y="2438400"/>
            <a:ext cx="65817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7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9300"/>
                </a:solidFill>
                <a:latin typeface="Calibri - 20"/>
              </a:rPr>
              <a:t>Objective 1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38100" y="0"/>
            <a:ext cx="24638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Label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0" y="838200"/>
            <a:ext cx="33655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  <a:r>
              <a:rPr lang="en-US" sz="2100" i="1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Add labels to a diagram.</a:t>
            </a: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</a:p>
        </p:txBody>
      </p:sp>
      <p:sp>
        <p:nvSpPr>
          <p:cNvPr id="9222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00B050"/>
                </a:solidFill>
                <a:latin typeface="Calibri - 20"/>
              </a:rPr>
              <a:t>Example:</a:t>
            </a:r>
          </a:p>
        </p:txBody>
      </p:sp>
      <p:pic>
        <p:nvPicPr>
          <p:cNvPr id="9223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502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Label </a:t>
            </a:r>
            <a:r>
              <a:rPr lang="en-US" sz="2000" dirty="0" smtClean="0">
                <a:latin typeface="Calibri - 20"/>
              </a:rPr>
              <a:t>the structures of the human ear.”</a:t>
            </a:r>
            <a:endParaRPr lang="en-US" sz="2000" dirty="0">
              <a:latin typeface="Calibri - 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1800" y="6324600"/>
            <a:ext cx="80874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Generally, two correct labels are worth one mark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up drawings, graphs and diagrams revision book, and test each other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Revise and make links with regard to structures and their functions</a:t>
            </a:r>
            <a:endParaRPr lang="en-US" dirty="0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2438400"/>
            <a:ext cx="47148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7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9300"/>
                </a:solidFill>
                <a:latin typeface="Calibri - 20"/>
              </a:rPr>
              <a:t>Objective 1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38100" y="0"/>
            <a:ext cx="24638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Label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0" y="838200"/>
            <a:ext cx="33655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  <a:r>
              <a:rPr lang="en-US" sz="2100" i="1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Add labels to a diagram.</a:t>
            </a: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</a:p>
        </p:txBody>
      </p:sp>
      <p:sp>
        <p:nvSpPr>
          <p:cNvPr id="9222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00B050"/>
                </a:solidFill>
                <a:latin typeface="Calibri - 20"/>
              </a:rPr>
              <a:t>Example:</a:t>
            </a:r>
          </a:p>
        </p:txBody>
      </p:sp>
      <p:pic>
        <p:nvPicPr>
          <p:cNvPr id="9223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502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Label </a:t>
            </a:r>
            <a:r>
              <a:rPr lang="en-US" sz="2000" dirty="0" smtClean="0">
                <a:latin typeface="Calibri - 20"/>
              </a:rPr>
              <a:t>the structures of the human ear.”</a:t>
            </a:r>
            <a:endParaRPr lang="en-US" sz="2000" dirty="0">
              <a:latin typeface="Calibri - 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1800" y="6324600"/>
            <a:ext cx="80874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Generally, two correct labels are worth one mark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up drawings, graphs and diagrams revision book, and test each other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Revise and make links with regard to structures and their functions</a:t>
            </a:r>
            <a:endParaRPr lang="en-US" dirty="0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2438400"/>
            <a:ext cx="47148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5689600" y="2514600"/>
            <a:ext cx="4216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A = </a:t>
            </a:r>
            <a:r>
              <a:rPr lang="en-US" sz="2000" dirty="0" err="1" smtClean="0">
                <a:solidFill>
                  <a:srgbClr val="000000"/>
                </a:solidFill>
                <a:latin typeface="Calibri - 20"/>
              </a:rPr>
              <a:t>pinna</a:t>
            </a:r>
            <a:endParaRPr lang="en-US" sz="2000" dirty="0" smtClean="0">
              <a:solidFill>
                <a:srgbClr val="000000"/>
              </a:solidFill>
              <a:latin typeface="Calibri - 20"/>
            </a:endParaRPr>
          </a:p>
          <a:p>
            <a:endParaRPr lang="en-US" sz="2000" dirty="0">
              <a:solidFill>
                <a:srgbClr val="000000"/>
              </a:solidFill>
              <a:latin typeface="Calibri - 2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B = eardrum</a:t>
            </a:r>
          </a:p>
          <a:p>
            <a:endParaRPr lang="en-US" sz="2000" dirty="0">
              <a:solidFill>
                <a:srgbClr val="000000"/>
              </a:solidFill>
              <a:latin typeface="Calibri - 2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C = stapes/ bones of middle ear	</a:t>
            </a:r>
          </a:p>
          <a:p>
            <a:endParaRPr lang="en-US" sz="2000" dirty="0">
              <a:solidFill>
                <a:srgbClr val="000000"/>
              </a:solidFill>
              <a:latin typeface="Calibri - 2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D =  semicircular canals</a:t>
            </a:r>
            <a:endParaRPr lang="en-US" sz="2000" dirty="0">
              <a:latin typeface="Calibri - 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7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9300"/>
                </a:solidFill>
                <a:latin typeface="Calibri - 20"/>
              </a:rPr>
              <a:t>Objective 1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38100" y="0"/>
            <a:ext cx="1905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List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0" y="838200"/>
            <a:ext cx="9804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  <a:r>
              <a:rPr lang="en-US" sz="2100" i="1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Give a sequence of names or other brief answers with no explanation.</a:t>
            </a: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</a:p>
        </p:txBody>
      </p:sp>
      <p:sp>
        <p:nvSpPr>
          <p:cNvPr id="10246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00B050"/>
                </a:solidFill>
                <a:latin typeface="Calibri - 20"/>
              </a:rPr>
              <a:t>Example:</a:t>
            </a:r>
          </a:p>
        </p:txBody>
      </p:sp>
      <p:pic>
        <p:nvPicPr>
          <p:cNvPr id="10247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868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List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seven levels in the hierarchy of </a:t>
            </a:r>
            <a:r>
              <a:rPr lang="en-US" sz="2000" dirty="0" err="1" smtClean="0">
                <a:solidFill>
                  <a:srgbClr val="000000"/>
                </a:solidFill>
                <a:latin typeface="Calibri - 20"/>
              </a:rPr>
              <a:t>taxa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1800" y="6324600"/>
            <a:ext cx="80874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Lists can be used to present examples of  any of the assessment statements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Use mnemonics for memory where the order of the list is important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Try to use examples that can link topics together, across the course</a:t>
            </a:r>
            <a:endParaRPr lang="en-US" dirty="0"/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279400" y="3352800"/>
            <a:ext cx="868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List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two examples of fibrous proteins”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7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9300"/>
                </a:solidFill>
                <a:latin typeface="Calibri - 20"/>
              </a:rPr>
              <a:t>Objective 1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38100" y="0"/>
            <a:ext cx="1905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List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0" y="838200"/>
            <a:ext cx="9804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  <a:r>
              <a:rPr lang="en-US" sz="2100" i="1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Give a sequence of names or other brief answers with no explanation.</a:t>
            </a: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</a:p>
        </p:txBody>
      </p:sp>
      <p:sp>
        <p:nvSpPr>
          <p:cNvPr id="10246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00B050"/>
                </a:solidFill>
                <a:latin typeface="Calibri - 20"/>
              </a:rPr>
              <a:t>Example:</a:t>
            </a:r>
          </a:p>
        </p:txBody>
      </p:sp>
      <p:pic>
        <p:nvPicPr>
          <p:cNvPr id="10247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868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List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seven levels in the hierarchy of </a:t>
            </a:r>
            <a:r>
              <a:rPr lang="en-US" sz="2000" dirty="0" err="1" smtClean="0">
                <a:solidFill>
                  <a:srgbClr val="000000"/>
                </a:solidFill>
                <a:latin typeface="Calibri - 20"/>
              </a:rPr>
              <a:t>taxa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84200" y="2590800"/>
            <a:ext cx="899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Kingdom, phylum, class, order, family, genus, species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1800" y="6324600"/>
            <a:ext cx="80874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Lists can be used to present examples of  any of the assessment statements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Use mnemonics for memory where the order of the list is important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Try to use examples that can link topics together, across the course</a:t>
            </a:r>
            <a:endParaRPr lang="en-US" dirty="0"/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279400" y="3352800"/>
            <a:ext cx="868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List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two examples of fibrous proteins”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7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9300"/>
                </a:solidFill>
                <a:latin typeface="Calibri - 20"/>
              </a:rPr>
              <a:t>Objective 1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38100" y="0"/>
            <a:ext cx="1905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List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0" y="838200"/>
            <a:ext cx="9804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  <a:r>
              <a:rPr lang="en-US" sz="2100" i="1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Give a sequence of names or other brief answers with no explanation.</a:t>
            </a: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</a:p>
        </p:txBody>
      </p:sp>
      <p:sp>
        <p:nvSpPr>
          <p:cNvPr id="10246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00B050"/>
                </a:solidFill>
                <a:latin typeface="Calibri - 20"/>
              </a:rPr>
              <a:t>Example:</a:t>
            </a:r>
          </a:p>
        </p:txBody>
      </p:sp>
      <p:pic>
        <p:nvPicPr>
          <p:cNvPr id="10247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868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List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seven levels in the hierarchy of </a:t>
            </a:r>
            <a:r>
              <a:rPr lang="en-US" sz="2000" dirty="0" err="1" smtClean="0">
                <a:solidFill>
                  <a:srgbClr val="000000"/>
                </a:solidFill>
                <a:latin typeface="Calibri - 20"/>
              </a:rPr>
              <a:t>taxa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84200" y="2590800"/>
            <a:ext cx="899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Kingdom, phylum, class, order, family, genus, species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1800" y="6324600"/>
            <a:ext cx="80874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Lists can be used to present examples of  any of the assessment statements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Use mnemonics for memory where the order of the list is important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Try to use examples that can link topics together, across the course</a:t>
            </a:r>
            <a:endParaRPr lang="en-US" dirty="0"/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279400" y="3352800"/>
            <a:ext cx="868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List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two examples of fibrous proteins”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584200" y="3886200"/>
            <a:ext cx="899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Keratin, collagen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7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9300"/>
                </a:solidFill>
                <a:latin typeface="Calibri - 20"/>
              </a:rPr>
              <a:t>Objective 1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8100" y="0"/>
            <a:ext cx="35306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Measure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0" y="838200"/>
            <a:ext cx="36290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  <a:r>
              <a:rPr lang="en-US" sz="2100" i="1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Find a value for a quantity.</a:t>
            </a: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</a:p>
        </p:txBody>
      </p:sp>
      <p:sp>
        <p:nvSpPr>
          <p:cNvPr id="11270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00B050"/>
                </a:solidFill>
                <a:latin typeface="Calibri - 20"/>
              </a:rPr>
              <a:t>Example:</a:t>
            </a:r>
          </a:p>
        </p:txBody>
      </p:sp>
      <p:pic>
        <p:nvPicPr>
          <p:cNvPr id="11271" name="Picture 11"/>
          <p:cNvPicPr>
            <a:picLocks noChangeAspect="1" noChangeArrowheads="1"/>
          </p:cNvPicPr>
          <p:nvPr/>
        </p:nvPicPr>
        <p:blipFill>
          <a:blip r:embed="rId3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502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Measure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the length of organelle x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1800" y="6324600"/>
            <a:ext cx="88910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Bring a ruler to the exam !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Generally, you’ll need to calculate from a measurement, rather than measure directly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Present all answers in metric, SI units</a:t>
            </a:r>
          </a:p>
        </p:txBody>
      </p:sp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2400" y="2514600"/>
            <a:ext cx="52482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7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9300"/>
                </a:solidFill>
                <a:latin typeface="Calibri - 20"/>
              </a:rPr>
              <a:t>Objective 1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38100" y="0"/>
            <a:ext cx="2438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State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0" y="838200"/>
            <a:ext cx="7899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  <a:r>
              <a:rPr lang="en-US" sz="2100" i="1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Give a specific name, value or other brief answer without an explanation or calculation.</a:t>
            </a: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</a:p>
        </p:txBody>
      </p:sp>
      <p:sp>
        <p:nvSpPr>
          <p:cNvPr id="12294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00B050"/>
                </a:solidFill>
                <a:latin typeface="Calibri - 20"/>
              </a:rPr>
              <a:t>Example:</a:t>
            </a:r>
          </a:p>
        </p:txBody>
      </p:sp>
      <p:pic>
        <p:nvPicPr>
          <p:cNvPr id="12295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1800" y="6324600"/>
            <a:ext cx="80874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Definitions are in the subject guide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Break the definition into its component parts – this will help with explanations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up a </a:t>
            </a:r>
            <a:r>
              <a:rPr lang="en-US" i="1" dirty="0" err="1" smtClean="0">
                <a:solidFill>
                  <a:srgbClr val="000000"/>
                </a:solidFill>
                <a:latin typeface="Calibri - 20"/>
              </a:rPr>
              <a:t>vocab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 list or use an online glossary to help with define questions</a:t>
            </a:r>
            <a:endParaRPr lang="en-US" dirty="0"/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0400" y="1295400"/>
            <a:ext cx="503924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2400" y="5257800"/>
            <a:ext cx="44005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79400" y="2057400"/>
            <a:ext cx="449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“State</a:t>
            </a:r>
            <a:r>
              <a:rPr lang="en-US" dirty="0" smtClean="0"/>
              <a:t> </a:t>
            </a:r>
            <a:r>
              <a:rPr lang="en-US" dirty="0"/>
              <a:t>which species is most distantly related to </a:t>
            </a:r>
            <a:r>
              <a:rPr lang="en-US" i="1" dirty="0"/>
              <a:t>T. </a:t>
            </a:r>
            <a:r>
              <a:rPr lang="en-US" i="1" dirty="0" err="1"/>
              <a:t>perkinsi</a:t>
            </a:r>
            <a:r>
              <a:rPr lang="en-US" i="1" dirty="0"/>
              <a:t> </a:t>
            </a:r>
            <a:r>
              <a:rPr lang="en-US" dirty="0"/>
              <a:t>on the basis of the</a:t>
            </a:r>
          </a:p>
          <a:p>
            <a:r>
              <a:rPr lang="en-US" dirty="0"/>
              <a:t>tree diagram</a:t>
            </a:r>
            <a:r>
              <a:rPr lang="en-US" dirty="0" smtClean="0"/>
              <a:t>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203200" y="101600"/>
            <a:ext cx="10033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Calibri - 20"/>
              </a:rPr>
              <a:t>All IB Biology </a:t>
            </a:r>
            <a:r>
              <a:rPr lang="en-US" sz="2000" b="1">
                <a:solidFill>
                  <a:srgbClr val="000000"/>
                </a:solidFill>
                <a:latin typeface="Calibri - 20"/>
              </a:rPr>
              <a:t>questions</a:t>
            </a:r>
            <a:r>
              <a:rPr lang="en-US" sz="2000">
                <a:solidFill>
                  <a:srgbClr val="000000"/>
                </a:solidFill>
                <a:latin typeface="Calibri - 20"/>
              </a:rPr>
              <a:t> and </a:t>
            </a:r>
            <a:r>
              <a:rPr lang="en-US" sz="2000" b="1">
                <a:solidFill>
                  <a:srgbClr val="000000"/>
                </a:solidFill>
                <a:latin typeface="Calibri - 20"/>
              </a:rPr>
              <a:t>assessment statements</a:t>
            </a:r>
            <a:r>
              <a:rPr lang="en-US" sz="2000">
                <a:solidFill>
                  <a:srgbClr val="000000"/>
                </a:solidFill>
                <a:latin typeface="Calibri - 20"/>
              </a:rPr>
              <a:t> are built around these </a:t>
            </a:r>
            <a:r>
              <a:rPr lang="en-US" sz="2400" b="1">
                <a:solidFill>
                  <a:srgbClr val="000000"/>
                </a:solidFill>
                <a:latin typeface="Calibri - 24"/>
              </a:rPr>
              <a:t>command terms</a:t>
            </a:r>
            <a:r>
              <a:rPr lang="en-US" sz="2000">
                <a:solidFill>
                  <a:srgbClr val="000000"/>
                </a:solidFill>
                <a:latin typeface="Calibri - 20"/>
              </a:rPr>
              <a:t>, which let you know exactly what is expected of you. 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203200" y="6553200"/>
            <a:ext cx="4953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000000"/>
                </a:solidFill>
                <a:latin typeface="Calibri - 20"/>
              </a:rPr>
              <a:t>All definitions of command terms are taken </a:t>
            </a:r>
          </a:p>
          <a:p>
            <a:r>
              <a:rPr lang="en-US" sz="1900">
                <a:solidFill>
                  <a:srgbClr val="000000"/>
                </a:solidFill>
                <a:latin typeface="Calibri - 20"/>
              </a:rPr>
              <a:t>from the </a:t>
            </a:r>
            <a:r>
              <a:rPr lang="en-US" sz="1900" b="1">
                <a:solidFill>
                  <a:srgbClr val="000000"/>
                </a:solidFill>
                <a:latin typeface="Calibri - 20"/>
              </a:rPr>
              <a:t>IB Biology Subject Guide</a:t>
            </a:r>
            <a:r>
              <a:rPr lang="en-US" sz="1900">
                <a:solidFill>
                  <a:srgbClr val="000000"/>
                </a:solidFill>
                <a:latin typeface="Calibri - 20"/>
              </a:rPr>
              <a:t>:</a:t>
            </a:r>
          </a:p>
        </p:txBody>
      </p:sp>
      <p:sp>
        <p:nvSpPr>
          <p:cNvPr id="3076" name="TextBox 3">
            <a:hlinkClick r:id="rId2"/>
          </p:cNvPr>
          <p:cNvSpPr txBox="1">
            <a:spLocks noChangeArrowheads="1"/>
          </p:cNvSpPr>
          <p:nvPr/>
        </p:nvSpPr>
        <p:spPr bwMode="auto">
          <a:xfrm>
            <a:off x="4914900" y="6654800"/>
            <a:ext cx="454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i="1">
                <a:solidFill>
                  <a:srgbClr val="0070C0"/>
                </a:solidFill>
                <a:latin typeface="Times New Roman - 20"/>
              </a:rPr>
              <a:t>http://xmltwo.ibo.org/publications/migrated/production-app2.ibo.org/publication/7/part/1/chapter/7.html</a:t>
            </a:r>
          </a:p>
        </p:txBody>
      </p:sp>
      <p:pic>
        <p:nvPicPr>
          <p:cNvPr id="3077" name="Picture 11"/>
          <p:cNvPicPr>
            <a:picLocks noChangeAspect="1" noChangeArrowheads="1"/>
          </p:cNvPicPr>
          <p:nvPr/>
        </p:nvPicPr>
        <p:blipFill>
          <a:blip r:embed="rId3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153043">
            <a:off x="4854575" y="6937375"/>
            <a:ext cx="45243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7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9300"/>
                </a:solidFill>
                <a:latin typeface="Calibri - 20"/>
              </a:rPr>
              <a:t>Objective 1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38100" y="0"/>
            <a:ext cx="2438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State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0" y="838200"/>
            <a:ext cx="7899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  <a:r>
              <a:rPr lang="en-US" sz="2100" i="1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Give a specific name, value or other brief answer without an explanation or calculation.</a:t>
            </a: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</a:p>
        </p:txBody>
      </p:sp>
      <p:sp>
        <p:nvSpPr>
          <p:cNvPr id="12294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00B050"/>
                </a:solidFill>
                <a:latin typeface="Calibri - 20"/>
              </a:rPr>
              <a:t>Example:</a:t>
            </a:r>
          </a:p>
        </p:txBody>
      </p:sp>
      <p:pic>
        <p:nvPicPr>
          <p:cNvPr id="12295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1800" y="6324600"/>
            <a:ext cx="80874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Definitions are in the subject guide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Break the definition into its component parts – this will help with explanations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up a </a:t>
            </a:r>
            <a:r>
              <a:rPr lang="en-US" i="1" dirty="0" err="1" smtClean="0">
                <a:solidFill>
                  <a:srgbClr val="000000"/>
                </a:solidFill>
                <a:latin typeface="Calibri - 20"/>
              </a:rPr>
              <a:t>vocab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 list or use an online glossary to help with define questions</a:t>
            </a:r>
            <a:endParaRPr lang="en-US" dirty="0"/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0400" y="1295400"/>
            <a:ext cx="503924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2400" y="5257800"/>
            <a:ext cx="44005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79400" y="2057400"/>
            <a:ext cx="449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“State</a:t>
            </a:r>
            <a:r>
              <a:rPr lang="en-US" dirty="0" smtClean="0"/>
              <a:t> </a:t>
            </a:r>
            <a:r>
              <a:rPr lang="en-US" dirty="0"/>
              <a:t>which species is most distantly related to </a:t>
            </a:r>
            <a:r>
              <a:rPr lang="en-US" i="1" dirty="0"/>
              <a:t>T. </a:t>
            </a:r>
            <a:r>
              <a:rPr lang="en-US" i="1" dirty="0" err="1"/>
              <a:t>perkinsi</a:t>
            </a:r>
            <a:r>
              <a:rPr lang="en-US" i="1" dirty="0"/>
              <a:t> </a:t>
            </a:r>
            <a:r>
              <a:rPr lang="en-US" dirty="0"/>
              <a:t>on the basis of the</a:t>
            </a:r>
          </a:p>
          <a:p>
            <a:r>
              <a:rPr lang="en-US" dirty="0"/>
              <a:t>tree diagram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346200" y="3276600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T. </a:t>
            </a:r>
            <a:r>
              <a:rPr lang="en-US" i="1" dirty="0" err="1" smtClean="0">
                <a:solidFill>
                  <a:schemeClr val="accent3">
                    <a:lumMod val="50000"/>
                  </a:schemeClr>
                </a:solidFill>
              </a:rPr>
              <a:t>laboriosa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A52A00"/>
                </a:solidFill>
                <a:latin typeface="Calibri - 20"/>
              </a:rPr>
              <a:t>Objective 2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8100" y="0"/>
            <a:ext cx="3683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Annotate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0" y="838200"/>
            <a:ext cx="4927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8B0000"/>
                </a:solidFill>
                <a:latin typeface="Calibri - 20"/>
              </a:rPr>
              <a:t>Add brief notes to a diagram or graph.</a:t>
            </a:r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13319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Annotate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a graph showing hormone levels in the menstrual cycle.”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1" y="63246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Annotate is more than just ‘label’ – some causes or explanation must be given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up a gallery of annotated graphs, diagrams, flow-charts etc, and use them as visual </a:t>
            </a:r>
            <a:r>
              <a:rPr lang="en-US" i="1" dirty="0" err="1" smtClean="0">
                <a:solidFill>
                  <a:srgbClr val="000000"/>
                </a:solidFill>
                <a:latin typeface="Calibri - 20"/>
              </a:rPr>
              <a:t>organisers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 in your revision of complex concepts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A52A00"/>
                </a:solidFill>
                <a:latin typeface="Calibri - 20"/>
              </a:rPr>
              <a:t>Objective 2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8100" y="0"/>
            <a:ext cx="3683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Annotate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0" y="838200"/>
            <a:ext cx="4927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8B0000"/>
                </a:solidFill>
                <a:latin typeface="Calibri - 20"/>
              </a:rPr>
              <a:t>Add brief notes to a diagram or graph.</a:t>
            </a:r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13319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Annotate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a graph showing hormone levels in the menstrual cycle.”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1" y="63246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Annotate is more than just ‘label’ – some causes or explanation must be given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up a gallery of annotated graphs, diagrams, flow-charts etc, and use them as visual </a:t>
            </a:r>
            <a:r>
              <a:rPr lang="en-US" i="1" dirty="0" err="1" smtClean="0">
                <a:solidFill>
                  <a:srgbClr val="000000"/>
                </a:solidFill>
                <a:latin typeface="Calibri - 20"/>
              </a:rPr>
              <a:t>organisers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 in your revision of complex concepts</a:t>
            </a:r>
          </a:p>
        </p:txBody>
      </p:sp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" y="2457449"/>
            <a:ext cx="8855426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A52A00"/>
                </a:solidFill>
                <a:latin typeface="Calibri - 20"/>
              </a:rPr>
              <a:t>Objective 2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38100" y="0"/>
            <a:ext cx="25908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Apply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0" y="838200"/>
            <a:ext cx="9271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8B0000"/>
                </a:solidFill>
                <a:latin typeface="Calibri - 20"/>
              </a:rPr>
              <a:t>Use an idea, principle, theory, law or equation in a new situation.</a:t>
            </a:r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14343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Apply </a:t>
            </a:r>
            <a:r>
              <a:rPr lang="en-US" sz="2000" dirty="0" smtClean="0">
                <a:latin typeface="Calibri - 20"/>
              </a:rPr>
              <a:t>the dichotomous key to identify </a:t>
            </a:r>
            <a:r>
              <a:rPr lang="en-US" sz="2000" dirty="0" err="1" smtClean="0">
                <a:latin typeface="Calibri - 20"/>
              </a:rPr>
              <a:t>ribosomes</a:t>
            </a:r>
            <a:r>
              <a:rPr lang="en-US" sz="2000" dirty="0" smtClean="0">
                <a:latin typeface="Calibri - 20"/>
              </a:rPr>
              <a:t>.”</a:t>
            </a:r>
            <a:endParaRPr lang="en-US" sz="2000" dirty="0"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74719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Put an idea or technique into action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up some of your own dichotomous keys, for any topic or process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Learn the equations needed, as they too might need to be ‘applied’</a:t>
            </a:r>
            <a:endParaRPr lang="en-US" dirty="0"/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99" y="2514600"/>
            <a:ext cx="44799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A52A00"/>
                </a:solidFill>
                <a:latin typeface="Calibri - 20"/>
              </a:rPr>
              <a:t>Objective 2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38100" y="0"/>
            <a:ext cx="25908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Apply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0" y="838200"/>
            <a:ext cx="9271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8B0000"/>
                </a:solidFill>
                <a:latin typeface="Calibri - 20"/>
              </a:rPr>
              <a:t>Use an idea, principle, theory, law or equation in a new situation.</a:t>
            </a:r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14343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Apply </a:t>
            </a:r>
            <a:r>
              <a:rPr lang="en-US" sz="2000" dirty="0" smtClean="0">
                <a:latin typeface="Calibri - 20"/>
              </a:rPr>
              <a:t>the dichotomous key to identify </a:t>
            </a:r>
            <a:r>
              <a:rPr lang="en-US" sz="2000" dirty="0" err="1" smtClean="0">
                <a:latin typeface="Calibri - 20"/>
              </a:rPr>
              <a:t>ribosomes</a:t>
            </a:r>
            <a:r>
              <a:rPr lang="en-US" sz="2000" dirty="0" smtClean="0">
                <a:latin typeface="Calibri - 20"/>
              </a:rPr>
              <a:t>.”</a:t>
            </a:r>
            <a:endParaRPr lang="en-US" sz="2000" dirty="0"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74719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Put an idea or technique into action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up some of your own dichotomous keys, for any topic or process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Learn the equations needed, as they too might need to be ‘applied’</a:t>
            </a:r>
            <a:endParaRPr lang="en-US" dirty="0"/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99" y="2514600"/>
            <a:ext cx="44799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32315">
            <a:off x="4518038" y="4772038"/>
            <a:ext cx="45243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A52A00"/>
                </a:solidFill>
                <a:latin typeface="Calibri - 20"/>
              </a:rPr>
              <a:t>Objective 2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8100" y="0"/>
            <a:ext cx="36576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Calculate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0" y="838200"/>
            <a:ext cx="9271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8B0000"/>
                </a:solidFill>
                <a:latin typeface="Calibri - 20"/>
              </a:rPr>
              <a:t>Find a numerical answer, showing the relevant stages of working.</a:t>
            </a:r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15370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1800" y="6324600"/>
            <a:ext cx="86645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Show your working unless otherwise told to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sure you use the correct SI unit in your answer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up a booklet of all the possible types of calculations you have learned to use</a:t>
            </a:r>
            <a:endParaRPr lang="en-US" dirty="0"/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7924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Calculate </a:t>
            </a:r>
            <a:r>
              <a:rPr lang="en-US" sz="2000" dirty="0" smtClean="0">
                <a:latin typeface="Calibri - 20"/>
              </a:rPr>
              <a:t>the magnification of the image of the </a:t>
            </a:r>
            <a:r>
              <a:rPr lang="en-US" sz="2000" dirty="0" err="1" smtClean="0">
                <a:latin typeface="Calibri - 20"/>
              </a:rPr>
              <a:t>bacteriophage</a:t>
            </a:r>
            <a:r>
              <a:rPr lang="en-US" sz="2000" dirty="0" smtClean="0">
                <a:latin typeface="Calibri - 20"/>
              </a:rPr>
              <a:t>.”</a:t>
            </a:r>
            <a:endParaRPr lang="en-US" sz="2000" dirty="0">
              <a:latin typeface="Calibri - 2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975600" y="4648200"/>
            <a:ext cx="1752600" cy="0"/>
          </a:xfrm>
          <a:prstGeom prst="line">
            <a:avLst/>
          </a:prstGeom>
          <a:ln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8356600" y="4267200"/>
            <a:ext cx="1066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5</a:t>
            </a:r>
            <a:r>
              <a:rPr lang="en-US" sz="1900" dirty="0" smtClean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0nm</a:t>
            </a:r>
            <a:endParaRPr lang="en-US" sz="1900" dirty="0">
              <a:solidFill>
                <a:schemeClr val="accent2">
                  <a:lumMod val="50000"/>
                </a:schemeClr>
              </a:solidFill>
              <a:latin typeface="Calibri - 20"/>
            </a:endParaRPr>
          </a:p>
        </p:txBody>
      </p:sp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1295400"/>
            <a:ext cx="2231957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4" cstate="print"/>
          <a:srcRect r="11707"/>
          <a:stretch>
            <a:fillRect/>
          </a:stretch>
        </p:blipFill>
        <p:spPr bwMode="auto">
          <a:xfrm>
            <a:off x="7899400" y="4724400"/>
            <a:ext cx="208746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A52A00"/>
                </a:solidFill>
                <a:latin typeface="Calibri - 20"/>
              </a:rPr>
              <a:t>Objective 2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8100" y="0"/>
            <a:ext cx="36576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Calculate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0" y="838200"/>
            <a:ext cx="9271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8B0000"/>
                </a:solidFill>
                <a:latin typeface="Calibri - 20"/>
              </a:rPr>
              <a:t>Find a numerical answer, showing the relevant stages of working.</a:t>
            </a:r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15370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1800" y="6324600"/>
            <a:ext cx="86645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Show your working unless otherwise told to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sure you use the correct SI unit in your answer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up a booklet of all the possible types of calculations you have learned to use</a:t>
            </a:r>
            <a:endParaRPr lang="en-US" dirty="0"/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7924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Calculate </a:t>
            </a:r>
            <a:r>
              <a:rPr lang="en-US" sz="2000" dirty="0" smtClean="0">
                <a:latin typeface="Calibri - 20"/>
              </a:rPr>
              <a:t>the magnification of the image of the </a:t>
            </a:r>
            <a:r>
              <a:rPr lang="en-US" sz="2000" dirty="0" err="1" smtClean="0">
                <a:latin typeface="Calibri - 20"/>
              </a:rPr>
              <a:t>bacteriophage</a:t>
            </a:r>
            <a:r>
              <a:rPr lang="en-US" sz="2000" dirty="0" smtClean="0">
                <a:latin typeface="Calibri - 20"/>
              </a:rPr>
              <a:t>.”</a:t>
            </a:r>
            <a:endParaRPr lang="en-US" sz="2000" dirty="0">
              <a:latin typeface="Calibri - 2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975600" y="4648200"/>
            <a:ext cx="1752600" cy="0"/>
          </a:xfrm>
          <a:prstGeom prst="line">
            <a:avLst/>
          </a:prstGeom>
          <a:ln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8356600" y="4267200"/>
            <a:ext cx="1066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5</a:t>
            </a:r>
            <a:r>
              <a:rPr lang="en-US" sz="1900" dirty="0" smtClean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0nm</a:t>
            </a:r>
            <a:endParaRPr lang="en-US" sz="1900" dirty="0">
              <a:solidFill>
                <a:schemeClr val="accent2">
                  <a:lumMod val="50000"/>
                </a:schemeClr>
              </a:solidFill>
              <a:latin typeface="Calibri - 20"/>
            </a:endParaRPr>
          </a:p>
        </p:txBody>
      </p:sp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1295400"/>
            <a:ext cx="2231957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4" cstate="print"/>
          <a:srcRect r="11707"/>
          <a:stretch>
            <a:fillRect/>
          </a:stretch>
        </p:blipFill>
        <p:spPr bwMode="auto">
          <a:xfrm>
            <a:off x="7899400" y="4724400"/>
            <a:ext cx="208746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584200" y="2590800"/>
            <a:ext cx="7924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Measure the scale bar image length (in mm)</a:t>
            </a:r>
          </a:p>
          <a:p>
            <a:r>
              <a:rPr lang="en-US" sz="2000" dirty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 = 40mm</a:t>
            </a:r>
          </a:p>
          <a:p>
            <a:endParaRPr lang="en-US" sz="2000" dirty="0" smtClean="0">
              <a:solidFill>
                <a:srgbClr val="000000"/>
              </a:solidFill>
              <a:latin typeface="Calibri - 20"/>
            </a:endParaRP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Convert to the same unit as the scale bar label</a:t>
            </a:r>
          </a:p>
          <a:p>
            <a:r>
              <a:rPr lang="en-US" sz="2000" dirty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  = 40 x 1000 x 1000 	= 40,000,000nm</a:t>
            </a:r>
          </a:p>
          <a:p>
            <a:endParaRPr lang="en-US" sz="2000" dirty="0" smtClean="0">
              <a:solidFill>
                <a:srgbClr val="000000"/>
              </a:solidFill>
              <a:latin typeface="Calibri - 20"/>
            </a:endParaRPr>
          </a:p>
          <a:p>
            <a:pPr>
              <a:buFontTx/>
              <a:buChar char="-"/>
            </a:pPr>
            <a:r>
              <a:rPr lang="en-US" sz="2000" dirty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Divide out to get the multiplication factor</a:t>
            </a:r>
          </a:p>
          <a:p>
            <a:r>
              <a:rPr lang="en-US" sz="2000" dirty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  = 40,000,000 / 50 	= </a:t>
            </a:r>
            <a:r>
              <a:rPr lang="en-US" sz="2000" b="1" dirty="0" smtClean="0">
                <a:solidFill>
                  <a:srgbClr val="000000"/>
                </a:solidFill>
                <a:latin typeface="Calibri - 20"/>
              </a:rPr>
              <a:t>800,000 x magnification</a:t>
            </a:r>
            <a:endParaRPr lang="en-US" sz="2000" b="1" dirty="0">
              <a:latin typeface="Calibri - 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A52A00"/>
                </a:solidFill>
                <a:latin typeface="Calibri - 20"/>
              </a:rPr>
              <a:t>Objective 2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8100" y="0"/>
            <a:ext cx="36576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Calculate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0" y="838200"/>
            <a:ext cx="9271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8B0000"/>
                </a:solidFill>
                <a:latin typeface="Calibri - 20"/>
              </a:rPr>
              <a:t>Find a numerical answer, showing the relevant stages of working.</a:t>
            </a:r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15370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1800" y="6324600"/>
            <a:ext cx="86645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Learn all the different </a:t>
            </a:r>
            <a:r>
              <a:rPr lang="en-US" i="1" u="sng" dirty="0" smtClean="0">
                <a:solidFill>
                  <a:srgbClr val="000000"/>
                </a:solidFill>
                <a:latin typeface="Calibri - 20"/>
              </a:rPr>
              <a:t>‘calculate percentage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…’ methods. 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sure you use the correct SI unit in your answer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up a booklet of all the possible types of calculations you have learned to use</a:t>
            </a:r>
            <a:endParaRPr lang="en-US" dirty="0"/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4724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Calculate </a:t>
            </a:r>
            <a:r>
              <a:rPr lang="en-US" sz="2000" dirty="0" smtClean="0">
                <a:latin typeface="Calibri - 20"/>
              </a:rPr>
              <a:t>the percentage difference in .”response time of the control group from day 2 to day 31</a:t>
            </a:r>
            <a:endParaRPr lang="en-US" sz="2000" dirty="0">
              <a:latin typeface="Calibri - 2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 l="21110"/>
          <a:stretch>
            <a:fillRect/>
          </a:stretch>
        </p:blipFill>
        <p:spPr bwMode="auto">
          <a:xfrm>
            <a:off x="5366532" y="1447800"/>
            <a:ext cx="479346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 rot="16200000">
            <a:off x="4352134" y="2632866"/>
            <a:ext cx="19159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Response time (</a:t>
            </a:r>
            <a:r>
              <a:rPr lang="en-US" sz="1400" dirty="0" err="1" smtClean="0">
                <a:solidFill>
                  <a:srgbClr val="000000"/>
                </a:solidFill>
                <a:latin typeface="Calibri - 20"/>
              </a:rPr>
              <a:t>secs</a:t>
            </a:r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)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8509000" y="4648200"/>
            <a:ext cx="16770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May2009TZ1SLP3</a:t>
            </a:r>
            <a:endParaRPr lang="en-US" sz="1400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3400" y="5029200"/>
            <a:ext cx="4343400" cy="19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A52A00"/>
                </a:solidFill>
                <a:latin typeface="Calibri - 20"/>
              </a:rPr>
              <a:t>Objective 2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8100" y="0"/>
            <a:ext cx="36576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Calculate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0" y="838200"/>
            <a:ext cx="9271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8B0000"/>
                </a:solidFill>
                <a:latin typeface="Calibri - 20"/>
              </a:rPr>
              <a:t>Find a numerical answer, showing the relevant stages of working.</a:t>
            </a:r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15370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1800" y="6324600"/>
            <a:ext cx="86645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Learn all the different </a:t>
            </a:r>
            <a:r>
              <a:rPr lang="en-US" i="1" u="sng" dirty="0" smtClean="0">
                <a:solidFill>
                  <a:srgbClr val="000000"/>
                </a:solidFill>
                <a:latin typeface="Calibri - 20"/>
              </a:rPr>
              <a:t>‘calculate percentage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…’ methods. 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sure you use the correct SI unit in your answer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up a booklet of all the possible types of calculations you have learned to use</a:t>
            </a:r>
            <a:endParaRPr lang="en-US" dirty="0"/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4724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Calculate </a:t>
            </a:r>
            <a:r>
              <a:rPr lang="en-US" sz="2000" dirty="0" smtClean="0">
                <a:latin typeface="Calibri - 20"/>
              </a:rPr>
              <a:t>the percentage difference in .”response time of the control group from day 2 to day 31</a:t>
            </a:r>
            <a:endParaRPr lang="en-US" sz="2000" dirty="0">
              <a:latin typeface="Calibri - 20"/>
            </a:endParaRP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355600" y="3124200"/>
            <a:ext cx="480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increases from 130s to 145s</a:t>
            </a:r>
            <a:endParaRPr lang="en-US" sz="2000" b="1" dirty="0">
              <a:latin typeface="Calibri - 20"/>
            </a:endParaRP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145-130 = 15s</a:t>
            </a:r>
          </a:p>
          <a:p>
            <a:pPr>
              <a:buFontTx/>
              <a:buChar char="-"/>
            </a:pPr>
            <a:endParaRPr lang="en-US" sz="2000" dirty="0" smtClean="0">
              <a:solidFill>
                <a:srgbClr val="000000"/>
              </a:solidFill>
              <a:latin typeface="Calibri - 20"/>
            </a:endParaRP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Percentage difference = of the </a:t>
            </a:r>
            <a:r>
              <a:rPr lang="en-US" sz="2000" u="sng" dirty="0" smtClean="0">
                <a:solidFill>
                  <a:srgbClr val="000000"/>
                </a:solidFill>
                <a:latin typeface="Calibri - 20"/>
              </a:rPr>
              <a:t>original measuremen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t?</a:t>
            </a:r>
          </a:p>
          <a:p>
            <a:pPr>
              <a:buFontTx/>
              <a:buChar char="-"/>
            </a:pPr>
            <a:endParaRPr lang="en-US" sz="2000" dirty="0" smtClean="0">
              <a:solidFill>
                <a:srgbClr val="000000"/>
              </a:solidFill>
              <a:latin typeface="Calibri - 2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So:   </a:t>
            </a:r>
            <a:r>
              <a:rPr lang="en-US" sz="2000" b="1" dirty="0" smtClean="0">
                <a:solidFill>
                  <a:srgbClr val="000000"/>
                </a:solidFill>
                <a:latin typeface="Calibri - 20"/>
              </a:rPr>
              <a:t>% diff 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	= 	(15/130) x 100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                   	= 	</a:t>
            </a:r>
            <a:r>
              <a:rPr lang="en-US" sz="2000" b="1" dirty="0" smtClean="0">
                <a:solidFill>
                  <a:srgbClr val="000000"/>
                </a:solidFill>
                <a:latin typeface="Calibri - 20"/>
              </a:rPr>
              <a:t>11.5%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 l="21110"/>
          <a:stretch>
            <a:fillRect/>
          </a:stretch>
        </p:blipFill>
        <p:spPr bwMode="auto">
          <a:xfrm>
            <a:off x="5366532" y="1447800"/>
            <a:ext cx="479346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 rot="16200000">
            <a:off x="4352134" y="2632866"/>
            <a:ext cx="19159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Response time (</a:t>
            </a:r>
            <a:r>
              <a:rPr lang="en-US" sz="1400" dirty="0" err="1" smtClean="0">
                <a:solidFill>
                  <a:srgbClr val="000000"/>
                </a:solidFill>
                <a:latin typeface="Calibri - 20"/>
              </a:rPr>
              <a:t>secs</a:t>
            </a:r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)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8509000" y="4648200"/>
            <a:ext cx="16770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May2009TZ1SLP3</a:t>
            </a:r>
            <a:endParaRPr lang="en-US" sz="1400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3400" y="5029200"/>
            <a:ext cx="4343400" cy="19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Connector 22"/>
          <p:cNvCxnSpPr/>
          <p:nvPr/>
        </p:nvCxnSpPr>
        <p:spPr>
          <a:xfrm rot="10800000" flipV="1">
            <a:off x="5743575" y="2933699"/>
            <a:ext cx="628650" cy="952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5765800" y="2819400"/>
            <a:ext cx="344805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8400" y="609600"/>
            <a:ext cx="51816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A52A00"/>
                </a:solidFill>
                <a:latin typeface="Calibri - 20"/>
              </a:rPr>
              <a:t>Objective 2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8100" y="0"/>
            <a:ext cx="35052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Describe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0" y="838200"/>
            <a:ext cx="3327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8B0000"/>
                </a:solidFill>
                <a:latin typeface="Calibri - 20"/>
              </a:rPr>
              <a:t>Give a detailed account.</a:t>
            </a:r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16391" name="Picture 11"/>
          <p:cNvPicPr>
            <a:picLocks noChangeAspect="1" noChangeArrowheads="1"/>
          </p:cNvPicPr>
          <p:nvPr/>
        </p:nvPicPr>
        <p:blipFill>
          <a:blip r:embed="rId3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495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Describe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the effect of previous exposure to the odor on the flight of bees.” </a:t>
            </a:r>
            <a:r>
              <a:rPr lang="en-US" sz="1200" dirty="0" smtClean="0">
                <a:solidFill>
                  <a:srgbClr val="000000"/>
                </a:solidFill>
                <a:latin typeface="Calibri - 20"/>
              </a:rPr>
              <a:t>(2)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73949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Descriptions are not explanations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Pay attention to the number of marks available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Descriptions can be of processes or of parts of a data response graph</a:t>
            </a:r>
            <a:endParaRPr lang="en-US" dirty="0"/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279400" y="40386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Describe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how biomass may be measured.” </a:t>
            </a:r>
            <a:r>
              <a:rPr lang="en-US" sz="1200" dirty="0" smtClean="0">
                <a:solidFill>
                  <a:srgbClr val="000000"/>
                </a:solidFill>
                <a:latin typeface="Calibri - 20"/>
              </a:rPr>
              <a:t>(2)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80400" y="4191000"/>
            <a:ext cx="16770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May2009TZ1SLP3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203200" y="101600"/>
            <a:ext cx="10033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Calibri - 20"/>
              </a:rPr>
              <a:t>All IB Biology </a:t>
            </a:r>
            <a:r>
              <a:rPr lang="en-US" sz="2000" b="1">
                <a:solidFill>
                  <a:srgbClr val="000000"/>
                </a:solidFill>
                <a:latin typeface="Calibri - 20"/>
              </a:rPr>
              <a:t>questions</a:t>
            </a:r>
            <a:r>
              <a:rPr lang="en-US" sz="2000">
                <a:solidFill>
                  <a:srgbClr val="000000"/>
                </a:solidFill>
                <a:latin typeface="Calibri - 20"/>
              </a:rPr>
              <a:t> and </a:t>
            </a:r>
            <a:r>
              <a:rPr lang="en-US" sz="2000" b="1">
                <a:solidFill>
                  <a:srgbClr val="000000"/>
                </a:solidFill>
                <a:latin typeface="Calibri - 20"/>
              </a:rPr>
              <a:t>assessment statements</a:t>
            </a:r>
            <a:r>
              <a:rPr lang="en-US" sz="2000">
                <a:solidFill>
                  <a:srgbClr val="000000"/>
                </a:solidFill>
                <a:latin typeface="Calibri - 20"/>
              </a:rPr>
              <a:t> are built around these </a:t>
            </a:r>
            <a:r>
              <a:rPr lang="en-US" sz="2400" b="1">
                <a:solidFill>
                  <a:srgbClr val="000000"/>
                </a:solidFill>
                <a:latin typeface="Calibri - 24"/>
              </a:rPr>
              <a:t>command terms</a:t>
            </a:r>
            <a:r>
              <a:rPr lang="en-US" sz="2000">
                <a:solidFill>
                  <a:srgbClr val="000000"/>
                </a:solidFill>
                <a:latin typeface="Calibri - 20"/>
              </a:rPr>
              <a:t>, which let you know exactly what is expected of you. 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231900" y="176530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9300"/>
                </a:solidFill>
                <a:latin typeface="Calibri - 20"/>
              </a:rPr>
              <a:t>Define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7327900" y="4292600"/>
            <a:ext cx="93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9300"/>
                </a:solidFill>
                <a:latin typeface="Calibri - 20"/>
              </a:rPr>
              <a:t>Draw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4343400" y="2717800"/>
            <a:ext cx="93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9300"/>
                </a:solidFill>
                <a:latin typeface="Calibri - 20"/>
              </a:rPr>
              <a:t>Label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1841500" y="3911600"/>
            <a:ext cx="73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9300"/>
                </a:solidFill>
                <a:latin typeface="Calibri - 20"/>
              </a:rPr>
              <a:t>List</a:t>
            </a:r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6781800" y="1333500"/>
            <a:ext cx="914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009300"/>
                </a:solidFill>
                <a:latin typeface="Calibri - 20"/>
              </a:rPr>
              <a:t>State</a:t>
            </a:r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7924800" y="2413000"/>
            <a:ext cx="132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9300"/>
                </a:solidFill>
                <a:latin typeface="Calibri - 20"/>
              </a:rPr>
              <a:t>Measure</a:t>
            </a: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3251200" y="1257300"/>
            <a:ext cx="139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A52A00"/>
                </a:solidFill>
                <a:latin typeface="Calibri - 20"/>
              </a:rPr>
              <a:t>Annotate</a:t>
            </a:r>
          </a:p>
        </p:txBody>
      </p:sp>
      <p:sp>
        <p:nvSpPr>
          <p:cNvPr id="4106" name="TextBox 9"/>
          <p:cNvSpPr txBox="1">
            <a:spLocks noChangeArrowheads="1"/>
          </p:cNvSpPr>
          <p:nvPr/>
        </p:nvSpPr>
        <p:spPr bwMode="auto">
          <a:xfrm>
            <a:off x="5943600" y="2057400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A52A00"/>
                </a:solidFill>
                <a:latin typeface="Calibri - 20"/>
              </a:rPr>
              <a:t>Apply</a:t>
            </a: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5321300" y="5143500"/>
            <a:ext cx="13462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A52A00"/>
                </a:solidFill>
                <a:latin typeface="Calibri - 20"/>
              </a:rPr>
              <a:t>Calculate</a:t>
            </a:r>
          </a:p>
        </p:txBody>
      </p:sp>
      <p:sp>
        <p:nvSpPr>
          <p:cNvPr id="4108" name="TextBox 11"/>
          <p:cNvSpPr txBox="1">
            <a:spLocks noChangeArrowheads="1"/>
          </p:cNvSpPr>
          <p:nvPr/>
        </p:nvSpPr>
        <p:spPr bwMode="auto">
          <a:xfrm>
            <a:off x="3429000" y="3619500"/>
            <a:ext cx="1270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A52A00"/>
                </a:solidFill>
                <a:latin typeface="Calibri - 20"/>
              </a:rPr>
              <a:t>Describe</a:t>
            </a:r>
          </a:p>
        </p:txBody>
      </p:sp>
      <p:sp>
        <p:nvSpPr>
          <p:cNvPr id="4109" name="TextBox 12"/>
          <p:cNvSpPr txBox="1">
            <a:spLocks noChangeArrowheads="1"/>
          </p:cNvSpPr>
          <p:nvPr/>
        </p:nvSpPr>
        <p:spPr bwMode="auto">
          <a:xfrm>
            <a:off x="1104900" y="2527300"/>
            <a:ext cx="1549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A52A00"/>
                </a:solidFill>
                <a:latin typeface="Calibri - 20"/>
              </a:rPr>
              <a:t>Distinguish</a:t>
            </a:r>
          </a:p>
        </p:txBody>
      </p:sp>
      <p:sp>
        <p:nvSpPr>
          <p:cNvPr id="4110" name="TextBox 13"/>
          <p:cNvSpPr txBox="1">
            <a:spLocks noChangeArrowheads="1"/>
          </p:cNvSpPr>
          <p:nvPr/>
        </p:nvSpPr>
        <p:spPr bwMode="auto">
          <a:xfrm>
            <a:off x="1206500" y="4622800"/>
            <a:ext cx="1295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A52A00"/>
                </a:solidFill>
                <a:latin typeface="Calibri - 20"/>
              </a:rPr>
              <a:t>Estimate</a:t>
            </a:r>
          </a:p>
        </p:txBody>
      </p:sp>
      <p:sp>
        <p:nvSpPr>
          <p:cNvPr id="4111" name="TextBox 14"/>
          <p:cNvSpPr txBox="1">
            <a:spLocks noChangeArrowheads="1"/>
          </p:cNvSpPr>
          <p:nvPr/>
        </p:nvSpPr>
        <p:spPr bwMode="auto">
          <a:xfrm>
            <a:off x="8178800" y="4965700"/>
            <a:ext cx="119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A52A00"/>
                </a:solidFill>
                <a:latin typeface="Calibri - 20"/>
              </a:rPr>
              <a:t>Identify</a:t>
            </a:r>
          </a:p>
        </p:txBody>
      </p:sp>
      <p:sp>
        <p:nvSpPr>
          <p:cNvPr id="4112" name="TextBox 15"/>
          <p:cNvSpPr txBox="1">
            <a:spLocks noChangeArrowheads="1"/>
          </p:cNvSpPr>
          <p:nvPr/>
        </p:nvSpPr>
        <p:spPr bwMode="auto">
          <a:xfrm>
            <a:off x="6654800" y="3327400"/>
            <a:ext cx="116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A52A00"/>
                </a:solidFill>
                <a:latin typeface="Calibri - 20"/>
              </a:rPr>
              <a:t>Outline</a:t>
            </a:r>
          </a:p>
        </p:txBody>
      </p:sp>
      <p:sp>
        <p:nvSpPr>
          <p:cNvPr id="4113" name="TextBox 16"/>
          <p:cNvSpPr txBox="1">
            <a:spLocks noChangeArrowheads="1"/>
          </p:cNvSpPr>
          <p:nvPr/>
        </p:nvSpPr>
        <p:spPr bwMode="auto">
          <a:xfrm>
            <a:off x="4762500" y="1333500"/>
            <a:ext cx="1193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00008B"/>
                </a:solidFill>
                <a:latin typeface="Calibri - 20"/>
              </a:rPr>
              <a:t>Analyse</a:t>
            </a:r>
          </a:p>
        </p:txBody>
      </p:sp>
      <p:sp>
        <p:nvSpPr>
          <p:cNvPr id="4114" name="TextBox 17"/>
          <p:cNvSpPr txBox="1">
            <a:spLocks noChangeArrowheads="1"/>
          </p:cNvSpPr>
          <p:nvPr/>
        </p:nvSpPr>
        <p:spPr bwMode="auto">
          <a:xfrm>
            <a:off x="7874000" y="1485900"/>
            <a:ext cx="142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8B"/>
                </a:solidFill>
                <a:latin typeface="Calibri - 20"/>
              </a:rPr>
              <a:t>Comment</a:t>
            </a:r>
          </a:p>
        </p:txBody>
      </p:sp>
      <p:sp>
        <p:nvSpPr>
          <p:cNvPr id="4115" name="TextBox 18"/>
          <p:cNvSpPr txBox="1">
            <a:spLocks noChangeArrowheads="1"/>
          </p:cNvSpPr>
          <p:nvPr/>
        </p:nvSpPr>
        <p:spPr bwMode="auto">
          <a:xfrm>
            <a:off x="838200" y="3289300"/>
            <a:ext cx="1346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8B"/>
                </a:solidFill>
                <a:latin typeface="Calibri - 20"/>
              </a:rPr>
              <a:t>Compare</a:t>
            </a:r>
          </a:p>
        </p:txBody>
      </p:sp>
      <p:sp>
        <p:nvSpPr>
          <p:cNvPr id="4116" name="TextBox 19"/>
          <p:cNvSpPr txBox="1">
            <a:spLocks noChangeArrowheads="1"/>
          </p:cNvSpPr>
          <p:nvPr/>
        </p:nvSpPr>
        <p:spPr bwMode="auto">
          <a:xfrm>
            <a:off x="4737100" y="3378200"/>
            <a:ext cx="1397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00008B"/>
                </a:solidFill>
                <a:latin typeface="Calibri - 20"/>
              </a:rPr>
              <a:t>Construct</a:t>
            </a:r>
          </a:p>
        </p:txBody>
      </p:sp>
      <p:sp>
        <p:nvSpPr>
          <p:cNvPr id="4117" name="TextBox 20"/>
          <p:cNvSpPr txBox="1">
            <a:spLocks noChangeArrowheads="1"/>
          </p:cNvSpPr>
          <p:nvPr/>
        </p:nvSpPr>
        <p:spPr bwMode="auto">
          <a:xfrm>
            <a:off x="8153400" y="3632200"/>
            <a:ext cx="116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8B"/>
                </a:solidFill>
                <a:latin typeface="Calibri - 20"/>
              </a:rPr>
              <a:t>Deduce</a:t>
            </a:r>
          </a:p>
        </p:txBody>
      </p:sp>
      <p:sp>
        <p:nvSpPr>
          <p:cNvPr id="4118" name="TextBox 21"/>
          <p:cNvSpPr txBox="1">
            <a:spLocks noChangeArrowheads="1"/>
          </p:cNvSpPr>
          <p:nvPr/>
        </p:nvSpPr>
        <p:spPr bwMode="auto">
          <a:xfrm>
            <a:off x="2895600" y="290830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8B"/>
                </a:solidFill>
                <a:latin typeface="Calibri - 20"/>
              </a:rPr>
              <a:t>Derive</a:t>
            </a:r>
          </a:p>
        </p:txBody>
      </p:sp>
      <p:sp>
        <p:nvSpPr>
          <p:cNvPr id="4119" name="TextBox 22"/>
          <p:cNvSpPr txBox="1">
            <a:spLocks noChangeArrowheads="1"/>
          </p:cNvSpPr>
          <p:nvPr/>
        </p:nvSpPr>
        <p:spPr bwMode="auto">
          <a:xfrm>
            <a:off x="1714500" y="1257300"/>
            <a:ext cx="1066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dirty="0">
                <a:solidFill>
                  <a:srgbClr val="00008B"/>
                </a:solidFill>
                <a:latin typeface="Calibri - 20"/>
              </a:rPr>
              <a:t>Design</a:t>
            </a:r>
          </a:p>
        </p:txBody>
      </p:sp>
      <p:sp>
        <p:nvSpPr>
          <p:cNvPr id="4120" name="TextBox 23"/>
          <p:cNvSpPr txBox="1">
            <a:spLocks noChangeArrowheads="1"/>
          </p:cNvSpPr>
          <p:nvPr/>
        </p:nvSpPr>
        <p:spPr bwMode="auto">
          <a:xfrm>
            <a:off x="6591300" y="2794000"/>
            <a:ext cx="149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8B"/>
                </a:solidFill>
                <a:latin typeface="Calibri - 20"/>
              </a:rPr>
              <a:t>Determine</a:t>
            </a:r>
          </a:p>
        </p:txBody>
      </p:sp>
      <p:sp>
        <p:nvSpPr>
          <p:cNvPr id="4121" name="TextBox 24"/>
          <p:cNvSpPr txBox="1">
            <a:spLocks noChangeArrowheads="1"/>
          </p:cNvSpPr>
          <p:nvPr/>
        </p:nvSpPr>
        <p:spPr bwMode="auto">
          <a:xfrm>
            <a:off x="4673600" y="212090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8B"/>
                </a:solidFill>
                <a:latin typeface="Calibri - 20"/>
              </a:rPr>
              <a:t>Discuss</a:t>
            </a:r>
          </a:p>
        </p:txBody>
      </p:sp>
      <p:sp>
        <p:nvSpPr>
          <p:cNvPr id="4122" name="TextBox 25"/>
          <p:cNvSpPr txBox="1">
            <a:spLocks noChangeArrowheads="1"/>
          </p:cNvSpPr>
          <p:nvPr/>
        </p:nvSpPr>
        <p:spPr bwMode="auto">
          <a:xfrm>
            <a:off x="2743200" y="41783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8B"/>
                </a:solidFill>
                <a:latin typeface="Calibri - 20"/>
              </a:rPr>
              <a:t>Evaluate</a:t>
            </a:r>
          </a:p>
        </p:txBody>
      </p:sp>
      <p:sp>
        <p:nvSpPr>
          <p:cNvPr id="4123" name="TextBox 26"/>
          <p:cNvSpPr txBox="1">
            <a:spLocks noChangeArrowheads="1"/>
          </p:cNvSpPr>
          <p:nvPr/>
        </p:nvSpPr>
        <p:spPr bwMode="auto">
          <a:xfrm>
            <a:off x="3251200" y="1816100"/>
            <a:ext cx="1143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00008B"/>
                </a:solidFill>
                <a:latin typeface="Calibri - 20"/>
              </a:rPr>
              <a:t>Explain</a:t>
            </a:r>
          </a:p>
        </p:txBody>
      </p:sp>
      <p:sp>
        <p:nvSpPr>
          <p:cNvPr id="4124" name="TextBox 27"/>
          <p:cNvSpPr txBox="1">
            <a:spLocks noChangeArrowheads="1"/>
          </p:cNvSpPr>
          <p:nvPr/>
        </p:nvSpPr>
        <p:spPr bwMode="auto">
          <a:xfrm>
            <a:off x="7302500" y="5422900"/>
            <a:ext cx="111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8B"/>
                </a:solidFill>
                <a:latin typeface="Calibri - 20"/>
              </a:rPr>
              <a:t>Predict</a:t>
            </a:r>
          </a:p>
        </p:txBody>
      </p:sp>
      <p:sp>
        <p:nvSpPr>
          <p:cNvPr id="4125" name="TextBox 28"/>
          <p:cNvSpPr txBox="1">
            <a:spLocks noChangeArrowheads="1"/>
          </p:cNvSpPr>
          <p:nvPr/>
        </p:nvSpPr>
        <p:spPr bwMode="auto">
          <a:xfrm>
            <a:off x="2108200" y="5029200"/>
            <a:ext cx="965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8B"/>
                </a:solidFill>
                <a:latin typeface="Calibri - 20"/>
              </a:rPr>
              <a:t>Show</a:t>
            </a:r>
          </a:p>
        </p:txBody>
      </p:sp>
      <p:sp>
        <p:nvSpPr>
          <p:cNvPr id="4126" name="TextBox 29"/>
          <p:cNvSpPr txBox="1">
            <a:spLocks noChangeArrowheads="1"/>
          </p:cNvSpPr>
          <p:nvPr/>
        </p:nvSpPr>
        <p:spPr bwMode="auto">
          <a:xfrm>
            <a:off x="3873500" y="466090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8B"/>
                </a:solidFill>
                <a:latin typeface="Calibri - 20"/>
              </a:rPr>
              <a:t>Sketch</a:t>
            </a:r>
          </a:p>
        </p:txBody>
      </p:sp>
      <p:sp>
        <p:nvSpPr>
          <p:cNvPr id="4127" name="TextBox 30"/>
          <p:cNvSpPr txBox="1">
            <a:spLocks noChangeArrowheads="1"/>
          </p:cNvSpPr>
          <p:nvPr/>
        </p:nvSpPr>
        <p:spPr bwMode="auto">
          <a:xfrm>
            <a:off x="469900" y="4025900"/>
            <a:ext cx="93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8B"/>
                </a:solidFill>
                <a:latin typeface="Calibri - 20"/>
              </a:rPr>
              <a:t>Solve</a:t>
            </a:r>
          </a:p>
        </p:txBody>
      </p:sp>
      <p:sp>
        <p:nvSpPr>
          <p:cNvPr id="4128" name="TextBox 31"/>
          <p:cNvSpPr txBox="1">
            <a:spLocks noChangeArrowheads="1"/>
          </p:cNvSpPr>
          <p:nvPr/>
        </p:nvSpPr>
        <p:spPr bwMode="auto">
          <a:xfrm>
            <a:off x="5791200" y="4521200"/>
            <a:ext cx="1168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00008B"/>
                </a:solidFill>
                <a:latin typeface="Calibri - 20"/>
              </a:rPr>
              <a:t>Suggest</a:t>
            </a:r>
          </a:p>
        </p:txBody>
      </p:sp>
      <p:pic>
        <p:nvPicPr>
          <p:cNvPr id="4129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2"/>
          <p:cNvSpPr txBox="1">
            <a:spLocks noChangeArrowheads="1"/>
          </p:cNvSpPr>
          <p:nvPr/>
        </p:nvSpPr>
        <p:spPr bwMode="auto">
          <a:xfrm>
            <a:off x="203200" y="6553200"/>
            <a:ext cx="4953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000000"/>
                </a:solidFill>
                <a:latin typeface="Calibri - 20"/>
              </a:rPr>
              <a:t>All definitions of command terms are taken </a:t>
            </a:r>
          </a:p>
          <a:p>
            <a:r>
              <a:rPr lang="en-US" sz="1900">
                <a:solidFill>
                  <a:srgbClr val="000000"/>
                </a:solidFill>
                <a:latin typeface="Calibri - 20"/>
              </a:rPr>
              <a:t>from the </a:t>
            </a:r>
            <a:r>
              <a:rPr lang="en-US" sz="1900" b="1">
                <a:solidFill>
                  <a:srgbClr val="000000"/>
                </a:solidFill>
                <a:latin typeface="Calibri - 20"/>
              </a:rPr>
              <a:t>IB Biology Subject Guide</a:t>
            </a:r>
            <a:r>
              <a:rPr lang="en-US" sz="1900">
                <a:solidFill>
                  <a:srgbClr val="000000"/>
                </a:solidFill>
                <a:latin typeface="Calibri - 20"/>
              </a:rPr>
              <a:t>:</a:t>
            </a:r>
          </a:p>
        </p:txBody>
      </p:sp>
      <p:sp>
        <p:nvSpPr>
          <p:cNvPr id="35" name="TextBox 3">
            <a:hlinkClick r:id="rId3"/>
          </p:cNvPr>
          <p:cNvSpPr txBox="1">
            <a:spLocks noChangeArrowheads="1"/>
          </p:cNvSpPr>
          <p:nvPr/>
        </p:nvSpPr>
        <p:spPr bwMode="auto">
          <a:xfrm>
            <a:off x="4914900" y="6654800"/>
            <a:ext cx="454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i="1">
                <a:solidFill>
                  <a:srgbClr val="0070C0"/>
                </a:solidFill>
                <a:latin typeface="Times New Roman - 20"/>
              </a:rPr>
              <a:t>http://xmltwo.ibo.org/publications/migrated/production-app2.ibo.org/publication/7/part/1/chapter/7.html</a:t>
            </a:r>
          </a:p>
        </p:txBody>
      </p: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153043">
            <a:off x="4854575" y="6937375"/>
            <a:ext cx="45243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8400" y="609600"/>
            <a:ext cx="51816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A52A00"/>
                </a:solidFill>
                <a:latin typeface="Calibri - 20"/>
              </a:rPr>
              <a:t>Objective 2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8100" y="0"/>
            <a:ext cx="35052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Describe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0" y="838200"/>
            <a:ext cx="3327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8B0000"/>
                </a:solidFill>
                <a:latin typeface="Calibri - 20"/>
              </a:rPr>
              <a:t>Give a detailed account.</a:t>
            </a:r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16391" name="Picture 11"/>
          <p:cNvPicPr>
            <a:picLocks noChangeAspect="1" noChangeArrowheads="1"/>
          </p:cNvPicPr>
          <p:nvPr/>
        </p:nvPicPr>
        <p:blipFill>
          <a:blip r:embed="rId3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495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Describe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the effect of previous exposure to the odor on the flight of bees.” </a:t>
            </a:r>
            <a:r>
              <a:rPr lang="en-US" sz="1200" dirty="0" smtClean="0">
                <a:solidFill>
                  <a:srgbClr val="000000"/>
                </a:solidFill>
                <a:latin typeface="Calibri - 20"/>
              </a:rPr>
              <a:t>(2)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73949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Descriptions are not explanations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Pay attention to the number of marks available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Descriptions can be of processes or of parts of a data response graph</a:t>
            </a:r>
            <a:endParaRPr lang="en-US" dirty="0"/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279400" y="40386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Describe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how biomass may be measured.” </a:t>
            </a:r>
            <a:r>
              <a:rPr lang="en-US" sz="1200" dirty="0" smtClean="0">
                <a:solidFill>
                  <a:srgbClr val="000000"/>
                </a:solidFill>
                <a:latin typeface="Calibri - 20"/>
              </a:rPr>
              <a:t>(2)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355600" y="2743200"/>
            <a:ext cx="4953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Experimental group fly more around odor source;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Greater circling in experimental group;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Experimental group fly more directly to odor source;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More oriented flight in experimental group.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280400" y="4191000"/>
            <a:ext cx="16770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May2009TZ1SLP3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8400" y="609600"/>
            <a:ext cx="51816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A52A00"/>
                </a:solidFill>
                <a:latin typeface="Calibri - 20"/>
              </a:rPr>
              <a:t>Objective 2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8100" y="0"/>
            <a:ext cx="35052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Describe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0" y="838200"/>
            <a:ext cx="3327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8B0000"/>
                </a:solidFill>
                <a:latin typeface="Calibri - 20"/>
              </a:rPr>
              <a:t>Give a detailed account.</a:t>
            </a:r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16391" name="Picture 11"/>
          <p:cNvPicPr>
            <a:picLocks noChangeAspect="1" noChangeArrowheads="1"/>
          </p:cNvPicPr>
          <p:nvPr/>
        </p:nvPicPr>
        <p:blipFill>
          <a:blip r:embed="rId3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495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Describe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the effect of previous exposure to the odor on the flight of bees.” </a:t>
            </a:r>
            <a:r>
              <a:rPr lang="en-US" sz="1200" dirty="0" smtClean="0">
                <a:solidFill>
                  <a:srgbClr val="000000"/>
                </a:solidFill>
                <a:latin typeface="Calibri - 20"/>
              </a:rPr>
              <a:t>(2)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31800" y="4419600"/>
            <a:ext cx="48006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rgbClr val="000000"/>
                </a:solidFill>
                <a:latin typeface="Calibri - 20"/>
              </a:rPr>
              <a:t>Organism is cleaned of dirt or soil;</a:t>
            </a:r>
          </a:p>
          <a:p>
            <a:r>
              <a:rPr lang="en-US" sz="1600" i="1" dirty="0" smtClean="0">
                <a:solidFill>
                  <a:srgbClr val="000000"/>
                </a:solidFill>
                <a:latin typeface="Calibri - 20"/>
              </a:rPr>
              <a:t>Mass is recorded; </a:t>
            </a:r>
          </a:p>
          <a:p>
            <a:r>
              <a:rPr lang="en-US" sz="1600" i="1" dirty="0" smtClean="0">
                <a:solidFill>
                  <a:srgbClr val="000000"/>
                </a:solidFill>
                <a:latin typeface="Calibri - 20"/>
              </a:rPr>
              <a:t>Organism is dried in an oven until constant mass reached;</a:t>
            </a:r>
          </a:p>
          <a:p>
            <a:r>
              <a:rPr lang="en-US" sz="1600" i="1" dirty="0" smtClean="0">
                <a:solidFill>
                  <a:srgbClr val="000000"/>
                </a:solidFill>
                <a:latin typeface="Calibri - 20"/>
              </a:rPr>
              <a:t>Biomass is total dry mass. </a:t>
            </a:r>
            <a:endParaRPr lang="en-US" sz="16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73949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Descriptions are not explanations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Pay attention to the number of marks available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Descriptions can be of processes or of parts of a data response graph</a:t>
            </a:r>
            <a:endParaRPr lang="en-US" dirty="0"/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279400" y="40386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Describe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how biomass may be measured.” </a:t>
            </a:r>
            <a:r>
              <a:rPr lang="en-US" sz="1200" dirty="0" smtClean="0">
                <a:solidFill>
                  <a:srgbClr val="000000"/>
                </a:solidFill>
                <a:latin typeface="Calibri - 20"/>
              </a:rPr>
              <a:t>(2)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355600" y="2743200"/>
            <a:ext cx="4953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Experimental group fly more around odor source;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Greater circling in experimental group;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Experimental group fly more directly to odor source;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More oriented flight in experimental group.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280400" y="4191000"/>
            <a:ext cx="16770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May2009TZ1SLP3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A52A00"/>
                </a:solidFill>
                <a:latin typeface="Calibri - 20"/>
              </a:rPr>
              <a:t>Objective 2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38100" y="0"/>
            <a:ext cx="4191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Distinguish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0" y="838200"/>
            <a:ext cx="71659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8B0000"/>
                </a:solidFill>
                <a:latin typeface="Calibri - 20"/>
              </a:rPr>
              <a:t>Give the differences between two or more different items.</a:t>
            </a:r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17415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Distinguish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between </a:t>
            </a:r>
            <a:r>
              <a:rPr lang="en-US" sz="2000" i="1" dirty="0" err="1" smtClean="0">
                <a:solidFill>
                  <a:srgbClr val="000000"/>
                </a:solidFill>
                <a:latin typeface="Calibri - 20"/>
              </a:rPr>
              <a:t>autotroph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and </a:t>
            </a:r>
            <a:r>
              <a:rPr lang="en-US" sz="2000" i="1" dirty="0" err="1" smtClean="0">
                <a:solidFill>
                  <a:srgbClr val="000000"/>
                </a:solidFill>
                <a:latin typeface="Calibri - 20"/>
              </a:rPr>
              <a:t>heterotroph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2028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Looking for as many differences as there are marks awarded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No need to present similarities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Build a chart, with all possible compare/ distinguish questions you can  think of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A52A00"/>
                </a:solidFill>
                <a:latin typeface="Calibri - 20"/>
              </a:rPr>
              <a:t>Objective 2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38100" y="0"/>
            <a:ext cx="4191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Distinguish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0" y="838200"/>
            <a:ext cx="71659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8B0000"/>
                </a:solidFill>
                <a:latin typeface="Calibri - 20"/>
              </a:rPr>
              <a:t>Give the differences between two or more different items.</a:t>
            </a:r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17415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Distinguish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between </a:t>
            </a:r>
            <a:r>
              <a:rPr lang="en-US" sz="2000" i="1" dirty="0" err="1" smtClean="0">
                <a:solidFill>
                  <a:srgbClr val="000000"/>
                </a:solidFill>
                <a:latin typeface="Calibri - 20"/>
              </a:rPr>
              <a:t>autotroph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and </a:t>
            </a:r>
            <a:r>
              <a:rPr lang="en-US" sz="2000" i="1" dirty="0" err="1" smtClean="0">
                <a:solidFill>
                  <a:srgbClr val="000000"/>
                </a:solidFill>
                <a:latin typeface="Calibri - 20"/>
              </a:rPr>
              <a:t>heterotroph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31800" y="2514600"/>
            <a:ext cx="8991600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dirty="0" err="1" smtClean="0">
                <a:solidFill>
                  <a:srgbClr val="000000"/>
                </a:solidFill>
                <a:latin typeface="Calibri - 20"/>
              </a:rPr>
              <a:t>Autotroph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: 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organism that </a:t>
            </a:r>
            <a:r>
              <a:rPr lang="en-US" sz="2000" dirty="0" err="1" smtClean="0">
                <a:solidFill>
                  <a:srgbClr val="000000"/>
                </a:solidFill>
                <a:latin typeface="Calibri - 20"/>
              </a:rPr>
              <a:t>synthesises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its organic molecules from simple inorganic substances.  </a:t>
            </a:r>
          </a:p>
          <a:p>
            <a:endParaRPr lang="en-US" sz="1100" i="1" dirty="0">
              <a:solidFill>
                <a:srgbClr val="000000"/>
              </a:solidFill>
              <a:latin typeface="Calibri - 20"/>
            </a:endParaRPr>
          </a:p>
          <a:p>
            <a:r>
              <a:rPr lang="en-US" sz="2000" i="1" dirty="0" err="1" smtClean="0">
                <a:solidFill>
                  <a:srgbClr val="000000"/>
                </a:solidFill>
                <a:latin typeface="Calibri - 20"/>
              </a:rPr>
              <a:t>Heterotroph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: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organism that obtains organic molecules from other organisms. 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2028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Looking for as many differences as there are marks awarded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No need to present similarities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Build a chart, with all possible compare/ distinguish questions you can  think of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A52A00"/>
                </a:solidFill>
                <a:latin typeface="Calibri - 20"/>
              </a:rPr>
              <a:t>Objective 2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38100" y="0"/>
            <a:ext cx="35052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Estimate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0" y="838200"/>
            <a:ext cx="8128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8B0000"/>
                </a:solidFill>
                <a:latin typeface="Calibri - 20"/>
              </a:rPr>
              <a:t>Find an approximate value for an unknown quantity.</a:t>
            </a:r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18439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883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Describe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one technique used to </a:t>
            </a:r>
            <a:r>
              <a:rPr lang="en-US" sz="2000" b="1" dirty="0" smtClean="0">
                <a:solidFill>
                  <a:srgbClr val="C00000"/>
                </a:solidFill>
                <a:latin typeface="Calibri - 20"/>
              </a:rPr>
              <a:t>estimate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population size of an animal species, based on capture-mark-recapture methods.”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0874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Estimations may come from graphical questions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Estimation techniques are used in ecology , rather than direct measurement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a note of all instances of ‘estimate’ in the subject guide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A52A00"/>
                </a:solidFill>
                <a:latin typeface="Calibri - 20"/>
              </a:rPr>
              <a:t>Objective 2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38100" y="0"/>
            <a:ext cx="35052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Estimate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0" y="838200"/>
            <a:ext cx="8128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8B0000"/>
                </a:solidFill>
                <a:latin typeface="Calibri - 20"/>
              </a:rPr>
              <a:t>Find an approximate value for an unknown quantity.</a:t>
            </a:r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18439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883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Describe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one technique used to </a:t>
            </a:r>
            <a:r>
              <a:rPr lang="en-US" sz="2000" b="1" dirty="0" smtClean="0">
                <a:solidFill>
                  <a:srgbClr val="C00000"/>
                </a:solidFill>
                <a:latin typeface="Calibri - 20"/>
              </a:rPr>
              <a:t>estimate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population size of an animal species, based on capture-mark-recapture methods.”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31800" y="2819400"/>
            <a:ext cx="8991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 - 20"/>
              </a:rPr>
              <a:t>Capture (humanely) a sample of the population;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 - 20"/>
              </a:rPr>
              <a:t>Control for time and area; 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 - 20"/>
              </a:rPr>
              <a:t>Example of capture method; 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 - 20"/>
              </a:rPr>
              <a:t>Count and apply mark (non-harmful) to organism; 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 - 20"/>
              </a:rPr>
              <a:t>Release back to habitat;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 - 20"/>
              </a:rPr>
              <a:t>Second capture takes place; 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 - 20"/>
              </a:rPr>
              <a:t>Count all individuals with and without marks;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 - 20"/>
              </a:rPr>
              <a:t>Apply Lincoln Index to estimate population size;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 - 20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latin typeface="Calibri - 20"/>
              </a:rPr>
              <a:t>1 </a:t>
            </a:r>
            <a:r>
              <a:rPr lang="en-US" dirty="0" smtClean="0">
                <a:solidFill>
                  <a:srgbClr val="000000"/>
                </a:solidFill>
                <a:latin typeface="Calibri - 20"/>
              </a:rPr>
              <a:t>=  first capture, n</a:t>
            </a:r>
            <a:r>
              <a:rPr lang="en-US" baseline="-25000" dirty="0" smtClean="0">
                <a:solidFill>
                  <a:srgbClr val="000000"/>
                </a:solidFill>
                <a:latin typeface="Calibri - 2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Calibri - 20"/>
              </a:rPr>
              <a:t> = total in second capture, n</a:t>
            </a:r>
            <a:r>
              <a:rPr lang="en-US" baseline="-25000" dirty="0" smtClean="0">
                <a:solidFill>
                  <a:srgbClr val="000000"/>
                </a:solidFill>
                <a:latin typeface="Calibri - 20"/>
              </a:rPr>
              <a:t>3 </a:t>
            </a:r>
            <a:r>
              <a:rPr lang="en-US" dirty="0" smtClean="0">
                <a:solidFill>
                  <a:srgbClr val="000000"/>
                </a:solidFill>
                <a:latin typeface="Calibri - 20"/>
              </a:rPr>
              <a:t>= recapture with marks.</a:t>
            </a:r>
            <a:endParaRPr lang="en-US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0874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Estimations may come from graphical questions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Estimation techniques are used in ecology , rather than direct measurement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a note of all instances of ‘estimate’ in the subject guide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6800" y="3276600"/>
            <a:ext cx="294436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A52A00"/>
                </a:solidFill>
                <a:latin typeface="Calibri - 20"/>
              </a:rPr>
              <a:t>Objective 2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38100" y="0"/>
            <a:ext cx="3200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Identify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0" y="838200"/>
            <a:ext cx="7670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8B0000"/>
                </a:solidFill>
                <a:latin typeface="Calibri - 20"/>
              </a:rPr>
              <a:t>Find an answer from a given number of possibilities.</a:t>
            </a:r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19463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480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Identify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the response time of group 2 on day 31 of the study.”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2285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Identify – pick one single answer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Practice making your own ‘identify’ questions using different types of graphs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Identify can also be used for parts of diagrams, such as curves, organelles etc.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21110"/>
          <a:stretch>
            <a:fillRect/>
          </a:stretch>
        </p:blipFill>
        <p:spPr bwMode="auto">
          <a:xfrm>
            <a:off x="5366532" y="1447800"/>
            <a:ext cx="479346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 rot="16200000">
            <a:off x="4352134" y="2632866"/>
            <a:ext cx="19159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Response time (</a:t>
            </a:r>
            <a:r>
              <a:rPr lang="en-US" sz="1400" dirty="0" err="1" smtClean="0">
                <a:solidFill>
                  <a:srgbClr val="000000"/>
                </a:solidFill>
                <a:latin typeface="Calibri - 20"/>
              </a:rPr>
              <a:t>secs</a:t>
            </a:r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)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8509000" y="4648200"/>
            <a:ext cx="16770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May2009TZ1SLP3</a:t>
            </a:r>
            <a:endParaRPr lang="en-US" sz="14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3400" y="5029200"/>
            <a:ext cx="4343400" cy="19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355600" y="3429000"/>
            <a:ext cx="4267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Identify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the group with the largest difference in response time from day 2 to day 31.”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A52A00"/>
                </a:solidFill>
                <a:latin typeface="Calibri - 20"/>
              </a:rPr>
              <a:t>Objective 2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38100" y="0"/>
            <a:ext cx="3200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Identify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0" y="838200"/>
            <a:ext cx="7670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8B0000"/>
                </a:solidFill>
                <a:latin typeface="Calibri - 20"/>
              </a:rPr>
              <a:t>Find an answer from a given number of possibilities.</a:t>
            </a:r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19463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480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Identify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the response time of group 2 on day 31 of the study.”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2285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Identify – pick one single answer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Practice making your own ‘identify’ questions using different types of graphs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Identify can also be used for parts of diagrams, such as curves, organelles etc.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21110"/>
          <a:stretch>
            <a:fillRect/>
          </a:stretch>
        </p:blipFill>
        <p:spPr bwMode="auto">
          <a:xfrm>
            <a:off x="5366532" y="1447800"/>
            <a:ext cx="479346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 rot="16200000">
            <a:off x="4352134" y="2632866"/>
            <a:ext cx="19159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Response time (</a:t>
            </a:r>
            <a:r>
              <a:rPr lang="en-US" sz="1400" dirty="0" err="1" smtClean="0">
                <a:solidFill>
                  <a:srgbClr val="000000"/>
                </a:solidFill>
                <a:latin typeface="Calibri - 20"/>
              </a:rPr>
              <a:t>secs</a:t>
            </a:r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)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8509000" y="4648200"/>
            <a:ext cx="16770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May2009TZ1SLP3</a:t>
            </a:r>
            <a:endParaRPr lang="en-US" sz="14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3400" y="5029200"/>
            <a:ext cx="4343400" cy="19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 rot="10800000">
            <a:off x="5651500" y="2514600"/>
            <a:ext cx="390525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6600" y="2819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183 seconds (unit needed)</a:t>
            </a:r>
            <a:endParaRPr lang="en-US" dirty="0"/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355600" y="3429000"/>
            <a:ext cx="4267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Identify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the group with the largest difference in response time from day 2 to day 31.”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A52A00"/>
                </a:solidFill>
                <a:latin typeface="Calibri - 20"/>
              </a:rPr>
              <a:t>Objective 2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38100" y="0"/>
            <a:ext cx="3200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Identify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0" y="838200"/>
            <a:ext cx="7670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8B0000"/>
                </a:solidFill>
                <a:latin typeface="Calibri - 20"/>
              </a:rPr>
              <a:t>Find an answer from a given number of possibilities.</a:t>
            </a:r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19463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480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Identify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the response time of group 2 on day 31 of the study.”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2285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Identify – pick one single answer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Practice making your own ‘identify’ questions using different types of graphs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Identify can also be used for parts of diagrams, such as curves, organelles etc.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21110"/>
          <a:stretch>
            <a:fillRect/>
          </a:stretch>
        </p:blipFill>
        <p:spPr bwMode="auto">
          <a:xfrm>
            <a:off x="5366532" y="1447800"/>
            <a:ext cx="479346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 rot="16200000">
            <a:off x="4352134" y="2632866"/>
            <a:ext cx="19159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Response time (</a:t>
            </a:r>
            <a:r>
              <a:rPr lang="en-US" sz="1400" dirty="0" err="1" smtClean="0">
                <a:solidFill>
                  <a:srgbClr val="000000"/>
                </a:solidFill>
                <a:latin typeface="Calibri - 20"/>
              </a:rPr>
              <a:t>secs</a:t>
            </a:r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)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8509000" y="4648200"/>
            <a:ext cx="16770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May2009TZ1SLP3</a:t>
            </a:r>
            <a:endParaRPr lang="en-US" sz="14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3400" y="5029200"/>
            <a:ext cx="4343400" cy="19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 rot="10800000">
            <a:off x="5651500" y="2514600"/>
            <a:ext cx="390525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6600" y="2819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183 seconds (unit needed)</a:t>
            </a:r>
            <a:endParaRPr lang="en-US" dirty="0"/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355600" y="3429000"/>
            <a:ext cx="4267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Identify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the group with the largest difference in response time from day 2 to day 31.”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2800" y="4495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Group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A52A00"/>
                </a:solidFill>
                <a:latin typeface="Calibri - 20"/>
              </a:rPr>
              <a:t>Objective 2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38100" y="0"/>
            <a:ext cx="30988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Outline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0" y="838200"/>
            <a:ext cx="491648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dirty="0" smtClean="0">
                <a:solidFill>
                  <a:srgbClr val="8B0000"/>
                </a:solidFill>
                <a:latin typeface="Calibri - 20"/>
              </a:rPr>
              <a:t>“</a:t>
            </a:r>
            <a:r>
              <a:rPr lang="en-US" sz="2100" i="1" dirty="0" smtClean="0">
                <a:solidFill>
                  <a:srgbClr val="8B0000"/>
                </a:solidFill>
                <a:latin typeface="Calibri - 20"/>
              </a:rPr>
              <a:t>Give a brief account or summary.</a:t>
            </a:r>
            <a:r>
              <a:rPr lang="en-US" sz="2100" dirty="0" smtClean="0">
                <a:solidFill>
                  <a:srgbClr val="8B0000"/>
                </a:solidFill>
                <a:latin typeface="Calibri - 20"/>
              </a:rPr>
              <a:t>"</a:t>
            </a:r>
            <a:endParaRPr lang="en-US" sz="2100" dirty="0">
              <a:solidFill>
                <a:srgbClr val="8B0000"/>
              </a:solidFill>
              <a:latin typeface="Calibri - 2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20487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Outline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the light dependent reactions of photosynthesis (HL, 6 marks).”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2413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Pay close attention to the number of marks available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Present answers clearly to get the complete number of marks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Outline is a summary or account, without reasons or explanation (step-by-step)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03200" y="101600"/>
            <a:ext cx="1008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Calibri - 20"/>
              </a:rPr>
              <a:t>All IB Biology </a:t>
            </a:r>
            <a:r>
              <a:rPr lang="en-US" sz="2000" b="1">
                <a:solidFill>
                  <a:srgbClr val="000000"/>
                </a:solidFill>
                <a:latin typeface="Calibri - 20"/>
              </a:rPr>
              <a:t>questions</a:t>
            </a:r>
            <a:r>
              <a:rPr lang="en-US" sz="2000">
                <a:solidFill>
                  <a:srgbClr val="000000"/>
                </a:solidFill>
                <a:latin typeface="Calibri - 20"/>
              </a:rPr>
              <a:t> and </a:t>
            </a:r>
            <a:r>
              <a:rPr lang="en-US" sz="2000" b="1">
                <a:solidFill>
                  <a:srgbClr val="000000"/>
                </a:solidFill>
                <a:latin typeface="Calibri - 20"/>
              </a:rPr>
              <a:t>assessment statements</a:t>
            </a:r>
            <a:r>
              <a:rPr lang="en-US" sz="2000">
                <a:solidFill>
                  <a:srgbClr val="000000"/>
                </a:solidFill>
                <a:latin typeface="Calibri - 20"/>
              </a:rPr>
              <a:t> are built around these </a:t>
            </a:r>
            <a:r>
              <a:rPr lang="en-US" sz="2400" b="1">
                <a:solidFill>
                  <a:srgbClr val="000000"/>
                </a:solidFill>
                <a:latin typeface="Calibri - 24"/>
              </a:rPr>
              <a:t>command terms</a:t>
            </a:r>
            <a:r>
              <a:rPr lang="en-US" sz="2000">
                <a:solidFill>
                  <a:srgbClr val="000000"/>
                </a:solidFill>
                <a:latin typeface="Calibri - 20"/>
              </a:rPr>
              <a:t>, which let you know exactly what is expected of you. </a:t>
            </a:r>
          </a:p>
          <a:p>
            <a:r>
              <a:rPr lang="en-US" sz="2300" i="1">
                <a:solidFill>
                  <a:srgbClr val="000000"/>
                </a:solidFill>
                <a:latin typeface="Calibri - 20"/>
              </a:rPr>
              <a:t>They are grouped according to the </a:t>
            </a:r>
            <a:r>
              <a:rPr lang="en-US" sz="2800" b="1">
                <a:solidFill>
                  <a:srgbClr val="000000"/>
                </a:solidFill>
                <a:latin typeface="Calibri - 24"/>
              </a:rPr>
              <a:t>objectives of IB Biology</a:t>
            </a:r>
            <a:r>
              <a:rPr lang="en-US" sz="2300">
                <a:solidFill>
                  <a:srgbClr val="000000"/>
                </a:solidFill>
                <a:latin typeface="Calibri - 20"/>
              </a:rPr>
              <a:t>: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54000" y="1676400"/>
            <a:ext cx="9410700" cy="1384300"/>
            <a:chOff x="254000" y="1676400"/>
            <a:chExt cx="9410700" cy="1384300"/>
          </a:xfrm>
        </p:grpSpPr>
        <p:sp>
          <p:nvSpPr>
            <p:cNvPr id="5123" name="TextBox 2"/>
            <p:cNvSpPr txBox="1">
              <a:spLocks noChangeArrowheads="1"/>
            </p:cNvSpPr>
            <p:nvPr/>
          </p:nvSpPr>
          <p:spPr bwMode="auto">
            <a:xfrm>
              <a:off x="5308600" y="2044700"/>
              <a:ext cx="1066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9300"/>
                  </a:solidFill>
                  <a:latin typeface="Calibri - 20"/>
                </a:rPr>
                <a:t>Define</a:t>
              </a:r>
            </a:p>
          </p:txBody>
        </p:sp>
        <p:sp>
          <p:nvSpPr>
            <p:cNvPr id="5124" name="TextBox 3"/>
            <p:cNvSpPr txBox="1">
              <a:spLocks noChangeArrowheads="1"/>
            </p:cNvSpPr>
            <p:nvPr/>
          </p:nvSpPr>
          <p:spPr bwMode="auto">
            <a:xfrm>
              <a:off x="8191500" y="2044700"/>
              <a:ext cx="939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9300"/>
                  </a:solidFill>
                  <a:latin typeface="Calibri - 20"/>
                </a:rPr>
                <a:t>Draw</a:t>
              </a:r>
            </a:p>
          </p:txBody>
        </p:sp>
        <p:sp>
          <p:nvSpPr>
            <p:cNvPr id="5125" name="TextBox 4"/>
            <p:cNvSpPr txBox="1">
              <a:spLocks noChangeArrowheads="1"/>
            </p:cNvSpPr>
            <p:nvPr/>
          </p:nvSpPr>
          <p:spPr bwMode="auto">
            <a:xfrm>
              <a:off x="5930900" y="2425700"/>
              <a:ext cx="939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9300"/>
                  </a:solidFill>
                  <a:latin typeface="Calibri - 20"/>
                </a:rPr>
                <a:t>Label</a:t>
              </a:r>
            </a:p>
          </p:txBody>
        </p:sp>
        <p:sp>
          <p:nvSpPr>
            <p:cNvPr id="5126" name="TextBox 5"/>
            <p:cNvSpPr txBox="1">
              <a:spLocks noChangeArrowheads="1"/>
            </p:cNvSpPr>
            <p:nvPr/>
          </p:nvSpPr>
          <p:spPr bwMode="auto">
            <a:xfrm>
              <a:off x="7429500" y="2413000"/>
              <a:ext cx="7366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9300"/>
                  </a:solidFill>
                  <a:latin typeface="Calibri - 20"/>
                </a:rPr>
                <a:t>List</a:t>
              </a:r>
            </a:p>
          </p:txBody>
        </p:sp>
        <p:sp>
          <p:nvSpPr>
            <p:cNvPr id="5127" name="TextBox 6"/>
            <p:cNvSpPr txBox="1">
              <a:spLocks noChangeArrowheads="1"/>
            </p:cNvSpPr>
            <p:nvPr/>
          </p:nvSpPr>
          <p:spPr bwMode="auto">
            <a:xfrm>
              <a:off x="8750300" y="2400300"/>
              <a:ext cx="9144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900">
                  <a:solidFill>
                    <a:srgbClr val="009300"/>
                  </a:solidFill>
                  <a:latin typeface="Calibri - 20"/>
                </a:rPr>
                <a:t>State</a:t>
              </a:r>
            </a:p>
          </p:txBody>
        </p:sp>
        <p:sp>
          <p:nvSpPr>
            <p:cNvPr id="5128" name="TextBox 7"/>
            <p:cNvSpPr txBox="1">
              <a:spLocks noChangeArrowheads="1"/>
            </p:cNvSpPr>
            <p:nvPr/>
          </p:nvSpPr>
          <p:spPr bwMode="auto">
            <a:xfrm>
              <a:off x="6604000" y="2070100"/>
              <a:ext cx="1320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9300"/>
                  </a:solidFill>
                  <a:latin typeface="Calibri - 20"/>
                </a:rPr>
                <a:t>Measure</a:t>
              </a:r>
            </a:p>
          </p:txBody>
        </p:sp>
        <p:sp>
          <p:nvSpPr>
            <p:cNvPr id="5153" name="TextBox 32"/>
            <p:cNvSpPr txBox="1">
              <a:spLocks noChangeArrowheads="1"/>
            </p:cNvSpPr>
            <p:nvPr/>
          </p:nvSpPr>
          <p:spPr bwMode="auto">
            <a:xfrm>
              <a:off x="254000" y="1676400"/>
              <a:ext cx="5257800" cy="138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900" dirty="0">
                  <a:solidFill>
                    <a:srgbClr val="009300"/>
                  </a:solidFill>
                  <a:latin typeface="Calibri - 20"/>
                </a:rPr>
                <a:t>Objective 1: </a:t>
              </a:r>
              <a:r>
                <a:rPr lang="en-US" sz="1900" dirty="0">
                  <a:solidFill>
                    <a:srgbClr val="000000"/>
                  </a:solidFill>
                  <a:latin typeface="Calibri - 20"/>
                </a:rPr>
                <a:t>Demonstrate an understanding of:</a:t>
              </a:r>
            </a:p>
            <a:p>
              <a:r>
                <a:rPr lang="en-US" sz="1900" dirty="0">
                  <a:solidFill>
                    <a:srgbClr val="000000"/>
                  </a:solidFill>
                  <a:latin typeface="Calibri - 20"/>
                </a:rPr>
                <a:t>-</a:t>
              </a:r>
              <a:r>
                <a:rPr lang="en-US" sz="1500" dirty="0">
                  <a:solidFill>
                    <a:srgbClr val="000000"/>
                  </a:solidFill>
                  <a:latin typeface="Calibri - 16"/>
                </a:rPr>
                <a:t> scientific facts and concepts</a:t>
              </a:r>
            </a:p>
            <a:p>
              <a:r>
                <a:rPr lang="en-US" sz="1500" dirty="0">
                  <a:solidFill>
                    <a:srgbClr val="000000"/>
                  </a:solidFill>
                  <a:latin typeface="Calibri - 16"/>
                </a:rPr>
                <a:t>- scientific methods and techniques</a:t>
              </a:r>
            </a:p>
            <a:p>
              <a:r>
                <a:rPr lang="en-US" sz="1500" dirty="0">
                  <a:solidFill>
                    <a:srgbClr val="000000"/>
                  </a:solidFill>
                  <a:latin typeface="Calibri - 16"/>
                </a:rPr>
                <a:t>- scientific terminology</a:t>
              </a:r>
            </a:p>
            <a:p>
              <a:r>
                <a:rPr lang="en-US" sz="1500" dirty="0">
                  <a:solidFill>
                    <a:srgbClr val="000000"/>
                  </a:solidFill>
                  <a:latin typeface="Calibri - 16"/>
                </a:rPr>
                <a:t>- methods of presenting scientific information</a:t>
              </a:r>
            </a:p>
          </p:txBody>
        </p:sp>
      </p:grpSp>
      <p:pic>
        <p:nvPicPr>
          <p:cNvPr id="5156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2"/>
          <p:cNvSpPr txBox="1">
            <a:spLocks noChangeArrowheads="1"/>
          </p:cNvSpPr>
          <p:nvPr/>
        </p:nvSpPr>
        <p:spPr bwMode="auto">
          <a:xfrm>
            <a:off x="203200" y="6553200"/>
            <a:ext cx="4953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000000"/>
                </a:solidFill>
                <a:latin typeface="Calibri - 20"/>
              </a:rPr>
              <a:t>All definitions of command terms are taken </a:t>
            </a:r>
          </a:p>
          <a:p>
            <a:r>
              <a:rPr lang="en-US" sz="1900">
                <a:solidFill>
                  <a:srgbClr val="000000"/>
                </a:solidFill>
                <a:latin typeface="Calibri - 20"/>
              </a:rPr>
              <a:t>from the </a:t>
            </a:r>
            <a:r>
              <a:rPr lang="en-US" sz="1900" b="1">
                <a:solidFill>
                  <a:srgbClr val="000000"/>
                </a:solidFill>
                <a:latin typeface="Calibri - 20"/>
              </a:rPr>
              <a:t>IB Biology Subject Guide</a:t>
            </a:r>
            <a:r>
              <a:rPr lang="en-US" sz="1900">
                <a:solidFill>
                  <a:srgbClr val="000000"/>
                </a:solidFill>
                <a:latin typeface="Calibri - 20"/>
              </a:rPr>
              <a:t>:</a:t>
            </a:r>
          </a:p>
        </p:txBody>
      </p:sp>
      <p:sp>
        <p:nvSpPr>
          <p:cNvPr id="38" name="TextBox 3">
            <a:hlinkClick r:id="rId3"/>
          </p:cNvPr>
          <p:cNvSpPr txBox="1">
            <a:spLocks noChangeArrowheads="1"/>
          </p:cNvSpPr>
          <p:nvPr/>
        </p:nvSpPr>
        <p:spPr bwMode="auto">
          <a:xfrm>
            <a:off x="4914900" y="6654800"/>
            <a:ext cx="454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i="1">
                <a:solidFill>
                  <a:srgbClr val="0070C0"/>
                </a:solidFill>
                <a:latin typeface="Times New Roman - 20"/>
              </a:rPr>
              <a:t>http://xmltwo.ibo.org/publications/migrated/production-app2.ibo.org/publication/7/part/1/chapter/7.html</a:t>
            </a:r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153043">
            <a:off x="4854575" y="6937375"/>
            <a:ext cx="45243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A52A00"/>
                </a:solidFill>
                <a:latin typeface="Calibri - 20"/>
              </a:rPr>
              <a:t>Objective 2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38100" y="0"/>
            <a:ext cx="30988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Outline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0" y="838200"/>
            <a:ext cx="491648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dirty="0" smtClean="0">
                <a:solidFill>
                  <a:srgbClr val="8B0000"/>
                </a:solidFill>
                <a:latin typeface="Calibri - 20"/>
              </a:rPr>
              <a:t>“</a:t>
            </a:r>
            <a:r>
              <a:rPr lang="en-US" sz="2100" i="1" dirty="0" smtClean="0">
                <a:solidFill>
                  <a:srgbClr val="8B0000"/>
                </a:solidFill>
                <a:latin typeface="Calibri - 20"/>
              </a:rPr>
              <a:t>Give a brief account or summary.</a:t>
            </a:r>
            <a:r>
              <a:rPr lang="en-US" sz="2100" dirty="0" smtClean="0">
                <a:solidFill>
                  <a:srgbClr val="8B0000"/>
                </a:solidFill>
                <a:latin typeface="Calibri - 20"/>
              </a:rPr>
              <a:t>"</a:t>
            </a:r>
            <a:endParaRPr lang="en-US" sz="2100" dirty="0">
              <a:solidFill>
                <a:srgbClr val="8B0000"/>
              </a:solidFill>
              <a:latin typeface="Calibri - 2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20487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Outline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the light dependent reactions of photosynthesis (HL, 6 marks).”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2413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Pay close attention to the number of marks available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Present answers clearly to get the complete number of marks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Outline is a summary or account, without reasons or explanation (step-by-step)</a:t>
            </a: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508000" y="251460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Light energy is absorbed by </a:t>
            </a:r>
            <a:r>
              <a:rPr lang="en-US" sz="2000" dirty="0" err="1" smtClean="0">
                <a:solidFill>
                  <a:srgbClr val="000000"/>
                </a:solidFill>
                <a:latin typeface="Calibri - 20"/>
              </a:rPr>
              <a:t>photosystem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II;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Electrons excited/ </a:t>
            </a:r>
            <a:r>
              <a:rPr lang="en-US" sz="2000" dirty="0" err="1" smtClean="0">
                <a:solidFill>
                  <a:srgbClr val="000000"/>
                </a:solidFill>
                <a:latin typeface="Calibri - 20"/>
              </a:rPr>
              <a:t>photoactivated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by absorption of light energy;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Electron passed along a series of carriers;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NADP</a:t>
            </a:r>
            <a:r>
              <a:rPr lang="en-US" sz="2000" baseline="30000" dirty="0" smtClean="0">
                <a:solidFill>
                  <a:srgbClr val="000000"/>
                </a:solidFill>
                <a:latin typeface="Calibri - 20"/>
              </a:rPr>
              <a:t>+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reduced to NADPH + H+;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Photolysis of water produces oxygen and hydrogen;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Called non-cyclic </a:t>
            </a:r>
            <a:r>
              <a:rPr lang="en-US" sz="2000" dirty="0" err="1" smtClean="0">
                <a:solidFill>
                  <a:srgbClr val="000000"/>
                </a:solidFill>
                <a:latin typeface="Calibri - 20"/>
              </a:rPr>
              <a:t>photophosphorylation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H+ pumped across </a:t>
            </a:r>
            <a:r>
              <a:rPr lang="en-US" sz="2000" dirty="0" err="1" smtClean="0">
                <a:solidFill>
                  <a:srgbClr val="000000"/>
                </a:solidFill>
                <a:latin typeface="Calibri - 20"/>
              </a:rPr>
              <a:t>thylakoid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membrane, through ATP </a:t>
            </a:r>
            <a:r>
              <a:rPr lang="en-US" sz="2000" dirty="0" err="1" smtClean="0">
                <a:solidFill>
                  <a:srgbClr val="000000"/>
                </a:solidFill>
                <a:latin typeface="Calibri - 20"/>
              </a:rPr>
              <a:t>synthase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(by </a:t>
            </a:r>
            <a:r>
              <a:rPr lang="en-US" sz="2000" dirty="0" err="1" smtClean="0">
                <a:solidFill>
                  <a:srgbClr val="000000"/>
                </a:solidFill>
                <a:latin typeface="Calibri - 20"/>
              </a:rPr>
              <a:t>chemiosmosis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), generating ATP. </a:t>
            </a:r>
          </a:p>
          <a:p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t="20870" b="11594"/>
          <a:stretch>
            <a:fillRect/>
          </a:stretch>
        </p:blipFill>
        <p:spPr bwMode="auto">
          <a:xfrm>
            <a:off x="4346713" y="685800"/>
            <a:ext cx="5813287" cy="216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38100" y="0"/>
            <a:ext cx="3200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Analyse</a:t>
            </a: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0" y="838200"/>
            <a:ext cx="45656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4B0082"/>
                </a:solidFill>
                <a:latin typeface="Calibri - 20"/>
              </a:rPr>
              <a:t>Interpret data to reach conclusions.</a:t>
            </a:r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21511" name="Picture 11"/>
          <p:cNvPicPr>
            <a:picLocks noChangeAspect="1" noChangeArrowheads="1"/>
          </p:cNvPicPr>
          <p:nvPr/>
        </p:nvPicPr>
        <p:blipFill>
          <a:blip r:embed="rId3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487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err="1" smtClean="0">
                <a:solidFill>
                  <a:srgbClr val="002060"/>
                </a:solidFill>
                <a:latin typeface="Calibri - 20"/>
              </a:rPr>
              <a:t>Analyse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the results of this experiment.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4465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Use the data to reach a conclusion – it must agree with the data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Pay </a:t>
            </a:r>
            <a:r>
              <a:rPr lang="en-US" i="1" dirty="0" err="1" smtClean="0">
                <a:solidFill>
                  <a:srgbClr val="000000"/>
                </a:solidFill>
                <a:latin typeface="Calibri - 20"/>
              </a:rPr>
              <a:t>attentiont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 to the number of marks available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Practice by </a:t>
            </a:r>
            <a:r>
              <a:rPr lang="en-US" i="1" dirty="0" err="1" smtClean="0">
                <a:solidFill>
                  <a:srgbClr val="000000"/>
                </a:solidFill>
                <a:latin typeface="Calibri - 20"/>
              </a:rPr>
              <a:t>analysing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 all the graphs from data-based questions that you can find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b="81159"/>
          <a:stretch>
            <a:fillRect/>
          </a:stretch>
        </p:blipFill>
        <p:spPr bwMode="auto">
          <a:xfrm>
            <a:off x="4546600" y="2743200"/>
            <a:ext cx="5457687" cy="56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t="88116"/>
          <a:stretch>
            <a:fillRect/>
          </a:stretch>
        </p:blipFill>
        <p:spPr bwMode="auto">
          <a:xfrm>
            <a:off x="4702313" y="3352800"/>
            <a:ext cx="5457687" cy="35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8112645" y="4191000"/>
            <a:ext cx="2047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  <a:latin typeface="Calibri - 20"/>
              </a:rPr>
              <a:t>QuestionBank</a:t>
            </a:r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 CD Rom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t="20870" b="11594"/>
          <a:stretch>
            <a:fillRect/>
          </a:stretch>
        </p:blipFill>
        <p:spPr bwMode="auto">
          <a:xfrm>
            <a:off x="4346713" y="685800"/>
            <a:ext cx="5813287" cy="216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38100" y="0"/>
            <a:ext cx="3200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Analyse</a:t>
            </a: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0" y="838200"/>
            <a:ext cx="45656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4B0082"/>
                </a:solidFill>
                <a:latin typeface="Calibri - 20"/>
              </a:rPr>
              <a:t>Interpret data to reach conclusions.</a:t>
            </a:r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21511" name="Picture 11"/>
          <p:cNvPicPr>
            <a:picLocks noChangeAspect="1" noChangeArrowheads="1"/>
          </p:cNvPicPr>
          <p:nvPr/>
        </p:nvPicPr>
        <p:blipFill>
          <a:blip r:embed="rId3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487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err="1" smtClean="0">
                <a:solidFill>
                  <a:srgbClr val="002060"/>
                </a:solidFill>
                <a:latin typeface="Calibri - 20"/>
              </a:rPr>
              <a:t>Analyse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the results of this experiment.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4465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Use the data to reach a conclusion – it must agree with the data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Pay </a:t>
            </a:r>
            <a:r>
              <a:rPr lang="en-US" i="1" dirty="0" err="1" smtClean="0">
                <a:solidFill>
                  <a:srgbClr val="000000"/>
                </a:solidFill>
                <a:latin typeface="Calibri - 20"/>
              </a:rPr>
              <a:t>attentiont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 to the number of marks available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Practice by </a:t>
            </a:r>
            <a:r>
              <a:rPr lang="en-US" i="1" dirty="0" err="1" smtClean="0">
                <a:solidFill>
                  <a:srgbClr val="000000"/>
                </a:solidFill>
                <a:latin typeface="Calibri - 20"/>
              </a:rPr>
              <a:t>analysing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 all the graphs from data-based questions that you can find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b="81159"/>
          <a:stretch>
            <a:fillRect/>
          </a:stretch>
        </p:blipFill>
        <p:spPr bwMode="auto">
          <a:xfrm>
            <a:off x="4546600" y="2743200"/>
            <a:ext cx="5457687" cy="56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t="88116"/>
          <a:stretch>
            <a:fillRect/>
          </a:stretch>
        </p:blipFill>
        <p:spPr bwMode="auto">
          <a:xfrm>
            <a:off x="4702313" y="3352800"/>
            <a:ext cx="5457687" cy="35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431800" y="2514600"/>
            <a:ext cx="48768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PAN increases </a:t>
            </a:r>
            <a:r>
              <a:rPr lang="en-US" sz="1600" dirty="0" err="1" smtClean="0">
                <a:solidFill>
                  <a:srgbClr val="000000"/>
                </a:solidFill>
                <a:latin typeface="Calibri - 20"/>
              </a:rPr>
              <a:t>TBArs</a:t>
            </a:r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 levels/ levels highest in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PAN-only group;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PAN causes oxidation of / damage to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Membranes/ lipids; </a:t>
            </a:r>
          </a:p>
          <a:p>
            <a:r>
              <a:rPr lang="en-US" sz="1600" dirty="0" err="1" smtClean="0">
                <a:solidFill>
                  <a:srgbClr val="000000"/>
                </a:solidFill>
                <a:latin typeface="Calibri - 20"/>
              </a:rPr>
              <a:t>Edaravone</a:t>
            </a:r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 prevents increase in </a:t>
            </a:r>
            <a:r>
              <a:rPr lang="en-US" sz="1600" dirty="0" err="1" smtClean="0">
                <a:solidFill>
                  <a:srgbClr val="000000"/>
                </a:solidFill>
                <a:latin typeface="Calibri - 20"/>
              </a:rPr>
              <a:t>TBArs</a:t>
            </a:r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 levels;</a:t>
            </a:r>
          </a:p>
          <a:p>
            <a:r>
              <a:rPr lang="en-US" sz="1600" dirty="0" err="1" smtClean="0">
                <a:solidFill>
                  <a:srgbClr val="000000"/>
                </a:solidFill>
                <a:latin typeface="Calibri - 20"/>
              </a:rPr>
              <a:t>Edaravone</a:t>
            </a:r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 prevents oxidation of / damage to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Membranes/ lipids;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Early </a:t>
            </a:r>
            <a:r>
              <a:rPr lang="en-US" sz="1600" dirty="0" err="1" smtClean="0">
                <a:solidFill>
                  <a:srgbClr val="000000"/>
                </a:solidFill>
                <a:latin typeface="Calibri - 20"/>
              </a:rPr>
              <a:t>edaravone</a:t>
            </a:r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 is more effective than late/ continuous;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Overlap of error bars suggests results may not be significant. </a:t>
            </a:r>
          </a:p>
          <a:p>
            <a:endParaRPr lang="en-US" sz="1600" dirty="0" smtClean="0">
              <a:solidFill>
                <a:srgbClr val="000000"/>
              </a:solidFill>
              <a:latin typeface="Calibri - 20"/>
            </a:endParaRPr>
          </a:p>
          <a:p>
            <a:endParaRPr lang="en-US" sz="16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12645" y="4191000"/>
            <a:ext cx="2047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  <a:latin typeface="Calibri - 20"/>
              </a:rPr>
              <a:t>QuestionBank</a:t>
            </a:r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 CD Rom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8100" y="0"/>
            <a:ext cx="3581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Compare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0" y="838200"/>
            <a:ext cx="98996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4B0082"/>
                </a:solidFill>
                <a:latin typeface="Calibri - 20"/>
              </a:rPr>
              <a:t>Give an account of similarities and differences between two (or more) items, referring to both (all) of them throughout.</a:t>
            </a:r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23559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571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Compare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the trend in ventilation rate with the trend in tidal volume at high treadmill speeds.”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Marks are available for similarities </a:t>
            </a:r>
            <a:r>
              <a:rPr lang="en-US" i="1" u="sng" dirty="0" smtClean="0">
                <a:solidFill>
                  <a:srgbClr val="000000"/>
                </a:solidFill>
                <a:latin typeface="Calibri - 20"/>
              </a:rPr>
              <a:t>and 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differences – often found in data questions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Create comparison  charts for as many topics as possible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Present answers in tables for clarity 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4400" y="1295400"/>
            <a:ext cx="3724275" cy="362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0200" y="1447800"/>
            <a:ext cx="1466850" cy="4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355600" y="3581400"/>
            <a:ext cx="571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Compare </a:t>
            </a:r>
            <a:r>
              <a:rPr lang="en-US" sz="2000" dirty="0" smtClean="0">
                <a:latin typeface="Calibri - 20"/>
              </a:rPr>
              <a:t>rod and cone cells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12645" y="5026223"/>
            <a:ext cx="2047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  <a:latin typeface="Calibri - 20"/>
              </a:rPr>
              <a:t>QuestionBank</a:t>
            </a:r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 CD Rom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8100" y="0"/>
            <a:ext cx="3581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Compare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0" y="838200"/>
            <a:ext cx="98996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4B0082"/>
                </a:solidFill>
                <a:latin typeface="Calibri - 20"/>
              </a:rPr>
              <a:t>Give an account of similarities and differences between two (or more) items, referring to both (all) of them throughout.</a:t>
            </a:r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23559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571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Compare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the trend in ventilation rate with the trend in tidal volume at high treadmill speeds.”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31800" y="2819400"/>
            <a:ext cx="533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 - 20"/>
              </a:rPr>
              <a:t>Ventilation rate continues to increase, where tidal volume approaches a plateau. </a:t>
            </a:r>
            <a:endParaRPr lang="en-US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Marks are available for similarities </a:t>
            </a:r>
            <a:r>
              <a:rPr lang="en-US" i="1" u="sng" dirty="0" smtClean="0">
                <a:solidFill>
                  <a:srgbClr val="000000"/>
                </a:solidFill>
                <a:latin typeface="Calibri - 20"/>
              </a:rPr>
              <a:t>and 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differences – often found in data questions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Create comparison  charts for as many topics as possible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Present answers in tables for clarity 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4400" y="1295400"/>
            <a:ext cx="3724275" cy="362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0200" y="1447800"/>
            <a:ext cx="1466850" cy="4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355600" y="3581400"/>
            <a:ext cx="571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Compare </a:t>
            </a:r>
            <a:r>
              <a:rPr lang="en-US" sz="2000" dirty="0" smtClean="0">
                <a:latin typeface="Calibri - 20"/>
              </a:rPr>
              <a:t>rod and cone cells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12645" y="5026223"/>
            <a:ext cx="2047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  <a:latin typeface="Calibri - 20"/>
              </a:rPr>
              <a:t>QuestionBank</a:t>
            </a:r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 CD Rom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8100" y="0"/>
            <a:ext cx="3581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Compare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0" y="838200"/>
            <a:ext cx="98996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4B0082"/>
                </a:solidFill>
                <a:latin typeface="Calibri - 20"/>
              </a:rPr>
              <a:t>Give an account of similarities and differences between two (or more) items, referring to both (all) of them throughout.</a:t>
            </a:r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23559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571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Compare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the trend in ventilation rate with the trend in tidal volume at high treadmill speeds.”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31800" y="2819400"/>
            <a:ext cx="533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 - 20"/>
              </a:rPr>
              <a:t>Ventilation rate continues to increase, where tidal volume approaches a plateau. </a:t>
            </a:r>
            <a:endParaRPr lang="en-US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Marks are available for similarities </a:t>
            </a:r>
            <a:r>
              <a:rPr lang="en-US" i="1" u="sng" dirty="0" smtClean="0">
                <a:solidFill>
                  <a:srgbClr val="000000"/>
                </a:solidFill>
                <a:latin typeface="Calibri - 20"/>
              </a:rPr>
              <a:t>and 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differences – often found in data questions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Create comparison  charts for as many topics as possible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Present answers in tables for clarity 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4400" y="1295400"/>
            <a:ext cx="3724275" cy="362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0200" y="1447800"/>
            <a:ext cx="1466850" cy="4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355600" y="3581400"/>
            <a:ext cx="571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Compare </a:t>
            </a:r>
            <a:r>
              <a:rPr lang="en-US" sz="2000" dirty="0" smtClean="0">
                <a:latin typeface="Calibri - 20"/>
              </a:rPr>
              <a:t>rod and cone cells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31800" y="3962400"/>
          <a:ext cx="5638800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2819400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Rod cells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Cone cells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Dim light conditions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Bright light conditions;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One type,</a:t>
                      </a:r>
                      <a:r>
                        <a:rPr lang="en-US" sz="1400" baseline="0" dirty="0" smtClean="0"/>
                        <a:t> sensitive to all wavelengths of light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Three types, sensitive to specific</a:t>
                      </a:r>
                      <a:r>
                        <a:rPr lang="en-US" sz="1400" baseline="0" dirty="0" smtClean="0"/>
                        <a:t> wavelengths;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Multiple cones feed into one</a:t>
                      </a:r>
                      <a:r>
                        <a:rPr lang="en-US" sz="1400" baseline="0" dirty="0" smtClean="0"/>
                        <a:t> sensory neuron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One cone feeds into one sensory neuron;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8112645" y="5026223"/>
            <a:ext cx="2047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  <a:latin typeface="Calibri - 20"/>
              </a:rPr>
              <a:t>QuestionBank</a:t>
            </a:r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 CD Rom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8100" y="0"/>
            <a:ext cx="37592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Construct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0" y="838200"/>
            <a:ext cx="50355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4B0082"/>
                </a:solidFill>
                <a:latin typeface="Calibri - 20"/>
              </a:rPr>
              <a:t>Represent or develop in graphical form.</a:t>
            </a:r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24583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1981200"/>
            <a:ext cx="84582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Construct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a pyramid of energy for this grassland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:</a:t>
            </a:r>
          </a:p>
          <a:p>
            <a:r>
              <a:rPr lang="en-US" i="1" dirty="0" smtClean="0"/>
              <a:t>	</a:t>
            </a:r>
            <a:r>
              <a:rPr lang="en-US" sz="1600" i="1" dirty="0" smtClean="0"/>
              <a:t>The total solar energy received by a grassland is 5 × l0</a:t>
            </a:r>
            <a:r>
              <a:rPr lang="en-US" sz="1600" i="1" baseline="30000" dirty="0" smtClean="0"/>
              <a:t>5</a:t>
            </a:r>
            <a:r>
              <a:rPr lang="en-US" sz="1600" i="1" dirty="0" smtClean="0"/>
              <a:t> kJ m</a:t>
            </a:r>
            <a:r>
              <a:rPr lang="en-US" sz="1600" i="1" baseline="30000" dirty="0" smtClean="0"/>
              <a:t>–2</a:t>
            </a:r>
            <a:r>
              <a:rPr lang="en-US" sz="1600" i="1" dirty="0" smtClean="0"/>
              <a:t> y</a:t>
            </a:r>
            <a:r>
              <a:rPr lang="en-US" sz="1600" i="1" baseline="30000" dirty="0" smtClean="0"/>
              <a:t>–1</a:t>
            </a:r>
            <a:r>
              <a:rPr lang="en-US" sz="1600" i="1" dirty="0" smtClean="0"/>
              <a:t>. The 	net production of the grassland is 5 × 10</a:t>
            </a:r>
            <a:r>
              <a:rPr lang="en-US" sz="1600" i="1" baseline="30000" dirty="0" smtClean="0"/>
              <a:t>2</a:t>
            </a:r>
            <a:r>
              <a:rPr lang="en-US" sz="1600" i="1" dirty="0" smtClean="0"/>
              <a:t> kJ m</a:t>
            </a:r>
            <a:r>
              <a:rPr lang="en-US" sz="1600" i="1" baseline="30000" dirty="0" smtClean="0"/>
              <a:t>–2</a:t>
            </a:r>
            <a:r>
              <a:rPr lang="en-US" sz="1600" i="1" dirty="0" smtClean="0"/>
              <a:t> y</a:t>
            </a:r>
            <a:r>
              <a:rPr lang="en-US" sz="1600" i="1" baseline="30000" dirty="0" smtClean="0"/>
              <a:t>–1</a:t>
            </a:r>
            <a:r>
              <a:rPr lang="en-US" sz="1600" i="1" dirty="0" smtClean="0"/>
              <a:t> and its gross </a:t>
            </a:r>
          </a:p>
          <a:p>
            <a:r>
              <a:rPr lang="en-US" sz="1600" i="1" dirty="0" smtClean="0"/>
              <a:t>	production is 6 × l0</a:t>
            </a:r>
            <a:r>
              <a:rPr lang="en-US" sz="1600" i="1" baseline="30000" dirty="0" smtClean="0"/>
              <a:t>2</a:t>
            </a:r>
            <a:r>
              <a:rPr lang="en-US" sz="1600" i="1" dirty="0" smtClean="0"/>
              <a:t> kJ m</a:t>
            </a:r>
            <a:r>
              <a:rPr lang="en-US" sz="1600" i="1" baseline="30000" dirty="0" smtClean="0"/>
              <a:t>–2</a:t>
            </a:r>
            <a:r>
              <a:rPr lang="en-US" sz="1600" i="1" dirty="0" smtClean="0"/>
              <a:t> y</a:t>
            </a:r>
            <a:r>
              <a:rPr lang="en-US" sz="1600" i="1" baseline="30000" dirty="0" smtClean="0"/>
              <a:t>–1</a:t>
            </a:r>
            <a:r>
              <a:rPr lang="en-US" sz="1600" i="1" dirty="0" smtClean="0"/>
              <a:t>. The total energy passed on to primary 	consumers is 60 kJ m</a:t>
            </a:r>
            <a:r>
              <a:rPr lang="en-US" sz="1600" i="1" baseline="30000" dirty="0" smtClean="0"/>
              <a:t>–2</a:t>
            </a:r>
            <a:r>
              <a:rPr lang="en-US" sz="1600" i="1" dirty="0" smtClean="0"/>
              <a:t> y</a:t>
            </a:r>
            <a:r>
              <a:rPr lang="en-US" sz="1600" i="1" baseline="30000" dirty="0" smtClean="0"/>
              <a:t>–1</a:t>
            </a:r>
            <a:r>
              <a:rPr lang="en-US" sz="1600" i="1" dirty="0" smtClean="0"/>
              <a:t>. Only 10 % of this energy is passed on to the 	secondary consumers.</a:t>
            </a:r>
            <a:r>
              <a:rPr lang="en-US" sz="1600" i="1" dirty="0" smtClean="0">
                <a:solidFill>
                  <a:srgbClr val="000000"/>
                </a:solidFill>
                <a:latin typeface="Calibri - 20"/>
              </a:rPr>
              <a:t>”</a:t>
            </a:r>
            <a:endParaRPr lang="en-US" i="1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0489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Read the information passages very carefully and underline important points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Use scrap paper before committing your answer to the exam paper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Practice by making construct questions for your friends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8100" y="0"/>
            <a:ext cx="37592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Construct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0" y="838200"/>
            <a:ext cx="50355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4B0082"/>
                </a:solidFill>
                <a:latin typeface="Calibri - 20"/>
              </a:rPr>
              <a:t>Represent or develop in graphical form.</a:t>
            </a:r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24583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1981200"/>
            <a:ext cx="84582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Construct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a pyramid of energy for this grassland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:</a:t>
            </a:r>
          </a:p>
          <a:p>
            <a:r>
              <a:rPr lang="en-US" i="1" dirty="0" smtClean="0"/>
              <a:t>	</a:t>
            </a:r>
            <a:r>
              <a:rPr lang="en-US" sz="1600" i="1" dirty="0" smtClean="0"/>
              <a:t>The total solar energy received by a grassland is 5 × l0</a:t>
            </a:r>
            <a:r>
              <a:rPr lang="en-US" sz="1600" i="1" baseline="30000" dirty="0" smtClean="0"/>
              <a:t>5</a:t>
            </a:r>
            <a:r>
              <a:rPr lang="en-US" sz="1600" i="1" dirty="0" smtClean="0"/>
              <a:t> kJ m</a:t>
            </a:r>
            <a:r>
              <a:rPr lang="en-US" sz="1600" i="1" baseline="30000" dirty="0" smtClean="0"/>
              <a:t>–2</a:t>
            </a:r>
            <a:r>
              <a:rPr lang="en-US" sz="1600" i="1" dirty="0" smtClean="0"/>
              <a:t> y</a:t>
            </a:r>
            <a:r>
              <a:rPr lang="en-US" sz="1600" i="1" baseline="30000" dirty="0" smtClean="0"/>
              <a:t>–1</a:t>
            </a:r>
            <a:r>
              <a:rPr lang="en-US" sz="1600" i="1" dirty="0" smtClean="0"/>
              <a:t>. The 	net production of the grassland is 5 × 10</a:t>
            </a:r>
            <a:r>
              <a:rPr lang="en-US" sz="1600" i="1" baseline="30000" dirty="0" smtClean="0"/>
              <a:t>2</a:t>
            </a:r>
            <a:r>
              <a:rPr lang="en-US" sz="1600" i="1" dirty="0" smtClean="0"/>
              <a:t> kJ m</a:t>
            </a:r>
            <a:r>
              <a:rPr lang="en-US" sz="1600" i="1" baseline="30000" dirty="0" smtClean="0"/>
              <a:t>–2</a:t>
            </a:r>
            <a:r>
              <a:rPr lang="en-US" sz="1600" i="1" dirty="0" smtClean="0"/>
              <a:t> y</a:t>
            </a:r>
            <a:r>
              <a:rPr lang="en-US" sz="1600" i="1" baseline="30000" dirty="0" smtClean="0"/>
              <a:t>–1</a:t>
            </a:r>
            <a:r>
              <a:rPr lang="en-US" sz="1600" i="1" dirty="0" smtClean="0"/>
              <a:t> and its </a:t>
            </a:r>
            <a:r>
              <a:rPr lang="en-US" sz="1600" i="1" u="sng" dirty="0" smtClean="0"/>
              <a:t>gross </a:t>
            </a:r>
          </a:p>
          <a:p>
            <a:r>
              <a:rPr lang="en-US" sz="1600" i="1" dirty="0" smtClean="0"/>
              <a:t>	</a:t>
            </a:r>
            <a:r>
              <a:rPr lang="en-US" sz="1600" i="1" u="sng" dirty="0" smtClean="0"/>
              <a:t>production is 6 × l0</a:t>
            </a:r>
            <a:r>
              <a:rPr lang="en-US" sz="1600" i="1" u="sng" baseline="30000" dirty="0" smtClean="0"/>
              <a:t>2</a:t>
            </a:r>
            <a:r>
              <a:rPr lang="en-US" sz="1600" i="1" u="sng" dirty="0" smtClean="0"/>
              <a:t> kJ m</a:t>
            </a:r>
            <a:r>
              <a:rPr lang="en-US" sz="1600" i="1" u="sng" baseline="30000" dirty="0" smtClean="0"/>
              <a:t>–2</a:t>
            </a:r>
            <a:r>
              <a:rPr lang="en-US" sz="1600" i="1" u="sng" dirty="0" smtClean="0"/>
              <a:t> y</a:t>
            </a:r>
            <a:r>
              <a:rPr lang="en-US" sz="1600" i="1" u="sng" baseline="30000" dirty="0" smtClean="0"/>
              <a:t>–1</a:t>
            </a:r>
            <a:r>
              <a:rPr lang="en-US" sz="1600" i="1" dirty="0" smtClean="0"/>
              <a:t>. The total energy passed on to </a:t>
            </a:r>
            <a:r>
              <a:rPr lang="en-US" sz="1600" i="1" u="sng" dirty="0" smtClean="0"/>
              <a:t>primary </a:t>
            </a:r>
            <a:r>
              <a:rPr lang="en-US" sz="1600" i="1" dirty="0" smtClean="0"/>
              <a:t>	</a:t>
            </a:r>
            <a:r>
              <a:rPr lang="en-US" sz="1600" i="1" u="sng" dirty="0" smtClean="0"/>
              <a:t>consumers is 60 kJ m</a:t>
            </a:r>
            <a:r>
              <a:rPr lang="en-US" sz="1600" i="1" u="sng" baseline="30000" dirty="0" smtClean="0"/>
              <a:t>–2</a:t>
            </a:r>
            <a:r>
              <a:rPr lang="en-US" sz="1600" i="1" u="sng" dirty="0" smtClean="0"/>
              <a:t> y</a:t>
            </a:r>
            <a:r>
              <a:rPr lang="en-US" sz="1600" i="1" u="sng" baseline="30000" dirty="0" smtClean="0"/>
              <a:t>–1</a:t>
            </a:r>
            <a:r>
              <a:rPr lang="en-US" sz="1600" i="1" dirty="0" smtClean="0"/>
              <a:t>. Only </a:t>
            </a:r>
            <a:r>
              <a:rPr lang="en-US" sz="1600" i="1" u="sng" dirty="0" smtClean="0"/>
              <a:t>10 % of this energy is passed on</a:t>
            </a:r>
            <a:r>
              <a:rPr lang="en-US" sz="1600" i="1" dirty="0" smtClean="0"/>
              <a:t> to the 	secondary consumers.</a:t>
            </a:r>
            <a:r>
              <a:rPr lang="en-US" sz="1600" i="1" dirty="0" smtClean="0">
                <a:solidFill>
                  <a:srgbClr val="000000"/>
                </a:solidFill>
                <a:latin typeface="Calibri - 20"/>
              </a:rPr>
              <a:t>”</a:t>
            </a:r>
            <a:endParaRPr lang="en-US" i="1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0489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Read the information passages very carefully and underline important points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Use scrap paper before committing your answer to the exam paper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Practice by making construct questions for your friends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60400" y="4876800"/>
            <a:ext cx="4648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51000" y="4419600"/>
            <a:ext cx="2514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41600" y="39624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57762" y="4891549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Producers: </a:t>
            </a:r>
            <a:r>
              <a:rPr lang="en-US" i="1" dirty="0" smtClean="0"/>
              <a:t>600 kJ m</a:t>
            </a:r>
            <a:r>
              <a:rPr lang="en-US" i="1" baseline="30000" dirty="0" smtClean="0"/>
              <a:t>–2</a:t>
            </a:r>
            <a:r>
              <a:rPr lang="en-US" i="1" dirty="0" smtClean="0"/>
              <a:t> y</a:t>
            </a:r>
            <a:r>
              <a:rPr lang="en-US" i="1" baseline="30000" dirty="0" smtClean="0"/>
              <a:t>–1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85968" y="4439265"/>
            <a:ext cx="3879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Primary consumers: </a:t>
            </a:r>
            <a:r>
              <a:rPr lang="en-US" i="1" dirty="0" smtClean="0"/>
              <a:t>60 kJ m</a:t>
            </a:r>
            <a:r>
              <a:rPr lang="en-US" i="1" baseline="30000" dirty="0" smtClean="0"/>
              <a:t>–2</a:t>
            </a:r>
            <a:r>
              <a:rPr lang="en-US" i="1" dirty="0" smtClean="0"/>
              <a:t> y</a:t>
            </a:r>
            <a:r>
              <a:rPr lang="en-US" i="1" baseline="30000" dirty="0" smtClean="0"/>
              <a:t>–1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65600" y="3962400"/>
            <a:ext cx="448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Secondary consumers: </a:t>
            </a:r>
            <a:r>
              <a:rPr lang="en-US" i="1" dirty="0" smtClean="0"/>
              <a:t>6kJ m</a:t>
            </a:r>
            <a:r>
              <a:rPr lang="en-US" i="1" baseline="30000" dirty="0" smtClean="0"/>
              <a:t>–2</a:t>
            </a:r>
            <a:r>
              <a:rPr lang="en-US" i="1" dirty="0" smtClean="0"/>
              <a:t> y</a:t>
            </a:r>
            <a:r>
              <a:rPr lang="en-US" i="1" baseline="30000" dirty="0" smtClean="0"/>
              <a:t>–1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7052" y="685800"/>
            <a:ext cx="458294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38100" y="0"/>
            <a:ext cx="3175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Deduce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0" y="838200"/>
            <a:ext cx="74422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4B0082"/>
                </a:solidFill>
                <a:latin typeface="Calibri - 20"/>
              </a:rPr>
              <a:t>Reach a conclusion from the information given.</a:t>
            </a:r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25607" name="Picture 11"/>
          <p:cNvPicPr>
            <a:picLocks noChangeAspect="1" noChangeArrowheads="1"/>
          </p:cNvPicPr>
          <p:nvPr/>
        </p:nvPicPr>
        <p:blipFill>
          <a:blip r:embed="rId3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541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Deduce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the names of substances B and D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1" y="6324600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Deduce means ‘work it out’!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When revising, make deduce questions for your friends, asking them to explain how they arrived at their answer</a:t>
            </a:r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400" y="3429000"/>
            <a:ext cx="4724400" cy="238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5003800" y="3429000"/>
            <a:ext cx="4927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Deduce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the effects of sustained pollution which kills decomposers on autotrophic productivity.” 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7052" y="685800"/>
            <a:ext cx="458294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38100" y="0"/>
            <a:ext cx="3175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Deduce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0" y="838200"/>
            <a:ext cx="74422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4B0082"/>
                </a:solidFill>
                <a:latin typeface="Calibri - 20"/>
              </a:rPr>
              <a:t>Reach a conclusion from the information given.</a:t>
            </a:r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25607" name="Picture 11"/>
          <p:cNvPicPr>
            <a:picLocks noChangeAspect="1" noChangeArrowheads="1"/>
          </p:cNvPicPr>
          <p:nvPr/>
        </p:nvPicPr>
        <p:blipFill>
          <a:blip r:embed="rId3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541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Deduce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the names of substances B and D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31800" y="2514600"/>
            <a:ext cx="487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B = lactic acid    D = carbon dioxide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1" y="6324600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Deduce means ‘work it out’!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When revising, make deduce questions for your friends, asking them to explain how they arrived at their answer</a:t>
            </a:r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400" y="3429000"/>
            <a:ext cx="4724400" cy="238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5003800" y="3429000"/>
            <a:ext cx="4927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Deduce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the effects of sustained pollution which kills decomposers on autotrophic productivity.” 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03200" y="101600"/>
            <a:ext cx="1008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Calibri - 20"/>
              </a:rPr>
              <a:t>All IB Biology </a:t>
            </a:r>
            <a:r>
              <a:rPr lang="en-US" sz="2000" b="1">
                <a:solidFill>
                  <a:srgbClr val="000000"/>
                </a:solidFill>
                <a:latin typeface="Calibri - 20"/>
              </a:rPr>
              <a:t>questions</a:t>
            </a:r>
            <a:r>
              <a:rPr lang="en-US" sz="2000">
                <a:solidFill>
                  <a:srgbClr val="000000"/>
                </a:solidFill>
                <a:latin typeface="Calibri - 20"/>
              </a:rPr>
              <a:t> and </a:t>
            </a:r>
            <a:r>
              <a:rPr lang="en-US" sz="2000" b="1">
                <a:solidFill>
                  <a:srgbClr val="000000"/>
                </a:solidFill>
                <a:latin typeface="Calibri - 20"/>
              </a:rPr>
              <a:t>assessment statements</a:t>
            </a:r>
            <a:r>
              <a:rPr lang="en-US" sz="2000">
                <a:solidFill>
                  <a:srgbClr val="000000"/>
                </a:solidFill>
                <a:latin typeface="Calibri - 20"/>
              </a:rPr>
              <a:t> are built around these </a:t>
            </a:r>
            <a:r>
              <a:rPr lang="en-US" sz="2400" b="1">
                <a:solidFill>
                  <a:srgbClr val="000000"/>
                </a:solidFill>
                <a:latin typeface="Calibri - 24"/>
              </a:rPr>
              <a:t>command terms</a:t>
            </a:r>
            <a:r>
              <a:rPr lang="en-US" sz="2000">
                <a:solidFill>
                  <a:srgbClr val="000000"/>
                </a:solidFill>
                <a:latin typeface="Calibri - 20"/>
              </a:rPr>
              <a:t>, which let you know exactly what is expected of you. </a:t>
            </a:r>
          </a:p>
          <a:p>
            <a:r>
              <a:rPr lang="en-US" sz="2300" i="1">
                <a:solidFill>
                  <a:srgbClr val="000000"/>
                </a:solidFill>
                <a:latin typeface="Calibri - 20"/>
              </a:rPr>
              <a:t>They are grouped according to the </a:t>
            </a:r>
            <a:r>
              <a:rPr lang="en-US" sz="2800" b="1">
                <a:solidFill>
                  <a:srgbClr val="000000"/>
                </a:solidFill>
                <a:latin typeface="Calibri - 24"/>
              </a:rPr>
              <a:t>objectives of IB Biology</a:t>
            </a:r>
            <a:r>
              <a:rPr lang="en-US" sz="2300">
                <a:solidFill>
                  <a:srgbClr val="000000"/>
                </a:solidFill>
                <a:latin typeface="Calibri - 20"/>
              </a:rPr>
              <a:t>:</a:t>
            </a:r>
          </a:p>
        </p:txBody>
      </p:sp>
      <p:grpSp>
        <p:nvGrpSpPr>
          <p:cNvPr id="2" name="Group 39"/>
          <p:cNvGrpSpPr/>
          <p:nvPr/>
        </p:nvGrpSpPr>
        <p:grpSpPr>
          <a:xfrm>
            <a:off x="254000" y="1676400"/>
            <a:ext cx="9410700" cy="1384300"/>
            <a:chOff x="254000" y="1676400"/>
            <a:chExt cx="9410700" cy="1384300"/>
          </a:xfrm>
        </p:grpSpPr>
        <p:sp>
          <p:nvSpPr>
            <p:cNvPr id="5123" name="TextBox 2"/>
            <p:cNvSpPr txBox="1">
              <a:spLocks noChangeArrowheads="1"/>
            </p:cNvSpPr>
            <p:nvPr/>
          </p:nvSpPr>
          <p:spPr bwMode="auto">
            <a:xfrm>
              <a:off x="5308600" y="2044700"/>
              <a:ext cx="1066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9300"/>
                  </a:solidFill>
                  <a:latin typeface="Calibri - 20"/>
                </a:rPr>
                <a:t>Define</a:t>
              </a:r>
            </a:p>
          </p:txBody>
        </p:sp>
        <p:sp>
          <p:nvSpPr>
            <p:cNvPr id="5124" name="TextBox 3"/>
            <p:cNvSpPr txBox="1">
              <a:spLocks noChangeArrowheads="1"/>
            </p:cNvSpPr>
            <p:nvPr/>
          </p:nvSpPr>
          <p:spPr bwMode="auto">
            <a:xfrm>
              <a:off x="8191500" y="2044700"/>
              <a:ext cx="939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9300"/>
                  </a:solidFill>
                  <a:latin typeface="Calibri - 20"/>
                </a:rPr>
                <a:t>Draw</a:t>
              </a:r>
            </a:p>
          </p:txBody>
        </p:sp>
        <p:sp>
          <p:nvSpPr>
            <p:cNvPr id="5125" name="TextBox 4"/>
            <p:cNvSpPr txBox="1">
              <a:spLocks noChangeArrowheads="1"/>
            </p:cNvSpPr>
            <p:nvPr/>
          </p:nvSpPr>
          <p:spPr bwMode="auto">
            <a:xfrm>
              <a:off x="5930900" y="2425700"/>
              <a:ext cx="939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9300"/>
                  </a:solidFill>
                  <a:latin typeface="Calibri - 20"/>
                </a:rPr>
                <a:t>Label</a:t>
              </a:r>
            </a:p>
          </p:txBody>
        </p:sp>
        <p:sp>
          <p:nvSpPr>
            <p:cNvPr id="5126" name="TextBox 5"/>
            <p:cNvSpPr txBox="1">
              <a:spLocks noChangeArrowheads="1"/>
            </p:cNvSpPr>
            <p:nvPr/>
          </p:nvSpPr>
          <p:spPr bwMode="auto">
            <a:xfrm>
              <a:off x="7429500" y="2413000"/>
              <a:ext cx="7366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9300"/>
                  </a:solidFill>
                  <a:latin typeface="Calibri - 20"/>
                </a:rPr>
                <a:t>List</a:t>
              </a:r>
            </a:p>
          </p:txBody>
        </p:sp>
        <p:sp>
          <p:nvSpPr>
            <p:cNvPr id="5127" name="TextBox 6"/>
            <p:cNvSpPr txBox="1">
              <a:spLocks noChangeArrowheads="1"/>
            </p:cNvSpPr>
            <p:nvPr/>
          </p:nvSpPr>
          <p:spPr bwMode="auto">
            <a:xfrm>
              <a:off x="8750300" y="2400300"/>
              <a:ext cx="9144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900">
                  <a:solidFill>
                    <a:srgbClr val="009300"/>
                  </a:solidFill>
                  <a:latin typeface="Calibri - 20"/>
                </a:rPr>
                <a:t>State</a:t>
              </a:r>
            </a:p>
          </p:txBody>
        </p:sp>
        <p:sp>
          <p:nvSpPr>
            <p:cNvPr id="5128" name="TextBox 7"/>
            <p:cNvSpPr txBox="1">
              <a:spLocks noChangeArrowheads="1"/>
            </p:cNvSpPr>
            <p:nvPr/>
          </p:nvSpPr>
          <p:spPr bwMode="auto">
            <a:xfrm>
              <a:off x="6604000" y="2070100"/>
              <a:ext cx="1320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9300"/>
                  </a:solidFill>
                  <a:latin typeface="Calibri - 20"/>
                </a:rPr>
                <a:t>Measure</a:t>
              </a:r>
            </a:p>
          </p:txBody>
        </p:sp>
        <p:sp>
          <p:nvSpPr>
            <p:cNvPr id="5153" name="TextBox 32"/>
            <p:cNvSpPr txBox="1">
              <a:spLocks noChangeArrowheads="1"/>
            </p:cNvSpPr>
            <p:nvPr/>
          </p:nvSpPr>
          <p:spPr bwMode="auto">
            <a:xfrm>
              <a:off x="254000" y="1676400"/>
              <a:ext cx="5257800" cy="138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900" dirty="0">
                  <a:solidFill>
                    <a:srgbClr val="009300"/>
                  </a:solidFill>
                  <a:latin typeface="Calibri - 20"/>
                </a:rPr>
                <a:t>Objective 1: </a:t>
              </a:r>
              <a:r>
                <a:rPr lang="en-US" sz="1900" dirty="0">
                  <a:solidFill>
                    <a:srgbClr val="000000"/>
                  </a:solidFill>
                  <a:latin typeface="Calibri - 20"/>
                </a:rPr>
                <a:t>Demonstrate an understanding of:</a:t>
              </a:r>
            </a:p>
            <a:p>
              <a:r>
                <a:rPr lang="en-US" sz="1900" dirty="0">
                  <a:solidFill>
                    <a:srgbClr val="000000"/>
                  </a:solidFill>
                  <a:latin typeface="Calibri - 20"/>
                </a:rPr>
                <a:t>-</a:t>
              </a:r>
              <a:r>
                <a:rPr lang="en-US" sz="1500" dirty="0">
                  <a:solidFill>
                    <a:srgbClr val="000000"/>
                  </a:solidFill>
                  <a:latin typeface="Calibri - 16"/>
                </a:rPr>
                <a:t> scientific facts and concepts</a:t>
              </a:r>
            </a:p>
            <a:p>
              <a:r>
                <a:rPr lang="en-US" sz="1500" dirty="0">
                  <a:solidFill>
                    <a:srgbClr val="000000"/>
                  </a:solidFill>
                  <a:latin typeface="Calibri - 16"/>
                </a:rPr>
                <a:t>- scientific methods and techniques</a:t>
              </a:r>
            </a:p>
            <a:p>
              <a:r>
                <a:rPr lang="en-US" sz="1500" dirty="0">
                  <a:solidFill>
                    <a:srgbClr val="000000"/>
                  </a:solidFill>
                  <a:latin typeface="Calibri - 16"/>
                </a:rPr>
                <a:t>- scientific terminology</a:t>
              </a:r>
            </a:p>
            <a:p>
              <a:r>
                <a:rPr lang="en-US" sz="1500" dirty="0">
                  <a:solidFill>
                    <a:srgbClr val="000000"/>
                  </a:solidFill>
                  <a:latin typeface="Calibri - 16"/>
                </a:rPr>
                <a:t>- methods of presenting scientific information</a:t>
              </a:r>
            </a:p>
          </p:txBody>
        </p:sp>
      </p:grpSp>
      <p:grpSp>
        <p:nvGrpSpPr>
          <p:cNvPr id="3" name="Group 40"/>
          <p:cNvGrpSpPr/>
          <p:nvPr/>
        </p:nvGrpSpPr>
        <p:grpSpPr>
          <a:xfrm>
            <a:off x="241300" y="3187700"/>
            <a:ext cx="9855200" cy="1446213"/>
            <a:chOff x="241300" y="3187700"/>
            <a:chExt cx="9855200" cy="1446213"/>
          </a:xfrm>
        </p:grpSpPr>
        <p:sp>
          <p:nvSpPr>
            <p:cNvPr id="5129" name="TextBox 8"/>
            <p:cNvSpPr txBox="1">
              <a:spLocks noChangeArrowheads="1"/>
            </p:cNvSpPr>
            <p:nvPr/>
          </p:nvSpPr>
          <p:spPr bwMode="auto">
            <a:xfrm>
              <a:off x="7645400" y="4025900"/>
              <a:ext cx="13970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A52A00"/>
                  </a:solidFill>
                  <a:latin typeface="Calibri - 20"/>
                </a:rPr>
                <a:t>Annotate</a:t>
              </a:r>
            </a:p>
          </p:txBody>
        </p:sp>
        <p:sp>
          <p:nvSpPr>
            <p:cNvPr id="5130" name="TextBox 9"/>
            <p:cNvSpPr txBox="1">
              <a:spLocks noChangeArrowheads="1"/>
            </p:cNvSpPr>
            <p:nvPr/>
          </p:nvSpPr>
          <p:spPr bwMode="auto">
            <a:xfrm>
              <a:off x="6146800" y="4064000"/>
              <a:ext cx="9906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A52A00"/>
                  </a:solidFill>
                  <a:latin typeface="Calibri - 20"/>
                </a:rPr>
                <a:t>Apply</a:t>
              </a:r>
            </a:p>
          </p:txBody>
        </p:sp>
        <p:sp>
          <p:nvSpPr>
            <p:cNvPr id="5131" name="TextBox 10"/>
            <p:cNvSpPr txBox="1">
              <a:spLocks noChangeArrowheads="1"/>
            </p:cNvSpPr>
            <p:nvPr/>
          </p:nvSpPr>
          <p:spPr bwMode="auto">
            <a:xfrm>
              <a:off x="5905500" y="3695700"/>
              <a:ext cx="13462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900">
                  <a:solidFill>
                    <a:srgbClr val="A52A00"/>
                  </a:solidFill>
                  <a:latin typeface="Calibri - 20"/>
                </a:rPr>
                <a:t>Calculate</a:t>
              </a:r>
            </a:p>
          </p:txBody>
        </p:sp>
        <p:sp>
          <p:nvSpPr>
            <p:cNvPr id="5132" name="TextBox 11"/>
            <p:cNvSpPr txBox="1">
              <a:spLocks noChangeArrowheads="1"/>
            </p:cNvSpPr>
            <p:nvPr/>
          </p:nvSpPr>
          <p:spPr bwMode="auto">
            <a:xfrm>
              <a:off x="6654800" y="3340100"/>
              <a:ext cx="12700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900">
                  <a:solidFill>
                    <a:srgbClr val="A52A00"/>
                  </a:solidFill>
                  <a:latin typeface="Calibri - 20"/>
                </a:rPr>
                <a:t>Describe</a:t>
              </a:r>
            </a:p>
          </p:txBody>
        </p:sp>
        <p:sp>
          <p:nvSpPr>
            <p:cNvPr id="5133" name="TextBox 12"/>
            <p:cNvSpPr txBox="1">
              <a:spLocks noChangeArrowheads="1"/>
            </p:cNvSpPr>
            <p:nvPr/>
          </p:nvSpPr>
          <p:spPr bwMode="auto">
            <a:xfrm>
              <a:off x="4724400" y="3378200"/>
              <a:ext cx="15494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A52A00"/>
                  </a:solidFill>
                  <a:latin typeface="Calibri - 20"/>
                </a:rPr>
                <a:t>Distinguish</a:t>
              </a:r>
            </a:p>
          </p:txBody>
        </p:sp>
        <p:sp>
          <p:nvSpPr>
            <p:cNvPr id="5134" name="TextBox 13"/>
            <p:cNvSpPr txBox="1">
              <a:spLocks noChangeArrowheads="1"/>
            </p:cNvSpPr>
            <p:nvPr/>
          </p:nvSpPr>
          <p:spPr bwMode="auto">
            <a:xfrm>
              <a:off x="8801100" y="3708400"/>
              <a:ext cx="12954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900">
                  <a:solidFill>
                    <a:srgbClr val="A52A00"/>
                  </a:solidFill>
                  <a:latin typeface="Calibri - 20"/>
                </a:rPr>
                <a:t>Estimate</a:t>
              </a:r>
            </a:p>
          </p:txBody>
        </p:sp>
        <p:sp>
          <p:nvSpPr>
            <p:cNvPr id="5135" name="TextBox 14"/>
            <p:cNvSpPr txBox="1">
              <a:spLocks noChangeArrowheads="1"/>
            </p:cNvSpPr>
            <p:nvPr/>
          </p:nvSpPr>
          <p:spPr bwMode="auto">
            <a:xfrm>
              <a:off x="8356600" y="3340100"/>
              <a:ext cx="1193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A52A00"/>
                  </a:solidFill>
                  <a:latin typeface="Calibri - 20"/>
                </a:rPr>
                <a:t>Identify</a:t>
              </a:r>
            </a:p>
          </p:txBody>
        </p:sp>
        <p:sp>
          <p:nvSpPr>
            <p:cNvPr id="5136" name="TextBox 15"/>
            <p:cNvSpPr txBox="1">
              <a:spLocks noChangeArrowheads="1"/>
            </p:cNvSpPr>
            <p:nvPr/>
          </p:nvSpPr>
          <p:spPr bwMode="auto">
            <a:xfrm>
              <a:off x="7531100" y="3632200"/>
              <a:ext cx="11684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A52A00"/>
                  </a:solidFill>
                  <a:latin typeface="Calibri - 20"/>
                </a:rPr>
                <a:t>Outline</a:t>
              </a:r>
            </a:p>
          </p:txBody>
        </p:sp>
        <p:sp>
          <p:nvSpPr>
            <p:cNvPr id="5154" name="TextBox 33"/>
            <p:cNvSpPr txBox="1">
              <a:spLocks noChangeArrowheads="1"/>
            </p:cNvSpPr>
            <p:nvPr/>
          </p:nvSpPr>
          <p:spPr bwMode="auto">
            <a:xfrm>
              <a:off x="241300" y="3187700"/>
              <a:ext cx="5308600" cy="144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rgbClr val="A52A00"/>
                  </a:solidFill>
                  <a:latin typeface="Calibri - 20"/>
                </a:rPr>
                <a:t>Objective 2:</a:t>
              </a:r>
              <a:r>
                <a:rPr lang="en-US" sz="2000" dirty="0">
                  <a:solidFill>
                    <a:srgbClr val="000000"/>
                  </a:solidFill>
                  <a:latin typeface="Calibri - 20"/>
                </a:rPr>
                <a:t> Apply and Use:</a:t>
              </a:r>
            </a:p>
            <a:p>
              <a:r>
                <a:rPr lang="en-US" sz="2000" dirty="0">
                  <a:solidFill>
                    <a:srgbClr val="000000"/>
                  </a:solidFill>
                  <a:latin typeface="Calibri - 20"/>
                </a:rPr>
                <a:t>-</a:t>
              </a:r>
              <a:r>
                <a:rPr lang="en-US" sz="1600" dirty="0">
                  <a:solidFill>
                    <a:srgbClr val="000000"/>
                  </a:solidFill>
                  <a:latin typeface="Calibri - 16"/>
                </a:rPr>
                <a:t> scientific facts and concepts</a:t>
              </a:r>
            </a:p>
            <a:p>
              <a:r>
                <a:rPr lang="en-US" sz="1600" dirty="0">
                  <a:solidFill>
                    <a:srgbClr val="000000"/>
                  </a:solidFill>
                  <a:latin typeface="Calibri - 16"/>
                </a:rPr>
                <a:t>- scientific methods and techniques</a:t>
              </a:r>
            </a:p>
            <a:p>
              <a:r>
                <a:rPr lang="en-US" sz="1600" dirty="0">
                  <a:solidFill>
                    <a:srgbClr val="000000"/>
                  </a:solidFill>
                  <a:latin typeface="Calibri - 16"/>
                </a:rPr>
                <a:t>- scientific terminology to communicate effectively</a:t>
              </a:r>
            </a:p>
            <a:p>
              <a:r>
                <a:rPr lang="en-US" sz="1600" dirty="0">
                  <a:solidFill>
                    <a:srgbClr val="000000"/>
                  </a:solidFill>
                  <a:latin typeface="Calibri - 16"/>
                </a:rPr>
                <a:t>- appropriate methods of presenting scientific information</a:t>
              </a:r>
            </a:p>
          </p:txBody>
        </p:sp>
      </p:grpSp>
      <p:pic>
        <p:nvPicPr>
          <p:cNvPr id="5156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2"/>
          <p:cNvSpPr txBox="1">
            <a:spLocks noChangeArrowheads="1"/>
          </p:cNvSpPr>
          <p:nvPr/>
        </p:nvSpPr>
        <p:spPr bwMode="auto">
          <a:xfrm>
            <a:off x="203200" y="6553200"/>
            <a:ext cx="4953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000000"/>
                </a:solidFill>
                <a:latin typeface="Calibri - 20"/>
              </a:rPr>
              <a:t>All definitions of command terms are taken </a:t>
            </a:r>
          </a:p>
          <a:p>
            <a:r>
              <a:rPr lang="en-US" sz="1900">
                <a:solidFill>
                  <a:srgbClr val="000000"/>
                </a:solidFill>
                <a:latin typeface="Calibri - 20"/>
              </a:rPr>
              <a:t>from the </a:t>
            </a:r>
            <a:r>
              <a:rPr lang="en-US" sz="1900" b="1">
                <a:solidFill>
                  <a:srgbClr val="000000"/>
                </a:solidFill>
                <a:latin typeface="Calibri - 20"/>
              </a:rPr>
              <a:t>IB Biology Subject Guide</a:t>
            </a:r>
            <a:r>
              <a:rPr lang="en-US" sz="1900">
                <a:solidFill>
                  <a:srgbClr val="000000"/>
                </a:solidFill>
                <a:latin typeface="Calibri - 20"/>
              </a:rPr>
              <a:t>:</a:t>
            </a:r>
          </a:p>
        </p:txBody>
      </p:sp>
      <p:sp>
        <p:nvSpPr>
          <p:cNvPr id="38" name="TextBox 3">
            <a:hlinkClick r:id="rId3"/>
          </p:cNvPr>
          <p:cNvSpPr txBox="1">
            <a:spLocks noChangeArrowheads="1"/>
          </p:cNvSpPr>
          <p:nvPr/>
        </p:nvSpPr>
        <p:spPr bwMode="auto">
          <a:xfrm>
            <a:off x="4914900" y="6654800"/>
            <a:ext cx="454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i="1">
                <a:solidFill>
                  <a:srgbClr val="0070C0"/>
                </a:solidFill>
                <a:latin typeface="Times New Roman - 20"/>
              </a:rPr>
              <a:t>http://xmltwo.ibo.org/publications/migrated/production-app2.ibo.org/publication/7/part/1/chapter/7.html</a:t>
            </a:r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153043">
            <a:off x="4854575" y="6937375"/>
            <a:ext cx="45243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7052" y="685800"/>
            <a:ext cx="458294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38100" y="0"/>
            <a:ext cx="3175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Deduce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0" y="838200"/>
            <a:ext cx="74422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4B0082"/>
                </a:solidFill>
                <a:latin typeface="Calibri - 20"/>
              </a:rPr>
              <a:t>Reach a conclusion from the information given.</a:t>
            </a:r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25607" name="Picture 11"/>
          <p:cNvPicPr>
            <a:picLocks noChangeAspect="1" noChangeArrowheads="1"/>
          </p:cNvPicPr>
          <p:nvPr/>
        </p:nvPicPr>
        <p:blipFill>
          <a:blip r:embed="rId3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541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Deduce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the names of substances B and D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31800" y="2514600"/>
            <a:ext cx="487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B = lactic acid    D = carbon dioxide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1" y="6324600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Deduce means ‘work it out’!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When revising, make deduce questions for your friends, asking them to explain how they arrived at their answer</a:t>
            </a:r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400" y="3429000"/>
            <a:ext cx="4724400" cy="238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5003800" y="3429000"/>
            <a:ext cx="4927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Deduce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the effects of sustained pollution which kills decomposers on autotrophic productivity.” 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5031658" y="4527755"/>
            <a:ext cx="5003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0000"/>
                </a:solidFill>
                <a:latin typeface="Calibri - 20"/>
              </a:rPr>
              <a:t>Autotrophs</a:t>
            </a:r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 need nutrients;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Decomposers </a:t>
            </a:r>
            <a:r>
              <a:rPr lang="en-US" sz="1600" dirty="0" err="1" smtClean="0">
                <a:solidFill>
                  <a:srgbClr val="000000"/>
                </a:solidFill>
                <a:latin typeface="Calibri - 20"/>
              </a:rPr>
              <a:t>recylce</a:t>
            </a:r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 nutrients into soil;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Fewer decomposer, reduced recycling of nutrients;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Therefore reduced productivity.</a:t>
            </a:r>
            <a:endParaRPr lang="en-US" sz="1600" dirty="0">
              <a:solidFill>
                <a:srgbClr val="000000"/>
              </a:solidFill>
              <a:latin typeface="Calibri - 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0" y="457200"/>
            <a:ext cx="5620583" cy="356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38100" y="0"/>
            <a:ext cx="40386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Determine</a:t>
            </a: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0" y="838200"/>
            <a:ext cx="39846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4B0082"/>
                </a:solidFill>
                <a:latin typeface="Calibri - 20"/>
              </a:rPr>
              <a:t>Find the only possible answer.</a:t>
            </a:r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26631" name="Picture 11"/>
          <p:cNvPicPr>
            <a:picLocks noChangeAspect="1" noChangeArrowheads="1"/>
          </p:cNvPicPr>
          <p:nvPr/>
        </p:nvPicPr>
        <p:blipFill>
          <a:blip r:embed="rId3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352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‘Determine’ often means you need to go a step further than just ‘identify’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Try to design your own ‘determine’ questions, based on graphical data or tables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502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Determine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which hemisphere is</a:t>
            </a:r>
          </a:p>
          <a:p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Most awake when the right eye is open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61200" y="40386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QuestionBank</a:t>
            </a:r>
            <a:r>
              <a:rPr lang="en-US" sz="1600" i="1" dirty="0" smtClean="0"/>
              <a:t> CD Rom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0" y="457200"/>
            <a:ext cx="5620583" cy="356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38100" y="0"/>
            <a:ext cx="40386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Determine</a:t>
            </a: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0" y="838200"/>
            <a:ext cx="39846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4B0082"/>
                </a:solidFill>
                <a:latin typeface="Calibri - 20"/>
              </a:rPr>
              <a:t>Find the only possible answer.</a:t>
            </a:r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26631" name="Picture 11"/>
          <p:cNvPicPr>
            <a:picLocks noChangeAspect="1" noChangeArrowheads="1"/>
          </p:cNvPicPr>
          <p:nvPr/>
        </p:nvPicPr>
        <p:blipFill>
          <a:blip r:embed="rId3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352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‘Determine’ often means you need to go a step further than just ‘identify’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Try to design your own ‘determine’ questions, based on graphical data or tables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502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Determine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which hemisphere is</a:t>
            </a:r>
          </a:p>
          <a:p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Most awake when the right eye is open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0400" y="2895600"/>
            <a:ext cx="441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Left hemisphere </a:t>
            </a:r>
          </a:p>
          <a:p>
            <a:r>
              <a:rPr lang="en-US" sz="1600" i="1" dirty="0" smtClean="0"/>
              <a:t>(shows biggest change from activity when both eyes are closed)</a:t>
            </a:r>
            <a:endParaRPr lang="en-US" sz="16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61200" y="40386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QuestionBank</a:t>
            </a:r>
            <a:r>
              <a:rPr lang="en-US" sz="1600" i="1" dirty="0" smtClean="0"/>
              <a:t> CD Rom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38100" y="0"/>
            <a:ext cx="3073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Discuss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0" y="838200"/>
            <a:ext cx="10160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4B0082"/>
                </a:solidFill>
                <a:latin typeface="Calibri - 20"/>
              </a:rPr>
              <a:t>Give an account including, where possible, a range of arguments for an against </a:t>
            </a:r>
          </a:p>
          <a:p>
            <a:r>
              <a:rPr lang="en-US" sz="2100" i="1">
                <a:solidFill>
                  <a:srgbClr val="4B0082"/>
                </a:solidFill>
                <a:latin typeface="Calibri - 20"/>
              </a:rPr>
              <a:t>the relative importance of various factors, or comparisons of alternate hypotheses.</a:t>
            </a:r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27655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762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Discuss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the benefits and perceived risks of vaccination against bacterial and viral pathogens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.” (HL, 8 marks)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753443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i="1" dirty="0" smtClean="0">
                <a:solidFill>
                  <a:srgbClr val="000000"/>
                </a:solidFill>
                <a:latin typeface="Calibri - 20"/>
              </a:rPr>
              <a:t>Pay close attention to the number of marks available and present answer clearly</a:t>
            </a:r>
          </a:p>
          <a:p>
            <a:pPr>
              <a:buFont typeface="Arial" pitchFamily="34" charset="0"/>
              <a:buChar char="•"/>
            </a:pPr>
            <a:r>
              <a:rPr lang="en-US" sz="1600" i="1" dirty="0" smtClean="0">
                <a:solidFill>
                  <a:srgbClr val="000000"/>
                </a:solidFill>
                <a:latin typeface="Calibri - 20"/>
              </a:rPr>
              <a:t>Look out for qualifiers in the question, such as ‘named example’, etc. </a:t>
            </a:r>
          </a:p>
          <a:p>
            <a:pPr>
              <a:buFont typeface="Arial" pitchFamily="34" charset="0"/>
              <a:buChar char="•"/>
            </a:pPr>
            <a:r>
              <a:rPr lang="en-US" sz="1600" i="1" dirty="0" smtClean="0">
                <a:solidFill>
                  <a:srgbClr val="000000"/>
                </a:solidFill>
                <a:latin typeface="Calibri - 20"/>
              </a:rPr>
              <a:t>Include two or more perspectives in the answer</a:t>
            </a:r>
          </a:p>
          <a:p>
            <a:pPr>
              <a:buFont typeface="Arial" pitchFamily="34" charset="0"/>
              <a:buChar char="•"/>
            </a:pPr>
            <a:r>
              <a:rPr lang="en-US" sz="1600" i="1" dirty="0" smtClean="0">
                <a:solidFill>
                  <a:srgbClr val="000000"/>
                </a:solidFill>
                <a:latin typeface="Calibri - 20"/>
              </a:rPr>
              <a:t> Practice will all ‘discuss’ assessment statements in the subject guide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38100" y="0"/>
            <a:ext cx="3073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Discuss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0" y="838200"/>
            <a:ext cx="10160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4B0082"/>
                </a:solidFill>
                <a:latin typeface="Calibri - 20"/>
              </a:rPr>
              <a:t>Give an account including, where possible, a range of arguments for an against </a:t>
            </a:r>
          </a:p>
          <a:p>
            <a:r>
              <a:rPr lang="en-US" sz="2100" i="1">
                <a:solidFill>
                  <a:srgbClr val="4B0082"/>
                </a:solidFill>
                <a:latin typeface="Calibri - 20"/>
              </a:rPr>
              <a:t>the relative importance of various factors, or comparisons of alternate hypotheses.</a:t>
            </a:r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27655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762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Discuss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the benefits and perceived risks of vaccination against bacterial and viral pathogens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.” (HL, 8 marks)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31800" y="2819400"/>
            <a:ext cx="45720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alibri - 20"/>
              </a:rPr>
              <a:t>Benefits: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Calibri - 20"/>
              </a:rPr>
              <a:t> Prevent disease;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Calibri - 20"/>
              </a:rPr>
              <a:t> Prevent epidemics;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Calibri - 20"/>
              </a:rPr>
              <a:t> Healthier population;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Calibri - 20"/>
              </a:rPr>
              <a:t> More cost-effective than treating disease;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Calibri - 20"/>
              </a:rPr>
              <a:t> Economical benefit, less absenteeism;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Calibri - 20"/>
              </a:rPr>
              <a:t> Eradicate diseases, e.g. smallpox;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Calibri - 20"/>
              </a:rPr>
              <a:t> Quicker immune response to disease;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Calibri - 20"/>
              </a:rPr>
              <a:t> Prevent disease-related disability</a:t>
            </a:r>
            <a:endParaRPr lang="en-US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753443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i="1" dirty="0" smtClean="0">
                <a:solidFill>
                  <a:srgbClr val="000000"/>
                </a:solidFill>
                <a:latin typeface="Calibri - 20"/>
              </a:rPr>
              <a:t>Pay close attention to the number of marks available and present answer clearly</a:t>
            </a:r>
          </a:p>
          <a:p>
            <a:pPr>
              <a:buFont typeface="Arial" pitchFamily="34" charset="0"/>
              <a:buChar char="•"/>
            </a:pPr>
            <a:r>
              <a:rPr lang="en-US" sz="1600" i="1" dirty="0" smtClean="0">
                <a:solidFill>
                  <a:srgbClr val="000000"/>
                </a:solidFill>
                <a:latin typeface="Calibri - 20"/>
              </a:rPr>
              <a:t>Look out for qualifiers in the question, such as ‘named example’, etc. </a:t>
            </a:r>
          </a:p>
          <a:p>
            <a:pPr>
              <a:buFont typeface="Arial" pitchFamily="34" charset="0"/>
              <a:buChar char="•"/>
            </a:pPr>
            <a:r>
              <a:rPr lang="en-US" sz="1600" i="1" dirty="0" smtClean="0">
                <a:solidFill>
                  <a:srgbClr val="000000"/>
                </a:solidFill>
                <a:latin typeface="Calibri - 20"/>
              </a:rPr>
              <a:t>Include two or more perspectives in the answer</a:t>
            </a:r>
          </a:p>
          <a:p>
            <a:pPr>
              <a:buFont typeface="Arial" pitchFamily="34" charset="0"/>
              <a:buChar char="•"/>
            </a:pPr>
            <a:r>
              <a:rPr lang="en-US" sz="1600" i="1" dirty="0" smtClean="0">
                <a:solidFill>
                  <a:srgbClr val="000000"/>
                </a:solidFill>
                <a:latin typeface="Calibri - 20"/>
              </a:rPr>
              <a:t> Practice will all ‘discuss’ assessment statements in the subject guide</a:t>
            </a:r>
            <a:endParaRPr lang="en-US" sz="1600" dirty="0"/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5308600" y="2819400"/>
            <a:ext cx="4572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alibri - 20"/>
              </a:rPr>
              <a:t>Perceived risks: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Calibri - 20"/>
              </a:rPr>
              <a:t> Some minor side effects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Calibri - 20"/>
              </a:rPr>
              <a:t> Some might be allergic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Calibri - 20"/>
              </a:rPr>
              <a:t> Might show symptoms of illness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Calibri - 20"/>
              </a:rPr>
              <a:t> Risks might be perceived, though lack evidence base, such as MMR scare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38100" y="0"/>
            <a:ext cx="34798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Evaluate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0" y="838200"/>
            <a:ext cx="50196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4B0082"/>
                </a:solidFill>
                <a:latin typeface="Calibri - 20"/>
              </a:rPr>
              <a:t>Assess the implications and limitations.</a:t>
            </a:r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28679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502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Evaluate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the evidence for global warming, using figures A and B (2)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1" y="6324600"/>
            <a:ext cx="8839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i="1" dirty="0" smtClean="0">
                <a:solidFill>
                  <a:srgbClr val="000000"/>
                </a:solidFill>
                <a:latin typeface="Calibri - 20"/>
              </a:rPr>
              <a:t>Do not just describe the graphs or methods, use evaluative language</a:t>
            </a:r>
          </a:p>
          <a:p>
            <a:pPr>
              <a:buFont typeface="Arial" pitchFamily="34" charset="0"/>
              <a:buChar char="•"/>
            </a:pPr>
            <a:r>
              <a:rPr lang="en-US" sz="1600" i="1" dirty="0" smtClean="0">
                <a:solidFill>
                  <a:srgbClr val="000000"/>
                </a:solidFill>
                <a:latin typeface="Calibri - 20"/>
              </a:rPr>
              <a:t>Read the introductory passage very carefully – to what extent do the data address the aims of the investigation?</a:t>
            </a:r>
          </a:p>
          <a:p>
            <a:pPr>
              <a:buFont typeface="Arial" pitchFamily="34" charset="0"/>
              <a:buChar char="•"/>
            </a:pPr>
            <a:r>
              <a:rPr lang="en-US" sz="1600" i="1" dirty="0" smtClean="0">
                <a:solidFill>
                  <a:srgbClr val="000000"/>
                </a:solidFill>
                <a:latin typeface="Calibri - 20"/>
              </a:rPr>
              <a:t>Pay attention to the number of marks available</a:t>
            </a:r>
            <a:endParaRPr lang="en-US" sz="16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2058" y="1300315"/>
            <a:ext cx="5613400" cy="357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527800" y="487680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Biology Specimen Paper, 2009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38100" y="0"/>
            <a:ext cx="34798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Evaluate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0" y="838200"/>
            <a:ext cx="50196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4B0082"/>
                </a:solidFill>
                <a:latin typeface="Calibri - 20"/>
              </a:rPr>
              <a:t>Assess the implications and limitations.</a:t>
            </a:r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28679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502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Evaluate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the evidence for global warming, using figures A and B (2)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508000" y="2819400"/>
            <a:ext cx="3810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Trend for egg laying moving earlier over the study period;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Correlation with increasing mean may temperatures;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Higher temperature leads to earlier egg laying;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Data are highly variable, especially in figure A/ correlation not strong.</a:t>
            </a:r>
          </a:p>
          <a:p>
            <a:endParaRPr lang="en-US" sz="1600" dirty="0" smtClean="0">
              <a:solidFill>
                <a:srgbClr val="000000"/>
              </a:solidFill>
              <a:latin typeface="Calibri - 20"/>
            </a:endParaRPr>
          </a:p>
          <a:p>
            <a:endParaRPr lang="en-US" sz="16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1" y="6324600"/>
            <a:ext cx="8839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i="1" dirty="0" smtClean="0">
                <a:solidFill>
                  <a:srgbClr val="000000"/>
                </a:solidFill>
                <a:latin typeface="Calibri - 20"/>
              </a:rPr>
              <a:t>Do not just describe the graphs or methods, use evaluative language</a:t>
            </a:r>
          </a:p>
          <a:p>
            <a:pPr>
              <a:buFont typeface="Arial" pitchFamily="34" charset="0"/>
              <a:buChar char="•"/>
            </a:pPr>
            <a:r>
              <a:rPr lang="en-US" sz="1600" i="1" dirty="0" smtClean="0">
                <a:solidFill>
                  <a:srgbClr val="000000"/>
                </a:solidFill>
                <a:latin typeface="Calibri - 20"/>
              </a:rPr>
              <a:t>Read the introductory passage very carefully – to what extent do the data address the aims of the investigation?</a:t>
            </a:r>
          </a:p>
          <a:p>
            <a:pPr>
              <a:buFont typeface="Arial" pitchFamily="34" charset="0"/>
              <a:buChar char="•"/>
            </a:pPr>
            <a:r>
              <a:rPr lang="en-US" sz="1600" i="1" dirty="0" smtClean="0">
                <a:solidFill>
                  <a:srgbClr val="000000"/>
                </a:solidFill>
                <a:latin typeface="Calibri - 20"/>
              </a:rPr>
              <a:t>Pay attention to the number of marks available</a:t>
            </a:r>
            <a:endParaRPr lang="en-US" sz="16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2058" y="1300315"/>
            <a:ext cx="5613400" cy="357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527800" y="487680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Biology Specimen Paper, 2009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38100" y="0"/>
            <a:ext cx="3048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Explain</a:t>
            </a: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0" y="838200"/>
            <a:ext cx="9194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4B0082"/>
                </a:solidFill>
                <a:latin typeface="Calibri - 20"/>
              </a:rPr>
              <a:t>Give a detailed account of causes, reasons or mechanisms.</a:t>
            </a:r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29703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838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Explain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alibri - 20"/>
              </a:rPr>
              <a:t>two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examples of evolution due to environmental change.”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1" y="632460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Pay attention to the number of marks available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Read the question carefully – are there any other qualifiers (e.g. ‘named example’) that must be addressed in order to get the marks?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38100" y="0"/>
            <a:ext cx="3048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Explain</a:t>
            </a: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0" y="838200"/>
            <a:ext cx="9194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4B0082"/>
                </a:solidFill>
                <a:latin typeface="Calibri - 20"/>
              </a:rPr>
              <a:t>Give a detailed account of causes, reasons or mechanisms.</a:t>
            </a:r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29703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838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Explain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alibri - 20"/>
              </a:rPr>
              <a:t>two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examples of evolution due to environmental change.”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31800" y="2514600"/>
            <a:ext cx="8991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 - 20"/>
              </a:rPr>
              <a:t>Populations tend to produce more offspring than the environment can support; 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 - 20"/>
              </a:rPr>
              <a:t>Variation exists within populations; </a:t>
            </a:r>
          </a:p>
          <a:p>
            <a:endParaRPr lang="en-US" dirty="0" smtClean="0">
              <a:solidFill>
                <a:srgbClr val="000000"/>
              </a:solidFill>
              <a:latin typeface="Calibri - 2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 - 20"/>
              </a:rPr>
              <a:t>. </a:t>
            </a:r>
            <a:endParaRPr lang="en-US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1" y="632460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Pay attention to the number of marks available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Read the question carefully – are there any other qualifiers (e.g. ‘named example’) that must be addressed in order to get the marks?</a:t>
            </a:r>
            <a:endParaRPr lang="en-US" dirty="0"/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584200" y="3200400"/>
            <a:ext cx="4648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alibri - 20"/>
              </a:rPr>
              <a:t>e.g. Antibiotic resistance in antibiotics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Environmental change is application of antibiotics;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 some bacteria are killed;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 some survive;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 reproduce and pass on alleles that allowed resistance to antibiotics;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 characteristics of population change over time (evolution);</a:t>
            </a:r>
          </a:p>
          <a:p>
            <a:endParaRPr lang="en-US" dirty="0" smtClean="0">
              <a:solidFill>
                <a:srgbClr val="000000"/>
              </a:solidFill>
              <a:latin typeface="Calibri - 2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 - 20"/>
              </a:rPr>
              <a:t>. </a:t>
            </a:r>
            <a:endParaRPr lang="en-US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5384800" y="3200400"/>
            <a:ext cx="4343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alibri - 20"/>
              </a:rPr>
              <a:t>e.g. Peppered moths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Environmental change is black pollution of the air and trees;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 white moths more visible to predators;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 black variants better camouflaged;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 survive to reproduce and pass on alleles for black </a:t>
            </a:r>
            <a:r>
              <a:rPr lang="en-US" sz="1600" dirty="0" err="1" smtClean="0">
                <a:solidFill>
                  <a:srgbClr val="000000"/>
                </a:solidFill>
                <a:latin typeface="Calibri - 20"/>
              </a:rPr>
              <a:t>colour</a:t>
            </a:r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;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 characteristics of population change over time (evolution), becoming blacker;</a:t>
            </a:r>
          </a:p>
          <a:p>
            <a:endParaRPr lang="en-US" dirty="0" smtClean="0">
              <a:solidFill>
                <a:srgbClr val="000000"/>
              </a:solidFill>
              <a:latin typeface="Calibri - 2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 - 20"/>
              </a:rPr>
              <a:t>. </a:t>
            </a:r>
            <a:endParaRPr lang="en-US" dirty="0">
              <a:solidFill>
                <a:srgbClr val="000000"/>
              </a:solidFill>
              <a:latin typeface="Calibri - 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38100" y="0"/>
            <a:ext cx="29972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Predict</a:t>
            </a: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0" y="838200"/>
            <a:ext cx="3276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"</a:t>
            </a:r>
            <a:r>
              <a:rPr lang="en-US" sz="2100" i="1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Give an expected result.</a:t>
            </a:r>
            <a:r>
              <a:rPr lang="en-US" sz="2100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"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30727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5029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Predict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, 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with a reason, the effect on glucose uptake by facilitated diffusion of increasing the external glucose concentration to 30mmol dm</a:t>
            </a:r>
            <a:r>
              <a:rPr lang="en-US" sz="2000" baseline="30000" dirty="0" smtClean="0">
                <a:solidFill>
                  <a:srgbClr val="000000"/>
                </a:solidFill>
                <a:latin typeface="Calibri - 20"/>
              </a:rPr>
              <a:t>-3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0233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Pay attention to number of marks and qualifiers, e.g. ‘with a reason’. 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Look for trends in the data and continue them onward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When practicing, test yourself by looking at datasets and making predictions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4800" y="1569000"/>
            <a:ext cx="4775200" cy="33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9042400" y="21336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479925" y="2962275"/>
            <a:ext cx="14573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8112645" y="4950023"/>
            <a:ext cx="2047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  <a:latin typeface="Calibri - 20"/>
              </a:rPr>
              <a:t>QuestionBank</a:t>
            </a:r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 CD Rom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03200" y="101600"/>
            <a:ext cx="1008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Calibri - 20"/>
              </a:rPr>
              <a:t>All IB Biology </a:t>
            </a:r>
            <a:r>
              <a:rPr lang="en-US" sz="2000" b="1">
                <a:solidFill>
                  <a:srgbClr val="000000"/>
                </a:solidFill>
                <a:latin typeface="Calibri - 20"/>
              </a:rPr>
              <a:t>questions</a:t>
            </a:r>
            <a:r>
              <a:rPr lang="en-US" sz="2000">
                <a:solidFill>
                  <a:srgbClr val="000000"/>
                </a:solidFill>
                <a:latin typeface="Calibri - 20"/>
              </a:rPr>
              <a:t> and </a:t>
            </a:r>
            <a:r>
              <a:rPr lang="en-US" sz="2000" b="1">
                <a:solidFill>
                  <a:srgbClr val="000000"/>
                </a:solidFill>
                <a:latin typeface="Calibri - 20"/>
              </a:rPr>
              <a:t>assessment statements</a:t>
            </a:r>
            <a:r>
              <a:rPr lang="en-US" sz="2000">
                <a:solidFill>
                  <a:srgbClr val="000000"/>
                </a:solidFill>
                <a:latin typeface="Calibri - 20"/>
              </a:rPr>
              <a:t> are built around these </a:t>
            </a:r>
            <a:r>
              <a:rPr lang="en-US" sz="2400" b="1">
                <a:solidFill>
                  <a:srgbClr val="000000"/>
                </a:solidFill>
                <a:latin typeface="Calibri - 24"/>
              </a:rPr>
              <a:t>command terms</a:t>
            </a:r>
            <a:r>
              <a:rPr lang="en-US" sz="2000">
                <a:solidFill>
                  <a:srgbClr val="000000"/>
                </a:solidFill>
                <a:latin typeface="Calibri - 20"/>
              </a:rPr>
              <a:t>, which let you know exactly what is expected of you. </a:t>
            </a:r>
          </a:p>
          <a:p>
            <a:r>
              <a:rPr lang="en-US" sz="2300" i="1">
                <a:solidFill>
                  <a:srgbClr val="000000"/>
                </a:solidFill>
                <a:latin typeface="Calibri - 20"/>
              </a:rPr>
              <a:t>They are grouped according to the </a:t>
            </a:r>
            <a:r>
              <a:rPr lang="en-US" sz="2800" b="1">
                <a:solidFill>
                  <a:srgbClr val="000000"/>
                </a:solidFill>
                <a:latin typeface="Calibri - 24"/>
              </a:rPr>
              <a:t>objectives of IB Biology</a:t>
            </a:r>
            <a:r>
              <a:rPr lang="en-US" sz="2300">
                <a:solidFill>
                  <a:srgbClr val="000000"/>
                </a:solidFill>
                <a:latin typeface="Calibri - 20"/>
              </a:rPr>
              <a:t>:</a:t>
            </a:r>
          </a:p>
        </p:txBody>
      </p:sp>
      <p:grpSp>
        <p:nvGrpSpPr>
          <p:cNvPr id="2" name="Group 39"/>
          <p:cNvGrpSpPr/>
          <p:nvPr/>
        </p:nvGrpSpPr>
        <p:grpSpPr>
          <a:xfrm>
            <a:off x="254000" y="1676400"/>
            <a:ext cx="9410700" cy="1384300"/>
            <a:chOff x="254000" y="1676400"/>
            <a:chExt cx="9410700" cy="1384300"/>
          </a:xfrm>
        </p:grpSpPr>
        <p:sp>
          <p:nvSpPr>
            <p:cNvPr id="5123" name="TextBox 2"/>
            <p:cNvSpPr txBox="1">
              <a:spLocks noChangeArrowheads="1"/>
            </p:cNvSpPr>
            <p:nvPr/>
          </p:nvSpPr>
          <p:spPr bwMode="auto">
            <a:xfrm>
              <a:off x="5308600" y="2044700"/>
              <a:ext cx="1066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9300"/>
                  </a:solidFill>
                  <a:latin typeface="Calibri - 20"/>
                </a:rPr>
                <a:t>Define</a:t>
              </a:r>
            </a:p>
          </p:txBody>
        </p:sp>
        <p:sp>
          <p:nvSpPr>
            <p:cNvPr id="5124" name="TextBox 3"/>
            <p:cNvSpPr txBox="1">
              <a:spLocks noChangeArrowheads="1"/>
            </p:cNvSpPr>
            <p:nvPr/>
          </p:nvSpPr>
          <p:spPr bwMode="auto">
            <a:xfrm>
              <a:off x="8191500" y="2044700"/>
              <a:ext cx="939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9300"/>
                  </a:solidFill>
                  <a:latin typeface="Calibri - 20"/>
                </a:rPr>
                <a:t>Draw</a:t>
              </a:r>
            </a:p>
          </p:txBody>
        </p:sp>
        <p:sp>
          <p:nvSpPr>
            <p:cNvPr id="5125" name="TextBox 4"/>
            <p:cNvSpPr txBox="1">
              <a:spLocks noChangeArrowheads="1"/>
            </p:cNvSpPr>
            <p:nvPr/>
          </p:nvSpPr>
          <p:spPr bwMode="auto">
            <a:xfrm>
              <a:off x="5930900" y="2425700"/>
              <a:ext cx="939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9300"/>
                  </a:solidFill>
                  <a:latin typeface="Calibri - 20"/>
                </a:rPr>
                <a:t>Label</a:t>
              </a:r>
            </a:p>
          </p:txBody>
        </p:sp>
        <p:sp>
          <p:nvSpPr>
            <p:cNvPr id="5126" name="TextBox 5"/>
            <p:cNvSpPr txBox="1">
              <a:spLocks noChangeArrowheads="1"/>
            </p:cNvSpPr>
            <p:nvPr/>
          </p:nvSpPr>
          <p:spPr bwMode="auto">
            <a:xfrm>
              <a:off x="7429500" y="2413000"/>
              <a:ext cx="7366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9300"/>
                  </a:solidFill>
                  <a:latin typeface="Calibri - 20"/>
                </a:rPr>
                <a:t>List</a:t>
              </a:r>
            </a:p>
          </p:txBody>
        </p:sp>
        <p:sp>
          <p:nvSpPr>
            <p:cNvPr id="5127" name="TextBox 6"/>
            <p:cNvSpPr txBox="1">
              <a:spLocks noChangeArrowheads="1"/>
            </p:cNvSpPr>
            <p:nvPr/>
          </p:nvSpPr>
          <p:spPr bwMode="auto">
            <a:xfrm>
              <a:off x="8750300" y="2400300"/>
              <a:ext cx="9144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900">
                  <a:solidFill>
                    <a:srgbClr val="009300"/>
                  </a:solidFill>
                  <a:latin typeface="Calibri - 20"/>
                </a:rPr>
                <a:t>State</a:t>
              </a:r>
            </a:p>
          </p:txBody>
        </p:sp>
        <p:sp>
          <p:nvSpPr>
            <p:cNvPr id="5128" name="TextBox 7"/>
            <p:cNvSpPr txBox="1">
              <a:spLocks noChangeArrowheads="1"/>
            </p:cNvSpPr>
            <p:nvPr/>
          </p:nvSpPr>
          <p:spPr bwMode="auto">
            <a:xfrm>
              <a:off x="6604000" y="2070100"/>
              <a:ext cx="1320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9300"/>
                  </a:solidFill>
                  <a:latin typeface="Calibri - 20"/>
                </a:rPr>
                <a:t>Measure</a:t>
              </a:r>
            </a:p>
          </p:txBody>
        </p:sp>
        <p:sp>
          <p:nvSpPr>
            <p:cNvPr id="5153" name="TextBox 32"/>
            <p:cNvSpPr txBox="1">
              <a:spLocks noChangeArrowheads="1"/>
            </p:cNvSpPr>
            <p:nvPr/>
          </p:nvSpPr>
          <p:spPr bwMode="auto">
            <a:xfrm>
              <a:off x="254000" y="1676400"/>
              <a:ext cx="5257800" cy="138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900" dirty="0">
                  <a:solidFill>
                    <a:srgbClr val="009300"/>
                  </a:solidFill>
                  <a:latin typeface="Calibri - 20"/>
                </a:rPr>
                <a:t>Objective 1: </a:t>
              </a:r>
              <a:r>
                <a:rPr lang="en-US" sz="1900" dirty="0">
                  <a:solidFill>
                    <a:srgbClr val="000000"/>
                  </a:solidFill>
                  <a:latin typeface="Calibri - 20"/>
                </a:rPr>
                <a:t>Demonstrate an understanding of:</a:t>
              </a:r>
            </a:p>
            <a:p>
              <a:r>
                <a:rPr lang="en-US" sz="1900" dirty="0">
                  <a:solidFill>
                    <a:srgbClr val="000000"/>
                  </a:solidFill>
                  <a:latin typeface="Calibri - 20"/>
                </a:rPr>
                <a:t>-</a:t>
              </a:r>
              <a:r>
                <a:rPr lang="en-US" sz="1500" dirty="0">
                  <a:solidFill>
                    <a:srgbClr val="000000"/>
                  </a:solidFill>
                  <a:latin typeface="Calibri - 16"/>
                </a:rPr>
                <a:t> scientific facts and concepts</a:t>
              </a:r>
            </a:p>
            <a:p>
              <a:r>
                <a:rPr lang="en-US" sz="1500" dirty="0">
                  <a:solidFill>
                    <a:srgbClr val="000000"/>
                  </a:solidFill>
                  <a:latin typeface="Calibri - 16"/>
                </a:rPr>
                <a:t>- scientific methods and techniques</a:t>
              </a:r>
            </a:p>
            <a:p>
              <a:r>
                <a:rPr lang="en-US" sz="1500" dirty="0">
                  <a:solidFill>
                    <a:srgbClr val="000000"/>
                  </a:solidFill>
                  <a:latin typeface="Calibri - 16"/>
                </a:rPr>
                <a:t>- scientific terminology</a:t>
              </a:r>
            </a:p>
            <a:p>
              <a:r>
                <a:rPr lang="en-US" sz="1500" dirty="0">
                  <a:solidFill>
                    <a:srgbClr val="000000"/>
                  </a:solidFill>
                  <a:latin typeface="Calibri - 16"/>
                </a:rPr>
                <a:t>- methods of presenting scientific information</a:t>
              </a:r>
            </a:p>
          </p:txBody>
        </p:sp>
      </p:grpSp>
      <p:grpSp>
        <p:nvGrpSpPr>
          <p:cNvPr id="3" name="Group 40"/>
          <p:cNvGrpSpPr/>
          <p:nvPr/>
        </p:nvGrpSpPr>
        <p:grpSpPr>
          <a:xfrm>
            <a:off x="241300" y="3187700"/>
            <a:ext cx="9855200" cy="1446213"/>
            <a:chOff x="241300" y="3187700"/>
            <a:chExt cx="9855200" cy="1446213"/>
          </a:xfrm>
        </p:grpSpPr>
        <p:sp>
          <p:nvSpPr>
            <p:cNvPr id="5129" name="TextBox 8"/>
            <p:cNvSpPr txBox="1">
              <a:spLocks noChangeArrowheads="1"/>
            </p:cNvSpPr>
            <p:nvPr/>
          </p:nvSpPr>
          <p:spPr bwMode="auto">
            <a:xfrm>
              <a:off x="7645400" y="4025900"/>
              <a:ext cx="13970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A52A00"/>
                  </a:solidFill>
                  <a:latin typeface="Calibri - 20"/>
                </a:rPr>
                <a:t>Annotate</a:t>
              </a:r>
            </a:p>
          </p:txBody>
        </p:sp>
        <p:sp>
          <p:nvSpPr>
            <p:cNvPr id="5130" name="TextBox 9"/>
            <p:cNvSpPr txBox="1">
              <a:spLocks noChangeArrowheads="1"/>
            </p:cNvSpPr>
            <p:nvPr/>
          </p:nvSpPr>
          <p:spPr bwMode="auto">
            <a:xfrm>
              <a:off x="6146800" y="4064000"/>
              <a:ext cx="9906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A52A00"/>
                  </a:solidFill>
                  <a:latin typeface="Calibri - 20"/>
                </a:rPr>
                <a:t>Apply</a:t>
              </a:r>
            </a:p>
          </p:txBody>
        </p:sp>
        <p:sp>
          <p:nvSpPr>
            <p:cNvPr id="5131" name="TextBox 10"/>
            <p:cNvSpPr txBox="1">
              <a:spLocks noChangeArrowheads="1"/>
            </p:cNvSpPr>
            <p:nvPr/>
          </p:nvSpPr>
          <p:spPr bwMode="auto">
            <a:xfrm>
              <a:off x="5905500" y="3695700"/>
              <a:ext cx="13462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900">
                  <a:solidFill>
                    <a:srgbClr val="A52A00"/>
                  </a:solidFill>
                  <a:latin typeface="Calibri - 20"/>
                </a:rPr>
                <a:t>Calculate</a:t>
              </a:r>
            </a:p>
          </p:txBody>
        </p:sp>
        <p:sp>
          <p:nvSpPr>
            <p:cNvPr id="5132" name="TextBox 11"/>
            <p:cNvSpPr txBox="1">
              <a:spLocks noChangeArrowheads="1"/>
            </p:cNvSpPr>
            <p:nvPr/>
          </p:nvSpPr>
          <p:spPr bwMode="auto">
            <a:xfrm>
              <a:off x="6654800" y="3340100"/>
              <a:ext cx="12700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900">
                  <a:solidFill>
                    <a:srgbClr val="A52A00"/>
                  </a:solidFill>
                  <a:latin typeface="Calibri - 20"/>
                </a:rPr>
                <a:t>Describe</a:t>
              </a:r>
            </a:p>
          </p:txBody>
        </p:sp>
        <p:sp>
          <p:nvSpPr>
            <p:cNvPr id="5133" name="TextBox 12"/>
            <p:cNvSpPr txBox="1">
              <a:spLocks noChangeArrowheads="1"/>
            </p:cNvSpPr>
            <p:nvPr/>
          </p:nvSpPr>
          <p:spPr bwMode="auto">
            <a:xfrm>
              <a:off x="4724400" y="3378200"/>
              <a:ext cx="15494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A52A00"/>
                  </a:solidFill>
                  <a:latin typeface="Calibri - 20"/>
                </a:rPr>
                <a:t>Distinguish</a:t>
              </a:r>
            </a:p>
          </p:txBody>
        </p:sp>
        <p:sp>
          <p:nvSpPr>
            <p:cNvPr id="5134" name="TextBox 13"/>
            <p:cNvSpPr txBox="1">
              <a:spLocks noChangeArrowheads="1"/>
            </p:cNvSpPr>
            <p:nvPr/>
          </p:nvSpPr>
          <p:spPr bwMode="auto">
            <a:xfrm>
              <a:off x="8801100" y="3708400"/>
              <a:ext cx="12954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900">
                  <a:solidFill>
                    <a:srgbClr val="A52A00"/>
                  </a:solidFill>
                  <a:latin typeface="Calibri - 20"/>
                </a:rPr>
                <a:t>Estimate</a:t>
              </a:r>
            </a:p>
          </p:txBody>
        </p:sp>
        <p:sp>
          <p:nvSpPr>
            <p:cNvPr id="5135" name="TextBox 14"/>
            <p:cNvSpPr txBox="1">
              <a:spLocks noChangeArrowheads="1"/>
            </p:cNvSpPr>
            <p:nvPr/>
          </p:nvSpPr>
          <p:spPr bwMode="auto">
            <a:xfrm>
              <a:off x="8356600" y="3340100"/>
              <a:ext cx="1193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A52A00"/>
                  </a:solidFill>
                  <a:latin typeface="Calibri - 20"/>
                </a:rPr>
                <a:t>Identify</a:t>
              </a:r>
            </a:p>
          </p:txBody>
        </p:sp>
        <p:sp>
          <p:nvSpPr>
            <p:cNvPr id="5136" name="TextBox 15"/>
            <p:cNvSpPr txBox="1">
              <a:spLocks noChangeArrowheads="1"/>
            </p:cNvSpPr>
            <p:nvPr/>
          </p:nvSpPr>
          <p:spPr bwMode="auto">
            <a:xfrm>
              <a:off x="7531100" y="3632200"/>
              <a:ext cx="11684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A52A00"/>
                  </a:solidFill>
                  <a:latin typeface="Calibri - 20"/>
                </a:rPr>
                <a:t>Outline</a:t>
              </a:r>
            </a:p>
          </p:txBody>
        </p:sp>
        <p:sp>
          <p:nvSpPr>
            <p:cNvPr id="5154" name="TextBox 33"/>
            <p:cNvSpPr txBox="1">
              <a:spLocks noChangeArrowheads="1"/>
            </p:cNvSpPr>
            <p:nvPr/>
          </p:nvSpPr>
          <p:spPr bwMode="auto">
            <a:xfrm>
              <a:off x="241300" y="3187700"/>
              <a:ext cx="5308600" cy="144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rgbClr val="A52A00"/>
                  </a:solidFill>
                  <a:latin typeface="Calibri - 20"/>
                </a:rPr>
                <a:t>Objective 2:</a:t>
              </a:r>
              <a:r>
                <a:rPr lang="en-US" sz="2000" dirty="0">
                  <a:solidFill>
                    <a:srgbClr val="000000"/>
                  </a:solidFill>
                  <a:latin typeface="Calibri - 20"/>
                </a:rPr>
                <a:t> Apply and Use:</a:t>
              </a:r>
            </a:p>
            <a:p>
              <a:r>
                <a:rPr lang="en-US" sz="2000" dirty="0">
                  <a:solidFill>
                    <a:srgbClr val="000000"/>
                  </a:solidFill>
                  <a:latin typeface="Calibri - 20"/>
                </a:rPr>
                <a:t>-</a:t>
              </a:r>
              <a:r>
                <a:rPr lang="en-US" sz="1600" dirty="0">
                  <a:solidFill>
                    <a:srgbClr val="000000"/>
                  </a:solidFill>
                  <a:latin typeface="Calibri - 16"/>
                </a:rPr>
                <a:t> scientific facts and concepts</a:t>
              </a:r>
            </a:p>
            <a:p>
              <a:r>
                <a:rPr lang="en-US" sz="1600" dirty="0">
                  <a:solidFill>
                    <a:srgbClr val="000000"/>
                  </a:solidFill>
                  <a:latin typeface="Calibri - 16"/>
                </a:rPr>
                <a:t>- scientific methods and techniques</a:t>
              </a:r>
            </a:p>
            <a:p>
              <a:r>
                <a:rPr lang="en-US" sz="1600" dirty="0">
                  <a:solidFill>
                    <a:srgbClr val="000000"/>
                  </a:solidFill>
                  <a:latin typeface="Calibri - 16"/>
                </a:rPr>
                <a:t>- scientific terminology to communicate effectively</a:t>
              </a:r>
            </a:p>
            <a:p>
              <a:r>
                <a:rPr lang="en-US" sz="1600" dirty="0">
                  <a:solidFill>
                    <a:srgbClr val="000000"/>
                  </a:solidFill>
                  <a:latin typeface="Calibri - 16"/>
                </a:rPr>
                <a:t>- appropriate methods of presenting scientific information</a:t>
              </a:r>
            </a:p>
          </p:txBody>
        </p:sp>
      </p:grpSp>
      <p:grpSp>
        <p:nvGrpSpPr>
          <p:cNvPr id="4" name="Group 41"/>
          <p:cNvGrpSpPr/>
          <p:nvPr/>
        </p:nvGrpSpPr>
        <p:grpSpPr>
          <a:xfrm>
            <a:off x="279400" y="4826000"/>
            <a:ext cx="9804400" cy="1657350"/>
            <a:chOff x="279400" y="4826000"/>
            <a:chExt cx="9804400" cy="1657350"/>
          </a:xfrm>
        </p:grpSpPr>
        <p:sp>
          <p:nvSpPr>
            <p:cNvPr id="5137" name="TextBox 16"/>
            <p:cNvSpPr txBox="1">
              <a:spLocks noChangeArrowheads="1"/>
            </p:cNvSpPr>
            <p:nvPr/>
          </p:nvSpPr>
          <p:spPr bwMode="auto">
            <a:xfrm>
              <a:off x="7658100" y="5003800"/>
              <a:ext cx="11938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900">
                  <a:solidFill>
                    <a:srgbClr val="00008B"/>
                  </a:solidFill>
                  <a:latin typeface="Calibri - 20"/>
                </a:rPr>
                <a:t>Analyse</a:t>
              </a:r>
            </a:p>
          </p:txBody>
        </p:sp>
        <p:sp>
          <p:nvSpPr>
            <p:cNvPr id="5138" name="TextBox 17"/>
            <p:cNvSpPr txBox="1">
              <a:spLocks noChangeArrowheads="1"/>
            </p:cNvSpPr>
            <p:nvPr/>
          </p:nvSpPr>
          <p:spPr bwMode="auto">
            <a:xfrm>
              <a:off x="5575300" y="5676900"/>
              <a:ext cx="14224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008B"/>
                  </a:solidFill>
                  <a:latin typeface="Calibri - 20"/>
                </a:rPr>
                <a:t>Comment</a:t>
              </a:r>
            </a:p>
          </p:txBody>
        </p:sp>
        <p:sp>
          <p:nvSpPr>
            <p:cNvPr id="5139" name="TextBox 18"/>
            <p:cNvSpPr txBox="1">
              <a:spLocks noChangeArrowheads="1"/>
            </p:cNvSpPr>
            <p:nvPr/>
          </p:nvSpPr>
          <p:spPr bwMode="auto">
            <a:xfrm>
              <a:off x="6591300" y="6045200"/>
              <a:ext cx="1346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008B"/>
                  </a:solidFill>
                  <a:latin typeface="Calibri - 20"/>
                </a:rPr>
                <a:t>Compare</a:t>
              </a:r>
            </a:p>
          </p:txBody>
        </p:sp>
        <p:sp>
          <p:nvSpPr>
            <p:cNvPr id="5140" name="TextBox 19"/>
            <p:cNvSpPr txBox="1">
              <a:spLocks noChangeArrowheads="1"/>
            </p:cNvSpPr>
            <p:nvPr/>
          </p:nvSpPr>
          <p:spPr bwMode="auto">
            <a:xfrm>
              <a:off x="4356100" y="5689600"/>
              <a:ext cx="13970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900">
                  <a:solidFill>
                    <a:srgbClr val="00008B"/>
                  </a:solidFill>
                  <a:latin typeface="Calibri - 20"/>
                </a:rPr>
                <a:t>Construct</a:t>
              </a:r>
            </a:p>
          </p:txBody>
        </p:sp>
        <p:sp>
          <p:nvSpPr>
            <p:cNvPr id="5141" name="TextBox 20"/>
            <p:cNvSpPr txBox="1">
              <a:spLocks noChangeArrowheads="1"/>
            </p:cNvSpPr>
            <p:nvPr/>
          </p:nvSpPr>
          <p:spPr bwMode="auto">
            <a:xfrm>
              <a:off x="7086600" y="5372100"/>
              <a:ext cx="11684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008B"/>
                  </a:solidFill>
                  <a:latin typeface="Calibri - 20"/>
                </a:rPr>
                <a:t>Deduce</a:t>
              </a:r>
            </a:p>
          </p:txBody>
        </p:sp>
        <p:sp>
          <p:nvSpPr>
            <p:cNvPr id="5142" name="TextBox 21"/>
            <p:cNvSpPr txBox="1">
              <a:spLocks noChangeArrowheads="1"/>
            </p:cNvSpPr>
            <p:nvPr/>
          </p:nvSpPr>
          <p:spPr bwMode="auto">
            <a:xfrm>
              <a:off x="8966200" y="6019800"/>
              <a:ext cx="1066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008B"/>
                  </a:solidFill>
                  <a:latin typeface="Calibri - 20"/>
                </a:rPr>
                <a:t>Derive</a:t>
              </a:r>
            </a:p>
          </p:txBody>
        </p:sp>
        <p:sp>
          <p:nvSpPr>
            <p:cNvPr id="5143" name="TextBox 22"/>
            <p:cNvSpPr txBox="1">
              <a:spLocks noChangeArrowheads="1"/>
            </p:cNvSpPr>
            <p:nvPr/>
          </p:nvSpPr>
          <p:spPr bwMode="auto">
            <a:xfrm>
              <a:off x="8991600" y="5588000"/>
              <a:ext cx="10668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900">
                  <a:solidFill>
                    <a:srgbClr val="00008B"/>
                  </a:solidFill>
                  <a:latin typeface="Calibri - 20"/>
                </a:rPr>
                <a:t>Design</a:t>
              </a:r>
            </a:p>
          </p:txBody>
        </p:sp>
        <p:sp>
          <p:nvSpPr>
            <p:cNvPr id="5144" name="TextBox 23"/>
            <p:cNvSpPr txBox="1">
              <a:spLocks noChangeArrowheads="1"/>
            </p:cNvSpPr>
            <p:nvPr/>
          </p:nvSpPr>
          <p:spPr bwMode="auto">
            <a:xfrm>
              <a:off x="5257800" y="6083300"/>
              <a:ext cx="14986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008B"/>
                  </a:solidFill>
                  <a:latin typeface="Calibri - 20"/>
                </a:rPr>
                <a:t>Determine</a:t>
              </a:r>
            </a:p>
          </p:txBody>
        </p:sp>
        <p:sp>
          <p:nvSpPr>
            <p:cNvPr id="5145" name="TextBox 24"/>
            <p:cNvSpPr txBox="1">
              <a:spLocks noChangeArrowheads="1"/>
            </p:cNvSpPr>
            <p:nvPr/>
          </p:nvSpPr>
          <p:spPr bwMode="auto">
            <a:xfrm>
              <a:off x="8940800" y="5067300"/>
              <a:ext cx="11430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008B"/>
                  </a:solidFill>
                  <a:latin typeface="Calibri - 20"/>
                </a:rPr>
                <a:t>Discuss</a:t>
              </a:r>
            </a:p>
          </p:txBody>
        </p:sp>
        <p:sp>
          <p:nvSpPr>
            <p:cNvPr id="5146" name="TextBox 25"/>
            <p:cNvSpPr txBox="1">
              <a:spLocks noChangeArrowheads="1"/>
            </p:cNvSpPr>
            <p:nvPr/>
          </p:nvSpPr>
          <p:spPr bwMode="auto">
            <a:xfrm>
              <a:off x="7721600" y="6070600"/>
              <a:ext cx="12954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008B"/>
                  </a:solidFill>
                  <a:latin typeface="Calibri - 20"/>
                </a:rPr>
                <a:t>Evaluate</a:t>
              </a:r>
            </a:p>
          </p:txBody>
        </p:sp>
        <p:sp>
          <p:nvSpPr>
            <p:cNvPr id="5147" name="TextBox 26"/>
            <p:cNvSpPr txBox="1">
              <a:spLocks noChangeArrowheads="1"/>
            </p:cNvSpPr>
            <p:nvPr/>
          </p:nvSpPr>
          <p:spPr bwMode="auto">
            <a:xfrm>
              <a:off x="6896100" y="5676900"/>
              <a:ext cx="11430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900">
                  <a:solidFill>
                    <a:srgbClr val="00008B"/>
                  </a:solidFill>
                  <a:latin typeface="Calibri - 20"/>
                </a:rPr>
                <a:t>Explain</a:t>
              </a:r>
            </a:p>
          </p:txBody>
        </p:sp>
        <p:sp>
          <p:nvSpPr>
            <p:cNvPr id="5148" name="TextBox 27"/>
            <p:cNvSpPr txBox="1">
              <a:spLocks noChangeArrowheads="1"/>
            </p:cNvSpPr>
            <p:nvPr/>
          </p:nvSpPr>
          <p:spPr bwMode="auto">
            <a:xfrm>
              <a:off x="6578600" y="5003800"/>
              <a:ext cx="11176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008B"/>
                  </a:solidFill>
                  <a:latin typeface="Calibri - 20"/>
                </a:rPr>
                <a:t>Predict</a:t>
              </a:r>
            </a:p>
          </p:txBody>
        </p:sp>
        <p:sp>
          <p:nvSpPr>
            <p:cNvPr id="5149" name="TextBox 28"/>
            <p:cNvSpPr txBox="1">
              <a:spLocks noChangeArrowheads="1"/>
            </p:cNvSpPr>
            <p:nvPr/>
          </p:nvSpPr>
          <p:spPr bwMode="auto">
            <a:xfrm>
              <a:off x="8216900" y="5334000"/>
              <a:ext cx="965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008B"/>
                  </a:solidFill>
                  <a:latin typeface="Calibri - 20"/>
                </a:rPr>
                <a:t>Show</a:t>
              </a:r>
            </a:p>
          </p:txBody>
        </p:sp>
        <p:sp>
          <p:nvSpPr>
            <p:cNvPr id="5150" name="TextBox 29"/>
            <p:cNvSpPr txBox="1">
              <a:spLocks noChangeArrowheads="1"/>
            </p:cNvSpPr>
            <p:nvPr/>
          </p:nvSpPr>
          <p:spPr bwMode="auto">
            <a:xfrm>
              <a:off x="5702300" y="5334000"/>
              <a:ext cx="1066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008B"/>
                  </a:solidFill>
                  <a:latin typeface="Calibri - 20"/>
                </a:rPr>
                <a:t>Sketch</a:t>
              </a:r>
            </a:p>
          </p:txBody>
        </p:sp>
        <p:sp>
          <p:nvSpPr>
            <p:cNvPr id="5151" name="TextBox 30"/>
            <p:cNvSpPr txBox="1">
              <a:spLocks noChangeArrowheads="1"/>
            </p:cNvSpPr>
            <p:nvPr/>
          </p:nvSpPr>
          <p:spPr bwMode="auto">
            <a:xfrm>
              <a:off x="7975600" y="5664200"/>
              <a:ext cx="939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008B"/>
                  </a:solidFill>
                  <a:latin typeface="Calibri - 20"/>
                </a:rPr>
                <a:t>Solve</a:t>
              </a:r>
            </a:p>
          </p:txBody>
        </p:sp>
        <p:sp>
          <p:nvSpPr>
            <p:cNvPr id="5152" name="TextBox 31"/>
            <p:cNvSpPr txBox="1">
              <a:spLocks noChangeArrowheads="1"/>
            </p:cNvSpPr>
            <p:nvPr/>
          </p:nvSpPr>
          <p:spPr bwMode="auto">
            <a:xfrm>
              <a:off x="5473700" y="5041900"/>
              <a:ext cx="11684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900">
                  <a:solidFill>
                    <a:srgbClr val="00008B"/>
                  </a:solidFill>
                  <a:latin typeface="Calibri - 20"/>
                </a:rPr>
                <a:t>Suggest</a:t>
              </a:r>
            </a:p>
          </p:txBody>
        </p:sp>
        <p:sp>
          <p:nvSpPr>
            <p:cNvPr id="5155" name="TextBox 34"/>
            <p:cNvSpPr txBox="1">
              <a:spLocks noChangeArrowheads="1"/>
            </p:cNvSpPr>
            <p:nvPr/>
          </p:nvSpPr>
          <p:spPr bwMode="auto">
            <a:xfrm>
              <a:off x="279400" y="4826000"/>
              <a:ext cx="5054600" cy="150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rgbClr val="00008B"/>
                  </a:solidFill>
                  <a:latin typeface="Calibri - 20"/>
                </a:rPr>
                <a:t>Objective 3: </a:t>
              </a:r>
              <a:r>
                <a:rPr lang="en-US" sz="2000" dirty="0">
                  <a:solidFill>
                    <a:srgbClr val="000000"/>
                  </a:solidFill>
                  <a:latin typeface="Calibri - 20"/>
                </a:rPr>
                <a:t>Construct, </a:t>
              </a:r>
              <a:r>
                <a:rPr lang="en-US" sz="2000" dirty="0" err="1">
                  <a:solidFill>
                    <a:srgbClr val="000000"/>
                  </a:solidFill>
                  <a:latin typeface="Calibri - 20"/>
                </a:rPr>
                <a:t>Analyse</a:t>
              </a:r>
              <a:r>
                <a:rPr lang="en-US" sz="2000" dirty="0">
                  <a:solidFill>
                    <a:srgbClr val="000000"/>
                  </a:solidFill>
                  <a:latin typeface="Calibri - 20"/>
                </a:rPr>
                <a:t> and Evaluate:</a:t>
              </a:r>
            </a:p>
            <a:p>
              <a:r>
                <a:rPr lang="en-US" sz="2000" dirty="0">
                  <a:solidFill>
                    <a:srgbClr val="000000"/>
                  </a:solidFill>
                  <a:latin typeface="Calibri - 20"/>
                </a:rPr>
                <a:t>-</a:t>
              </a:r>
              <a:r>
                <a:rPr lang="en-US" sz="1600" dirty="0">
                  <a:solidFill>
                    <a:srgbClr val="000000"/>
                  </a:solidFill>
                  <a:latin typeface="Calibri - 16"/>
                </a:rPr>
                <a:t> hypotheses, research questions and predictions</a:t>
              </a:r>
            </a:p>
            <a:p>
              <a:r>
                <a:rPr lang="en-US" sz="1600" dirty="0">
                  <a:solidFill>
                    <a:srgbClr val="000000"/>
                  </a:solidFill>
                  <a:latin typeface="Calibri - 16"/>
                </a:rPr>
                <a:t>- scientific methods and techniques</a:t>
              </a:r>
            </a:p>
            <a:p>
              <a:r>
                <a:rPr lang="en-US" sz="1600" dirty="0">
                  <a:solidFill>
                    <a:srgbClr val="000000"/>
                  </a:solidFill>
                  <a:latin typeface="Calibri - 16"/>
                </a:rPr>
                <a:t>- scientific explanations</a:t>
              </a:r>
            </a:p>
          </p:txBody>
        </p:sp>
      </p:grpSp>
      <p:pic>
        <p:nvPicPr>
          <p:cNvPr id="5156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2"/>
          <p:cNvSpPr txBox="1">
            <a:spLocks noChangeArrowheads="1"/>
          </p:cNvSpPr>
          <p:nvPr/>
        </p:nvSpPr>
        <p:spPr bwMode="auto">
          <a:xfrm>
            <a:off x="203200" y="6553200"/>
            <a:ext cx="4953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000000"/>
                </a:solidFill>
                <a:latin typeface="Calibri - 20"/>
              </a:rPr>
              <a:t>All definitions of command terms are taken </a:t>
            </a:r>
          </a:p>
          <a:p>
            <a:r>
              <a:rPr lang="en-US" sz="1900">
                <a:solidFill>
                  <a:srgbClr val="000000"/>
                </a:solidFill>
                <a:latin typeface="Calibri - 20"/>
              </a:rPr>
              <a:t>from the </a:t>
            </a:r>
            <a:r>
              <a:rPr lang="en-US" sz="1900" b="1">
                <a:solidFill>
                  <a:srgbClr val="000000"/>
                </a:solidFill>
                <a:latin typeface="Calibri - 20"/>
              </a:rPr>
              <a:t>IB Biology Subject Guide</a:t>
            </a:r>
            <a:r>
              <a:rPr lang="en-US" sz="1900">
                <a:solidFill>
                  <a:srgbClr val="000000"/>
                </a:solidFill>
                <a:latin typeface="Calibri - 20"/>
              </a:rPr>
              <a:t>:</a:t>
            </a:r>
          </a:p>
        </p:txBody>
      </p:sp>
      <p:sp>
        <p:nvSpPr>
          <p:cNvPr id="38" name="TextBox 3">
            <a:hlinkClick r:id="rId3"/>
          </p:cNvPr>
          <p:cNvSpPr txBox="1">
            <a:spLocks noChangeArrowheads="1"/>
          </p:cNvSpPr>
          <p:nvPr/>
        </p:nvSpPr>
        <p:spPr bwMode="auto">
          <a:xfrm>
            <a:off x="4914900" y="6654800"/>
            <a:ext cx="454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i="1">
                <a:solidFill>
                  <a:srgbClr val="0070C0"/>
                </a:solidFill>
                <a:latin typeface="Times New Roman - 20"/>
              </a:rPr>
              <a:t>http://xmltwo.ibo.org/publications/migrated/production-app2.ibo.org/publication/7/part/1/chapter/7.html</a:t>
            </a:r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153043">
            <a:off x="4854575" y="6937375"/>
            <a:ext cx="45243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38100" y="0"/>
            <a:ext cx="29972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Predict</a:t>
            </a: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0" y="838200"/>
            <a:ext cx="3276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"</a:t>
            </a:r>
            <a:r>
              <a:rPr lang="en-US" sz="2100" i="1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Give an expected result.</a:t>
            </a:r>
            <a:r>
              <a:rPr lang="en-US" sz="2100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"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30727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5029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Predict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, 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with a reason, the effect on glucose uptake by facilitated diffusion of increasing the external glucose concentration to 30mmol dm</a:t>
            </a:r>
            <a:r>
              <a:rPr lang="en-US" sz="2000" baseline="30000" dirty="0" smtClean="0">
                <a:solidFill>
                  <a:srgbClr val="000000"/>
                </a:solidFill>
                <a:latin typeface="Calibri - 20"/>
              </a:rPr>
              <a:t>-3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31800" y="3505200"/>
            <a:ext cx="4800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Glucose uptake will remain constant. </a:t>
            </a:r>
          </a:p>
          <a:p>
            <a:endParaRPr lang="en-US" sz="1200" i="1" dirty="0" smtClean="0">
              <a:solidFill>
                <a:srgbClr val="000000"/>
              </a:solidFill>
              <a:latin typeface="Calibri - 20"/>
            </a:endParaRPr>
          </a:p>
          <a:p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Most or all protein channels are in use. </a:t>
            </a:r>
            <a:endParaRPr lang="en-US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0233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Pay attention to number of marks and qualifiers, e.g. ‘with a reason’. 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Look for trends in the data and continue them onward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When practicing, test yourself by looking at datasets and making predictions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4800" y="1569000"/>
            <a:ext cx="4775200" cy="33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9042400" y="21336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479925" y="2962275"/>
            <a:ext cx="14573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8112645" y="4950023"/>
            <a:ext cx="2047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  <a:latin typeface="Calibri - 20"/>
              </a:rPr>
              <a:t>QuestionBank</a:t>
            </a:r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 CD Rom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t="34699" r="47386"/>
          <a:stretch>
            <a:fillRect/>
          </a:stretch>
        </p:blipFill>
        <p:spPr bwMode="auto">
          <a:xfrm>
            <a:off x="5232400" y="990600"/>
            <a:ext cx="485527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38100" y="0"/>
            <a:ext cx="2540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Show</a:t>
            </a: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0" y="838200"/>
            <a:ext cx="828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"</a:t>
            </a:r>
            <a:r>
              <a:rPr lang="en-US" sz="2100" i="1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Give the steps in a calculation or derivation.</a:t>
            </a:r>
            <a:r>
              <a:rPr lang="en-US" sz="2100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"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31751" name="Picture 11"/>
          <p:cNvPicPr>
            <a:picLocks noChangeAspect="1" noChangeArrowheads="1"/>
          </p:cNvPicPr>
          <p:nvPr/>
        </p:nvPicPr>
        <p:blipFill>
          <a:blip r:embed="rId3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5943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dirty="0" smtClean="0">
                <a:latin typeface="Calibri - 20"/>
              </a:rPr>
              <a:t>A male and female with normal </a:t>
            </a:r>
            <a:r>
              <a:rPr lang="en-US" sz="2000" dirty="0" err="1" smtClean="0">
                <a:latin typeface="Calibri - 20"/>
              </a:rPr>
              <a:t>colour</a:t>
            </a:r>
            <a:r>
              <a:rPr lang="en-US" sz="2000" dirty="0" smtClean="0">
                <a:latin typeface="Calibri - 20"/>
              </a:rPr>
              <a:t> vision each have a father who is </a:t>
            </a:r>
            <a:r>
              <a:rPr lang="en-US" sz="2000" dirty="0" err="1" smtClean="0">
                <a:latin typeface="Calibri - 20"/>
              </a:rPr>
              <a:t>colour</a:t>
            </a:r>
            <a:r>
              <a:rPr lang="en-US" sz="2000" dirty="0" smtClean="0">
                <a:latin typeface="Calibri - 20"/>
              </a:rPr>
              <a:t> blind. They are planning to have children. </a:t>
            </a:r>
            <a:r>
              <a:rPr lang="en-US" sz="2000" b="1" dirty="0" smtClean="0">
                <a:latin typeface="Calibri - 20"/>
              </a:rPr>
              <a:t>Predict</a:t>
            </a:r>
            <a:r>
              <a:rPr lang="en-US" sz="2000" dirty="0" smtClean="0">
                <a:latin typeface="Calibri - 20"/>
              </a:rPr>
              <a:t>,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alibri - 20"/>
              </a:rPr>
              <a:t>showing your working</a:t>
            </a:r>
            <a:r>
              <a:rPr lang="en-US" sz="2000" dirty="0" smtClean="0">
                <a:latin typeface="Calibri - 20"/>
              </a:rPr>
              <a:t>, the possible phenotypes and genotypes of male and female children.”</a:t>
            </a:r>
            <a:endParaRPr lang="en-US" sz="2000" dirty="0"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Look out for this in ‘calculate’ or ‘determine’ questions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Pay attention to number of marks available for amount of detail to be shown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Present all working clearly and step-wise to ensure examiner understands it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59671" t="46265" r="7020"/>
          <a:stretch>
            <a:fillRect/>
          </a:stretch>
        </p:blipFill>
        <p:spPr bwMode="auto">
          <a:xfrm>
            <a:off x="8660760" y="2590800"/>
            <a:ext cx="1499240" cy="7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8112645" y="3429000"/>
            <a:ext cx="2047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  <a:latin typeface="Calibri - 20"/>
              </a:rPr>
              <a:t>QuestionBank</a:t>
            </a:r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 CD Rom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t="34699" r="47386"/>
          <a:stretch>
            <a:fillRect/>
          </a:stretch>
        </p:blipFill>
        <p:spPr bwMode="auto">
          <a:xfrm>
            <a:off x="5232400" y="990600"/>
            <a:ext cx="485527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38100" y="0"/>
            <a:ext cx="2540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Show</a:t>
            </a: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0" y="838200"/>
            <a:ext cx="828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"</a:t>
            </a:r>
            <a:r>
              <a:rPr lang="en-US" sz="2100" i="1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Give the steps in a calculation or derivation.</a:t>
            </a:r>
            <a:r>
              <a:rPr lang="en-US" sz="2100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"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31751" name="Picture 11"/>
          <p:cNvPicPr>
            <a:picLocks noChangeAspect="1" noChangeArrowheads="1"/>
          </p:cNvPicPr>
          <p:nvPr/>
        </p:nvPicPr>
        <p:blipFill>
          <a:blip r:embed="rId3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5943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dirty="0" smtClean="0">
                <a:latin typeface="Calibri - 20"/>
              </a:rPr>
              <a:t>A male and female with normal </a:t>
            </a:r>
            <a:r>
              <a:rPr lang="en-US" sz="2000" dirty="0" err="1" smtClean="0">
                <a:latin typeface="Calibri - 20"/>
              </a:rPr>
              <a:t>colour</a:t>
            </a:r>
            <a:r>
              <a:rPr lang="en-US" sz="2000" dirty="0" smtClean="0">
                <a:latin typeface="Calibri - 20"/>
              </a:rPr>
              <a:t> vision each have a father who is </a:t>
            </a:r>
            <a:r>
              <a:rPr lang="en-US" sz="2000" dirty="0" err="1" smtClean="0">
                <a:latin typeface="Calibri - 20"/>
              </a:rPr>
              <a:t>colour</a:t>
            </a:r>
            <a:r>
              <a:rPr lang="en-US" sz="2000" dirty="0" smtClean="0">
                <a:latin typeface="Calibri - 20"/>
              </a:rPr>
              <a:t> blind. They are planning to have children. </a:t>
            </a:r>
            <a:r>
              <a:rPr lang="en-US" sz="2000" b="1" dirty="0" smtClean="0">
                <a:latin typeface="Calibri - 20"/>
              </a:rPr>
              <a:t>Predict</a:t>
            </a:r>
            <a:r>
              <a:rPr lang="en-US" sz="2000" dirty="0" smtClean="0">
                <a:latin typeface="Calibri - 20"/>
              </a:rPr>
              <a:t>,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alibri - 20"/>
              </a:rPr>
              <a:t>showing your working</a:t>
            </a:r>
            <a:r>
              <a:rPr lang="en-US" sz="2000" dirty="0" smtClean="0">
                <a:latin typeface="Calibri - 20"/>
              </a:rPr>
              <a:t>, the possible phenotypes and genotypes of male and female children.”</a:t>
            </a:r>
            <a:endParaRPr lang="en-US" sz="2000" dirty="0">
              <a:latin typeface="Calibri - 2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584200" y="3810000"/>
            <a:ext cx="5410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dirty="0" err="1" smtClean="0">
                <a:solidFill>
                  <a:srgbClr val="000000"/>
                </a:solidFill>
                <a:latin typeface="Calibri - 20"/>
              </a:rPr>
              <a:t>Colour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 blindness is X-linked, recessive;</a:t>
            </a:r>
          </a:p>
          <a:p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Key to alleles: X</a:t>
            </a:r>
            <a:r>
              <a:rPr lang="en-US" sz="2000" i="1" baseline="30000" dirty="0" smtClean="0">
                <a:solidFill>
                  <a:srgbClr val="000000"/>
                </a:solidFill>
                <a:latin typeface="Calibri - 20"/>
              </a:rPr>
              <a:t>N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 = normal, </a:t>
            </a:r>
            <a:r>
              <a:rPr lang="en-US" sz="2000" i="1" dirty="0" err="1" smtClean="0">
                <a:solidFill>
                  <a:srgbClr val="000000"/>
                </a:solidFill>
                <a:latin typeface="Calibri - 20"/>
              </a:rPr>
              <a:t>X</a:t>
            </a:r>
            <a:r>
              <a:rPr lang="en-US" sz="2000" i="1" baseline="30000" dirty="0" err="1" smtClean="0">
                <a:solidFill>
                  <a:srgbClr val="000000"/>
                </a:solidFill>
                <a:latin typeface="Calibri - 20"/>
              </a:rPr>
              <a:t>n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 = </a:t>
            </a:r>
            <a:r>
              <a:rPr lang="en-US" sz="2000" i="1" dirty="0" err="1" smtClean="0">
                <a:solidFill>
                  <a:srgbClr val="000000"/>
                </a:solidFill>
                <a:latin typeface="Calibri - 20"/>
              </a:rPr>
              <a:t>colour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 blind;</a:t>
            </a:r>
          </a:p>
          <a:p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Male must be X</a:t>
            </a:r>
            <a:r>
              <a:rPr lang="en-US" sz="2000" i="1" baseline="30000" dirty="0" smtClean="0">
                <a:solidFill>
                  <a:srgbClr val="000000"/>
                </a:solidFill>
                <a:latin typeface="Calibri - 20"/>
              </a:rPr>
              <a:t>N 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Y, to be unaffected, Female must be X</a:t>
            </a:r>
            <a:r>
              <a:rPr lang="en-US" sz="2000" i="1" baseline="30000" dirty="0" smtClean="0">
                <a:solidFill>
                  <a:srgbClr val="000000"/>
                </a:solidFill>
                <a:latin typeface="Calibri - 20"/>
              </a:rPr>
              <a:t>N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Calibri - 20"/>
              </a:rPr>
              <a:t>X</a:t>
            </a:r>
            <a:r>
              <a:rPr lang="en-US" sz="2000" i="1" baseline="30000" dirty="0" err="1" smtClean="0">
                <a:solidFill>
                  <a:srgbClr val="000000"/>
                </a:solidFill>
                <a:latin typeface="Calibri - 20"/>
              </a:rPr>
              <a:t>n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;</a:t>
            </a:r>
          </a:p>
          <a:p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Daughters will be 100% normal phenotype;</a:t>
            </a:r>
          </a:p>
          <a:p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Sons will be 50% normal, 50% </a:t>
            </a:r>
            <a:r>
              <a:rPr lang="en-US" sz="2000" i="1" dirty="0" err="1" smtClean="0">
                <a:solidFill>
                  <a:srgbClr val="000000"/>
                </a:solidFill>
                <a:latin typeface="Calibri - 20"/>
              </a:rPr>
              <a:t>colour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 blind. </a:t>
            </a:r>
          </a:p>
          <a:p>
            <a:endParaRPr lang="en-US" sz="2000" i="1" dirty="0" smtClean="0">
              <a:solidFill>
                <a:srgbClr val="000000"/>
              </a:solidFill>
              <a:latin typeface="Calibri - 20"/>
            </a:endParaRPr>
          </a:p>
          <a:p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Look out for this in ‘calculate’ or ‘determine’ questions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Pay attention to number of marks available for amount of detail to be shown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Present all working clearly and step-wise to ensure examiner understands it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59671" t="46265" r="7020"/>
          <a:stretch>
            <a:fillRect/>
          </a:stretch>
        </p:blipFill>
        <p:spPr bwMode="auto">
          <a:xfrm>
            <a:off x="8660760" y="2590800"/>
            <a:ext cx="1499240" cy="7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908800" y="3886200"/>
          <a:ext cx="28193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599"/>
                <a:gridCol w="838200"/>
                <a:gridCol w="9906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female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male</a:t>
                      </a:r>
                      <a:endParaRPr lang="en-US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rgbClr val="000000"/>
                          </a:solidFill>
                          <a:latin typeface="Calibri - 20"/>
                        </a:rPr>
                        <a:t>X</a:t>
                      </a:r>
                      <a:r>
                        <a:rPr lang="en-US" sz="1800" i="1" baseline="30000" dirty="0" smtClean="0">
                          <a:solidFill>
                            <a:srgbClr val="000000"/>
                          </a:solidFill>
                          <a:latin typeface="Calibri - 20"/>
                        </a:rPr>
                        <a:t>N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err="1" smtClean="0">
                          <a:solidFill>
                            <a:srgbClr val="000000"/>
                          </a:solidFill>
                          <a:latin typeface="Calibri - 20"/>
                        </a:rPr>
                        <a:t>X</a:t>
                      </a:r>
                      <a:r>
                        <a:rPr lang="en-US" sz="1800" i="1" baseline="30000" dirty="0" err="1" smtClean="0">
                          <a:solidFill>
                            <a:srgbClr val="000000"/>
                          </a:solidFill>
                          <a:latin typeface="Calibri - 20"/>
                        </a:rPr>
                        <a:t>n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rgbClr val="000000"/>
                          </a:solidFill>
                          <a:latin typeface="Calibri - 20"/>
                        </a:rPr>
                        <a:t>X</a:t>
                      </a:r>
                      <a:r>
                        <a:rPr lang="en-US" sz="1800" i="1" baseline="30000" dirty="0" smtClean="0">
                          <a:solidFill>
                            <a:srgbClr val="000000"/>
                          </a:solidFill>
                          <a:latin typeface="Calibri - 20"/>
                        </a:rPr>
                        <a:t>N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rgbClr val="000000"/>
                          </a:solidFill>
                          <a:latin typeface="Calibri - 20"/>
                        </a:rPr>
                        <a:t> X</a:t>
                      </a:r>
                      <a:r>
                        <a:rPr lang="en-US" sz="1800" i="1" baseline="30000" dirty="0" smtClean="0">
                          <a:solidFill>
                            <a:srgbClr val="000000"/>
                          </a:solidFill>
                          <a:latin typeface="Calibri - 20"/>
                        </a:rPr>
                        <a:t>N</a:t>
                      </a:r>
                      <a:r>
                        <a:rPr lang="en-US" sz="1800" i="1" dirty="0" smtClean="0">
                          <a:solidFill>
                            <a:srgbClr val="000000"/>
                          </a:solidFill>
                          <a:latin typeface="Calibri - 20"/>
                        </a:rPr>
                        <a:t> </a:t>
                      </a:r>
                      <a:r>
                        <a:rPr lang="en-US" sz="1800" i="1" dirty="0" err="1" smtClean="0">
                          <a:solidFill>
                            <a:srgbClr val="000000"/>
                          </a:solidFill>
                          <a:latin typeface="Calibri - 20"/>
                        </a:rPr>
                        <a:t>X</a:t>
                      </a:r>
                      <a:r>
                        <a:rPr lang="en-US" sz="1800" i="1" baseline="30000" dirty="0" err="1" smtClean="0">
                          <a:solidFill>
                            <a:srgbClr val="000000"/>
                          </a:solidFill>
                          <a:latin typeface="Calibri - 20"/>
                        </a:rPr>
                        <a:t>N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err="1" smtClean="0">
                          <a:solidFill>
                            <a:srgbClr val="000000"/>
                          </a:solidFill>
                          <a:latin typeface="Calibri - 20"/>
                        </a:rPr>
                        <a:t>X</a:t>
                      </a:r>
                      <a:r>
                        <a:rPr lang="en-US" sz="1800" i="1" baseline="30000" dirty="0" err="1" smtClean="0">
                          <a:solidFill>
                            <a:srgbClr val="000000"/>
                          </a:solidFill>
                          <a:latin typeface="Calibri - 20"/>
                        </a:rPr>
                        <a:t>N</a:t>
                      </a:r>
                      <a:r>
                        <a:rPr lang="en-US" sz="1800" i="1" dirty="0" err="1" smtClean="0">
                          <a:solidFill>
                            <a:srgbClr val="000000"/>
                          </a:solidFill>
                          <a:latin typeface="Calibri - 20"/>
                        </a:rPr>
                        <a:t>X</a:t>
                      </a:r>
                      <a:r>
                        <a:rPr lang="en-US" sz="1800" i="1" baseline="30000" dirty="0" err="1" smtClean="0">
                          <a:solidFill>
                            <a:srgbClr val="000000"/>
                          </a:solidFill>
                          <a:latin typeface="Calibri - 20"/>
                        </a:rPr>
                        <a:t>n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rgbClr val="000000"/>
                          </a:solidFill>
                          <a:latin typeface="Calibri - 20"/>
                        </a:rPr>
                        <a:t>X</a:t>
                      </a:r>
                      <a:r>
                        <a:rPr lang="en-US" sz="1800" i="1" baseline="30000" dirty="0" smtClean="0">
                          <a:solidFill>
                            <a:srgbClr val="000000"/>
                          </a:solidFill>
                          <a:latin typeface="Calibri - 20"/>
                        </a:rPr>
                        <a:t>N</a:t>
                      </a:r>
                      <a:r>
                        <a:rPr lang="en-US" sz="1800" i="1" dirty="0" smtClean="0">
                          <a:solidFill>
                            <a:srgbClr val="000000"/>
                          </a:solidFill>
                          <a:latin typeface="Calibri - 20"/>
                        </a:rPr>
                        <a:t> Y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err="1" smtClean="0">
                          <a:solidFill>
                            <a:srgbClr val="000000"/>
                          </a:solidFill>
                          <a:latin typeface="Calibri - 20"/>
                        </a:rPr>
                        <a:t>X</a:t>
                      </a:r>
                      <a:r>
                        <a:rPr lang="en-US" sz="1800" i="1" baseline="30000" dirty="0" err="1" smtClean="0">
                          <a:solidFill>
                            <a:srgbClr val="000000"/>
                          </a:solidFill>
                          <a:latin typeface="Calibri - 20"/>
                        </a:rPr>
                        <a:t>n</a:t>
                      </a:r>
                      <a:r>
                        <a:rPr lang="en-US" sz="1800" i="1" baseline="0" dirty="0" err="1" smtClean="0">
                          <a:solidFill>
                            <a:srgbClr val="000000"/>
                          </a:solidFill>
                          <a:latin typeface="Calibri - 20"/>
                        </a:rPr>
                        <a:t>Y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6985000" y="45720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7175500" y="47625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112645" y="3429000"/>
            <a:ext cx="2047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  <a:latin typeface="Calibri - 20"/>
              </a:rPr>
              <a:t>QuestionBank</a:t>
            </a:r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 CD Rom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38100" y="0"/>
            <a:ext cx="28702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Sketch</a:t>
            </a:r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0" y="838200"/>
            <a:ext cx="9245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"</a:t>
            </a:r>
            <a:r>
              <a:rPr lang="en-US" sz="2100" i="1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Represent by means of a graph showing a line and labeled but </a:t>
            </a:r>
            <a:r>
              <a:rPr lang="en-US" sz="2100" i="1" dirty="0" err="1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unscaled</a:t>
            </a:r>
            <a:r>
              <a:rPr lang="en-US" sz="2100" i="1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 axes - with important features (for example intercept) clearly indicated.</a:t>
            </a:r>
            <a:r>
              <a:rPr lang="en-US" sz="2100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"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32775" name="Picture 11"/>
          <p:cNvPicPr>
            <a:picLocks noChangeAspect="1" noChangeArrowheads="1"/>
          </p:cNvPicPr>
          <p:nvPr/>
        </p:nvPicPr>
        <p:blipFill>
          <a:blip r:embed="rId3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845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Sketch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a graph to predict the effect of manipulating pH on the activity of an enzyme which has an optimal pH of 7.”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0874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Definitions are in the subject guide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Break the definition into its component parts – this will help with explanations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up a </a:t>
            </a:r>
            <a:r>
              <a:rPr lang="en-US" i="1" dirty="0" err="1" smtClean="0">
                <a:solidFill>
                  <a:srgbClr val="000000"/>
                </a:solidFill>
                <a:latin typeface="Calibri - 20"/>
              </a:rPr>
              <a:t>vocab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 list or use an online glossary to help with define 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38100" y="0"/>
            <a:ext cx="28702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Sketch</a:t>
            </a:r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0" y="838200"/>
            <a:ext cx="9245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"</a:t>
            </a:r>
            <a:r>
              <a:rPr lang="en-US" sz="2100" i="1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Represent by means of a graph showing a line and labeled but </a:t>
            </a:r>
            <a:r>
              <a:rPr lang="en-US" sz="2100" i="1" dirty="0" err="1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unscaled</a:t>
            </a:r>
            <a:r>
              <a:rPr lang="en-US" sz="2100" i="1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 axes - with important features (for example intercept) clearly indicated.</a:t>
            </a:r>
            <a:r>
              <a:rPr lang="en-US" sz="2100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"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32775" name="Picture 11"/>
          <p:cNvPicPr>
            <a:picLocks noChangeAspect="1" noChangeArrowheads="1"/>
          </p:cNvPicPr>
          <p:nvPr/>
        </p:nvPicPr>
        <p:blipFill>
          <a:blip r:embed="rId3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845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Sketch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a graph to predict the effect of manipulating pH on the activity of an enzyme which has an optimal pH of 7.”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0874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Definitions are in the subject guide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Break the definition into its component parts – this will help with explanations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up a </a:t>
            </a:r>
            <a:r>
              <a:rPr lang="en-US" i="1" dirty="0" err="1" smtClean="0">
                <a:solidFill>
                  <a:srgbClr val="000000"/>
                </a:solidFill>
                <a:latin typeface="Calibri - 20"/>
              </a:rPr>
              <a:t>vocab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 list or use an online glossary to help with define questions</a:t>
            </a:r>
            <a:endParaRPr lang="en-US" dirty="0"/>
          </a:p>
        </p:txBody>
      </p:sp>
      <p:pic>
        <p:nvPicPr>
          <p:cNvPr id="34830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3800" y="2819400"/>
            <a:ext cx="68008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0400" y="1295400"/>
            <a:ext cx="5485580" cy="33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38100" y="0"/>
            <a:ext cx="3200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Suggest</a:t>
            </a: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0" y="838200"/>
            <a:ext cx="8661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"</a:t>
            </a:r>
            <a:r>
              <a:rPr lang="en-US" sz="2100" i="1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Propose a hypothesis or other possible answer.</a:t>
            </a:r>
            <a:r>
              <a:rPr lang="en-US" sz="2100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"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34823" name="Picture 11"/>
          <p:cNvPicPr>
            <a:picLocks noChangeAspect="1" noChangeArrowheads="1"/>
          </p:cNvPicPr>
          <p:nvPr/>
        </p:nvPicPr>
        <p:blipFill>
          <a:blip r:embed="rId3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4114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Suggest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one reason in each case for the change in quantity of fish captured in the Atlantic and Indian Oceans from 1980 to 1990.”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746305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700" i="1" dirty="0" smtClean="0">
                <a:solidFill>
                  <a:srgbClr val="000000"/>
                </a:solidFill>
                <a:latin typeface="Calibri - 20"/>
              </a:rPr>
              <a:t>Apply your reasoning to a possibly unknown situation</a:t>
            </a:r>
          </a:p>
          <a:p>
            <a:pPr>
              <a:buFont typeface="Arial" pitchFamily="34" charset="0"/>
              <a:buChar char="•"/>
            </a:pPr>
            <a:r>
              <a:rPr lang="en-US" sz="1700" i="1" dirty="0" smtClean="0">
                <a:solidFill>
                  <a:srgbClr val="000000"/>
                </a:solidFill>
                <a:latin typeface="Calibri - 20"/>
              </a:rPr>
              <a:t>Pay attention to the number of marks available</a:t>
            </a:r>
          </a:p>
          <a:p>
            <a:pPr>
              <a:buFont typeface="Arial" pitchFamily="34" charset="0"/>
              <a:buChar char="•"/>
            </a:pPr>
            <a:r>
              <a:rPr lang="en-US" sz="1700" i="1" dirty="0" smtClean="0">
                <a:solidFill>
                  <a:srgbClr val="000000"/>
                </a:solidFill>
                <a:latin typeface="Calibri - 20"/>
              </a:rPr>
              <a:t>Practice these questions with friends – can you explain your suggestions to each other?</a:t>
            </a:r>
            <a:endParaRPr lang="en-US" sz="1700" dirty="0"/>
          </a:p>
        </p:txBody>
      </p:sp>
      <p:sp>
        <p:nvSpPr>
          <p:cNvPr id="14" name="Rectangle 13"/>
          <p:cNvSpPr/>
          <p:nvPr/>
        </p:nvSpPr>
        <p:spPr>
          <a:xfrm>
            <a:off x="8112645" y="4953000"/>
            <a:ext cx="2047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  <a:latin typeface="Calibri - 20"/>
              </a:rPr>
              <a:t>QuestionBank</a:t>
            </a:r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 CD Rom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0400" y="1295400"/>
            <a:ext cx="5485580" cy="33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38100" y="0"/>
            <a:ext cx="3200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Suggest</a:t>
            </a: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0" y="838200"/>
            <a:ext cx="8661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"</a:t>
            </a:r>
            <a:r>
              <a:rPr lang="en-US" sz="2100" i="1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Propose a hypothesis or other possible answer.</a:t>
            </a:r>
            <a:r>
              <a:rPr lang="en-US" sz="2100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"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34823" name="Picture 11"/>
          <p:cNvPicPr>
            <a:picLocks noChangeAspect="1" noChangeArrowheads="1"/>
          </p:cNvPicPr>
          <p:nvPr/>
        </p:nvPicPr>
        <p:blipFill>
          <a:blip r:embed="rId3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4114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Suggest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one reason in each case for the change in quantity of fish captured in the Atlantic and Indian Oceans from 1980 to 1990.”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31800" y="3429000"/>
            <a:ext cx="449580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00"/>
                </a:solidFill>
                <a:latin typeface="Calibri - 20"/>
              </a:rPr>
              <a:t>Atlantic:</a:t>
            </a:r>
          </a:p>
          <a:p>
            <a:r>
              <a:rPr lang="en-US" sz="1600" i="1" dirty="0" smtClean="0">
                <a:solidFill>
                  <a:srgbClr val="000000"/>
                </a:solidFill>
                <a:latin typeface="Calibri - 20"/>
              </a:rPr>
              <a:t>Quotas decreased/ stocks depleted/ change in market tastes/ yield decreased/ smaller fleets;</a:t>
            </a:r>
          </a:p>
          <a:p>
            <a:endParaRPr lang="en-US" sz="1100" i="1" dirty="0" smtClean="0">
              <a:solidFill>
                <a:srgbClr val="000000"/>
              </a:solidFill>
              <a:latin typeface="Calibri - 20"/>
            </a:endParaRPr>
          </a:p>
          <a:p>
            <a:r>
              <a:rPr lang="en-US" sz="2000" b="1" i="1" dirty="0" smtClean="0">
                <a:solidFill>
                  <a:srgbClr val="000000"/>
                </a:solidFill>
                <a:latin typeface="Calibri - 20"/>
              </a:rPr>
              <a:t>Indian Ocean:</a:t>
            </a:r>
          </a:p>
          <a:p>
            <a:r>
              <a:rPr lang="en-US" sz="1600" i="1" dirty="0" smtClean="0">
                <a:solidFill>
                  <a:srgbClr val="000000"/>
                </a:solidFill>
                <a:latin typeface="Calibri - 20"/>
              </a:rPr>
              <a:t>Quotas increased/ better technology/ bigger fleets/ yield increased/ market change in tastes</a:t>
            </a:r>
            <a:endParaRPr lang="en-US" sz="16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746305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700" i="1" dirty="0" smtClean="0">
                <a:solidFill>
                  <a:srgbClr val="000000"/>
                </a:solidFill>
                <a:latin typeface="Calibri - 20"/>
              </a:rPr>
              <a:t>Apply your reasoning to a possibly unknown situation</a:t>
            </a:r>
          </a:p>
          <a:p>
            <a:pPr>
              <a:buFont typeface="Arial" pitchFamily="34" charset="0"/>
              <a:buChar char="•"/>
            </a:pPr>
            <a:r>
              <a:rPr lang="en-US" sz="1700" i="1" dirty="0" smtClean="0">
                <a:solidFill>
                  <a:srgbClr val="000000"/>
                </a:solidFill>
                <a:latin typeface="Calibri - 20"/>
              </a:rPr>
              <a:t>Pay attention to the number of marks available</a:t>
            </a:r>
          </a:p>
          <a:p>
            <a:pPr>
              <a:buFont typeface="Arial" pitchFamily="34" charset="0"/>
              <a:buChar char="•"/>
            </a:pPr>
            <a:r>
              <a:rPr lang="en-US" sz="1700" i="1" dirty="0" smtClean="0">
                <a:solidFill>
                  <a:srgbClr val="000000"/>
                </a:solidFill>
                <a:latin typeface="Calibri - 20"/>
              </a:rPr>
              <a:t>Practice these questions with friends – can you explain your suggestions to each other?</a:t>
            </a:r>
            <a:endParaRPr lang="en-US" sz="1700" dirty="0"/>
          </a:p>
        </p:txBody>
      </p:sp>
      <p:sp>
        <p:nvSpPr>
          <p:cNvPr id="14" name="Rectangle 13"/>
          <p:cNvSpPr/>
          <p:nvPr/>
        </p:nvSpPr>
        <p:spPr>
          <a:xfrm>
            <a:off x="8112645" y="4953000"/>
            <a:ext cx="2047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  <a:latin typeface="Calibri - 20"/>
              </a:rPr>
              <a:t>QuestionBank</a:t>
            </a:r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 CD Rom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38100" y="0"/>
            <a:ext cx="98425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800" dirty="0" smtClean="0">
                <a:solidFill>
                  <a:srgbClr val="000000"/>
                </a:solidFill>
                <a:latin typeface="Calibri - 20"/>
              </a:rPr>
              <a:t>More exam tips &amp; resources</a:t>
            </a:r>
            <a:endParaRPr lang="en-US" sz="5800" dirty="0">
              <a:solidFill>
                <a:srgbClr val="000000"/>
              </a:solidFill>
              <a:latin typeface="Calibri - 20"/>
            </a:endParaRPr>
          </a:p>
        </p:txBody>
      </p:sp>
      <p:pic>
        <p:nvPicPr>
          <p:cNvPr id="34823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03200" y="1828800"/>
            <a:ext cx="845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Make up 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books or portfolios for equations, diagrams, explanations and data analysis practice.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3200" y="9144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“You may never know what results come of your action, but if you do nothing there will be no result.” ~ Mahatma Gandhi</a:t>
            </a:r>
            <a:endParaRPr lang="en-US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203200" y="2590800"/>
            <a:ext cx="845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Pair up 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with people who will help you succeed – not necessarily your dense mates. Test your understanding by explaining to others. </a:t>
            </a: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203200" y="3276600"/>
            <a:ext cx="845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Open up 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loads of past paper examples. Get them from class or on the IBO store: 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  <a:hlinkClick r:id="rId3"/>
              </a:rPr>
              <a:t>http://store.ibo.org/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</a:t>
            </a: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03200" y="3962400"/>
            <a:ext cx="845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Cough up 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from some revision guides or the </a:t>
            </a:r>
            <a:r>
              <a:rPr lang="en-US" sz="2000" i="1" dirty="0" err="1" smtClean="0">
                <a:solidFill>
                  <a:srgbClr val="000000"/>
                </a:solidFill>
                <a:latin typeface="Calibri - 20"/>
              </a:rPr>
              <a:t>QuestionBank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 CD Rom 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for loads of practice: 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  <a:hlinkClick r:id="rId4"/>
              </a:rPr>
              <a:t>http://store.ibo.org/product_info.php?products_id=1224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</a:t>
            </a: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203200" y="4724400"/>
            <a:ext cx="845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Look up 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some of the free review internet sources:</a:t>
            </a: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279400" y="6499122"/>
            <a:ext cx="845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Wake up 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each day, after a good night’s sleep. 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Don’t do all-nighters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, they’re bad for your brain. Definitely don’t sleep through the exam.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77149" y="5176685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Click4Biology:</a:t>
            </a:r>
            <a:endParaRPr lang="en-US" b="1" dirty="0" smtClean="0">
              <a:hlinkClick r:id="rId5"/>
            </a:endParaRPr>
          </a:p>
          <a:p>
            <a:pPr algn="ctr"/>
            <a:r>
              <a:rPr lang="en-US" dirty="0" smtClean="0">
                <a:hlinkClick r:id="rId5"/>
              </a:rPr>
              <a:t>http://click4biology.info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40774" y="5678129"/>
            <a:ext cx="46731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Open Door Website:</a:t>
            </a:r>
            <a:endParaRPr lang="en-US" b="1" dirty="0" smtClean="0">
              <a:hlinkClick r:id="rId6"/>
            </a:endParaRPr>
          </a:p>
          <a:p>
            <a:r>
              <a:rPr lang="en-US" dirty="0" smtClean="0">
                <a:hlinkClick r:id="rId6"/>
              </a:rPr>
              <a:t>http://www.saburchill.com/chapters/bio.html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661742" y="5597013"/>
            <a:ext cx="39677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err="1" smtClean="0"/>
              <a:t>MrT’s</a:t>
            </a:r>
            <a:r>
              <a:rPr lang="en-US" b="1" dirty="0" smtClean="0"/>
              <a:t> Site:</a:t>
            </a:r>
            <a:endParaRPr lang="en-US" b="1" dirty="0" smtClean="0">
              <a:hlinkClick r:id="rId6"/>
            </a:endParaRPr>
          </a:p>
          <a:p>
            <a:pPr algn="r"/>
            <a:r>
              <a:rPr lang="en-US" dirty="0" smtClean="0">
                <a:hlinkClick r:id="rId7"/>
              </a:rPr>
              <a:t>http://sciencevideos.wordpress.com</a:t>
            </a: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5"/>
          <p:cNvGrpSpPr>
            <a:grpSpLocks/>
          </p:cNvGrpSpPr>
          <p:nvPr/>
        </p:nvGrpSpPr>
        <p:grpSpPr bwMode="auto">
          <a:xfrm>
            <a:off x="508000" y="5715000"/>
            <a:ext cx="4318000" cy="1471613"/>
            <a:chOff x="469900" y="5791173"/>
            <a:chExt cx="4318000" cy="1470282"/>
          </a:xfrm>
        </p:grpSpPr>
        <p:sp>
          <p:nvSpPr>
            <p:cNvPr id="35846" name="TextBox 2">
              <a:hlinkClick r:id="rId2"/>
            </p:cNvPr>
            <p:cNvSpPr txBox="1">
              <a:spLocks noChangeArrowheads="1"/>
            </p:cNvSpPr>
            <p:nvPr/>
          </p:nvSpPr>
          <p:spPr bwMode="auto">
            <a:xfrm>
              <a:off x="469900" y="7009755"/>
              <a:ext cx="1524000" cy="228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 - 20"/>
                </a:rPr>
                <a:t>http://wp.me/P7lr1-mm</a:t>
              </a:r>
            </a:p>
          </p:txBody>
        </p:sp>
        <p:pic>
          <p:nvPicPr>
            <p:cNvPr id="35847" name="Picture 3" descr="clipboard(3).png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9900" y="5791173"/>
              <a:ext cx="1508380" cy="1294742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5848" name="TextBox 4"/>
            <p:cNvSpPr txBox="1">
              <a:spLocks noChangeArrowheads="1"/>
            </p:cNvSpPr>
            <p:nvPr/>
          </p:nvSpPr>
          <p:spPr bwMode="auto">
            <a:xfrm>
              <a:off x="2070100" y="6476625"/>
              <a:ext cx="2717800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Calibri - 20"/>
                </a:rPr>
                <a:t>If you like these resources, </a:t>
              </a:r>
            </a:p>
            <a:p>
              <a:r>
                <a:rPr lang="en-US" sz="1500">
                  <a:solidFill>
                    <a:srgbClr val="000000"/>
                  </a:solidFill>
                  <a:latin typeface="Calibri - 20"/>
                </a:rPr>
                <a:t>please donate to </a:t>
              </a:r>
            </a:p>
            <a:p>
              <a:r>
                <a:rPr lang="en-US" sz="1500">
                  <a:solidFill>
                    <a:srgbClr val="000000"/>
                  </a:solidFill>
                  <a:latin typeface="Calibri - 20"/>
                </a:rPr>
                <a:t>charity through</a:t>
              </a:r>
              <a:r>
                <a:rPr lang="en-US" sz="1500">
                  <a:solidFill>
                    <a:srgbClr val="00008B"/>
                  </a:solidFill>
                  <a:latin typeface="Calibri - 20"/>
                </a:rPr>
                <a:t> Biology</a:t>
              </a:r>
              <a:r>
                <a:rPr lang="en-US" sz="1500">
                  <a:solidFill>
                    <a:srgbClr val="0000FF"/>
                  </a:solidFill>
                  <a:latin typeface="Calibri - 20"/>
                </a:rPr>
                <a:t>4</a:t>
              </a:r>
              <a:r>
                <a:rPr lang="en-US" sz="1500">
                  <a:solidFill>
                    <a:srgbClr val="00008B"/>
                  </a:solidFill>
                  <a:latin typeface="Calibri - 20"/>
                </a:rPr>
                <a:t>Good</a:t>
              </a:r>
            </a:p>
          </p:txBody>
        </p:sp>
      </p:grpSp>
      <p:sp>
        <p:nvSpPr>
          <p:cNvPr id="35843" name="TextBox 1"/>
          <p:cNvSpPr txBox="1">
            <a:spLocks noChangeArrowheads="1"/>
          </p:cNvSpPr>
          <p:nvPr/>
        </p:nvSpPr>
        <p:spPr bwMode="auto">
          <a:xfrm>
            <a:off x="1117600" y="4267200"/>
            <a:ext cx="85852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>
                <a:solidFill>
                  <a:srgbClr val="666666"/>
                </a:solidFill>
                <a:latin typeface="Calibri - 20"/>
              </a:rPr>
              <a:t>For more IB Biology resources:</a:t>
            </a:r>
          </a:p>
          <a:p>
            <a:pPr algn="ctr"/>
            <a:r>
              <a:rPr lang="en-US" sz="3700">
                <a:solidFill>
                  <a:srgbClr val="000000"/>
                </a:solidFill>
                <a:latin typeface="Calibri - 28"/>
              </a:rPr>
              <a:t>http://sciencevideos.wordpress.com</a:t>
            </a:r>
          </a:p>
        </p:txBody>
      </p:sp>
      <p:pic>
        <p:nvPicPr>
          <p:cNvPr id="35844" name="Picture 11"/>
          <p:cNvPicPr>
            <a:picLocks noChangeAspect="1" noChangeArrowheads="1"/>
          </p:cNvPicPr>
          <p:nvPr/>
        </p:nvPicPr>
        <p:blipFill>
          <a:blip r:embed="rId4" cstate="print">
            <a:lum bright="78000" contrast="-82000"/>
          </a:blip>
          <a:srcRect/>
          <a:stretch>
            <a:fillRect/>
          </a:stretch>
        </p:blipFill>
        <p:spPr bwMode="auto">
          <a:xfrm>
            <a:off x="8788400" y="6248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5080000" y="6400800"/>
            <a:ext cx="4495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500" b="1">
                <a:solidFill>
                  <a:srgbClr val="000000"/>
                </a:solidFill>
                <a:latin typeface="Calibri - 20"/>
              </a:rPr>
              <a:t>Creative Commons:</a:t>
            </a:r>
          </a:p>
          <a:p>
            <a:pPr algn="r"/>
            <a:r>
              <a:rPr lang="en-US" sz="1500">
                <a:solidFill>
                  <a:srgbClr val="000000"/>
                </a:solidFill>
                <a:latin typeface="Calibri - 20"/>
              </a:rPr>
              <a:t>Feel free to use this work, educationally and not for profit, with citations linking to the site above. </a:t>
            </a:r>
            <a:endParaRPr lang="en-US" sz="1500">
              <a:solidFill>
                <a:srgbClr val="00008B"/>
              </a:solidFill>
              <a:latin typeface="Calibri - 2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0" y="2209800"/>
            <a:ext cx="660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7343001"/>
            <a:ext cx="38747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Cartoon from: </a:t>
            </a:r>
            <a:r>
              <a:rPr lang="en-US" sz="1200" dirty="0" smtClean="0">
                <a:hlinkClick r:id="rId6"/>
              </a:rPr>
              <a:t>http://assessment.uconn.edu/why1.htm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63500" y="12700"/>
            <a:ext cx="85217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>
                <a:solidFill>
                  <a:srgbClr val="000000"/>
                </a:solidFill>
                <a:latin typeface="Calibri - 20"/>
              </a:rPr>
              <a:t>General Revision and Learning Tips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 rot="-192609">
            <a:off x="746106" y="854232"/>
            <a:ext cx="8753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alibri - 24"/>
              </a:rPr>
              <a:t>Read</a:t>
            </a:r>
            <a:r>
              <a:rPr lang="en-US" sz="2000" dirty="0">
                <a:solidFill>
                  <a:srgbClr val="000000"/>
                </a:solidFill>
                <a:latin typeface="Calibri - 16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Calibri - 16"/>
              </a:rPr>
              <a:t>the</a:t>
            </a:r>
            <a:r>
              <a:rPr lang="en-US" sz="2600" b="1" dirty="0">
                <a:solidFill>
                  <a:srgbClr val="000000"/>
                </a:solidFill>
                <a:latin typeface="Calibri - 24"/>
              </a:rPr>
              <a:t> questions</a:t>
            </a:r>
            <a:r>
              <a:rPr lang="en-US" sz="2100" dirty="0">
                <a:solidFill>
                  <a:srgbClr val="000000"/>
                </a:solidFill>
                <a:latin typeface="Calibri - 20"/>
              </a:rPr>
              <a:t> and </a:t>
            </a:r>
            <a:r>
              <a:rPr lang="en-US" sz="2600" b="1" dirty="0">
                <a:solidFill>
                  <a:srgbClr val="000000"/>
                </a:solidFill>
                <a:latin typeface="Calibri - 24"/>
              </a:rPr>
              <a:t>assessment statements</a:t>
            </a:r>
            <a:r>
              <a:rPr lang="en-US" sz="2100" dirty="0">
                <a:solidFill>
                  <a:srgbClr val="000000"/>
                </a:solidFill>
                <a:latin typeface="Calibri - 20"/>
              </a:rPr>
              <a:t> carefully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2463800" y="1600200"/>
            <a:ext cx="7696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alibri - 24"/>
              </a:rPr>
              <a:t>Learn</a:t>
            </a:r>
            <a:r>
              <a:rPr lang="en-US" sz="2700" b="1" dirty="0">
                <a:solidFill>
                  <a:srgbClr val="000000"/>
                </a:solidFill>
                <a:latin typeface="Calibri - 24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 - 18"/>
              </a:rPr>
              <a:t>and</a:t>
            </a:r>
            <a:r>
              <a:rPr lang="en-US" sz="2700" b="1" dirty="0">
                <a:solidFill>
                  <a:srgbClr val="000000"/>
                </a:solidFill>
                <a:latin typeface="Calibri - 24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Calibri - 24"/>
              </a:rPr>
              <a:t>review</a:t>
            </a:r>
            <a:r>
              <a:rPr lang="en-US" sz="2200" dirty="0">
                <a:solidFill>
                  <a:srgbClr val="000000"/>
                </a:solidFill>
                <a:latin typeface="Calibri - 20"/>
              </a:rPr>
              <a:t> all of the </a:t>
            </a:r>
            <a:r>
              <a:rPr lang="en-US" sz="3100" b="1" dirty="0">
                <a:solidFill>
                  <a:srgbClr val="000000"/>
                </a:solidFill>
                <a:latin typeface="Calibri - 28"/>
              </a:rPr>
              <a:t>command terms</a:t>
            </a:r>
          </a:p>
        </p:txBody>
      </p:sp>
      <p:sp>
        <p:nvSpPr>
          <p:cNvPr id="6155" name="TextBox 4"/>
          <p:cNvSpPr txBox="1">
            <a:spLocks noChangeArrowheads="1"/>
          </p:cNvSpPr>
          <p:nvPr/>
        </p:nvSpPr>
        <p:spPr bwMode="auto">
          <a:xfrm>
            <a:off x="355600" y="2514600"/>
            <a:ext cx="8559800" cy="5847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alibri - 26"/>
              </a:rPr>
              <a:t>Highlight</a:t>
            </a:r>
            <a:r>
              <a:rPr lang="en-US" sz="2000" dirty="0">
                <a:solidFill>
                  <a:srgbClr val="000000"/>
                </a:solidFill>
                <a:latin typeface="Calibri - 20"/>
              </a:rPr>
              <a:t> the </a:t>
            </a:r>
            <a:r>
              <a:rPr lang="en-US" sz="2400" b="1" dirty="0">
                <a:solidFill>
                  <a:srgbClr val="000000"/>
                </a:solidFill>
                <a:latin typeface="Calibri - 24"/>
              </a:rPr>
              <a:t>command terms </a:t>
            </a:r>
            <a:r>
              <a:rPr lang="en-US" sz="2000" dirty="0">
                <a:solidFill>
                  <a:srgbClr val="000000"/>
                </a:solidFill>
                <a:latin typeface="Calibri - 20"/>
              </a:rPr>
              <a:t>- in the </a:t>
            </a:r>
            <a:r>
              <a:rPr lang="en-US" sz="2400" b="1" dirty="0">
                <a:solidFill>
                  <a:srgbClr val="000000"/>
                </a:solidFill>
                <a:latin typeface="Calibri - 24"/>
              </a:rPr>
              <a:t>syllabus/ handbook</a:t>
            </a:r>
          </a:p>
        </p:txBody>
      </p:sp>
      <p:sp>
        <p:nvSpPr>
          <p:cNvPr id="6151" name="TextBox 10"/>
          <p:cNvSpPr txBox="1">
            <a:spLocks noChangeArrowheads="1"/>
          </p:cNvSpPr>
          <p:nvPr/>
        </p:nvSpPr>
        <p:spPr bwMode="auto">
          <a:xfrm>
            <a:off x="965200" y="3276600"/>
            <a:ext cx="833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u="sng" dirty="0">
                <a:solidFill>
                  <a:srgbClr val="000000"/>
                </a:solidFill>
                <a:latin typeface="Calibri - 26"/>
              </a:rPr>
              <a:t>Underline</a:t>
            </a:r>
            <a:r>
              <a:rPr lang="en-US" sz="2300" dirty="0">
                <a:solidFill>
                  <a:srgbClr val="000000"/>
                </a:solidFill>
                <a:latin typeface="Calibri - 20"/>
              </a:rPr>
              <a:t> the </a:t>
            </a:r>
            <a:r>
              <a:rPr lang="en-US" sz="2800" b="1" dirty="0">
                <a:solidFill>
                  <a:srgbClr val="000000"/>
                </a:solidFill>
                <a:latin typeface="Calibri - 24"/>
              </a:rPr>
              <a:t>command terms </a:t>
            </a:r>
            <a:r>
              <a:rPr lang="en-US" sz="2300" dirty="0">
                <a:solidFill>
                  <a:srgbClr val="000000"/>
                </a:solidFill>
                <a:latin typeface="Calibri - 20"/>
              </a:rPr>
              <a:t>- in the </a:t>
            </a:r>
            <a:r>
              <a:rPr lang="en-US" sz="2600" b="1" dirty="0">
                <a:solidFill>
                  <a:srgbClr val="000000"/>
                </a:solidFill>
                <a:latin typeface="Calibri - 22"/>
              </a:rPr>
              <a:t>Exam</a:t>
            </a:r>
          </a:p>
        </p:txBody>
      </p:sp>
      <p:pic>
        <p:nvPicPr>
          <p:cNvPr id="6152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955800" y="6553200"/>
            <a:ext cx="7696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alibri - 24"/>
              </a:rPr>
              <a:t>Present</a:t>
            </a:r>
            <a:r>
              <a:rPr lang="en-US" sz="2700" b="1" dirty="0" smtClean="0">
                <a:solidFill>
                  <a:srgbClr val="000000"/>
                </a:solidFill>
                <a:latin typeface="Calibri - 24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 - 18"/>
              </a:rPr>
              <a:t>your</a:t>
            </a:r>
            <a:r>
              <a:rPr lang="en-US" sz="2700" b="1" dirty="0" smtClean="0">
                <a:solidFill>
                  <a:srgbClr val="000000"/>
                </a:solidFill>
                <a:latin typeface="Calibri - 24"/>
              </a:rPr>
              <a:t> answers </a:t>
            </a:r>
            <a:r>
              <a:rPr lang="en-US" sz="3200" b="1" dirty="0" smtClean="0">
                <a:solidFill>
                  <a:srgbClr val="000000"/>
                </a:solidFill>
                <a:latin typeface="Calibri - 24"/>
              </a:rPr>
              <a:t>neatly</a:t>
            </a:r>
            <a:r>
              <a:rPr lang="en-US" sz="2700" b="1" dirty="0" smtClean="0">
                <a:solidFill>
                  <a:srgbClr val="000000"/>
                </a:solidFill>
                <a:latin typeface="Calibri - 24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 - 24"/>
              </a:rPr>
              <a:t>and</a:t>
            </a:r>
            <a:r>
              <a:rPr lang="en-US" sz="2200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3100" b="1" dirty="0" smtClean="0">
                <a:solidFill>
                  <a:srgbClr val="000000"/>
                </a:solidFill>
                <a:latin typeface="Calibri - 28"/>
              </a:rPr>
              <a:t>clearly</a:t>
            </a:r>
            <a:endParaRPr lang="en-US" sz="3100" b="1" dirty="0">
              <a:solidFill>
                <a:srgbClr val="000000"/>
              </a:solidFill>
              <a:latin typeface="Calibri - 28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584200" y="4267200"/>
            <a:ext cx="76962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alibri - 24"/>
              </a:rPr>
              <a:t>Understand</a:t>
            </a:r>
            <a:r>
              <a:rPr lang="en-US" sz="2700" b="1" dirty="0" smtClean="0">
                <a:solidFill>
                  <a:srgbClr val="000000"/>
                </a:solidFill>
                <a:latin typeface="Calibri - 24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 - 18"/>
              </a:rPr>
              <a:t>what the </a:t>
            </a:r>
            <a:r>
              <a:rPr lang="en-US" sz="2700" b="1" dirty="0" smtClean="0">
                <a:solidFill>
                  <a:srgbClr val="000000"/>
                </a:solidFill>
                <a:latin typeface="Calibri - 24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Calibri - 24"/>
              </a:rPr>
              <a:t>question wants:</a:t>
            </a:r>
            <a:r>
              <a:rPr lang="en-US" sz="2200" dirty="0" smtClean="0">
                <a:solidFill>
                  <a:srgbClr val="000000"/>
                </a:solidFill>
                <a:latin typeface="Calibri - 20"/>
              </a:rPr>
              <a:t>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outline, explain </a:t>
            </a:r>
            <a:r>
              <a:rPr lang="en-US" dirty="0" smtClean="0">
                <a:solidFill>
                  <a:srgbClr val="000000"/>
                </a:solidFill>
                <a:latin typeface="Calibri - 20"/>
              </a:rPr>
              <a:t>and 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describe </a:t>
            </a:r>
            <a:r>
              <a:rPr lang="en-US" dirty="0" smtClean="0">
                <a:solidFill>
                  <a:srgbClr val="000000"/>
                </a:solidFill>
                <a:latin typeface="Calibri - 20"/>
              </a:rPr>
              <a:t>are not the same!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label</a:t>
            </a:r>
            <a:r>
              <a:rPr lang="en-US" dirty="0" smtClean="0">
                <a:solidFill>
                  <a:srgbClr val="000000"/>
                </a:solidFill>
                <a:latin typeface="Calibri - 20"/>
              </a:rPr>
              <a:t> and 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annotate </a:t>
            </a:r>
            <a:r>
              <a:rPr lang="en-US" dirty="0" smtClean="0">
                <a:solidFill>
                  <a:srgbClr val="000000"/>
                </a:solidFill>
                <a:latin typeface="Calibri - 20"/>
              </a:rPr>
              <a:t>are not the same!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discuss, evaluate</a:t>
            </a:r>
            <a:r>
              <a:rPr lang="en-US" dirty="0" smtClean="0">
                <a:solidFill>
                  <a:srgbClr val="000000"/>
                </a:solidFill>
                <a:latin typeface="Calibri - 20"/>
              </a:rPr>
              <a:t> and 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explain </a:t>
            </a:r>
            <a:r>
              <a:rPr lang="en-US" dirty="0" smtClean="0">
                <a:solidFill>
                  <a:srgbClr val="000000"/>
                </a:solidFill>
                <a:latin typeface="Calibri - 20"/>
              </a:rPr>
              <a:t>are not the same!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distinguish </a:t>
            </a:r>
            <a:r>
              <a:rPr lang="en-US" dirty="0" smtClean="0">
                <a:solidFill>
                  <a:srgbClr val="000000"/>
                </a:solidFill>
                <a:latin typeface="Calibri - 20"/>
              </a:rPr>
              <a:t>and 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compare</a:t>
            </a:r>
            <a:r>
              <a:rPr lang="en-US" dirty="0" smtClean="0">
                <a:solidFill>
                  <a:srgbClr val="000000"/>
                </a:solidFill>
                <a:latin typeface="Calibri - 20"/>
              </a:rPr>
              <a:t> are not the same!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Calibri - 20"/>
              </a:rPr>
              <a:t>analyse</a:t>
            </a:r>
            <a:r>
              <a:rPr lang="en-US" dirty="0" smtClean="0">
                <a:solidFill>
                  <a:srgbClr val="000000"/>
                </a:solidFill>
                <a:latin typeface="Calibri - 20"/>
              </a:rPr>
              <a:t>, 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evaluate </a:t>
            </a:r>
            <a:r>
              <a:rPr lang="en-US" dirty="0" smtClean="0">
                <a:solidFill>
                  <a:srgbClr val="000000"/>
                </a:solidFill>
                <a:latin typeface="Calibri - 20"/>
              </a:rPr>
              <a:t>and 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suggest </a:t>
            </a:r>
            <a:r>
              <a:rPr lang="en-US" dirty="0" smtClean="0">
                <a:solidFill>
                  <a:srgbClr val="000000"/>
                </a:solidFill>
                <a:latin typeface="Calibri - 20"/>
              </a:rPr>
              <a:t>are not the same!</a:t>
            </a:r>
            <a:endParaRPr lang="en-US" dirty="0">
              <a:solidFill>
                <a:srgbClr val="000000"/>
              </a:solidFill>
              <a:latin typeface="Calibri - 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63500" y="12700"/>
            <a:ext cx="85217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 dirty="0" smtClean="0">
                <a:solidFill>
                  <a:srgbClr val="000000"/>
                </a:solidFill>
                <a:latin typeface="Calibri - 20"/>
              </a:rPr>
              <a:t>Using this presentation</a:t>
            </a:r>
            <a:endParaRPr lang="en-US" sz="3800" dirty="0">
              <a:solidFill>
                <a:srgbClr val="000000"/>
              </a:solidFill>
              <a:latin typeface="Calibri - 20"/>
            </a:endParaRPr>
          </a:p>
        </p:txBody>
      </p:sp>
      <p:pic>
        <p:nvPicPr>
          <p:cNvPr id="6152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55600" y="838200"/>
            <a:ext cx="9144000" cy="481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alibri - 24"/>
              </a:rPr>
              <a:t>You can use this presentation as a tool for: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Calibri - 24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 - 24"/>
              </a:rPr>
              <a:t>Learning the command terms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 - 28"/>
              </a:rPr>
              <a:t> Picking up some examination tips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 - 28"/>
              </a:rPr>
              <a:t> Testing your understanding of exam question types</a:t>
            </a:r>
          </a:p>
          <a:p>
            <a:pPr>
              <a:buFont typeface="Arial" pitchFamily="34" charset="0"/>
              <a:buChar char="•"/>
            </a:pPr>
            <a:endParaRPr lang="en-US" sz="2800" b="1" dirty="0" smtClean="0">
              <a:solidFill>
                <a:srgbClr val="000000"/>
              </a:solidFill>
              <a:latin typeface="Calibri - 28"/>
            </a:endParaRPr>
          </a:p>
          <a:p>
            <a:pPr>
              <a:buFont typeface="Arial" pitchFamily="34" charset="0"/>
              <a:buChar char="•"/>
            </a:pPr>
            <a:endParaRPr lang="en-US" sz="2800" b="1" dirty="0" smtClean="0">
              <a:solidFill>
                <a:srgbClr val="000000"/>
              </a:solidFill>
              <a:latin typeface="Calibri - 28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latin typeface="Calibri - 28"/>
              </a:rPr>
              <a:t>Suggestions: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Calibri - 28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 - 28"/>
              </a:rPr>
              <a:t> Use the sample questions as a revision test: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 - 28"/>
              </a:rPr>
              <a:t>  - try to answer each question on scrap paper before showing the answer key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 - 28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 - 28"/>
              </a:rPr>
              <a:t> Make up a collection of questions for each command term: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 - 28"/>
              </a:rPr>
              <a:t>  - use past papers, the syllabus and the </a:t>
            </a:r>
            <a:r>
              <a:rPr lang="en-US" sz="2000" dirty="0" err="1" smtClean="0">
                <a:solidFill>
                  <a:srgbClr val="000000"/>
                </a:solidFill>
                <a:latin typeface="Calibri - 28"/>
              </a:rPr>
              <a:t>QuestionBank</a:t>
            </a:r>
            <a:r>
              <a:rPr lang="en-US" sz="2000" dirty="0" smtClean="0">
                <a:solidFill>
                  <a:srgbClr val="000000"/>
                </a:solidFill>
                <a:latin typeface="Calibri - 28"/>
              </a:rPr>
              <a:t> CD Rom. </a:t>
            </a:r>
            <a:endParaRPr lang="en-US" sz="2000" dirty="0">
              <a:solidFill>
                <a:srgbClr val="000000"/>
              </a:solidFill>
              <a:latin typeface="Calibri - 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7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9300"/>
                </a:solidFill>
                <a:latin typeface="Calibri - 20"/>
              </a:rPr>
              <a:t>Objective 1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38100" y="0"/>
            <a:ext cx="2819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Define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0" y="838200"/>
            <a:ext cx="93472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  <a:r>
              <a:rPr lang="en-US" sz="2100" i="1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Give the precise meaning of a word, phrase or physical quantity.</a:t>
            </a: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502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Define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diffusion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and 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osmosis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7175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00B050"/>
                </a:solidFill>
                <a:latin typeface="Calibri - 20"/>
              </a:rPr>
              <a:t>Example:</a:t>
            </a:r>
          </a:p>
        </p:txBody>
      </p:sp>
      <p:pic>
        <p:nvPicPr>
          <p:cNvPr id="7176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31800" y="6324600"/>
            <a:ext cx="80874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Definitions are in the subject guide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Break the definition into its component parts – this will help with explanations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up a </a:t>
            </a:r>
            <a:r>
              <a:rPr lang="en-US" i="1" dirty="0" err="1" smtClean="0">
                <a:solidFill>
                  <a:srgbClr val="000000"/>
                </a:solidFill>
                <a:latin typeface="Calibri - 20"/>
              </a:rPr>
              <a:t>vocab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 list or use an online glossary to help with define 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6137</Words>
  <Application>Microsoft Office PowerPoint</Application>
  <PresentationFormat>Custom</PresentationFormat>
  <Paragraphs>912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0" baseType="lpstr">
      <vt:lpstr>Arial</vt:lpstr>
      <vt:lpstr>Calibri</vt:lpstr>
      <vt:lpstr>Calibri - 20</vt:lpstr>
      <vt:lpstr>Bodoni MT Poster Compressed - 2</vt:lpstr>
      <vt:lpstr>Calibri - 24</vt:lpstr>
      <vt:lpstr>Times New Roman - 20</vt:lpstr>
      <vt:lpstr>Calibri - 16</vt:lpstr>
      <vt:lpstr>Calibri - 18</vt:lpstr>
      <vt:lpstr>Calibri - 28</vt:lpstr>
      <vt:lpstr>Calibri - 26</vt:lpstr>
      <vt:lpstr>Calibri - 22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Megan</cp:lastModifiedBy>
  <cp:revision>79</cp:revision>
  <dcterms:created xsi:type="dcterms:W3CDTF">2010-04-12T09:26:35Z</dcterms:created>
  <dcterms:modified xsi:type="dcterms:W3CDTF">2011-05-16T01:49:12Z</dcterms:modified>
</cp:coreProperties>
</file>