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405" r:id="rId19"/>
    <p:sldId id="406" r:id="rId20"/>
    <p:sldId id="407" r:id="rId21"/>
    <p:sldId id="408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404" r:id="rId3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04" y="61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>
      <p:cViewPr varScale="1">
        <p:scale>
          <a:sx n="84" d="100"/>
          <a:sy n="84" d="100"/>
        </p:scale>
        <p:origin x="-234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1467" y="8831580"/>
            <a:ext cx="77893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2521769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8683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406C-7932-9F4F-B8C7-F3F917DFF7A4}" type="slidenum">
              <a:rPr lang="en-US"/>
              <a:pPr/>
              <a:t>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B251-7C12-174F-B53E-40889E1AF95A}" type="slidenum">
              <a:rPr lang="en-US"/>
              <a:pPr/>
              <a:t>10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7EFC9-F9E2-B04D-94D1-048922B506FB}" type="slidenum">
              <a:rPr lang="en-US"/>
              <a:pPr/>
              <a:t>11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EF877-9E4D-B443-8127-24172596D893}" type="slidenum">
              <a:rPr lang="en-US"/>
              <a:pPr/>
              <a:t>12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9EC02-EED3-5348-8903-314802073434}" type="slidenum">
              <a:rPr lang="en-US"/>
              <a:pPr/>
              <a:t>13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D5C91-79E4-134E-B547-80716FAEBAB7}" type="slidenum">
              <a:rPr lang="en-US"/>
              <a:pPr/>
              <a:t>14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30DFA-00D5-8740-9548-75A69FA87D3B}" type="slidenum">
              <a:rPr lang="en-US"/>
              <a:pPr/>
              <a:t>15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4D2B3-A9A6-3B45-BA60-5FFA7EAABE86}" type="slidenum">
              <a:rPr lang="en-US"/>
              <a:pPr/>
              <a:t>16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04933-E7DB-F34F-B8D6-5AC9F96975E7}" type="slidenum">
              <a:rPr lang="en-US"/>
              <a:pPr/>
              <a:t>17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2B793-B11A-C243-BE08-B859D57E1088}" type="slidenum">
              <a:rPr lang="en-US"/>
              <a:pPr/>
              <a:t>18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EB0B9-9B85-4B42-A9A4-80BDE58840CF}" type="slidenum">
              <a:rPr lang="en-US"/>
              <a:pPr/>
              <a:t>22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0E686-44ED-7E4E-9879-F0B8852791A5}" type="slidenum">
              <a:rPr lang="en-US"/>
              <a:pPr/>
              <a:t>2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1B0E7-76FB-E246-84AA-CEFB950FB3B9}" type="slidenum">
              <a:rPr lang="en-US"/>
              <a:pPr/>
              <a:t>23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5F820-ADF3-0F4F-8C79-5A3FFBE1FA92}" type="slidenum">
              <a:rPr lang="en-US"/>
              <a:pPr/>
              <a:t>24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9F524-8FEC-114C-A8B6-F19F38E2836F}" type="slidenum">
              <a:rPr lang="en-US"/>
              <a:pPr/>
              <a:t>25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9EF-1300-9046-AE4F-0F055F8D47D6}" type="slidenum">
              <a:rPr lang="en-US"/>
              <a:pPr/>
              <a:t>26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BB4C3-0D8A-D94E-9F25-683722DC0AFC}" type="slidenum">
              <a:rPr lang="en-US"/>
              <a:pPr/>
              <a:t>27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AE111-1D24-264A-A7A8-14EDD8D51F7A}" type="slidenum">
              <a:rPr lang="en-US"/>
              <a:pPr/>
              <a:t>28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1E83F-5193-2445-880F-980934E5F715}" type="slidenum">
              <a:rPr lang="en-US"/>
              <a:pPr/>
              <a:t>29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F107B-3FB6-5F45-AF69-E5D3C75FEFA4}" type="slidenum">
              <a:rPr lang="en-US"/>
              <a:pPr/>
              <a:t>30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52E96-E9DE-E745-A86B-64CBA2AEE54A}" type="slidenum">
              <a:rPr lang="en-US"/>
              <a:pPr/>
              <a:t>31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4493C-13B6-B54C-910A-3E4FC0322E93}" type="slidenum">
              <a:rPr lang="en-US"/>
              <a:pPr/>
              <a:t>32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F7F65-730E-7248-A967-12ED4A627431}" type="slidenum">
              <a:rPr lang="en-US"/>
              <a:pPr/>
              <a:t>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3421C-1CCB-FB40-B08B-D5AD1B107F31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tabLst>
                <a:tab pos="462651" algn="l"/>
              </a:tabLst>
            </a:pPr>
            <a:endParaRPr lang="en-US" sz="9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8F1DE-C2CE-E84C-9053-97C5D69A9836}" type="slidenum">
              <a:rPr lang="en-US"/>
              <a:pPr/>
              <a:t>5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2F364-0738-3240-B3D6-98B6861C3D43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Mini-chromosomes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500DB-0415-7148-A904-F39CFBFA6BC1}" type="slidenum">
              <a:rPr lang="en-US"/>
              <a:pPr/>
              <a:t>7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BE6F4-FBF5-1E4A-A1F0-ABDB0C36F34F}" type="slidenum">
              <a:rPr lang="en-US"/>
              <a:pPr/>
              <a:t>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5E291-C757-B843-BEF7-39D459458F0C}" type="slidenum">
              <a:rPr lang="en-US"/>
              <a:pPr/>
              <a:t>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389B-343B-DC44-87D5-062F7AD8AFCE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692E-315D-3F44-9E46-860815F01A60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CE4F-8345-D84B-AD65-B6FA8B51AEE7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35FE-6A88-B841-8397-869B0A04F0EC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DF03-24FA-8E4F-A938-38348797E6CF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99-6EB3-C044-BBD9-0092004597FA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EA1A-84B8-8B4D-B988-01AC49FC27A3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64B5-8635-2344-8472-41465438F32F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D26B-D11E-0C4E-B1BB-5C6EFF0AC387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0D20-4EDC-EA46-96B3-D9979A383486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6F29-372D-8149-8B2E-C16F82389779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7000" y="1168400"/>
            <a:ext cx="9017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59E6A-A6FC-9245-8FD9-5B673F45CD5F}" type="datetime1">
              <a:rPr lang="en-US" smtClean="0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36576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448300"/>
            <a:ext cx="5181600" cy="914400"/>
          </a:xfrm>
        </p:spPr>
        <p:txBody>
          <a:bodyPr/>
          <a:lstStyle/>
          <a:p>
            <a:pPr algn="ctr"/>
            <a:r>
              <a:rPr lang="en-US" dirty="0" smtClean="0"/>
              <a:t>Biotechnology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300"/>
            <a:ext cx="9144000" cy="499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1143000"/>
          </a:xfrm>
        </p:spPr>
        <p:txBody>
          <a:bodyPr/>
          <a:lstStyle/>
          <a:p>
            <a:r>
              <a:rPr lang="en-US" dirty="0"/>
              <a:t>Restriction enzymes</a:t>
            </a:r>
          </a:p>
        </p:txBody>
      </p:sp>
      <p:sp>
        <p:nvSpPr>
          <p:cNvPr id="395273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r>
              <a:rPr lang="en-US" dirty="0"/>
              <a:t>Action of enzyme </a:t>
            </a:r>
          </a:p>
          <a:p>
            <a:pPr lvl="1"/>
            <a:r>
              <a:rPr lang="en-US" dirty="0"/>
              <a:t>cut DNA at specific sequences</a:t>
            </a:r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restriction site</a:t>
            </a:r>
            <a:endParaRPr lang="en-US" dirty="0"/>
          </a:p>
          <a:p>
            <a:pPr lvl="1"/>
            <a:r>
              <a:rPr lang="en-US" dirty="0"/>
              <a:t>symmetrical “palindrome”</a:t>
            </a:r>
          </a:p>
          <a:p>
            <a:pPr lvl="1"/>
            <a:r>
              <a:rPr lang="en-US" dirty="0"/>
              <a:t>produces protruding ends</a:t>
            </a:r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sticky ends</a:t>
            </a:r>
          </a:p>
          <a:p>
            <a:pPr marL="1085850" lvl="2"/>
            <a:r>
              <a:rPr lang="en-US" dirty="0"/>
              <a:t>will bind to any complementary DNA</a:t>
            </a:r>
          </a:p>
          <a:p>
            <a:r>
              <a:rPr lang="en-US" dirty="0"/>
              <a:t>Many different enzymes</a:t>
            </a:r>
            <a:endParaRPr lang="en-US" dirty="0" smtClean="0"/>
          </a:p>
          <a:p>
            <a:pPr marL="1085850" lvl="2"/>
            <a:r>
              <a:rPr lang="en-US" sz="2600" dirty="0" err="1" smtClean="0">
                <a:latin typeface="Times New Roman" charset="0"/>
              </a:rPr>
              <a:t>EcoR</a:t>
            </a:r>
            <a:r>
              <a:rPr lang="en-US" sz="2600" dirty="0" err="1" smtClean="0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sz="2600" dirty="0">
                <a:latin typeface="Times New Roman" charset="0"/>
              </a:rPr>
              <a:t>, </a:t>
            </a:r>
            <a:r>
              <a:rPr lang="en-US" sz="2600" dirty="0" err="1">
                <a:latin typeface="Times New Roman" charset="0"/>
              </a:rPr>
              <a:t>Hind</a:t>
            </a:r>
            <a:r>
              <a:rPr lang="en-US" sz="2600" dirty="0" err="1">
                <a:solidFill>
                  <a:schemeClr val="tx2"/>
                </a:solidFill>
                <a:latin typeface="Times New Roman" charset="0"/>
              </a:rPr>
              <a:t>III</a:t>
            </a:r>
            <a:r>
              <a:rPr lang="en-US" sz="2600" dirty="0">
                <a:latin typeface="Times New Roman" charset="0"/>
              </a:rPr>
              <a:t>, </a:t>
            </a:r>
            <a:r>
              <a:rPr lang="en-US" sz="2600" dirty="0" err="1">
                <a:latin typeface="Times New Roman" charset="0"/>
              </a:rPr>
              <a:t>BamH</a:t>
            </a:r>
            <a:r>
              <a:rPr lang="en-US" sz="26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sz="2600" dirty="0">
                <a:latin typeface="Times New Roman" charset="0"/>
              </a:rPr>
              <a:t>, </a:t>
            </a:r>
            <a:r>
              <a:rPr lang="en-US" sz="2600" dirty="0" err="1">
                <a:latin typeface="Times New Roman" charset="0"/>
              </a:rPr>
              <a:t>Sma</a:t>
            </a:r>
            <a:r>
              <a:rPr lang="en-US" sz="2600" dirty="0" err="1">
                <a:solidFill>
                  <a:schemeClr val="tx2"/>
                </a:solidFill>
                <a:latin typeface="Times New Roman" charset="0"/>
              </a:rPr>
              <a:t>I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5807075" y="381000"/>
            <a:ext cx="331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b="1">
                <a:solidFill>
                  <a:srgbClr val="CC0000"/>
                </a:solidFill>
              </a:rPr>
              <a:t>Madam I’m Adam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6781800" y="1882775"/>
            <a:ext cx="2239963" cy="82232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" charset="0"/>
              </a:rPr>
              <a:t>CT</a:t>
            </a:r>
            <a:r>
              <a:rPr lang="en-US" b="1">
                <a:solidFill>
                  <a:srgbClr val="CC0000"/>
                </a:solidFill>
                <a:latin typeface="Courier" charset="0"/>
              </a:rPr>
              <a:t>GAATTC</a:t>
            </a:r>
            <a:r>
              <a:rPr lang="en-US" b="1">
                <a:latin typeface="Courier" charset="0"/>
              </a:rPr>
              <a:t>CG</a:t>
            </a:r>
          </a:p>
          <a:p>
            <a:r>
              <a:rPr lang="en-US" b="1">
                <a:latin typeface="Courier" charset="0"/>
              </a:rPr>
              <a:t>GA</a:t>
            </a:r>
            <a:r>
              <a:rPr lang="en-US" b="1">
                <a:solidFill>
                  <a:srgbClr val="CC0000"/>
                </a:solidFill>
                <a:latin typeface="Courier" charset="0"/>
              </a:rPr>
              <a:t>CTTAAG</a:t>
            </a:r>
            <a:r>
              <a:rPr lang="en-US" b="1">
                <a:latin typeface="Courier" charset="0"/>
              </a:rPr>
              <a:t>GC</a:t>
            </a: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50050" y="3482975"/>
            <a:ext cx="2414588" cy="822325"/>
            <a:chOff x="4252" y="2496"/>
            <a:chExt cx="1521" cy="51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H="1" flipV="1">
              <a:off x="4272" y="2544"/>
              <a:ext cx="960" cy="432"/>
              <a:chOff x="4800" y="2112"/>
              <a:chExt cx="960" cy="432"/>
            </a:xfrm>
          </p:grpSpPr>
          <p:sp>
            <p:nvSpPr>
              <p:cNvPr id="395267" name="Rectangle 3"/>
              <p:cNvSpPr>
                <a:spLocks noChangeArrowheads="1"/>
              </p:cNvSpPr>
              <p:nvPr/>
            </p:nvSpPr>
            <p:spPr bwMode="auto">
              <a:xfrm>
                <a:off x="5328" y="2112"/>
                <a:ext cx="432" cy="43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68" name="Rectangle 4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720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4752" y="2544"/>
              <a:ext cx="960" cy="432"/>
              <a:chOff x="4800" y="2112"/>
              <a:chExt cx="960" cy="432"/>
            </a:xfrm>
          </p:grpSpPr>
          <p:sp>
            <p:nvSpPr>
              <p:cNvPr id="395270" name="Rectangle 6"/>
              <p:cNvSpPr>
                <a:spLocks noChangeArrowheads="1"/>
              </p:cNvSpPr>
              <p:nvPr/>
            </p:nvSpPr>
            <p:spPr bwMode="auto">
              <a:xfrm>
                <a:off x="5328" y="2112"/>
                <a:ext cx="432" cy="432"/>
              </a:xfrm>
              <a:prstGeom prst="rect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1" name="Rectangle 7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720" cy="192"/>
              </a:xfrm>
              <a:prstGeom prst="rect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5276" name="Text Box 12"/>
            <p:cNvSpPr txBox="1">
              <a:spLocks noChangeArrowheads="1"/>
            </p:cNvSpPr>
            <p:nvPr/>
          </p:nvSpPr>
          <p:spPr bwMode="auto">
            <a:xfrm>
              <a:off x="4252" y="2496"/>
              <a:ext cx="15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urier" charset="0"/>
                </a:rPr>
                <a:t>CT</a:t>
              </a:r>
              <a:r>
                <a:rPr lang="en-US" b="1">
                  <a:solidFill>
                    <a:srgbClr val="CC0000"/>
                  </a:solidFill>
                  <a:latin typeface="Courier" charset="0"/>
                </a:rPr>
                <a:t>G</a:t>
              </a:r>
              <a:r>
                <a:rPr lang="en-US" b="1">
                  <a:solidFill>
                    <a:srgbClr val="000000"/>
                  </a:solidFill>
                  <a:latin typeface="Courier" charset="0"/>
                </a:rPr>
                <a:t>|</a:t>
              </a:r>
              <a:r>
                <a:rPr lang="en-US" b="1">
                  <a:solidFill>
                    <a:srgbClr val="CC0000"/>
                  </a:solidFill>
                  <a:latin typeface="Courier" charset="0"/>
                </a:rPr>
                <a:t>AATTC</a:t>
              </a:r>
              <a:r>
                <a:rPr lang="en-US" b="1">
                  <a:latin typeface="Courier" charset="0"/>
                </a:rPr>
                <a:t>CG</a:t>
              </a:r>
            </a:p>
            <a:p>
              <a:r>
                <a:rPr lang="en-US" b="1">
                  <a:latin typeface="Courier" charset="0"/>
                </a:rPr>
                <a:t>GA</a:t>
              </a:r>
              <a:r>
                <a:rPr lang="en-US" b="1">
                  <a:solidFill>
                    <a:srgbClr val="CC0000"/>
                  </a:solidFill>
                  <a:latin typeface="Courier" charset="0"/>
                </a:rPr>
                <a:t>CTTAA</a:t>
              </a:r>
              <a:r>
                <a:rPr lang="en-US" b="1">
                  <a:solidFill>
                    <a:srgbClr val="000000"/>
                  </a:solidFill>
                  <a:latin typeface="Courier" charset="0"/>
                </a:rPr>
                <a:t>|</a:t>
              </a:r>
              <a:r>
                <a:rPr lang="en-US" b="1">
                  <a:solidFill>
                    <a:srgbClr val="CC0000"/>
                  </a:solidFill>
                  <a:latin typeface="Courier" charset="0"/>
                </a:rPr>
                <a:t>G</a:t>
              </a:r>
              <a:r>
                <a:rPr lang="en-US" b="1">
                  <a:latin typeface="Courier" charset="0"/>
                </a:rPr>
                <a:t>GC</a:t>
              </a:r>
            </a:p>
          </p:txBody>
        </p:sp>
      </p:grpSp>
      <p:sp>
        <p:nvSpPr>
          <p:cNvPr id="395277" name="AutoShape 13"/>
          <p:cNvSpPr>
            <a:spLocks noChangeArrowheads="1"/>
          </p:cNvSpPr>
          <p:nvPr/>
        </p:nvSpPr>
        <p:spPr bwMode="auto">
          <a:xfrm rot="5400000">
            <a:off x="7696200" y="2873375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2C85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 rot="5400000">
            <a:off x="7200900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F116A"/>
                </a:solidFill>
                <a:sym typeface="Wingdings" charset="2"/>
              </a:rPr>
              <a:t></a:t>
            </a:r>
            <a:endParaRPr lang="en-US">
              <a:solidFill>
                <a:srgbClr val="0F116A"/>
              </a:solidFill>
            </a:endParaRPr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 rot="16200000">
            <a:off x="8051800" y="26543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F116A"/>
                </a:solidFill>
                <a:sym typeface="Wingdings" charset="2"/>
              </a:rPr>
              <a:t></a:t>
            </a:r>
            <a:endParaRPr lang="en-US">
              <a:solidFill>
                <a:srgbClr val="0F116A"/>
              </a:solidFill>
            </a:endParaRPr>
          </a:p>
        </p:txBody>
      </p: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7477125" y="1900238"/>
            <a:ext cx="0" cy="341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281" name="Line 17"/>
          <p:cNvSpPr>
            <a:spLocks noChangeShapeType="1"/>
          </p:cNvSpPr>
          <p:nvPr/>
        </p:nvSpPr>
        <p:spPr bwMode="auto">
          <a:xfrm>
            <a:off x="8307388" y="2349500"/>
            <a:ext cx="0" cy="341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505700" y="2273300"/>
            <a:ext cx="785813" cy="0"/>
            <a:chOff x="4728" y="1432"/>
            <a:chExt cx="495" cy="0"/>
          </a:xfrm>
        </p:grpSpPr>
        <p:sp>
          <p:nvSpPr>
            <p:cNvPr id="395283" name="Line 19"/>
            <p:cNvSpPr>
              <a:spLocks noChangeShapeType="1"/>
            </p:cNvSpPr>
            <p:nvPr/>
          </p:nvSpPr>
          <p:spPr bwMode="auto">
            <a:xfrm>
              <a:off x="4728" y="14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284" name="Line 20"/>
            <p:cNvSpPr>
              <a:spLocks noChangeShapeType="1"/>
            </p:cNvSpPr>
            <p:nvPr/>
          </p:nvSpPr>
          <p:spPr bwMode="auto">
            <a:xfrm>
              <a:off x="4835" y="14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285" name="Line 21"/>
            <p:cNvSpPr>
              <a:spLocks noChangeShapeType="1"/>
            </p:cNvSpPr>
            <p:nvPr/>
          </p:nvSpPr>
          <p:spPr bwMode="auto">
            <a:xfrm>
              <a:off x="4942" y="14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288" name="Line 24"/>
            <p:cNvSpPr>
              <a:spLocks noChangeShapeType="1"/>
            </p:cNvSpPr>
            <p:nvPr/>
          </p:nvSpPr>
          <p:spPr bwMode="auto">
            <a:xfrm>
              <a:off x="5049" y="14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289" name="Line 25"/>
            <p:cNvSpPr>
              <a:spLocks noChangeShapeType="1"/>
            </p:cNvSpPr>
            <p:nvPr/>
          </p:nvSpPr>
          <p:spPr bwMode="auto">
            <a:xfrm>
              <a:off x="5156" y="14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Restriction enzymes</a:t>
            </a:r>
          </a:p>
        </p:txBody>
      </p:sp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416050"/>
          </a:xfrm>
        </p:spPr>
        <p:txBody>
          <a:bodyPr/>
          <a:lstStyle/>
          <a:p>
            <a:r>
              <a:rPr lang="en-US"/>
              <a:t>Cut DNA at specific sites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leave “sticky ends”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6900" y="5013325"/>
            <a:ext cx="8077200" cy="1082675"/>
            <a:chOff x="384" y="3024"/>
            <a:chExt cx="5088" cy="682"/>
          </a:xfrm>
        </p:grpSpPr>
        <p:sp>
          <p:nvSpPr>
            <p:cNvPr id="419845" name="Rectangle 5"/>
            <p:cNvSpPr>
              <a:spLocks noChangeArrowheads="1"/>
            </p:cNvSpPr>
            <p:nvPr/>
          </p:nvSpPr>
          <p:spPr bwMode="auto">
            <a:xfrm>
              <a:off x="2592" y="3072"/>
              <a:ext cx="2304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46" name="Rectangle 6"/>
            <p:cNvSpPr>
              <a:spLocks noChangeArrowheads="1"/>
            </p:cNvSpPr>
            <p:nvPr/>
          </p:nvSpPr>
          <p:spPr bwMode="auto">
            <a:xfrm>
              <a:off x="1008" y="3408"/>
              <a:ext cx="1968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47" name="Rectangle 7"/>
            <p:cNvSpPr>
              <a:spLocks noChangeArrowheads="1"/>
            </p:cNvSpPr>
            <p:nvPr/>
          </p:nvSpPr>
          <p:spPr bwMode="auto">
            <a:xfrm>
              <a:off x="3168" y="3072"/>
              <a:ext cx="2304" cy="6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48" name="Rectangle 8"/>
            <p:cNvSpPr>
              <a:spLocks noChangeArrowheads="1"/>
            </p:cNvSpPr>
            <p:nvPr/>
          </p:nvSpPr>
          <p:spPr bwMode="auto">
            <a:xfrm>
              <a:off x="384" y="3072"/>
              <a:ext cx="2016" cy="6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49" name="Rectangle 9"/>
            <p:cNvSpPr>
              <a:spLocks noChangeArrowheads="1"/>
            </p:cNvSpPr>
            <p:nvPr/>
          </p:nvSpPr>
          <p:spPr bwMode="auto">
            <a:xfrm>
              <a:off x="960" y="3024"/>
              <a:ext cx="3792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GTAAC</a:t>
              </a:r>
              <a:r>
                <a:rPr lang="en-US" sz="3000" b="1">
                  <a:solidFill>
                    <a:srgbClr val="CC0000"/>
                  </a:solidFill>
                  <a:latin typeface="Courier" charset="0"/>
                </a:rPr>
                <a:t>G  AATTC</a:t>
              </a:r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ACGCTT</a:t>
              </a:r>
              <a:endParaRPr lang="en-US" sz="3000" b="1">
                <a:solidFill>
                  <a:srgbClr val="0F116A"/>
                </a:solidFill>
                <a:latin typeface="Courier" charset="0"/>
              </a:endParaRPr>
            </a:p>
            <a:p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CATTG</a:t>
              </a:r>
              <a:r>
                <a:rPr lang="en-US" sz="3000" b="1">
                  <a:solidFill>
                    <a:srgbClr val="CC0000"/>
                  </a:solidFill>
                  <a:latin typeface="Courier" charset="0"/>
                </a:rPr>
                <a:t>CTTAA  G</a:t>
              </a:r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TGCGAA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6900" y="2895600"/>
            <a:ext cx="8077200" cy="1600200"/>
            <a:chOff x="384" y="1440"/>
            <a:chExt cx="5088" cy="1008"/>
          </a:xfrm>
        </p:grpSpPr>
        <p:sp>
          <p:nvSpPr>
            <p:cNvPr id="419851" name="Rectangle 11"/>
            <p:cNvSpPr>
              <a:spLocks noChangeArrowheads="1"/>
            </p:cNvSpPr>
            <p:nvPr/>
          </p:nvSpPr>
          <p:spPr bwMode="auto">
            <a:xfrm>
              <a:off x="384" y="1632"/>
              <a:ext cx="5088" cy="6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07" y="1440"/>
              <a:ext cx="2698" cy="1008"/>
              <a:chOff x="1632" y="1440"/>
              <a:chExt cx="2698" cy="1008"/>
            </a:xfrm>
          </p:grpSpPr>
          <p:sp>
            <p:nvSpPr>
              <p:cNvPr id="419853" name="Rectangle 13"/>
              <p:cNvSpPr>
                <a:spLocks noChangeArrowheads="1"/>
              </p:cNvSpPr>
              <p:nvPr/>
            </p:nvSpPr>
            <p:spPr bwMode="auto">
              <a:xfrm>
                <a:off x="1632" y="1622"/>
                <a:ext cx="2698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GTAAC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GAATTC</a:t>
                </a: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ACGCTT</a:t>
                </a:r>
                <a:endParaRPr lang="en-US" sz="3000" b="1">
                  <a:solidFill>
                    <a:srgbClr val="0F116A"/>
                  </a:solidFill>
                  <a:latin typeface="Courier" charset="0"/>
                </a:endParaRPr>
              </a:p>
              <a:p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CATTG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CTTAAG</a:t>
                </a: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TGCGAA</a:t>
                </a:r>
              </a:p>
            </p:txBody>
          </p:sp>
          <p:sp>
            <p:nvSpPr>
              <p:cNvPr id="419854" name="Line 14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5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855" name="Line 15"/>
              <p:cNvSpPr>
                <a:spLocks noChangeShapeType="1"/>
              </p:cNvSpPr>
              <p:nvPr/>
            </p:nvSpPr>
            <p:spPr bwMode="auto">
              <a:xfrm flipV="1">
                <a:off x="3216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5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9856" name="Rectangle 16"/>
          <p:cNvSpPr>
            <a:spLocks noChangeArrowheads="1"/>
          </p:cNvSpPr>
          <p:nvPr/>
        </p:nvSpPr>
        <p:spPr bwMode="auto">
          <a:xfrm>
            <a:off x="3683000" y="2632075"/>
            <a:ext cx="306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</a:rPr>
              <a:t>restriction enzyme cut site</a:t>
            </a:r>
          </a:p>
        </p:txBody>
      </p:sp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4724400" y="4419600"/>
            <a:ext cx="306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</a:rPr>
              <a:t>restriction enzyme cut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Sticky ends</a:t>
            </a:r>
          </a:p>
        </p:txBody>
      </p:sp>
      <p:sp>
        <p:nvSpPr>
          <p:cNvPr id="421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Cut other DNA with same enzymes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leave “sticky ends” on both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glue DNA together at “sticky ends”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819400"/>
            <a:ext cx="8077200" cy="1082675"/>
            <a:chOff x="384" y="1776"/>
            <a:chExt cx="5088" cy="6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776"/>
              <a:ext cx="5088" cy="682"/>
              <a:chOff x="384" y="3024"/>
              <a:chExt cx="5088" cy="682"/>
            </a:xfrm>
          </p:grpSpPr>
          <p:sp>
            <p:nvSpPr>
              <p:cNvPr id="421894" name="Rectangle 6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2304" cy="24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95" name="Rectangle 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1968" cy="28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96" name="Rectangle 8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2304" cy="62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97" name="Rectangle 9"/>
              <p:cNvSpPr>
                <a:spLocks noChangeArrowheads="1"/>
              </p:cNvSpPr>
              <p:nvPr/>
            </p:nvSpPr>
            <p:spPr bwMode="auto">
              <a:xfrm>
                <a:off x="384" y="3072"/>
                <a:ext cx="2016" cy="62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98" name="Rectangle 10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3792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GTAAC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G  AATTC</a:t>
                </a: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ACGCTT</a:t>
                </a:r>
                <a:endParaRPr lang="en-US" sz="3000" b="1">
                  <a:solidFill>
                    <a:srgbClr val="0F116A"/>
                  </a:solidFill>
                  <a:latin typeface="Courier" charset="0"/>
                </a:endParaRPr>
              </a:p>
              <a:p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CATTG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CTTAA  G</a:t>
                </a:r>
                <a:r>
                  <a:rPr lang="en-US" sz="3000" b="1">
                    <a:solidFill>
                      <a:srgbClr val="006604"/>
                    </a:solidFill>
                    <a:latin typeface="Courier" charset="0"/>
                  </a:rPr>
                  <a:t>TGCGAA</a:t>
                </a:r>
              </a:p>
            </p:txBody>
          </p:sp>
        </p:grpSp>
        <p:sp>
          <p:nvSpPr>
            <p:cNvPr id="421899" name="Rectangle 11"/>
            <p:cNvSpPr>
              <a:spLocks noChangeArrowheads="1"/>
            </p:cNvSpPr>
            <p:nvPr/>
          </p:nvSpPr>
          <p:spPr bwMode="auto">
            <a:xfrm>
              <a:off x="4676" y="1968"/>
              <a:ext cx="74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tx2"/>
                  </a:solidFill>
                </a:rPr>
                <a:t>gene </a:t>
              </a:r>
              <a:br>
                <a:rPr lang="en-US" sz="1800" b="1">
                  <a:solidFill>
                    <a:schemeClr val="tx2"/>
                  </a:solidFill>
                </a:rPr>
              </a:br>
              <a:r>
                <a:rPr lang="en-US" sz="1800" b="1">
                  <a:solidFill>
                    <a:schemeClr val="tx2"/>
                  </a:solidFill>
                </a:rPr>
                <a:t>you want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4114800"/>
            <a:ext cx="8242300" cy="1082675"/>
            <a:chOff x="384" y="2592"/>
            <a:chExt cx="5192" cy="68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84" y="2592"/>
              <a:ext cx="5088" cy="682"/>
              <a:chOff x="384" y="2880"/>
              <a:chExt cx="5088" cy="682"/>
            </a:xfrm>
          </p:grpSpPr>
          <p:sp>
            <p:nvSpPr>
              <p:cNvPr id="421902" name="Rectangle 14"/>
              <p:cNvSpPr>
                <a:spLocks noChangeArrowheads="1"/>
              </p:cNvSpPr>
              <p:nvPr/>
            </p:nvSpPr>
            <p:spPr bwMode="auto">
              <a:xfrm>
                <a:off x="2592" y="2928"/>
                <a:ext cx="2304" cy="240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03" name="Rectangle 15"/>
              <p:cNvSpPr>
                <a:spLocks noChangeArrowheads="1"/>
              </p:cNvSpPr>
              <p:nvPr/>
            </p:nvSpPr>
            <p:spPr bwMode="auto">
              <a:xfrm>
                <a:off x="1008" y="3264"/>
                <a:ext cx="1968" cy="288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04" name="Rectangle 16"/>
              <p:cNvSpPr>
                <a:spLocks noChangeArrowheads="1"/>
              </p:cNvSpPr>
              <p:nvPr/>
            </p:nvSpPr>
            <p:spPr bwMode="auto">
              <a:xfrm>
                <a:off x="3168" y="2928"/>
                <a:ext cx="2304" cy="624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05" name="Rectangle 17"/>
              <p:cNvSpPr>
                <a:spLocks noChangeArrowheads="1"/>
              </p:cNvSpPr>
              <p:nvPr/>
            </p:nvSpPr>
            <p:spPr bwMode="auto">
              <a:xfrm>
                <a:off x="384" y="2928"/>
                <a:ext cx="2016" cy="624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06" name="Rectangle 18"/>
              <p:cNvSpPr>
                <a:spLocks noChangeArrowheads="1"/>
              </p:cNvSpPr>
              <p:nvPr/>
            </p:nvSpPr>
            <p:spPr bwMode="auto">
              <a:xfrm>
                <a:off x="912" y="2880"/>
                <a:ext cx="3792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000" b="1">
                    <a:solidFill>
                      <a:srgbClr val="0F116A"/>
                    </a:solidFill>
                    <a:latin typeface="Courier" charset="0"/>
                  </a:rPr>
                  <a:t>GGACCT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G  AATTC</a:t>
                </a:r>
                <a:r>
                  <a:rPr lang="en-US" sz="3000" b="1">
                    <a:solidFill>
                      <a:srgbClr val="0F116A"/>
                    </a:solidFill>
                    <a:latin typeface="Courier" charset="0"/>
                  </a:rPr>
                  <a:t>CGGATA</a:t>
                </a:r>
              </a:p>
              <a:p>
                <a:r>
                  <a:rPr lang="en-US" sz="3000" b="1">
                    <a:solidFill>
                      <a:srgbClr val="0F116A"/>
                    </a:solidFill>
                    <a:latin typeface="Courier" charset="0"/>
                  </a:rPr>
                  <a:t>CCTGGA</a:t>
                </a:r>
                <a:r>
                  <a:rPr lang="en-US" sz="3000" b="1">
                    <a:solidFill>
                      <a:srgbClr val="CC0000"/>
                    </a:solidFill>
                    <a:latin typeface="Courier" charset="0"/>
                  </a:rPr>
                  <a:t>CTTAA  G</a:t>
                </a:r>
                <a:r>
                  <a:rPr lang="en-US" sz="3000" b="1">
                    <a:solidFill>
                      <a:srgbClr val="0F116A"/>
                    </a:solidFill>
                    <a:latin typeface="Courier" charset="0"/>
                  </a:rPr>
                  <a:t>GCCTAT</a:t>
                </a:r>
                <a:endParaRPr lang="en-US" sz="3000" b="1">
                  <a:solidFill>
                    <a:srgbClr val="006604"/>
                  </a:solidFill>
                  <a:latin typeface="Courier" charset="0"/>
                </a:endParaRPr>
              </a:p>
            </p:txBody>
          </p:sp>
        </p:grpSp>
        <p:sp>
          <p:nvSpPr>
            <p:cNvPr id="421907" name="Rectangle 19"/>
            <p:cNvSpPr>
              <a:spLocks noChangeArrowheads="1"/>
            </p:cNvSpPr>
            <p:nvPr/>
          </p:nvSpPr>
          <p:spPr bwMode="auto">
            <a:xfrm>
              <a:off x="4516" y="2706"/>
              <a:ext cx="10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tx2"/>
                  </a:solidFill>
                </a:rPr>
                <a:t>chromosome </a:t>
              </a:r>
              <a:br>
                <a:rPr lang="en-US" sz="1800" b="1">
                  <a:solidFill>
                    <a:schemeClr val="tx2"/>
                  </a:solidFill>
                </a:rPr>
              </a:br>
              <a:r>
                <a:rPr lang="en-US" sz="1800" b="1">
                  <a:solidFill>
                    <a:schemeClr val="tx2"/>
                  </a:solidFill>
                </a:rPr>
                <a:t>want to add </a:t>
              </a:r>
              <a:br>
                <a:rPr lang="en-US" sz="1800" b="1">
                  <a:solidFill>
                    <a:schemeClr val="tx2"/>
                  </a:solidFill>
                </a:rPr>
              </a:br>
              <a:r>
                <a:rPr lang="en-US" sz="1800" b="1">
                  <a:solidFill>
                    <a:schemeClr val="tx2"/>
                  </a:solidFill>
                </a:rPr>
                <a:t>gene to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5486400"/>
            <a:ext cx="8077200" cy="1082675"/>
            <a:chOff x="384" y="3456"/>
            <a:chExt cx="5088" cy="682"/>
          </a:xfrm>
        </p:grpSpPr>
        <p:sp>
          <p:nvSpPr>
            <p:cNvPr id="421909" name="Rectangle 21"/>
            <p:cNvSpPr>
              <a:spLocks noChangeArrowheads="1"/>
            </p:cNvSpPr>
            <p:nvPr/>
          </p:nvSpPr>
          <p:spPr bwMode="auto">
            <a:xfrm>
              <a:off x="2592" y="3504"/>
              <a:ext cx="2304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10" name="Rectangle 22"/>
            <p:cNvSpPr>
              <a:spLocks noChangeArrowheads="1"/>
            </p:cNvSpPr>
            <p:nvPr/>
          </p:nvSpPr>
          <p:spPr bwMode="auto">
            <a:xfrm>
              <a:off x="1008" y="3840"/>
              <a:ext cx="1968" cy="288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3168" y="3504"/>
              <a:ext cx="2304" cy="6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384" y="3504"/>
              <a:ext cx="2016" cy="624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912" y="3456"/>
              <a:ext cx="3792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>
                  <a:solidFill>
                    <a:srgbClr val="0F116A"/>
                  </a:solidFill>
                  <a:latin typeface="Courier" charset="0"/>
                </a:rPr>
                <a:t>GGACCT</a:t>
              </a:r>
              <a:r>
                <a:rPr lang="en-US" sz="3000" b="1">
                  <a:solidFill>
                    <a:srgbClr val="CC0000"/>
                  </a:solidFill>
                  <a:latin typeface="Courier" charset="0"/>
                </a:rPr>
                <a:t>G  AATTC</a:t>
              </a:r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ACGCTT</a:t>
              </a:r>
              <a:endParaRPr lang="en-US" sz="3000" b="1">
                <a:solidFill>
                  <a:srgbClr val="0F116A"/>
                </a:solidFill>
                <a:latin typeface="Courier" charset="0"/>
              </a:endParaRPr>
            </a:p>
            <a:p>
              <a:r>
                <a:rPr lang="en-US" sz="3000" b="1">
                  <a:solidFill>
                    <a:srgbClr val="0F116A"/>
                  </a:solidFill>
                  <a:latin typeface="Courier" charset="0"/>
                </a:rPr>
                <a:t>CCTGGA</a:t>
              </a:r>
              <a:r>
                <a:rPr lang="en-US" sz="3000" b="1">
                  <a:solidFill>
                    <a:srgbClr val="CC0000"/>
                  </a:solidFill>
                  <a:latin typeface="Courier" charset="0"/>
                </a:rPr>
                <a:t>CTTAA  G</a:t>
              </a:r>
              <a:r>
                <a:rPr lang="en-US" sz="3000" b="1">
                  <a:solidFill>
                    <a:srgbClr val="006604"/>
                  </a:solidFill>
                  <a:latin typeface="Courier" charset="0"/>
                </a:rPr>
                <a:t>TGCGAA</a:t>
              </a:r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4648" y="3648"/>
              <a:ext cx="7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tx2"/>
                  </a:solidFill>
                </a:rPr>
                <a:t>combined</a:t>
              </a:r>
              <a:br>
                <a:rPr lang="en-US" sz="1800" b="1">
                  <a:solidFill>
                    <a:schemeClr val="tx2"/>
                  </a:solidFill>
                </a:rPr>
              </a:br>
              <a:r>
                <a:rPr lang="en-US" sz="1800" b="1">
                  <a:solidFill>
                    <a:schemeClr val="tx2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609600" y="1676400"/>
            <a:ext cx="8077200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1676400"/>
            <a:ext cx="4876800" cy="533400"/>
            <a:chOff x="1440" y="1200"/>
            <a:chExt cx="3072" cy="336"/>
          </a:xfrm>
        </p:grpSpPr>
        <p:sp>
          <p:nvSpPr>
            <p:cNvPr id="423940" name="Rectangle 4"/>
            <p:cNvSpPr>
              <a:spLocks noChangeArrowheads="1"/>
            </p:cNvSpPr>
            <p:nvPr/>
          </p:nvSpPr>
          <p:spPr bwMode="auto">
            <a:xfrm>
              <a:off x="1872" y="1200"/>
              <a:ext cx="2208" cy="336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41" name="Rectangle 5"/>
            <p:cNvSpPr>
              <a:spLocks noChangeArrowheads="1"/>
            </p:cNvSpPr>
            <p:nvPr/>
          </p:nvSpPr>
          <p:spPr bwMode="auto">
            <a:xfrm>
              <a:off x="1440" y="1200"/>
              <a:ext cx="672" cy="192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42" name="Rectangle 6"/>
            <p:cNvSpPr>
              <a:spLocks noChangeArrowheads="1"/>
            </p:cNvSpPr>
            <p:nvPr/>
          </p:nvSpPr>
          <p:spPr bwMode="auto">
            <a:xfrm>
              <a:off x="3840" y="1344"/>
              <a:ext cx="672" cy="192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394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92100"/>
            <a:ext cx="8534400" cy="762000"/>
          </a:xfrm>
        </p:spPr>
        <p:txBody>
          <a:bodyPr/>
          <a:lstStyle/>
          <a:p>
            <a:r>
              <a:rPr lang="en-US" dirty="0"/>
              <a:t>Sticky ends help glue genes together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262" y="1447800"/>
            <a:ext cx="8931275" cy="990600"/>
            <a:chOff x="480" y="912"/>
            <a:chExt cx="4848" cy="624"/>
          </a:xfrm>
        </p:grpSpPr>
        <p:sp>
          <p:nvSpPr>
            <p:cNvPr id="423945" name="Rectangle 9"/>
            <p:cNvSpPr>
              <a:spLocks noChangeArrowheads="1"/>
            </p:cNvSpPr>
            <p:nvPr/>
          </p:nvSpPr>
          <p:spPr bwMode="auto">
            <a:xfrm>
              <a:off x="480" y="1089"/>
              <a:ext cx="484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50000"/>
                </a:lnSpc>
                <a:spcAft>
                  <a:spcPts val="600"/>
                </a:spcAft>
              </a:pPr>
              <a:r>
                <a:rPr lang="en-US" sz="2200" b="1" dirty="0">
                  <a:solidFill>
                    <a:srgbClr val="0F116A"/>
                  </a:solidFill>
                  <a:latin typeface="Courier" charset="0"/>
                </a:rPr>
                <a:t>TTGTAAC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GAATTC</a:t>
              </a:r>
              <a:r>
                <a:rPr lang="en-US" sz="2200" b="1" dirty="0">
                  <a:solidFill>
                    <a:srgbClr val="006604"/>
                  </a:solidFill>
                  <a:latin typeface="Courier" charset="0"/>
                </a:rPr>
                <a:t>TACGAATGGTTACATCGCC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GAATTC</a:t>
              </a:r>
              <a:r>
                <a:rPr lang="en-US" sz="2200" b="1" dirty="0">
                  <a:solidFill>
                    <a:srgbClr val="0F116A"/>
                  </a:solidFill>
                  <a:latin typeface="Courier" charset="0"/>
                </a:rPr>
                <a:t>ACGCTT</a:t>
              </a:r>
            </a:p>
            <a:p>
              <a:pPr>
                <a:lnSpc>
                  <a:spcPct val="50000"/>
                </a:lnSpc>
              </a:pPr>
              <a:r>
                <a:rPr lang="en-US" sz="2200" b="1" dirty="0">
                  <a:solidFill>
                    <a:srgbClr val="0F116A"/>
                  </a:solidFill>
                  <a:latin typeface="Courier" charset="0"/>
                </a:rPr>
                <a:t>AACATTG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CTTAAG</a:t>
              </a:r>
              <a:r>
                <a:rPr lang="en-US" sz="2200" b="1" dirty="0">
                  <a:solidFill>
                    <a:srgbClr val="006604"/>
                  </a:solidFill>
                  <a:latin typeface="Courier" charset="0"/>
                </a:rPr>
                <a:t>ATGCTTACCAATGTAGCGG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CTTAAG</a:t>
              </a:r>
              <a:r>
                <a:rPr lang="en-US" sz="2200" b="1" dirty="0">
                  <a:solidFill>
                    <a:srgbClr val="0F116A"/>
                  </a:solidFill>
                  <a:latin typeface="Courier" charset="0"/>
                </a:rPr>
                <a:t>TGCGAA</a:t>
              </a:r>
              <a:endParaRPr lang="en-US" sz="2200" b="1" dirty="0">
                <a:solidFill>
                  <a:srgbClr val="006604"/>
                </a:solidFill>
                <a:latin typeface="Courier" charset="0"/>
              </a:endParaRPr>
            </a:p>
          </p:txBody>
        </p:sp>
        <p:sp>
          <p:nvSpPr>
            <p:cNvPr id="423946" name="Line 10"/>
            <p:cNvSpPr>
              <a:spLocks noChangeShapeType="1"/>
            </p:cNvSpPr>
            <p:nvPr/>
          </p:nvSpPr>
          <p:spPr bwMode="auto">
            <a:xfrm>
              <a:off x="1440" y="912"/>
              <a:ext cx="0" cy="192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47" name="Line 11"/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192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3948" name="Line 12"/>
          <p:cNvSpPr>
            <a:spLocks noChangeShapeType="1"/>
          </p:cNvSpPr>
          <p:nvPr/>
        </p:nvSpPr>
        <p:spPr bwMode="auto">
          <a:xfrm flipV="1">
            <a:off x="7162800" y="2133600"/>
            <a:ext cx="0" cy="304800"/>
          </a:xfrm>
          <a:prstGeom prst="line">
            <a:avLst/>
          </a:prstGeom>
          <a:noFill/>
          <a:ln w="28575">
            <a:solidFill>
              <a:srgbClr val="00000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9" name="Line 13"/>
          <p:cNvSpPr>
            <a:spLocks noChangeShapeType="1"/>
          </p:cNvSpPr>
          <p:nvPr/>
        </p:nvSpPr>
        <p:spPr bwMode="auto">
          <a:xfrm>
            <a:off x="6477000" y="1447800"/>
            <a:ext cx="0" cy="304800"/>
          </a:xfrm>
          <a:prstGeom prst="line">
            <a:avLst/>
          </a:prstGeom>
          <a:noFill/>
          <a:ln w="28575">
            <a:solidFill>
              <a:srgbClr val="00000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50" name="AutoShape 14"/>
          <p:cNvSpPr>
            <a:spLocks noChangeArrowheads="1"/>
          </p:cNvSpPr>
          <p:nvPr/>
        </p:nvSpPr>
        <p:spPr bwMode="auto">
          <a:xfrm>
            <a:off x="4267200" y="2286000"/>
            <a:ext cx="1295400" cy="609600"/>
          </a:xfrm>
          <a:prstGeom prst="downArrow">
            <a:avLst>
              <a:gd name="adj1" fmla="val 46074"/>
              <a:gd name="adj2" fmla="val 27083"/>
            </a:avLst>
          </a:prstGeom>
          <a:solidFill>
            <a:srgbClr val="C460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3581400" y="1371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5"/>
                </a:solidFill>
              </a:rPr>
              <a:t>gene you want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423952" name="Rectangle 16"/>
          <p:cNvSpPr>
            <a:spLocks noChangeArrowheads="1"/>
          </p:cNvSpPr>
          <p:nvPr/>
        </p:nvSpPr>
        <p:spPr bwMode="auto">
          <a:xfrm>
            <a:off x="6400800" y="1371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5"/>
                </a:solidFill>
              </a:rPr>
              <a:t>cut sites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1066800" y="1371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5"/>
                </a:solidFill>
              </a:rPr>
              <a:t>cut sites</a:t>
            </a:r>
            <a:endParaRPr lang="en-US" sz="1800" b="1">
              <a:solidFill>
                <a:schemeClr val="tx2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4191000"/>
            <a:ext cx="9144000" cy="1676400"/>
            <a:chOff x="0" y="2640"/>
            <a:chExt cx="5760" cy="1056"/>
          </a:xfrm>
        </p:grpSpPr>
        <p:sp>
          <p:nvSpPr>
            <p:cNvPr id="423955" name="Rectangle 19"/>
            <p:cNvSpPr>
              <a:spLocks noChangeArrowheads="1"/>
            </p:cNvSpPr>
            <p:nvPr/>
          </p:nvSpPr>
          <p:spPr bwMode="auto">
            <a:xfrm>
              <a:off x="2880" y="2847"/>
              <a:ext cx="2592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56" name="Rectangle 20"/>
            <p:cNvSpPr>
              <a:spLocks noChangeArrowheads="1"/>
            </p:cNvSpPr>
            <p:nvPr/>
          </p:nvSpPr>
          <p:spPr bwMode="auto">
            <a:xfrm>
              <a:off x="2448" y="2847"/>
              <a:ext cx="960" cy="15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57" name="Rectangle 21"/>
            <p:cNvSpPr>
              <a:spLocks noChangeArrowheads="1"/>
            </p:cNvSpPr>
            <p:nvPr/>
          </p:nvSpPr>
          <p:spPr bwMode="auto">
            <a:xfrm>
              <a:off x="1872" y="3024"/>
              <a:ext cx="960" cy="15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58" name="Rectangle 22"/>
            <p:cNvSpPr>
              <a:spLocks noChangeArrowheads="1"/>
            </p:cNvSpPr>
            <p:nvPr/>
          </p:nvSpPr>
          <p:spPr bwMode="auto">
            <a:xfrm>
              <a:off x="384" y="2847"/>
              <a:ext cx="2016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59" name="Rectangle 23"/>
            <p:cNvSpPr>
              <a:spLocks noChangeArrowheads="1"/>
            </p:cNvSpPr>
            <p:nvPr/>
          </p:nvSpPr>
          <p:spPr bwMode="auto">
            <a:xfrm>
              <a:off x="0" y="2879"/>
              <a:ext cx="57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50000"/>
                </a:lnSpc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Courier" charset="0"/>
                </a:rPr>
                <a:t>AATGGTTACTTGTAAC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G AATTC</a:t>
              </a:r>
              <a:r>
                <a:rPr lang="en-US" sz="2200" b="1" dirty="0">
                  <a:solidFill>
                    <a:schemeClr val="bg1"/>
                  </a:solidFill>
                  <a:latin typeface="Courier" charset="0"/>
                </a:rPr>
                <a:t>TACGATCGCCGATTCAACGCTT</a:t>
              </a:r>
            </a:p>
            <a:p>
              <a:pPr>
                <a:lnSpc>
                  <a:spcPct val="5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ourier" charset="0"/>
                </a:rPr>
                <a:t>TTACCAATGAACATTG</a:t>
              </a:r>
              <a:r>
                <a:rPr lang="en-US" sz="2200" b="1" dirty="0">
                  <a:solidFill>
                    <a:srgbClr val="CC0000"/>
                  </a:solidFill>
                  <a:latin typeface="Courier" charset="0"/>
                </a:rPr>
                <a:t>CTTAA G</a:t>
              </a:r>
              <a:r>
                <a:rPr lang="en-US" sz="2200" b="1" dirty="0">
                  <a:solidFill>
                    <a:schemeClr val="bg1"/>
                  </a:solidFill>
                  <a:latin typeface="Courier" charset="0"/>
                </a:rPr>
                <a:t>ATGCTAGCGGCTAAGTTGCGAA</a:t>
              </a:r>
            </a:p>
          </p:txBody>
        </p:sp>
        <p:sp>
          <p:nvSpPr>
            <p:cNvPr id="423960" name="Rectangle 24"/>
            <p:cNvSpPr>
              <a:spLocks noChangeArrowheads="1"/>
            </p:cNvSpPr>
            <p:nvPr/>
          </p:nvSpPr>
          <p:spPr bwMode="auto">
            <a:xfrm>
              <a:off x="2640" y="2640"/>
              <a:ext cx="31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1">
                  <a:solidFill>
                    <a:srgbClr val="000005"/>
                  </a:solidFill>
                </a:rPr>
                <a:t>chromosome want to add gene to</a:t>
              </a:r>
              <a:endParaRPr 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423961" name="Line 25"/>
            <p:cNvSpPr>
              <a:spLocks noChangeShapeType="1"/>
            </p:cNvSpPr>
            <p:nvPr/>
          </p:nvSpPr>
          <p:spPr bwMode="auto">
            <a:xfrm flipV="1">
              <a:off x="2832" y="3120"/>
              <a:ext cx="0" cy="192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62" name="Line 26"/>
            <p:cNvSpPr>
              <a:spLocks noChangeShapeType="1"/>
            </p:cNvSpPr>
            <p:nvPr/>
          </p:nvSpPr>
          <p:spPr bwMode="auto">
            <a:xfrm>
              <a:off x="2400" y="2688"/>
              <a:ext cx="0" cy="192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63" name="Rectangle 27"/>
            <p:cNvSpPr>
              <a:spLocks noChangeArrowheads="1"/>
            </p:cNvSpPr>
            <p:nvPr/>
          </p:nvSpPr>
          <p:spPr bwMode="auto">
            <a:xfrm>
              <a:off x="1632" y="26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5"/>
                  </a:solidFill>
                </a:rPr>
                <a:t>cut sites</a:t>
              </a:r>
              <a:endParaRPr 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423964" name="AutoShape 28"/>
            <p:cNvSpPr>
              <a:spLocks noChangeArrowheads="1"/>
            </p:cNvSpPr>
            <p:nvPr/>
          </p:nvSpPr>
          <p:spPr bwMode="auto">
            <a:xfrm>
              <a:off x="2688" y="3312"/>
              <a:ext cx="816" cy="384"/>
            </a:xfrm>
            <a:prstGeom prst="downArrow">
              <a:avLst>
                <a:gd name="adj1" fmla="val 46074"/>
                <a:gd name="adj2" fmla="val 27083"/>
              </a:avLst>
            </a:prstGeom>
            <a:solidFill>
              <a:srgbClr val="C460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85800" y="3048000"/>
            <a:ext cx="8382000" cy="1295400"/>
            <a:chOff x="432" y="1920"/>
            <a:chExt cx="5280" cy="816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80" y="1920"/>
              <a:ext cx="5232" cy="816"/>
              <a:chOff x="480" y="1920"/>
              <a:chExt cx="5232" cy="816"/>
            </a:xfrm>
          </p:grpSpPr>
          <p:sp>
            <p:nvSpPr>
              <p:cNvPr id="423967" name="AutoShape 31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384"/>
              </a:xfrm>
              <a:prstGeom prst="downArrow">
                <a:avLst>
                  <a:gd name="adj1" fmla="val 46074"/>
                  <a:gd name="adj2" fmla="val 27083"/>
                </a:avLst>
              </a:prstGeom>
              <a:solidFill>
                <a:srgbClr val="C4601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480" y="1920"/>
                <a:ext cx="5232" cy="351"/>
                <a:chOff x="480" y="1920"/>
                <a:chExt cx="5232" cy="351"/>
              </a:xfrm>
            </p:grpSpPr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1440" y="1920"/>
                  <a:ext cx="3072" cy="336"/>
                  <a:chOff x="1440" y="1200"/>
                  <a:chExt cx="3072" cy="336"/>
                </a:xfrm>
              </p:grpSpPr>
              <p:sp>
                <p:nvSpPr>
                  <p:cNvPr id="42397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00"/>
                    <a:ext cx="2208" cy="336"/>
                  </a:xfrm>
                  <a:prstGeom prst="rect">
                    <a:avLst/>
                  </a:prstGeom>
                  <a:solidFill>
                    <a:srgbClr val="EBDC34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9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00"/>
                    <a:ext cx="672" cy="192"/>
                  </a:xfrm>
                  <a:prstGeom prst="rect">
                    <a:avLst/>
                  </a:prstGeom>
                  <a:solidFill>
                    <a:srgbClr val="EBDC34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9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344"/>
                    <a:ext cx="672" cy="192"/>
                  </a:xfrm>
                  <a:prstGeom prst="rect">
                    <a:avLst/>
                  </a:prstGeom>
                  <a:solidFill>
                    <a:srgbClr val="EBDC34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3973" name="Rectangle 37"/>
                <p:cNvSpPr>
                  <a:spLocks noChangeArrowheads="1"/>
                </p:cNvSpPr>
                <p:nvPr/>
              </p:nvSpPr>
              <p:spPr bwMode="auto">
                <a:xfrm>
                  <a:off x="480" y="1953"/>
                  <a:ext cx="4560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50000"/>
                    </a:lnSpc>
                    <a:spcAft>
                      <a:spcPts val="600"/>
                    </a:spcAft>
                  </a:pPr>
                  <a:r>
                    <a:rPr lang="en-US" sz="2200" b="1" dirty="0">
                      <a:solidFill>
                        <a:srgbClr val="CC0000"/>
                      </a:solidFill>
                      <a:latin typeface="Courier" charset="0"/>
                    </a:rPr>
                    <a:t>AATTC</a:t>
                  </a:r>
                  <a:r>
                    <a:rPr lang="en-US" sz="2200" b="1" dirty="0">
                      <a:solidFill>
                        <a:srgbClr val="006604"/>
                      </a:solidFill>
                      <a:latin typeface="Courier" charset="0"/>
                    </a:rPr>
                    <a:t>TACGAATGGTTACATCGCC</a:t>
                  </a:r>
                  <a:r>
                    <a:rPr lang="en-US" sz="2200" b="1" dirty="0">
                      <a:solidFill>
                        <a:srgbClr val="CC0000"/>
                      </a:solidFill>
                      <a:latin typeface="Courier" charset="0"/>
                    </a:rPr>
                    <a:t>G</a:t>
                  </a:r>
                  <a:endParaRPr lang="en-US" sz="2200" b="1" dirty="0">
                    <a:solidFill>
                      <a:srgbClr val="0F116A"/>
                    </a:solidFill>
                    <a:latin typeface="Courier" charset="0"/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200" b="1" dirty="0">
                      <a:solidFill>
                        <a:srgbClr val="CC0000"/>
                      </a:solidFill>
                      <a:latin typeface="Courier" charset="0"/>
                    </a:rPr>
                    <a:t>        G</a:t>
                  </a:r>
                  <a:r>
                    <a:rPr lang="en-US" sz="2200" b="1" dirty="0">
                      <a:solidFill>
                        <a:srgbClr val="006604"/>
                      </a:solidFill>
                      <a:latin typeface="Courier" charset="0"/>
                    </a:rPr>
                    <a:t>ATGCTTACCAATGTAGCGG</a:t>
                  </a:r>
                  <a:r>
                    <a:rPr lang="en-US" sz="2200" b="1" dirty="0">
                      <a:solidFill>
                        <a:srgbClr val="CC0000"/>
                      </a:solidFill>
                      <a:latin typeface="Courier" charset="0"/>
                    </a:rPr>
                    <a:t>CTTAA</a:t>
                  </a:r>
                  <a:endParaRPr lang="en-US" sz="2200" b="1" dirty="0">
                    <a:solidFill>
                      <a:srgbClr val="006604"/>
                    </a:solidFill>
                    <a:latin typeface="Courier" charset="0"/>
                  </a:endParaRPr>
                </a:p>
              </p:txBody>
            </p:sp>
            <p:sp>
              <p:nvSpPr>
                <p:cNvPr id="423974" name="Rectangle 38"/>
                <p:cNvSpPr>
                  <a:spLocks noChangeArrowheads="1"/>
                </p:cNvSpPr>
                <p:nvPr/>
              </p:nvSpPr>
              <p:spPr bwMode="auto">
                <a:xfrm>
                  <a:off x="4608" y="1968"/>
                  <a:ext cx="11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b="1">
                      <a:solidFill>
                        <a:srgbClr val="000005"/>
                      </a:solidFill>
                    </a:rPr>
                    <a:t>isolated gene</a:t>
                  </a:r>
                  <a:endParaRPr lang="en-US" sz="18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423975" name="Rectangle 39"/>
            <p:cNvSpPr>
              <a:spLocks noChangeArrowheads="1"/>
            </p:cNvSpPr>
            <p:nvPr/>
          </p:nvSpPr>
          <p:spPr bwMode="auto">
            <a:xfrm>
              <a:off x="432" y="206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5"/>
                  </a:solidFill>
                </a:rPr>
                <a:t>sticky ends</a:t>
              </a:r>
              <a:endParaRPr lang="en-US" sz="18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0" y="5767388"/>
            <a:ext cx="9144000" cy="1012825"/>
            <a:chOff x="0" y="3633"/>
            <a:chExt cx="5760" cy="638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0" y="3633"/>
              <a:ext cx="5760" cy="638"/>
              <a:chOff x="0" y="3633"/>
              <a:chExt cx="5760" cy="638"/>
            </a:xfrm>
          </p:grpSpPr>
          <p:sp>
            <p:nvSpPr>
              <p:cNvPr id="423978" name="Rectangle 42"/>
              <p:cNvSpPr>
                <a:spLocks noChangeArrowheads="1"/>
              </p:cNvSpPr>
              <p:nvPr/>
            </p:nvSpPr>
            <p:spPr bwMode="auto">
              <a:xfrm>
                <a:off x="2880" y="3873"/>
                <a:ext cx="2592" cy="33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79" name="Rectangle 43"/>
              <p:cNvSpPr>
                <a:spLocks noChangeArrowheads="1"/>
              </p:cNvSpPr>
              <p:nvPr/>
            </p:nvSpPr>
            <p:spPr bwMode="auto">
              <a:xfrm>
                <a:off x="384" y="3873"/>
                <a:ext cx="2016" cy="33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80" name="Rectangle 44"/>
              <p:cNvSpPr>
                <a:spLocks noChangeArrowheads="1"/>
              </p:cNvSpPr>
              <p:nvPr/>
            </p:nvSpPr>
            <p:spPr bwMode="auto">
              <a:xfrm>
                <a:off x="2592" y="3633"/>
                <a:ext cx="31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 b="1">
                    <a:solidFill>
                      <a:srgbClr val="000005"/>
                    </a:solidFill>
                  </a:rPr>
                  <a:t>chromosome with new gene added</a:t>
                </a:r>
              </a:p>
            </p:txBody>
          </p: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1440" y="3873"/>
                <a:ext cx="3072" cy="336"/>
                <a:chOff x="1440" y="1200"/>
                <a:chExt cx="3072" cy="336"/>
              </a:xfrm>
            </p:grpSpPr>
            <p:sp>
              <p:nvSpPr>
                <p:cNvPr id="423982" name="Rectangle 46"/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2208" cy="336"/>
                </a:xfrm>
                <a:prstGeom prst="rect">
                  <a:avLst/>
                </a:prstGeom>
                <a:solidFill>
                  <a:srgbClr val="EBDC3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983" name="Rectangle 47"/>
                <p:cNvSpPr>
                  <a:spLocks noChangeArrowheads="1"/>
                </p:cNvSpPr>
                <p:nvPr/>
              </p:nvSpPr>
              <p:spPr bwMode="auto">
                <a:xfrm>
                  <a:off x="1440" y="1200"/>
                  <a:ext cx="672" cy="192"/>
                </a:xfrm>
                <a:prstGeom prst="rect">
                  <a:avLst/>
                </a:prstGeom>
                <a:solidFill>
                  <a:srgbClr val="EBDC3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984" name="Rectangle 48"/>
                <p:cNvSpPr>
                  <a:spLocks noChangeArrowheads="1"/>
                </p:cNvSpPr>
                <p:nvPr/>
              </p:nvSpPr>
              <p:spPr bwMode="auto">
                <a:xfrm>
                  <a:off x="3840" y="1344"/>
                  <a:ext cx="672" cy="192"/>
                </a:xfrm>
                <a:prstGeom prst="rect">
                  <a:avLst/>
                </a:prstGeom>
                <a:solidFill>
                  <a:srgbClr val="EBDC3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3985" name="Rectangle 49"/>
              <p:cNvSpPr>
                <a:spLocks noChangeArrowheads="1"/>
              </p:cNvSpPr>
              <p:nvPr/>
            </p:nvSpPr>
            <p:spPr bwMode="auto">
              <a:xfrm>
                <a:off x="0" y="3872"/>
                <a:ext cx="5760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z="2200" b="1" dirty="0">
                    <a:solidFill>
                      <a:schemeClr val="bg1"/>
                    </a:solidFill>
                    <a:latin typeface="Courier" charset="0"/>
                  </a:rPr>
                  <a:t>TAAC</a:t>
                </a:r>
                <a:r>
                  <a:rPr lang="en-US" sz="2200" b="1" dirty="0">
                    <a:solidFill>
                      <a:srgbClr val="CC0000"/>
                    </a:solidFill>
                    <a:latin typeface="Courier" charset="0"/>
                  </a:rPr>
                  <a:t>GAATTC</a:t>
                </a:r>
                <a:r>
                  <a:rPr lang="en-US" sz="2200" b="1" dirty="0">
                    <a:solidFill>
                      <a:srgbClr val="006604"/>
                    </a:solidFill>
                    <a:latin typeface="Courier" charset="0"/>
                  </a:rPr>
                  <a:t>TACGAATGGTTACATCGCC</a:t>
                </a:r>
                <a:r>
                  <a:rPr lang="en-US" sz="2200" b="1" dirty="0">
                    <a:solidFill>
                      <a:srgbClr val="CC0000"/>
                    </a:solidFill>
                    <a:latin typeface="Courier" charset="0"/>
                  </a:rPr>
                  <a:t>GAATTC</a:t>
                </a:r>
                <a:r>
                  <a:rPr lang="en-US" sz="2200" b="1" dirty="0">
                    <a:solidFill>
                      <a:schemeClr val="bg1"/>
                    </a:solidFill>
                    <a:latin typeface="Courier" charset="0"/>
                  </a:rPr>
                  <a:t>TACGATC</a:t>
                </a:r>
                <a:r>
                  <a:rPr lang="en-US" sz="2200" b="1" dirty="0">
                    <a:solidFill>
                      <a:srgbClr val="CC0000"/>
                    </a:solidFill>
                    <a:latin typeface="Courier" charset="0"/>
                  </a:rPr>
                  <a:t>      </a:t>
                </a:r>
                <a:r>
                  <a:rPr lang="en-US" sz="2200" b="1" dirty="0">
                    <a:solidFill>
                      <a:schemeClr val="bg1"/>
                    </a:solidFill>
                    <a:latin typeface="Courier" charset="0"/>
                  </a:rPr>
                  <a:t>CATTG</a:t>
                </a:r>
                <a:r>
                  <a:rPr lang="en-US" sz="2200" b="1" dirty="0">
                    <a:solidFill>
                      <a:srgbClr val="CC0000"/>
                    </a:solidFill>
                    <a:latin typeface="Courier" charset="0"/>
                  </a:rPr>
                  <a:t>CTTAAG</a:t>
                </a:r>
                <a:r>
                  <a:rPr lang="en-US" sz="2200" b="1" dirty="0">
                    <a:solidFill>
                      <a:srgbClr val="006604"/>
                    </a:solidFill>
                    <a:latin typeface="Courier" charset="0"/>
                  </a:rPr>
                  <a:t>ATGCTTACCAATGTAGCGG</a:t>
                </a:r>
                <a:r>
                  <a:rPr lang="en-US" sz="2200" b="1" dirty="0">
                    <a:solidFill>
                      <a:srgbClr val="CC0000"/>
                    </a:solidFill>
                    <a:latin typeface="Courier" charset="0"/>
                  </a:rPr>
                  <a:t>CTTAAG</a:t>
                </a:r>
                <a:r>
                  <a:rPr lang="en-US" sz="2200" b="1" dirty="0">
                    <a:solidFill>
                      <a:schemeClr val="bg1"/>
                    </a:solidFill>
                    <a:latin typeface="Courier" charset="0"/>
                  </a:rPr>
                  <a:t>ATGCTAGC</a:t>
                </a:r>
              </a:p>
            </p:txBody>
          </p:sp>
        </p:grpSp>
        <p:sp>
          <p:nvSpPr>
            <p:cNvPr id="423986" name="Rectangle 50"/>
            <p:cNvSpPr>
              <a:spLocks noChangeArrowheads="1"/>
            </p:cNvSpPr>
            <p:nvPr/>
          </p:nvSpPr>
          <p:spPr bwMode="auto">
            <a:xfrm>
              <a:off x="384" y="3633"/>
              <a:ext cx="19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5"/>
                  </a:solidFill>
                </a:rPr>
                <a:t>sticky ends stick together</a:t>
              </a:r>
            </a:p>
          </p:txBody>
        </p:sp>
      </p:grpSp>
      <p:sp>
        <p:nvSpPr>
          <p:cNvPr id="423988" name="AutoShape 52"/>
          <p:cNvSpPr>
            <a:spLocks noChangeArrowheads="1"/>
          </p:cNvSpPr>
          <p:nvPr/>
        </p:nvSpPr>
        <p:spPr bwMode="auto">
          <a:xfrm>
            <a:off x="98425" y="5437188"/>
            <a:ext cx="3362325" cy="3365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DNA </a:t>
            </a:r>
            <a:r>
              <a:rPr lang="en-US" sz="1800" b="1" u="sng">
                <a:solidFill>
                  <a:srgbClr val="CC0000"/>
                </a:solidFill>
              </a:rPr>
              <a:t>ligase</a:t>
            </a:r>
            <a:r>
              <a:rPr lang="en-US" sz="1800" b="1">
                <a:solidFill>
                  <a:srgbClr val="000000"/>
                </a:solidFill>
              </a:rPr>
              <a:t> joins the strands</a:t>
            </a:r>
          </a:p>
        </p:txBody>
      </p:sp>
      <p:sp>
        <p:nvSpPr>
          <p:cNvPr id="423990" name="AutoShape 54"/>
          <p:cNvSpPr>
            <a:spLocks noChangeArrowheads="1"/>
          </p:cNvSpPr>
          <p:nvPr/>
        </p:nvSpPr>
        <p:spPr bwMode="auto">
          <a:xfrm>
            <a:off x="5842000" y="5370513"/>
            <a:ext cx="3187700" cy="3365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 u="sng">
                <a:solidFill>
                  <a:srgbClr val="CC0000"/>
                </a:solidFill>
              </a:rPr>
              <a:t>Recombinant</a:t>
            </a:r>
            <a:r>
              <a:rPr lang="en-US" sz="1800" b="1">
                <a:solidFill>
                  <a:srgbClr val="000000"/>
                </a:solidFill>
              </a:rPr>
              <a:t> DNA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88" grpId="0" animBg="1" autoUpdateAnimBg="0"/>
      <p:bldP spid="42399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mix genes together?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895600"/>
            <a:ext cx="8229600" cy="704850"/>
            <a:chOff x="384" y="1224"/>
            <a:chExt cx="5184" cy="444"/>
          </a:xfrm>
        </p:grpSpPr>
        <p:sp>
          <p:nvSpPr>
            <p:cNvPr id="425988" name="Rectangle 4"/>
            <p:cNvSpPr>
              <a:spLocks noChangeArrowheads="1"/>
            </p:cNvSpPr>
            <p:nvPr/>
          </p:nvSpPr>
          <p:spPr bwMode="auto">
            <a:xfrm>
              <a:off x="2880" y="1248"/>
              <a:ext cx="2592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89" name="Rectangle 5"/>
            <p:cNvSpPr>
              <a:spLocks noChangeArrowheads="1"/>
            </p:cNvSpPr>
            <p:nvPr/>
          </p:nvSpPr>
          <p:spPr bwMode="auto">
            <a:xfrm>
              <a:off x="384" y="1248"/>
              <a:ext cx="2016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40" y="1248"/>
              <a:ext cx="3072" cy="336"/>
              <a:chOff x="1440" y="1200"/>
              <a:chExt cx="3072" cy="336"/>
            </a:xfrm>
          </p:grpSpPr>
          <p:sp>
            <p:nvSpPr>
              <p:cNvPr id="425991" name="Rectangle 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2208" cy="336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92" name="Rectangle 8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672" cy="192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93" name="Rectangle 9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672" cy="192"/>
              </a:xfrm>
              <a:prstGeom prst="rect">
                <a:avLst/>
              </a:prstGeom>
              <a:solidFill>
                <a:srgbClr val="EBDC3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5994" name="Rectangle 10"/>
            <p:cNvSpPr>
              <a:spLocks noChangeArrowheads="1"/>
            </p:cNvSpPr>
            <p:nvPr/>
          </p:nvSpPr>
          <p:spPr bwMode="auto">
            <a:xfrm>
              <a:off x="672" y="1224"/>
              <a:ext cx="489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US" sz="2200" b="1">
                  <a:solidFill>
                    <a:schemeClr val="bg1"/>
                  </a:solidFill>
                  <a:latin typeface="Courier" charset="0"/>
                </a:rPr>
                <a:t>TAAC</a:t>
              </a:r>
              <a:r>
                <a:rPr lang="en-US" sz="2200" b="1">
                  <a:solidFill>
                    <a:srgbClr val="CC0000"/>
                  </a:solidFill>
                  <a:latin typeface="Courier" charset="0"/>
                </a:rPr>
                <a:t>GAATTC</a:t>
              </a:r>
              <a:r>
                <a:rPr lang="en-US" sz="2200" b="1">
                  <a:solidFill>
                    <a:srgbClr val="006604"/>
                  </a:solidFill>
                  <a:latin typeface="Courier" charset="0"/>
                </a:rPr>
                <a:t>TACGAATGGTTACATCGCC</a:t>
              </a:r>
              <a:r>
                <a:rPr lang="en-US" sz="2200" b="1">
                  <a:solidFill>
                    <a:srgbClr val="CC0000"/>
                  </a:solidFill>
                  <a:latin typeface="Courier" charset="0"/>
                </a:rPr>
                <a:t>GAATTC</a:t>
              </a:r>
              <a:r>
                <a:rPr lang="en-US" sz="2200" b="1">
                  <a:solidFill>
                    <a:schemeClr val="bg1"/>
                  </a:solidFill>
                  <a:latin typeface="Courier" charset="0"/>
                </a:rPr>
                <a:t>TACGATC</a:t>
              </a:r>
              <a:r>
                <a:rPr lang="en-US" sz="2200" b="1">
                  <a:solidFill>
                    <a:srgbClr val="CC0000"/>
                  </a:solidFill>
                  <a:latin typeface="Courier" charset="0"/>
                </a:rPr>
                <a:t>      </a:t>
              </a:r>
              <a:r>
                <a:rPr lang="en-US" sz="2200" b="1">
                  <a:solidFill>
                    <a:schemeClr val="bg1"/>
                  </a:solidFill>
                  <a:latin typeface="Courier" charset="0"/>
                </a:rPr>
                <a:t>CATTG</a:t>
              </a:r>
              <a:r>
                <a:rPr lang="en-US" sz="2200" b="1">
                  <a:solidFill>
                    <a:srgbClr val="CC0000"/>
                  </a:solidFill>
                  <a:latin typeface="Courier" charset="0"/>
                </a:rPr>
                <a:t>CTTAAG</a:t>
              </a:r>
              <a:r>
                <a:rPr lang="en-US" sz="2200" b="1">
                  <a:solidFill>
                    <a:srgbClr val="006604"/>
                  </a:solidFill>
                  <a:latin typeface="Courier" charset="0"/>
                </a:rPr>
                <a:t>ATGCTTACCAATGTAGCGG</a:t>
              </a:r>
              <a:r>
                <a:rPr lang="en-US" sz="2200" b="1">
                  <a:solidFill>
                    <a:srgbClr val="CC0000"/>
                  </a:solidFill>
                  <a:latin typeface="Courier" charset="0"/>
                </a:rPr>
                <a:t>CTTAAG</a:t>
              </a:r>
              <a:r>
                <a:rPr lang="en-US" sz="2200" b="1">
                  <a:solidFill>
                    <a:schemeClr val="bg1"/>
                  </a:solidFill>
                  <a:latin typeface="Courier" charset="0"/>
                </a:rPr>
                <a:t>ATGCTAGC</a:t>
              </a:r>
            </a:p>
          </p:txBody>
        </p:sp>
      </p:grpSp>
      <p:sp>
        <p:nvSpPr>
          <p:cNvPr id="425995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44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Gene produces protein in different organism or different individual</a:t>
            </a:r>
            <a:endParaRPr lang="en-US" sz="260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66800" y="3543300"/>
            <a:ext cx="7467600" cy="1676400"/>
            <a:chOff x="672" y="2328"/>
            <a:chExt cx="4704" cy="1056"/>
          </a:xfrm>
        </p:grpSpPr>
        <p:sp>
          <p:nvSpPr>
            <p:cNvPr id="425997" name="AutoShape 13"/>
            <p:cNvSpPr>
              <a:spLocks noChangeArrowheads="1"/>
            </p:cNvSpPr>
            <p:nvPr/>
          </p:nvSpPr>
          <p:spPr bwMode="auto">
            <a:xfrm>
              <a:off x="2688" y="2328"/>
              <a:ext cx="816" cy="384"/>
            </a:xfrm>
            <a:prstGeom prst="downArrow">
              <a:avLst>
                <a:gd name="adj1" fmla="val 46074"/>
                <a:gd name="adj2" fmla="val 27083"/>
              </a:avLst>
            </a:prstGeom>
            <a:solidFill>
              <a:srgbClr val="C460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98" name="Rectangle 14"/>
            <p:cNvSpPr>
              <a:spLocks noChangeArrowheads="1"/>
            </p:cNvSpPr>
            <p:nvPr/>
          </p:nvSpPr>
          <p:spPr bwMode="auto">
            <a:xfrm>
              <a:off x="816" y="2952"/>
              <a:ext cx="4512" cy="432"/>
            </a:xfrm>
            <a:prstGeom prst="rect">
              <a:avLst/>
            </a:prstGeom>
            <a:solidFill>
              <a:srgbClr val="EBDC3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99" name="AutoShape 15"/>
            <p:cNvSpPr>
              <a:spLocks noChangeArrowheads="1"/>
            </p:cNvSpPr>
            <p:nvPr/>
          </p:nvSpPr>
          <p:spPr bwMode="auto">
            <a:xfrm>
              <a:off x="960" y="3024"/>
              <a:ext cx="432" cy="288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26000" name="AutoShape 16"/>
            <p:cNvSpPr>
              <a:spLocks noChangeArrowheads="1"/>
            </p:cNvSpPr>
            <p:nvPr/>
          </p:nvSpPr>
          <p:spPr bwMode="auto">
            <a:xfrm>
              <a:off x="2256" y="3024"/>
              <a:ext cx="432" cy="288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26001" name="AutoShape 17"/>
            <p:cNvSpPr>
              <a:spLocks noChangeArrowheads="1"/>
            </p:cNvSpPr>
            <p:nvPr/>
          </p:nvSpPr>
          <p:spPr bwMode="auto">
            <a:xfrm>
              <a:off x="1392" y="3000"/>
              <a:ext cx="432" cy="336"/>
            </a:xfrm>
            <a:prstGeom prst="diamond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426002" name="AutoShape 18"/>
            <p:cNvSpPr>
              <a:spLocks noChangeArrowheads="1"/>
            </p:cNvSpPr>
            <p:nvPr/>
          </p:nvSpPr>
          <p:spPr bwMode="auto">
            <a:xfrm>
              <a:off x="1824" y="3000"/>
              <a:ext cx="432" cy="336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426003" name="AutoShape 19"/>
            <p:cNvSpPr>
              <a:spLocks noChangeArrowheads="1"/>
            </p:cNvSpPr>
            <p:nvPr/>
          </p:nvSpPr>
          <p:spPr bwMode="auto">
            <a:xfrm>
              <a:off x="2688" y="3024"/>
              <a:ext cx="432" cy="288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007F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26004" name="AutoShape 20"/>
            <p:cNvSpPr>
              <a:spLocks noChangeArrowheads="1"/>
            </p:cNvSpPr>
            <p:nvPr/>
          </p:nvSpPr>
          <p:spPr bwMode="auto">
            <a:xfrm>
              <a:off x="3120" y="3000"/>
              <a:ext cx="432" cy="336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426005" name="AutoShape 21"/>
            <p:cNvSpPr>
              <a:spLocks noChangeArrowheads="1"/>
            </p:cNvSpPr>
            <p:nvPr/>
          </p:nvSpPr>
          <p:spPr bwMode="auto">
            <a:xfrm>
              <a:off x="3552" y="3024"/>
              <a:ext cx="432" cy="288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007F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26006" name="AutoShape 22"/>
            <p:cNvSpPr>
              <a:spLocks noChangeArrowheads="1"/>
            </p:cNvSpPr>
            <p:nvPr/>
          </p:nvSpPr>
          <p:spPr bwMode="auto">
            <a:xfrm>
              <a:off x="3984" y="3000"/>
              <a:ext cx="432" cy="336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426007" name="AutoShape 23"/>
            <p:cNvSpPr>
              <a:spLocks noChangeArrowheads="1"/>
            </p:cNvSpPr>
            <p:nvPr/>
          </p:nvSpPr>
          <p:spPr bwMode="auto">
            <a:xfrm>
              <a:off x="4416" y="3000"/>
              <a:ext cx="432" cy="336"/>
            </a:xfrm>
            <a:prstGeom prst="diamond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426008" name="AutoShape 24"/>
            <p:cNvSpPr>
              <a:spLocks noChangeArrowheads="1"/>
            </p:cNvSpPr>
            <p:nvPr/>
          </p:nvSpPr>
          <p:spPr bwMode="auto">
            <a:xfrm>
              <a:off x="4848" y="3024"/>
              <a:ext cx="432" cy="288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aa</a:t>
              </a:r>
              <a:endParaRPr lang="en-US" sz="3600"/>
            </a:p>
          </p:txBody>
        </p:sp>
        <p:sp>
          <p:nvSpPr>
            <p:cNvPr id="426009" name="Rectangle 25"/>
            <p:cNvSpPr>
              <a:spLocks noChangeArrowheads="1"/>
            </p:cNvSpPr>
            <p:nvPr/>
          </p:nvSpPr>
          <p:spPr bwMode="auto">
            <a:xfrm>
              <a:off x="672" y="2736"/>
              <a:ext cx="2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5"/>
                  </a:solidFill>
                </a:rPr>
                <a:t>“new” protein from organism</a:t>
              </a:r>
            </a:p>
          </p:txBody>
        </p:sp>
        <p:sp>
          <p:nvSpPr>
            <p:cNvPr id="426010" name="Rectangle 26"/>
            <p:cNvSpPr>
              <a:spLocks noChangeArrowheads="1"/>
            </p:cNvSpPr>
            <p:nvPr/>
          </p:nvSpPr>
          <p:spPr bwMode="auto">
            <a:xfrm>
              <a:off x="3084" y="2745"/>
              <a:ext cx="2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1">
                  <a:solidFill>
                    <a:srgbClr val="CC0000"/>
                  </a:solidFill>
                </a:rPr>
                <a:t>ex:</a:t>
              </a:r>
              <a:r>
                <a:rPr lang="en-US" sz="1800" b="1">
                  <a:solidFill>
                    <a:srgbClr val="000005"/>
                  </a:solidFill>
                </a:rPr>
                <a:t> human insulin from bacteria</a:t>
              </a:r>
            </a:p>
          </p:txBody>
        </p:sp>
      </p:grpSp>
      <p:sp>
        <p:nvSpPr>
          <p:cNvPr id="426011" name="Rectangle 27"/>
          <p:cNvSpPr>
            <a:spLocks noChangeArrowheads="1"/>
          </p:cNvSpPr>
          <p:nvPr/>
        </p:nvSpPr>
        <p:spPr bwMode="auto">
          <a:xfrm>
            <a:off x="5143500" y="2605088"/>
            <a:ext cx="353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5"/>
                </a:solidFill>
              </a:rPr>
              <a:t>human insulin gene in bacteria</a:t>
            </a:r>
          </a:p>
        </p:txBody>
      </p:sp>
      <p:pic>
        <p:nvPicPr>
          <p:cNvPr id="426012" name="Picture 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75" y="5530850"/>
            <a:ext cx="1660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5"/>
            </a:outerShdw>
          </a:effec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12950" y="5768975"/>
            <a:ext cx="2138363" cy="900113"/>
            <a:chOff x="1268" y="3634"/>
            <a:chExt cx="1347" cy="567"/>
          </a:xfrm>
        </p:grpSpPr>
        <p:sp>
          <p:nvSpPr>
            <p:cNvPr id="426014" name="Oval 30"/>
            <p:cNvSpPr>
              <a:spLocks noChangeArrowheads="1"/>
            </p:cNvSpPr>
            <p:nvPr/>
          </p:nvSpPr>
          <p:spPr bwMode="auto">
            <a:xfrm rot="-1800000">
              <a:off x="1525" y="3675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5" name="Oval 31"/>
            <p:cNvSpPr>
              <a:spLocks noChangeArrowheads="1"/>
            </p:cNvSpPr>
            <p:nvPr/>
          </p:nvSpPr>
          <p:spPr bwMode="auto">
            <a:xfrm rot="-1800000">
              <a:off x="1909" y="3650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6" name="Oval 32"/>
            <p:cNvSpPr>
              <a:spLocks noChangeArrowheads="1"/>
            </p:cNvSpPr>
            <p:nvPr/>
          </p:nvSpPr>
          <p:spPr bwMode="auto">
            <a:xfrm rot="-1800000">
              <a:off x="1584" y="3950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7" name="Oval 33"/>
            <p:cNvSpPr>
              <a:spLocks noChangeArrowheads="1"/>
            </p:cNvSpPr>
            <p:nvPr/>
          </p:nvSpPr>
          <p:spPr bwMode="auto">
            <a:xfrm rot="-1800000">
              <a:off x="2067" y="4084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8" name="Oval 34"/>
            <p:cNvSpPr>
              <a:spLocks noChangeArrowheads="1"/>
            </p:cNvSpPr>
            <p:nvPr/>
          </p:nvSpPr>
          <p:spPr bwMode="auto">
            <a:xfrm rot="-1800000">
              <a:off x="1975" y="3909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9" name="Oval 35"/>
            <p:cNvSpPr>
              <a:spLocks noChangeArrowheads="1"/>
            </p:cNvSpPr>
            <p:nvPr/>
          </p:nvSpPr>
          <p:spPr bwMode="auto">
            <a:xfrm rot="-1800000">
              <a:off x="2266" y="3634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20" name="Oval 36"/>
            <p:cNvSpPr>
              <a:spLocks noChangeArrowheads="1"/>
            </p:cNvSpPr>
            <p:nvPr/>
          </p:nvSpPr>
          <p:spPr bwMode="auto">
            <a:xfrm rot="-1800000">
              <a:off x="2307" y="3850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21" name="Oval 37"/>
            <p:cNvSpPr>
              <a:spLocks noChangeArrowheads="1"/>
            </p:cNvSpPr>
            <p:nvPr/>
          </p:nvSpPr>
          <p:spPr bwMode="auto">
            <a:xfrm rot="-1800000">
              <a:off x="1268" y="3925"/>
              <a:ext cx="308" cy="11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6022" name="AutoShape 38"/>
          <p:cNvSpPr>
            <a:spLocks noChangeArrowheads="1"/>
          </p:cNvSpPr>
          <p:nvPr/>
        </p:nvSpPr>
        <p:spPr bwMode="auto">
          <a:xfrm rot="-5400000">
            <a:off x="4081463" y="5867400"/>
            <a:ext cx="1295400" cy="609600"/>
          </a:xfrm>
          <a:prstGeom prst="downArrow">
            <a:avLst>
              <a:gd name="adj1" fmla="val 46074"/>
              <a:gd name="adj2" fmla="val 27083"/>
            </a:avLst>
          </a:prstGeom>
          <a:solidFill>
            <a:srgbClr val="C460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023" name="Rectangle 39"/>
          <p:cNvSpPr>
            <a:spLocks noChangeArrowheads="1"/>
          </p:cNvSpPr>
          <p:nvPr/>
        </p:nvSpPr>
        <p:spPr bwMode="auto">
          <a:xfrm>
            <a:off x="1290638" y="56530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5"/>
                </a:solidFill>
              </a:rPr>
              <a:t>bacteria</a:t>
            </a:r>
          </a:p>
        </p:txBody>
      </p:sp>
      <p:sp>
        <p:nvSpPr>
          <p:cNvPr id="426024" name="Rectangle 40"/>
          <p:cNvSpPr>
            <a:spLocks noChangeArrowheads="1"/>
          </p:cNvSpPr>
          <p:nvPr/>
        </p:nvSpPr>
        <p:spPr bwMode="auto">
          <a:xfrm>
            <a:off x="7110413" y="56530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00005"/>
                </a:solidFill>
              </a:rPr>
              <a:t>human insulin</a:t>
            </a:r>
          </a:p>
        </p:txBody>
      </p:sp>
      <p:pic>
        <p:nvPicPr>
          <p:cNvPr id="426025" name="Picture 41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9238" y="1160463"/>
            <a:ext cx="1274762" cy="1295400"/>
          </a:xfrm>
          <a:prstGeom prst="rect">
            <a:avLst/>
          </a:prstGeom>
          <a:noFill/>
        </p:spPr>
      </p:pic>
      <p:sp>
        <p:nvSpPr>
          <p:cNvPr id="426026" name="AutoShape 42"/>
          <p:cNvSpPr>
            <a:spLocks noChangeArrowheads="1"/>
          </p:cNvSpPr>
          <p:nvPr/>
        </p:nvSpPr>
        <p:spPr bwMode="auto">
          <a:xfrm flipH="1">
            <a:off x="6299200" y="309563"/>
            <a:ext cx="2182813" cy="976312"/>
          </a:xfrm>
          <a:prstGeom prst="wedgeEllipseCallout">
            <a:avLst>
              <a:gd name="adj1" fmla="val -31019"/>
              <a:gd name="adj2" fmla="val 6430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How can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bacteria read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human DNA?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2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8388" y="425450"/>
            <a:ext cx="29956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76900" cy="1143000"/>
          </a:xfrm>
        </p:spPr>
        <p:txBody>
          <a:bodyPr/>
          <a:lstStyle/>
          <a:p>
            <a:r>
              <a:rPr lang="en-US" dirty="0"/>
              <a:t>Copy (&amp; Read) DNA</a:t>
            </a:r>
          </a:p>
        </p:txBody>
      </p:sp>
      <p:sp>
        <p:nvSpPr>
          <p:cNvPr id="4034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8175" y="1371600"/>
            <a:ext cx="8402638" cy="4468813"/>
          </a:xfrm>
        </p:spPr>
        <p:txBody>
          <a:bodyPr/>
          <a:lstStyle/>
          <a:p>
            <a:r>
              <a:rPr lang="en-US" u="sng">
                <a:solidFill>
                  <a:srgbClr val="CC0000"/>
                </a:solidFill>
              </a:rPr>
              <a:t>Transformation</a:t>
            </a:r>
            <a:endParaRPr lang="en-US"/>
          </a:p>
          <a:p>
            <a:pPr lvl="1"/>
            <a:r>
              <a:rPr lang="en-US"/>
              <a:t>insert </a:t>
            </a:r>
            <a:r>
              <a:rPr lang="en-US" u="sng">
                <a:solidFill>
                  <a:srgbClr val="CC0000"/>
                </a:solidFill>
              </a:rPr>
              <a:t>recombinant</a:t>
            </a:r>
            <a:r>
              <a:rPr lang="en-US"/>
              <a:t> plasmid </a:t>
            </a:r>
            <a:br>
              <a:rPr lang="en-US"/>
            </a:br>
            <a:r>
              <a:rPr lang="en-US"/>
              <a:t>into bacteria</a:t>
            </a:r>
          </a:p>
          <a:p>
            <a:pPr lvl="1"/>
            <a:r>
              <a:rPr lang="en-US"/>
              <a:t>grow recombinant bacteria in agar cultures </a:t>
            </a:r>
          </a:p>
          <a:p>
            <a:pPr lvl="2"/>
            <a:r>
              <a:rPr lang="en-US"/>
              <a:t>bacteria make lots of copies of plasmid</a:t>
            </a:r>
          </a:p>
          <a:p>
            <a:pPr lvl="2"/>
            <a:r>
              <a:rPr lang="en-US"/>
              <a:t>“</a:t>
            </a:r>
            <a:r>
              <a:rPr lang="en-US" u="sng">
                <a:solidFill>
                  <a:srgbClr val="CC0000"/>
                </a:solidFill>
              </a:rPr>
              <a:t>cloning</a:t>
            </a:r>
            <a:r>
              <a:rPr lang="en-US"/>
              <a:t>” the plasmid</a:t>
            </a:r>
          </a:p>
          <a:p>
            <a:pPr lvl="1"/>
            <a:r>
              <a:rPr lang="en-US"/>
              <a:t>production of many copies of inserted gene</a:t>
            </a:r>
          </a:p>
          <a:p>
            <a:pPr lvl="1"/>
            <a:r>
              <a:rPr lang="en-US"/>
              <a:t>production of “new” protein</a:t>
            </a:r>
          </a:p>
          <a:p>
            <a:pPr lvl="2"/>
            <a:r>
              <a:rPr lang="en-US"/>
              <a:t>transformed phenotype</a:t>
            </a:r>
          </a:p>
        </p:txBody>
      </p:sp>
      <p:sp>
        <p:nvSpPr>
          <p:cNvPr id="403461" name="AutoShape 5"/>
          <p:cNvSpPr>
            <a:spLocks noChangeArrowheads="1"/>
          </p:cNvSpPr>
          <p:nvPr/>
        </p:nvSpPr>
        <p:spPr bwMode="auto">
          <a:xfrm>
            <a:off x="1668463" y="6016625"/>
            <a:ext cx="5000625" cy="5270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>
                <a:solidFill>
                  <a:srgbClr val="CC0000"/>
                </a:solidFill>
              </a:rPr>
              <a:t>DNA </a:t>
            </a:r>
            <a:r>
              <a:rPr lang="en-US" sz="3200" b="1">
                <a:solidFill>
                  <a:srgbClr val="0F116A"/>
                </a:solidFill>
                <a:sym typeface="Symbol" charset="2"/>
              </a:rPr>
              <a:t></a:t>
            </a:r>
            <a:r>
              <a:rPr lang="en-US" b="1">
                <a:solidFill>
                  <a:srgbClr val="CC0000"/>
                </a:solidFill>
                <a:sym typeface="Symbol" charset="2"/>
              </a:rPr>
              <a:t> </a:t>
            </a:r>
            <a:r>
              <a:rPr lang="en-US" b="1">
                <a:solidFill>
                  <a:srgbClr val="CC0000"/>
                </a:solidFill>
              </a:rPr>
              <a:t>RNA </a:t>
            </a:r>
            <a:r>
              <a:rPr lang="en-US" sz="3200" b="1">
                <a:solidFill>
                  <a:srgbClr val="0F116A"/>
                </a:solidFill>
                <a:sym typeface="Symbol" charset="2"/>
              </a:rPr>
              <a:t></a:t>
            </a:r>
            <a:r>
              <a:rPr lang="en-US" b="1">
                <a:solidFill>
                  <a:srgbClr val="CC0000"/>
                </a:solidFill>
              </a:rPr>
              <a:t> protein </a:t>
            </a:r>
            <a:r>
              <a:rPr lang="en-US" sz="3200" b="1">
                <a:solidFill>
                  <a:srgbClr val="0F116A"/>
                </a:solidFill>
                <a:sym typeface="Symbol" charset="2"/>
              </a:rPr>
              <a:t></a:t>
            </a:r>
            <a:r>
              <a:rPr lang="en-US" b="1">
                <a:solidFill>
                  <a:srgbClr val="CC0000"/>
                </a:solidFill>
              </a:rPr>
              <a:t> trait</a:t>
            </a:r>
          </a:p>
        </p:txBody>
      </p:sp>
      <p:pic>
        <p:nvPicPr>
          <p:cNvPr id="403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5146675"/>
            <a:ext cx="1514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6578600" cy="1143000"/>
          </a:xfrm>
        </p:spPr>
        <p:txBody>
          <a:bodyPr/>
          <a:lstStyle/>
          <a:p>
            <a:r>
              <a:rPr lang="en-US" dirty="0"/>
              <a:t>Grow bacteria…make more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8638" y="3810000"/>
            <a:ext cx="6557962" cy="2819400"/>
            <a:chOff x="333" y="2400"/>
            <a:chExt cx="4131" cy="177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3" y="2640"/>
              <a:ext cx="1647" cy="1536"/>
              <a:chOff x="336" y="2640"/>
              <a:chExt cx="1647" cy="15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152" y="2640"/>
                <a:ext cx="303" cy="480"/>
                <a:chOff x="1152" y="2640"/>
                <a:chExt cx="303" cy="480"/>
              </a:xfrm>
            </p:grpSpPr>
            <p:sp>
              <p:nvSpPr>
                <p:cNvPr id="417798" name="Oval 6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799" name="Freeform 7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0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0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04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05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440" y="2784"/>
                <a:ext cx="303" cy="480"/>
                <a:chOff x="1152" y="2640"/>
                <a:chExt cx="303" cy="480"/>
              </a:xfrm>
            </p:grpSpPr>
            <p:sp>
              <p:nvSpPr>
                <p:cNvPr id="417807" name="Oval 15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08" name="Freeform 16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10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11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13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1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152" y="2976"/>
                <a:ext cx="303" cy="480"/>
                <a:chOff x="1152" y="2640"/>
                <a:chExt cx="303" cy="480"/>
              </a:xfrm>
            </p:grpSpPr>
            <p:sp>
              <p:nvSpPr>
                <p:cNvPr id="417816" name="Oval 24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17" name="Freeform 25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19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20" name="Picture 28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22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23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768" y="2880"/>
                <a:ext cx="303" cy="480"/>
                <a:chOff x="1152" y="2640"/>
                <a:chExt cx="303" cy="480"/>
              </a:xfrm>
            </p:grpSpPr>
            <p:sp>
              <p:nvSpPr>
                <p:cNvPr id="417825" name="Oval 33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26" name="Freeform 34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28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29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31" name="Picture 39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32" name="Picture 40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864" y="3264"/>
                <a:ext cx="303" cy="480"/>
                <a:chOff x="1152" y="2640"/>
                <a:chExt cx="303" cy="480"/>
              </a:xfrm>
            </p:grpSpPr>
            <p:sp>
              <p:nvSpPr>
                <p:cNvPr id="417834" name="Oval 42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35" name="Freeform 43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37" name="Picture 45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38" name="Picture 46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8" name="Group 47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40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41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9" name="Group 50"/>
              <p:cNvGrpSpPr>
                <a:grpSpLocks/>
              </p:cNvGrpSpPr>
              <p:nvPr/>
            </p:nvGrpSpPr>
            <p:grpSpPr bwMode="auto">
              <a:xfrm>
                <a:off x="1200" y="3408"/>
                <a:ext cx="303" cy="480"/>
                <a:chOff x="1152" y="2640"/>
                <a:chExt cx="303" cy="480"/>
              </a:xfrm>
            </p:grpSpPr>
            <p:sp>
              <p:nvSpPr>
                <p:cNvPr id="417843" name="Oval 51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44" name="Freeform 52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53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46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47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1" name="Group 56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49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50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2" name="Group 59"/>
              <p:cNvGrpSpPr>
                <a:grpSpLocks/>
              </p:cNvGrpSpPr>
              <p:nvPr/>
            </p:nvGrpSpPr>
            <p:grpSpPr bwMode="auto">
              <a:xfrm>
                <a:off x="1392" y="3216"/>
                <a:ext cx="303" cy="480"/>
                <a:chOff x="1152" y="2640"/>
                <a:chExt cx="303" cy="480"/>
              </a:xfrm>
            </p:grpSpPr>
            <p:sp>
              <p:nvSpPr>
                <p:cNvPr id="417852" name="Oval 60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53" name="Freeform 61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62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55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56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4" name="Group 65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58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59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5" name="Group 68"/>
              <p:cNvGrpSpPr>
                <a:grpSpLocks/>
              </p:cNvGrpSpPr>
              <p:nvPr/>
            </p:nvGrpSpPr>
            <p:grpSpPr bwMode="auto">
              <a:xfrm>
                <a:off x="1680" y="3024"/>
                <a:ext cx="303" cy="480"/>
                <a:chOff x="1152" y="2640"/>
                <a:chExt cx="303" cy="480"/>
              </a:xfrm>
            </p:grpSpPr>
            <p:sp>
              <p:nvSpPr>
                <p:cNvPr id="417861" name="Oval 69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62" name="Freeform 70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" name="Group 71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64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65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7" name="Group 74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67" name="Picture 75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68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8" name="Group 77"/>
              <p:cNvGrpSpPr>
                <a:grpSpLocks/>
              </p:cNvGrpSpPr>
              <p:nvPr/>
            </p:nvGrpSpPr>
            <p:grpSpPr bwMode="auto">
              <a:xfrm>
                <a:off x="1584" y="3456"/>
                <a:ext cx="303" cy="480"/>
                <a:chOff x="1152" y="2640"/>
                <a:chExt cx="303" cy="480"/>
              </a:xfrm>
            </p:grpSpPr>
            <p:sp>
              <p:nvSpPr>
                <p:cNvPr id="417870" name="Oval 78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71" name="Freeform 79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" name="Group 80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73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74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0" name="Group 83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76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77" name="Picture 85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1" name="Group 86"/>
              <p:cNvGrpSpPr>
                <a:grpSpLocks/>
              </p:cNvGrpSpPr>
              <p:nvPr/>
            </p:nvGrpSpPr>
            <p:grpSpPr bwMode="auto">
              <a:xfrm>
                <a:off x="1200" y="3696"/>
                <a:ext cx="303" cy="480"/>
                <a:chOff x="1152" y="2640"/>
                <a:chExt cx="303" cy="480"/>
              </a:xfrm>
            </p:grpSpPr>
            <p:sp>
              <p:nvSpPr>
                <p:cNvPr id="417879" name="Oval 87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80" name="Freeform 88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792" name="Group 89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82" name="Picture 90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83" name="Picture 91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793" name="Group 92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85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86" name="Picture 94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795" name="Group 95"/>
              <p:cNvGrpSpPr>
                <a:grpSpLocks/>
              </p:cNvGrpSpPr>
              <p:nvPr/>
            </p:nvGrpSpPr>
            <p:grpSpPr bwMode="auto">
              <a:xfrm>
                <a:off x="864" y="3648"/>
                <a:ext cx="303" cy="480"/>
                <a:chOff x="1152" y="2640"/>
                <a:chExt cx="303" cy="480"/>
              </a:xfrm>
            </p:grpSpPr>
            <p:sp>
              <p:nvSpPr>
                <p:cNvPr id="417888" name="Oval 96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89" name="Freeform 97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796" name="Group 98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891" name="Picture 99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92" name="Picture 100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797" name="Group 101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894" name="Picture 10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895" name="Picture 103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800" name="Group 104"/>
              <p:cNvGrpSpPr>
                <a:grpSpLocks/>
              </p:cNvGrpSpPr>
              <p:nvPr/>
            </p:nvGrpSpPr>
            <p:grpSpPr bwMode="auto">
              <a:xfrm>
                <a:off x="672" y="3552"/>
                <a:ext cx="303" cy="480"/>
                <a:chOff x="1152" y="2640"/>
                <a:chExt cx="303" cy="480"/>
              </a:xfrm>
            </p:grpSpPr>
            <p:sp>
              <p:nvSpPr>
                <p:cNvPr id="417897" name="Oval 105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898" name="Freeform 106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03" name="Group 107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900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01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06" name="Group 110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903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04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809" name="Group 113"/>
              <p:cNvGrpSpPr>
                <a:grpSpLocks/>
              </p:cNvGrpSpPr>
              <p:nvPr/>
            </p:nvGrpSpPr>
            <p:grpSpPr bwMode="auto">
              <a:xfrm>
                <a:off x="528" y="3168"/>
                <a:ext cx="303" cy="480"/>
                <a:chOff x="1152" y="2640"/>
                <a:chExt cx="303" cy="480"/>
              </a:xfrm>
            </p:grpSpPr>
            <p:sp>
              <p:nvSpPr>
                <p:cNvPr id="417906" name="Oval 114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907" name="Freeform 115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12" name="Group 116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909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10" name="Picture 118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15" name="Group 119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912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13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818" name="Group 122"/>
              <p:cNvGrpSpPr>
                <a:grpSpLocks/>
              </p:cNvGrpSpPr>
              <p:nvPr/>
            </p:nvGrpSpPr>
            <p:grpSpPr bwMode="auto">
              <a:xfrm>
                <a:off x="432" y="2880"/>
                <a:ext cx="303" cy="480"/>
                <a:chOff x="1152" y="2640"/>
                <a:chExt cx="303" cy="480"/>
              </a:xfrm>
            </p:grpSpPr>
            <p:sp>
              <p:nvSpPr>
                <p:cNvPr id="417915" name="Oval 123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916" name="Freeform 124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21" name="Group 125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918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19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24" name="Group 128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921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22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827" name="Group 131"/>
              <p:cNvGrpSpPr>
                <a:grpSpLocks/>
              </p:cNvGrpSpPr>
              <p:nvPr/>
            </p:nvGrpSpPr>
            <p:grpSpPr bwMode="auto">
              <a:xfrm>
                <a:off x="864" y="2688"/>
                <a:ext cx="303" cy="480"/>
                <a:chOff x="1152" y="2640"/>
                <a:chExt cx="303" cy="480"/>
              </a:xfrm>
            </p:grpSpPr>
            <p:sp>
              <p:nvSpPr>
                <p:cNvPr id="417924" name="Oval 132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925" name="Freeform 133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30" name="Group 134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927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28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33" name="Group 137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930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31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17836" name="Group 140"/>
              <p:cNvGrpSpPr>
                <a:grpSpLocks/>
              </p:cNvGrpSpPr>
              <p:nvPr/>
            </p:nvGrpSpPr>
            <p:grpSpPr bwMode="auto">
              <a:xfrm>
                <a:off x="336" y="3504"/>
                <a:ext cx="303" cy="480"/>
                <a:chOff x="1152" y="2640"/>
                <a:chExt cx="303" cy="480"/>
              </a:xfrm>
            </p:grpSpPr>
            <p:sp>
              <p:nvSpPr>
                <p:cNvPr id="417933" name="Oval 141"/>
                <p:cNvSpPr>
                  <a:spLocks noChangeArrowheads="1"/>
                </p:cNvSpPr>
                <p:nvPr/>
              </p:nvSpPr>
              <p:spPr bwMode="auto">
                <a:xfrm rot="5400000">
                  <a:off x="1064" y="2728"/>
                  <a:ext cx="480" cy="303"/>
                </a:xfrm>
                <a:prstGeom prst="ellipse">
                  <a:avLst/>
                </a:prstGeom>
                <a:solidFill>
                  <a:srgbClr val="E2D8E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934" name="Freeform 142"/>
                <p:cNvSpPr>
                  <a:spLocks/>
                </p:cNvSpPr>
                <p:nvPr/>
              </p:nvSpPr>
              <p:spPr bwMode="auto">
                <a:xfrm rot="5400000">
                  <a:off x="1251" y="2925"/>
                  <a:ext cx="216" cy="125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39" name="Group 143"/>
                <p:cNvGrpSpPr>
                  <a:grpSpLocks/>
                </p:cNvGrpSpPr>
                <p:nvPr/>
              </p:nvGrpSpPr>
              <p:grpSpPr bwMode="auto">
                <a:xfrm>
                  <a:off x="1334" y="2673"/>
                  <a:ext cx="86" cy="86"/>
                  <a:chOff x="3696" y="3024"/>
                  <a:chExt cx="922" cy="922"/>
                </a:xfrm>
              </p:grpSpPr>
              <p:pic>
                <p:nvPicPr>
                  <p:cNvPr id="417936" name="Picture 144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37" name="Picture 145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42" name="Group 146"/>
                <p:cNvGrpSpPr>
                  <a:grpSpLocks/>
                </p:cNvGrpSpPr>
                <p:nvPr/>
              </p:nvGrpSpPr>
              <p:grpSpPr bwMode="auto">
                <a:xfrm>
                  <a:off x="1218" y="2789"/>
                  <a:ext cx="86" cy="86"/>
                  <a:chOff x="3696" y="3024"/>
                  <a:chExt cx="922" cy="922"/>
                </a:xfrm>
              </p:grpSpPr>
              <p:pic>
                <p:nvPicPr>
                  <p:cNvPr id="417939" name="Picture 147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40" name="Picture 148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sp>
          <p:nvSpPr>
            <p:cNvPr id="417941" name="Rectangle 149"/>
            <p:cNvSpPr>
              <a:spLocks noChangeArrowheads="1"/>
            </p:cNvSpPr>
            <p:nvPr/>
          </p:nvSpPr>
          <p:spPr bwMode="auto">
            <a:xfrm>
              <a:off x="2016" y="2544"/>
              <a:ext cx="7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grow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bacteria</a:t>
              </a:r>
            </a:p>
          </p:txBody>
        </p:sp>
        <p:sp>
          <p:nvSpPr>
            <p:cNvPr id="417942" name="AutoShape 150"/>
            <p:cNvSpPr>
              <a:spLocks noChangeArrowheads="1"/>
            </p:cNvSpPr>
            <p:nvPr/>
          </p:nvSpPr>
          <p:spPr bwMode="auto">
            <a:xfrm rot="20488464" flipH="1">
              <a:off x="2928" y="2400"/>
              <a:ext cx="1536" cy="240"/>
            </a:xfrm>
            <a:prstGeom prst="rightArrow">
              <a:avLst>
                <a:gd name="adj1" fmla="val 50000"/>
                <a:gd name="adj2" fmla="val 16000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845" name="Group 151"/>
          <p:cNvGrpSpPr>
            <a:grpSpLocks/>
          </p:cNvGrpSpPr>
          <p:nvPr/>
        </p:nvGrpSpPr>
        <p:grpSpPr bwMode="auto">
          <a:xfrm>
            <a:off x="3733800" y="4724400"/>
            <a:ext cx="4953000" cy="1447800"/>
            <a:chOff x="2352" y="2976"/>
            <a:chExt cx="3120" cy="912"/>
          </a:xfrm>
        </p:grpSpPr>
        <p:grpSp>
          <p:nvGrpSpPr>
            <p:cNvPr id="417848" name="Group 152"/>
            <p:cNvGrpSpPr>
              <a:grpSpLocks/>
            </p:cNvGrpSpPr>
            <p:nvPr/>
          </p:nvGrpSpPr>
          <p:grpSpPr bwMode="auto">
            <a:xfrm>
              <a:off x="2352" y="3024"/>
              <a:ext cx="3120" cy="864"/>
              <a:chOff x="2352" y="3024"/>
              <a:chExt cx="3120" cy="864"/>
            </a:xfrm>
          </p:grpSpPr>
          <p:sp>
            <p:nvSpPr>
              <p:cNvPr id="417945" name="AutoShape 153"/>
              <p:cNvSpPr>
                <a:spLocks noChangeArrowheads="1"/>
              </p:cNvSpPr>
              <p:nvPr/>
            </p:nvSpPr>
            <p:spPr bwMode="auto">
              <a:xfrm>
                <a:off x="2352" y="3264"/>
                <a:ext cx="720" cy="24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946" name="Rectangle 154"/>
              <p:cNvSpPr>
                <a:spLocks noChangeArrowheads="1"/>
              </p:cNvSpPr>
              <p:nvPr/>
            </p:nvSpPr>
            <p:spPr bwMode="auto">
              <a:xfrm>
                <a:off x="3331" y="3120"/>
                <a:ext cx="128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tx2"/>
                    </a:solidFill>
                  </a:rPr>
                  <a:t>harvest (purify)</a:t>
                </a:r>
                <a:br>
                  <a:rPr lang="en-US" sz="2000" b="1">
                    <a:solidFill>
                      <a:schemeClr val="tx2"/>
                    </a:solidFill>
                  </a:rPr>
                </a:br>
                <a:r>
                  <a:rPr lang="en-US" sz="2000" b="1">
                    <a:solidFill>
                      <a:schemeClr val="tx2"/>
                    </a:solidFill>
                  </a:rPr>
                  <a:t>protein</a:t>
                </a:r>
              </a:p>
            </p:txBody>
          </p:sp>
          <p:sp>
            <p:nvSpPr>
              <p:cNvPr id="417947" name="AutoShape 155"/>
              <p:cNvSpPr>
                <a:spLocks noChangeArrowheads="1"/>
              </p:cNvSpPr>
              <p:nvPr/>
            </p:nvSpPr>
            <p:spPr bwMode="auto">
              <a:xfrm>
                <a:off x="4656" y="3024"/>
                <a:ext cx="816" cy="864"/>
              </a:xfrm>
              <a:prstGeom prst="can">
                <a:avLst>
                  <a:gd name="adj" fmla="val 26471"/>
                </a:avLst>
              </a:prstGeom>
              <a:solidFill>
                <a:srgbClr val="C4601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7948" name="AutoShape 156"/>
            <p:cNvSpPr>
              <a:spLocks noChangeArrowheads="1"/>
            </p:cNvSpPr>
            <p:nvPr/>
          </p:nvSpPr>
          <p:spPr bwMode="auto">
            <a:xfrm>
              <a:off x="4656" y="2976"/>
              <a:ext cx="816" cy="288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851" name="Group 157"/>
          <p:cNvGrpSpPr>
            <a:grpSpLocks/>
          </p:cNvGrpSpPr>
          <p:nvPr/>
        </p:nvGrpSpPr>
        <p:grpSpPr bwMode="auto">
          <a:xfrm>
            <a:off x="5791200" y="927100"/>
            <a:ext cx="3352800" cy="3048000"/>
            <a:chOff x="3648" y="576"/>
            <a:chExt cx="2112" cy="1920"/>
          </a:xfrm>
        </p:grpSpPr>
        <p:grpSp>
          <p:nvGrpSpPr>
            <p:cNvPr id="417854" name="Group 158"/>
            <p:cNvGrpSpPr>
              <a:grpSpLocks/>
            </p:cNvGrpSpPr>
            <p:nvPr/>
          </p:nvGrpSpPr>
          <p:grpSpPr bwMode="auto">
            <a:xfrm>
              <a:off x="3648" y="1104"/>
              <a:ext cx="2112" cy="1392"/>
              <a:chOff x="3648" y="1104"/>
              <a:chExt cx="2112" cy="1392"/>
            </a:xfrm>
          </p:grpSpPr>
          <p:grpSp>
            <p:nvGrpSpPr>
              <p:cNvPr id="417857" name="Group 159"/>
              <p:cNvGrpSpPr>
                <a:grpSpLocks/>
              </p:cNvGrpSpPr>
              <p:nvPr/>
            </p:nvGrpSpPr>
            <p:grpSpPr bwMode="auto">
              <a:xfrm>
                <a:off x="4641" y="1104"/>
                <a:ext cx="1119" cy="1392"/>
                <a:chOff x="4641" y="1104"/>
                <a:chExt cx="1119" cy="1392"/>
              </a:xfrm>
            </p:grpSpPr>
            <p:sp>
              <p:nvSpPr>
                <p:cNvPr id="417952" name="Oval 160"/>
                <p:cNvSpPr>
                  <a:spLocks noChangeArrowheads="1"/>
                </p:cNvSpPr>
                <p:nvPr/>
              </p:nvSpPr>
              <p:spPr bwMode="auto">
                <a:xfrm rot="5400000">
                  <a:off x="4505" y="1240"/>
                  <a:ext cx="1392" cy="1119"/>
                </a:xfrm>
                <a:prstGeom prst="ellipse">
                  <a:avLst/>
                </a:prstGeom>
                <a:solidFill>
                  <a:srgbClr val="E2D8EF"/>
                </a:solidFill>
                <a:ln w="762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953" name="Freeform 161"/>
                <p:cNvSpPr>
                  <a:spLocks/>
                </p:cNvSpPr>
                <p:nvPr/>
              </p:nvSpPr>
              <p:spPr bwMode="auto">
                <a:xfrm rot="5400000">
                  <a:off x="4916" y="1906"/>
                  <a:ext cx="624" cy="362"/>
                </a:xfrm>
                <a:custGeom>
                  <a:avLst/>
                  <a:gdLst/>
                  <a:ahLst/>
                  <a:cxnLst>
                    <a:cxn ang="0">
                      <a:pos x="759" y="77"/>
                    </a:cxn>
                    <a:cxn ang="0">
                      <a:pos x="310" y="77"/>
                    </a:cxn>
                    <a:cxn ang="0">
                      <a:pos x="245" y="102"/>
                    </a:cxn>
                    <a:cxn ang="0">
                      <a:pos x="179" y="118"/>
                    </a:cxn>
                    <a:cxn ang="0">
                      <a:pos x="147" y="151"/>
                    </a:cxn>
                    <a:cxn ang="0">
                      <a:pos x="90" y="233"/>
                    </a:cxn>
                    <a:cxn ang="0">
                      <a:pos x="49" y="314"/>
                    </a:cxn>
                    <a:cxn ang="0">
                      <a:pos x="0" y="494"/>
                    </a:cxn>
                    <a:cxn ang="0">
                      <a:pos x="8" y="633"/>
                    </a:cxn>
                    <a:cxn ang="0">
                      <a:pos x="106" y="845"/>
                    </a:cxn>
                    <a:cxn ang="0">
                      <a:pos x="188" y="967"/>
                    </a:cxn>
                    <a:cxn ang="0">
                      <a:pos x="498" y="1237"/>
                    </a:cxn>
                    <a:cxn ang="0">
                      <a:pos x="620" y="1302"/>
                    </a:cxn>
                    <a:cxn ang="0">
                      <a:pos x="816" y="1375"/>
                    </a:cxn>
                    <a:cxn ang="0">
                      <a:pos x="963" y="1367"/>
                    </a:cxn>
                    <a:cxn ang="0">
                      <a:pos x="1110" y="1302"/>
                    </a:cxn>
                    <a:cxn ang="0">
                      <a:pos x="1428" y="1212"/>
                    </a:cxn>
                    <a:cxn ang="0">
                      <a:pos x="2057" y="1179"/>
                    </a:cxn>
                    <a:cxn ang="0">
                      <a:pos x="2147" y="1147"/>
                    </a:cxn>
                    <a:cxn ang="0">
                      <a:pos x="2204" y="1114"/>
                    </a:cxn>
                    <a:cxn ang="0">
                      <a:pos x="2261" y="1049"/>
                    </a:cxn>
                    <a:cxn ang="0">
                      <a:pos x="2302" y="992"/>
                    </a:cxn>
                    <a:cxn ang="0">
                      <a:pos x="2334" y="935"/>
                    </a:cxn>
                    <a:cxn ang="0">
                      <a:pos x="2367" y="845"/>
                    </a:cxn>
                    <a:cxn ang="0">
                      <a:pos x="2334" y="673"/>
                    </a:cxn>
                    <a:cxn ang="0">
                      <a:pos x="2269" y="559"/>
                    </a:cxn>
                    <a:cxn ang="0">
                      <a:pos x="2212" y="469"/>
                    </a:cxn>
                    <a:cxn ang="0">
                      <a:pos x="2073" y="322"/>
                    </a:cxn>
                    <a:cxn ang="0">
                      <a:pos x="2057" y="298"/>
                    </a:cxn>
                    <a:cxn ang="0">
                      <a:pos x="2024" y="282"/>
                    </a:cxn>
                    <a:cxn ang="0">
                      <a:pos x="1943" y="224"/>
                    </a:cxn>
                    <a:cxn ang="0">
                      <a:pos x="1730" y="167"/>
                    </a:cxn>
                    <a:cxn ang="0">
                      <a:pos x="1681" y="135"/>
                    </a:cxn>
                    <a:cxn ang="0">
                      <a:pos x="1649" y="94"/>
                    </a:cxn>
                    <a:cxn ang="0">
                      <a:pos x="1567" y="77"/>
                    </a:cxn>
                    <a:cxn ang="0">
                      <a:pos x="1314" y="45"/>
                    </a:cxn>
                    <a:cxn ang="0">
                      <a:pos x="1281" y="53"/>
                    </a:cxn>
                    <a:cxn ang="0">
                      <a:pos x="1257" y="69"/>
                    </a:cxn>
                    <a:cxn ang="0">
                      <a:pos x="1167" y="86"/>
                    </a:cxn>
                    <a:cxn ang="0">
                      <a:pos x="759" y="77"/>
                    </a:cxn>
                  </a:cxnLst>
                  <a:rect l="0" t="0" r="r" b="b"/>
                  <a:pathLst>
                    <a:path w="2373" h="1375">
                      <a:moveTo>
                        <a:pt x="759" y="77"/>
                      </a:moveTo>
                      <a:cubicBezTo>
                        <a:pt x="596" y="71"/>
                        <a:pt x="471" y="61"/>
                        <a:pt x="310" y="77"/>
                      </a:cubicBezTo>
                      <a:cubicBezTo>
                        <a:pt x="286" y="79"/>
                        <a:pt x="267" y="96"/>
                        <a:pt x="245" y="102"/>
                      </a:cubicBezTo>
                      <a:cubicBezTo>
                        <a:pt x="223" y="107"/>
                        <a:pt x="179" y="118"/>
                        <a:pt x="179" y="118"/>
                      </a:cubicBezTo>
                      <a:cubicBezTo>
                        <a:pt x="157" y="183"/>
                        <a:pt x="189" y="108"/>
                        <a:pt x="147" y="151"/>
                      </a:cubicBezTo>
                      <a:cubicBezTo>
                        <a:pt x="123" y="174"/>
                        <a:pt x="105" y="203"/>
                        <a:pt x="90" y="233"/>
                      </a:cubicBezTo>
                      <a:cubicBezTo>
                        <a:pt x="76" y="258"/>
                        <a:pt x="59" y="286"/>
                        <a:pt x="49" y="314"/>
                      </a:cubicBezTo>
                      <a:cubicBezTo>
                        <a:pt x="27" y="372"/>
                        <a:pt x="18" y="434"/>
                        <a:pt x="0" y="494"/>
                      </a:cubicBezTo>
                      <a:cubicBezTo>
                        <a:pt x="2" y="540"/>
                        <a:pt x="3" y="586"/>
                        <a:pt x="8" y="633"/>
                      </a:cubicBezTo>
                      <a:cubicBezTo>
                        <a:pt x="15" y="708"/>
                        <a:pt x="64" y="784"/>
                        <a:pt x="106" y="845"/>
                      </a:cubicBezTo>
                      <a:cubicBezTo>
                        <a:pt x="133" y="884"/>
                        <a:pt x="158" y="928"/>
                        <a:pt x="188" y="967"/>
                      </a:cubicBezTo>
                      <a:cubicBezTo>
                        <a:pt x="273" y="1077"/>
                        <a:pt x="385" y="1156"/>
                        <a:pt x="498" y="1237"/>
                      </a:cubicBezTo>
                      <a:cubicBezTo>
                        <a:pt x="603" y="1312"/>
                        <a:pt x="453" y="1218"/>
                        <a:pt x="620" y="1302"/>
                      </a:cubicBezTo>
                      <a:cubicBezTo>
                        <a:pt x="689" y="1336"/>
                        <a:pt x="736" y="1363"/>
                        <a:pt x="816" y="1375"/>
                      </a:cubicBezTo>
                      <a:cubicBezTo>
                        <a:pt x="865" y="1372"/>
                        <a:pt x="914" y="1375"/>
                        <a:pt x="963" y="1367"/>
                      </a:cubicBezTo>
                      <a:cubicBezTo>
                        <a:pt x="1010" y="1358"/>
                        <a:pt x="1064" y="1319"/>
                        <a:pt x="1110" y="1302"/>
                      </a:cubicBezTo>
                      <a:cubicBezTo>
                        <a:pt x="1208" y="1263"/>
                        <a:pt x="1322" y="1223"/>
                        <a:pt x="1428" y="1212"/>
                      </a:cubicBezTo>
                      <a:cubicBezTo>
                        <a:pt x="1641" y="1188"/>
                        <a:pt x="1835" y="1183"/>
                        <a:pt x="2057" y="1179"/>
                      </a:cubicBezTo>
                      <a:cubicBezTo>
                        <a:pt x="2087" y="1164"/>
                        <a:pt x="2115" y="1157"/>
                        <a:pt x="2147" y="1147"/>
                      </a:cubicBezTo>
                      <a:cubicBezTo>
                        <a:pt x="2164" y="1134"/>
                        <a:pt x="2187" y="1128"/>
                        <a:pt x="2204" y="1114"/>
                      </a:cubicBezTo>
                      <a:cubicBezTo>
                        <a:pt x="2225" y="1095"/>
                        <a:pt x="2240" y="1068"/>
                        <a:pt x="2261" y="1049"/>
                      </a:cubicBezTo>
                      <a:cubicBezTo>
                        <a:pt x="2278" y="995"/>
                        <a:pt x="2254" y="1054"/>
                        <a:pt x="2302" y="992"/>
                      </a:cubicBezTo>
                      <a:cubicBezTo>
                        <a:pt x="2315" y="974"/>
                        <a:pt x="2321" y="953"/>
                        <a:pt x="2334" y="935"/>
                      </a:cubicBezTo>
                      <a:cubicBezTo>
                        <a:pt x="2343" y="901"/>
                        <a:pt x="2347" y="873"/>
                        <a:pt x="2367" y="845"/>
                      </a:cubicBezTo>
                      <a:cubicBezTo>
                        <a:pt x="2361" y="758"/>
                        <a:pt x="2373" y="731"/>
                        <a:pt x="2334" y="673"/>
                      </a:cubicBezTo>
                      <a:cubicBezTo>
                        <a:pt x="2320" y="631"/>
                        <a:pt x="2299" y="589"/>
                        <a:pt x="2269" y="559"/>
                      </a:cubicBezTo>
                      <a:cubicBezTo>
                        <a:pt x="2252" y="517"/>
                        <a:pt x="2237" y="504"/>
                        <a:pt x="2212" y="469"/>
                      </a:cubicBezTo>
                      <a:cubicBezTo>
                        <a:pt x="2189" y="401"/>
                        <a:pt x="2120" y="369"/>
                        <a:pt x="2073" y="322"/>
                      </a:cubicBezTo>
                      <a:cubicBezTo>
                        <a:pt x="2066" y="315"/>
                        <a:pt x="2064" y="304"/>
                        <a:pt x="2057" y="298"/>
                      </a:cubicBezTo>
                      <a:cubicBezTo>
                        <a:pt x="2047" y="290"/>
                        <a:pt x="2034" y="288"/>
                        <a:pt x="2024" y="282"/>
                      </a:cubicBezTo>
                      <a:cubicBezTo>
                        <a:pt x="1995" y="264"/>
                        <a:pt x="1972" y="238"/>
                        <a:pt x="1943" y="224"/>
                      </a:cubicBezTo>
                      <a:cubicBezTo>
                        <a:pt x="1877" y="190"/>
                        <a:pt x="1799" y="183"/>
                        <a:pt x="1730" y="167"/>
                      </a:cubicBezTo>
                      <a:cubicBezTo>
                        <a:pt x="1713" y="156"/>
                        <a:pt x="1694" y="149"/>
                        <a:pt x="1681" y="135"/>
                      </a:cubicBezTo>
                      <a:cubicBezTo>
                        <a:pt x="1669" y="122"/>
                        <a:pt x="1662" y="104"/>
                        <a:pt x="1649" y="94"/>
                      </a:cubicBezTo>
                      <a:cubicBezTo>
                        <a:pt x="1626" y="76"/>
                        <a:pt x="1594" y="81"/>
                        <a:pt x="1567" y="77"/>
                      </a:cubicBezTo>
                      <a:cubicBezTo>
                        <a:pt x="1516" y="0"/>
                        <a:pt x="1379" y="42"/>
                        <a:pt x="1314" y="45"/>
                      </a:cubicBezTo>
                      <a:cubicBezTo>
                        <a:pt x="1303" y="47"/>
                        <a:pt x="1291" y="48"/>
                        <a:pt x="1281" y="53"/>
                      </a:cubicBezTo>
                      <a:cubicBezTo>
                        <a:pt x="1272" y="56"/>
                        <a:pt x="1266" y="66"/>
                        <a:pt x="1257" y="69"/>
                      </a:cubicBezTo>
                      <a:cubicBezTo>
                        <a:pt x="1227" y="77"/>
                        <a:pt x="1196" y="77"/>
                        <a:pt x="1167" y="86"/>
                      </a:cubicBezTo>
                      <a:cubicBezTo>
                        <a:pt x="1031" y="78"/>
                        <a:pt x="894" y="62"/>
                        <a:pt x="759" y="77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860" name="Group 162"/>
                <p:cNvGrpSpPr>
                  <a:grpSpLocks/>
                </p:cNvGrpSpPr>
                <p:nvPr/>
              </p:nvGrpSpPr>
              <p:grpSpPr bwMode="auto">
                <a:xfrm>
                  <a:off x="5169" y="1200"/>
                  <a:ext cx="250" cy="250"/>
                  <a:chOff x="3696" y="3024"/>
                  <a:chExt cx="922" cy="922"/>
                </a:xfrm>
              </p:grpSpPr>
              <p:pic>
                <p:nvPicPr>
                  <p:cNvPr id="417955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56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17863" name="Group 165"/>
                <p:cNvGrpSpPr>
                  <a:grpSpLocks/>
                </p:cNvGrpSpPr>
                <p:nvPr/>
              </p:nvGrpSpPr>
              <p:grpSpPr bwMode="auto">
                <a:xfrm>
                  <a:off x="4833" y="1536"/>
                  <a:ext cx="250" cy="250"/>
                  <a:chOff x="3696" y="3024"/>
                  <a:chExt cx="922" cy="922"/>
                </a:xfrm>
              </p:grpSpPr>
              <p:pic>
                <p:nvPicPr>
                  <p:cNvPr id="417958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59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417960" name="AutoShape 168"/>
              <p:cNvSpPr>
                <a:spLocks noChangeArrowheads="1"/>
              </p:cNvSpPr>
              <p:nvPr/>
            </p:nvSpPr>
            <p:spPr bwMode="auto">
              <a:xfrm>
                <a:off x="3648" y="1632"/>
                <a:ext cx="720" cy="24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7961" name="Rectangle 169"/>
            <p:cNvSpPr>
              <a:spLocks noChangeArrowheads="1"/>
            </p:cNvSpPr>
            <p:nvPr/>
          </p:nvSpPr>
          <p:spPr bwMode="auto">
            <a:xfrm>
              <a:off x="4499" y="576"/>
              <a:ext cx="10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transformed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bacteria</a:t>
              </a:r>
            </a:p>
          </p:txBody>
        </p:sp>
      </p:grpSp>
      <p:grpSp>
        <p:nvGrpSpPr>
          <p:cNvPr id="417866" name="Group 170"/>
          <p:cNvGrpSpPr>
            <a:grpSpLocks/>
          </p:cNvGrpSpPr>
          <p:nvPr/>
        </p:nvGrpSpPr>
        <p:grpSpPr bwMode="auto">
          <a:xfrm>
            <a:off x="152400" y="2451100"/>
            <a:ext cx="1905000" cy="1463675"/>
            <a:chOff x="96" y="1536"/>
            <a:chExt cx="1200" cy="922"/>
          </a:xfrm>
        </p:grpSpPr>
        <p:pic>
          <p:nvPicPr>
            <p:cNvPr id="417963" name="Picture 1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" y="1536"/>
              <a:ext cx="922" cy="922"/>
            </a:xfrm>
            <a:prstGeom prst="rect">
              <a:avLst/>
            </a:prstGeom>
            <a:noFill/>
          </p:spPr>
        </p:pic>
        <p:sp>
          <p:nvSpPr>
            <p:cNvPr id="417964" name="Rectangle 172"/>
            <p:cNvSpPr>
              <a:spLocks noChangeArrowheads="1"/>
            </p:cNvSpPr>
            <p:nvPr/>
          </p:nvSpPr>
          <p:spPr bwMode="auto">
            <a:xfrm>
              <a:off x="470" y="1910"/>
              <a:ext cx="7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plasmid</a:t>
              </a:r>
            </a:p>
          </p:txBody>
        </p:sp>
        <p:pic>
          <p:nvPicPr>
            <p:cNvPr id="417965" name="Picture 173" descr="211895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96" y="1546"/>
              <a:ext cx="528" cy="312"/>
            </a:xfrm>
            <a:prstGeom prst="rect">
              <a:avLst/>
            </a:prstGeom>
            <a:noFill/>
          </p:spPr>
        </p:pic>
      </p:grpSp>
      <p:grpSp>
        <p:nvGrpSpPr>
          <p:cNvPr id="417869" name="Group 174"/>
          <p:cNvGrpSpPr>
            <a:grpSpLocks/>
          </p:cNvGrpSpPr>
          <p:nvPr/>
        </p:nvGrpSpPr>
        <p:grpSpPr bwMode="auto">
          <a:xfrm>
            <a:off x="930275" y="1231900"/>
            <a:ext cx="2538413" cy="1692275"/>
            <a:chOff x="586" y="768"/>
            <a:chExt cx="1599" cy="1066"/>
          </a:xfrm>
        </p:grpSpPr>
        <p:pic>
          <p:nvPicPr>
            <p:cNvPr id="417967" name="Picture 1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9" y="912"/>
              <a:ext cx="496" cy="498"/>
            </a:xfrm>
            <a:prstGeom prst="rect">
              <a:avLst/>
            </a:prstGeom>
            <a:noFill/>
          </p:spPr>
        </p:pic>
        <p:sp>
          <p:nvSpPr>
            <p:cNvPr id="417968" name="Rectangle 176"/>
            <p:cNvSpPr>
              <a:spLocks noChangeArrowheads="1"/>
            </p:cNvSpPr>
            <p:nvPr/>
          </p:nvSpPr>
          <p:spPr bwMode="auto">
            <a:xfrm>
              <a:off x="586" y="768"/>
              <a:ext cx="128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tx2"/>
                  </a:solidFill>
                </a:rPr>
                <a:t>gene from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other organism</a:t>
              </a:r>
            </a:p>
          </p:txBody>
        </p:sp>
        <p:sp>
          <p:nvSpPr>
            <p:cNvPr id="417969" name="Text Box 177"/>
            <p:cNvSpPr txBox="1">
              <a:spLocks noChangeArrowheads="1"/>
            </p:cNvSpPr>
            <p:nvPr/>
          </p:nvSpPr>
          <p:spPr bwMode="auto">
            <a:xfrm>
              <a:off x="1392" y="1392"/>
              <a:ext cx="30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F116A"/>
                  </a:solidFill>
                </a:rPr>
                <a:t>+</a:t>
              </a:r>
              <a:endParaRPr lang="en-US" sz="3600"/>
            </a:p>
          </p:txBody>
        </p:sp>
        <p:pic>
          <p:nvPicPr>
            <p:cNvPr id="417970" name="Picture 178" descr="211895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1296" y="1200"/>
              <a:ext cx="528" cy="312"/>
            </a:xfrm>
            <a:prstGeom prst="rect">
              <a:avLst/>
            </a:prstGeom>
            <a:noFill/>
          </p:spPr>
        </p:pic>
      </p:grpSp>
      <p:grpSp>
        <p:nvGrpSpPr>
          <p:cNvPr id="417872" name="Group 179"/>
          <p:cNvGrpSpPr>
            <a:grpSpLocks/>
          </p:cNvGrpSpPr>
          <p:nvPr/>
        </p:nvGrpSpPr>
        <p:grpSpPr bwMode="auto">
          <a:xfrm>
            <a:off x="2819400" y="1384300"/>
            <a:ext cx="2811463" cy="2225675"/>
            <a:chOff x="1776" y="864"/>
            <a:chExt cx="1771" cy="1402"/>
          </a:xfrm>
        </p:grpSpPr>
        <p:grpSp>
          <p:nvGrpSpPr>
            <p:cNvPr id="417875" name="Group 180"/>
            <p:cNvGrpSpPr>
              <a:grpSpLocks/>
            </p:cNvGrpSpPr>
            <p:nvPr/>
          </p:nvGrpSpPr>
          <p:grpSpPr bwMode="auto">
            <a:xfrm>
              <a:off x="1776" y="864"/>
              <a:ext cx="1771" cy="1402"/>
              <a:chOff x="1776" y="864"/>
              <a:chExt cx="1771" cy="1402"/>
            </a:xfrm>
          </p:grpSpPr>
          <p:grpSp>
            <p:nvGrpSpPr>
              <p:cNvPr id="417878" name="Group 181"/>
              <p:cNvGrpSpPr>
                <a:grpSpLocks/>
              </p:cNvGrpSpPr>
              <p:nvPr/>
            </p:nvGrpSpPr>
            <p:grpSpPr bwMode="auto">
              <a:xfrm>
                <a:off x="1776" y="1344"/>
                <a:ext cx="1738" cy="922"/>
                <a:chOff x="1776" y="1344"/>
                <a:chExt cx="1738" cy="922"/>
              </a:xfrm>
            </p:grpSpPr>
            <p:grpSp>
              <p:nvGrpSpPr>
                <p:cNvPr id="417881" name="Group 182"/>
                <p:cNvGrpSpPr>
                  <a:grpSpLocks/>
                </p:cNvGrpSpPr>
                <p:nvPr/>
              </p:nvGrpSpPr>
              <p:grpSpPr bwMode="auto">
                <a:xfrm>
                  <a:off x="2592" y="1344"/>
                  <a:ext cx="922" cy="922"/>
                  <a:chOff x="3696" y="3024"/>
                  <a:chExt cx="922" cy="922"/>
                </a:xfrm>
              </p:grpSpPr>
              <p:pic>
                <p:nvPicPr>
                  <p:cNvPr id="417975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922" cy="92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7976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696" y="3024"/>
                    <a:ext cx="496" cy="49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17977" name="AutoShape 185"/>
                <p:cNvSpPr>
                  <a:spLocks noChangeArrowheads="1"/>
                </p:cNvSpPr>
                <p:nvPr/>
              </p:nvSpPr>
              <p:spPr bwMode="auto">
                <a:xfrm>
                  <a:off x="1776" y="1632"/>
                  <a:ext cx="720" cy="240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7978" name="Rectangle 186"/>
              <p:cNvSpPr>
                <a:spLocks noChangeArrowheads="1"/>
              </p:cNvSpPr>
              <p:nvPr/>
            </p:nvSpPr>
            <p:spPr bwMode="auto">
              <a:xfrm>
                <a:off x="2471" y="864"/>
                <a:ext cx="10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tx2"/>
                    </a:solidFill>
                  </a:rPr>
                  <a:t>recombinant</a:t>
                </a:r>
                <a:br>
                  <a:rPr lang="en-US" sz="2000" b="1">
                    <a:solidFill>
                      <a:schemeClr val="tx2"/>
                    </a:solidFill>
                  </a:rPr>
                </a:br>
                <a:r>
                  <a:rPr lang="en-US" sz="2000" b="1">
                    <a:solidFill>
                      <a:schemeClr val="tx2"/>
                    </a:solidFill>
                  </a:rPr>
                  <a:t>plasmid</a:t>
                </a:r>
              </a:p>
            </p:txBody>
          </p:sp>
        </p:grpSp>
        <p:sp>
          <p:nvSpPr>
            <p:cNvPr id="417979" name="Rectangle 187"/>
            <p:cNvSpPr>
              <a:spLocks noChangeArrowheads="1"/>
            </p:cNvSpPr>
            <p:nvPr/>
          </p:nvSpPr>
          <p:spPr bwMode="auto">
            <a:xfrm>
              <a:off x="2752" y="168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</a:rPr>
                <a:t>vector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417884" name="Group 190"/>
          <p:cNvGrpSpPr>
            <a:grpSpLocks/>
          </p:cNvGrpSpPr>
          <p:nvPr/>
        </p:nvGrpSpPr>
        <p:grpSpPr bwMode="auto">
          <a:xfrm>
            <a:off x="4227513" y="5684838"/>
            <a:ext cx="3014662" cy="1122362"/>
            <a:chOff x="2663" y="3581"/>
            <a:chExt cx="1899" cy="707"/>
          </a:xfrm>
        </p:grpSpPr>
        <p:pic>
          <p:nvPicPr>
            <p:cNvPr id="417981" name="Picture 18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3" y="3581"/>
              <a:ext cx="909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5"/>
              </a:outerShdw>
            </a:effectLst>
          </p:spPr>
        </p:pic>
        <p:pic>
          <p:nvPicPr>
            <p:cNvPr id="417980" name="Picture 18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63" y="4050"/>
              <a:ext cx="142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12100" cy="1143000"/>
          </a:xfrm>
        </p:spPr>
        <p:txBody>
          <a:bodyPr/>
          <a:lstStyle/>
          <a:p>
            <a:r>
              <a:rPr lang="en-US" dirty="0"/>
              <a:t>Uses of </a:t>
            </a:r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89000" y="876300"/>
            <a:ext cx="7772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Genetically modified organisms (GMO)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enabling plants to produce new proteins</a:t>
            </a:r>
          </a:p>
          <a:p>
            <a:pPr lvl="2">
              <a:lnSpc>
                <a:spcPct val="110000"/>
              </a:lnSpc>
            </a:pPr>
            <a:r>
              <a:rPr lang="en-US" sz="2400" u="sng" dirty="0">
                <a:solidFill>
                  <a:schemeClr val="tx2"/>
                </a:solidFill>
              </a:rPr>
              <a:t>Protect crops from insects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>
                <a:solidFill>
                  <a:srgbClr val="CC0000"/>
                </a:solidFill>
              </a:rPr>
              <a:t>BT corn</a:t>
            </a:r>
            <a:r>
              <a:rPr lang="en-US" sz="2400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sz="2400" dirty="0"/>
              <a:t>corn produces a bacterial toxin that kills corn borer (caterpillar pest of corn)</a:t>
            </a:r>
          </a:p>
          <a:p>
            <a:pPr lvl="2">
              <a:lnSpc>
                <a:spcPct val="110000"/>
              </a:lnSpc>
            </a:pPr>
            <a:r>
              <a:rPr lang="en-US" sz="2400" u="sng" dirty="0">
                <a:solidFill>
                  <a:schemeClr val="tx2"/>
                </a:solidFill>
              </a:rPr>
              <a:t>Extend growing season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err="1">
                <a:solidFill>
                  <a:srgbClr val="CC0000"/>
                </a:solidFill>
              </a:rPr>
              <a:t>fishberries</a:t>
            </a:r>
            <a:r>
              <a:rPr lang="en-US" sz="2400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sz="2400" dirty="0"/>
              <a:t>strawberries with an anti-freezing gene from flounder</a:t>
            </a:r>
          </a:p>
          <a:p>
            <a:pPr lvl="2">
              <a:lnSpc>
                <a:spcPct val="110000"/>
              </a:lnSpc>
            </a:pPr>
            <a:r>
              <a:rPr lang="en-US" sz="2400" u="sng" dirty="0">
                <a:solidFill>
                  <a:schemeClr val="tx2"/>
                </a:solidFill>
              </a:rPr>
              <a:t>Improve quality of food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>
                <a:solidFill>
                  <a:srgbClr val="CC0000"/>
                </a:solidFill>
              </a:rPr>
              <a:t>golden rice</a:t>
            </a:r>
            <a:r>
              <a:rPr lang="en-US" sz="2400" dirty="0"/>
              <a:t> </a:t>
            </a:r>
          </a:p>
          <a:p>
            <a:pPr lvl="3">
              <a:lnSpc>
                <a:spcPct val="110000"/>
              </a:lnSpc>
            </a:pPr>
            <a:r>
              <a:rPr lang="en-US" sz="2400" dirty="0"/>
              <a:t>rice producing vitamin A </a:t>
            </a:r>
            <a:br>
              <a:rPr lang="en-US" sz="2400" dirty="0"/>
            </a:br>
            <a:r>
              <a:rPr lang="en-US" sz="2400" dirty="0"/>
              <a:t>improves nutritional value</a:t>
            </a:r>
            <a:endParaRPr lang="en-US" sz="2400" b="0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9163"/>
            <a:ext cx="2057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79096">
            <a:off x="-336445" y="2719386"/>
            <a:ext cx="2286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0204" y="5003800"/>
            <a:ext cx="2017396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Engineered plasmids</a:t>
            </a:r>
          </a:p>
        </p:txBody>
      </p:sp>
      <p:sp>
        <p:nvSpPr>
          <p:cNvPr id="541706" name="AutoShape 10"/>
          <p:cNvSpPr>
            <a:spLocks noChangeArrowheads="1"/>
          </p:cNvSpPr>
          <p:nvPr/>
        </p:nvSpPr>
        <p:spPr bwMode="auto">
          <a:xfrm>
            <a:off x="177800" y="3824288"/>
            <a:ext cx="3533775" cy="28638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4625" indent="-174625" algn="l"/>
            <a:r>
              <a:rPr lang="en-US" b="1" u="sng">
                <a:solidFill>
                  <a:srgbClr val="CC0000"/>
                </a:solidFill>
              </a:rPr>
              <a:t>Selectable marker</a:t>
            </a:r>
          </a:p>
          <a:p>
            <a:pPr marL="174625" indent="-174625" algn="l">
              <a:buClr>
                <a:schemeClr val="hlink"/>
              </a:buClr>
              <a:buFont typeface="Wingdings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antibiotic resistance gene on plasmid</a:t>
            </a:r>
          </a:p>
          <a:p>
            <a:pPr marL="514350" lvl="1" indent="-225425" algn="l">
              <a:buFont typeface="Wingdings" charset="2"/>
              <a:buChar char="§"/>
            </a:pPr>
            <a:r>
              <a:rPr lang="en-US" sz="2000" b="1"/>
              <a:t>ampicillin resistance</a:t>
            </a:r>
            <a:endParaRPr lang="en-US" sz="2000" b="1">
              <a:solidFill>
                <a:srgbClr val="0F116A"/>
              </a:solidFill>
            </a:endParaRPr>
          </a:p>
          <a:p>
            <a:pPr marL="174625" indent="-174625" algn="l">
              <a:buClr>
                <a:schemeClr val="hlink"/>
              </a:buClr>
              <a:buFont typeface="Wingdings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selecting for successful transformation</a:t>
            </a:r>
          </a:p>
          <a:p>
            <a:pPr marL="514350" lvl="1" indent="-225425" algn="l">
              <a:buClr>
                <a:schemeClr val="tx1"/>
              </a:buClr>
              <a:buFont typeface="Wingdings" charset="2"/>
              <a:buChar char="§"/>
            </a:pPr>
            <a:r>
              <a:rPr lang="en-US" sz="2000" b="1"/>
              <a:t>successful uptake of recombinant plasmid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5449888" y="4964113"/>
            <a:ext cx="1144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000000"/>
                </a:solidFill>
              </a:rPr>
              <a:t>plasmid</a:t>
            </a:r>
          </a:p>
        </p:txBody>
      </p:sp>
      <p:sp>
        <p:nvSpPr>
          <p:cNvPr id="541708" name="Rectangle 12"/>
          <p:cNvSpPr>
            <a:spLocks noChangeArrowheads="1"/>
          </p:cNvSpPr>
          <p:nvPr/>
        </p:nvSpPr>
        <p:spPr bwMode="auto">
          <a:xfrm>
            <a:off x="7464425" y="6161088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2C8516"/>
                </a:solidFill>
              </a:rPr>
              <a:t>amp</a:t>
            </a:r>
            <a:br>
              <a:rPr lang="en-US" sz="2000" b="1">
                <a:solidFill>
                  <a:srgbClr val="2C8516"/>
                </a:solidFill>
              </a:rPr>
            </a:br>
            <a:r>
              <a:rPr lang="en-US" sz="2000" b="1">
                <a:solidFill>
                  <a:srgbClr val="2C8516"/>
                </a:solidFill>
              </a:rPr>
              <a:t>resistance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41710" name="Rectangle 14"/>
          <p:cNvSpPr>
            <a:spLocks noChangeArrowheads="1"/>
          </p:cNvSpPr>
          <p:nvPr/>
        </p:nvSpPr>
        <p:spPr bwMode="auto">
          <a:xfrm>
            <a:off x="5132388" y="3686175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F116A"/>
                </a:solidFill>
              </a:rPr>
              <a:t>restriction sites</a:t>
            </a:r>
          </a:p>
        </p:txBody>
      </p:sp>
      <p:sp>
        <p:nvSpPr>
          <p:cNvPr id="541712" name="AutoShape 16"/>
          <p:cNvSpPr>
            <a:spLocks noChangeArrowheads="1"/>
          </p:cNvSpPr>
          <p:nvPr/>
        </p:nvSpPr>
        <p:spPr bwMode="auto">
          <a:xfrm rot="9000000">
            <a:off x="4124325" y="2906713"/>
            <a:ext cx="3886200" cy="3886200"/>
          </a:xfrm>
          <a:custGeom>
            <a:avLst/>
            <a:gdLst>
              <a:gd name="G0" fmla="+- 8667 0 0"/>
              <a:gd name="G1" fmla="+- 5908204 0 0"/>
              <a:gd name="G2" fmla="+- 0 0 5908204"/>
              <a:gd name="T0" fmla="*/ 0 256 1"/>
              <a:gd name="T1" fmla="*/ 180 256 1"/>
              <a:gd name="G3" fmla="+- 5908204 T0 T1"/>
              <a:gd name="T2" fmla="*/ 0 256 1"/>
              <a:gd name="T3" fmla="*/ 90 256 1"/>
              <a:gd name="G4" fmla="+- 5908204 T2 T3"/>
              <a:gd name="G5" fmla="*/ G4 2 1"/>
              <a:gd name="T4" fmla="*/ 90 256 1"/>
              <a:gd name="T5" fmla="*/ 0 256 1"/>
              <a:gd name="G6" fmla="+- 5908204 T4 T5"/>
              <a:gd name="G7" fmla="*/ G6 2 1"/>
              <a:gd name="G8" fmla="abs 59082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667"/>
              <a:gd name="G18" fmla="*/ 8667 1 2"/>
              <a:gd name="G19" fmla="+- G18 5400 0"/>
              <a:gd name="G20" fmla="cos G19 5908204"/>
              <a:gd name="G21" fmla="sin G19 5908204"/>
              <a:gd name="G22" fmla="+- G20 10800 0"/>
              <a:gd name="G23" fmla="+- G21 10800 0"/>
              <a:gd name="G24" fmla="+- 10800 0 G20"/>
              <a:gd name="G25" fmla="+- 8667 10800 0"/>
              <a:gd name="G26" fmla="?: G9 G17 G25"/>
              <a:gd name="G27" fmla="?: G9 0 21600"/>
              <a:gd name="G28" fmla="cos 10800 5908204"/>
              <a:gd name="G29" fmla="sin 10800 5908204"/>
              <a:gd name="G30" fmla="sin 8667 5908204"/>
              <a:gd name="G31" fmla="+- G28 10800 0"/>
              <a:gd name="G32" fmla="+- G29 10800 0"/>
              <a:gd name="G33" fmla="+- G30 10800 0"/>
              <a:gd name="G34" fmla="?: G4 0 G31"/>
              <a:gd name="G35" fmla="?: 5908204 G34 0"/>
              <a:gd name="G36" fmla="?: G6 G35 G31"/>
              <a:gd name="G37" fmla="+- 21600 0 G36"/>
              <a:gd name="G38" fmla="?: G4 0 G33"/>
              <a:gd name="G39" fmla="?: 59082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774 w 21600"/>
              <a:gd name="T15" fmla="*/ 20533 h 21600"/>
              <a:gd name="T16" fmla="*/ 10800 w 21600"/>
              <a:gd name="T17" fmla="*/ 2133 h 21600"/>
              <a:gd name="T18" fmla="*/ 10826 w 21600"/>
              <a:gd name="T19" fmla="*/ 2053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77" y="19466"/>
                </a:moveTo>
                <a:cubicBezTo>
                  <a:pt x="5999" y="19454"/>
                  <a:pt x="2133" y="15577"/>
                  <a:pt x="2133" y="10800"/>
                </a:cubicBezTo>
                <a:cubicBezTo>
                  <a:pt x="2133" y="6013"/>
                  <a:pt x="6013" y="2133"/>
                  <a:pt x="10800" y="2133"/>
                </a:cubicBezTo>
                <a:cubicBezTo>
                  <a:pt x="15586" y="2133"/>
                  <a:pt x="19467" y="6013"/>
                  <a:pt x="19467" y="10800"/>
                </a:cubicBezTo>
                <a:cubicBezTo>
                  <a:pt x="19467" y="15577"/>
                  <a:pt x="15600" y="19454"/>
                  <a:pt x="10822" y="19466"/>
                </a:cubicBezTo>
                <a:lnTo>
                  <a:pt x="10828" y="21599"/>
                </a:lnTo>
                <a:cubicBezTo>
                  <a:pt x="16782" y="21584"/>
                  <a:pt x="21600" y="1675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753"/>
                  <a:pt x="4817" y="21584"/>
                  <a:pt x="10771" y="21599"/>
                </a:cubicBezTo>
                <a:close/>
              </a:path>
            </a:pathLst>
          </a:cu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4" name="AutoShape 18"/>
          <p:cNvSpPr>
            <a:spLocks noChangeArrowheads="1"/>
          </p:cNvSpPr>
          <p:nvPr/>
        </p:nvSpPr>
        <p:spPr bwMode="auto">
          <a:xfrm rot="29700000">
            <a:off x="4124325" y="2906713"/>
            <a:ext cx="3886200" cy="3886200"/>
          </a:xfrm>
          <a:custGeom>
            <a:avLst/>
            <a:gdLst>
              <a:gd name="G0" fmla="+- 8708 0 0"/>
              <a:gd name="G1" fmla="+- -8042048 0 0"/>
              <a:gd name="G2" fmla="+- 0 0 -8042048"/>
              <a:gd name="T0" fmla="*/ 0 256 1"/>
              <a:gd name="T1" fmla="*/ 180 256 1"/>
              <a:gd name="G3" fmla="+- -8042048 T0 T1"/>
              <a:gd name="T2" fmla="*/ 0 256 1"/>
              <a:gd name="T3" fmla="*/ 90 256 1"/>
              <a:gd name="G4" fmla="+- -8042048 T2 T3"/>
              <a:gd name="G5" fmla="*/ G4 2 1"/>
              <a:gd name="T4" fmla="*/ 90 256 1"/>
              <a:gd name="T5" fmla="*/ 0 256 1"/>
              <a:gd name="G6" fmla="+- -8042048 T4 T5"/>
              <a:gd name="G7" fmla="*/ G6 2 1"/>
              <a:gd name="G8" fmla="abs -80420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08"/>
              <a:gd name="G18" fmla="*/ 8708 1 2"/>
              <a:gd name="G19" fmla="+- G18 5400 0"/>
              <a:gd name="G20" fmla="cos G19 -8042048"/>
              <a:gd name="G21" fmla="sin G19 -8042048"/>
              <a:gd name="G22" fmla="+- G20 10800 0"/>
              <a:gd name="G23" fmla="+- G21 10800 0"/>
              <a:gd name="G24" fmla="+- 10800 0 G20"/>
              <a:gd name="G25" fmla="+- 8708 10800 0"/>
              <a:gd name="G26" fmla="?: G9 G17 G25"/>
              <a:gd name="G27" fmla="?: G9 0 21600"/>
              <a:gd name="G28" fmla="cos 10800 -8042048"/>
              <a:gd name="G29" fmla="sin 10800 -8042048"/>
              <a:gd name="G30" fmla="sin 8708 -8042048"/>
              <a:gd name="G31" fmla="+- G28 10800 0"/>
              <a:gd name="G32" fmla="+- G29 10800 0"/>
              <a:gd name="G33" fmla="+- G30 10800 0"/>
              <a:gd name="G34" fmla="?: G4 0 G31"/>
              <a:gd name="G35" fmla="?: -8042048 G34 0"/>
              <a:gd name="G36" fmla="?: G6 G35 G31"/>
              <a:gd name="G37" fmla="+- 21600 0 G36"/>
              <a:gd name="G38" fmla="?: G4 0 G33"/>
              <a:gd name="G39" fmla="?: -80420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28 w 21600"/>
              <a:gd name="T15" fmla="*/ 2592 h 21600"/>
              <a:gd name="T16" fmla="*/ 10800 w 21600"/>
              <a:gd name="T17" fmla="*/ 2092 h 21600"/>
              <a:gd name="T18" fmla="*/ 16072 w 21600"/>
              <a:gd name="T19" fmla="*/ 259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094" y="3473"/>
                </a:moveTo>
                <a:cubicBezTo>
                  <a:pt x="7497" y="2571"/>
                  <a:pt x="9131" y="2091"/>
                  <a:pt x="10800" y="2091"/>
                </a:cubicBezTo>
                <a:cubicBezTo>
                  <a:pt x="12468" y="2091"/>
                  <a:pt x="14102" y="2571"/>
                  <a:pt x="15505" y="3473"/>
                </a:cubicBezTo>
                <a:lnTo>
                  <a:pt x="16636" y="1712"/>
                </a:lnTo>
                <a:cubicBezTo>
                  <a:pt x="14895" y="594"/>
                  <a:pt x="12869" y="0"/>
                  <a:pt x="10799" y="0"/>
                </a:cubicBezTo>
                <a:cubicBezTo>
                  <a:pt x="8730" y="0"/>
                  <a:pt x="6704" y="594"/>
                  <a:pt x="4963" y="1712"/>
                </a:cubicBezTo>
                <a:close/>
              </a:path>
            </a:pathLst>
          </a:custGeom>
          <a:solidFill>
            <a:srgbClr val="2C8516"/>
          </a:solidFill>
          <a:ln w="9525">
            <a:solidFill>
              <a:srgbClr val="2C851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5" name="AutoShape 19"/>
          <p:cNvSpPr>
            <a:spLocks noChangeArrowheads="1"/>
          </p:cNvSpPr>
          <p:nvPr/>
        </p:nvSpPr>
        <p:spPr bwMode="auto">
          <a:xfrm rot="56700000">
            <a:off x="4124325" y="2906713"/>
            <a:ext cx="3886200" cy="3886200"/>
          </a:xfrm>
          <a:custGeom>
            <a:avLst/>
            <a:gdLst>
              <a:gd name="G0" fmla="+- 8696 0 0"/>
              <a:gd name="G1" fmla="+- -6578561 0 0"/>
              <a:gd name="G2" fmla="+- 0 0 -6578561"/>
              <a:gd name="T0" fmla="*/ 0 256 1"/>
              <a:gd name="T1" fmla="*/ 180 256 1"/>
              <a:gd name="G3" fmla="+- -6578561 T0 T1"/>
              <a:gd name="T2" fmla="*/ 0 256 1"/>
              <a:gd name="T3" fmla="*/ 90 256 1"/>
              <a:gd name="G4" fmla="+- -6578561 T2 T3"/>
              <a:gd name="G5" fmla="*/ G4 2 1"/>
              <a:gd name="T4" fmla="*/ 90 256 1"/>
              <a:gd name="T5" fmla="*/ 0 256 1"/>
              <a:gd name="G6" fmla="+- -6578561 T4 T5"/>
              <a:gd name="G7" fmla="*/ G6 2 1"/>
              <a:gd name="G8" fmla="abs -657856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696"/>
              <a:gd name="G18" fmla="*/ 8696 1 2"/>
              <a:gd name="G19" fmla="+- G18 5400 0"/>
              <a:gd name="G20" fmla="cos G19 -6578561"/>
              <a:gd name="G21" fmla="sin G19 -6578561"/>
              <a:gd name="G22" fmla="+- G20 10800 0"/>
              <a:gd name="G23" fmla="+- G21 10800 0"/>
              <a:gd name="G24" fmla="+- 10800 0 G20"/>
              <a:gd name="G25" fmla="+- 8696 10800 0"/>
              <a:gd name="G26" fmla="?: G9 G17 G25"/>
              <a:gd name="G27" fmla="?: G9 0 21600"/>
              <a:gd name="G28" fmla="cos 10800 -6578561"/>
              <a:gd name="G29" fmla="sin 10800 -6578561"/>
              <a:gd name="G30" fmla="sin 8696 -6578561"/>
              <a:gd name="G31" fmla="+- G28 10800 0"/>
              <a:gd name="G32" fmla="+- G29 10800 0"/>
              <a:gd name="G33" fmla="+- G30 10800 0"/>
              <a:gd name="G34" fmla="?: G4 0 G31"/>
              <a:gd name="G35" fmla="?: -6578561 G34 0"/>
              <a:gd name="G36" fmla="?: G6 G35 G31"/>
              <a:gd name="G37" fmla="+- 21600 0 G36"/>
              <a:gd name="G38" fmla="?: G4 0 G33"/>
              <a:gd name="G39" fmla="?: -657856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043 w 21600"/>
              <a:gd name="T15" fmla="*/ 1211 h 21600"/>
              <a:gd name="T16" fmla="*/ 10800 w 21600"/>
              <a:gd name="T17" fmla="*/ 2104 h 21600"/>
              <a:gd name="T18" fmla="*/ 12557 w 21600"/>
              <a:gd name="T19" fmla="*/ 121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233" y="2246"/>
                </a:moveTo>
                <a:cubicBezTo>
                  <a:pt x="9749" y="2151"/>
                  <a:pt x="10274" y="2103"/>
                  <a:pt x="10800" y="2103"/>
                </a:cubicBezTo>
                <a:cubicBezTo>
                  <a:pt x="11325" y="2103"/>
                  <a:pt x="11850" y="2151"/>
                  <a:pt x="12366" y="2246"/>
                </a:cubicBezTo>
                <a:lnTo>
                  <a:pt x="12746" y="176"/>
                </a:lnTo>
                <a:cubicBezTo>
                  <a:pt x="12104" y="59"/>
                  <a:pt x="11452" y="0"/>
                  <a:pt x="10799" y="0"/>
                </a:cubicBezTo>
                <a:cubicBezTo>
                  <a:pt x="10147" y="0"/>
                  <a:pt x="9495" y="59"/>
                  <a:pt x="8853" y="17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6" name="Line 20"/>
          <p:cNvSpPr>
            <a:spLocks noChangeShapeType="1"/>
          </p:cNvSpPr>
          <p:nvPr/>
        </p:nvSpPr>
        <p:spPr bwMode="auto">
          <a:xfrm>
            <a:off x="6105525" y="2754313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7" name="Line 21"/>
          <p:cNvSpPr>
            <a:spLocks noChangeShapeType="1"/>
          </p:cNvSpPr>
          <p:nvPr/>
        </p:nvSpPr>
        <p:spPr bwMode="auto">
          <a:xfrm rot="1377827">
            <a:off x="6791325" y="2906713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8" name="Line 22"/>
          <p:cNvSpPr>
            <a:spLocks noChangeShapeType="1"/>
          </p:cNvSpPr>
          <p:nvPr/>
        </p:nvSpPr>
        <p:spPr bwMode="auto">
          <a:xfrm rot="2875594">
            <a:off x="7400925" y="3392488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19" name="Line 23"/>
          <p:cNvSpPr>
            <a:spLocks noChangeShapeType="1"/>
          </p:cNvSpPr>
          <p:nvPr/>
        </p:nvSpPr>
        <p:spPr bwMode="auto">
          <a:xfrm rot="-1620153">
            <a:off x="5176838" y="2997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20" name="Line 24"/>
          <p:cNvSpPr>
            <a:spLocks noChangeShapeType="1"/>
          </p:cNvSpPr>
          <p:nvPr/>
        </p:nvSpPr>
        <p:spPr bwMode="auto">
          <a:xfrm rot="-2660700">
            <a:off x="4714875" y="3375025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22" name="Text Box 26"/>
          <p:cNvSpPr txBox="1">
            <a:spLocks noChangeArrowheads="1"/>
          </p:cNvSpPr>
          <p:nvPr/>
        </p:nvSpPr>
        <p:spPr bwMode="auto">
          <a:xfrm>
            <a:off x="4602163" y="2703513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Eco</a:t>
            </a:r>
            <a:r>
              <a:rPr lang="en-US" sz="1600" b="1">
                <a:solidFill>
                  <a:srgbClr val="000000"/>
                </a:solidFill>
              </a:rPr>
              <a:t>RI</a:t>
            </a:r>
            <a:endParaRPr lang="en-US"/>
          </a:p>
        </p:txBody>
      </p:sp>
      <p:sp>
        <p:nvSpPr>
          <p:cNvPr id="541723" name="Text Box 27"/>
          <p:cNvSpPr txBox="1">
            <a:spLocks noChangeArrowheads="1"/>
          </p:cNvSpPr>
          <p:nvPr/>
        </p:nvSpPr>
        <p:spPr bwMode="auto">
          <a:xfrm>
            <a:off x="3752850" y="312896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Bam</a:t>
            </a:r>
            <a:r>
              <a:rPr lang="en-US" sz="1600" b="1">
                <a:solidFill>
                  <a:srgbClr val="000000"/>
                </a:solidFill>
              </a:rPr>
              <a:t>HI</a:t>
            </a:r>
            <a:endParaRPr lang="en-US"/>
          </a:p>
        </p:txBody>
      </p:sp>
      <p:sp>
        <p:nvSpPr>
          <p:cNvPr id="541724" name="Text Box 28"/>
          <p:cNvSpPr txBox="1">
            <a:spLocks noChangeArrowheads="1"/>
          </p:cNvSpPr>
          <p:nvPr/>
        </p:nvSpPr>
        <p:spPr bwMode="auto">
          <a:xfrm>
            <a:off x="7408863" y="3211513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Hin</a:t>
            </a:r>
            <a:r>
              <a:rPr lang="en-US" sz="1600" b="1">
                <a:solidFill>
                  <a:srgbClr val="000000"/>
                </a:solidFill>
              </a:rPr>
              <a:t>dIII</a:t>
            </a:r>
            <a:endParaRPr lang="en-US"/>
          </a:p>
        </p:txBody>
      </p:sp>
      <p:sp>
        <p:nvSpPr>
          <p:cNvPr id="541726" name="Rectangle 3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6913" y="1371600"/>
            <a:ext cx="8447087" cy="1711325"/>
          </a:xfrm>
          <a:noFill/>
          <a:ln/>
        </p:spPr>
        <p:txBody>
          <a:bodyPr/>
          <a:lstStyle/>
          <a:p>
            <a:r>
              <a:rPr lang="en-US" sz="2600"/>
              <a:t>Building custom plasmids</a:t>
            </a:r>
          </a:p>
          <a:p>
            <a:pPr lvl="1"/>
            <a:r>
              <a:rPr lang="en-US" sz="2400"/>
              <a:t>restriction enzyme sites</a:t>
            </a:r>
          </a:p>
          <a:p>
            <a:pPr lvl="1"/>
            <a:r>
              <a:rPr lang="en-US" sz="2400"/>
              <a:t>antibiotic resistance genes as a </a:t>
            </a:r>
            <a:r>
              <a:rPr lang="en-US" sz="2400" u="sng">
                <a:solidFill>
                  <a:srgbClr val="CC0000"/>
                </a:solidFill>
              </a:rPr>
              <a:t>selectable marker</a:t>
            </a:r>
            <a:endParaRPr lang="en-US" sz="2400"/>
          </a:p>
        </p:txBody>
      </p:sp>
      <p:sp>
        <p:nvSpPr>
          <p:cNvPr id="541727" name="Rectangle 31"/>
          <p:cNvSpPr>
            <a:spLocks noChangeArrowheads="1"/>
          </p:cNvSpPr>
          <p:nvPr/>
        </p:nvSpPr>
        <p:spPr bwMode="auto">
          <a:xfrm>
            <a:off x="4214813" y="6119813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i="1">
                <a:solidFill>
                  <a:srgbClr val="0F116A"/>
                </a:solidFill>
              </a:rPr>
              <a:t>ori</a:t>
            </a:r>
          </a:p>
        </p:txBody>
      </p:sp>
    </p:spTree>
    <p:extLst>
      <p:ext uri="{BB962C8B-B14F-4D97-AF65-F5344CB8AC3E}">
        <p14:creationId xmlns:p14="http://schemas.microsoft.com/office/powerpoint/2010/main" xmlns="" val="2220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for plasmid uptake</a:t>
            </a:r>
          </a:p>
        </p:txBody>
      </p:sp>
      <p:sp>
        <p:nvSpPr>
          <p:cNvPr id="517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600200"/>
          </a:xfrm>
        </p:spPr>
        <p:txBody>
          <a:bodyPr/>
          <a:lstStyle/>
          <a:p>
            <a:r>
              <a:rPr lang="en-US"/>
              <a:t>Antibiotic becomes a </a:t>
            </a:r>
            <a:r>
              <a:rPr lang="en-US" u="sng">
                <a:solidFill>
                  <a:srgbClr val="CC0000"/>
                </a:solidFill>
              </a:rPr>
              <a:t>selecting agent</a:t>
            </a:r>
            <a:endParaRPr lang="en-US"/>
          </a:p>
          <a:p>
            <a:pPr lvl="1"/>
            <a:r>
              <a:rPr lang="en-US"/>
              <a:t>only bacteria with the plasmid will grow on antibiotic (</a:t>
            </a:r>
            <a:r>
              <a:rPr lang="en-US">
                <a:solidFill>
                  <a:srgbClr val="CC0000"/>
                </a:solidFill>
              </a:rPr>
              <a:t>ampicillin</a:t>
            </a:r>
            <a:r>
              <a:rPr lang="en-US"/>
              <a:t>) plate</a:t>
            </a:r>
          </a:p>
        </p:txBody>
      </p:sp>
      <p:pic>
        <p:nvPicPr>
          <p:cNvPr id="517124" name="Picture 4" descr="f16-09b_stage_4i_identi_c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3781425"/>
            <a:ext cx="35417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6" name="Oval 6"/>
          <p:cNvSpPr>
            <a:spLocks noChangeArrowheads="1"/>
          </p:cNvSpPr>
          <p:nvPr/>
        </p:nvSpPr>
        <p:spPr bwMode="auto">
          <a:xfrm>
            <a:off x="2743200" y="4324350"/>
            <a:ext cx="4572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7" name="Oval 7"/>
          <p:cNvSpPr>
            <a:spLocks noChangeArrowheads="1"/>
          </p:cNvSpPr>
          <p:nvPr/>
        </p:nvSpPr>
        <p:spPr bwMode="auto">
          <a:xfrm>
            <a:off x="2133600" y="4933950"/>
            <a:ext cx="457200" cy="152400"/>
          </a:xfrm>
          <a:prstGeom prst="ellipse">
            <a:avLst/>
          </a:prstGeom>
          <a:solidFill>
            <a:srgbClr val="7F502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8" name="Oval 8"/>
          <p:cNvSpPr>
            <a:spLocks noChangeArrowheads="1"/>
          </p:cNvSpPr>
          <p:nvPr/>
        </p:nvSpPr>
        <p:spPr bwMode="auto">
          <a:xfrm>
            <a:off x="3048000" y="5314950"/>
            <a:ext cx="457200" cy="152400"/>
          </a:xfrm>
          <a:prstGeom prst="ellipse">
            <a:avLst/>
          </a:prstGeom>
          <a:solidFill>
            <a:srgbClr val="4DFF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Oval 9"/>
          <p:cNvSpPr>
            <a:spLocks noChangeArrowheads="1"/>
          </p:cNvSpPr>
          <p:nvPr/>
        </p:nvSpPr>
        <p:spPr bwMode="auto">
          <a:xfrm>
            <a:off x="3505200" y="4400550"/>
            <a:ext cx="457200" cy="152400"/>
          </a:xfrm>
          <a:prstGeom prst="ellipse">
            <a:avLst/>
          </a:prstGeom>
          <a:solidFill>
            <a:srgbClr val="76EA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Oval 10"/>
          <p:cNvSpPr>
            <a:spLocks noChangeArrowheads="1"/>
          </p:cNvSpPr>
          <p:nvPr/>
        </p:nvSpPr>
        <p:spPr bwMode="auto">
          <a:xfrm>
            <a:off x="1371600" y="4629150"/>
            <a:ext cx="457200" cy="152400"/>
          </a:xfrm>
          <a:prstGeom prst="ellipse">
            <a:avLst/>
          </a:prstGeom>
          <a:solidFill>
            <a:srgbClr val="0F116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1" name="Oval 11"/>
          <p:cNvSpPr>
            <a:spLocks noChangeArrowheads="1"/>
          </p:cNvSpPr>
          <p:nvPr/>
        </p:nvSpPr>
        <p:spPr bwMode="auto">
          <a:xfrm>
            <a:off x="2743200" y="4781550"/>
            <a:ext cx="457200" cy="152400"/>
          </a:xfrm>
          <a:prstGeom prst="ellipse">
            <a:avLst/>
          </a:prstGeom>
          <a:solidFill>
            <a:srgbClr val="526D9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2" name="Oval 12"/>
          <p:cNvSpPr>
            <a:spLocks noChangeArrowheads="1"/>
          </p:cNvSpPr>
          <p:nvPr/>
        </p:nvSpPr>
        <p:spPr bwMode="auto">
          <a:xfrm>
            <a:off x="3810000" y="4705350"/>
            <a:ext cx="457200" cy="152400"/>
          </a:xfrm>
          <a:prstGeom prst="ellipse">
            <a:avLst/>
          </a:prstGeom>
          <a:solidFill>
            <a:srgbClr val="FF55F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Oval 13"/>
          <p:cNvSpPr>
            <a:spLocks noChangeArrowheads="1"/>
          </p:cNvSpPr>
          <p:nvPr/>
        </p:nvSpPr>
        <p:spPr bwMode="auto">
          <a:xfrm>
            <a:off x="1752600" y="5314950"/>
            <a:ext cx="457200" cy="152400"/>
          </a:xfrm>
          <a:prstGeom prst="ellipse">
            <a:avLst/>
          </a:prstGeom>
          <a:solidFill>
            <a:srgbClr val="2C851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4" name="Oval 14"/>
          <p:cNvSpPr>
            <a:spLocks noChangeArrowheads="1"/>
          </p:cNvSpPr>
          <p:nvPr/>
        </p:nvSpPr>
        <p:spPr bwMode="auto">
          <a:xfrm>
            <a:off x="2057400" y="4629150"/>
            <a:ext cx="4572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5" name="Oval 15"/>
          <p:cNvSpPr>
            <a:spLocks noChangeArrowheads="1"/>
          </p:cNvSpPr>
          <p:nvPr/>
        </p:nvSpPr>
        <p:spPr bwMode="auto">
          <a:xfrm>
            <a:off x="2743200" y="4781550"/>
            <a:ext cx="457200" cy="152400"/>
          </a:xfrm>
          <a:prstGeom prst="ellipse">
            <a:avLst/>
          </a:prstGeom>
          <a:solidFill>
            <a:srgbClr val="EF6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6" name="Oval 16"/>
          <p:cNvSpPr>
            <a:spLocks noChangeArrowheads="1"/>
          </p:cNvSpPr>
          <p:nvPr/>
        </p:nvSpPr>
        <p:spPr bwMode="auto">
          <a:xfrm>
            <a:off x="2362200" y="5391150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7" name="Oval 17"/>
          <p:cNvSpPr>
            <a:spLocks noChangeArrowheads="1"/>
          </p:cNvSpPr>
          <p:nvPr/>
        </p:nvSpPr>
        <p:spPr bwMode="auto">
          <a:xfrm>
            <a:off x="2971800" y="4100513"/>
            <a:ext cx="457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0" y="3790950"/>
            <a:ext cx="3541713" cy="2366963"/>
            <a:chOff x="3408" y="2781"/>
            <a:chExt cx="2231" cy="1491"/>
          </a:xfrm>
        </p:grpSpPr>
        <p:pic>
          <p:nvPicPr>
            <p:cNvPr id="517139" name="Picture 19" descr="f16-09b_stage_4i_identi_cb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781"/>
              <a:ext cx="2231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141" name="Oval 21"/>
            <p:cNvSpPr>
              <a:spLocks noChangeArrowheads="1"/>
            </p:cNvSpPr>
            <p:nvPr/>
          </p:nvSpPr>
          <p:spPr bwMode="auto">
            <a:xfrm>
              <a:off x="4512" y="3117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Oval 22"/>
            <p:cNvSpPr>
              <a:spLocks noChangeArrowheads="1"/>
            </p:cNvSpPr>
            <p:nvPr/>
          </p:nvSpPr>
          <p:spPr bwMode="auto">
            <a:xfrm>
              <a:off x="4128" y="350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Oval 23"/>
            <p:cNvSpPr>
              <a:spLocks noChangeArrowheads="1"/>
            </p:cNvSpPr>
            <p:nvPr/>
          </p:nvSpPr>
          <p:spPr bwMode="auto">
            <a:xfrm>
              <a:off x="4704" y="374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Oval 24"/>
            <p:cNvSpPr>
              <a:spLocks noChangeArrowheads="1"/>
            </p:cNvSpPr>
            <p:nvPr/>
          </p:nvSpPr>
          <p:spPr bwMode="auto">
            <a:xfrm>
              <a:off x="4992" y="3165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Oval 25"/>
            <p:cNvSpPr>
              <a:spLocks noChangeArrowheads="1"/>
            </p:cNvSpPr>
            <p:nvPr/>
          </p:nvSpPr>
          <p:spPr bwMode="auto">
            <a:xfrm>
              <a:off x="3648" y="3309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Oval 26"/>
            <p:cNvSpPr>
              <a:spLocks noChangeArrowheads="1"/>
            </p:cNvSpPr>
            <p:nvPr/>
          </p:nvSpPr>
          <p:spPr bwMode="auto">
            <a:xfrm>
              <a:off x="4512" y="3405"/>
              <a:ext cx="288" cy="96"/>
            </a:xfrm>
            <a:prstGeom prst="ellipse">
              <a:avLst/>
            </a:prstGeom>
            <a:solidFill>
              <a:srgbClr val="526D9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Oval 27"/>
            <p:cNvSpPr>
              <a:spLocks noChangeArrowheads="1"/>
            </p:cNvSpPr>
            <p:nvPr/>
          </p:nvSpPr>
          <p:spPr bwMode="auto">
            <a:xfrm>
              <a:off x="5184" y="3357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Oval 28"/>
            <p:cNvSpPr>
              <a:spLocks noChangeArrowheads="1"/>
            </p:cNvSpPr>
            <p:nvPr/>
          </p:nvSpPr>
          <p:spPr bwMode="auto">
            <a:xfrm>
              <a:off x="3888" y="374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Oval 29"/>
            <p:cNvSpPr>
              <a:spLocks noChangeArrowheads="1"/>
            </p:cNvSpPr>
            <p:nvPr/>
          </p:nvSpPr>
          <p:spPr bwMode="auto">
            <a:xfrm>
              <a:off x="4080" y="3309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50" name="Oval 30"/>
          <p:cNvSpPr>
            <a:spLocks noChangeArrowheads="1"/>
          </p:cNvSpPr>
          <p:nvPr/>
        </p:nvSpPr>
        <p:spPr bwMode="auto">
          <a:xfrm>
            <a:off x="7086600" y="4786313"/>
            <a:ext cx="457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51" name="Oval 31"/>
          <p:cNvSpPr>
            <a:spLocks noChangeArrowheads="1"/>
          </p:cNvSpPr>
          <p:nvPr/>
        </p:nvSpPr>
        <p:spPr bwMode="auto">
          <a:xfrm>
            <a:off x="6705600" y="5395913"/>
            <a:ext cx="533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52" name="Oval 32"/>
          <p:cNvSpPr>
            <a:spLocks noChangeArrowheads="1"/>
          </p:cNvSpPr>
          <p:nvPr/>
        </p:nvSpPr>
        <p:spPr bwMode="auto">
          <a:xfrm>
            <a:off x="7315200" y="4100513"/>
            <a:ext cx="457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53" name="Oval 33"/>
          <p:cNvSpPr>
            <a:spLocks noChangeArrowheads="1"/>
          </p:cNvSpPr>
          <p:nvPr/>
        </p:nvSpPr>
        <p:spPr bwMode="auto">
          <a:xfrm>
            <a:off x="1981200" y="4291013"/>
            <a:ext cx="493713" cy="182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54" name="Rectangle 34"/>
          <p:cNvSpPr>
            <a:spLocks noChangeArrowheads="1"/>
          </p:cNvSpPr>
          <p:nvPr/>
        </p:nvSpPr>
        <p:spPr bwMode="auto">
          <a:xfrm>
            <a:off x="6022975" y="5948363"/>
            <a:ext cx="225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LB/</a:t>
            </a:r>
            <a:r>
              <a:rPr lang="en-US" sz="2600" b="1" i="1">
                <a:solidFill>
                  <a:srgbClr val="CC0000"/>
                </a:solidFill>
              </a:rPr>
              <a:t>amp</a:t>
            </a:r>
            <a:r>
              <a:rPr lang="en-US" sz="2600" b="1">
                <a:solidFill>
                  <a:srgbClr val="0F116A"/>
                </a:solidFill>
              </a:rPr>
              <a:t> plate</a:t>
            </a:r>
          </a:p>
        </p:txBody>
      </p:sp>
      <p:sp>
        <p:nvSpPr>
          <p:cNvPr id="517155" name="Rectangle 35"/>
          <p:cNvSpPr>
            <a:spLocks noChangeArrowheads="1"/>
          </p:cNvSpPr>
          <p:nvPr/>
        </p:nvSpPr>
        <p:spPr bwMode="auto">
          <a:xfrm>
            <a:off x="1989138" y="5948363"/>
            <a:ext cx="1487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LB plate</a:t>
            </a:r>
          </a:p>
        </p:txBody>
      </p:sp>
      <p:sp>
        <p:nvSpPr>
          <p:cNvPr id="517156" name="Oval 36"/>
          <p:cNvSpPr>
            <a:spLocks noChangeArrowheads="1"/>
          </p:cNvSpPr>
          <p:nvPr/>
        </p:nvSpPr>
        <p:spPr bwMode="auto">
          <a:xfrm>
            <a:off x="6324600" y="4291013"/>
            <a:ext cx="493713" cy="182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1331913" y="3382963"/>
            <a:ext cx="2830512" cy="441325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all bacteria grow</a:t>
            </a:r>
          </a:p>
        </p:txBody>
      </p: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5597525" y="2941638"/>
            <a:ext cx="3055938" cy="8826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only </a:t>
            </a:r>
            <a:r>
              <a:rPr lang="en-US" sz="2600" b="1" u="sng" dirty="0">
                <a:solidFill>
                  <a:srgbClr val="CC0000"/>
                </a:solidFill>
              </a:rPr>
              <a:t>transformed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br>
              <a:rPr lang="en-US" sz="2600" b="1" dirty="0">
                <a:solidFill>
                  <a:srgbClr val="CC0000"/>
                </a:solidFill>
              </a:rPr>
            </a:br>
            <a:r>
              <a:rPr lang="en-US" sz="2600" b="1" dirty="0">
                <a:solidFill>
                  <a:srgbClr val="CC0000"/>
                </a:solidFill>
              </a:rPr>
              <a:t>bacteria grow</a:t>
            </a:r>
          </a:p>
        </p:txBody>
      </p:sp>
      <p:sp>
        <p:nvSpPr>
          <p:cNvPr id="517159" name="Rectangle 39"/>
          <p:cNvSpPr>
            <a:spLocks noChangeArrowheads="1"/>
          </p:cNvSpPr>
          <p:nvPr/>
        </p:nvSpPr>
        <p:spPr bwMode="auto">
          <a:xfrm>
            <a:off x="2162175" y="42227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2" name="Rectangle 42"/>
          <p:cNvSpPr>
            <a:spLocks noChangeArrowheads="1"/>
          </p:cNvSpPr>
          <p:nvPr/>
        </p:nvSpPr>
        <p:spPr bwMode="auto">
          <a:xfrm>
            <a:off x="5873750" y="45418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3" name="Rectangle 43"/>
          <p:cNvSpPr>
            <a:spLocks noChangeArrowheads="1"/>
          </p:cNvSpPr>
          <p:nvPr/>
        </p:nvSpPr>
        <p:spPr bwMode="auto">
          <a:xfrm>
            <a:off x="6527800" y="42386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4" name="Rectangle 44"/>
          <p:cNvSpPr>
            <a:spLocks noChangeArrowheads="1"/>
          </p:cNvSpPr>
          <p:nvPr/>
        </p:nvSpPr>
        <p:spPr bwMode="auto">
          <a:xfrm>
            <a:off x="7256463" y="4230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5" name="Rectangle 45"/>
          <p:cNvSpPr>
            <a:spLocks noChangeArrowheads="1"/>
          </p:cNvSpPr>
          <p:nvPr/>
        </p:nvSpPr>
        <p:spPr bwMode="auto">
          <a:xfrm>
            <a:off x="7469188" y="4024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6" name="Rectangle 46"/>
          <p:cNvSpPr>
            <a:spLocks noChangeArrowheads="1"/>
          </p:cNvSpPr>
          <p:nvPr/>
        </p:nvSpPr>
        <p:spPr bwMode="auto">
          <a:xfrm>
            <a:off x="8010525" y="43307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7" name="Rectangle 47"/>
          <p:cNvSpPr>
            <a:spLocks noChangeArrowheads="1"/>
          </p:cNvSpPr>
          <p:nvPr/>
        </p:nvSpPr>
        <p:spPr bwMode="auto">
          <a:xfrm>
            <a:off x="8313738" y="46259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8" name="Rectangle 48"/>
          <p:cNvSpPr>
            <a:spLocks noChangeArrowheads="1"/>
          </p:cNvSpPr>
          <p:nvPr/>
        </p:nvSpPr>
        <p:spPr bwMode="auto">
          <a:xfrm>
            <a:off x="7902575" y="48926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69" name="Rectangle 49"/>
          <p:cNvSpPr>
            <a:spLocks noChangeArrowheads="1"/>
          </p:cNvSpPr>
          <p:nvPr/>
        </p:nvSpPr>
        <p:spPr bwMode="auto">
          <a:xfrm>
            <a:off x="7240588" y="47101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0" name="Rectangle 50"/>
          <p:cNvSpPr>
            <a:spLocks noChangeArrowheads="1"/>
          </p:cNvSpPr>
          <p:nvPr/>
        </p:nvSpPr>
        <p:spPr bwMode="auto">
          <a:xfrm>
            <a:off x="6564313" y="45418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1" name="Rectangle 51"/>
          <p:cNvSpPr>
            <a:spLocks noChangeArrowheads="1"/>
          </p:cNvSpPr>
          <p:nvPr/>
        </p:nvSpPr>
        <p:spPr bwMode="auto">
          <a:xfrm>
            <a:off x="6662738" y="48609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2" name="Rectangle 52"/>
          <p:cNvSpPr>
            <a:spLocks noChangeArrowheads="1"/>
          </p:cNvSpPr>
          <p:nvPr/>
        </p:nvSpPr>
        <p:spPr bwMode="auto">
          <a:xfrm>
            <a:off x="5948363" y="49387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3" name="Rectangle 53"/>
          <p:cNvSpPr>
            <a:spLocks noChangeArrowheads="1"/>
          </p:cNvSpPr>
          <p:nvPr/>
        </p:nvSpPr>
        <p:spPr bwMode="auto">
          <a:xfrm>
            <a:off x="6261100" y="52371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4" name="Rectangle 54"/>
          <p:cNvSpPr>
            <a:spLocks noChangeArrowheads="1"/>
          </p:cNvSpPr>
          <p:nvPr/>
        </p:nvSpPr>
        <p:spPr bwMode="auto">
          <a:xfrm>
            <a:off x="6915150" y="53594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5" name="Rectangle 55"/>
          <p:cNvSpPr>
            <a:spLocks noChangeArrowheads="1"/>
          </p:cNvSpPr>
          <p:nvPr/>
        </p:nvSpPr>
        <p:spPr bwMode="auto">
          <a:xfrm>
            <a:off x="7569200" y="52292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6" name="AutoShape 56"/>
          <p:cNvSpPr>
            <a:spLocks noChangeArrowheads="1"/>
          </p:cNvSpPr>
          <p:nvPr/>
        </p:nvSpPr>
        <p:spPr bwMode="auto">
          <a:xfrm>
            <a:off x="6450013" y="6391275"/>
            <a:ext cx="1395412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cloning</a:t>
            </a:r>
          </a:p>
        </p:txBody>
      </p:sp>
      <p:sp>
        <p:nvSpPr>
          <p:cNvPr id="517177" name="Oval 57"/>
          <p:cNvSpPr>
            <a:spLocks noChangeArrowheads="1"/>
          </p:cNvSpPr>
          <p:nvPr/>
        </p:nvSpPr>
        <p:spPr bwMode="auto">
          <a:xfrm>
            <a:off x="1414463" y="4994275"/>
            <a:ext cx="493712" cy="182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1600200" y="49212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7178" name="Oval 58"/>
          <p:cNvSpPr>
            <a:spLocks noChangeArrowheads="1"/>
          </p:cNvSpPr>
          <p:nvPr/>
        </p:nvSpPr>
        <p:spPr bwMode="auto">
          <a:xfrm>
            <a:off x="3379788" y="4953000"/>
            <a:ext cx="493712" cy="182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61" name="Rectangle 41"/>
          <p:cNvSpPr>
            <a:spLocks noChangeArrowheads="1"/>
          </p:cNvSpPr>
          <p:nvPr/>
        </p:nvSpPr>
        <p:spPr bwMode="auto">
          <a:xfrm>
            <a:off x="3562350" y="4876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3809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Biotechnology today</a:t>
            </a:r>
          </a:p>
        </p:txBody>
      </p:sp>
      <p:sp>
        <p:nvSpPr>
          <p:cNvPr id="3768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1800" y="1092200"/>
            <a:ext cx="7772400" cy="3581400"/>
          </a:xfrm>
        </p:spPr>
        <p:txBody>
          <a:bodyPr/>
          <a:lstStyle/>
          <a:p>
            <a:r>
              <a:rPr lang="en-US" dirty="0"/>
              <a:t>Genetic Engineering</a:t>
            </a:r>
          </a:p>
          <a:p>
            <a:pPr lvl="1"/>
            <a:r>
              <a:rPr lang="en-US" dirty="0"/>
              <a:t>manipulation of DNA</a:t>
            </a:r>
          </a:p>
          <a:p>
            <a:pPr lvl="1"/>
            <a:r>
              <a:rPr lang="en-US" dirty="0"/>
              <a:t>if you are going to engineer DNA &amp; genes &amp; organisms, then you need a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CC0000"/>
                </a:solidFill>
              </a:rPr>
              <a:t>set </a:t>
            </a:r>
            <a:r>
              <a:rPr lang="en-US" u="sng" dirty="0">
                <a:solidFill>
                  <a:srgbClr val="CC0000"/>
                </a:solidFill>
              </a:rPr>
              <a:t>of tools</a:t>
            </a:r>
            <a:r>
              <a:rPr lang="en-US" dirty="0"/>
              <a:t> to work </a:t>
            </a:r>
            <a:r>
              <a:rPr lang="en-US" dirty="0" smtClean="0"/>
              <a:t>with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to </a:t>
            </a:r>
            <a:r>
              <a:rPr lang="en-US" u="sng">
                <a:solidFill>
                  <a:srgbClr val="CC0000"/>
                </a:solidFill>
              </a:rPr>
              <a:t>screen</a:t>
            </a:r>
            <a:r>
              <a:rPr lang="en-US"/>
              <a:t> plasmids</a:t>
            </a:r>
          </a:p>
        </p:txBody>
      </p:sp>
      <p:sp>
        <p:nvSpPr>
          <p:cNvPr id="518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965200"/>
            <a:ext cx="7772400" cy="1165225"/>
          </a:xfrm>
        </p:spPr>
        <p:txBody>
          <a:bodyPr/>
          <a:lstStyle/>
          <a:p>
            <a:r>
              <a:rPr lang="en-US" dirty="0"/>
              <a:t>Need to make sure bacteria have </a:t>
            </a:r>
            <a:r>
              <a:rPr lang="en-US" u="sng" dirty="0">
                <a:solidFill>
                  <a:srgbClr val="CC0000"/>
                </a:solidFill>
              </a:rPr>
              <a:t>recombinant</a:t>
            </a:r>
            <a:r>
              <a:rPr lang="en-US" dirty="0"/>
              <a:t> plasmid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1706563" y="4953000"/>
            <a:ext cx="1144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000000"/>
                </a:solidFill>
              </a:rPr>
              <a:t>plasmid</a:t>
            </a:r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2035175" y="5654675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1">
                <a:solidFill>
                  <a:srgbClr val="2C8516"/>
                </a:solidFill>
              </a:rPr>
              <a:t>amp</a:t>
            </a:r>
          </a:p>
          <a:p>
            <a:pPr algn="r">
              <a:lnSpc>
                <a:spcPct val="70000"/>
              </a:lnSpc>
            </a:pPr>
            <a:r>
              <a:rPr lang="en-US" sz="2000" b="1">
                <a:solidFill>
                  <a:srgbClr val="2C8516"/>
                </a:solidFill>
              </a:rPr>
              <a:t>resistance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1676400" y="342900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F116A"/>
                </a:solidFill>
              </a:rPr>
              <a:t>LacZ gene</a:t>
            </a:r>
          </a:p>
        </p:txBody>
      </p:sp>
      <p:sp>
        <p:nvSpPr>
          <p:cNvPr id="518151" name="Rectangle 7"/>
          <p:cNvSpPr>
            <a:spLocks noChangeArrowheads="1"/>
          </p:cNvSpPr>
          <p:nvPr/>
        </p:nvSpPr>
        <p:spPr bwMode="auto">
          <a:xfrm>
            <a:off x="2379663" y="2422525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F116A"/>
                </a:solidFill>
              </a:rPr>
              <a:t>restriction sites</a:t>
            </a:r>
          </a:p>
        </p:txBody>
      </p:sp>
      <p:sp>
        <p:nvSpPr>
          <p:cNvPr id="518152" name="AutoShape 8"/>
          <p:cNvSpPr>
            <a:spLocks noChangeArrowheads="1"/>
          </p:cNvSpPr>
          <p:nvPr/>
        </p:nvSpPr>
        <p:spPr bwMode="auto">
          <a:xfrm>
            <a:off x="968375" y="4276725"/>
            <a:ext cx="2709863" cy="3746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lactose </a:t>
            </a:r>
            <a:r>
              <a:rPr lang="en-US" sz="2000" b="1">
                <a:solidFill>
                  <a:srgbClr val="0F116A"/>
                </a:solidFill>
                <a:sym typeface="Symbol" charset="2"/>
              </a:rPr>
              <a:t> </a:t>
            </a:r>
            <a:r>
              <a:rPr lang="en-US" sz="2000" b="1">
                <a:solidFill>
                  <a:srgbClr val="0F116A"/>
                </a:solidFill>
              </a:rPr>
              <a:t>blue color</a:t>
            </a:r>
          </a:p>
        </p:txBody>
      </p:sp>
      <p:sp>
        <p:nvSpPr>
          <p:cNvPr id="518153" name="AutoShape 9"/>
          <p:cNvSpPr>
            <a:spLocks noChangeArrowheads="1"/>
          </p:cNvSpPr>
          <p:nvPr/>
        </p:nvSpPr>
        <p:spPr bwMode="auto">
          <a:xfrm rot="9000000">
            <a:off x="381000" y="2895600"/>
            <a:ext cx="3886200" cy="3886200"/>
          </a:xfrm>
          <a:custGeom>
            <a:avLst/>
            <a:gdLst>
              <a:gd name="G0" fmla="+- 8686 0 0"/>
              <a:gd name="G1" fmla="+- 6736863 0 0"/>
              <a:gd name="G2" fmla="+- 0 0 6736863"/>
              <a:gd name="T0" fmla="*/ 0 256 1"/>
              <a:gd name="T1" fmla="*/ 180 256 1"/>
              <a:gd name="G3" fmla="+- 6736863 T0 T1"/>
              <a:gd name="T2" fmla="*/ 0 256 1"/>
              <a:gd name="T3" fmla="*/ 90 256 1"/>
              <a:gd name="G4" fmla="+- 6736863 T2 T3"/>
              <a:gd name="G5" fmla="*/ G4 2 1"/>
              <a:gd name="T4" fmla="*/ 90 256 1"/>
              <a:gd name="T5" fmla="*/ 0 256 1"/>
              <a:gd name="G6" fmla="+- 6736863 T4 T5"/>
              <a:gd name="G7" fmla="*/ G6 2 1"/>
              <a:gd name="G8" fmla="abs 673686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686"/>
              <a:gd name="G18" fmla="*/ 8686 1 2"/>
              <a:gd name="G19" fmla="+- G18 5400 0"/>
              <a:gd name="G20" fmla="cos G19 6736863"/>
              <a:gd name="G21" fmla="sin G19 6736863"/>
              <a:gd name="G22" fmla="+- G20 10800 0"/>
              <a:gd name="G23" fmla="+- G21 10800 0"/>
              <a:gd name="G24" fmla="+- 10800 0 G20"/>
              <a:gd name="G25" fmla="+- 8686 10800 0"/>
              <a:gd name="G26" fmla="?: G9 G17 G25"/>
              <a:gd name="G27" fmla="?: G9 0 21600"/>
              <a:gd name="G28" fmla="cos 10800 6736863"/>
              <a:gd name="G29" fmla="sin 10800 6736863"/>
              <a:gd name="G30" fmla="sin 8686 6736863"/>
              <a:gd name="G31" fmla="+- G28 10800 0"/>
              <a:gd name="G32" fmla="+- G29 10800 0"/>
              <a:gd name="G33" fmla="+- G30 10800 0"/>
              <a:gd name="G34" fmla="?: G4 0 G31"/>
              <a:gd name="G35" fmla="?: 6736863 G34 0"/>
              <a:gd name="G36" fmla="?: G6 G35 G31"/>
              <a:gd name="G37" fmla="+- 21600 0 G36"/>
              <a:gd name="G38" fmla="?: G4 0 G33"/>
              <a:gd name="G39" fmla="?: 673686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8642 w 21600"/>
              <a:gd name="T15" fmla="*/ 20301 h 21600"/>
              <a:gd name="T16" fmla="*/ 10800 w 21600"/>
              <a:gd name="T17" fmla="*/ 2114 h 21600"/>
              <a:gd name="T18" fmla="*/ 12958 w 21600"/>
              <a:gd name="T19" fmla="*/ 2030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76" y="19270"/>
                </a:moveTo>
                <a:cubicBezTo>
                  <a:pt x="4920" y="18371"/>
                  <a:pt x="2114" y="14855"/>
                  <a:pt x="2114" y="10800"/>
                </a:cubicBezTo>
                <a:cubicBezTo>
                  <a:pt x="2114" y="6002"/>
                  <a:pt x="6002" y="2114"/>
                  <a:pt x="10800" y="2114"/>
                </a:cubicBezTo>
                <a:cubicBezTo>
                  <a:pt x="15597" y="2114"/>
                  <a:pt x="19486" y="6002"/>
                  <a:pt x="19486" y="10800"/>
                </a:cubicBezTo>
                <a:cubicBezTo>
                  <a:pt x="19486" y="14855"/>
                  <a:pt x="16679" y="18371"/>
                  <a:pt x="12723" y="19270"/>
                </a:cubicBezTo>
                <a:lnTo>
                  <a:pt x="13192" y="21331"/>
                </a:lnTo>
                <a:cubicBezTo>
                  <a:pt x="18109" y="20214"/>
                  <a:pt x="21600" y="1584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843"/>
                  <a:pt x="3490" y="20214"/>
                  <a:pt x="8407" y="21331"/>
                </a:cubicBezTo>
                <a:close/>
              </a:path>
            </a:pathLst>
          </a:cu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4" name="AutoShape 10"/>
          <p:cNvSpPr>
            <a:spLocks noChangeArrowheads="1"/>
          </p:cNvSpPr>
          <p:nvPr/>
        </p:nvSpPr>
        <p:spPr bwMode="auto">
          <a:xfrm rot="22500000">
            <a:off x="381000" y="2895600"/>
            <a:ext cx="3886200" cy="3886200"/>
          </a:xfrm>
          <a:custGeom>
            <a:avLst/>
            <a:gdLst>
              <a:gd name="G0" fmla="+- 8681 0 0"/>
              <a:gd name="G1" fmla="+- -10287780 0 0"/>
              <a:gd name="G2" fmla="+- 0 0 -10287780"/>
              <a:gd name="T0" fmla="*/ 0 256 1"/>
              <a:gd name="T1" fmla="*/ 180 256 1"/>
              <a:gd name="G3" fmla="+- -10287780 T0 T1"/>
              <a:gd name="T2" fmla="*/ 0 256 1"/>
              <a:gd name="T3" fmla="*/ 90 256 1"/>
              <a:gd name="G4" fmla="+- -10287780 T2 T3"/>
              <a:gd name="G5" fmla="*/ G4 2 1"/>
              <a:gd name="T4" fmla="*/ 90 256 1"/>
              <a:gd name="T5" fmla="*/ 0 256 1"/>
              <a:gd name="G6" fmla="+- -10287780 T4 T5"/>
              <a:gd name="G7" fmla="*/ G6 2 1"/>
              <a:gd name="G8" fmla="abs -102877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681"/>
              <a:gd name="G18" fmla="*/ 8681 1 2"/>
              <a:gd name="G19" fmla="+- G18 5400 0"/>
              <a:gd name="G20" fmla="cos G19 -10287780"/>
              <a:gd name="G21" fmla="sin G19 -10287780"/>
              <a:gd name="G22" fmla="+- G20 10800 0"/>
              <a:gd name="G23" fmla="+- G21 10800 0"/>
              <a:gd name="G24" fmla="+- 10800 0 G20"/>
              <a:gd name="G25" fmla="+- 8681 10800 0"/>
              <a:gd name="G26" fmla="?: G9 G17 G25"/>
              <a:gd name="G27" fmla="?: G9 0 21600"/>
              <a:gd name="G28" fmla="cos 10800 -10287780"/>
              <a:gd name="G29" fmla="sin 10800 -10287780"/>
              <a:gd name="G30" fmla="sin 8681 -10287780"/>
              <a:gd name="G31" fmla="+- G28 10800 0"/>
              <a:gd name="G32" fmla="+- G29 10800 0"/>
              <a:gd name="G33" fmla="+- G30 10800 0"/>
              <a:gd name="G34" fmla="?: G4 0 G31"/>
              <a:gd name="G35" fmla="?: -10287780 G34 0"/>
              <a:gd name="G36" fmla="?: G6 G35 G31"/>
              <a:gd name="G37" fmla="+- 21600 0 G36"/>
              <a:gd name="G38" fmla="?: G4 0 G33"/>
              <a:gd name="G39" fmla="?: -102877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834 w 21600"/>
              <a:gd name="T15" fmla="*/ 6990 h 21600"/>
              <a:gd name="T16" fmla="*/ 10800 w 21600"/>
              <a:gd name="T17" fmla="*/ 2119 h 21600"/>
              <a:gd name="T18" fmla="*/ 19766 w 21600"/>
              <a:gd name="T19" fmla="*/ 699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10" y="7405"/>
                </a:moveTo>
                <a:cubicBezTo>
                  <a:pt x="4172" y="4200"/>
                  <a:pt x="7317" y="2118"/>
                  <a:pt x="10800" y="2118"/>
                </a:cubicBezTo>
                <a:cubicBezTo>
                  <a:pt x="14282" y="2118"/>
                  <a:pt x="17427" y="4200"/>
                  <a:pt x="18789" y="7405"/>
                </a:cubicBezTo>
                <a:lnTo>
                  <a:pt x="20739" y="6576"/>
                </a:lnTo>
                <a:cubicBezTo>
                  <a:pt x="19045" y="2589"/>
                  <a:pt x="15132" y="0"/>
                  <a:pt x="10799" y="0"/>
                </a:cubicBezTo>
                <a:cubicBezTo>
                  <a:pt x="6467" y="0"/>
                  <a:pt x="2554" y="2589"/>
                  <a:pt x="860" y="6576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5" name="AutoShape 11"/>
          <p:cNvSpPr>
            <a:spLocks noChangeArrowheads="1"/>
          </p:cNvSpPr>
          <p:nvPr/>
        </p:nvSpPr>
        <p:spPr bwMode="auto">
          <a:xfrm rot="29700000">
            <a:off x="381000" y="2895600"/>
            <a:ext cx="3886200" cy="3886200"/>
          </a:xfrm>
          <a:custGeom>
            <a:avLst/>
            <a:gdLst>
              <a:gd name="G0" fmla="+- 8708 0 0"/>
              <a:gd name="G1" fmla="+- -8042048 0 0"/>
              <a:gd name="G2" fmla="+- 0 0 -8042048"/>
              <a:gd name="T0" fmla="*/ 0 256 1"/>
              <a:gd name="T1" fmla="*/ 180 256 1"/>
              <a:gd name="G3" fmla="+- -8042048 T0 T1"/>
              <a:gd name="T2" fmla="*/ 0 256 1"/>
              <a:gd name="T3" fmla="*/ 90 256 1"/>
              <a:gd name="G4" fmla="+- -8042048 T2 T3"/>
              <a:gd name="G5" fmla="*/ G4 2 1"/>
              <a:gd name="T4" fmla="*/ 90 256 1"/>
              <a:gd name="T5" fmla="*/ 0 256 1"/>
              <a:gd name="G6" fmla="+- -8042048 T4 T5"/>
              <a:gd name="G7" fmla="*/ G6 2 1"/>
              <a:gd name="G8" fmla="abs -80420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08"/>
              <a:gd name="G18" fmla="*/ 8708 1 2"/>
              <a:gd name="G19" fmla="+- G18 5400 0"/>
              <a:gd name="G20" fmla="cos G19 -8042048"/>
              <a:gd name="G21" fmla="sin G19 -8042048"/>
              <a:gd name="G22" fmla="+- G20 10800 0"/>
              <a:gd name="G23" fmla="+- G21 10800 0"/>
              <a:gd name="G24" fmla="+- 10800 0 G20"/>
              <a:gd name="G25" fmla="+- 8708 10800 0"/>
              <a:gd name="G26" fmla="?: G9 G17 G25"/>
              <a:gd name="G27" fmla="?: G9 0 21600"/>
              <a:gd name="G28" fmla="cos 10800 -8042048"/>
              <a:gd name="G29" fmla="sin 10800 -8042048"/>
              <a:gd name="G30" fmla="sin 8708 -8042048"/>
              <a:gd name="G31" fmla="+- G28 10800 0"/>
              <a:gd name="G32" fmla="+- G29 10800 0"/>
              <a:gd name="G33" fmla="+- G30 10800 0"/>
              <a:gd name="G34" fmla="?: G4 0 G31"/>
              <a:gd name="G35" fmla="?: -8042048 G34 0"/>
              <a:gd name="G36" fmla="?: G6 G35 G31"/>
              <a:gd name="G37" fmla="+- 21600 0 G36"/>
              <a:gd name="G38" fmla="?: G4 0 G33"/>
              <a:gd name="G39" fmla="?: -80420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28 w 21600"/>
              <a:gd name="T15" fmla="*/ 2592 h 21600"/>
              <a:gd name="T16" fmla="*/ 10800 w 21600"/>
              <a:gd name="T17" fmla="*/ 2092 h 21600"/>
              <a:gd name="T18" fmla="*/ 16072 w 21600"/>
              <a:gd name="T19" fmla="*/ 259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094" y="3473"/>
                </a:moveTo>
                <a:cubicBezTo>
                  <a:pt x="7497" y="2571"/>
                  <a:pt x="9131" y="2091"/>
                  <a:pt x="10800" y="2091"/>
                </a:cubicBezTo>
                <a:cubicBezTo>
                  <a:pt x="12468" y="2091"/>
                  <a:pt x="14102" y="2571"/>
                  <a:pt x="15505" y="3473"/>
                </a:cubicBezTo>
                <a:lnTo>
                  <a:pt x="16636" y="1712"/>
                </a:lnTo>
                <a:cubicBezTo>
                  <a:pt x="14895" y="594"/>
                  <a:pt x="12869" y="0"/>
                  <a:pt x="10799" y="0"/>
                </a:cubicBezTo>
                <a:cubicBezTo>
                  <a:pt x="8730" y="0"/>
                  <a:pt x="6704" y="594"/>
                  <a:pt x="4963" y="1712"/>
                </a:cubicBezTo>
                <a:close/>
              </a:path>
            </a:pathLst>
          </a:custGeom>
          <a:solidFill>
            <a:srgbClr val="2C8516"/>
          </a:solidFill>
          <a:ln w="9525">
            <a:solidFill>
              <a:srgbClr val="2C851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6" name="AutoShape 12"/>
          <p:cNvSpPr>
            <a:spLocks noChangeArrowheads="1"/>
          </p:cNvSpPr>
          <p:nvPr/>
        </p:nvSpPr>
        <p:spPr bwMode="auto">
          <a:xfrm rot="56700000">
            <a:off x="381000" y="2895600"/>
            <a:ext cx="3886200" cy="3886200"/>
          </a:xfrm>
          <a:custGeom>
            <a:avLst/>
            <a:gdLst>
              <a:gd name="G0" fmla="+- 8696 0 0"/>
              <a:gd name="G1" fmla="+- -6578561 0 0"/>
              <a:gd name="G2" fmla="+- 0 0 -6578561"/>
              <a:gd name="T0" fmla="*/ 0 256 1"/>
              <a:gd name="T1" fmla="*/ 180 256 1"/>
              <a:gd name="G3" fmla="+- -6578561 T0 T1"/>
              <a:gd name="T2" fmla="*/ 0 256 1"/>
              <a:gd name="T3" fmla="*/ 90 256 1"/>
              <a:gd name="G4" fmla="+- -6578561 T2 T3"/>
              <a:gd name="G5" fmla="*/ G4 2 1"/>
              <a:gd name="T4" fmla="*/ 90 256 1"/>
              <a:gd name="T5" fmla="*/ 0 256 1"/>
              <a:gd name="G6" fmla="+- -6578561 T4 T5"/>
              <a:gd name="G7" fmla="*/ G6 2 1"/>
              <a:gd name="G8" fmla="abs -657856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696"/>
              <a:gd name="G18" fmla="*/ 8696 1 2"/>
              <a:gd name="G19" fmla="+- G18 5400 0"/>
              <a:gd name="G20" fmla="cos G19 -6578561"/>
              <a:gd name="G21" fmla="sin G19 -6578561"/>
              <a:gd name="G22" fmla="+- G20 10800 0"/>
              <a:gd name="G23" fmla="+- G21 10800 0"/>
              <a:gd name="G24" fmla="+- 10800 0 G20"/>
              <a:gd name="G25" fmla="+- 8696 10800 0"/>
              <a:gd name="G26" fmla="?: G9 G17 G25"/>
              <a:gd name="G27" fmla="?: G9 0 21600"/>
              <a:gd name="G28" fmla="cos 10800 -6578561"/>
              <a:gd name="G29" fmla="sin 10800 -6578561"/>
              <a:gd name="G30" fmla="sin 8696 -6578561"/>
              <a:gd name="G31" fmla="+- G28 10800 0"/>
              <a:gd name="G32" fmla="+- G29 10800 0"/>
              <a:gd name="G33" fmla="+- G30 10800 0"/>
              <a:gd name="G34" fmla="?: G4 0 G31"/>
              <a:gd name="G35" fmla="?: -6578561 G34 0"/>
              <a:gd name="G36" fmla="?: G6 G35 G31"/>
              <a:gd name="G37" fmla="+- 21600 0 G36"/>
              <a:gd name="G38" fmla="?: G4 0 G33"/>
              <a:gd name="G39" fmla="?: -657856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043 w 21600"/>
              <a:gd name="T15" fmla="*/ 1211 h 21600"/>
              <a:gd name="T16" fmla="*/ 10800 w 21600"/>
              <a:gd name="T17" fmla="*/ 2104 h 21600"/>
              <a:gd name="T18" fmla="*/ 12557 w 21600"/>
              <a:gd name="T19" fmla="*/ 121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233" y="2246"/>
                </a:moveTo>
                <a:cubicBezTo>
                  <a:pt x="9749" y="2151"/>
                  <a:pt x="10274" y="2103"/>
                  <a:pt x="10800" y="2103"/>
                </a:cubicBezTo>
                <a:cubicBezTo>
                  <a:pt x="11325" y="2103"/>
                  <a:pt x="11850" y="2151"/>
                  <a:pt x="12366" y="2246"/>
                </a:cubicBezTo>
                <a:lnTo>
                  <a:pt x="12746" y="176"/>
                </a:lnTo>
                <a:cubicBezTo>
                  <a:pt x="12104" y="59"/>
                  <a:pt x="11452" y="0"/>
                  <a:pt x="10799" y="0"/>
                </a:cubicBezTo>
                <a:cubicBezTo>
                  <a:pt x="10147" y="0"/>
                  <a:pt x="9495" y="59"/>
                  <a:pt x="8853" y="17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>
            <a:off x="2362200" y="2743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8" name="Line 14"/>
          <p:cNvSpPr>
            <a:spLocks noChangeShapeType="1"/>
          </p:cNvSpPr>
          <p:nvPr/>
        </p:nvSpPr>
        <p:spPr bwMode="auto">
          <a:xfrm rot="1377827">
            <a:off x="3048000" y="28956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9" name="Line 15"/>
          <p:cNvSpPr>
            <a:spLocks noChangeShapeType="1"/>
          </p:cNvSpPr>
          <p:nvPr/>
        </p:nvSpPr>
        <p:spPr bwMode="auto">
          <a:xfrm rot="2875594">
            <a:off x="3657600" y="3381375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60" name="Line 16"/>
          <p:cNvSpPr>
            <a:spLocks noChangeShapeType="1"/>
          </p:cNvSpPr>
          <p:nvPr/>
        </p:nvSpPr>
        <p:spPr bwMode="auto">
          <a:xfrm rot="-1241727">
            <a:off x="1524000" y="29337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61" name="Line 17"/>
          <p:cNvSpPr>
            <a:spLocks noChangeShapeType="1"/>
          </p:cNvSpPr>
          <p:nvPr/>
        </p:nvSpPr>
        <p:spPr bwMode="auto">
          <a:xfrm rot="-2155082">
            <a:off x="1219200" y="3124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876800" y="2438400"/>
            <a:ext cx="4306888" cy="4343400"/>
            <a:chOff x="3072" y="1536"/>
            <a:chExt cx="2713" cy="2736"/>
          </a:xfrm>
        </p:grpSpPr>
        <p:sp>
          <p:nvSpPr>
            <p:cNvPr id="518163" name="Rectangle 19"/>
            <p:cNvSpPr>
              <a:spLocks noChangeArrowheads="1"/>
            </p:cNvSpPr>
            <p:nvPr/>
          </p:nvSpPr>
          <p:spPr bwMode="auto">
            <a:xfrm>
              <a:off x="3732" y="3043"/>
              <a:ext cx="10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u="sng">
                  <a:solidFill>
                    <a:srgbClr val="000000"/>
                  </a:solidFill>
                </a:rPr>
                <a:t>recombinant</a:t>
              </a:r>
              <a:br>
                <a:rPr lang="en-US" sz="2000" b="1" u="sng">
                  <a:solidFill>
                    <a:srgbClr val="000000"/>
                  </a:solidFill>
                </a:rPr>
              </a:br>
              <a:r>
                <a:rPr lang="en-US" sz="2000" b="1" u="sng">
                  <a:solidFill>
                    <a:srgbClr val="000000"/>
                  </a:solidFill>
                </a:rPr>
                <a:t>plasmid</a:t>
              </a:r>
            </a:p>
          </p:txBody>
        </p:sp>
        <p:sp>
          <p:nvSpPr>
            <p:cNvPr id="518164" name="Rectangle 20"/>
            <p:cNvSpPr>
              <a:spLocks noChangeArrowheads="1"/>
            </p:cNvSpPr>
            <p:nvPr/>
          </p:nvSpPr>
          <p:spPr bwMode="auto">
            <a:xfrm>
              <a:off x="4118" y="3562"/>
              <a:ext cx="9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2000" b="1">
                  <a:solidFill>
                    <a:srgbClr val="2C8516"/>
                  </a:solidFill>
                </a:rPr>
                <a:t>amp</a:t>
              </a:r>
            </a:p>
            <a:p>
              <a:pPr algn="r">
                <a:lnSpc>
                  <a:spcPct val="70000"/>
                </a:lnSpc>
              </a:pPr>
              <a:r>
                <a:rPr lang="en-US" sz="2000" b="1">
                  <a:solidFill>
                    <a:srgbClr val="2C8516"/>
                  </a:solidFill>
                </a:rPr>
                <a:t>resistance</a:t>
              </a:r>
              <a:endParaRPr 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518165" name="Rectangle 21"/>
            <p:cNvSpPr>
              <a:spLocks noChangeArrowheads="1"/>
            </p:cNvSpPr>
            <p:nvPr/>
          </p:nvSpPr>
          <p:spPr bwMode="auto">
            <a:xfrm>
              <a:off x="3843" y="2226"/>
              <a:ext cx="9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broken</a:t>
              </a:r>
              <a:br>
                <a:rPr lang="en-US" sz="2000" b="1">
                  <a:solidFill>
                    <a:srgbClr val="0F116A"/>
                  </a:solidFill>
                </a:rPr>
              </a:br>
              <a:r>
                <a:rPr lang="en-US" sz="2000" b="1">
                  <a:solidFill>
                    <a:srgbClr val="0F116A"/>
                  </a:solidFill>
                </a:rPr>
                <a:t>LacZ gene</a:t>
              </a:r>
            </a:p>
          </p:txBody>
        </p:sp>
        <p:sp>
          <p:nvSpPr>
            <p:cNvPr id="518166" name="AutoShape 22"/>
            <p:cNvSpPr>
              <a:spLocks noChangeArrowheads="1"/>
            </p:cNvSpPr>
            <p:nvPr/>
          </p:nvSpPr>
          <p:spPr bwMode="auto">
            <a:xfrm rot="9000000">
              <a:off x="3072" y="1824"/>
              <a:ext cx="2448" cy="2448"/>
            </a:xfrm>
            <a:custGeom>
              <a:avLst/>
              <a:gdLst>
                <a:gd name="G0" fmla="+- 8686 0 0"/>
                <a:gd name="G1" fmla="+- 6736863 0 0"/>
                <a:gd name="G2" fmla="+- 0 0 6736863"/>
                <a:gd name="T0" fmla="*/ 0 256 1"/>
                <a:gd name="T1" fmla="*/ 180 256 1"/>
                <a:gd name="G3" fmla="+- 6736863 T0 T1"/>
                <a:gd name="T2" fmla="*/ 0 256 1"/>
                <a:gd name="T3" fmla="*/ 90 256 1"/>
                <a:gd name="G4" fmla="+- 6736863 T2 T3"/>
                <a:gd name="G5" fmla="*/ G4 2 1"/>
                <a:gd name="T4" fmla="*/ 90 256 1"/>
                <a:gd name="T5" fmla="*/ 0 256 1"/>
                <a:gd name="G6" fmla="+- 6736863 T4 T5"/>
                <a:gd name="G7" fmla="*/ G6 2 1"/>
                <a:gd name="G8" fmla="abs 673686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686"/>
                <a:gd name="G18" fmla="*/ 8686 1 2"/>
                <a:gd name="G19" fmla="+- G18 5400 0"/>
                <a:gd name="G20" fmla="cos G19 6736863"/>
                <a:gd name="G21" fmla="sin G19 6736863"/>
                <a:gd name="G22" fmla="+- G20 10800 0"/>
                <a:gd name="G23" fmla="+- G21 10800 0"/>
                <a:gd name="G24" fmla="+- 10800 0 G20"/>
                <a:gd name="G25" fmla="+- 8686 10800 0"/>
                <a:gd name="G26" fmla="?: G9 G17 G25"/>
                <a:gd name="G27" fmla="?: G9 0 21600"/>
                <a:gd name="G28" fmla="cos 10800 6736863"/>
                <a:gd name="G29" fmla="sin 10800 6736863"/>
                <a:gd name="G30" fmla="sin 8686 6736863"/>
                <a:gd name="G31" fmla="+- G28 10800 0"/>
                <a:gd name="G32" fmla="+- G29 10800 0"/>
                <a:gd name="G33" fmla="+- G30 10800 0"/>
                <a:gd name="G34" fmla="?: G4 0 G31"/>
                <a:gd name="G35" fmla="?: 6736863 G34 0"/>
                <a:gd name="G36" fmla="?: G6 G35 G31"/>
                <a:gd name="G37" fmla="+- 21600 0 G36"/>
                <a:gd name="G38" fmla="?: G4 0 G33"/>
                <a:gd name="G39" fmla="?: 673686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42 w 21600"/>
                <a:gd name="T15" fmla="*/ 20301 h 21600"/>
                <a:gd name="T16" fmla="*/ 10800 w 21600"/>
                <a:gd name="T17" fmla="*/ 2114 h 21600"/>
                <a:gd name="T18" fmla="*/ 12958 w 21600"/>
                <a:gd name="T19" fmla="*/ 2030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76" y="19270"/>
                  </a:moveTo>
                  <a:cubicBezTo>
                    <a:pt x="4920" y="18371"/>
                    <a:pt x="2114" y="14855"/>
                    <a:pt x="2114" y="10800"/>
                  </a:cubicBezTo>
                  <a:cubicBezTo>
                    <a:pt x="2114" y="6002"/>
                    <a:pt x="6002" y="2114"/>
                    <a:pt x="10800" y="2114"/>
                  </a:cubicBezTo>
                  <a:cubicBezTo>
                    <a:pt x="15597" y="2114"/>
                    <a:pt x="19486" y="6002"/>
                    <a:pt x="19486" y="10800"/>
                  </a:cubicBezTo>
                  <a:cubicBezTo>
                    <a:pt x="19486" y="14855"/>
                    <a:pt x="16679" y="18371"/>
                    <a:pt x="12723" y="19270"/>
                  </a:cubicBezTo>
                  <a:lnTo>
                    <a:pt x="13192" y="21331"/>
                  </a:lnTo>
                  <a:cubicBezTo>
                    <a:pt x="18109" y="20214"/>
                    <a:pt x="21600" y="158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843"/>
                    <a:pt x="3490" y="20214"/>
                    <a:pt x="8407" y="21331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67" name="AutoShape 23"/>
            <p:cNvSpPr>
              <a:spLocks noChangeArrowheads="1"/>
            </p:cNvSpPr>
            <p:nvPr/>
          </p:nvSpPr>
          <p:spPr bwMode="auto">
            <a:xfrm rot="22500000">
              <a:off x="3072" y="1824"/>
              <a:ext cx="2448" cy="2448"/>
            </a:xfrm>
            <a:custGeom>
              <a:avLst/>
              <a:gdLst>
                <a:gd name="G0" fmla="+- 8673 0 0"/>
                <a:gd name="G1" fmla="+- 10974265 0 0"/>
                <a:gd name="G2" fmla="+- 0 0 10974265"/>
                <a:gd name="T0" fmla="*/ 0 256 1"/>
                <a:gd name="T1" fmla="*/ 180 256 1"/>
                <a:gd name="G3" fmla="+- 10974265 T0 T1"/>
                <a:gd name="T2" fmla="*/ 0 256 1"/>
                <a:gd name="T3" fmla="*/ 90 256 1"/>
                <a:gd name="G4" fmla="+- 10974265 T2 T3"/>
                <a:gd name="G5" fmla="*/ G4 2 1"/>
                <a:gd name="T4" fmla="*/ 90 256 1"/>
                <a:gd name="T5" fmla="*/ 0 256 1"/>
                <a:gd name="G6" fmla="+- 10974265 T4 T5"/>
                <a:gd name="G7" fmla="*/ G6 2 1"/>
                <a:gd name="G8" fmla="abs 1097426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673"/>
                <a:gd name="G18" fmla="*/ 8673 1 2"/>
                <a:gd name="G19" fmla="+- G18 5400 0"/>
                <a:gd name="G20" fmla="cos G19 10974265"/>
                <a:gd name="G21" fmla="sin G19 10974265"/>
                <a:gd name="G22" fmla="+- G20 10800 0"/>
                <a:gd name="G23" fmla="+- G21 10800 0"/>
                <a:gd name="G24" fmla="+- 10800 0 G20"/>
                <a:gd name="G25" fmla="+- 8673 10800 0"/>
                <a:gd name="G26" fmla="?: G9 G17 G25"/>
                <a:gd name="G27" fmla="?: G9 0 21600"/>
                <a:gd name="G28" fmla="cos 10800 10974265"/>
                <a:gd name="G29" fmla="sin 10800 10974265"/>
                <a:gd name="G30" fmla="sin 8673 10974265"/>
                <a:gd name="G31" fmla="+- G28 10800 0"/>
                <a:gd name="G32" fmla="+- G29 10800 0"/>
                <a:gd name="G33" fmla="+- G30 10800 0"/>
                <a:gd name="G34" fmla="?: G4 0 G31"/>
                <a:gd name="G35" fmla="?: 10974265 G34 0"/>
                <a:gd name="G36" fmla="?: G6 G35 G31"/>
                <a:gd name="G37" fmla="+- 21600 0 G36"/>
                <a:gd name="G38" fmla="?: G4 0 G33"/>
                <a:gd name="G39" fmla="?: 1097426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295 w 21600"/>
                <a:gd name="T15" fmla="*/ 12915 h 21600"/>
                <a:gd name="T16" fmla="*/ 10800 w 21600"/>
                <a:gd name="T17" fmla="*/ 2127 h 21600"/>
                <a:gd name="T18" fmla="*/ 20305 w 21600"/>
                <a:gd name="T19" fmla="*/ 129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334" y="12683"/>
                  </a:moveTo>
                  <a:cubicBezTo>
                    <a:pt x="2196" y="12065"/>
                    <a:pt x="2127" y="11433"/>
                    <a:pt x="2127" y="10800"/>
                  </a:cubicBezTo>
                  <a:cubicBezTo>
                    <a:pt x="2127" y="6010"/>
                    <a:pt x="6010" y="2127"/>
                    <a:pt x="10800" y="2127"/>
                  </a:cubicBezTo>
                  <a:cubicBezTo>
                    <a:pt x="15589" y="2127"/>
                    <a:pt x="19473" y="6010"/>
                    <a:pt x="19473" y="10800"/>
                  </a:cubicBezTo>
                  <a:cubicBezTo>
                    <a:pt x="19472" y="11433"/>
                    <a:pt x="19403" y="12065"/>
                    <a:pt x="19265" y="12683"/>
                  </a:cubicBezTo>
                  <a:lnTo>
                    <a:pt x="21342" y="13146"/>
                  </a:lnTo>
                  <a:cubicBezTo>
                    <a:pt x="21513" y="12375"/>
                    <a:pt x="21600" y="115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589"/>
                    <a:pt x="86" y="12375"/>
                    <a:pt x="257" y="131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68" name="AutoShape 24"/>
            <p:cNvSpPr>
              <a:spLocks noChangeArrowheads="1"/>
            </p:cNvSpPr>
            <p:nvPr/>
          </p:nvSpPr>
          <p:spPr bwMode="auto">
            <a:xfrm rot="29700000">
              <a:off x="3072" y="1824"/>
              <a:ext cx="2448" cy="2448"/>
            </a:xfrm>
            <a:custGeom>
              <a:avLst/>
              <a:gdLst>
                <a:gd name="G0" fmla="+- 8708 0 0"/>
                <a:gd name="G1" fmla="+- -8042048 0 0"/>
                <a:gd name="G2" fmla="+- 0 0 -8042048"/>
                <a:gd name="T0" fmla="*/ 0 256 1"/>
                <a:gd name="T1" fmla="*/ 180 256 1"/>
                <a:gd name="G3" fmla="+- -8042048 T0 T1"/>
                <a:gd name="T2" fmla="*/ 0 256 1"/>
                <a:gd name="T3" fmla="*/ 90 256 1"/>
                <a:gd name="G4" fmla="+- -8042048 T2 T3"/>
                <a:gd name="G5" fmla="*/ G4 2 1"/>
                <a:gd name="T4" fmla="*/ 90 256 1"/>
                <a:gd name="T5" fmla="*/ 0 256 1"/>
                <a:gd name="G6" fmla="+- -8042048 T4 T5"/>
                <a:gd name="G7" fmla="*/ G6 2 1"/>
                <a:gd name="G8" fmla="abs -804204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708"/>
                <a:gd name="G18" fmla="*/ 8708 1 2"/>
                <a:gd name="G19" fmla="+- G18 5400 0"/>
                <a:gd name="G20" fmla="cos G19 -8042048"/>
                <a:gd name="G21" fmla="sin G19 -8042048"/>
                <a:gd name="G22" fmla="+- G20 10800 0"/>
                <a:gd name="G23" fmla="+- G21 10800 0"/>
                <a:gd name="G24" fmla="+- 10800 0 G20"/>
                <a:gd name="G25" fmla="+- 8708 10800 0"/>
                <a:gd name="G26" fmla="?: G9 G17 G25"/>
                <a:gd name="G27" fmla="?: G9 0 21600"/>
                <a:gd name="G28" fmla="cos 10800 -8042048"/>
                <a:gd name="G29" fmla="sin 10800 -8042048"/>
                <a:gd name="G30" fmla="sin 8708 -8042048"/>
                <a:gd name="G31" fmla="+- G28 10800 0"/>
                <a:gd name="G32" fmla="+- G29 10800 0"/>
                <a:gd name="G33" fmla="+- G30 10800 0"/>
                <a:gd name="G34" fmla="?: G4 0 G31"/>
                <a:gd name="G35" fmla="?: -8042048 G34 0"/>
                <a:gd name="G36" fmla="?: G6 G35 G31"/>
                <a:gd name="G37" fmla="+- 21600 0 G36"/>
                <a:gd name="G38" fmla="?: G4 0 G33"/>
                <a:gd name="G39" fmla="?: -804204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528 w 21600"/>
                <a:gd name="T15" fmla="*/ 2592 h 21600"/>
                <a:gd name="T16" fmla="*/ 10800 w 21600"/>
                <a:gd name="T17" fmla="*/ 2092 h 21600"/>
                <a:gd name="T18" fmla="*/ 16072 w 21600"/>
                <a:gd name="T19" fmla="*/ 259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094" y="3473"/>
                  </a:moveTo>
                  <a:cubicBezTo>
                    <a:pt x="7497" y="2571"/>
                    <a:pt x="9131" y="2091"/>
                    <a:pt x="10800" y="2091"/>
                  </a:cubicBezTo>
                  <a:cubicBezTo>
                    <a:pt x="12468" y="2091"/>
                    <a:pt x="14102" y="2571"/>
                    <a:pt x="15505" y="3473"/>
                  </a:cubicBezTo>
                  <a:lnTo>
                    <a:pt x="16636" y="1712"/>
                  </a:lnTo>
                  <a:cubicBezTo>
                    <a:pt x="14895" y="594"/>
                    <a:pt x="12869" y="0"/>
                    <a:pt x="10799" y="0"/>
                  </a:cubicBezTo>
                  <a:cubicBezTo>
                    <a:pt x="8730" y="0"/>
                    <a:pt x="6704" y="594"/>
                    <a:pt x="4963" y="1712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69" name="AutoShape 25"/>
            <p:cNvSpPr>
              <a:spLocks noChangeArrowheads="1"/>
            </p:cNvSpPr>
            <p:nvPr/>
          </p:nvSpPr>
          <p:spPr bwMode="auto">
            <a:xfrm rot="56700000">
              <a:off x="3072" y="1824"/>
              <a:ext cx="2448" cy="2448"/>
            </a:xfrm>
            <a:custGeom>
              <a:avLst/>
              <a:gdLst>
                <a:gd name="G0" fmla="+- 8696 0 0"/>
                <a:gd name="G1" fmla="+- -6578561 0 0"/>
                <a:gd name="G2" fmla="+- 0 0 -6578561"/>
                <a:gd name="T0" fmla="*/ 0 256 1"/>
                <a:gd name="T1" fmla="*/ 180 256 1"/>
                <a:gd name="G3" fmla="+- -6578561 T0 T1"/>
                <a:gd name="T2" fmla="*/ 0 256 1"/>
                <a:gd name="T3" fmla="*/ 90 256 1"/>
                <a:gd name="G4" fmla="+- -6578561 T2 T3"/>
                <a:gd name="G5" fmla="*/ G4 2 1"/>
                <a:gd name="T4" fmla="*/ 90 256 1"/>
                <a:gd name="T5" fmla="*/ 0 256 1"/>
                <a:gd name="G6" fmla="+- -6578561 T4 T5"/>
                <a:gd name="G7" fmla="*/ G6 2 1"/>
                <a:gd name="G8" fmla="abs -657856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696"/>
                <a:gd name="G18" fmla="*/ 8696 1 2"/>
                <a:gd name="G19" fmla="+- G18 5400 0"/>
                <a:gd name="G20" fmla="cos G19 -6578561"/>
                <a:gd name="G21" fmla="sin G19 -6578561"/>
                <a:gd name="G22" fmla="+- G20 10800 0"/>
                <a:gd name="G23" fmla="+- G21 10800 0"/>
                <a:gd name="G24" fmla="+- 10800 0 G20"/>
                <a:gd name="G25" fmla="+- 8696 10800 0"/>
                <a:gd name="G26" fmla="?: G9 G17 G25"/>
                <a:gd name="G27" fmla="?: G9 0 21600"/>
                <a:gd name="G28" fmla="cos 10800 -6578561"/>
                <a:gd name="G29" fmla="sin 10800 -6578561"/>
                <a:gd name="G30" fmla="sin 8696 -6578561"/>
                <a:gd name="G31" fmla="+- G28 10800 0"/>
                <a:gd name="G32" fmla="+- G29 10800 0"/>
                <a:gd name="G33" fmla="+- G30 10800 0"/>
                <a:gd name="G34" fmla="?: G4 0 G31"/>
                <a:gd name="G35" fmla="?: -6578561 G34 0"/>
                <a:gd name="G36" fmla="?: G6 G35 G31"/>
                <a:gd name="G37" fmla="+- 21600 0 G36"/>
                <a:gd name="G38" fmla="?: G4 0 G33"/>
                <a:gd name="G39" fmla="?: -657856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043 w 21600"/>
                <a:gd name="T15" fmla="*/ 1211 h 21600"/>
                <a:gd name="T16" fmla="*/ 10800 w 21600"/>
                <a:gd name="T17" fmla="*/ 2104 h 21600"/>
                <a:gd name="T18" fmla="*/ 12557 w 21600"/>
                <a:gd name="T19" fmla="*/ 121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233" y="2246"/>
                  </a:moveTo>
                  <a:cubicBezTo>
                    <a:pt x="9749" y="2151"/>
                    <a:pt x="10274" y="2103"/>
                    <a:pt x="10800" y="2103"/>
                  </a:cubicBezTo>
                  <a:cubicBezTo>
                    <a:pt x="11325" y="2103"/>
                    <a:pt x="11850" y="2151"/>
                    <a:pt x="12366" y="2246"/>
                  </a:cubicBezTo>
                  <a:lnTo>
                    <a:pt x="12746" y="176"/>
                  </a:lnTo>
                  <a:cubicBezTo>
                    <a:pt x="12104" y="59"/>
                    <a:pt x="11452" y="0"/>
                    <a:pt x="10799" y="0"/>
                  </a:cubicBezTo>
                  <a:cubicBezTo>
                    <a:pt x="10147" y="0"/>
                    <a:pt x="9495" y="59"/>
                    <a:pt x="8853" y="17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70" name="AutoShape 26"/>
            <p:cNvSpPr>
              <a:spLocks noChangeArrowheads="1"/>
            </p:cNvSpPr>
            <p:nvPr/>
          </p:nvSpPr>
          <p:spPr bwMode="auto">
            <a:xfrm rot="22500000">
              <a:off x="3072" y="1824"/>
              <a:ext cx="2448" cy="2448"/>
            </a:xfrm>
            <a:custGeom>
              <a:avLst/>
              <a:gdLst>
                <a:gd name="G0" fmla="+- 8661 0 0"/>
                <a:gd name="G1" fmla="+- -8469969 0 0"/>
                <a:gd name="G2" fmla="+- 0 0 -8469969"/>
                <a:gd name="T0" fmla="*/ 0 256 1"/>
                <a:gd name="T1" fmla="*/ 180 256 1"/>
                <a:gd name="G3" fmla="+- -8469969 T0 T1"/>
                <a:gd name="T2" fmla="*/ 0 256 1"/>
                <a:gd name="T3" fmla="*/ 90 256 1"/>
                <a:gd name="G4" fmla="+- -8469969 T2 T3"/>
                <a:gd name="G5" fmla="*/ G4 2 1"/>
                <a:gd name="T4" fmla="*/ 90 256 1"/>
                <a:gd name="T5" fmla="*/ 0 256 1"/>
                <a:gd name="G6" fmla="+- -8469969 T4 T5"/>
                <a:gd name="G7" fmla="*/ G6 2 1"/>
                <a:gd name="G8" fmla="abs -84699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661"/>
                <a:gd name="G18" fmla="*/ 8661 1 2"/>
                <a:gd name="G19" fmla="+- G18 5400 0"/>
                <a:gd name="G20" fmla="cos G19 -8469969"/>
                <a:gd name="G21" fmla="sin G19 -8469969"/>
                <a:gd name="G22" fmla="+- G20 10800 0"/>
                <a:gd name="G23" fmla="+- G21 10800 0"/>
                <a:gd name="G24" fmla="+- 10800 0 G20"/>
                <a:gd name="G25" fmla="+- 8661 10800 0"/>
                <a:gd name="G26" fmla="?: G9 G17 G25"/>
                <a:gd name="G27" fmla="?: G9 0 21600"/>
                <a:gd name="G28" fmla="cos 10800 -8469969"/>
                <a:gd name="G29" fmla="sin 10800 -8469969"/>
                <a:gd name="G30" fmla="sin 8661 -8469969"/>
                <a:gd name="G31" fmla="+- G28 10800 0"/>
                <a:gd name="G32" fmla="+- G29 10800 0"/>
                <a:gd name="G33" fmla="+- G30 10800 0"/>
                <a:gd name="G34" fmla="?: G4 0 G31"/>
                <a:gd name="G35" fmla="?: -8469969 G34 0"/>
                <a:gd name="G36" fmla="?: G6 G35 G31"/>
                <a:gd name="G37" fmla="+- 21600 0 G36"/>
                <a:gd name="G38" fmla="?: G4 0 G33"/>
                <a:gd name="G39" fmla="?: -84699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644 w 21600"/>
                <a:gd name="T15" fmla="*/ 3263 h 21600"/>
                <a:gd name="T16" fmla="*/ 10800 w 21600"/>
                <a:gd name="T17" fmla="*/ 2139 h 21600"/>
                <a:gd name="T18" fmla="*/ 16956 w 21600"/>
                <a:gd name="T19" fmla="*/ 326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21" y="4092"/>
                  </a:moveTo>
                  <a:cubicBezTo>
                    <a:pt x="6867" y="2828"/>
                    <a:pt x="8803" y="2138"/>
                    <a:pt x="10800" y="2138"/>
                  </a:cubicBezTo>
                  <a:cubicBezTo>
                    <a:pt x="12796" y="2138"/>
                    <a:pt x="14732" y="2828"/>
                    <a:pt x="16278" y="4092"/>
                  </a:cubicBezTo>
                  <a:lnTo>
                    <a:pt x="17631" y="2435"/>
                  </a:lnTo>
                  <a:cubicBezTo>
                    <a:pt x="15703" y="860"/>
                    <a:pt x="13289" y="0"/>
                    <a:pt x="10799" y="0"/>
                  </a:cubicBezTo>
                  <a:cubicBezTo>
                    <a:pt x="8310" y="0"/>
                    <a:pt x="5896" y="860"/>
                    <a:pt x="3968" y="2435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71" name="Rectangle 27"/>
            <p:cNvSpPr>
              <a:spLocks noChangeArrowheads="1"/>
            </p:cNvSpPr>
            <p:nvPr/>
          </p:nvSpPr>
          <p:spPr bwMode="auto">
            <a:xfrm>
              <a:off x="4896" y="1536"/>
              <a:ext cx="8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000" b="1">
                  <a:solidFill>
                    <a:srgbClr val="7F5026"/>
                  </a:solidFill>
                </a:rPr>
                <a:t>inserted</a:t>
              </a:r>
              <a:br>
                <a:rPr lang="en-US" sz="2000" b="1">
                  <a:solidFill>
                    <a:srgbClr val="7F5026"/>
                  </a:solidFill>
                </a:rPr>
              </a:br>
              <a:r>
                <a:rPr lang="en-US" sz="2000" b="1">
                  <a:solidFill>
                    <a:srgbClr val="7F5026"/>
                  </a:solidFill>
                </a:rPr>
                <a:t>gene</a:t>
              </a:r>
              <a:br>
                <a:rPr lang="en-US" sz="2000" b="1">
                  <a:solidFill>
                    <a:srgbClr val="7F5026"/>
                  </a:solidFill>
                </a:rPr>
              </a:br>
              <a:r>
                <a:rPr lang="en-US" sz="2000" b="1">
                  <a:solidFill>
                    <a:srgbClr val="7F5026"/>
                  </a:solidFill>
                </a:rPr>
                <a:t>of interest</a:t>
              </a:r>
              <a:endParaRPr lang="en-US" sz="2000" b="1">
                <a:solidFill>
                  <a:srgbClr val="0F116A"/>
                </a:solidFill>
              </a:endParaRPr>
            </a:p>
          </p:txBody>
        </p:sp>
      </p:grpSp>
      <p:sp>
        <p:nvSpPr>
          <p:cNvPr id="518173" name="Rectangle 29"/>
          <p:cNvSpPr>
            <a:spLocks noChangeArrowheads="1"/>
          </p:cNvSpPr>
          <p:nvPr/>
        </p:nvSpPr>
        <p:spPr bwMode="auto">
          <a:xfrm>
            <a:off x="3200400" y="26670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all in LacZ gene</a:t>
            </a:r>
          </a:p>
        </p:txBody>
      </p:sp>
      <p:sp>
        <p:nvSpPr>
          <p:cNvPr id="518174" name="Text Box 30"/>
          <p:cNvSpPr txBox="1">
            <a:spLocks noChangeArrowheads="1"/>
          </p:cNvSpPr>
          <p:nvPr/>
        </p:nvSpPr>
        <p:spPr bwMode="auto">
          <a:xfrm>
            <a:off x="1000125" y="2667000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Eco</a:t>
            </a:r>
            <a:r>
              <a:rPr lang="en-US" sz="1600" b="1">
                <a:solidFill>
                  <a:srgbClr val="000000"/>
                </a:solidFill>
              </a:rPr>
              <a:t>RI</a:t>
            </a:r>
            <a:endParaRPr lang="en-US"/>
          </a:p>
        </p:txBody>
      </p:sp>
      <p:sp>
        <p:nvSpPr>
          <p:cNvPr id="518175" name="Text Box 31"/>
          <p:cNvSpPr txBox="1">
            <a:spLocks noChangeArrowheads="1"/>
          </p:cNvSpPr>
          <p:nvPr/>
        </p:nvSpPr>
        <p:spPr bwMode="auto">
          <a:xfrm>
            <a:off x="409575" y="2895600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Bam</a:t>
            </a:r>
            <a:r>
              <a:rPr lang="en-US" sz="1600" b="1">
                <a:solidFill>
                  <a:srgbClr val="000000"/>
                </a:solidFill>
              </a:rPr>
              <a:t>HI</a:t>
            </a:r>
            <a:endParaRPr lang="en-US"/>
          </a:p>
        </p:txBody>
      </p:sp>
      <p:sp>
        <p:nvSpPr>
          <p:cNvPr id="518176" name="Text Box 32"/>
          <p:cNvSpPr txBox="1">
            <a:spLocks noChangeArrowheads="1"/>
          </p:cNvSpPr>
          <p:nvPr/>
        </p:nvSpPr>
        <p:spPr bwMode="auto">
          <a:xfrm>
            <a:off x="3665538" y="3200400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</a:rPr>
              <a:t>Hin</a:t>
            </a:r>
            <a:r>
              <a:rPr lang="en-US" sz="1600" b="1">
                <a:solidFill>
                  <a:srgbClr val="000000"/>
                </a:solidFill>
              </a:rPr>
              <a:t>dIII</a:t>
            </a:r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440363" y="4232275"/>
            <a:ext cx="2811462" cy="457200"/>
            <a:chOff x="3411" y="2666"/>
            <a:chExt cx="1771" cy="288"/>
          </a:xfrm>
        </p:grpSpPr>
        <p:sp>
          <p:nvSpPr>
            <p:cNvPr id="518178" name="Rectangle 34"/>
            <p:cNvSpPr>
              <a:spLocks noChangeArrowheads="1"/>
            </p:cNvSpPr>
            <p:nvPr/>
          </p:nvSpPr>
          <p:spPr bwMode="auto">
            <a:xfrm>
              <a:off x="3411" y="2700"/>
              <a:ext cx="1771" cy="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lactose </a:t>
              </a:r>
              <a:r>
                <a:rPr lang="en-US" sz="2000" b="1">
                  <a:solidFill>
                    <a:srgbClr val="0F116A"/>
                  </a:solidFill>
                  <a:sym typeface="Symbol" charset="2"/>
                </a:rPr>
                <a:t> </a:t>
              </a:r>
              <a:r>
                <a:rPr lang="en-US" sz="2000" b="1">
                  <a:solidFill>
                    <a:srgbClr val="0F116A"/>
                  </a:solidFill>
                </a:rPr>
                <a:t>white color</a:t>
              </a:r>
            </a:p>
          </p:txBody>
        </p:sp>
        <p:sp>
          <p:nvSpPr>
            <p:cNvPr id="518179" name="Text Box 35"/>
            <p:cNvSpPr txBox="1">
              <a:spLocks noChangeArrowheads="1"/>
            </p:cNvSpPr>
            <p:nvPr/>
          </p:nvSpPr>
          <p:spPr bwMode="auto">
            <a:xfrm>
              <a:off x="4028" y="266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X</a:t>
              </a:r>
            </a:p>
          </p:txBody>
        </p:sp>
      </p:grpSp>
      <p:sp>
        <p:nvSpPr>
          <p:cNvPr id="518181" name="Rectangle 37"/>
          <p:cNvSpPr>
            <a:spLocks noChangeArrowheads="1"/>
          </p:cNvSpPr>
          <p:nvPr/>
        </p:nvSpPr>
        <p:spPr bwMode="auto">
          <a:xfrm>
            <a:off x="44450" y="6359525"/>
            <a:ext cx="1212850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600" b="1">
                <a:solidFill>
                  <a:srgbClr val="CC0000"/>
                </a:solidFill>
              </a:rPr>
              <a:t>origin of</a:t>
            </a:r>
            <a:br>
              <a:rPr lang="en-US" sz="1600" b="1">
                <a:solidFill>
                  <a:srgbClr val="CC0000"/>
                </a:solidFill>
              </a:rPr>
            </a:br>
            <a:r>
              <a:rPr lang="en-US" sz="1600" b="1">
                <a:solidFill>
                  <a:srgbClr val="CC0000"/>
                </a:solidFill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959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59" name="Oval 91"/>
          <p:cNvSpPr>
            <a:spLocks noChangeArrowheads="1"/>
          </p:cNvSpPr>
          <p:nvPr/>
        </p:nvSpPr>
        <p:spPr bwMode="auto">
          <a:xfrm rot="19769055">
            <a:off x="1066800" y="1736725"/>
            <a:ext cx="3452813" cy="1792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896" name="Oval 128"/>
          <p:cNvSpPr>
            <a:spLocks noChangeArrowheads="1"/>
          </p:cNvSpPr>
          <p:nvPr/>
        </p:nvSpPr>
        <p:spPr bwMode="auto">
          <a:xfrm rot="19769055">
            <a:off x="1066800" y="1736725"/>
            <a:ext cx="3452813" cy="179228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90500"/>
            <a:ext cx="8534400" cy="762000"/>
          </a:xfrm>
        </p:spPr>
        <p:txBody>
          <a:bodyPr/>
          <a:lstStyle/>
          <a:p>
            <a:r>
              <a:rPr lang="en-US" dirty="0"/>
              <a:t>Screening for recombinant plasmid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17085" y="5002213"/>
            <a:ext cx="2777241" cy="1855787"/>
            <a:chOff x="3408" y="2781"/>
            <a:chExt cx="2231" cy="1491"/>
          </a:xfrm>
          <a:solidFill>
            <a:srgbClr val="558ED5"/>
          </a:solidFill>
        </p:grpSpPr>
        <p:pic>
          <p:nvPicPr>
            <p:cNvPr id="544787" name="Picture 19" descr="f16-09b_stage_4i_identi_cb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781"/>
              <a:ext cx="2231" cy="14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44789" name="Oval 21"/>
            <p:cNvSpPr>
              <a:spLocks noChangeArrowheads="1"/>
            </p:cNvSpPr>
            <p:nvPr/>
          </p:nvSpPr>
          <p:spPr bwMode="auto">
            <a:xfrm>
              <a:off x="4512" y="3117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0" name="Oval 22"/>
            <p:cNvSpPr>
              <a:spLocks noChangeArrowheads="1"/>
            </p:cNvSpPr>
            <p:nvPr/>
          </p:nvSpPr>
          <p:spPr bwMode="auto">
            <a:xfrm>
              <a:off x="4128" y="3501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1" name="Oval 23"/>
            <p:cNvSpPr>
              <a:spLocks noChangeArrowheads="1"/>
            </p:cNvSpPr>
            <p:nvPr/>
          </p:nvSpPr>
          <p:spPr bwMode="auto">
            <a:xfrm>
              <a:off x="4704" y="3741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2" name="Oval 24"/>
            <p:cNvSpPr>
              <a:spLocks noChangeArrowheads="1"/>
            </p:cNvSpPr>
            <p:nvPr/>
          </p:nvSpPr>
          <p:spPr bwMode="auto">
            <a:xfrm>
              <a:off x="4992" y="3165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3" name="Oval 25"/>
            <p:cNvSpPr>
              <a:spLocks noChangeArrowheads="1"/>
            </p:cNvSpPr>
            <p:nvPr/>
          </p:nvSpPr>
          <p:spPr bwMode="auto">
            <a:xfrm>
              <a:off x="3648" y="3309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4" name="Oval 26"/>
            <p:cNvSpPr>
              <a:spLocks noChangeArrowheads="1"/>
            </p:cNvSpPr>
            <p:nvPr/>
          </p:nvSpPr>
          <p:spPr bwMode="auto">
            <a:xfrm>
              <a:off x="4512" y="3405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5" name="Oval 27"/>
            <p:cNvSpPr>
              <a:spLocks noChangeArrowheads="1"/>
            </p:cNvSpPr>
            <p:nvPr/>
          </p:nvSpPr>
          <p:spPr bwMode="auto">
            <a:xfrm>
              <a:off x="5184" y="3357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6" name="Oval 28"/>
            <p:cNvSpPr>
              <a:spLocks noChangeArrowheads="1"/>
            </p:cNvSpPr>
            <p:nvPr/>
          </p:nvSpPr>
          <p:spPr bwMode="auto">
            <a:xfrm>
              <a:off x="3888" y="3741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7" name="Oval 29"/>
            <p:cNvSpPr>
              <a:spLocks noChangeArrowheads="1"/>
            </p:cNvSpPr>
            <p:nvPr/>
          </p:nvSpPr>
          <p:spPr bwMode="auto">
            <a:xfrm>
              <a:off x="4080" y="3309"/>
              <a:ext cx="288" cy="9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4827" name="AutoShape 59"/>
          <p:cNvSpPr>
            <a:spLocks noChangeArrowheads="1"/>
          </p:cNvSpPr>
          <p:nvPr/>
        </p:nvSpPr>
        <p:spPr bwMode="auto">
          <a:xfrm>
            <a:off x="663575" y="3960813"/>
            <a:ext cx="3209925" cy="10080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Bacteria take up plasmid</a:t>
            </a:r>
          </a:p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Functional LacZ gene</a:t>
            </a:r>
          </a:p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Bacteria make blue color</a:t>
            </a:r>
          </a:p>
        </p:txBody>
      </p:sp>
      <p:sp>
        <p:nvSpPr>
          <p:cNvPr id="544863" name="Freeform 95"/>
          <p:cNvSpPr>
            <a:spLocks/>
          </p:cNvSpPr>
          <p:nvPr/>
        </p:nvSpPr>
        <p:spPr bwMode="auto">
          <a:xfrm rot="18772850" flipH="1" flipV="1">
            <a:off x="1929606" y="2597945"/>
            <a:ext cx="1514475" cy="468312"/>
          </a:xfrm>
          <a:custGeom>
            <a:avLst/>
            <a:gdLst/>
            <a:ahLst/>
            <a:cxnLst>
              <a:cxn ang="0">
                <a:pos x="759" y="77"/>
              </a:cxn>
              <a:cxn ang="0">
                <a:pos x="310" y="77"/>
              </a:cxn>
              <a:cxn ang="0">
                <a:pos x="245" y="102"/>
              </a:cxn>
              <a:cxn ang="0">
                <a:pos x="179" y="118"/>
              </a:cxn>
              <a:cxn ang="0">
                <a:pos x="147" y="151"/>
              </a:cxn>
              <a:cxn ang="0">
                <a:pos x="90" y="233"/>
              </a:cxn>
              <a:cxn ang="0">
                <a:pos x="49" y="314"/>
              </a:cxn>
              <a:cxn ang="0">
                <a:pos x="0" y="494"/>
              </a:cxn>
              <a:cxn ang="0">
                <a:pos x="8" y="633"/>
              </a:cxn>
              <a:cxn ang="0">
                <a:pos x="106" y="845"/>
              </a:cxn>
              <a:cxn ang="0">
                <a:pos x="188" y="967"/>
              </a:cxn>
              <a:cxn ang="0">
                <a:pos x="498" y="1237"/>
              </a:cxn>
              <a:cxn ang="0">
                <a:pos x="620" y="1302"/>
              </a:cxn>
              <a:cxn ang="0">
                <a:pos x="816" y="1375"/>
              </a:cxn>
              <a:cxn ang="0">
                <a:pos x="963" y="1367"/>
              </a:cxn>
              <a:cxn ang="0">
                <a:pos x="1110" y="1302"/>
              </a:cxn>
              <a:cxn ang="0">
                <a:pos x="1428" y="1212"/>
              </a:cxn>
              <a:cxn ang="0">
                <a:pos x="2057" y="1179"/>
              </a:cxn>
              <a:cxn ang="0">
                <a:pos x="2147" y="1147"/>
              </a:cxn>
              <a:cxn ang="0">
                <a:pos x="2204" y="1114"/>
              </a:cxn>
              <a:cxn ang="0">
                <a:pos x="2261" y="1049"/>
              </a:cxn>
              <a:cxn ang="0">
                <a:pos x="2302" y="992"/>
              </a:cxn>
              <a:cxn ang="0">
                <a:pos x="2334" y="935"/>
              </a:cxn>
              <a:cxn ang="0">
                <a:pos x="2367" y="845"/>
              </a:cxn>
              <a:cxn ang="0">
                <a:pos x="2334" y="673"/>
              </a:cxn>
              <a:cxn ang="0">
                <a:pos x="2269" y="559"/>
              </a:cxn>
              <a:cxn ang="0">
                <a:pos x="2212" y="469"/>
              </a:cxn>
              <a:cxn ang="0">
                <a:pos x="2073" y="322"/>
              </a:cxn>
              <a:cxn ang="0">
                <a:pos x="2057" y="298"/>
              </a:cxn>
              <a:cxn ang="0">
                <a:pos x="2024" y="282"/>
              </a:cxn>
              <a:cxn ang="0">
                <a:pos x="1943" y="224"/>
              </a:cxn>
              <a:cxn ang="0">
                <a:pos x="1730" y="167"/>
              </a:cxn>
              <a:cxn ang="0">
                <a:pos x="1681" y="135"/>
              </a:cxn>
              <a:cxn ang="0">
                <a:pos x="1649" y="94"/>
              </a:cxn>
              <a:cxn ang="0">
                <a:pos x="1567" y="77"/>
              </a:cxn>
              <a:cxn ang="0">
                <a:pos x="1314" y="45"/>
              </a:cxn>
              <a:cxn ang="0">
                <a:pos x="1281" y="53"/>
              </a:cxn>
              <a:cxn ang="0">
                <a:pos x="1257" y="69"/>
              </a:cxn>
              <a:cxn ang="0">
                <a:pos x="1167" y="86"/>
              </a:cxn>
              <a:cxn ang="0">
                <a:pos x="759" y="77"/>
              </a:cxn>
            </a:cxnLst>
            <a:rect l="0" t="0" r="r" b="b"/>
            <a:pathLst>
              <a:path w="2373" h="1375">
                <a:moveTo>
                  <a:pt x="759" y="77"/>
                </a:moveTo>
                <a:cubicBezTo>
                  <a:pt x="596" y="71"/>
                  <a:pt x="471" y="61"/>
                  <a:pt x="310" y="77"/>
                </a:cubicBezTo>
                <a:cubicBezTo>
                  <a:pt x="286" y="79"/>
                  <a:pt x="267" y="96"/>
                  <a:pt x="245" y="102"/>
                </a:cubicBezTo>
                <a:cubicBezTo>
                  <a:pt x="223" y="107"/>
                  <a:pt x="179" y="118"/>
                  <a:pt x="179" y="118"/>
                </a:cubicBezTo>
                <a:cubicBezTo>
                  <a:pt x="157" y="183"/>
                  <a:pt x="189" y="108"/>
                  <a:pt x="147" y="151"/>
                </a:cubicBezTo>
                <a:cubicBezTo>
                  <a:pt x="123" y="174"/>
                  <a:pt x="105" y="203"/>
                  <a:pt x="90" y="233"/>
                </a:cubicBezTo>
                <a:cubicBezTo>
                  <a:pt x="76" y="258"/>
                  <a:pt x="59" y="286"/>
                  <a:pt x="49" y="314"/>
                </a:cubicBezTo>
                <a:cubicBezTo>
                  <a:pt x="27" y="372"/>
                  <a:pt x="18" y="434"/>
                  <a:pt x="0" y="494"/>
                </a:cubicBezTo>
                <a:cubicBezTo>
                  <a:pt x="2" y="540"/>
                  <a:pt x="3" y="586"/>
                  <a:pt x="8" y="633"/>
                </a:cubicBezTo>
                <a:cubicBezTo>
                  <a:pt x="15" y="708"/>
                  <a:pt x="64" y="784"/>
                  <a:pt x="106" y="845"/>
                </a:cubicBezTo>
                <a:cubicBezTo>
                  <a:pt x="133" y="884"/>
                  <a:pt x="158" y="928"/>
                  <a:pt x="188" y="967"/>
                </a:cubicBezTo>
                <a:cubicBezTo>
                  <a:pt x="273" y="1077"/>
                  <a:pt x="385" y="1156"/>
                  <a:pt x="498" y="1237"/>
                </a:cubicBezTo>
                <a:cubicBezTo>
                  <a:pt x="603" y="1312"/>
                  <a:pt x="453" y="1218"/>
                  <a:pt x="620" y="1302"/>
                </a:cubicBezTo>
                <a:cubicBezTo>
                  <a:pt x="689" y="1336"/>
                  <a:pt x="736" y="1363"/>
                  <a:pt x="816" y="1375"/>
                </a:cubicBezTo>
                <a:cubicBezTo>
                  <a:pt x="865" y="1372"/>
                  <a:pt x="914" y="1375"/>
                  <a:pt x="963" y="1367"/>
                </a:cubicBezTo>
                <a:cubicBezTo>
                  <a:pt x="1010" y="1358"/>
                  <a:pt x="1064" y="1319"/>
                  <a:pt x="1110" y="1302"/>
                </a:cubicBezTo>
                <a:cubicBezTo>
                  <a:pt x="1208" y="1263"/>
                  <a:pt x="1322" y="1223"/>
                  <a:pt x="1428" y="1212"/>
                </a:cubicBezTo>
                <a:cubicBezTo>
                  <a:pt x="1641" y="1188"/>
                  <a:pt x="1835" y="1183"/>
                  <a:pt x="2057" y="1179"/>
                </a:cubicBezTo>
                <a:cubicBezTo>
                  <a:pt x="2087" y="1164"/>
                  <a:pt x="2115" y="1157"/>
                  <a:pt x="2147" y="1147"/>
                </a:cubicBezTo>
                <a:cubicBezTo>
                  <a:pt x="2164" y="1134"/>
                  <a:pt x="2187" y="1128"/>
                  <a:pt x="2204" y="1114"/>
                </a:cubicBezTo>
                <a:cubicBezTo>
                  <a:pt x="2225" y="1095"/>
                  <a:pt x="2240" y="1068"/>
                  <a:pt x="2261" y="1049"/>
                </a:cubicBezTo>
                <a:cubicBezTo>
                  <a:pt x="2278" y="995"/>
                  <a:pt x="2254" y="1054"/>
                  <a:pt x="2302" y="992"/>
                </a:cubicBezTo>
                <a:cubicBezTo>
                  <a:pt x="2315" y="974"/>
                  <a:pt x="2321" y="953"/>
                  <a:pt x="2334" y="935"/>
                </a:cubicBezTo>
                <a:cubicBezTo>
                  <a:pt x="2343" y="901"/>
                  <a:pt x="2347" y="873"/>
                  <a:pt x="2367" y="845"/>
                </a:cubicBezTo>
                <a:cubicBezTo>
                  <a:pt x="2361" y="758"/>
                  <a:pt x="2373" y="731"/>
                  <a:pt x="2334" y="673"/>
                </a:cubicBezTo>
                <a:cubicBezTo>
                  <a:pt x="2320" y="631"/>
                  <a:pt x="2299" y="589"/>
                  <a:pt x="2269" y="559"/>
                </a:cubicBezTo>
                <a:cubicBezTo>
                  <a:pt x="2252" y="517"/>
                  <a:pt x="2237" y="504"/>
                  <a:pt x="2212" y="469"/>
                </a:cubicBezTo>
                <a:cubicBezTo>
                  <a:pt x="2189" y="401"/>
                  <a:pt x="2120" y="369"/>
                  <a:pt x="2073" y="322"/>
                </a:cubicBezTo>
                <a:cubicBezTo>
                  <a:pt x="2066" y="315"/>
                  <a:pt x="2064" y="304"/>
                  <a:pt x="2057" y="298"/>
                </a:cubicBezTo>
                <a:cubicBezTo>
                  <a:pt x="2047" y="290"/>
                  <a:pt x="2034" y="288"/>
                  <a:pt x="2024" y="282"/>
                </a:cubicBezTo>
                <a:cubicBezTo>
                  <a:pt x="1995" y="264"/>
                  <a:pt x="1972" y="238"/>
                  <a:pt x="1943" y="224"/>
                </a:cubicBezTo>
                <a:cubicBezTo>
                  <a:pt x="1877" y="190"/>
                  <a:pt x="1799" y="183"/>
                  <a:pt x="1730" y="167"/>
                </a:cubicBezTo>
                <a:cubicBezTo>
                  <a:pt x="1713" y="156"/>
                  <a:pt x="1694" y="149"/>
                  <a:pt x="1681" y="135"/>
                </a:cubicBezTo>
                <a:cubicBezTo>
                  <a:pt x="1669" y="122"/>
                  <a:pt x="1662" y="104"/>
                  <a:pt x="1649" y="94"/>
                </a:cubicBezTo>
                <a:cubicBezTo>
                  <a:pt x="1626" y="76"/>
                  <a:pt x="1594" y="81"/>
                  <a:pt x="1567" y="77"/>
                </a:cubicBezTo>
                <a:cubicBezTo>
                  <a:pt x="1516" y="0"/>
                  <a:pt x="1379" y="42"/>
                  <a:pt x="1314" y="45"/>
                </a:cubicBezTo>
                <a:cubicBezTo>
                  <a:pt x="1303" y="47"/>
                  <a:pt x="1291" y="48"/>
                  <a:pt x="1281" y="53"/>
                </a:cubicBezTo>
                <a:cubicBezTo>
                  <a:pt x="1272" y="56"/>
                  <a:pt x="1266" y="66"/>
                  <a:pt x="1257" y="69"/>
                </a:cubicBezTo>
                <a:cubicBezTo>
                  <a:pt x="1227" y="77"/>
                  <a:pt x="1196" y="77"/>
                  <a:pt x="1167" y="86"/>
                </a:cubicBezTo>
                <a:cubicBezTo>
                  <a:pt x="1031" y="78"/>
                  <a:pt x="894" y="62"/>
                  <a:pt x="759" y="77"/>
                </a:cubicBezTo>
                <a:close/>
              </a:path>
            </a:pathLst>
          </a:custGeom>
          <a:noFill/>
          <a:ln w="539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3714750" y="1960563"/>
            <a:ext cx="419100" cy="419100"/>
            <a:chOff x="1773" y="1566"/>
            <a:chExt cx="229" cy="229"/>
          </a:xfrm>
        </p:grpSpPr>
        <p:sp>
          <p:nvSpPr>
            <p:cNvPr id="544829" name="AutoShape 61"/>
            <p:cNvSpPr>
              <a:spLocks noChangeArrowheads="1"/>
            </p:cNvSpPr>
            <p:nvPr/>
          </p:nvSpPr>
          <p:spPr bwMode="auto">
            <a:xfrm rot="9000000">
              <a:off x="1773" y="1566"/>
              <a:ext cx="229" cy="229"/>
            </a:xfrm>
            <a:custGeom>
              <a:avLst/>
              <a:gdLst>
                <a:gd name="G0" fmla="+- 7013 0 0"/>
                <a:gd name="G1" fmla="+- 7024438 0 0"/>
                <a:gd name="G2" fmla="+- 0 0 7024438"/>
                <a:gd name="T0" fmla="*/ 0 256 1"/>
                <a:gd name="T1" fmla="*/ 180 256 1"/>
                <a:gd name="G3" fmla="+- 7024438 T0 T1"/>
                <a:gd name="T2" fmla="*/ 0 256 1"/>
                <a:gd name="T3" fmla="*/ 90 256 1"/>
                <a:gd name="G4" fmla="+- 7024438 T2 T3"/>
                <a:gd name="G5" fmla="*/ G4 2 1"/>
                <a:gd name="T4" fmla="*/ 90 256 1"/>
                <a:gd name="T5" fmla="*/ 0 256 1"/>
                <a:gd name="G6" fmla="+- 7024438 T4 T5"/>
                <a:gd name="G7" fmla="*/ G6 2 1"/>
                <a:gd name="G8" fmla="abs 702443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013"/>
                <a:gd name="G18" fmla="*/ 7013 1 2"/>
                <a:gd name="G19" fmla="+- G18 5400 0"/>
                <a:gd name="G20" fmla="cos G19 7024438"/>
                <a:gd name="G21" fmla="sin G19 7024438"/>
                <a:gd name="G22" fmla="+- G20 10800 0"/>
                <a:gd name="G23" fmla="+- G21 10800 0"/>
                <a:gd name="G24" fmla="+- 10800 0 G20"/>
                <a:gd name="G25" fmla="+- 7013 10800 0"/>
                <a:gd name="G26" fmla="?: G9 G17 G25"/>
                <a:gd name="G27" fmla="?: G9 0 21600"/>
                <a:gd name="G28" fmla="cos 10800 7024438"/>
                <a:gd name="G29" fmla="sin 10800 7024438"/>
                <a:gd name="G30" fmla="sin 7013 7024438"/>
                <a:gd name="G31" fmla="+- G28 10800 0"/>
                <a:gd name="G32" fmla="+- G29 10800 0"/>
                <a:gd name="G33" fmla="+- G30 10800 0"/>
                <a:gd name="G34" fmla="?: G4 0 G31"/>
                <a:gd name="G35" fmla="?: 7024438 G34 0"/>
                <a:gd name="G36" fmla="?: G6 G35 G31"/>
                <a:gd name="G37" fmla="+- 21600 0 G36"/>
                <a:gd name="G38" fmla="?: G4 0 G33"/>
                <a:gd name="G39" fmla="?: 702443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168 w 21600"/>
                <a:gd name="T15" fmla="*/ 19309 h 21600"/>
                <a:gd name="T16" fmla="*/ 10800 w 21600"/>
                <a:gd name="T17" fmla="*/ 3787 h 21600"/>
                <a:gd name="T18" fmla="*/ 13432 w 21600"/>
                <a:gd name="T19" fmla="*/ 1930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28" y="17499"/>
                  </a:moveTo>
                  <a:cubicBezTo>
                    <a:pt x="5790" y="16591"/>
                    <a:pt x="3787" y="13875"/>
                    <a:pt x="3787" y="10800"/>
                  </a:cubicBezTo>
                  <a:cubicBezTo>
                    <a:pt x="3787" y="6926"/>
                    <a:pt x="6926" y="3787"/>
                    <a:pt x="10800" y="3787"/>
                  </a:cubicBezTo>
                  <a:cubicBezTo>
                    <a:pt x="14673" y="3787"/>
                    <a:pt x="17813" y="6926"/>
                    <a:pt x="17813" y="10800"/>
                  </a:cubicBezTo>
                  <a:cubicBezTo>
                    <a:pt x="17812" y="13875"/>
                    <a:pt x="15809" y="16591"/>
                    <a:pt x="12871" y="17499"/>
                  </a:cubicBezTo>
                  <a:lnTo>
                    <a:pt x="13990" y="21117"/>
                  </a:lnTo>
                  <a:cubicBezTo>
                    <a:pt x="18515" y="19718"/>
                    <a:pt x="21600" y="1553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535"/>
                    <a:pt x="3084" y="19718"/>
                    <a:pt x="7609" y="2111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30" name="AutoShape 62"/>
            <p:cNvSpPr>
              <a:spLocks noChangeArrowheads="1"/>
            </p:cNvSpPr>
            <p:nvPr/>
          </p:nvSpPr>
          <p:spPr bwMode="auto">
            <a:xfrm rot="22500000">
              <a:off x="1773" y="1566"/>
              <a:ext cx="229" cy="229"/>
            </a:xfrm>
            <a:custGeom>
              <a:avLst/>
              <a:gdLst>
                <a:gd name="G0" fmla="+- 6745 0 0"/>
                <a:gd name="G1" fmla="+- -10389309 0 0"/>
                <a:gd name="G2" fmla="+- 0 0 -10389309"/>
                <a:gd name="T0" fmla="*/ 0 256 1"/>
                <a:gd name="T1" fmla="*/ 180 256 1"/>
                <a:gd name="G3" fmla="+- -10389309 T0 T1"/>
                <a:gd name="T2" fmla="*/ 0 256 1"/>
                <a:gd name="T3" fmla="*/ 90 256 1"/>
                <a:gd name="G4" fmla="+- -10389309 T2 T3"/>
                <a:gd name="G5" fmla="*/ G4 2 1"/>
                <a:gd name="T4" fmla="*/ 90 256 1"/>
                <a:gd name="T5" fmla="*/ 0 256 1"/>
                <a:gd name="G6" fmla="+- -10389309 T4 T5"/>
                <a:gd name="G7" fmla="*/ G6 2 1"/>
                <a:gd name="G8" fmla="abs -1038930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45"/>
                <a:gd name="G18" fmla="*/ 6745 1 2"/>
                <a:gd name="G19" fmla="+- G18 5400 0"/>
                <a:gd name="G20" fmla="cos G19 -10389309"/>
                <a:gd name="G21" fmla="sin G19 -10389309"/>
                <a:gd name="G22" fmla="+- G20 10800 0"/>
                <a:gd name="G23" fmla="+- G21 10800 0"/>
                <a:gd name="G24" fmla="+- 10800 0 G20"/>
                <a:gd name="G25" fmla="+- 6745 10800 0"/>
                <a:gd name="G26" fmla="?: G9 G17 G25"/>
                <a:gd name="G27" fmla="?: G9 0 21600"/>
                <a:gd name="G28" fmla="cos 10800 -10389309"/>
                <a:gd name="G29" fmla="sin 10800 -10389309"/>
                <a:gd name="G30" fmla="sin 6745 -10389309"/>
                <a:gd name="G31" fmla="+- G28 10800 0"/>
                <a:gd name="G32" fmla="+- G29 10800 0"/>
                <a:gd name="G33" fmla="+- G30 10800 0"/>
                <a:gd name="G34" fmla="?: G4 0 G31"/>
                <a:gd name="G35" fmla="?: -10389309 G34 0"/>
                <a:gd name="G36" fmla="?: G6 G35 G31"/>
                <a:gd name="G37" fmla="+- 21600 0 G36"/>
                <a:gd name="G38" fmla="?: G4 0 G33"/>
                <a:gd name="G39" fmla="?: -1038930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35 w 21600"/>
                <a:gd name="T15" fmla="*/ 7588 h 21600"/>
                <a:gd name="T16" fmla="*/ 10800 w 21600"/>
                <a:gd name="T17" fmla="*/ 4055 h 21600"/>
                <a:gd name="T18" fmla="*/ 18965 w 21600"/>
                <a:gd name="T19" fmla="*/ 758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523" y="8331"/>
                  </a:moveTo>
                  <a:cubicBezTo>
                    <a:pt x="5537" y="5751"/>
                    <a:pt x="8027" y="4054"/>
                    <a:pt x="10800" y="4054"/>
                  </a:cubicBezTo>
                  <a:cubicBezTo>
                    <a:pt x="13572" y="4054"/>
                    <a:pt x="16062" y="5751"/>
                    <a:pt x="17076" y="8331"/>
                  </a:cubicBezTo>
                  <a:lnTo>
                    <a:pt x="20850" y="6846"/>
                  </a:lnTo>
                  <a:cubicBezTo>
                    <a:pt x="19225" y="2715"/>
                    <a:pt x="15238" y="0"/>
                    <a:pt x="10799" y="0"/>
                  </a:cubicBezTo>
                  <a:cubicBezTo>
                    <a:pt x="6361" y="0"/>
                    <a:pt x="2374" y="2715"/>
                    <a:pt x="749" y="68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31" name="AutoShape 63"/>
            <p:cNvSpPr>
              <a:spLocks noChangeArrowheads="1"/>
            </p:cNvSpPr>
            <p:nvPr/>
          </p:nvSpPr>
          <p:spPr bwMode="auto">
            <a:xfrm rot="29700000">
              <a:off x="1773" y="1566"/>
              <a:ext cx="229" cy="229"/>
            </a:xfrm>
            <a:custGeom>
              <a:avLst/>
              <a:gdLst>
                <a:gd name="G0" fmla="+- 6899 0 0"/>
                <a:gd name="G1" fmla="+- -7834236 0 0"/>
                <a:gd name="G2" fmla="+- 0 0 -7834236"/>
                <a:gd name="T0" fmla="*/ 0 256 1"/>
                <a:gd name="T1" fmla="*/ 180 256 1"/>
                <a:gd name="G3" fmla="+- -7834236 T0 T1"/>
                <a:gd name="T2" fmla="*/ 0 256 1"/>
                <a:gd name="T3" fmla="*/ 90 256 1"/>
                <a:gd name="G4" fmla="+- -7834236 T2 T3"/>
                <a:gd name="G5" fmla="*/ G4 2 1"/>
                <a:gd name="T4" fmla="*/ 90 256 1"/>
                <a:gd name="T5" fmla="*/ 0 256 1"/>
                <a:gd name="G6" fmla="+- -7834236 T4 T5"/>
                <a:gd name="G7" fmla="*/ G6 2 1"/>
                <a:gd name="G8" fmla="abs -78342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99"/>
                <a:gd name="G18" fmla="*/ 6899 1 2"/>
                <a:gd name="G19" fmla="+- G18 5400 0"/>
                <a:gd name="G20" fmla="cos G19 -7834236"/>
                <a:gd name="G21" fmla="sin G19 -7834236"/>
                <a:gd name="G22" fmla="+- G20 10800 0"/>
                <a:gd name="G23" fmla="+- G21 10800 0"/>
                <a:gd name="G24" fmla="+- 10800 0 G20"/>
                <a:gd name="G25" fmla="+- 6899 10800 0"/>
                <a:gd name="G26" fmla="?: G9 G17 G25"/>
                <a:gd name="G27" fmla="?: G9 0 21600"/>
                <a:gd name="G28" fmla="cos 10800 -7834236"/>
                <a:gd name="G29" fmla="sin 10800 -7834236"/>
                <a:gd name="G30" fmla="sin 6899 -7834236"/>
                <a:gd name="G31" fmla="+- G28 10800 0"/>
                <a:gd name="G32" fmla="+- G29 10800 0"/>
                <a:gd name="G33" fmla="+- G30 10800 0"/>
                <a:gd name="G34" fmla="?: G4 0 G31"/>
                <a:gd name="G35" fmla="?: -7834236 G34 0"/>
                <a:gd name="G36" fmla="?: G6 G35 G31"/>
                <a:gd name="G37" fmla="+- 21600 0 G36"/>
                <a:gd name="G38" fmla="?: G4 0 G33"/>
                <a:gd name="G39" fmla="?: -78342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436 w 21600"/>
                <a:gd name="T15" fmla="*/ 3100 h 21600"/>
                <a:gd name="T16" fmla="*/ 10800 w 21600"/>
                <a:gd name="T17" fmla="*/ 3901 h 21600"/>
                <a:gd name="T18" fmla="*/ 15164 w 21600"/>
                <a:gd name="T19" fmla="*/ 3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398" y="4797"/>
                  </a:moveTo>
                  <a:cubicBezTo>
                    <a:pt x="8435" y="4209"/>
                    <a:pt x="9607" y="3900"/>
                    <a:pt x="10800" y="3900"/>
                  </a:cubicBezTo>
                  <a:cubicBezTo>
                    <a:pt x="11992" y="3900"/>
                    <a:pt x="13164" y="4209"/>
                    <a:pt x="14201" y="4797"/>
                  </a:cubicBezTo>
                  <a:lnTo>
                    <a:pt x="16124" y="1403"/>
                  </a:lnTo>
                  <a:cubicBezTo>
                    <a:pt x="14501" y="483"/>
                    <a:pt x="12666" y="0"/>
                    <a:pt x="10799" y="0"/>
                  </a:cubicBezTo>
                  <a:cubicBezTo>
                    <a:pt x="8933" y="0"/>
                    <a:pt x="7098" y="483"/>
                    <a:pt x="5475" y="1403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3098800" y="1620838"/>
            <a:ext cx="419100" cy="419100"/>
            <a:chOff x="1773" y="1566"/>
            <a:chExt cx="229" cy="229"/>
          </a:xfrm>
        </p:grpSpPr>
        <p:sp>
          <p:nvSpPr>
            <p:cNvPr id="544879" name="AutoShape 111"/>
            <p:cNvSpPr>
              <a:spLocks noChangeArrowheads="1"/>
            </p:cNvSpPr>
            <p:nvPr/>
          </p:nvSpPr>
          <p:spPr bwMode="auto">
            <a:xfrm rot="9000000">
              <a:off x="1773" y="1566"/>
              <a:ext cx="229" cy="229"/>
            </a:xfrm>
            <a:custGeom>
              <a:avLst/>
              <a:gdLst>
                <a:gd name="G0" fmla="+- 7013 0 0"/>
                <a:gd name="G1" fmla="+- 7024438 0 0"/>
                <a:gd name="G2" fmla="+- 0 0 7024438"/>
                <a:gd name="T0" fmla="*/ 0 256 1"/>
                <a:gd name="T1" fmla="*/ 180 256 1"/>
                <a:gd name="G3" fmla="+- 7024438 T0 T1"/>
                <a:gd name="T2" fmla="*/ 0 256 1"/>
                <a:gd name="T3" fmla="*/ 90 256 1"/>
                <a:gd name="G4" fmla="+- 7024438 T2 T3"/>
                <a:gd name="G5" fmla="*/ G4 2 1"/>
                <a:gd name="T4" fmla="*/ 90 256 1"/>
                <a:gd name="T5" fmla="*/ 0 256 1"/>
                <a:gd name="G6" fmla="+- 7024438 T4 T5"/>
                <a:gd name="G7" fmla="*/ G6 2 1"/>
                <a:gd name="G8" fmla="abs 702443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013"/>
                <a:gd name="G18" fmla="*/ 7013 1 2"/>
                <a:gd name="G19" fmla="+- G18 5400 0"/>
                <a:gd name="G20" fmla="cos G19 7024438"/>
                <a:gd name="G21" fmla="sin G19 7024438"/>
                <a:gd name="G22" fmla="+- G20 10800 0"/>
                <a:gd name="G23" fmla="+- G21 10800 0"/>
                <a:gd name="G24" fmla="+- 10800 0 G20"/>
                <a:gd name="G25" fmla="+- 7013 10800 0"/>
                <a:gd name="G26" fmla="?: G9 G17 G25"/>
                <a:gd name="G27" fmla="?: G9 0 21600"/>
                <a:gd name="G28" fmla="cos 10800 7024438"/>
                <a:gd name="G29" fmla="sin 10800 7024438"/>
                <a:gd name="G30" fmla="sin 7013 7024438"/>
                <a:gd name="G31" fmla="+- G28 10800 0"/>
                <a:gd name="G32" fmla="+- G29 10800 0"/>
                <a:gd name="G33" fmla="+- G30 10800 0"/>
                <a:gd name="G34" fmla="?: G4 0 G31"/>
                <a:gd name="G35" fmla="?: 7024438 G34 0"/>
                <a:gd name="G36" fmla="?: G6 G35 G31"/>
                <a:gd name="G37" fmla="+- 21600 0 G36"/>
                <a:gd name="G38" fmla="?: G4 0 G33"/>
                <a:gd name="G39" fmla="?: 702443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168 w 21600"/>
                <a:gd name="T15" fmla="*/ 19309 h 21600"/>
                <a:gd name="T16" fmla="*/ 10800 w 21600"/>
                <a:gd name="T17" fmla="*/ 3787 h 21600"/>
                <a:gd name="T18" fmla="*/ 13432 w 21600"/>
                <a:gd name="T19" fmla="*/ 1930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28" y="17499"/>
                  </a:moveTo>
                  <a:cubicBezTo>
                    <a:pt x="5790" y="16591"/>
                    <a:pt x="3787" y="13875"/>
                    <a:pt x="3787" y="10800"/>
                  </a:cubicBezTo>
                  <a:cubicBezTo>
                    <a:pt x="3787" y="6926"/>
                    <a:pt x="6926" y="3787"/>
                    <a:pt x="10800" y="3787"/>
                  </a:cubicBezTo>
                  <a:cubicBezTo>
                    <a:pt x="14673" y="3787"/>
                    <a:pt x="17813" y="6926"/>
                    <a:pt x="17813" y="10800"/>
                  </a:cubicBezTo>
                  <a:cubicBezTo>
                    <a:pt x="17812" y="13875"/>
                    <a:pt x="15809" y="16591"/>
                    <a:pt x="12871" y="17499"/>
                  </a:cubicBezTo>
                  <a:lnTo>
                    <a:pt x="13990" y="21117"/>
                  </a:lnTo>
                  <a:cubicBezTo>
                    <a:pt x="18515" y="19718"/>
                    <a:pt x="21600" y="1553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535"/>
                    <a:pt x="3084" y="19718"/>
                    <a:pt x="7609" y="2111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0" name="AutoShape 112"/>
            <p:cNvSpPr>
              <a:spLocks noChangeArrowheads="1"/>
            </p:cNvSpPr>
            <p:nvPr/>
          </p:nvSpPr>
          <p:spPr bwMode="auto">
            <a:xfrm rot="22500000">
              <a:off x="1773" y="1566"/>
              <a:ext cx="229" cy="229"/>
            </a:xfrm>
            <a:custGeom>
              <a:avLst/>
              <a:gdLst>
                <a:gd name="G0" fmla="+- 6745 0 0"/>
                <a:gd name="G1" fmla="+- -10389309 0 0"/>
                <a:gd name="G2" fmla="+- 0 0 -10389309"/>
                <a:gd name="T0" fmla="*/ 0 256 1"/>
                <a:gd name="T1" fmla="*/ 180 256 1"/>
                <a:gd name="G3" fmla="+- -10389309 T0 T1"/>
                <a:gd name="T2" fmla="*/ 0 256 1"/>
                <a:gd name="T3" fmla="*/ 90 256 1"/>
                <a:gd name="G4" fmla="+- -10389309 T2 T3"/>
                <a:gd name="G5" fmla="*/ G4 2 1"/>
                <a:gd name="T4" fmla="*/ 90 256 1"/>
                <a:gd name="T5" fmla="*/ 0 256 1"/>
                <a:gd name="G6" fmla="+- -10389309 T4 T5"/>
                <a:gd name="G7" fmla="*/ G6 2 1"/>
                <a:gd name="G8" fmla="abs -1038930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45"/>
                <a:gd name="G18" fmla="*/ 6745 1 2"/>
                <a:gd name="G19" fmla="+- G18 5400 0"/>
                <a:gd name="G20" fmla="cos G19 -10389309"/>
                <a:gd name="G21" fmla="sin G19 -10389309"/>
                <a:gd name="G22" fmla="+- G20 10800 0"/>
                <a:gd name="G23" fmla="+- G21 10800 0"/>
                <a:gd name="G24" fmla="+- 10800 0 G20"/>
                <a:gd name="G25" fmla="+- 6745 10800 0"/>
                <a:gd name="G26" fmla="?: G9 G17 G25"/>
                <a:gd name="G27" fmla="?: G9 0 21600"/>
                <a:gd name="G28" fmla="cos 10800 -10389309"/>
                <a:gd name="G29" fmla="sin 10800 -10389309"/>
                <a:gd name="G30" fmla="sin 6745 -10389309"/>
                <a:gd name="G31" fmla="+- G28 10800 0"/>
                <a:gd name="G32" fmla="+- G29 10800 0"/>
                <a:gd name="G33" fmla="+- G30 10800 0"/>
                <a:gd name="G34" fmla="?: G4 0 G31"/>
                <a:gd name="G35" fmla="?: -10389309 G34 0"/>
                <a:gd name="G36" fmla="?: G6 G35 G31"/>
                <a:gd name="G37" fmla="+- 21600 0 G36"/>
                <a:gd name="G38" fmla="?: G4 0 G33"/>
                <a:gd name="G39" fmla="?: -1038930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35 w 21600"/>
                <a:gd name="T15" fmla="*/ 7588 h 21600"/>
                <a:gd name="T16" fmla="*/ 10800 w 21600"/>
                <a:gd name="T17" fmla="*/ 4055 h 21600"/>
                <a:gd name="T18" fmla="*/ 18965 w 21600"/>
                <a:gd name="T19" fmla="*/ 758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523" y="8331"/>
                  </a:moveTo>
                  <a:cubicBezTo>
                    <a:pt x="5537" y="5751"/>
                    <a:pt x="8027" y="4054"/>
                    <a:pt x="10800" y="4054"/>
                  </a:cubicBezTo>
                  <a:cubicBezTo>
                    <a:pt x="13572" y="4054"/>
                    <a:pt x="16062" y="5751"/>
                    <a:pt x="17076" y="8331"/>
                  </a:cubicBezTo>
                  <a:lnTo>
                    <a:pt x="20850" y="6846"/>
                  </a:lnTo>
                  <a:cubicBezTo>
                    <a:pt x="19225" y="2715"/>
                    <a:pt x="15238" y="0"/>
                    <a:pt x="10799" y="0"/>
                  </a:cubicBezTo>
                  <a:cubicBezTo>
                    <a:pt x="6361" y="0"/>
                    <a:pt x="2374" y="2715"/>
                    <a:pt x="749" y="68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1" name="AutoShape 113"/>
            <p:cNvSpPr>
              <a:spLocks noChangeArrowheads="1"/>
            </p:cNvSpPr>
            <p:nvPr/>
          </p:nvSpPr>
          <p:spPr bwMode="auto">
            <a:xfrm rot="29700000">
              <a:off x="1773" y="1566"/>
              <a:ext cx="229" cy="229"/>
            </a:xfrm>
            <a:custGeom>
              <a:avLst/>
              <a:gdLst>
                <a:gd name="G0" fmla="+- 6899 0 0"/>
                <a:gd name="G1" fmla="+- -7834236 0 0"/>
                <a:gd name="G2" fmla="+- 0 0 -7834236"/>
                <a:gd name="T0" fmla="*/ 0 256 1"/>
                <a:gd name="T1" fmla="*/ 180 256 1"/>
                <a:gd name="G3" fmla="+- -7834236 T0 T1"/>
                <a:gd name="T2" fmla="*/ 0 256 1"/>
                <a:gd name="T3" fmla="*/ 90 256 1"/>
                <a:gd name="G4" fmla="+- -7834236 T2 T3"/>
                <a:gd name="G5" fmla="*/ G4 2 1"/>
                <a:gd name="T4" fmla="*/ 90 256 1"/>
                <a:gd name="T5" fmla="*/ 0 256 1"/>
                <a:gd name="G6" fmla="+- -7834236 T4 T5"/>
                <a:gd name="G7" fmla="*/ G6 2 1"/>
                <a:gd name="G8" fmla="abs -78342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99"/>
                <a:gd name="G18" fmla="*/ 6899 1 2"/>
                <a:gd name="G19" fmla="+- G18 5400 0"/>
                <a:gd name="G20" fmla="cos G19 -7834236"/>
                <a:gd name="G21" fmla="sin G19 -7834236"/>
                <a:gd name="G22" fmla="+- G20 10800 0"/>
                <a:gd name="G23" fmla="+- G21 10800 0"/>
                <a:gd name="G24" fmla="+- 10800 0 G20"/>
                <a:gd name="G25" fmla="+- 6899 10800 0"/>
                <a:gd name="G26" fmla="?: G9 G17 G25"/>
                <a:gd name="G27" fmla="?: G9 0 21600"/>
                <a:gd name="G28" fmla="cos 10800 -7834236"/>
                <a:gd name="G29" fmla="sin 10800 -7834236"/>
                <a:gd name="G30" fmla="sin 6899 -7834236"/>
                <a:gd name="G31" fmla="+- G28 10800 0"/>
                <a:gd name="G32" fmla="+- G29 10800 0"/>
                <a:gd name="G33" fmla="+- G30 10800 0"/>
                <a:gd name="G34" fmla="?: G4 0 G31"/>
                <a:gd name="G35" fmla="?: -7834236 G34 0"/>
                <a:gd name="G36" fmla="?: G6 G35 G31"/>
                <a:gd name="G37" fmla="+- 21600 0 G36"/>
                <a:gd name="G38" fmla="?: G4 0 G33"/>
                <a:gd name="G39" fmla="?: -78342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436 w 21600"/>
                <a:gd name="T15" fmla="*/ 3100 h 21600"/>
                <a:gd name="T16" fmla="*/ 10800 w 21600"/>
                <a:gd name="T17" fmla="*/ 3901 h 21600"/>
                <a:gd name="T18" fmla="*/ 15164 w 21600"/>
                <a:gd name="T19" fmla="*/ 3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398" y="4797"/>
                  </a:moveTo>
                  <a:cubicBezTo>
                    <a:pt x="8435" y="4209"/>
                    <a:pt x="9607" y="3900"/>
                    <a:pt x="10800" y="3900"/>
                  </a:cubicBezTo>
                  <a:cubicBezTo>
                    <a:pt x="11992" y="3900"/>
                    <a:pt x="13164" y="4209"/>
                    <a:pt x="14201" y="4797"/>
                  </a:cubicBezTo>
                  <a:lnTo>
                    <a:pt x="16124" y="1403"/>
                  </a:lnTo>
                  <a:cubicBezTo>
                    <a:pt x="14501" y="483"/>
                    <a:pt x="12666" y="0"/>
                    <a:pt x="10799" y="0"/>
                  </a:cubicBezTo>
                  <a:cubicBezTo>
                    <a:pt x="8933" y="0"/>
                    <a:pt x="7098" y="483"/>
                    <a:pt x="5475" y="1403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2160588" y="2066925"/>
            <a:ext cx="419100" cy="419100"/>
            <a:chOff x="1773" y="1566"/>
            <a:chExt cx="229" cy="229"/>
          </a:xfrm>
        </p:grpSpPr>
        <p:sp>
          <p:nvSpPr>
            <p:cNvPr id="544883" name="AutoShape 115"/>
            <p:cNvSpPr>
              <a:spLocks noChangeArrowheads="1"/>
            </p:cNvSpPr>
            <p:nvPr/>
          </p:nvSpPr>
          <p:spPr bwMode="auto">
            <a:xfrm rot="9000000">
              <a:off x="1773" y="1566"/>
              <a:ext cx="229" cy="229"/>
            </a:xfrm>
            <a:custGeom>
              <a:avLst/>
              <a:gdLst>
                <a:gd name="G0" fmla="+- 7013 0 0"/>
                <a:gd name="G1" fmla="+- 7024438 0 0"/>
                <a:gd name="G2" fmla="+- 0 0 7024438"/>
                <a:gd name="T0" fmla="*/ 0 256 1"/>
                <a:gd name="T1" fmla="*/ 180 256 1"/>
                <a:gd name="G3" fmla="+- 7024438 T0 T1"/>
                <a:gd name="T2" fmla="*/ 0 256 1"/>
                <a:gd name="T3" fmla="*/ 90 256 1"/>
                <a:gd name="G4" fmla="+- 7024438 T2 T3"/>
                <a:gd name="G5" fmla="*/ G4 2 1"/>
                <a:gd name="T4" fmla="*/ 90 256 1"/>
                <a:gd name="T5" fmla="*/ 0 256 1"/>
                <a:gd name="G6" fmla="+- 7024438 T4 T5"/>
                <a:gd name="G7" fmla="*/ G6 2 1"/>
                <a:gd name="G8" fmla="abs 702443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013"/>
                <a:gd name="G18" fmla="*/ 7013 1 2"/>
                <a:gd name="G19" fmla="+- G18 5400 0"/>
                <a:gd name="G20" fmla="cos G19 7024438"/>
                <a:gd name="G21" fmla="sin G19 7024438"/>
                <a:gd name="G22" fmla="+- G20 10800 0"/>
                <a:gd name="G23" fmla="+- G21 10800 0"/>
                <a:gd name="G24" fmla="+- 10800 0 G20"/>
                <a:gd name="G25" fmla="+- 7013 10800 0"/>
                <a:gd name="G26" fmla="?: G9 G17 G25"/>
                <a:gd name="G27" fmla="?: G9 0 21600"/>
                <a:gd name="G28" fmla="cos 10800 7024438"/>
                <a:gd name="G29" fmla="sin 10800 7024438"/>
                <a:gd name="G30" fmla="sin 7013 7024438"/>
                <a:gd name="G31" fmla="+- G28 10800 0"/>
                <a:gd name="G32" fmla="+- G29 10800 0"/>
                <a:gd name="G33" fmla="+- G30 10800 0"/>
                <a:gd name="G34" fmla="?: G4 0 G31"/>
                <a:gd name="G35" fmla="?: 7024438 G34 0"/>
                <a:gd name="G36" fmla="?: G6 G35 G31"/>
                <a:gd name="G37" fmla="+- 21600 0 G36"/>
                <a:gd name="G38" fmla="?: G4 0 G33"/>
                <a:gd name="G39" fmla="?: 702443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168 w 21600"/>
                <a:gd name="T15" fmla="*/ 19309 h 21600"/>
                <a:gd name="T16" fmla="*/ 10800 w 21600"/>
                <a:gd name="T17" fmla="*/ 3787 h 21600"/>
                <a:gd name="T18" fmla="*/ 13432 w 21600"/>
                <a:gd name="T19" fmla="*/ 1930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28" y="17499"/>
                  </a:moveTo>
                  <a:cubicBezTo>
                    <a:pt x="5790" y="16591"/>
                    <a:pt x="3787" y="13875"/>
                    <a:pt x="3787" y="10800"/>
                  </a:cubicBezTo>
                  <a:cubicBezTo>
                    <a:pt x="3787" y="6926"/>
                    <a:pt x="6926" y="3787"/>
                    <a:pt x="10800" y="3787"/>
                  </a:cubicBezTo>
                  <a:cubicBezTo>
                    <a:pt x="14673" y="3787"/>
                    <a:pt x="17813" y="6926"/>
                    <a:pt x="17813" y="10800"/>
                  </a:cubicBezTo>
                  <a:cubicBezTo>
                    <a:pt x="17812" y="13875"/>
                    <a:pt x="15809" y="16591"/>
                    <a:pt x="12871" y="17499"/>
                  </a:cubicBezTo>
                  <a:lnTo>
                    <a:pt x="13990" y="21117"/>
                  </a:lnTo>
                  <a:cubicBezTo>
                    <a:pt x="18515" y="19718"/>
                    <a:pt x="21600" y="1553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535"/>
                    <a:pt x="3084" y="19718"/>
                    <a:pt x="7609" y="2111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4" name="AutoShape 116"/>
            <p:cNvSpPr>
              <a:spLocks noChangeArrowheads="1"/>
            </p:cNvSpPr>
            <p:nvPr/>
          </p:nvSpPr>
          <p:spPr bwMode="auto">
            <a:xfrm rot="22500000">
              <a:off x="1773" y="1566"/>
              <a:ext cx="229" cy="229"/>
            </a:xfrm>
            <a:custGeom>
              <a:avLst/>
              <a:gdLst>
                <a:gd name="G0" fmla="+- 6745 0 0"/>
                <a:gd name="G1" fmla="+- -10389309 0 0"/>
                <a:gd name="G2" fmla="+- 0 0 -10389309"/>
                <a:gd name="T0" fmla="*/ 0 256 1"/>
                <a:gd name="T1" fmla="*/ 180 256 1"/>
                <a:gd name="G3" fmla="+- -10389309 T0 T1"/>
                <a:gd name="T2" fmla="*/ 0 256 1"/>
                <a:gd name="T3" fmla="*/ 90 256 1"/>
                <a:gd name="G4" fmla="+- -10389309 T2 T3"/>
                <a:gd name="G5" fmla="*/ G4 2 1"/>
                <a:gd name="T4" fmla="*/ 90 256 1"/>
                <a:gd name="T5" fmla="*/ 0 256 1"/>
                <a:gd name="G6" fmla="+- -10389309 T4 T5"/>
                <a:gd name="G7" fmla="*/ G6 2 1"/>
                <a:gd name="G8" fmla="abs -1038930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45"/>
                <a:gd name="G18" fmla="*/ 6745 1 2"/>
                <a:gd name="G19" fmla="+- G18 5400 0"/>
                <a:gd name="G20" fmla="cos G19 -10389309"/>
                <a:gd name="G21" fmla="sin G19 -10389309"/>
                <a:gd name="G22" fmla="+- G20 10800 0"/>
                <a:gd name="G23" fmla="+- G21 10800 0"/>
                <a:gd name="G24" fmla="+- 10800 0 G20"/>
                <a:gd name="G25" fmla="+- 6745 10800 0"/>
                <a:gd name="G26" fmla="?: G9 G17 G25"/>
                <a:gd name="G27" fmla="?: G9 0 21600"/>
                <a:gd name="G28" fmla="cos 10800 -10389309"/>
                <a:gd name="G29" fmla="sin 10800 -10389309"/>
                <a:gd name="G30" fmla="sin 6745 -10389309"/>
                <a:gd name="G31" fmla="+- G28 10800 0"/>
                <a:gd name="G32" fmla="+- G29 10800 0"/>
                <a:gd name="G33" fmla="+- G30 10800 0"/>
                <a:gd name="G34" fmla="?: G4 0 G31"/>
                <a:gd name="G35" fmla="?: -10389309 G34 0"/>
                <a:gd name="G36" fmla="?: G6 G35 G31"/>
                <a:gd name="G37" fmla="+- 21600 0 G36"/>
                <a:gd name="G38" fmla="?: G4 0 G33"/>
                <a:gd name="G39" fmla="?: -1038930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35 w 21600"/>
                <a:gd name="T15" fmla="*/ 7588 h 21600"/>
                <a:gd name="T16" fmla="*/ 10800 w 21600"/>
                <a:gd name="T17" fmla="*/ 4055 h 21600"/>
                <a:gd name="T18" fmla="*/ 18965 w 21600"/>
                <a:gd name="T19" fmla="*/ 758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523" y="8331"/>
                  </a:moveTo>
                  <a:cubicBezTo>
                    <a:pt x="5537" y="5751"/>
                    <a:pt x="8027" y="4054"/>
                    <a:pt x="10800" y="4054"/>
                  </a:cubicBezTo>
                  <a:cubicBezTo>
                    <a:pt x="13572" y="4054"/>
                    <a:pt x="16062" y="5751"/>
                    <a:pt x="17076" y="8331"/>
                  </a:cubicBezTo>
                  <a:lnTo>
                    <a:pt x="20850" y="6846"/>
                  </a:lnTo>
                  <a:cubicBezTo>
                    <a:pt x="19225" y="2715"/>
                    <a:pt x="15238" y="0"/>
                    <a:pt x="10799" y="0"/>
                  </a:cubicBezTo>
                  <a:cubicBezTo>
                    <a:pt x="6361" y="0"/>
                    <a:pt x="2374" y="2715"/>
                    <a:pt x="749" y="68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5" name="AutoShape 117"/>
            <p:cNvSpPr>
              <a:spLocks noChangeArrowheads="1"/>
            </p:cNvSpPr>
            <p:nvPr/>
          </p:nvSpPr>
          <p:spPr bwMode="auto">
            <a:xfrm rot="29700000">
              <a:off x="1773" y="1566"/>
              <a:ext cx="229" cy="229"/>
            </a:xfrm>
            <a:custGeom>
              <a:avLst/>
              <a:gdLst>
                <a:gd name="G0" fmla="+- 6899 0 0"/>
                <a:gd name="G1" fmla="+- -7834236 0 0"/>
                <a:gd name="G2" fmla="+- 0 0 -7834236"/>
                <a:gd name="T0" fmla="*/ 0 256 1"/>
                <a:gd name="T1" fmla="*/ 180 256 1"/>
                <a:gd name="G3" fmla="+- -7834236 T0 T1"/>
                <a:gd name="T2" fmla="*/ 0 256 1"/>
                <a:gd name="T3" fmla="*/ 90 256 1"/>
                <a:gd name="G4" fmla="+- -7834236 T2 T3"/>
                <a:gd name="G5" fmla="*/ G4 2 1"/>
                <a:gd name="T4" fmla="*/ 90 256 1"/>
                <a:gd name="T5" fmla="*/ 0 256 1"/>
                <a:gd name="G6" fmla="+- -7834236 T4 T5"/>
                <a:gd name="G7" fmla="*/ G6 2 1"/>
                <a:gd name="G8" fmla="abs -78342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99"/>
                <a:gd name="G18" fmla="*/ 6899 1 2"/>
                <a:gd name="G19" fmla="+- G18 5400 0"/>
                <a:gd name="G20" fmla="cos G19 -7834236"/>
                <a:gd name="G21" fmla="sin G19 -7834236"/>
                <a:gd name="G22" fmla="+- G20 10800 0"/>
                <a:gd name="G23" fmla="+- G21 10800 0"/>
                <a:gd name="G24" fmla="+- 10800 0 G20"/>
                <a:gd name="G25" fmla="+- 6899 10800 0"/>
                <a:gd name="G26" fmla="?: G9 G17 G25"/>
                <a:gd name="G27" fmla="?: G9 0 21600"/>
                <a:gd name="G28" fmla="cos 10800 -7834236"/>
                <a:gd name="G29" fmla="sin 10800 -7834236"/>
                <a:gd name="G30" fmla="sin 6899 -7834236"/>
                <a:gd name="G31" fmla="+- G28 10800 0"/>
                <a:gd name="G32" fmla="+- G29 10800 0"/>
                <a:gd name="G33" fmla="+- G30 10800 0"/>
                <a:gd name="G34" fmla="?: G4 0 G31"/>
                <a:gd name="G35" fmla="?: -7834236 G34 0"/>
                <a:gd name="G36" fmla="?: G6 G35 G31"/>
                <a:gd name="G37" fmla="+- 21600 0 G36"/>
                <a:gd name="G38" fmla="?: G4 0 G33"/>
                <a:gd name="G39" fmla="?: -78342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436 w 21600"/>
                <a:gd name="T15" fmla="*/ 3100 h 21600"/>
                <a:gd name="T16" fmla="*/ 10800 w 21600"/>
                <a:gd name="T17" fmla="*/ 3901 h 21600"/>
                <a:gd name="T18" fmla="*/ 15164 w 21600"/>
                <a:gd name="T19" fmla="*/ 3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398" y="4797"/>
                  </a:moveTo>
                  <a:cubicBezTo>
                    <a:pt x="8435" y="4209"/>
                    <a:pt x="9607" y="3900"/>
                    <a:pt x="10800" y="3900"/>
                  </a:cubicBezTo>
                  <a:cubicBezTo>
                    <a:pt x="11992" y="3900"/>
                    <a:pt x="13164" y="4209"/>
                    <a:pt x="14201" y="4797"/>
                  </a:cubicBezTo>
                  <a:lnTo>
                    <a:pt x="16124" y="1403"/>
                  </a:lnTo>
                  <a:cubicBezTo>
                    <a:pt x="14501" y="483"/>
                    <a:pt x="12666" y="0"/>
                    <a:pt x="10799" y="0"/>
                  </a:cubicBezTo>
                  <a:cubicBezTo>
                    <a:pt x="8933" y="0"/>
                    <a:pt x="7098" y="483"/>
                    <a:pt x="5475" y="1403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1554163" y="2963863"/>
            <a:ext cx="419100" cy="419100"/>
            <a:chOff x="1773" y="1566"/>
            <a:chExt cx="229" cy="229"/>
          </a:xfrm>
        </p:grpSpPr>
        <p:sp>
          <p:nvSpPr>
            <p:cNvPr id="544887" name="AutoShape 119"/>
            <p:cNvSpPr>
              <a:spLocks noChangeArrowheads="1"/>
            </p:cNvSpPr>
            <p:nvPr/>
          </p:nvSpPr>
          <p:spPr bwMode="auto">
            <a:xfrm rot="9000000">
              <a:off x="1773" y="1566"/>
              <a:ext cx="229" cy="229"/>
            </a:xfrm>
            <a:custGeom>
              <a:avLst/>
              <a:gdLst>
                <a:gd name="G0" fmla="+- 7013 0 0"/>
                <a:gd name="G1" fmla="+- 7024438 0 0"/>
                <a:gd name="G2" fmla="+- 0 0 7024438"/>
                <a:gd name="T0" fmla="*/ 0 256 1"/>
                <a:gd name="T1" fmla="*/ 180 256 1"/>
                <a:gd name="G3" fmla="+- 7024438 T0 T1"/>
                <a:gd name="T2" fmla="*/ 0 256 1"/>
                <a:gd name="T3" fmla="*/ 90 256 1"/>
                <a:gd name="G4" fmla="+- 7024438 T2 T3"/>
                <a:gd name="G5" fmla="*/ G4 2 1"/>
                <a:gd name="T4" fmla="*/ 90 256 1"/>
                <a:gd name="T5" fmla="*/ 0 256 1"/>
                <a:gd name="G6" fmla="+- 7024438 T4 T5"/>
                <a:gd name="G7" fmla="*/ G6 2 1"/>
                <a:gd name="G8" fmla="abs 702443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013"/>
                <a:gd name="G18" fmla="*/ 7013 1 2"/>
                <a:gd name="G19" fmla="+- G18 5400 0"/>
                <a:gd name="G20" fmla="cos G19 7024438"/>
                <a:gd name="G21" fmla="sin G19 7024438"/>
                <a:gd name="G22" fmla="+- G20 10800 0"/>
                <a:gd name="G23" fmla="+- G21 10800 0"/>
                <a:gd name="G24" fmla="+- 10800 0 G20"/>
                <a:gd name="G25" fmla="+- 7013 10800 0"/>
                <a:gd name="G26" fmla="?: G9 G17 G25"/>
                <a:gd name="G27" fmla="?: G9 0 21600"/>
                <a:gd name="G28" fmla="cos 10800 7024438"/>
                <a:gd name="G29" fmla="sin 10800 7024438"/>
                <a:gd name="G30" fmla="sin 7013 7024438"/>
                <a:gd name="G31" fmla="+- G28 10800 0"/>
                <a:gd name="G32" fmla="+- G29 10800 0"/>
                <a:gd name="G33" fmla="+- G30 10800 0"/>
                <a:gd name="G34" fmla="?: G4 0 G31"/>
                <a:gd name="G35" fmla="?: 7024438 G34 0"/>
                <a:gd name="G36" fmla="?: G6 G35 G31"/>
                <a:gd name="G37" fmla="+- 21600 0 G36"/>
                <a:gd name="G38" fmla="?: G4 0 G33"/>
                <a:gd name="G39" fmla="?: 702443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168 w 21600"/>
                <a:gd name="T15" fmla="*/ 19309 h 21600"/>
                <a:gd name="T16" fmla="*/ 10800 w 21600"/>
                <a:gd name="T17" fmla="*/ 3787 h 21600"/>
                <a:gd name="T18" fmla="*/ 13432 w 21600"/>
                <a:gd name="T19" fmla="*/ 1930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28" y="17499"/>
                  </a:moveTo>
                  <a:cubicBezTo>
                    <a:pt x="5790" y="16591"/>
                    <a:pt x="3787" y="13875"/>
                    <a:pt x="3787" y="10800"/>
                  </a:cubicBezTo>
                  <a:cubicBezTo>
                    <a:pt x="3787" y="6926"/>
                    <a:pt x="6926" y="3787"/>
                    <a:pt x="10800" y="3787"/>
                  </a:cubicBezTo>
                  <a:cubicBezTo>
                    <a:pt x="14673" y="3787"/>
                    <a:pt x="17813" y="6926"/>
                    <a:pt x="17813" y="10800"/>
                  </a:cubicBezTo>
                  <a:cubicBezTo>
                    <a:pt x="17812" y="13875"/>
                    <a:pt x="15809" y="16591"/>
                    <a:pt x="12871" y="17499"/>
                  </a:cubicBezTo>
                  <a:lnTo>
                    <a:pt x="13990" y="21117"/>
                  </a:lnTo>
                  <a:cubicBezTo>
                    <a:pt x="18515" y="19718"/>
                    <a:pt x="21600" y="1553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535"/>
                    <a:pt x="3084" y="19718"/>
                    <a:pt x="7609" y="2111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8" name="AutoShape 120"/>
            <p:cNvSpPr>
              <a:spLocks noChangeArrowheads="1"/>
            </p:cNvSpPr>
            <p:nvPr/>
          </p:nvSpPr>
          <p:spPr bwMode="auto">
            <a:xfrm rot="22500000">
              <a:off x="1773" y="1566"/>
              <a:ext cx="229" cy="229"/>
            </a:xfrm>
            <a:custGeom>
              <a:avLst/>
              <a:gdLst>
                <a:gd name="G0" fmla="+- 6745 0 0"/>
                <a:gd name="G1" fmla="+- -10389309 0 0"/>
                <a:gd name="G2" fmla="+- 0 0 -10389309"/>
                <a:gd name="T0" fmla="*/ 0 256 1"/>
                <a:gd name="T1" fmla="*/ 180 256 1"/>
                <a:gd name="G3" fmla="+- -10389309 T0 T1"/>
                <a:gd name="T2" fmla="*/ 0 256 1"/>
                <a:gd name="T3" fmla="*/ 90 256 1"/>
                <a:gd name="G4" fmla="+- -10389309 T2 T3"/>
                <a:gd name="G5" fmla="*/ G4 2 1"/>
                <a:gd name="T4" fmla="*/ 90 256 1"/>
                <a:gd name="T5" fmla="*/ 0 256 1"/>
                <a:gd name="G6" fmla="+- -10389309 T4 T5"/>
                <a:gd name="G7" fmla="*/ G6 2 1"/>
                <a:gd name="G8" fmla="abs -1038930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45"/>
                <a:gd name="G18" fmla="*/ 6745 1 2"/>
                <a:gd name="G19" fmla="+- G18 5400 0"/>
                <a:gd name="G20" fmla="cos G19 -10389309"/>
                <a:gd name="G21" fmla="sin G19 -10389309"/>
                <a:gd name="G22" fmla="+- G20 10800 0"/>
                <a:gd name="G23" fmla="+- G21 10800 0"/>
                <a:gd name="G24" fmla="+- 10800 0 G20"/>
                <a:gd name="G25" fmla="+- 6745 10800 0"/>
                <a:gd name="G26" fmla="?: G9 G17 G25"/>
                <a:gd name="G27" fmla="?: G9 0 21600"/>
                <a:gd name="G28" fmla="cos 10800 -10389309"/>
                <a:gd name="G29" fmla="sin 10800 -10389309"/>
                <a:gd name="G30" fmla="sin 6745 -10389309"/>
                <a:gd name="G31" fmla="+- G28 10800 0"/>
                <a:gd name="G32" fmla="+- G29 10800 0"/>
                <a:gd name="G33" fmla="+- G30 10800 0"/>
                <a:gd name="G34" fmla="?: G4 0 G31"/>
                <a:gd name="G35" fmla="?: -10389309 G34 0"/>
                <a:gd name="G36" fmla="?: G6 G35 G31"/>
                <a:gd name="G37" fmla="+- 21600 0 G36"/>
                <a:gd name="G38" fmla="?: G4 0 G33"/>
                <a:gd name="G39" fmla="?: -1038930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35 w 21600"/>
                <a:gd name="T15" fmla="*/ 7588 h 21600"/>
                <a:gd name="T16" fmla="*/ 10800 w 21600"/>
                <a:gd name="T17" fmla="*/ 4055 h 21600"/>
                <a:gd name="T18" fmla="*/ 18965 w 21600"/>
                <a:gd name="T19" fmla="*/ 758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523" y="8331"/>
                  </a:moveTo>
                  <a:cubicBezTo>
                    <a:pt x="5537" y="5751"/>
                    <a:pt x="8027" y="4054"/>
                    <a:pt x="10800" y="4054"/>
                  </a:cubicBezTo>
                  <a:cubicBezTo>
                    <a:pt x="13572" y="4054"/>
                    <a:pt x="16062" y="5751"/>
                    <a:pt x="17076" y="8331"/>
                  </a:cubicBezTo>
                  <a:lnTo>
                    <a:pt x="20850" y="6846"/>
                  </a:lnTo>
                  <a:cubicBezTo>
                    <a:pt x="19225" y="2715"/>
                    <a:pt x="15238" y="0"/>
                    <a:pt x="10799" y="0"/>
                  </a:cubicBezTo>
                  <a:cubicBezTo>
                    <a:pt x="6361" y="0"/>
                    <a:pt x="2374" y="2715"/>
                    <a:pt x="749" y="68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9" name="AutoShape 121"/>
            <p:cNvSpPr>
              <a:spLocks noChangeArrowheads="1"/>
            </p:cNvSpPr>
            <p:nvPr/>
          </p:nvSpPr>
          <p:spPr bwMode="auto">
            <a:xfrm rot="29700000">
              <a:off x="1773" y="1566"/>
              <a:ext cx="229" cy="229"/>
            </a:xfrm>
            <a:custGeom>
              <a:avLst/>
              <a:gdLst>
                <a:gd name="G0" fmla="+- 6899 0 0"/>
                <a:gd name="G1" fmla="+- -7834236 0 0"/>
                <a:gd name="G2" fmla="+- 0 0 -7834236"/>
                <a:gd name="T0" fmla="*/ 0 256 1"/>
                <a:gd name="T1" fmla="*/ 180 256 1"/>
                <a:gd name="G3" fmla="+- -7834236 T0 T1"/>
                <a:gd name="T2" fmla="*/ 0 256 1"/>
                <a:gd name="T3" fmla="*/ 90 256 1"/>
                <a:gd name="G4" fmla="+- -7834236 T2 T3"/>
                <a:gd name="G5" fmla="*/ G4 2 1"/>
                <a:gd name="T4" fmla="*/ 90 256 1"/>
                <a:gd name="T5" fmla="*/ 0 256 1"/>
                <a:gd name="G6" fmla="+- -7834236 T4 T5"/>
                <a:gd name="G7" fmla="*/ G6 2 1"/>
                <a:gd name="G8" fmla="abs -78342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99"/>
                <a:gd name="G18" fmla="*/ 6899 1 2"/>
                <a:gd name="G19" fmla="+- G18 5400 0"/>
                <a:gd name="G20" fmla="cos G19 -7834236"/>
                <a:gd name="G21" fmla="sin G19 -7834236"/>
                <a:gd name="G22" fmla="+- G20 10800 0"/>
                <a:gd name="G23" fmla="+- G21 10800 0"/>
                <a:gd name="G24" fmla="+- 10800 0 G20"/>
                <a:gd name="G25" fmla="+- 6899 10800 0"/>
                <a:gd name="G26" fmla="?: G9 G17 G25"/>
                <a:gd name="G27" fmla="?: G9 0 21600"/>
                <a:gd name="G28" fmla="cos 10800 -7834236"/>
                <a:gd name="G29" fmla="sin 10800 -7834236"/>
                <a:gd name="G30" fmla="sin 6899 -7834236"/>
                <a:gd name="G31" fmla="+- G28 10800 0"/>
                <a:gd name="G32" fmla="+- G29 10800 0"/>
                <a:gd name="G33" fmla="+- G30 10800 0"/>
                <a:gd name="G34" fmla="?: G4 0 G31"/>
                <a:gd name="G35" fmla="?: -7834236 G34 0"/>
                <a:gd name="G36" fmla="?: G6 G35 G31"/>
                <a:gd name="G37" fmla="+- 21600 0 G36"/>
                <a:gd name="G38" fmla="?: G4 0 G33"/>
                <a:gd name="G39" fmla="?: -78342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436 w 21600"/>
                <a:gd name="T15" fmla="*/ 3100 h 21600"/>
                <a:gd name="T16" fmla="*/ 10800 w 21600"/>
                <a:gd name="T17" fmla="*/ 3901 h 21600"/>
                <a:gd name="T18" fmla="*/ 15164 w 21600"/>
                <a:gd name="T19" fmla="*/ 3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398" y="4797"/>
                  </a:moveTo>
                  <a:cubicBezTo>
                    <a:pt x="8435" y="4209"/>
                    <a:pt x="9607" y="3900"/>
                    <a:pt x="10800" y="3900"/>
                  </a:cubicBezTo>
                  <a:cubicBezTo>
                    <a:pt x="11992" y="3900"/>
                    <a:pt x="13164" y="4209"/>
                    <a:pt x="14201" y="4797"/>
                  </a:cubicBezTo>
                  <a:lnTo>
                    <a:pt x="16124" y="1403"/>
                  </a:lnTo>
                  <a:cubicBezTo>
                    <a:pt x="14501" y="483"/>
                    <a:pt x="12666" y="0"/>
                    <a:pt x="10799" y="0"/>
                  </a:cubicBezTo>
                  <a:cubicBezTo>
                    <a:pt x="8933" y="0"/>
                    <a:pt x="7098" y="483"/>
                    <a:pt x="5475" y="1403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3309938" y="2582863"/>
            <a:ext cx="419100" cy="419100"/>
            <a:chOff x="1773" y="1566"/>
            <a:chExt cx="229" cy="229"/>
          </a:xfrm>
        </p:grpSpPr>
        <p:sp>
          <p:nvSpPr>
            <p:cNvPr id="544891" name="AutoShape 123"/>
            <p:cNvSpPr>
              <a:spLocks noChangeArrowheads="1"/>
            </p:cNvSpPr>
            <p:nvPr/>
          </p:nvSpPr>
          <p:spPr bwMode="auto">
            <a:xfrm rot="9000000">
              <a:off x="1773" y="1566"/>
              <a:ext cx="229" cy="229"/>
            </a:xfrm>
            <a:custGeom>
              <a:avLst/>
              <a:gdLst>
                <a:gd name="G0" fmla="+- 7013 0 0"/>
                <a:gd name="G1" fmla="+- 7024438 0 0"/>
                <a:gd name="G2" fmla="+- 0 0 7024438"/>
                <a:gd name="T0" fmla="*/ 0 256 1"/>
                <a:gd name="T1" fmla="*/ 180 256 1"/>
                <a:gd name="G3" fmla="+- 7024438 T0 T1"/>
                <a:gd name="T2" fmla="*/ 0 256 1"/>
                <a:gd name="T3" fmla="*/ 90 256 1"/>
                <a:gd name="G4" fmla="+- 7024438 T2 T3"/>
                <a:gd name="G5" fmla="*/ G4 2 1"/>
                <a:gd name="T4" fmla="*/ 90 256 1"/>
                <a:gd name="T5" fmla="*/ 0 256 1"/>
                <a:gd name="G6" fmla="+- 7024438 T4 T5"/>
                <a:gd name="G7" fmla="*/ G6 2 1"/>
                <a:gd name="G8" fmla="abs 702443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013"/>
                <a:gd name="G18" fmla="*/ 7013 1 2"/>
                <a:gd name="G19" fmla="+- G18 5400 0"/>
                <a:gd name="G20" fmla="cos G19 7024438"/>
                <a:gd name="G21" fmla="sin G19 7024438"/>
                <a:gd name="G22" fmla="+- G20 10800 0"/>
                <a:gd name="G23" fmla="+- G21 10800 0"/>
                <a:gd name="G24" fmla="+- 10800 0 G20"/>
                <a:gd name="G25" fmla="+- 7013 10800 0"/>
                <a:gd name="G26" fmla="?: G9 G17 G25"/>
                <a:gd name="G27" fmla="?: G9 0 21600"/>
                <a:gd name="G28" fmla="cos 10800 7024438"/>
                <a:gd name="G29" fmla="sin 10800 7024438"/>
                <a:gd name="G30" fmla="sin 7013 7024438"/>
                <a:gd name="G31" fmla="+- G28 10800 0"/>
                <a:gd name="G32" fmla="+- G29 10800 0"/>
                <a:gd name="G33" fmla="+- G30 10800 0"/>
                <a:gd name="G34" fmla="?: G4 0 G31"/>
                <a:gd name="G35" fmla="?: 7024438 G34 0"/>
                <a:gd name="G36" fmla="?: G6 G35 G31"/>
                <a:gd name="G37" fmla="+- 21600 0 G36"/>
                <a:gd name="G38" fmla="?: G4 0 G33"/>
                <a:gd name="G39" fmla="?: 702443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168 w 21600"/>
                <a:gd name="T15" fmla="*/ 19309 h 21600"/>
                <a:gd name="T16" fmla="*/ 10800 w 21600"/>
                <a:gd name="T17" fmla="*/ 3787 h 21600"/>
                <a:gd name="T18" fmla="*/ 13432 w 21600"/>
                <a:gd name="T19" fmla="*/ 1930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28" y="17499"/>
                  </a:moveTo>
                  <a:cubicBezTo>
                    <a:pt x="5790" y="16591"/>
                    <a:pt x="3787" y="13875"/>
                    <a:pt x="3787" y="10800"/>
                  </a:cubicBezTo>
                  <a:cubicBezTo>
                    <a:pt x="3787" y="6926"/>
                    <a:pt x="6926" y="3787"/>
                    <a:pt x="10800" y="3787"/>
                  </a:cubicBezTo>
                  <a:cubicBezTo>
                    <a:pt x="14673" y="3787"/>
                    <a:pt x="17813" y="6926"/>
                    <a:pt x="17813" y="10800"/>
                  </a:cubicBezTo>
                  <a:cubicBezTo>
                    <a:pt x="17812" y="13875"/>
                    <a:pt x="15809" y="16591"/>
                    <a:pt x="12871" y="17499"/>
                  </a:cubicBezTo>
                  <a:lnTo>
                    <a:pt x="13990" y="21117"/>
                  </a:lnTo>
                  <a:cubicBezTo>
                    <a:pt x="18515" y="19718"/>
                    <a:pt x="21600" y="1553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535"/>
                    <a:pt x="3084" y="19718"/>
                    <a:pt x="7609" y="2111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92" name="AutoShape 124"/>
            <p:cNvSpPr>
              <a:spLocks noChangeArrowheads="1"/>
            </p:cNvSpPr>
            <p:nvPr/>
          </p:nvSpPr>
          <p:spPr bwMode="auto">
            <a:xfrm rot="22500000">
              <a:off x="1773" y="1566"/>
              <a:ext cx="229" cy="229"/>
            </a:xfrm>
            <a:custGeom>
              <a:avLst/>
              <a:gdLst>
                <a:gd name="G0" fmla="+- 6745 0 0"/>
                <a:gd name="G1" fmla="+- -10389309 0 0"/>
                <a:gd name="G2" fmla="+- 0 0 -10389309"/>
                <a:gd name="T0" fmla="*/ 0 256 1"/>
                <a:gd name="T1" fmla="*/ 180 256 1"/>
                <a:gd name="G3" fmla="+- -10389309 T0 T1"/>
                <a:gd name="T2" fmla="*/ 0 256 1"/>
                <a:gd name="T3" fmla="*/ 90 256 1"/>
                <a:gd name="G4" fmla="+- -10389309 T2 T3"/>
                <a:gd name="G5" fmla="*/ G4 2 1"/>
                <a:gd name="T4" fmla="*/ 90 256 1"/>
                <a:gd name="T5" fmla="*/ 0 256 1"/>
                <a:gd name="G6" fmla="+- -10389309 T4 T5"/>
                <a:gd name="G7" fmla="*/ G6 2 1"/>
                <a:gd name="G8" fmla="abs -1038930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45"/>
                <a:gd name="G18" fmla="*/ 6745 1 2"/>
                <a:gd name="G19" fmla="+- G18 5400 0"/>
                <a:gd name="G20" fmla="cos G19 -10389309"/>
                <a:gd name="G21" fmla="sin G19 -10389309"/>
                <a:gd name="G22" fmla="+- G20 10800 0"/>
                <a:gd name="G23" fmla="+- G21 10800 0"/>
                <a:gd name="G24" fmla="+- 10800 0 G20"/>
                <a:gd name="G25" fmla="+- 6745 10800 0"/>
                <a:gd name="G26" fmla="?: G9 G17 G25"/>
                <a:gd name="G27" fmla="?: G9 0 21600"/>
                <a:gd name="G28" fmla="cos 10800 -10389309"/>
                <a:gd name="G29" fmla="sin 10800 -10389309"/>
                <a:gd name="G30" fmla="sin 6745 -10389309"/>
                <a:gd name="G31" fmla="+- G28 10800 0"/>
                <a:gd name="G32" fmla="+- G29 10800 0"/>
                <a:gd name="G33" fmla="+- G30 10800 0"/>
                <a:gd name="G34" fmla="?: G4 0 G31"/>
                <a:gd name="G35" fmla="?: -10389309 G34 0"/>
                <a:gd name="G36" fmla="?: G6 G35 G31"/>
                <a:gd name="G37" fmla="+- 21600 0 G36"/>
                <a:gd name="G38" fmla="?: G4 0 G33"/>
                <a:gd name="G39" fmla="?: -1038930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35 w 21600"/>
                <a:gd name="T15" fmla="*/ 7588 h 21600"/>
                <a:gd name="T16" fmla="*/ 10800 w 21600"/>
                <a:gd name="T17" fmla="*/ 4055 h 21600"/>
                <a:gd name="T18" fmla="*/ 18965 w 21600"/>
                <a:gd name="T19" fmla="*/ 758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523" y="8331"/>
                  </a:moveTo>
                  <a:cubicBezTo>
                    <a:pt x="5537" y="5751"/>
                    <a:pt x="8027" y="4054"/>
                    <a:pt x="10800" y="4054"/>
                  </a:cubicBezTo>
                  <a:cubicBezTo>
                    <a:pt x="13572" y="4054"/>
                    <a:pt x="16062" y="5751"/>
                    <a:pt x="17076" y="8331"/>
                  </a:cubicBezTo>
                  <a:lnTo>
                    <a:pt x="20850" y="6846"/>
                  </a:lnTo>
                  <a:cubicBezTo>
                    <a:pt x="19225" y="2715"/>
                    <a:pt x="15238" y="0"/>
                    <a:pt x="10799" y="0"/>
                  </a:cubicBezTo>
                  <a:cubicBezTo>
                    <a:pt x="6361" y="0"/>
                    <a:pt x="2374" y="2715"/>
                    <a:pt x="749" y="68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93" name="AutoShape 125"/>
            <p:cNvSpPr>
              <a:spLocks noChangeArrowheads="1"/>
            </p:cNvSpPr>
            <p:nvPr/>
          </p:nvSpPr>
          <p:spPr bwMode="auto">
            <a:xfrm rot="29700000">
              <a:off x="1773" y="1566"/>
              <a:ext cx="229" cy="229"/>
            </a:xfrm>
            <a:custGeom>
              <a:avLst/>
              <a:gdLst>
                <a:gd name="G0" fmla="+- 6899 0 0"/>
                <a:gd name="G1" fmla="+- -7834236 0 0"/>
                <a:gd name="G2" fmla="+- 0 0 -7834236"/>
                <a:gd name="T0" fmla="*/ 0 256 1"/>
                <a:gd name="T1" fmla="*/ 180 256 1"/>
                <a:gd name="G3" fmla="+- -7834236 T0 T1"/>
                <a:gd name="T2" fmla="*/ 0 256 1"/>
                <a:gd name="T3" fmla="*/ 90 256 1"/>
                <a:gd name="G4" fmla="+- -7834236 T2 T3"/>
                <a:gd name="G5" fmla="*/ G4 2 1"/>
                <a:gd name="T4" fmla="*/ 90 256 1"/>
                <a:gd name="T5" fmla="*/ 0 256 1"/>
                <a:gd name="G6" fmla="+- -7834236 T4 T5"/>
                <a:gd name="G7" fmla="*/ G6 2 1"/>
                <a:gd name="G8" fmla="abs -78342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99"/>
                <a:gd name="G18" fmla="*/ 6899 1 2"/>
                <a:gd name="G19" fmla="+- G18 5400 0"/>
                <a:gd name="G20" fmla="cos G19 -7834236"/>
                <a:gd name="G21" fmla="sin G19 -7834236"/>
                <a:gd name="G22" fmla="+- G20 10800 0"/>
                <a:gd name="G23" fmla="+- G21 10800 0"/>
                <a:gd name="G24" fmla="+- 10800 0 G20"/>
                <a:gd name="G25" fmla="+- 6899 10800 0"/>
                <a:gd name="G26" fmla="?: G9 G17 G25"/>
                <a:gd name="G27" fmla="?: G9 0 21600"/>
                <a:gd name="G28" fmla="cos 10800 -7834236"/>
                <a:gd name="G29" fmla="sin 10800 -7834236"/>
                <a:gd name="G30" fmla="sin 6899 -7834236"/>
                <a:gd name="G31" fmla="+- G28 10800 0"/>
                <a:gd name="G32" fmla="+- G29 10800 0"/>
                <a:gd name="G33" fmla="+- G30 10800 0"/>
                <a:gd name="G34" fmla="?: G4 0 G31"/>
                <a:gd name="G35" fmla="?: -7834236 G34 0"/>
                <a:gd name="G36" fmla="?: G6 G35 G31"/>
                <a:gd name="G37" fmla="+- 21600 0 G36"/>
                <a:gd name="G38" fmla="?: G4 0 G33"/>
                <a:gd name="G39" fmla="?: -78342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436 w 21600"/>
                <a:gd name="T15" fmla="*/ 3100 h 21600"/>
                <a:gd name="T16" fmla="*/ 10800 w 21600"/>
                <a:gd name="T17" fmla="*/ 3901 h 21600"/>
                <a:gd name="T18" fmla="*/ 15164 w 21600"/>
                <a:gd name="T19" fmla="*/ 3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398" y="4797"/>
                  </a:moveTo>
                  <a:cubicBezTo>
                    <a:pt x="8435" y="4209"/>
                    <a:pt x="9607" y="3900"/>
                    <a:pt x="10800" y="3900"/>
                  </a:cubicBezTo>
                  <a:cubicBezTo>
                    <a:pt x="11992" y="3900"/>
                    <a:pt x="13164" y="4209"/>
                    <a:pt x="14201" y="4797"/>
                  </a:cubicBezTo>
                  <a:lnTo>
                    <a:pt x="16124" y="1403"/>
                  </a:lnTo>
                  <a:cubicBezTo>
                    <a:pt x="14501" y="483"/>
                    <a:pt x="12666" y="0"/>
                    <a:pt x="10799" y="0"/>
                  </a:cubicBezTo>
                  <a:cubicBezTo>
                    <a:pt x="8933" y="0"/>
                    <a:pt x="7098" y="483"/>
                    <a:pt x="5475" y="1403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4897" name="Oval 129"/>
          <p:cNvSpPr>
            <a:spLocks noChangeArrowheads="1"/>
          </p:cNvSpPr>
          <p:nvPr/>
        </p:nvSpPr>
        <p:spPr bwMode="auto">
          <a:xfrm rot="19769055">
            <a:off x="5037138" y="1817688"/>
            <a:ext cx="3452812" cy="17922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899" name="Freeform 131"/>
          <p:cNvSpPr>
            <a:spLocks/>
          </p:cNvSpPr>
          <p:nvPr/>
        </p:nvSpPr>
        <p:spPr bwMode="auto">
          <a:xfrm rot="18772850" flipH="1" flipV="1">
            <a:off x="5899944" y="2678906"/>
            <a:ext cx="1514475" cy="468313"/>
          </a:xfrm>
          <a:custGeom>
            <a:avLst/>
            <a:gdLst/>
            <a:ahLst/>
            <a:cxnLst>
              <a:cxn ang="0">
                <a:pos x="759" y="77"/>
              </a:cxn>
              <a:cxn ang="0">
                <a:pos x="310" y="77"/>
              </a:cxn>
              <a:cxn ang="0">
                <a:pos x="245" y="102"/>
              </a:cxn>
              <a:cxn ang="0">
                <a:pos x="179" y="118"/>
              </a:cxn>
              <a:cxn ang="0">
                <a:pos x="147" y="151"/>
              </a:cxn>
              <a:cxn ang="0">
                <a:pos x="90" y="233"/>
              </a:cxn>
              <a:cxn ang="0">
                <a:pos x="49" y="314"/>
              </a:cxn>
              <a:cxn ang="0">
                <a:pos x="0" y="494"/>
              </a:cxn>
              <a:cxn ang="0">
                <a:pos x="8" y="633"/>
              </a:cxn>
              <a:cxn ang="0">
                <a:pos x="106" y="845"/>
              </a:cxn>
              <a:cxn ang="0">
                <a:pos x="188" y="967"/>
              </a:cxn>
              <a:cxn ang="0">
                <a:pos x="498" y="1237"/>
              </a:cxn>
              <a:cxn ang="0">
                <a:pos x="620" y="1302"/>
              </a:cxn>
              <a:cxn ang="0">
                <a:pos x="816" y="1375"/>
              </a:cxn>
              <a:cxn ang="0">
                <a:pos x="963" y="1367"/>
              </a:cxn>
              <a:cxn ang="0">
                <a:pos x="1110" y="1302"/>
              </a:cxn>
              <a:cxn ang="0">
                <a:pos x="1428" y="1212"/>
              </a:cxn>
              <a:cxn ang="0">
                <a:pos x="2057" y="1179"/>
              </a:cxn>
              <a:cxn ang="0">
                <a:pos x="2147" y="1147"/>
              </a:cxn>
              <a:cxn ang="0">
                <a:pos x="2204" y="1114"/>
              </a:cxn>
              <a:cxn ang="0">
                <a:pos x="2261" y="1049"/>
              </a:cxn>
              <a:cxn ang="0">
                <a:pos x="2302" y="992"/>
              </a:cxn>
              <a:cxn ang="0">
                <a:pos x="2334" y="935"/>
              </a:cxn>
              <a:cxn ang="0">
                <a:pos x="2367" y="845"/>
              </a:cxn>
              <a:cxn ang="0">
                <a:pos x="2334" y="673"/>
              </a:cxn>
              <a:cxn ang="0">
                <a:pos x="2269" y="559"/>
              </a:cxn>
              <a:cxn ang="0">
                <a:pos x="2212" y="469"/>
              </a:cxn>
              <a:cxn ang="0">
                <a:pos x="2073" y="322"/>
              </a:cxn>
              <a:cxn ang="0">
                <a:pos x="2057" y="298"/>
              </a:cxn>
              <a:cxn ang="0">
                <a:pos x="2024" y="282"/>
              </a:cxn>
              <a:cxn ang="0">
                <a:pos x="1943" y="224"/>
              </a:cxn>
              <a:cxn ang="0">
                <a:pos x="1730" y="167"/>
              </a:cxn>
              <a:cxn ang="0">
                <a:pos x="1681" y="135"/>
              </a:cxn>
              <a:cxn ang="0">
                <a:pos x="1649" y="94"/>
              </a:cxn>
              <a:cxn ang="0">
                <a:pos x="1567" y="77"/>
              </a:cxn>
              <a:cxn ang="0">
                <a:pos x="1314" y="45"/>
              </a:cxn>
              <a:cxn ang="0">
                <a:pos x="1281" y="53"/>
              </a:cxn>
              <a:cxn ang="0">
                <a:pos x="1257" y="69"/>
              </a:cxn>
              <a:cxn ang="0">
                <a:pos x="1167" y="86"/>
              </a:cxn>
              <a:cxn ang="0">
                <a:pos x="759" y="77"/>
              </a:cxn>
            </a:cxnLst>
            <a:rect l="0" t="0" r="r" b="b"/>
            <a:pathLst>
              <a:path w="2373" h="1375">
                <a:moveTo>
                  <a:pt x="759" y="77"/>
                </a:moveTo>
                <a:cubicBezTo>
                  <a:pt x="596" y="71"/>
                  <a:pt x="471" y="61"/>
                  <a:pt x="310" y="77"/>
                </a:cubicBezTo>
                <a:cubicBezTo>
                  <a:pt x="286" y="79"/>
                  <a:pt x="267" y="96"/>
                  <a:pt x="245" y="102"/>
                </a:cubicBezTo>
                <a:cubicBezTo>
                  <a:pt x="223" y="107"/>
                  <a:pt x="179" y="118"/>
                  <a:pt x="179" y="118"/>
                </a:cubicBezTo>
                <a:cubicBezTo>
                  <a:pt x="157" y="183"/>
                  <a:pt x="189" y="108"/>
                  <a:pt x="147" y="151"/>
                </a:cubicBezTo>
                <a:cubicBezTo>
                  <a:pt x="123" y="174"/>
                  <a:pt x="105" y="203"/>
                  <a:pt x="90" y="233"/>
                </a:cubicBezTo>
                <a:cubicBezTo>
                  <a:pt x="76" y="258"/>
                  <a:pt x="59" y="286"/>
                  <a:pt x="49" y="314"/>
                </a:cubicBezTo>
                <a:cubicBezTo>
                  <a:pt x="27" y="372"/>
                  <a:pt x="18" y="434"/>
                  <a:pt x="0" y="494"/>
                </a:cubicBezTo>
                <a:cubicBezTo>
                  <a:pt x="2" y="540"/>
                  <a:pt x="3" y="586"/>
                  <a:pt x="8" y="633"/>
                </a:cubicBezTo>
                <a:cubicBezTo>
                  <a:pt x="15" y="708"/>
                  <a:pt x="64" y="784"/>
                  <a:pt x="106" y="845"/>
                </a:cubicBezTo>
                <a:cubicBezTo>
                  <a:pt x="133" y="884"/>
                  <a:pt x="158" y="928"/>
                  <a:pt x="188" y="967"/>
                </a:cubicBezTo>
                <a:cubicBezTo>
                  <a:pt x="273" y="1077"/>
                  <a:pt x="385" y="1156"/>
                  <a:pt x="498" y="1237"/>
                </a:cubicBezTo>
                <a:cubicBezTo>
                  <a:pt x="603" y="1312"/>
                  <a:pt x="453" y="1218"/>
                  <a:pt x="620" y="1302"/>
                </a:cubicBezTo>
                <a:cubicBezTo>
                  <a:pt x="689" y="1336"/>
                  <a:pt x="736" y="1363"/>
                  <a:pt x="816" y="1375"/>
                </a:cubicBezTo>
                <a:cubicBezTo>
                  <a:pt x="865" y="1372"/>
                  <a:pt x="914" y="1375"/>
                  <a:pt x="963" y="1367"/>
                </a:cubicBezTo>
                <a:cubicBezTo>
                  <a:pt x="1010" y="1358"/>
                  <a:pt x="1064" y="1319"/>
                  <a:pt x="1110" y="1302"/>
                </a:cubicBezTo>
                <a:cubicBezTo>
                  <a:pt x="1208" y="1263"/>
                  <a:pt x="1322" y="1223"/>
                  <a:pt x="1428" y="1212"/>
                </a:cubicBezTo>
                <a:cubicBezTo>
                  <a:pt x="1641" y="1188"/>
                  <a:pt x="1835" y="1183"/>
                  <a:pt x="2057" y="1179"/>
                </a:cubicBezTo>
                <a:cubicBezTo>
                  <a:pt x="2087" y="1164"/>
                  <a:pt x="2115" y="1157"/>
                  <a:pt x="2147" y="1147"/>
                </a:cubicBezTo>
                <a:cubicBezTo>
                  <a:pt x="2164" y="1134"/>
                  <a:pt x="2187" y="1128"/>
                  <a:pt x="2204" y="1114"/>
                </a:cubicBezTo>
                <a:cubicBezTo>
                  <a:pt x="2225" y="1095"/>
                  <a:pt x="2240" y="1068"/>
                  <a:pt x="2261" y="1049"/>
                </a:cubicBezTo>
                <a:cubicBezTo>
                  <a:pt x="2278" y="995"/>
                  <a:pt x="2254" y="1054"/>
                  <a:pt x="2302" y="992"/>
                </a:cubicBezTo>
                <a:cubicBezTo>
                  <a:pt x="2315" y="974"/>
                  <a:pt x="2321" y="953"/>
                  <a:pt x="2334" y="935"/>
                </a:cubicBezTo>
                <a:cubicBezTo>
                  <a:pt x="2343" y="901"/>
                  <a:pt x="2347" y="873"/>
                  <a:pt x="2367" y="845"/>
                </a:cubicBezTo>
                <a:cubicBezTo>
                  <a:pt x="2361" y="758"/>
                  <a:pt x="2373" y="731"/>
                  <a:pt x="2334" y="673"/>
                </a:cubicBezTo>
                <a:cubicBezTo>
                  <a:pt x="2320" y="631"/>
                  <a:pt x="2299" y="589"/>
                  <a:pt x="2269" y="559"/>
                </a:cubicBezTo>
                <a:cubicBezTo>
                  <a:pt x="2252" y="517"/>
                  <a:pt x="2237" y="504"/>
                  <a:pt x="2212" y="469"/>
                </a:cubicBezTo>
                <a:cubicBezTo>
                  <a:pt x="2189" y="401"/>
                  <a:pt x="2120" y="369"/>
                  <a:pt x="2073" y="322"/>
                </a:cubicBezTo>
                <a:cubicBezTo>
                  <a:pt x="2066" y="315"/>
                  <a:pt x="2064" y="304"/>
                  <a:pt x="2057" y="298"/>
                </a:cubicBezTo>
                <a:cubicBezTo>
                  <a:pt x="2047" y="290"/>
                  <a:pt x="2034" y="288"/>
                  <a:pt x="2024" y="282"/>
                </a:cubicBezTo>
                <a:cubicBezTo>
                  <a:pt x="1995" y="264"/>
                  <a:pt x="1972" y="238"/>
                  <a:pt x="1943" y="224"/>
                </a:cubicBezTo>
                <a:cubicBezTo>
                  <a:pt x="1877" y="190"/>
                  <a:pt x="1799" y="183"/>
                  <a:pt x="1730" y="167"/>
                </a:cubicBezTo>
                <a:cubicBezTo>
                  <a:pt x="1713" y="156"/>
                  <a:pt x="1694" y="149"/>
                  <a:pt x="1681" y="135"/>
                </a:cubicBezTo>
                <a:cubicBezTo>
                  <a:pt x="1669" y="122"/>
                  <a:pt x="1662" y="104"/>
                  <a:pt x="1649" y="94"/>
                </a:cubicBezTo>
                <a:cubicBezTo>
                  <a:pt x="1626" y="76"/>
                  <a:pt x="1594" y="81"/>
                  <a:pt x="1567" y="77"/>
                </a:cubicBezTo>
                <a:cubicBezTo>
                  <a:pt x="1516" y="0"/>
                  <a:pt x="1379" y="42"/>
                  <a:pt x="1314" y="45"/>
                </a:cubicBezTo>
                <a:cubicBezTo>
                  <a:pt x="1303" y="47"/>
                  <a:pt x="1291" y="48"/>
                  <a:pt x="1281" y="53"/>
                </a:cubicBezTo>
                <a:cubicBezTo>
                  <a:pt x="1272" y="56"/>
                  <a:pt x="1266" y="66"/>
                  <a:pt x="1257" y="69"/>
                </a:cubicBezTo>
                <a:cubicBezTo>
                  <a:pt x="1227" y="77"/>
                  <a:pt x="1196" y="77"/>
                  <a:pt x="1167" y="86"/>
                </a:cubicBezTo>
                <a:cubicBezTo>
                  <a:pt x="1031" y="78"/>
                  <a:pt x="894" y="62"/>
                  <a:pt x="759" y="77"/>
                </a:cubicBezTo>
                <a:close/>
              </a:path>
            </a:pathLst>
          </a:custGeom>
          <a:noFill/>
          <a:ln w="539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54"/>
          <p:cNvGrpSpPr>
            <a:grpSpLocks/>
          </p:cNvGrpSpPr>
          <p:nvPr/>
        </p:nvGrpSpPr>
        <p:grpSpPr bwMode="auto">
          <a:xfrm>
            <a:off x="7137400" y="1685925"/>
            <a:ext cx="457200" cy="461963"/>
            <a:chOff x="2556" y="2820"/>
            <a:chExt cx="576" cy="581"/>
          </a:xfrm>
        </p:grpSpPr>
        <p:sp>
          <p:nvSpPr>
            <p:cNvPr id="544846" name="AutoShape 78"/>
            <p:cNvSpPr>
              <a:spLocks noChangeArrowheads="1"/>
            </p:cNvSpPr>
            <p:nvPr/>
          </p:nvSpPr>
          <p:spPr bwMode="auto">
            <a:xfrm rot="9000000">
              <a:off x="2556" y="2820"/>
              <a:ext cx="576" cy="576"/>
            </a:xfrm>
            <a:custGeom>
              <a:avLst/>
              <a:gdLst>
                <a:gd name="G0" fmla="+- 6611 0 0"/>
                <a:gd name="G1" fmla="+- 6939492 0 0"/>
                <a:gd name="G2" fmla="+- 0 0 6939492"/>
                <a:gd name="T0" fmla="*/ 0 256 1"/>
                <a:gd name="T1" fmla="*/ 180 256 1"/>
                <a:gd name="G3" fmla="+- 6939492 T0 T1"/>
                <a:gd name="T2" fmla="*/ 0 256 1"/>
                <a:gd name="T3" fmla="*/ 90 256 1"/>
                <a:gd name="G4" fmla="+- 6939492 T2 T3"/>
                <a:gd name="G5" fmla="*/ G4 2 1"/>
                <a:gd name="T4" fmla="*/ 90 256 1"/>
                <a:gd name="T5" fmla="*/ 0 256 1"/>
                <a:gd name="G6" fmla="+- 6939492 T4 T5"/>
                <a:gd name="G7" fmla="*/ G6 2 1"/>
                <a:gd name="G8" fmla="abs 693949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11"/>
                <a:gd name="G18" fmla="*/ 6611 1 2"/>
                <a:gd name="G19" fmla="+- G18 5400 0"/>
                <a:gd name="G20" fmla="cos G19 6939492"/>
                <a:gd name="G21" fmla="sin G19 6939492"/>
                <a:gd name="G22" fmla="+- G20 10800 0"/>
                <a:gd name="G23" fmla="+- G21 10800 0"/>
                <a:gd name="G24" fmla="+- 10800 0 G20"/>
                <a:gd name="G25" fmla="+- 6611 10800 0"/>
                <a:gd name="G26" fmla="?: G9 G17 G25"/>
                <a:gd name="G27" fmla="?: G9 0 21600"/>
                <a:gd name="G28" fmla="cos 10800 6939492"/>
                <a:gd name="G29" fmla="sin 10800 6939492"/>
                <a:gd name="G30" fmla="sin 6611 6939492"/>
                <a:gd name="G31" fmla="+- G28 10800 0"/>
                <a:gd name="G32" fmla="+- G29 10800 0"/>
                <a:gd name="G33" fmla="+- G30 10800 0"/>
                <a:gd name="G34" fmla="?: G4 0 G31"/>
                <a:gd name="G35" fmla="?: 6939492 G34 0"/>
                <a:gd name="G36" fmla="?: G6 G35 G31"/>
                <a:gd name="G37" fmla="+- 21600 0 G36"/>
                <a:gd name="G38" fmla="?: G4 0 G33"/>
                <a:gd name="G39" fmla="?: 693949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6 w 21600"/>
                <a:gd name="T15" fmla="*/ 19173 h 21600"/>
                <a:gd name="T16" fmla="*/ 10800 w 21600"/>
                <a:gd name="T17" fmla="*/ 4189 h 21600"/>
                <a:gd name="T18" fmla="*/ 13184 w 21600"/>
                <a:gd name="T19" fmla="*/ 191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0" y="17158"/>
                  </a:moveTo>
                  <a:cubicBezTo>
                    <a:pt x="6148" y="16349"/>
                    <a:pt x="4189" y="13754"/>
                    <a:pt x="4189" y="10800"/>
                  </a:cubicBezTo>
                  <a:cubicBezTo>
                    <a:pt x="4189" y="7148"/>
                    <a:pt x="7148" y="4189"/>
                    <a:pt x="10800" y="4189"/>
                  </a:cubicBezTo>
                  <a:cubicBezTo>
                    <a:pt x="14451" y="4189"/>
                    <a:pt x="17411" y="7148"/>
                    <a:pt x="17411" y="10800"/>
                  </a:cubicBezTo>
                  <a:cubicBezTo>
                    <a:pt x="17410" y="13754"/>
                    <a:pt x="15451" y="16349"/>
                    <a:pt x="12609" y="17158"/>
                  </a:cubicBezTo>
                  <a:lnTo>
                    <a:pt x="13756" y="21187"/>
                  </a:lnTo>
                  <a:cubicBezTo>
                    <a:pt x="18398" y="19866"/>
                    <a:pt x="21600" y="1562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625"/>
                    <a:pt x="3201" y="19866"/>
                    <a:pt x="7843" y="2118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47" name="AutoShape 79"/>
            <p:cNvSpPr>
              <a:spLocks noChangeArrowheads="1"/>
            </p:cNvSpPr>
            <p:nvPr/>
          </p:nvSpPr>
          <p:spPr bwMode="auto">
            <a:xfrm rot="22500000">
              <a:off x="2556" y="2820"/>
              <a:ext cx="576" cy="576"/>
            </a:xfrm>
            <a:custGeom>
              <a:avLst/>
              <a:gdLst>
                <a:gd name="G0" fmla="+- 6719 0 0"/>
                <a:gd name="G1" fmla="+- -10531075 0 0"/>
                <a:gd name="G2" fmla="+- 0 0 -10531075"/>
                <a:gd name="T0" fmla="*/ 0 256 1"/>
                <a:gd name="T1" fmla="*/ 180 256 1"/>
                <a:gd name="G3" fmla="+- -10531075 T0 T1"/>
                <a:gd name="T2" fmla="*/ 0 256 1"/>
                <a:gd name="T3" fmla="*/ 90 256 1"/>
                <a:gd name="G4" fmla="+- -10531075 T2 T3"/>
                <a:gd name="G5" fmla="*/ G4 2 1"/>
                <a:gd name="T4" fmla="*/ 90 256 1"/>
                <a:gd name="T5" fmla="*/ 0 256 1"/>
                <a:gd name="G6" fmla="+- -10531075 T4 T5"/>
                <a:gd name="G7" fmla="*/ G6 2 1"/>
                <a:gd name="G8" fmla="abs -105310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19"/>
                <a:gd name="G18" fmla="*/ 6719 1 2"/>
                <a:gd name="G19" fmla="+- G18 5400 0"/>
                <a:gd name="G20" fmla="cos G19 -10531075"/>
                <a:gd name="G21" fmla="sin G19 -10531075"/>
                <a:gd name="G22" fmla="+- G20 10800 0"/>
                <a:gd name="G23" fmla="+- G21 10800 0"/>
                <a:gd name="G24" fmla="+- 10800 0 G20"/>
                <a:gd name="G25" fmla="+- 6719 10800 0"/>
                <a:gd name="G26" fmla="?: G9 G17 G25"/>
                <a:gd name="G27" fmla="?: G9 0 21600"/>
                <a:gd name="G28" fmla="cos 10800 -10531075"/>
                <a:gd name="G29" fmla="sin 10800 -10531075"/>
                <a:gd name="G30" fmla="sin 6719 -10531075"/>
                <a:gd name="G31" fmla="+- G28 10800 0"/>
                <a:gd name="G32" fmla="+- G29 10800 0"/>
                <a:gd name="G33" fmla="+- G30 10800 0"/>
                <a:gd name="G34" fmla="?: G4 0 G31"/>
                <a:gd name="G35" fmla="?: -10531075 G34 0"/>
                <a:gd name="G36" fmla="?: G6 G35 G31"/>
                <a:gd name="G37" fmla="+- 21600 0 G36"/>
                <a:gd name="G38" fmla="?: G4 0 G33"/>
                <a:gd name="G39" fmla="?: -105310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32 w 21600"/>
                <a:gd name="T15" fmla="*/ 7903 h 21600"/>
                <a:gd name="T16" fmla="*/ 10800 w 21600"/>
                <a:gd name="T17" fmla="*/ 4081 h 21600"/>
                <a:gd name="T18" fmla="*/ 19068 w 21600"/>
                <a:gd name="T19" fmla="*/ 7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458" y="8578"/>
                  </a:moveTo>
                  <a:cubicBezTo>
                    <a:pt x="5402" y="5884"/>
                    <a:pt x="7945" y="4080"/>
                    <a:pt x="10800" y="4080"/>
                  </a:cubicBezTo>
                  <a:cubicBezTo>
                    <a:pt x="13654" y="4080"/>
                    <a:pt x="16197" y="5884"/>
                    <a:pt x="17141" y="8578"/>
                  </a:cubicBezTo>
                  <a:lnTo>
                    <a:pt x="20992" y="7228"/>
                  </a:lnTo>
                  <a:cubicBezTo>
                    <a:pt x="19475" y="2898"/>
                    <a:pt x="15388" y="0"/>
                    <a:pt x="10799" y="0"/>
                  </a:cubicBezTo>
                  <a:cubicBezTo>
                    <a:pt x="6211" y="0"/>
                    <a:pt x="2124" y="2898"/>
                    <a:pt x="607" y="722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48" name="AutoShape 80"/>
            <p:cNvSpPr>
              <a:spLocks noChangeArrowheads="1"/>
            </p:cNvSpPr>
            <p:nvPr/>
          </p:nvSpPr>
          <p:spPr bwMode="auto">
            <a:xfrm rot="29700000">
              <a:off x="2556" y="2820"/>
              <a:ext cx="576" cy="575"/>
            </a:xfrm>
            <a:custGeom>
              <a:avLst/>
              <a:gdLst>
                <a:gd name="G0" fmla="+- 6677 0 0"/>
                <a:gd name="G1" fmla="+- -7787616 0 0"/>
                <a:gd name="G2" fmla="+- 0 0 -7787616"/>
                <a:gd name="T0" fmla="*/ 0 256 1"/>
                <a:gd name="T1" fmla="*/ 180 256 1"/>
                <a:gd name="G3" fmla="+- -7787616 T0 T1"/>
                <a:gd name="T2" fmla="*/ 0 256 1"/>
                <a:gd name="T3" fmla="*/ 90 256 1"/>
                <a:gd name="G4" fmla="+- -7787616 T2 T3"/>
                <a:gd name="G5" fmla="*/ G4 2 1"/>
                <a:gd name="T4" fmla="*/ 90 256 1"/>
                <a:gd name="T5" fmla="*/ 0 256 1"/>
                <a:gd name="G6" fmla="+- -7787616 T4 T5"/>
                <a:gd name="G7" fmla="*/ G6 2 1"/>
                <a:gd name="G8" fmla="abs -77876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77"/>
                <a:gd name="G18" fmla="*/ 6677 1 2"/>
                <a:gd name="G19" fmla="+- G18 5400 0"/>
                <a:gd name="G20" fmla="cos G19 -7787616"/>
                <a:gd name="G21" fmla="sin G19 -7787616"/>
                <a:gd name="G22" fmla="+- G20 10800 0"/>
                <a:gd name="G23" fmla="+- G21 10800 0"/>
                <a:gd name="G24" fmla="+- 10800 0 G20"/>
                <a:gd name="G25" fmla="+- 6677 10800 0"/>
                <a:gd name="G26" fmla="?: G9 G17 G25"/>
                <a:gd name="G27" fmla="?: G9 0 21600"/>
                <a:gd name="G28" fmla="cos 10800 -7787616"/>
                <a:gd name="G29" fmla="sin 10800 -7787616"/>
                <a:gd name="G30" fmla="sin 6677 -7787616"/>
                <a:gd name="G31" fmla="+- G28 10800 0"/>
                <a:gd name="G32" fmla="+- G29 10800 0"/>
                <a:gd name="G33" fmla="+- G30 10800 0"/>
                <a:gd name="G34" fmla="?: G4 0 G31"/>
                <a:gd name="G35" fmla="?: -7787616 G34 0"/>
                <a:gd name="G36" fmla="?: G6 G35 G31"/>
                <a:gd name="G37" fmla="+- 21600 0 G36"/>
                <a:gd name="G38" fmla="?: G4 0 G33"/>
                <a:gd name="G39" fmla="?: -77876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86 w 21600"/>
                <a:gd name="T15" fmla="*/ 3144 h 21600"/>
                <a:gd name="T16" fmla="*/ 10800 w 21600"/>
                <a:gd name="T17" fmla="*/ 4123 h 21600"/>
                <a:gd name="T18" fmla="*/ 15014 w 21600"/>
                <a:gd name="T19" fmla="*/ 314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80" y="4950"/>
                  </a:moveTo>
                  <a:cubicBezTo>
                    <a:pt x="8566" y="4407"/>
                    <a:pt x="9674" y="4122"/>
                    <a:pt x="10800" y="4122"/>
                  </a:cubicBezTo>
                  <a:cubicBezTo>
                    <a:pt x="11925" y="4122"/>
                    <a:pt x="13033" y="4407"/>
                    <a:pt x="14019" y="4950"/>
                  </a:cubicBezTo>
                  <a:lnTo>
                    <a:pt x="16007" y="1338"/>
                  </a:lnTo>
                  <a:cubicBezTo>
                    <a:pt x="14412" y="460"/>
                    <a:pt x="12621" y="0"/>
                    <a:pt x="10799" y="0"/>
                  </a:cubicBezTo>
                  <a:cubicBezTo>
                    <a:pt x="8978" y="0"/>
                    <a:pt x="7187" y="460"/>
                    <a:pt x="5592" y="1338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50" name="AutoShape 82"/>
            <p:cNvSpPr>
              <a:spLocks noChangeArrowheads="1"/>
            </p:cNvSpPr>
            <p:nvPr/>
          </p:nvSpPr>
          <p:spPr bwMode="auto">
            <a:xfrm rot="22500000">
              <a:off x="2556" y="2825"/>
              <a:ext cx="576" cy="576"/>
            </a:xfrm>
            <a:custGeom>
              <a:avLst/>
              <a:gdLst>
                <a:gd name="G0" fmla="+- 6962 0 0"/>
                <a:gd name="G1" fmla="+- -8032105 0 0"/>
                <a:gd name="G2" fmla="+- 0 0 -8032105"/>
                <a:gd name="T0" fmla="*/ 0 256 1"/>
                <a:gd name="T1" fmla="*/ 180 256 1"/>
                <a:gd name="G3" fmla="+- -8032105 T0 T1"/>
                <a:gd name="T2" fmla="*/ 0 256 1"/>
                <a:gd name="T3" fmla="*/ 90 256 1"/>
                <a:gd name="G4" fmla="+- -8032105 T2 T3"/>
                <a:gd name="G5" fmla="*/ G4 2 1"/>
                <a:gd name="T4" fmla="*/ 90 256 1"/>
                <a:gd name="T5" fmla="*/ 0 256 1"/>
                <a:gd name="G6" fmla="+- -8032105 T4 T5"/>
                <a:gd name="G7" fmla="*/ G6 2 1"/>
                <a:gd name="G8" fmla="abs -8032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62"/>
                <a:gd name="G18" fmla="*/ 6962 1 2"/>
                <a:gd name="G19" fmla="+- G18 5400 0"/>
                <a:gd name="G20" fmla="cos G19 -8032105"/>
                <a:gd name="G21" fmla="sin G19 -8032105"/>
                <a:gd name="G22" fmla="+- G20 10800 0"/>
                <a:gd name="G23" fmla="+- G21 10800 0"/>
                <a:gd name="G24" fmla="+- 10800 0 G20"/>
                <a:gd name="G25" fmla="+- 6962 10800 0"/>
                <a:gd name="G26" fmla="?: G9 G17 G25"/>
                <a:gd name="G27" fmla="?: G9 0 21600"/>
                <a:gd name="G28" fmla="cos 10800 -8032105"/>
                <a:gd name="G29" fmla="sin 10800 -8032105"/>
                <a:gd name="G30" fmla="sin 6962 -8032105"/>
                <a:gd name="G31" fmla="+- G28 10800 0"/>
                <a:gd name="G32" fmla="+- G29 10800 0"/>
                <a:gd name="G33" fmla="+- G30 10800 0"/>
                <a:gd name="G34" fmla="?: G4 0 G31"/>
                <a:gd name="G35" fmla="?: -8032105 G34 0"/>
                <a:gd name="G36" fmla="?: G6 G35 G31"/>
                <a:gd name="G37" fmla="+- 21600 0 G36"/>
                <a:gd name="G38" fmla="?: G4 0 G33"/>
                <a:gd name="G39" fmla="?: -8032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20 w 21600"/>
                <a:gd name="T15" fmla="*/ 3314 h 21600"/>
                <a:gd name="T16" fmla="*/ 10800 w 21600"/>
                <a:gd name="T17" fmla="*/ 3838 h 21600"/>
                <a:gd name="T18" fmla="*/ 15580 w 21600"/>
                <a:gd name="T19" fmla="*/ 33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53" y="4932"/>
                  </a:moveTo>
                  <a:cubicBezTo>
                    <a:pt x="8172" y="4217"/>
                    <a:pt x="9472" y="3837"/>
                    <a:pt x="10800" y="3837"/>
                  </a:cubicBezTo>
                  <a:cubicBezTo>
                    <a:pt x="12127" y="3837"/>
                    <a:pt x="13427" y="4217"/>
                    <a:pt x="14546" y="4932"/>
                  </a:cubicBezTo>
                  <a:lnTo>
                    <a:pt x="16612" y="1697"/>
                  </a:lnTo>
                  <a:cubicBezTo>
                    <a:pt x="14876" y="588"/>
                    <a:pt x="12859" y="0"/>
                    <a:pt x="10799" y="0"/>
                  </a:cubicBezTo>
                  <a:cubicBezTo>
                    <a:pt x="8740" y="0"/>
                    <a:pt x="6723" y="588"/>
                    <a:pt x="4987" y="1697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5927725" y="2282825"/>
            <a:ext cx="457200" cy="461963"/>
            <a:chOff x="2556" y="2820"/>
            <a:chExt cx="576" cy="581"/>
          </a:xfrm>
        </p:grpSpPr>
        <p:sp>
          <p:nvSpPr>
            <p:cNvPr id="544934" name="AutoShape 166"/>
            <p:cNvSpPr>
              <a:spLocks noChangeArrowheads="1"/>
            </p:cNvSpPr>
            <p:nvPr/>
          </p:nvSpPr>
          <p:spPr bwMode="auto">
            <a:xfrm rot="9000000">
              <a:off x="2556" y="2820"/>
              <a:ext cx="576" cy="576"/>
            </a:xfrm>
            <a:custGeom>
              <a:avLst/>
              <a:gdLst>
                <a:gd name="G0" fmla="+- 6611 0 0"/>
                <a:gd name="G1" fmla="+- 6939492 0 0"/>
                <a:gd name="G2" fmla="+- 0 0 6939492"/>
                <a:gd name="T0" fmla="*/ 0 256 1"/>
                <a:gd name="T1" fmla="*/ 180 256 1"/>
                <a:gd name="G3" fmla="+- 6939492 T0 T1"/>
                <a:gd name="T2" fmla="*/ 0 256 1"/>
                <a:gd name="T3" fmla="*/ 90 256 1"/>
                <a:gd name="G4" fmla="+- 6939492 T2 T3"/>
                <a:gd name="G5" fmla="*/ G4 2 1"/>
                <a:gd name="T4" fmla="*/ 90 256 1"/>
                <a:gd name="T5" fmla="*/ 0 256 1"/>
                <a:gd name="G6" fmla="+- 6939492 T4 T5"/>
                <a:gd name="G7" fmla="*/ G6 2 1"/>
                <a:gd name="G8" fmla="abs 693949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11"/>
                <a:gd name="G18" fmla="*/ 6611 1 2"/>
                <a:gd name="G19" fmla="+- G18 5400 0"/>
                <a:gd name="G20" fmla="cos G19 6939492"/>
                <a:gd name="G21" fmla="sin G19 6939492"/>
                <a:gd name="G22" fmla="+- G20 10800 0"/>
                <a:gd name="G23" fmla="+- G21 10800 0"/>
                <a:gd name="G24" fmla="+- 10800 0 G20"/>
                <a:gd name="G25" fmla="+- 6611 10800 0"/>
                <a:gd name="G26" fmla="?: G9 G17 G25"/>
                <a:gd name="G27" fmla="?: G9 0 21600"/>
                <a:gd name="G28" fmla="cos 10800 6939492"/>
                <a:gd name="G29" fmla="sin 10800 6939492"/>
                <a:gd name="G30" fmla="sin 6611 6939492"/>
                <a:gd name="G31" fmla="+- G28 10800 0"/>
                <a:gd name="G32" fmla="+- G29 10800 0"/>
                <a:gd name="G33" fmla="+- G30 10800 0"/>
                <a:gd name="G34" fmla="?: G4 0 G31"/>
                <a:gd name="G35" fmla="?: 6939492 G34 0"/>
                <a:gd name="G36" fmla="?: G6 G35 G31"/>
                <a:gd name="G37" fmla="+- 21600 0 G36"/>
                <a:gd name="G38" fmla="?: G4 0 G33"/>
                <a:gd name="G39" fmla="?: 693949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6 w 21600"/>
                <a:gd name="T15" fmla="*/ 19173 h 21600"/>
                <a:gd name="T16" fmla="*/ 10800 w 21600"/>
                <a:gd name="T17" fmla="*/ 4189 h 21600"/>
                <a:gd name="T18" fmla="*/ 13184 w 21600"/>
                <a:gd name="T19" fmla="*/ 191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0" y="17158"/>
                  </a:moveTo>
                  <a:cubicBezTo>
                    <a:pt x="6148" y="16349"/>
                    <a:pt x="4189" y="13754"/>
                    <a:pt x="4189" y="10800"/>
                  </a:cubicBezTo>
                  <a:cubicBezTo>
                    <a:pt x="4189" y="7148"/>
                    <a:pt x="7148" y="4189"/>
                    <a:pt x="10800" y="4189"/>
                  </a:cubicBezTo>
                  <a:cubicBezTo>
                    <a:pt x="14451" y="4189"/>
                    <a:pt x="17411" y="7148"/>
                    <a:pt x="17411" y="10800"/>
                  </a:cubicBezTo>
                  <a:cubicBezTo>
                    <a:pt x="17410" y="13754"/>
                    <a:pt x="15451" y="16349"/>
                    <a:pt x="12609" y="17158"/>
                  </a:cubicBezTo>
                  <a:lnTo>
                    <a:pt x="13756" y="21187"/>
                  </a:lnTo>
                  <a:cubicBezTo>
                    <a:pt x="18398" y="19866"/>
                    <a:pt x="21600" y="1562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625"/>
                    <a:pt x="3201" y="19866"/>
                    <a:pt x="7843" y="2118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35" name="AutoShape 167"/>
            <p:cNvSpPr>
              <a:spLocks noChangeArrowheads="1"/>
            </p:cNvSpPr>
            <p:nvPr/>
          </p:nvSpPr>
          <p:spPr bwMode="auto">
            <a:xfrm rot="22500000">
              <a:off x="2556" y="2820"/>
              <a:ext cx="576" cy="576"/>
            </a:xfrm>
            <a:custGeom>
              <a:avLst/>
              <a:gdLst>
                <a:gd name="G0" fmla="+- 6719 0 0"/>
                <a:gd name="G1" fmla="+- -10531075 0 0"/>
                <a:gd name="G2" fmla="+- 0 0 -10531075"/>
                <a:gd name="T0" fmla="*/ 0 256 1"/>
                <a:gd name="T1" fmla="*/ 180 256 1"/>
                <a:gd name="G3" fmla="+- -10531075 T0 T1"/>
                <a:gd name="T2" fmla="*/ 0 256 1"/>
                <a:gd name="T3" fmla="*/ 90 256 1"/>
                <a:gd name="G4" fmla="+- -10531075 T2 T3"/>
                <a:gd name="G5" fmla="*/ G4 2 1"/>
                <a:gd name="T4" fmla="*/ 90 256 1"/>
                <a:gd name="T5" fmla="*/ 0 256 1"/>
                <a:gd name="G6" fmla="+- -10531075 T4 T5"/>
                <a:gd name="G7" fmla="*/ G6 2 1"/>
                <a:gd name="G8" fmla="abs -105310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19"/>
                <a:gd name="G18" fmla="*/ 6719 1 2"/>
                <a:gd name="G19" fmla="+- G18 5400 0"/>
                <a:gd name="G20" fmla="cos G19 -10531075"/>
                <a:gd name="G21" fmla="sin G19 -10531075"/>
                <a:gd name="G22" fmla="+- G20 10800 0"/>
                <a:gd name="G23" fmla="+- G21 10800 0"/>
                <a:gd name="G24" fmla="+- 10800 0 G20"/>
                <a:gd name="G25" fmla="+- 6719 10800 0"/>
                <a:gd name="G26" fmla="?: G9 G17 G25"/>
                <a:gd name="G27" fmla="?: G9 0 21600"/>
                <a:gd name="G28" fmla="cos 10800 -10531075"/>
                <a:gd name="G29" fmla="sin 10800 -10531075"/>
                <a:gd name="G30" fmla="sin 6719 -10531075"/>
                <a:gd name="G31" fmla="+- G28 10800 0"/>
                <a:gd name="G32" fmla="+- G29 10800 0"/>
                <a:gd name="G33" fmla="+- G30 10800 0"/>
                <a:gd name="G34" fmla="?: G4 0 G31"/>
                <a:gd name="G35" fmla="?: -10531075 G34 0"/>
                <a:gd name="G36" fmla="?: G6 G35 G31"/>
                <a:gd name="G37" fmla="+- 21600 0 G36"/>
                <a:gd name="G38" fmla="?: G4 0 G33"/>
                <a:gd name="G39" fmla="?: -105310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32 w 21600"/>
                <a:gd name="T15" fmla="*/ 7903 h 21600"/>
                <a:gd name="T16" fmla="*/ 10800 w 21600"/>
                <a:gd name="T17" fmla="*/ 4081 h 21600"/>
                <a:gd name="T18" fmla="*/ 19068 w 21600"/>
                <a:gd name="T19" fmla="*/ 7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458" y="8578"/>
                  </a:moveTo>
                  <a:cubicBezTo>
                    <a:pt x="5402" y="5884"/>
                    <a:pt x="7945" y="4080"/>
                    <a:pt x="10800" y="4080"/>
                  </a:cubicBezTo>
                  <a:cubicBezTo>
                    <a:pt x="13654" y="4080"/>
                    <a:pt x="16197" y="5884"/>
                    <a:pt x="17141" y="8578"/>
                  </a:cubicBezTo>
                  <a:lnTo>
                    <a:pt x="20992" y="7228"/>
                  </a:lnTo>
                  <a:cubicBezTo>
                    <a:pt x="19475" y="2898"/>
                    <a:pt x="15388" y="0"/>
                    <a:pt x="10799" y="0"/>
                  </a:cubicBezTo>
                  <a:cubicBezTo>
                    <a:pt x="6211" y="0"/>
                    <a:pt x="2124" y="2898"/>
                    <a:pt x="607" y="722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36" name="AutoShape 168"/>
            <p:cNvSpPr>
              <a:spLocks noChangeArrowheads="1"/>
            </p:cNvSpPr>
            <p:nvPr/>
          </p:nvSpPr>
          <p:spPr bwMode="auto">
            <a:xfrm rot="29700000">
              <a:off x="2556" y="2820"/>
              <a:ext cx="576" cy="575"/>
            </a:xfrm>
            <a:custGeom>
              <a:avLst/>
              <a:gdLst>
                <a:gd name="G0" fmla="+- 6677 0 0"/>
                <a:gd name="G1" fmla="+- -7787616 0 0"/>
                <a:gd name="G2" fmla="+- 0 0 -7787616"/>
                <a:gd name="T0" fmla="*/ 0 256 1"/>
                <a:gd name="T1" fmla="*/ 180 256 1"/>
                <a:gd name="G3" fmla="+- -7787616 T0 T1"/>
                <a:gd name="T2" fmla="*/ 0 256 1"/>
                <a:gd name="T3" fmla="*/ 90 256 1"/>
                <a:gd name="G4" fmla="+- -7787616 T2 T3"/>
                <a:gd name="G5" fmla="*/ G4 2 1"/>
                <a:gd name="T4" fmla="*/ 90 256 1"/>
                <a:gd name="T5" fmla="*/ 0 256 1"/>
                <a:gd name="G6" fmla="+- -7787616 T4 T5"/>
                <a:gd name="G7" fmla="*/ G6 2 1"/>
                <a:gd name="G8" fmla="abs -77876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77"/>
                <a:gd name="G18" fmla="*/ 6677 1 2"/>
                <a:gd name="G19" fmla="+- G18 5400 0"/>
                <a:gd name="G20" fmla="cos G19 -7787616"/>
                <a:gd name="G21" fmla="sin G19 -7787616"/>
                <a:gd name="G22" fmla="+- G20 10800 0"/>
                <a:gd name="G23" fmla="+- G21 10800 0"/>
                <a:gd name="G24" fmla="+- 10800 0 G20"/>
                <a:gd name="G25" fmla="+- 6677 10800 0"/>
                <a:gd name="G26" fmla="?: G9 G17 G25"/>
                <a:gd name="G27" fmla="?: G9 0 21600"/>
                <a:gd name="G28" fmla="cos 10800 -7787616"/>
                <a:gd name="G29" fmla="sin 10800 -7787616"/>
                <a:gd name="G30" fmla="sin 6677 -7787616"/>
                <a:gd name="G31" fmla="+- G28 10800 0"/>
                <a:gd name="G32" fmla="+- G29 10800 0"/>
                <a:gd name="G33" fmla="+- G30 10800 0"/>
                <a:gd name="G34" fmla="?: G4 0 G31"/>
                <a:gd name="G35" fmla="?: -7787616 G34 0"/>
                <a:gd name="G36" fmla="?: G6 G35 G31"/>
                <a:gd name="G37" fmla="+- 21600 0 G36"/>
                <a:gd name="G38" fmla="?: G4 0 G33"/>
                <a:gd name="G39" fmla="?: -77876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86 w 21600"/>
                <a:gd name="T15" fmla="*/ 3144 h 21600"/>
                <a:gd name="T16" fmla="*/ 10800 w 21600"/>
                <a:gd name="T17" fmla="*/ 4123 h 21600"/>
                <a:gd name="T18" fmla="*/ 15014 w 21600"/>
                <a:gd name="T19" fmla="*/ 314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80" y="4950"/>
                  </a:moveTo>
                  <a:cubicBezTo>
                    <a:pt x="8566" y="4407"/>
                    <a:pt x="9674" y="4122"/>
                    <a:pt x="10800" y="4122"/>
                  </a:cubicBezTo>
                  <a:cubicBezTo>
                    <a:pt x="11925" y="4122"/>
                    <a:pt x="13033" y="4407"/>
                    <a:pt x="14019" y="4950"/>
                  </a:cubicBezTo>
                  <a:lnTo>
                    <a:pt x="16007" y="1338"/>
                  </a:lnTo>
                  <a:cubicBezTo>
                    <a:pt x="14412" y="460"/>
                    <a:pt x="12621" y="0"/>
                    <a:pt x="10799" y="0"/>
                  </a:cubicBezTo>
                  <a:cubicBezTo>
                    <a:pt x="8978" y="0"/>
                    <a:pt x="7187" y="460"/>
                    <a:pt x="5592" y="1338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37" name="AutoShape 169"/>
            <p:cNvSpPr>
              <a:spLocks noChangeArrowheads="1"/>
            </p:cNvSpPr>
            <p:nvPr/>
          </p:nvSpPr>
          <p:spPr bwMode="auto">
            <a:xfrm rot="22500000">
              <a:off x="2556" y="2825"/>
              <a:ext cx="576" cy="576"/>
            </a:xfrm>
            <a:custGeom>
              <a:avLst/>
              <a:gdLst>
                <a:gd name="G0" fmla="+- 6962 0 0"/>
                <a:gd name="G1" fmla="+- -8032105 0 0"/>
                <a:gd name="G2" fmla="+- 0 0 -8032105"/>
                <a:gd name="T0" fmla="*/ 0 256 1"/>
                <a:gd name="T1" fmla="*/ 180 256 1"/>
                <a:gd name="G3" fmla="+- -8032105 T0 T1"/>
                <a:gd name="T2" fmla="*/ 0 256 1"/>
                <a:gd name="T3" fmla="*/ 90 256 1"/>
                <a:gd name="G4" fmla="+- -8032105 T2 T3"/>
                <a:gd name="G5" fmla="*/ G4 2 1"/>
                <a:gd name="T4" fmla="*/ 90 256 1"/>
                <a:gd name="T5" fmla="*/ 0 256 1"/>
                <a:gd name="G6" fmla="+- -8032105 T4 T5"/>
                <a:gd name="G7" fmla="*/ G6 2 1"/>
                <a:gd name="G8" fmla="abs -8032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62"/>
                <a:gd name="G18" fmla="*/ 6962 1 2"/>
                <a:gd name="G19" fmla="+- G18 5400 0"/>
                <a:gd name="G20" fmla="cos G19 -8032105"/>
                <a:gd name="G21" fmla="sin G19 -8032105"/>
                <a:gd name="G22" fmla="+- G20 10800 0"/>
                <a:gd name="G23" fmla="+- G21 10800 0"/>
                <a:gd name="G24" fmla="+- 10800 0 G20"/>
                <a:gd name="G25" fmla="+- 6962 10800 0"/>
                <a:gd name="G26" fmla="?: G9 G17 G25"/>
                <a:gd name="G27" fmla="?: G9 0 21600"/>
                <a:gd name="G28" fmla="cos 10800 -8032105"/>
                <a:gd name="G29" fmla="sin 10800 -8032105"/>
                <a:gd name="G30" fmla="sin 6962 -8032105"/>
                <a:gd name="G31" fmla="+- G28 10800 0"/>
                <a:gd name="G32" fmla="+- G29 10800 0"/>
                <a:gd name="G33" fmla="+- G30 10800 0"/>
                <a:gd name="G34" fmla="?: G4 0 G31"/>
                <a:gd name="G35" fmla="?: -8032105 G34 0"/>
                <a:gd name="G36" fmla="?: G6 G35 G31"/>
                <a:gd name="G37" fmla="+- 21600 0 G36"/>
                <a:gd name="G38" fmla="?: G4 0 G33"/>
                <a:gd name="G39" fmla="?: -8032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20 w 21600"/>
                <a:gd name="T15" fmla="*/ 3314 h 21600"/>
                <a:gd name="T16" fmla="*/ 10800 w 21600"/>
                <a:gd name="T17" fmla="*/ 3838 h 21600"/>
                <a:gd name="T18" fmla="*/ 15580 w 21600"/>
                <a:gd name="T19" fmla="*/ 33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53" y="4932"/>
                  </a:moveTo>
                  <a:cubicBezTo>
                    <a:pt x="8172" y="4217"/>
                    <a:pt x="9472" y="3837"/>
                    <a:pt x="10800" y="3837"/>
                  </a:cubicBezTo>
                  <a:cubicBezTo>
                    <a:pt x="12127" y="3837"/>
                    <a:pt x="13427" y="4217"/>
                    <a:pt x="14546" y="4932"/>
                  </a:cubicBezTo>
                  <a:lnTo>
                    <a:pt x="16612" y="1697"/>
                  </a:lnTo>
                  <a:cubicBezTo>
                    <a:pt x="14876" y="588"/>
                    <a:pt x="12859" y="0"/>
                    <a:pt x="10799" y="0"/>
                  </a:cubicBezTo>
                  <a:cubicBezTo>
                    <a:pt x="8740" y="0"/>
                    <a:pt x="6723" y="588"/>
                    <a:pt x="4987" y="1697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4943" name="AutoShape 175"/>
          <p:cNvSpPr>
            <a:spLocks noChangeArrowheads="1"/>
          </p:cNvSpPr>
          <p:nvPr/>
        </p:nvSpPr>
        <p:spPr bwMode="auto">
          <a:xfrm>
            <a:off x="4478338" y="3957638"/>
            <a:ext cx="4521200" cy="1036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>
            <a:prstTxWarp prst="textNoShape">
              <a:avLst/>
            </a:prstTxWarp>
            <a:spAutoFit/>
          </a:bodyPr>
          <a:lstStyle/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Bacteria take up </a:t>
            </a:r>
            <a:r>
              <a:rPr lang="en-US" sz="1800" b="1" u="sng">
                <a:solidFill>
                  <a:srgbClr val="0F116A"/>
                </a:solidFill>
              </a:rPr>
              <a:t>recombinant</a:t>
            </a:r>
            <a:r>
              <a:rPr lang="en-US" sz="1800" b="1">
                <a:solidFill>
                  <a:srgbClr val="0F116A"/>
                </a:solidFill>
              </a:rPr>
              <a:t> plasmid</a:t>
            </a:r>
          </a:p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Non-functional LacZ gene</a:t>
            </a:r>
          </a:p>
          <a:p>
            <a:pPr marL="169863" indent="-169863" algn="l">
              <a:buFont typeface="Wingdings" charset="2"/>
              <a:buChar char="§"/>
            </a:pPr>
            <a:r>
              <a:rPr lang="en-US" sz="1800" b="1">
                <a:solidFill>
                  <a:srgbClr val="0F116A"/>
                </a:solidFill>
              </a:rPr>
              <a:t>Bacteria stay white color</a:t>
            </a:r>
          </a:p>
        </p:txBody>
      </p:sp>
      <p:sp>
        <p:nvSpPr>
          <p:cNvPr id="544944" name="Oval 176"/>
          <p:cNvSpPr>
            <a:spLocks noChangeArrowheads="1"/>
          </p:cNvSpPr>
          <p:nvPr/>
        </p:nvSpPr>
        <p:spPr bwMode="auto">
          <a:xfrm>
            <a:off x="2905125" y="5654675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45" name="Oval 177"/>
          <p:cNvSpPr>
            <a:spLocks noChangeArrowheads="1"/>
          </p:cNvSpPr>
          <p:nvPr/>
        </p:nvSpPr>
        <p:spPr bwMode="auto">
          <a:xfrm>
            <a:off x="3511550" y="5895975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46" name="Oval 178"/>
          <p:cNvSpPr>
            <a:spLocks noChangeArrowheads="1"/>
          </p:cNvSpPr>
          <p:nvPr/>
        </p:nvSpPr>
        <p:spPr bwMode="auto">
          <a:xfrm>
            <a:off x="4222750" y="6186488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47" name="Oval 179"/>
          <p:cNvSpPr>
            <a:spLocks noChangeArrowheads="1"/>
          </p:cNvSpPr>
          <p:nvPr/>
        </p:nvSpPr>
        <p:spPr bwMode="auto">
          <a:xfrm>
            <a:off x="4481513" y="5911850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48" name="Oval 180"/>
          <p:cNvSpPr>
            <a:spLocks noChangeArrowheads="1"/>
          </p:cNvSpPr>
          <p:nvPr/>
        </p:nvSpPr>
        <p:spPr bwMode="auto">
          <a:xfrm>
            <a:off x="4586288" y="5467350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49" name="Oval 181"/>
          <p:cNvSpPr>
            <a:spLocks noChangeArrowheads="1"/>
          </p:cNvSpPr>
          <p:nvPr/>
        </p:nvSpPr>
        <p:spPr bwMode="auto">
          <a:xfrm>
            <a:off x="4813300" y="5718175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0" name="Oval 182"/>
          <p:cNvSpPr>
            <a:spLocks noChangeArrowheads="1"/>
          </p:cNvSpPr>
          <p:nvPr/>
        </p:nvSpPr>
        <p:spPr bwMode="auto">
          <a:xfrm>
            <a:off x="2952750" y="5945188"/>
            <a:ext cx="396875" cy="146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1" name="Oval 183"/>
          <p:cNvSpPr>
            <a:spLocks noChangeArrowheads="1"/>
          </p:cNvSpPr>
          <p:nvPr/>
        </p:nvSpPr>
        <p:spPr bwMode="auto">
          <a:xfrm>
            <a:off x="3195638" y="6196013"/>
            <a:ext cx="396875" cy="146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2" name="Oval 184"/>
          <p:cNvSpPr>
            <a:spLocks noChangeArrowheads="1"/>
          </p:cNvSpPr>
          <p:nvPr/>
        </p:nvSpPr>
        <p:spPr bwMode="auto">
          <a:xfrm>
            <a:off x="3390900" y="5386388"/>
            <a:ext cx="396875" cy="14605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3" name="Oval 185"/>
          <p:cNvSpPr>
            <a:spLocks noChangeArrowheads="1"/>
          </p:cNvSpPr>
          <p:nvPr/>
        </p:nvSpPr>
        <p:spPr bwMode="auto">
          <a:xfrm>
            <a:off x="3965575" y="5765800"/>
            <a:ext cx="396875" cy="14605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4" name="Oval 186"/>
          <p:cNvSpPr>
            <a:spLocks noChangeArrowheads="1"/>
          </p:cNvSpPr>
          <p:nvPr/>
        </p:nvSpPr>
        <p:spPr bwMode="auto">
          <a:xfrm>
            <a:off x="3698875" y="6259513"/>
            <a:ext cx="396875" cy="14605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55" name="Oval 187"/>
          <p:cNvSpPr>
            <a:spLocks noChangeArrowheads="1"/>
          </p:cNvSpPr>
          <p:nvPr/>
        </p:nvSpPr>
        <p:spPr bwMode="auto">
          <a:xfrm>
            <a:off x="3432175" y="5664200"/>
            <a:ext cx="396875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4956" name="Picture 188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489575"/>
            <a:ext cx="1274763" cy="1295400"/>
          </a:xfrm>
          <a:prstGeom prst="rect">
            <a:avLst/>
          </a:prstGeom>
          <a:noFill/>
        </p:spPr>
      </p:pic>
      <p:sp>
        <p:nvSpPr>
          <p:cNvPr id="544957" name="AutoShape 189"/>
          <p:cNvSpPr>
            <a:spLocks noChangeArrowheads="1"/>
          </p:cNvSpPr>
          <p:nvPr/>
        </p:nvSpPr>
        <p:spPr bwMode="auto">
          <a:xfrm>
            <a:off x="5368925" y="5180013"/>
            <a:ext cx="2433638" cy="823912"/>
          </a:xfrm>
          <a:prstGeom prst="wedgeEllipseCallout">
            <a:avLst>
              <a:gd name="adj1" fmla="val 59523"/>
              <a:gd name="adj2" fmla="val 2071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Which colonies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do we want? </a:t>
            </a:r>
          </a:p>
        </p:txBody>
      </p:sp>
      <p:grpSp>
        <p:nvGrpSpPr>
          <p:cNvPr id="10" name="Group 190"/>
          <p:cNvGrpSpPr>
            <a:grpSpLocks/>
          </p:cNvGrpSpPr>
          <p:nvPr/>
        </p:nvGrpSpPr>
        <p:grpSpPr bwMode="auto">
          <a:xfrm>
            <a:off x="5438775" y="3182938"/>
            <a:ext cx="457200" cy="461962"/>
            <a:chOff x="2556" y="2820"/>
            <a:chExt cx="576" cy="581"/>
          </a:xfrm>
        </p:grpSpPr>
        <p:sp>
          <p:nvSpPr>
            <p:cNvPr id="544959" name="AutoShape 191"/>
            <p:cNvSpPr>
              <a:spLocks noChangeArrowheads="1"/>
            </p:cNvSpPr>
            <p:nvPr/>
          </p:nvSpPr>
          <p:spPr bwMode="auto">
            <a:xfrm rot="9000000">
              <a:off x="2556" y="2820"/>
              <a:ext cx="576" cy="576"/>
            </a:xfrm>
            <a:custGeom>
              <a:avLst/>
              <a:gdLst>
                <a:gd name="G0" fmla="+- 6611 0 0"/>
                <a:gd name="G1" fmla="+- 6939492 0 0"/>
                <a:gd name="G2" fmla="+- 0 0 6939492"/>
                <a:gd name="T0" fmla="*/ 0 256 1"/>
                <a:gd name="T1" fmla="*/ 180 256 1"/>
                <a:gd name="G3" fmla="+- 6939492 T0 T1"/>
                <a:gd name="T2" fmla="*/ 0 256 1"/>
                <a:gd name="T3" fmla="*/ 90 256 1"/>
                <a:gd name="G4" fmla="+- 6939492 T2 T3"/>
                <a:gd name="G5" fmla="*/ G4 2 1"/>
                <a:gd name="T4" fmla="*/ 90 256 1"/>
                <a:gd name="T5" fmla="*/ 0 256 1"/>
                <a:gd name="G6" fmla="+- 6939492 T4 T5"/>
                <a:gd name="G7" fmla="*/ G6 2 1"/>
                <a:gd name="G8" fmla="abs 693949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11"/>
                <a:gd name="G18" fmla="*/ 6611 1 2"/>
                <a:gd name="G19" fmla="+- G18 5400 0"/>
                <a:gd name="G20" fmla="cos G19 6939492"/>
                <a:gd name="G21" fmla="sin G19 6939492"/>
                <a:gd name="G22" fmla="+- G20 10800 0"/>
                <a:gd name="G23" fmla="+- G21 10800 0"/>
                <a:gd name="G24" fmla="+- 10800 0 G20"/>
                <a:gd name="G25" fmla="+- 6611 10800 0"/>
                <a:gd name="G26" fmla="?: G9 G17 G25"/>
                <a:gd name="G27" fmla="?: G9 0 21600"/>
                <a:gd name="G28" fmla="cos 10800 6939492"/>
                <a:gd name="G29" fmla="sin 10800 6939492"/>
                <a:gd name="G30" fmla="sin 6611 6939492"/>
                <a:gd name="G31" fmla="+- G28 10800 0"/>
                <a:gd name="G32" fmla="+- G29 10800 0"/>
                <a:gd name="G33" fmla="+- G30 10800 0"/>
                <a:gd name="G34" fmla="?: G4 0 G31"/>
                <a:gd name="G35" fmla="?: 6939492 G34 0"/>
                <a:gd name="G36" fmla="?: G6 G35 G31"/>
                <a:gd name="G37" fmla="+- 21600 0 G36"/>
                <a:gd name="G38" fmla="?: G4 0 G33"/>
                <a:gd name="G39" fmla="?: 693949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6 w 21600"/>
                <a:gd name="T15" fmla="*/ 19173 h 21600"/>
                <a:gd name="T16" fmla="*/ 10800 w 21600"/>
                <a:gd name="T17" fmla="*/ 4189 h 21600"/>
                <a:gd name="T18" fmla="*/ 13184 w 21600"/>
                <a:gd name="T19" fmla="*/ 191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0" y="17158"/>
                  </a:moveTo>
                  <a:cubicBezTo>
                    <a:pt x="6148" y="16349"/>
                    <a:pt x="4189" y="13754"/>
                    <a:pt x="4189" y="10800"/>
                  </a:cubicBezTo>
                  <a:cubicBezTo>
                    <a:pt x="4189" y="7148"/>
                    <a:pt x="7148" y="4189"/>
                    <a:pt x="10800" y="4189"/>
                  </a:cubicBezTo>
                  <a:cubicBezTo>
                    <a:pt x="14451" y="4189"/>
                    <a:pt x="17411" y="7148"/>
                    <a:pt x="17411" y="10800"/>
                  </a:cubicBezTo>
                  <a:cubicBezTo>
                    <a:pt x="17410" y="13754"/>
                    <a:pt x="15451" y="16349"/>
                    <a:pt x="12609" y="17158"/>
                  </a:cubicBezTo>
                  <a:lnTo>
                    <a:pt x="13756" y="21187"/>
                  </a:lnTo>
                  <a:cubicBezTo>
                    <a:pt x="18398" y="19866"/>
                    <a:pt x="21600" y="1562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625"/>
                    <a:pt x="3201" y="19866"/>
                    <a:pt x="7843" y="2118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0" name="AutoShape 192"/>
            <p:cNvSpPr>
              <a:spLocks noChangeArrowheads="1"/>
            </p:cNvSpPr>
            <p:nvPr/>
          </p:nvSpPr>
          <p:spPr bwMode="auto">
            <a:xfrm rot="22500000">
              <a:off x="2556" y="2820"/>
              <a:ext cx="576" cy="576"/>
            </a:xfrm>
            <a:custGeom>
              <a:avLst/>
              <a:gdLst>
                <a:gd name="G0" fmla="+- 6719 0 0"/>
                <a:gd name="G1" fmla="+- -10531075 0 0"/>
                <a:gd name="G2" fmla="+- 0 0 -10531075"/>
                <a:gd name="T0" fmla="*/ 0 256 1"/>
                <a:gd name="T1" fmla="*/ 180 256 1"/>
                <a:gd name="G3" fmla="+- -10531075 T0 T1"/>
                <a:gd name="T2" fmla="*/ 0 256 1"/>
                <a:gd name="T3" fmla="*/ 90 256 1"/>
                <a:gd name="G4" fmla="+- -10531075 T2 T3"/>
                <a:gd name="G5" fmla="*/ G4 2 1"/>
                <a:gd name="T4" fmla="*/ 90 256 1"/>
                <a:gd name="T5" fmla="*/ 0 256 1"/>
                <a:gd name="G6" fmla="+- -10531075 T4 T5"/>
                <a:gd name="G7" fmla="*/ G6 2 1"/>
                <a:gd name="G8" fmla="abs -105310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19"/>
                <a:gd name="G18" fmla="*/ 6719 1 2"/>
                <a:gd name="G19" fmla="+- G18 5400 0"/>
                <a:gd name="G20" fmla="cos G19 -10531075"/>
                <a:gd name="G21" fmla="sin G19 -10531075"/>
                <a:gd name="G22" fmla="+- G20 10800 0"/>
                <a:gd name="G23" fmla="+- G21 10800 0"/>
                <a:gd name="G24" fmla="+- 10800 0 G20"/>
                <a:gd name="G25" fmla="+- 6719 10800 0"/>
                <a:gd name="G26" fmla="?: G9 G17 G25"/>
                <a:gd name="G27" fmla="?: G9 0 21600"/>
                <a:gd name="G28" fmla="cos 10800 -10531075"/>
                <a:gd name="G29" fmla="sin 10800 -10531075"/>
                <a:gd name="G30" fmla="sin 6719 -10531075"/>
                <a:gd name="G31" fmla="+- G28 10800 0"/>
                <a:gd name="G32" fmla="+- G29 10800 0"/>
                <a:gd name="G33" fmla="+- G30 10800 0"/>
                <a:gd name="G34" fmla="?: G4 0 G31"/>
                <a:gd name="G35" fmla="?: -10531075 G34 0"/>
                <a:gd name="G36" fmla="?: G6 G35 G31"/>
                <a:gd name="G37" fmla="+- 21600 0 G36"/>
                <a:gd name="G38" fmla="?: G4 0 G33"/>
                <a:gd name="G39" fmla="?: -105310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32 w 21600"/>
                <a:gd name="T15" fmla="*/ 7903 h 21600"/>
                <a:gd name="T16" fmla="*/ 10800 w 21600"/>
                <a:gd name="T17" fmla="*/ 4081 h 21600"/>
                <a:gd name="T18" fmla="*/ 19068 w 21600"/>
                <a:gd name="T19" fmla="*/ 7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458" y="8578"/>
                  </a:moveTo>
                  <a:cubicBezTo>
                    <a:pt x="5402" y="5884"/>
                    <a:pt x="7945" y="4080"/>
                    <a:pt x="10800" y="4080"/>
                  </a:cubicBezTo>
                  <a:cubicBezTo>
                    <a:pt x="13654" y="4080"/>
                    <a:pt x="16197" y="5884"/>
                    <a:pt x="17141" y="8578"/>
                  </a:cubicBezTo>
                  <a:lnTo>
                    <a:pt x="20992" y="7228"/>
                  </a:lnTo>
                  <a:cubicBezTo>
                    <a:pt x="19475" y="2898"/>
                    <a:pt x="15388" y="0"/>
                    <a:pt x="10799" y="0"/>
                  </a:cubicBezTo>
                  <a:cubicBezTo>
                    <a:pt x="6211" y="0"/>
                    <a:pt x="2124" y="2898"/>
                    <a:pt x="607" y="722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1" name="AutoShape 193"/>
            <p:cNvSpPr>
              <a:spLocks noChangeArrowheads="1"/>
            </p:cNvSpPr>
            <p:nvPr/>
          </p:nvSpPr>
          <p:spPr bwMode="auto">
            <a:xfrm rot="29700000">
              <a:off x="2556" y="2820"/>
              <a:ext cx="576" cy="575"/>
            </a:xfrm>
            <a:custGeom>
              <a:avLst/>
              <a:gdLst>
                <a:gd name="G0" fmla="+- 6677 0 0"/>
                <a:gd name="G1" fmla="+- -7787616 0 0"/>
                <a:gd name="G2" fmla="+- 0 0 -7787616"/>
                <a:gd name="T0" fmla="*/ 0 256 1"/>
                <a:gd name="T1" fmla="*/ 180 256 1"/>
                <a:gd name="G3" fmla="+- -7787616 T0 T1"/>
                <a:gd name="T2" fmla="*/ 0 256 1"/>
                <a:gd name="T3" fmla="*/ 90 256 1"/>
                <a:gd name="G4" fmla="+- -7787616 T2 T3"/>
                <a:gd name="G5" fmla="*/ G4 2 1"/>
                <a:gd name="T4" fmla="*/ 90 256 1"/>
                <a:gd name="T5" fmla="*/ 0 256 1"/>
                <a:gd name="G6" fmla="+- -7787616 T4 T5"/>
                <a:gd name="G7" fmla="*/ G6 2 1"/>
                <a:gd name="G8" fmla="abs -77876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77"/>
                <a:gd name="G18" fmla="*/ 6677 1 2"/>
                <a:gd name="G19" fmla="+- G18 5400 0"/>
                <a:gd name="G20" fmla="cos G19 -7787616"/>
                <a:gd name="G21" fmla="sin G19 -7787616"/>
                <a:gd name="G22" fmla="+- G20 10800 0"/>
                <a:gd name="G23" fmla="+- G21 10800 0"/>
                <a:gd name="G24" fmla="+- 10800 0 G20"/>
                <a:gd name="G25" fmla="+- 6677 10800 0"/>
                <a:gd name="G26" fmla="?: G9 G17 G25"/>
                <a:gd name="G27" fmla="?: G9 0 21600"/>
                <a:gd name="G28" fmla="cos 10800 -7787616"/>
                <a:gd name="G29" fmla="sin 10800 -7787616"/>
                <a:gd name="G30" fmla="sin 6677 -7787616"/>
                <a:gd name="G31" fmla="+- G28 10800 0"/>
                <a:gd name="G32" fmla="+- G29 10800 0"/>
                <a:gd name="G33" fmla="+- G30 10800 0"/>
                <a:gd name="G34" fmla="?: G4 0 G31"/>
                <a:gd name="G35" fmla="?: -7787616 G34 0"/>
                <a:gd name="G36" fmla="?: G6 G35 G31"/>
                <a:gd name="G37" fmla="+- 21600 0 G36"/>
                <a:gd name="G38" fmla="?: G4 0 G33"/>
                <a:gd name="G39" fmla="?: -77876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86 w 21600"/>
                <a:gd name="T15" fmla="*/ 3144 h 21600"/>
                <a:gd name="T16" fmla="*/ 10800 w 21600"/>
                <a:gd name="T17" fmla="*/ 4123 h 21600"/>
                <a:gd name="T18" fmla="*/ 15014 w 21600"/>
                <a:gd name="T19" fmla="*/ 314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80" y="4950"/>
                  </a:moveTo>
                  <a:cubicBezTo>
                    <a:pt x="8566" y="4407"/>
                    <a:pt x="9674" y="4122"/>
                    <a:pt x="10800" y="4122"/>
                  </a:cubicBezTo>
                  <a:cubicBezTo>
                    <a:pt x="11925" y="4122"/>
                    <a:pt x="13033" y="4407"/>
                    <a:pt x="14019" y="4950"/>
                  </a:cubicBezTo>
                  <a:lnTo>
                    <a:pt x="16007" y="1338"/>
                  </a:lnTo>
                  <a:cubicBezTo>
                    <a:pt x="14412" y="460"/>
                    <a:pt x="12621" y="0"/>
                    <a:pt x="10799" y="0"/>
                  </a:cubicBezTo>
                  <a:cubicBezTo>
                    <a:pt x="8978" y="0"/>
                    <a:pt x="7187" y="460"/>
                    <a:pt x="5592" y="1338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2" name="AutoShape 194"/>
            <p:cNvSpPr>
              <a:spLocks noChangeArrowheads="1"/>
            </p:cNvSpPr>
            <p:nvPr/>
          </p:nvSpPr>
          <p:spPr bwMode="auto">
            <a:xfrm rot="22500000">
              <a:off x="2556" y="2825"/>
              <a:ext cx="576" cy="576"/>
            </a:xfrm>
            <a:custGeom>
              <a:avLst/>
              <a:gdLst>
                <a:gd name="G0" fmla="+- 6962 0 0"/>
                <a:gd name="G1" fmla="+- -8032105 0 0"/>
                <a:gd name="G2" fmla="+- 0 0 -8032105"/>
                <a:gd name="T0" fmla="*/ 0 256 1"/>
                <a:gd name="T1" fmla="*/ 180 256 1"/>
                <a:gd name="G3" fmla="+- -8032105 T0 T1"/>
                <a:gd name="T2" fmla="*/ 0 256 1"/>
                <a:gd name="T3" fmla="*/ 90 256 1"/>
                <a:gd name="G4" fmla="+- -8032105 T2 T3"/>
                <a:gd name="G5" fmla="*/ G4 2 1"/>
                <a:gd name="T4" fmla="*/ 90 256 1"/>
                <a:gd name="T5" fmla="*/ 0 256 1"/>
                <a:gd name="G6" fmla="+- -8032105 T4 T5"/>
                <a:gd name="G7" fmla="*/ G6 2 1"/>
                <a:gd name="G8" fmla="abs -8032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62"/>
                <a:gd name="G18" fmla="*/ 6962 1 2"/>
                <a:gd name="G19" fmla="+- G18 5400 0"/>
                <a:gd name="G20" fmla="cos G19 -8032105"/>
                <a:gd name="G21" fmla="sin G19 -8032105"/>
                <a:gd name="G22" fmla="+- G20 10800 0"/>
                <a:gd name="G23" fmla="+- G21 10800 0"/>
                <a:gd name="G24" fmla="+- 10800 0 G20"/>
                <a:gd name="G25" fmla="+- 6962 10800 0"/>
                <a:gd name="G26" fmla="?: G9 G17 G25"/>
                <a:gd name="G27" fmla="?: G9 0 21600"/>
                <a:gd name="G28" fmla="cos 10800 -8032105"/>
                <a:gd name="G29" fmla="sin 10800 -8032105"/>
                <a:gd name="G30" fmla="sin 6962 -8032105"/>
                <a:gd name="G31" fmla="+- G28 10800 0"/>
                <a:gd name="G32" fmla="+- G29 10800 0"/>
                <a:gd name="G33" fmla="+- G30 10800 0"/>
                <a:gd name="G34" fmla="?: G4 0 G31"/>
                <a:gd name="G35" fmla="?: -8032105 G34 0"/>
                <a:gd name="G36" fmla="?: G6 G35 G31"/>
                <a:gd name="G37" fmla="+- 21600 0 G36"/>
                <a:gd name="G38" fmla="?: G4 0 G33"/>
                <a:gd name="G39" fmla="?: -8032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20 w 21600"/>
                <a:gd name="T15" fmla="*/ 3314 h 21600"/>
                <a:gd name="T16" fmla="*/ 10800 w 21600"/>
                <a:gd name="T17" fmla="*/ 3838 h 21600"/>
                <a:gd name="T18" fmla="*/ 15580 w 21600"/>
                <a:gd name="T19" fmla="*/ 33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53" y="4932"/>
                  </a:moveTo>
                  <a:cubicBezTo>
                    <a:pt x="8172" y="4217"/>
                    <a:pt x="9472" y="3837"/>
                    <a:pt x="10800" y="3837"/>
                  </a:cubicBezTo>
                  <a:cubicBezTo>
                    <a:pt x="12127" y="3837"/>
                    <a:pt x="13427" y="4217"/>
                    <a:pt x="14546" y="4932"/>
                  </a:cubicBezTo>
                  <a:lnTo>
                    <a:pt x="16612" y="1697"/>
                  </a:lnTo>
                  <a:cubicBezTo>
                    <a:pt x="14876" y="588"/>
                    <a:pt x="12859" y="0"/>
                    <a:pt x="10799" y="0"/>
                  </a:cubicBezTo>
                  <a:cubicBezTo>
                    <a:pt x="8740" y="0"/>
                    <a:pt x="6723" y="588"/>
                    <a:pt x="4987" y="1697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95"/>
          <p:cNvGrpSpPr>
            <a:grpSpLocks/>
          </p:cNvGrpSpPr>
          <p:nvPr/>
        </p:nvGrpSpPr>
        <p:grpSpPr bwMode="auto">
          <a:xfrm>
            <a:off x="7038975" y="2825750"/>
            <a:ext cx="457200" cy="461963"/>
            <a:chOff x="2556" y="2820"/>
            <a:chExt cx="576" cy="581"/>
          </a:xfrm>
        </p:grpSpPr>
        <p:sp>
          <p:nvSpPr>
            <p:cNvPr id="544964" name="AutoShape 196"/>
            <p:cNvSpPr>
              <a:spLocks noChangeArrowheads="1"/>
            </p:cNvSpPr>
            <p:nvPr/>
          </p:nvSpPr>
          <p:spPr bwMode="auto">
            <a:xfrm rot="9000000">
              <a:off x="2556" y="2820"/>
              <a:ext cx="576" cy="576"/>
            </a:xfrm>
            <a:custGeom>
              <a:avLst/>
              <a:gdLst>
                <a:gd name="G0" fmla="+- 6611 0 0"/>
                <a:gd name="G1" fmla="+- 6939492 0 0"/>
                <a:gd name="G2" fmla="+- 0 0 6939492"/>
                <a:gd name="T0" fmla="*/ 0 256 1"/>
                <a:gd name="T1" fmla="*/ 180 256 1"/>
                <a:gd name="G3" fmla="+- 6939492 T0 T1"/>
                <a:gd name="T2" fmla="*/ 0 256 1"/>
                <a:gd name="T3" fmla="*/ 90 256 1"/>
                <a:gd name="G4" fmla="+- 6939492 T2 T3"/>
                <a:gd name="G5" fmla="*/ G4 2 1"/>
                <a:gd name="T4" fmla="*/ 90 256 1"/>
                <a:gd name="T5" fmla="*/ 0 256 1"/>
                <a:gd name="G6" fmla="+- 6939492 T4 T5"/>
                <a:gd name="G7" fmla="*/ G6 2 1"/>
                <a:gd name="G8" fmla="abs 693949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11"/>
                <a:gd name="G18" fmla="*/ 6611 1 2"/>
                <a:gd name="G19" fmla="+- G18 5400 0"/>
                <a:gd name="G20" fmla="cos G19 6939492"/>
                <a:gd name="G21" fmla="sin G19 6939492"/>
                <a:gd name="G22" fmla="+- G20 10800 0"/>
                <a:gd name="G23" fmla="+- G21 10800 0"/>
                <a:gd name="G24" fmla="+- 10800 0 G20"/>
                <a:gd name="G25" fmla="+- 6611 10800 0"/>
                <a:gd name="G26" fmla="?: G9 G17 G25"/>
                <a:gd name="G27" fmla="?: G9 0 21600"/>
                <a:gd name="G28" fmla="cos 10800 6939492"/>
                <a:gd name="G29" fmla="sin 10800 6939492"/>
                <a:gd name="G30" fmla="sin 6611 6939492"/>
                <a:gd name="G31" fmla="+- G28 10800 0"/>
                <a:gd name="G32" fmla="+- G29 10800 0"/>
                <a:gd name="G33" fmla="+- G30 10800 0"/>
                <a:gd name="G34" fmla="?: G4 0 G31"/>
                <a:gd name="G35" fmla="?: 6939492 G34 0"/>
                <a:gd name="G36" fmla="?: G6 G35 G31"/>
                <a:gd name="G37" fmla="+- 21600 0 G36"/>
                <a:gd name="G38" fmla="?: G4 0 G33"/>
                <a:gd name="G39" fmla="?: 693949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6 w 21600"/>
                <a:gd name="T15" fmla="*/ 19173 h 21600"/>
                <a:gd name="T16" fmla="*/ 10800 w 21600"/>
                <a:gd name="T17" fmla="*/ 4189 h 21600"/>
                <a:gd name="T18" fmla="*/ 13184 w 21600"/>
                <a:gd name="T19" fmla="*/ 191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0" y="17158"/>
                  </a:moveTo>
                  <a:cubicBezTo>
                    <a:pt x="6148" y="16349"/>
                    <a:pt x="4189" y="13754"/>
                    <a:pt x="4189" y="10800"/>
                  </a:cubicBezTo>
                  <a:cubicBezTo>
                    <a:pt x="4189" y="7148"/>
                    <a:pt x="7148" y="4189"/>
                    <a:pt x="10800" y="4189"/>
                  </a:cubicBezTo>
                  <a:cubicBezTo>
                    <a:pt x="14451" y="4189"/>
                    <a:pt x="17411" y="7148"/>
                    <a:pt x="17411" y="10800"/>
                  </a:cubicBezTo>
                  <a:cubicBezTo>
                    <a:pt x="17410" y="13754"/>
                    <a:pt x="15451" y="16349"/>
                    <a:pt x="12609" y="17158"/>
                  </a:cubicBezTo>
                  <a:lnTo>
                    <a:pt x="13756" y="21187"/>
                  </a:lnTo>
                  <a:cubicBezTo>
                    <a:pt x="18398" y="19866"/>
                    <a:pt x="21600" y="1562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625"/>
                    <a:pt x="3201" y="19866"/>
                    <a:pt x="7843" y="2118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5" name="AutoShape 197"/>
            <p:cNvSpPr>
              <a:spLocks noChangeArrowheads="1"/>
            </p:cNvSpPr>
            <p:nvPr/>
          </p:nvSpPr>
          <p:spPr bwMode="auto">
            <a:xfrm rot="22500000">
              <a:off x="2556" y="2820"/>
              <a:ext cx="576" cy="576"/>
            </a:xfrm>
            <a:custGeom>
              <a:avLst/>
              <a:gdLst>
                <a:gd name="G0" fmla="+- 6719 0 0"/>
                <a:gd name="G1" fmla="+- -10531075 0 0"/>
                <a:gd name="G2" fmla="+- 0 0 -10531075"/>
                <a:gd name="T0" fmla="*/ 0 256 1"/>
                <a:gd name="T1" fmla="*/ 180 256 1"/>
                <a:gd name="G3" fmla="+- -10531075 T0 T1"/>
                <a:gd name="T2" fmla="*/ 0 256 1"/>
                <a:gd name="T3" fmla="*/ 90 256 1"/>
                <a:gd name="G4" fmla="+- -10531075 T2 T3"/>
                <a:gd name="G5" fmla="*/ G4 2 1"/>
                <a:gd name="T4" fmla="*/ 90 256 1"/>
                <a:gd name="T5" fmla="*/ 0 256 1"/>
                <a:gd name="G6" fmla="+- -10531075 T4 T5"/>
                <a:gd name="G7" fmla="*/ G6 2 1"/>
                <a:gd name="G8" fmla="abs -105310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19"/>
                <a:gd name="G18" fmla="*/ 6719 1 2"/>
                <a:gd name="G19" fmla="+- G18 5400 0"/>
                <a:gd name="G20" fmla="cos G19 -10531075"/>
                <a:gd name="G21" fmla="sin G19 -10531075"/>
                <a:gd name="G22" fmla="+- G20 10800 0"/>
                <a:gd name="G23" fmla="+- G21 10800 0"/>
                <a:gd name="G24" fmla="+- 10800 0 G20"/>
                <a:gd name="G25" fmla="+- 6719 10800 0"/>
                <a:gd name="G26" fmla="?: G9 G17 G25"/>
                <a:gd name="G27" fmla="?: G9 0 21600"/>
                <a:gd name="G28" fmla="cos 10800 -10531075"/>
                <a:gd name="G29" fmla="sin 10800 -10531075"/>
                <a:gd name="G30" fmla="sin 6719 -10531075"/>
                <a:gd name="G31" fmla="+- G28 10800 0"/>
                <a:gd name="G32" fmla="+- G29 10800 0"/>
                <a:gd name="G33" fmla="+- G30 10800 0"/>
                <a:gd name="G34" fmla="?: G4 0 G31"/>
                <a:gd name="G35" fmla="?: -10531075 G34 0"/>
                <a:gd name="G36" fmla="?: G6 G35 G31"/>
                <a:gd name="G37" fmla="+- 21600 0 G36"/>
                <a:gd name="G38" fmla="?: G4 0 G33"/>
                <a:gd name="G39" fmla="?: -105310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32 w 21600"/>
                <a:gd name="T15" fmla="*/ 7903 h 21600"/>
                <a:gd name="T16" fmla="*/ 10800 w 21600"/>
                <a:gd name="T17" fmla="*/ 4081 h 21600"/>
                <a:gd name="T18" fmla="*/ 19068 w 21600"/>
                <a:gd name="T19" fmla="*/ 7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458" y="8578"/>
                  </a:moveTo>
                  <a:cubicBezTo>
                    <a:pt x="5402" y="5884"/>
                    <a:pt x="7945" y="4080"/>
                    <a:pt x="10800" y="4080"/>
                  </a:cubicBezTo>
                  <a:cubicBezTo>
                    <a:pt x="13654" y="4080"/>
                    <a:pt x="16197" y="5884"/>
                    <a:pt x="17141" y="8578"/>
                  </a:cubicBezTo>
                  <a:lnTo>
                    <a:pt x="20992" y="7228"/>
                  </a:lnTo>
                  <a:cubicBezTo>
                    <a:pt x="19475" y="2898"/>
                    <a:pt x="15388" y="0"/>
                    <a:pt x="10799" y="0"/>
                  </a:cubicBezTo>
                  <a:cubicBezTo>
                    <a:pt x="6211" y="0"/>
                    <a:pt x="2124" y="2898"/>
                    <a:pt x="607" y="722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6" name="AutoShape 198"/>
            <p:cNvSpPr>
              <a:spLocks noChangeArrowheads="1"/>
            </p:cNvSpPr>
            <p:nvPr/>
          </p:nvSpPr>
          <p:spPr bwMode="auto">
            <a:xfrm rot="29700000">
              <a:off x="2556" y="2820"/>
              <a:ext cx="576" cy="575"/>
            </a:xfrm>
            <a:custGeom>
              <a:avLst/>
              <a:gdLst>
                <a:gd name="G0" fmla="+- 6677 0 0"/>
                <a:gd name="G1" fmla="+- -7787616 0 0"/>
                <a:gd name="G2" fmla="+- 0 0 -7787616"/>
                <a:gd name="T0" fmla="*/ 0 256 1"/>
                <a:gd name="T1" fmla="*/ 180 256 1"/>
                <a:gd name="G3" fmla="+- -7787616 T0 T1"/>
                <a:gd name="T2" fmla="*/ 0 256 1"/>
                <a:gd name="T3" fmla="*/ 90 256 1"/>
                <a:gd name="G4" fmla="+- -7787616 T2 T3"/>
                <a:gd name="G5" fmla="*/ G4 2 1"/>
                <a:gd name="T4" fmla="*/ 90 256 1"/>
                <a:gd name="T5" fmla="*/ 0 256 1"/>
                <a:gd name="G6" fmla="+- -7787616 T4 T5"/>
                <a:gd name="G7" fmla="*/ G6 2 1"/>
                <a:gd name="G8" fmla="abs -77876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77"/>
                <a:gd name="G18" fmla="*/ 6677 1 2"/>
                <a:gd name="G19" fmla="+- G18 5400 0"/>
                <a:gd name="G20" fmla="cos G19 -7787616"/>
                <a:gd name="G21" fmla="sin G19 -7787616"/>
                <a:gd name="G22" fmla="+- G20 10800 0"/>
                <a:gd name="G23" fmla="+- G21 10800 0"/>
                <a:gd name="G24" fmla="+- 10800 0 G20"/>
                <a:gd name="G25" fmla="+- 6677 10800 0"/>
                <a:gd name="G26" fmla="?: G9 G17 G25"/>
                <a:gd name="G27" fmla="?: G9 0 21600"/>
                <a:gd name="G28" fmla="cos 10800 -7787616"/>
                <a:gd name="G29" fmla="sin 10800 -7787616"/>
                <a:gd name="G30" fmla="sin 6677 -7787616"/>
                <a:gd name="G31" fmla="+- G28 10800 0"/>
                <a:gd name="G32" fmla="+- G29 10800 0"/>
                <a:gd name="G33" fmla="+- G30 10800 0"/>
                <a:gd name="G34" fmla="?: G4 0 G31"/>
                <a:gd name="G35" fmla="?: -7787616 G34 0"/>
                <a:gd name="G36" fmla="?: G6 G35 G31"/>
                <a:gd name="G37" fmla="+- 21600 0 G36"/>
                <a:gd name="G38" fmla="?: G4 0 G33"/>
                <a:gd name="G39" fmla="?: -77876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86 w 21600"/>
                <a:gd name="T15" fmla="*/ 3144 h 21600"/>
                <a:gd name="T16" fmla="*/ 10800 w 21600"/>
                <a:gd name="T17" fmla="*/ 4123 h 21600"/>
                <a:gd name="T18" fmla="*/ 15014 w 21600"/>
                <a:gd name="T19" fmla="*/ 314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80" y="4950"/>
                  </a:moveTo>
                  <a:cubicBezTo>
                    <a:pt x="8566" y="4407"/>
                    <a:pt x="9674" y="4122"/>
                    <a:pt x="10800" y="4122"/>
                  </a:cubicBezTo>
                  <a:cubicBezTo>
                    <a:pt x="11925" y="4122"/>
                    <a:pt x="13033" y="4407"/>
                    <a:pt x="14019" y="4950"/>
                  </a:cubicBezTo>
                  <a:lnTo>
                    <a:pt x="16007" y="1338"/>
                  </a:lnTo>
                  <a:cubicBezTo>
                    <a:pt x="14412" y="460"/>
                    <a:pt x="12621" y="0"/>
                    <a:pt x="10799" y="0"/>
                  </a:cubicBezTo>
                  <a:cubicBezTo>
                    <a:pt x="8978" y="0"/>
                    <a:pt x="7187" y="460"/>
                    <a:pt x="5592" y="1338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7" name="AutoShape 199"/>
            <p:cNvSpPr>
              <a:spLocks noChangeArrowheads="1"/>
            </p:cNvSpPr>
            <p:nvPr/>
          </p:nvSpPr>
          <p:spPr bwMode="auto">
            <a:xfrm rot="22500000">
              <a:off x="2556" y="2825"/>
              <a:ext cx="576" cy="576"/>
            </a:xfrm>
            <a:custGeom>
              <a:avLst/>
              <a:gdLst>
                <a:gd name="G0" fmla="+- 6962 0 0"/>
                <a:gd name="G1" fmla="+- -8032105 0 0"/>
                <a:gd name="G2" fmla="+- 0 0 -8032105"/>
                <a:gd name="T0" fmla="*/ 0 256 1"/>
                <a:gd name="T1" fmla="*/ 180 256 1"/>
                <a:gd name="G3" fmla="+- -8032105 T0 T1"/>
                <a:gd name="T2" fmla="*/ 0 256 1"/>
                <a:gd name="T3" fmla="*/ 90 256 1"/>
                <a:gd name="G4" fmla="+- -8032105 T2 T3"/>
                <a:gd name="G5" fmla="*/ G4 2 1"/>
                <a:gd name="T4" fmla="*/ 90 256 1"/>
                <a:gd name="T5" fmla="*/ 0 256 1"/>
                <a:gd name="G6" fmla="+- -8032105 T4 T5"/>
                <a:gd name="G7" fmla="*/ G6 2 1"/>
                <a:gd name="G8" fmla="abs -8032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62"/>
                <a:gd name="G18" fmla="*/ 6962 1 2"/>
                <a:gd name="G19" fmla="+- G18 5400 0"/>
                <a:gd name="G20" fmla="cos G19 -8032105"/>
                <a:gd name="G21" fmla="sin G19 -8032105"/>
                <a:gd name="G22" fmla="+- G20 10800 0"/>
                <a:gd name="G23" fmla="+- G21 10800 0"/>
                <a:gd name="G24" fmla="+- 10800 0 G20"/>
                <a:gd name="G25" fmla="+- 6962 10800 0"/>
                <a:gd name="G26" fmla="?: G9 G17 G25"/>
                <a:gd name="G27" fmla="?: G9 0 21600"/>
                <a:gd name="G28" fmla="cos 10800 -8032105"/>
                <a:gd name="G29" fmla="sin 10800 -8032105"/>
                <a:gd name="G30" fmla="sin 6962 -8032105"/>
                <a:gd name="G31" fmla="+- G28 10800 0"/>
                <a:gd name="G32" fmla="+- G29 10800 0"/>
                <a:gd name="G33" fmla="+- G30 10800 0"/>
                <a:gd name="G34" fmla="?: G4 0 G31"/>
                <a:gd name="G35" fmla="?: -8032105 G34 0"/>
                <a:gd name="G36" fmla="?: G6 G35 G31"/>
                <a:gd name="G37" fmla="+- 21600 0 G36"/>
                <a:gd name="G38" fmla="?: G4 0 G33"/>
                <a:gd name="G39" fmla="?: -8032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20 w 21600"/>
                <a:gd name="T15" fmla="*/ 3314 h 21600"/>
                <a:gd name="T16" fmla="*/ 10800 w 21600"/>
                <a:gd name="T17" fmla="*/ 3838 h 21600"/>
                <a:gd name="T18" fmla="*/ 15580 w 21600"/>
                <a:gd name="T19" fmla="*/ 33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53" y="4932"/>
                  </a:moveTo>
                  <a:cubicBezTo>
                    <a:pt x="8172" y="4217"/>
                    <a:pt x="9472" y="3837"/>
                    <a:pt x="10800" y="3837"/>
                  </a:cubicBezTo>
                  <a:cubicBezTo>
                    <a:pt x="12127" y="3837"/>
                    <a:pt x="13427" y="4217"/>
                    <a:pt x="14546" y="4932"/>
                  </a:cubicBezTo>
                  <a:lnTo>
                    <a:pt x="16612" y="1697"/>
                  </a:lnTo>
                  <a:cubicBezTo>
                    <a:pt x="14876" y="588"/>
                    <a:pt x="12859" y="0"/>
                    <a:pt x="10799" y="0"/>
                  </a:cubicBezTo>
                  <a:cubicBezTo>
                    <a:pt x="8740" y="0"/>
                    <a:pt x="6723" y="588"/>
                    <a:pt x="4987" y="1697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00"/>
          <p:cNvGrpSpPr>
            <a:grpSpLocks/>
          </p:cNvGrpSpPr>
          <p:nvPr/>
        </p:nvGrpSpPr>
        <p:grpSpPr bwMode="auto">
          <a:xfrm>
            <a:off x="7634288" y="2071688"/>
            <a:ext cx="457200" cy="461962"/>
            <a:chOff x="2556" y="2820"/>
            <a:chExt cx="576" cy="581"/>
          </a:xfrm>
        </p:grpSpPr>
        <p:sp>
          <p:nvSpPr>
            <p:cNvPr id="544969" name="AutoShape 201"/>
            <p:cNvSpPr>
              <a:spLocks noChangeArrowheads="1"/>
            </p:cNvSpPr>
            <p:nvPr/>
          </p:nvSpPr>
          <p:spPr bwMode="auto">
            <a:xfrm rot="9000000">
              <a:off x="2556" y="2820"/>
              <a:ext cx="576" cy="576"/>
            </a:xfrm>
            <a:custGeom>
              <a:avLst/>
              <a:gdLst>
                <a:gd name="G0" fmla="+- 6611 0 0"/>
                <a:gd name="G1" fmla="+- 6939492 0 0"/>
                <a:gd name="G2" fmla="+- 0 0 6939492"/>
                <a:gd name="T0" fmla="*/ 0 256 1"/>
                <a:gd name="T1" fmla="*/ 180 256 1"/>
                <a:gd name="G3" fmla="+- 6939492 T0 T1"/>
                <a:gd name="T2" fmla="*/ 0 256 1"/>
                <a:gd name="T3" fmla="*/ 90 256 1"/>
                <a:gd name="G4" fmla="+- 6939492 T2 T3"/>
                <a:gd name="G5" fmla="*/ G4 2 1"/>
                <a:gd name="T4" fmla="*/ 90 256 1"/>
                <a:gd name="T5" fmla="*/ 0 256 1"/>
                <a:gd name="G6" fmla="+- 6939492 T4 T5"/>
                <a:gd name="G7" fmla="*/ G6 2 1"/>
                <a:gd name="G8" fmla="abs 693949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11"/>
                <a:gd name="G18" fmla="*/ 6611 1 2"/>
                <a:gd name="G19" fmla="+- G18 5400 0"/>
                <a:gd name="G20" fmla="cos G19 6939492"/>
                <a:gd name="G21" fmla="sin G19 6939492"/>
                <a:gd name="G22" fmla="+- G20 10800 0"/>
                <a:gd name="G23" fmla="+- G21 10800 0"/>
                <a:gd name="G24" fmla="+- 10800 0 G20"/>
                <a:gd name="G25" fmla="+- 6611 10800 0"/>
                <a:gd name="G26" fmla="?: G9 G17 G25"/>
                <a:gd name="G27" fmla="?: G9 0 21600"/>
                <a:gd name="G28" fmla="cos 10800 6939492"/>
                <a:gd name="G29" fmla="sin 10800 6939492"/>
                <a:gd name="G30" fmla="sin 6611 6939492"/>
                <a:gd name="G31" fmla="+- G28 10800 0"/>
                <a:gd name="G32" fmla="+- G29 10800 0"/>
                <a:gd name="G33" fmla="+- G30 10800 0"/>
                <a:gd name="G34" fmla="?: G4 0 G31"/>
                <a:gd name="G35" fmla="?: 6939492 G34 0"/>
                <a:gd name="G36" fmla="?: G6 G35 G31"/>
                <a:gd name="G37" fmla="+- 21600 0 G36"/>
                <a:gd name="G38" fmla="?: G4 0 G33"/>
                <a:gd name="G39" fmla="?: 693949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6 w 21600"/>
                <a:gd name="T15" fmla="*/ 19173 h 21600"/>
                <a:gd name="T16" fmla="*/ 10800 w 21600"/>
                <a:gd name="T17" fmla="*/ 4189 h 21600"/>
                <a:gd name="T18" fmla="*/ 13184 w 21600"/>
                <a:gd name="T19" fmla="*/ 191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0" y="17158"/>
                  </a:moveTo>
                  <a:cubicBezTo>
                    <a:pt x="6148" y="16349"/>
                    <a:pt x="4189" y="13754"/>
                    <a:pt x="4189" y="10800"/>
                  </a:cubicBezTo>
                  <a:cubicBezTo>
                    <a:pt x="4189" y="7148"/>
                    <a:pt x="7148" y="4189"/>
                    <a:pt x="10800" y="4189"/>
                  </a:cubicBezTo>
                  <a:cubicBezTo>
                    <a:pt x="14451" y="4189"/>
                    <a:pt x="17411" y="7148"/>
                    <a:pt x="17411" y="10800"/>
                  </a:cubicBezTo>
                  <a:cubicBezTo>
                    <a:pt x="17410" y="13754"/>
                    <a:pt x="15451" y="16349"/>
                    <a:pt x="12609" y="17158"/>
                  </a:cubicBezTo>
                  <a:lnTo>
                    <a:pt x="13756" y="21187"/>
                  </a:lnTo>
                  <a:cubicBezTo>
                    <a:pt x="18398" y="19866"/>
                    <a:pt x="21600" y="1562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625"/>
                    <a:pt x="3201" y="19866"/>
                    <a:pt x="7843" y="21187"/>
                  </a:cubicBezTo>
                  <a:close/>
                </a:path>
              </a:pathLst>
            </a:cu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70" name="AutoShape 202"/>
            <p:cNvSpPr>
              <a:spLocks noChangeArrowheads="1"/>
            </p:cNvSpPr>
            <p:nvPr/>
          </p:nvSpPr>
          <p:spPr bwMode="auto">
            <a:xfrm rot="22500000">
              <a:off x="2556" y="2820"/>
              <a:ext cx="576" cy="576"/>
            </a:xfrm>
            <a:custGeom>
              <a:avLst/>
              <a:gdLst>
                <a:gd name="G0" fmla="+- 6719 0 0"/>
                <a:gd name="G1" fmla="+- -10531075 0 0"/>
                <a:gd name="G2" fmla="+- 0 0 -10531075"/>
                <a:gd name="T0" fmla="*/ 0 256 1"/>
                <a:gd name="T1" fmla="*/ 180 256 1"/>
                <a:gd name="G3" fmla="+- -10531075 T0 T1"/>
                <a:gd name="T2" fmla="*/ 0 256 1"/>
                <a:gd name="T3" fmla="*/ 90 256 1"/>
                <a:gd name="G4" fmla="+- -10531075 T2 T3"/>
                <a:gd name="G5" fmla="*/ G4 2 1"/>
                <a:gd name="T4" fmla="*/ 90 256 1"/>
                <a:gd name="T5" fmla="*/ 0 256 1"/>
                <a:gd name="G6" fmla="+- -10531075 T4 T5"/>
                <a:gd name="G7" fmla="*/ G6 2 1"/>
                <a:gd name="G8" fmla="abs -105310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19"/>
                <a:gd name="G18" fmla="*/ 6719 1 2"/>
                <a:gd name="G19" fmla="+- G18 5400 0"/>
                <a:gd name="G20" fmla="cos G19 -10531075"/>
                <a:gd name="G21" fmla="sin G19 -10531075"/>
                <a:gd name="G22" fmla="+- G20 10800 0"/>
                <a:gd name="G23" fmla="+- G21 10800 0"/>
                <a:gd name="G24" fmla="+- 10800 0 G20"/>
                <a:gd name="G25" fmla="+- 6719 10800 0"/>
                <a:gd name="G26" fmla="?: G9 G17 G25"/>
                <a:gd name="G27" fmla="?: G9 0 21600"/>
                <a:gd name="G28" fmla="cos 10800 -10531075"/>
                <a:gd name="G29" fmla="sin 10800 -10531075"/>
                <a:gd name="G30" fmla="sin 6719 -10531075"/>
                <a:gd name="G31" fmla="+- G28 10800 0"/>
                <a:gd name="G32" fmla="+- G29 10800 0"/>
                <a:gd name="G33" fmla="+- G30 10800 0"/>
                <a:gd name="G34" fmla="?: G4 0 G31"/>
                <a:gd name="G35" fmla="?: -10531075 G34 0"/>
                <a:gd name="G36" fmla="?: G6 G35 G31"/>
                <a:gd name="G37" fmla="+- 21600 0 G36"/>
                <a:gd name="G38" fmla="?: G4 0 G33"/>
                <a:gd name="G39" fmla="?: -105310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32 w 21600"/>
                <a:gd name="T15" fmla="*/ 7903 h 21600"/>
                <a:gd name="T16" fmla="*/ 10800 w 21600"/>
                <a:gd name="T17" fmla="*/ 4081 h 21600"/>
                <a:gd name="T18" fmla="*/ 19068 w 21600"/>
                <a:gd name="T19" fmla="*/ 7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458" y="8578"/>
                  </a:moveTo>
                  <a:cubicBezTo>
                    <a:pt x="5402" y="5884"/>
                    <a:pt x="7945" y="4080"/>
                    <a:pt x="10800" y="4080"/>
                  </a:cubicBezTo>
                  <a:cubicBezTo>
                    <a:pt x="13654" y="4080"/>
                    <a:pt x="16197" y="5884"/>
                    <a:pt x="17141" y="8578"/>
                  </a:cubicBezTo>
                  <a:lnTo>
                    <a:pt x="20992" y="7228"/>
                  </a:lnTo>
                  <a:cubicBezTo>
                    <a:pt x="19475" y="2898"/>
                    <a:pt x="15388" y="0"/>
                    <a:pt x="10799" y="0"/>
                  </a:cubicBezTo>
                  <a:cubicBezTo>
                    <a:pt x="6211" y="0"/>
                    <a:pt x="2124" y="2898"/>
                    <a:pt x="607" y="722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71" name="AutoShape 203"/>
            <p:cNvSpPr>
              <a:spLocks noChangeArrowheads="1"/>
            </p:cNvSpPr>
            <p:nvPr/>
          </p:nvSpPr>
          <p:spPr bwMode="auto">
            <a:xfrm rot="29700000">
              <a:off x="2556" y="2820"/>
              <a:ext cx="576" cy="575"/>
            </a:xfrm>
            <a:custGeom>
              <a:avLst/>
              <a:gdLst>
                <a:gd name="G0" fmla="+- 6677 0 0"/>
                <a:gd name="G1" fmla="+- -7787616 0 0"/>
                <a:gd name="G2" fmla="+- 0 0 -7787616"/>
                <a:gd name="T0" fmla="*/ 0 256 1"/>
                <a:gd name="T1" fmla="*/ 180 256 1"/>
                <a:gd name="G3" fmla="+- -7787616 T0 T1"/>
                <a:gd name="T2" fmla="*/ 0 256 1"/>
                <a:gd name="T3" fmla="*/ 90 256 1"/>
                <a:gd name="G4" fmla="+- -7787616 T2 T3"/>
                <a:gd name="G5" fmla="*/ G4 2 1"/>
                <a:gd name="T4" fmla="*/ 90 256 1"/>
                <a:gd name="T5" fmla="*/ 0 256 1"/>
                <a:gd name="G6" fmla="+- -7787616 T4 T5"/>
                <a:gd name="G7" fmla="*/ G6 2 1"/>
                <a:gd name="G8" fmla="abs -77876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77"/>
                <a:gd name="G18" fmla="*/ 6677 1 2"/>
                <a:gd name="G19" fmla="+- G18 5400 0"/>
                <a:gd name="G20" fmla="cos G19 -7787616"/>
                <a:gd name="G21" fmla="sin G19 -7787616"/>
                <a:gd name="G22" fmla="+- G20 10800 0"/>
                <a:gd name="G23" fmla="+- G21 10800 0"/>
                <a:gd name="G24" fmla="+- 10800 0 G20"/>
                <a:gd name="G25" fmla="+- 6677 10800 0"/>
                <a:gd name="G26" fmla="?: G9 G17 G25"/>
                <a:gd name="G27" fmla="?: G9 0 21600"/>
                <a:gd name="G28" fmla="cos 10800 -7787616"/>
                <a:gd name="G29" fmla="sin 10800 -7787616"/>
                <a:gd name="G30" fmla="sin 6677 -7787616"/>
                <a:gd name="G31" fmla="+- G28 10800 0"/>
                <a:gd name="G32" fmla="+- G29 10800 0"/>
                <a:gd name="G33" fmla="+- G30 10800 0"/>
                <a:gd name="G34" fmla="?: G4 0 G31"/>
                <a:gd name="G35" fmla="?: -7787616 G34 0"/>
                <a:gd name="G36" fmla="?: G6 G35 G31"/>
                <a:gd name="G37" fmla="+- 21600 0 G36"/>
                <a:gd name="G38" fmla="?: G4 0 G33"/>
                <a:gd name="G39" fmla="?: -77876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86 w 21600"/>
                <a:gd name="T15" fmla="*/ 3144 h 21600"/>
                <a:gd name="T16" fmla="*/ 10800 w 21600"/>
                <a:gd name="T17" fmla="*/ 4123 h 21600"/>
                <a:gd name="T18" fmla="*/ 15014 w 21600"/>
                <a:gd name="T19" fmla="*/ 314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80" y="4950"/>
                  </a:moveTo>
                  <a:cubicBezTo>
                    <a:pt x="8566" y="4407"/>
                    <a:pt x="9674" y="4122"/>
                    <a:pt x="10800" y="4122"/>
                  </a:cubicBezTo>
                  <a:cubicBezTo>
                    <a:pt x="11925" y="4122"/>
                    <a:pt x="13033" y="4407"/>
                    <a:pt x="14019" y="4950"/>
                  </a:cubicBezTo>
                  <a:lnTo>
                    <a:pt x="16007" y="1338"/>
                  </a:lnTo>
                  <a:cubicBezTo>
                    <a:pt x="14412" y="460"/>
                    <a:pt x="12621" y="0"/>
                    <a:pt x="10799" y="0"/>
                  </a:cubicBezTo>
                  <a:cubicBezTo>
                    <a:pt x="8978" y="0"/>
                    <a:pt x="7187" y="460"/>
                    <a:pt x="5592" y="1338"/>
                  </a:cubicBezTo>
                  <a:close/>
                </a:path>
              </a:pathLst>
            </a:custGeom>
            <a:solidFill>
              <a:srgbClr val="2C8516"/>
            </a:solidFill>
            <a:ln w="9525">
              <a:solidFill>
                <a:srgbClr val="2C851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72" name="AutoShape 204"/>
            <p:cNvSpPr>
              <a:spLocks noChangeArrowheads="1"/>
            </p:cNvSpPr>
            <p:nvPr/>
          </p:nvSpPr>
          <p:spPr bwMode="auto">
            <a:xfrm rot="22500000">
              <a:off x="2556" y="2825"/>
              <a:ext cx="576" cy="576"/>
            </a:xfrm>
            <a:custGeom>
              <a:avLst/>
              <a:gdLst>
                <a:gd name="G0" fmla="+- 6962 0 0"/>
                <a:gd name="G1" fmla="+- -8032105 0 0"/>
                <a:gd name="G2" fmla="+- 0 0 -8032105"/>
                <a:gd name="T0" fmla="*/ 0 256 1"/>
                <a:gd name="T1" fmla="*/ 180 256 1"/>
                <a:gd name="G3" fmla="+- -8032105 T0 T1"/>
                <a:gd name="T2" fmla="*/ 0 256 1"/>
                <a:gd name="T3" fmla="*/ 90 256 1"/>
                <a:gd name="G4" fmla="+- -8032105 T2 T3"/>
                <a:gd name="G5" fmla="*/ G4 2 1"/>
                <a:gd name="T4" fmla="*/ 90 256 1"/>
                <a:gd name="T5" fmla="*/ 0 256 1"/>
                <a:gd name="G6" fmla="+- -8032105 T4 T5"/>
                <a:gd name="G7" fmla="*/ G6 2 1"/>
                <a:gd name="G8" fmla="abs -8032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62"/>
                <a:gd name="G18" fmla="*/ 6962 1 2"/>
                <a:gd name="G19" fmla="+- G18 5400 0"/>
                <a:gd name="G20" fmla="cos G19 -8032105"/>
                <a:gd name="G21" fmla="sin G19 -8032105"/>
                <a:gd name="G22" fmla="+- G20 10800 0"/>
                <a:gd name="G23" fmla="+- G21 10800 0"/>
                <a:gd name="G24" fmla="+- 10800 0 G20"/>
                <a:gd name="G25" fmla="+- 6962 10800 0"/>
                <a:gd name="G26" fmla="?: G9 G17 G25"/>
                <a:gd name="G27" fmla="?: G9 0 21600"/>
                <a:gd name="G28" fmla="cos 10800 -8032105"/>
                <a:gd name="G29" fmla="sin 10800 -8032105"/>
                <a:gd name="G30" fmla="sin 6962 -8032105"/>
                <a:gd name="G31" fmla="+- G28 10800 0"/>
                <a:gd name="G32" fmla="+- G29 10800 0"/>
                <a:gd name="G33" fmla="+- G30 10800 0"/>
                <a:gd name="G34" fmla="?: G4 0 G31"/>
                <a:gd name="G35" fmla="?: -8032105 G34 0"/>
                <a:gd name="G36" fmla="?: G6 G35 G31"/>
                <a:gd name="G37" fmla="+- 21600 0 G36"/>
                <a:gd name="G38" fmla="?: G4 0 G33"/>
                <a:gd name="G39" fmla="?: -8032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20 w 21600"/>
                <a:gd name="T15" fmla="*/ 3314 h 21600"/>
                <a:gd name="T16" fmla="*/ 10800 w 21600"/>
                <a:gd name="T17" fmla="*/ 3838 h 21600"/>
                <a:gd name="T18" fmla="*/ 15580 w 21600"/>
                <a:gd name="T19" fmla="*/ 33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53" y="4932"/>
                  </a:moveTo>
                  <a:cubicBezTo>
                    <a:pt x="8172" y="4217"/>
                    <a:pt x="9472" y="3837"/>
                    <a:pt x="10800" y="3837"/>
                  </a:cubicBezTo>
                  <a:cubicBezTo>
                    <a:pt x="12127" y="3837"/>
                    <a:pt x="13427" y="4217"/>
                    <a:pt x="14546" y="4932"/>
                  </a:cubicBezTo>
                  <a:lnTo>
                    <a:pt x="16612" y="1697"/>
                  </a:lnTo>
                  <a:cubicBezTo>
                    <a:pt x="14876" y="588"/>
                    <a:pt x="12859" y="0"/>
                    <a:pt x="10799" y="0"/>
                  </a:cubicBezTo>
                  <a:cubicBezTo>
                    <a:pt x="8740" y="0"/>
                    <a:pt x="6723" y="588"/>
                    <a:pt x="4987" y="1697"/>
                  </a:cubicBezTo>
                  <a:close/>
                </a:path>
              </a:pathLst>
            </a:custGeom>
            <a:solidFill>
              <a:srgbClr val="7F5026"/>
            </a:solidFill>
            <a:ln w="9525">
              <a:solidFill>
                <a:srgbClr val="7F502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72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4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95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762000"/>
          </a:xfrm>
        </p:spPr>
        <p:txBody>
          <a:bodyPr/>
          <a:lstStyle/>
          <a:p>
            <a:r>
              <a:rPr lang="en-US" dirty="0"/>
              <a:t>Many uses of restriction enzymes…</a:t>
            </a:r>
          </a:p>
        </p:txBody>
      </p:sp>
      <p:sp>
        <p:nvSpPr>
          <p:cNvPr id="474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028700"/>
            <a:ext cx="7772400" cy="5181600"/>
          </a:xfrm>
        </p:spPr>
        <p:txBody>
          <a:bodyPr/>
          <a:lstStyle/>
          <a:p>
            <a:r>
              <a:rPr lang="en-US" dirty="0"/>
              <a:t>Now that we can cut DNA with restriction enzymes…</a:t>
            </a:r>
          </a:p>
          <a:p>
            <a:pPr lvl="1"/>
            <a:r>
              <a:rPr lang="en-US" dirty="0"/>
              <a:t>we can cut up DNA from different people… or different organisms…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>
                <a:solidFill>
                  <a:srgbClr val="0F116A"/>
                </a:solidFill>
              </a:rPr>
              <a:t>compare it</a:t>
            </a:r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forensics</a:t>
            </a:r>
          </a:p>
          <a:p>
            <a:pPr lvl="2"/>
            <a:r>
              <a:rPr lang="en-US" dirty="0"/>
              <a:t>medical diagnostics</a:t>
            </a:r>
          </a:p>
          <a:p>
            <a:pPr lvl="2"/>
            <a:r>
              <a:rPr lang="en-US" dirty="0"/>
              <a:t>paternity</a:t>
            </a:r>
          </a:p>
          <a:p>
            <a:pPr lvl="2"/>
            <a:r>
              <a:rPr lang="en-US" dirty="0"/>
              <a:t>evolutionary relationships </a:t>
            </a:r>
          </a:p>
          <a:p>
            <a:pPr lvl="2"/>
            <a:r>
              <a:rPr lang="en-US" dirty="0"/>
              <a:t>and more…</a:t>
            </a:r>
          </a:p>
        </p:txBody>
      </p:sp>
      <p:pic>
        <p:nvPicPr>
          <p:cNvPr id="474116" name="Picture 4" descr="20307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00000">
            <a:off x="7169150" y="3810000"/>
            <a:ext cx="1974850" cy="1370013"/>
          </a:xfrm>
          <a:prstGeom prst="rect">
            <a:avLst/>
          </a:prstGeom>
          <a:noFill/>
        </p:spPr>
      </p:pic>
      <p:pic>
        <p:nvPicPr>
          <p:cNvPr id="474117" name="Picture 5" descr="211895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629400" y="3810000"/>
            <a:ext cx="1371600" cy="81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cut up DNA</a:t>
            </a:r>
          </a:p>
        </p:txBody>
      </p:sp>
      <p:sp>
        <p:nvSpPr>
          <p:cNvPr id="476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2600" y="1028700"/>
            <a:ext cx="7772400" cy="4738688"/>
          </a:xfrm>
        </p:spPr>
        <p:txBody>
          <a:bodyPr/>
          <a:lstStyle/>
          <a:p>
            <a:r>
              <a:rPr lang="en-US" dirty="0"/>
              <a:t>How do we compare DNA fragments?</a:t>
            </a:r>
          </a:p>
          <a:p>
            <a:pPr lvl="1"/>
            <a:r>
              <a:rPr lang="en-US" u="sng" dirty="0"/>
              <a:t>separate fragments by size</a:t>
            </a:r>
            <a:endParaRPr lang="en-US" dirty="0"/>
          </a:p>
          <a:p>
            <a:r>
              <a:rPr lang="en-US" dirty="0"/>
              <a:t>How do we separate DNA fragments?</a:t>
            </a:r>
          </a:p>
          <a:p>
            <a:pPr lvl="1"/>
            <a:r>
              <a:rPr lang="en-US" dirty="0"/>
              <a:t>run it through a </a:t>
            </a:r>
            <a:r>
              <a:rPr lang="en-US" dirty="0" smtClean="0"/>
              <a:t>gel</a:t>
            </a:r>
            <a:endParaRPr lang="en-US" dirty="0"/>
          </a:p>
          <a:p>
            <a:pPr lvl="2"/>
            <a:r>
              <a:rPr lang="en-US" dirty="0" err="1"/>
              <a:t>agarose</a:t>
            </a:r>
            <a:endParaRPr lang="en-US" dirty="0"/>
          </a:p>
          <a:p>
            <a:pPr lvl="2"/>
            <a:r>
              <a:rPr lang="en-US" dirty="0"/>
              <a:t>made from algae 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gel electrophoresis</a:t>
            </a:r>
            <a:endParaRPr lang="en-US" dirty="0"/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48000"/>
            <a:ext cx="2784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 electrophoresis</a:t>
            </a:r>
          </a:p>
        </p:txBody>
      </p:sp>
      <p:sp>
        <p:nvSpPr>
          <p:cNvPr id="4782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5600" y="1003300"/>
            <a:ext cx="5715000" cy="3514725"/>
          </a:xfrm>
        </p:spPr>
        <p:txBody>
          <a:bodyPr/>
          <a:lstStyle/>
          <a:p>
            <a:r>
              <a:rPr lang="en-US" dirty="0"/>
              <a:t>A method of separating DNA in a gelatin-like material using an electrical field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DNA is negatively charged</a:t>
            </a:r>
            <a:endParaRPr lang="en-US" dirty="0"/>
          </a:p>
          <a:p>
            <a:pPr lvl="1"/>
            <a:r>
              <a:rPr lang="en-US" dirty="0"/>
              <a:t>when it’s in an electrical field it moves toward the positive side  </a:t>
            </a:r>
          </a:p>
        </p:txBody>
      </p:sp>
      <p:pic>
        <p:nvPicPr>
          <p:cNvPr id="47821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000" r="27000" b="3600"/>
          <a:stretch>
            <a:fillRect/>
          </a:stretch>
        </p:blipFill>
        <p:spPr bwMode="auto">
          <a:xfrm>
            <a:off x="6400800" y="381000"/>
            <a:ext cx="2616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4" name="Oval 6"/>
          <p:cNvSpPr>
            <a:spLocks noChangeArrowheads="1"/>
          </p:cNvSpPr>
          <p:nvPr/>
        </p:nvSpPr>
        <p:spPr bwMode="auto">
          <a:xfrm rot="-1946974">
            <a:off x="6227763" y="2595563"/>
            <a:ext cx="1219200" cy="9144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15" name="Freeform 7"/>
          <p:cNvSpPr>
            <a:spLocks/>
          </p:cNvSpPr>
          <p:nvPr/>
        </p:nvSpPr>
        <p:spPr bwMode="auto">
          <a:xfrm>
            <a:off x="425450" y="5105400"/>
            <a:ext cx="793750" cy="8429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98"/>
              </a:cxn>
              <a:cxn ang="0">
                <a:pos x="149" y="229"/>
              </a:cxn>
              <a:cxn ang="0">
                <a:pos x="222" y="311"/>
              </a:cxn>
              <a:cxn ang="0">
                <a:pos x="296" y="466"/>
              </a:cxn>
              <a:cxn ang="0">
                <a:pos x="427" y="498"/>
              </a:cxn>
              <a:cxn ang="0">
                <a:pos x="476" y="523"/>
              </a:cxn>
              <a:cxn ang="0">
                <a:pos x="500" y="531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000005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16" name="Freeform 8"/>
          <p:cNvSpPr>
            <a:spLocks/>
          </p:cNvSpPr>
          <p:nvPr/>
        </p:nvSpPr>
        <p:spPr bwMode="auto">
          <a:xfrm flipH="1">
            <a:off x="6545263" y="5105400"/>
            <a:ext cx="793750" cy="8429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98"/>
              </a:cxn>
              <a:cxn ang="0">
                <a:pos x="149" y="229"/>
              </a:cxn>
              <a:cxn ang="0">
                <a:pos x="222" y="311"/>
              </a:cxn>
              <a:cxn ang="0">
                <a:pos x="296" y="466"/>
              </a:cxn>
              <a:cxn ang="0">
                <a:pos x="427" y="498"/>
              </a:cxn>
              <a:cxn ang="0">
                <a:pos x="476" y="523"/>
              </a:cxn>
              <a:cxn ang="0">
                <a:pos x="500" y="531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17" name="Rectangle 9"/>
          <p:cNvSpPr>
            <a:spLocks noChangeArrowheads="1"/>
          </p:cNvSpPr>
          <p:nvPr/>
        </p:nvSpPr>
        <p:spPr bwMode="auto">
          <a:xfrm>
            <a:off x="1219200" y="5715000"/>
            <a:ext cx="5326063" cy="474663"/>
          </a:xfrm>
          <a:prstGeom prst="rect">
            <a:avLst/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6096000" y="60642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1238250" y="6051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1371600" y="5257800"/>
            <a:ext cx="492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DNA </a:t>
            </a:r>
            <a:r>
              <a:rPr lang="en-US" sz="3200" b="1">
                <a:solidFill>
                  <a:srgbClr val="0F116A"/>
                </a:solidFill>
                <a:sym typeface="Symbol" charset="2"/>
              </a:rPr>
              <a:t>       </a:t>
            </a:r>
          </a:p>
        </p:txBody>
      </p:sp>
      <p:sp>
        <p:nvSpPr>
          <p:cNvPr id="478221" name="Freeform 13"/>
          <p:cNvSpPr>
            <a:spLocks/>
          </p:cNvSpPr>
          <p:nvPr/>
        </p:nvSpPr>
        <p:spPr bwMode="auto">
          <a:xfrm>
            <a:off x="2354263" y="5778500"/>
            <a:ext cx="722312" cy="331788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218" y="0"/>
              </a:cxn>
              <a:cxn ang="0">
                <a:pos x="398" y="33"/>
              </a:cxn>
              <a:cxn ang="0">
                <a:pos x="333" y="74"/>
              </a:cxn>
              <a:cxn ang="0">
                <a:pos x="153" y="16"/>
              </a:cxn>
              <a:cxn ang="0">
                <a:pos x="55" y="25"/>
              </a:cxn>
              <a:cxn ang="0">
                <a:pos x="96" y="74"/>
              </a:cxn>
              <a:cxn ang="0">
                <a:pos x="186" y="41"/>
              </a:cxn>
              <a:cxn ang="0">
                <a:pos x="300" y="49"/>
              </a:cxn>
              <a:cxn ang="0">
                <a:pos x="324" y="57"/>
              </a:cxn>
              <a:cxn ang="0">
                <a:pos x="316" y="98"/>
              </a:cxn>
              <a:cxn ang="0">
                <a:pos x="120" y="106"/>
              </a:cxn>
              <a:cxn ang="0">
                <a:pos x="88" y="155"/>
              </a:cxn>
              <a:cxn ang="0">
                <a:pos x="202" y="139"/>
              </a:cxn>
              <a:cxn ang="0">
                <a:pos x="333" y="106"/>
              </a:cxn>
              <a:cxn ang="0">
                <a:pos x="390" y="114"/>
              </a:cxn>
              <a:cxn ang="0">
                <a:pos x="382" y="147"/>
              </a:cxn>
              <a:cxn ang="0">
                <a:pos x="300" y="172"/>
              </a:cxn>
              <a:cxn ang="0">
                <a:pos x="55" y="131"/>
              </a:cxn>
              <a:cxn ang="0">
                <a:pos x="6" y="123"/>
              </a:cxn>
              <a:cxn ang="0">
                <a:pos x="267" y="147"/>
              </a:cxn>
              <a:cxn ang="0">
                <a:pos x="390" y="106"/>
              </a:cxn>
              <a:cxn ang="0">
                <a:pos x="455" y="82"/>
              </a:cxn>
            </a:cxnLst>
            <a:rect l="0" t="0" r="r" b="b"/>
            <a:pathLst>
              <a:path w="455" h="209">
                <a:moveTo>
                  <a:pt x="22" y="8"/>
                </a:moveTo>
                <a:cubicBezTo>
                  <a:pt x="81" y="48"/>
                  <a:pt x="152" y="16"/>
                  <a:pt x="218" y="0"/>
                </a:cubicBezTo>
                <a:cubicBezTo>
                  <a:pt x="409" y="11"/>
                  <a:pt x="296" y="0"/>
                  <a:pt x="398" y="33"/>
                </a:cubicBezTo>
                <a:cubicBezTo>
                  <a:pt x="386" y="89"/>
                  <a:pt x="388" y="87"/>
                  <a:pt x="333" y="74"/>
                </a:cubicBezTo>
                <a:cubicBezTo>
                  <a:pt x="280" y="21"/>
                  <a:pt x="223" y="23"/>
                  <a:pt x="153" y="16"/>
                </a:cubicBezTo>
                <a:cubicBezTo>
                  <a:pt x="120" y="19"/>
                  <a:pt x="86" y="15"/>
                  <a:pt x="55" y="25"/>
                </a:cubicBezTo>
                <a:cubicBezTo>
                  <a:pt x="0" y="41"/>
                  <a:pt x="92" y="72"/>
                  <a:pt x="96" y="74"/>
                </a:cubicBezTo>
                <a:cubicBezTo>
                  <a:pt x="134" y="66"/>
                  <a:pt x="158" y="67"/>
                  <a:pt x="186" y="41"/>
                </a:cubicBezTo>
                <a:cubicBezTo>
                  <a:pt x="224" y="43"/>
                  <a:pt x="262" y="44"/>
                  <a:pt x="300" y="49"/>
                </a:cubicBezTo>
                <a:cubicBezTo>
                  <a:pt x="308" y="49"/>
                  <a:pt x="321" y="48"/>
                  <a:pt x="324" y="57"/>
                </a:cubicBezTo>
                <a:cubicBezTo>
                  <a:pt x="328" y="70"/>
                  <a:pt x="329" y="94"/>
                  <a:pt x="316" y="98"/>
                </a:cubicBezTo>
                <a:cubicBezTo>
                  <a:pt x="252" y="113"/>
                  <a:pt x="185" y="103"/>
                  <a:pt x="120" y="106"/>
                </a:cubicBezTo>
                <a:cubicBezTo>
                  <a:pt x="83" y="113"/>
                  <a:pt x="45" y="115"/>
                  <a:pt x="88" y="155"/>
                </a:cubicBezTo>
                <a:cubicBezTo>
                  <a:pt x="125" y="148"/>
                  <a:pt x="164" y="146"/>
                  <a:pt x="202" y="139"/>
                </a:cubicBezTo>
                <a:cubicBezTo>
                  <a:pt x="247" y="129"/>
                  <a:pt x="286" y="113"/>
                  <a:pt x="333" y="106"/>
                </a:cubicBezTo>
                <a:cubicBezTo>
                  <a:pt x="352" y="108"/>
                  <a:pt x="375" y="101"/>
                  <a:pt x="390" y="114"/>
                </a:cubicBezTo>
                <a:cubicBezTo>
                  <a:pt x="398" y="121"/>
                  <a:pt x="390" y="139"/>
                  <a:pt x="382" y="147"/>
                </a:cubicBezTo>
                <a:cubicBezTo>
                  <a:pt x="376" y="151"/>
                  <a:pt x="313" y="168"/>
                  <a:pt x="300" y="172"/>
                </a:cubicBezTo>
                <a:cubicBezTo>
                  <a:pt x="211" y="164"/>
                  <a:pt x="139" y="151"/>
                  <a:pt x="55" y="131"/>
                </a:cubicBezTo>
                <a:cubicBezTo>
                  <a:pt x="22" y="107"/>
                  <a:pt x="20" y="77"/>
                  <a:pt x="6" y="123"/>
                </a:cubicBezTo>
                <a:cubicBezTo>
                  <a:pt x="34" y="209"/>
                  <a:pt x="243" y="147"/>
                  <a:pt x="267" y="147"/>
                </a:cubicBezTo>
                <a:cubicBezTo>
                  <a:pt x="308" y="133"/>
                  <a:pt x="348" y="119"/>
                  <a:pt x="390" y="106"/>
                </a:cubicBezTo>
                <a:cubicBezTo>
                  <a:pt x="412" y="91"/>
                  <a:pt x="427" y="82"/>
                  <a:pt x="455" y="82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2" name="Freeform 14"/>
          <p:cNvSpPr>
            <a:spLocks/>
          </p:cNvSpPr>
          <p:nvPr/>
        </p:nvSpPr>
        <p:spPr bwMode="auto">
          <a:xfrm>
            <a:off x="3603625" y="5829300"/>
            <a:ext cx="652463" cy="22860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71" y="0"/>
              </a:cxn>
              <a:cxn ang="0">
                <a:pos x="277" y="32"/>
              </a:cxn>
              <a:cxn ang="0">
                <a:pos x="318" y="73"/>
              </a:cxn>
              <a:cxn ang="0">
                <a:pos x="253" y="73"/>
              </a:cxn>
              <a:cxn ang="0">
                <a:pos x="204" y="57"/>
              </a:cxn>
              <a:cxn ang="0">
                <a:pos x="65" y="98"/>
              </a:cxn>
              <a:cxn ang="0">
                <a:pos x="155" y="122"/>
              </a:cxn>
              <a:cxn ang="0">
                <a:pos x="310" y="106"/>
              </a:cxn>
              <a:cxn ang="0">
                <a:pos x="391" y="114"/>
              </a:cxn>
              <a:cxn ang="0">
                <a:pos x="326" y="8"/>
              </a:cxn>
            </a:cxnLst>
            <a:rect l="0" t="0" r="r" b="b"/>
            <a:pathLst>
              <a:path w="411" h="144">
                <a:moveTo>
                  <a:pt x="0" y="57"/>
                </a:moveTo>
                <a:cubicBezTo>
                  <a:pt x="58" y="42"/>
                  <a:pt x="111" y="14"/>
                  <a:pt x="171" y="0"/>
                </a:cubicBezTo>
                <a:cubicBezTo>
                  <a:pt x="207" y="5"/>
                  <a:pt x="247" y="6"/>
                  <a:pt x="277" y="32"/>
                </a:cubicBezTo>
                <a:cubicBezTo>
                  <a:pt x="291" y="44"/>
                  <a:pt x="318" y="73"/>
                  <a:pt x="318" y="73"/>
                </a:cubicBezTo>
                <a:cubicBezTo>
                  <a:pt x="300" y="127"/>
                  <a:pt x="286" y="87"/>
                  <a:pt x="253" y="73"/>
                </a:cubicBezTo>
                <a:cubicBezTo>
                  <a:pt x="237" y="66"/>
                  <a:pt x="204" y="57"/>
                  <a:pt x="204" y="57"/>
                </a:cubicBezTo>
                <a:cubicBezTo>
                  <a:pt x="101" y="64"/>
                  <a:pt x="113" y="46"/>
                  <a:pt x="65" y="98"/>
                </a:cubicBezTo>
                <a:cubicBezTo>
                  <a:pt x="80" y="144"/>
                  <a:pt x="109" y="128"/>
                  <a:pt x="155" y="122"/>
                </a:cubicBezTo>
                <a:cubicBezTo>
                  <a:pt x="238" y="94"/>
                  <a:pt x="146" y="94"/>
                  <a:pt x="310" y="106"/>
                </a:cubicBezTo>
                <a:cubicBezTo>
                  <a:pt x="369" y="125"/>
                  <a:pt x="342" y="126"/>
                  <a:pt x="391" y="114"/>
                </a:cubicBezTo>
                <a:cubicBezTo>
                  <a:pt x="411" y="58"/>
                  <a:pt x="391" y="8"/>
                  <a:pt x="326" y="8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3" name="Freeform 15"/>
          <p:cNvSpPr>
            <a:spLocks/>
          </p:cNvSpPr>
          <p:nvPr/>
        </p:nvSpPr>
        <p:spPr bwMode="auto">
          <a:xfrm>
            <a:off x="4903788" y="5867400"/>
            <a:ext cx="390525" cy="152400"/>
          </a:xfrm>
          <a:custGeom>
            <a:avLst/>
            <a:gdLst/>
            <a:ahLst/>
            <a:cxnLst>
              <a:cxn ang="0">
                <a:pos x="58" y="15"/>
              </a:cxn>
              <a:cxn ang="0">
                <a:pos x="221" y="7"/>
              </a:cxn>
              <a:cxn ang="0">
                <a:pos x="107" y="48"/>
              </a:cxn>
              <a:cxn ang="0">
                <a:pos x="9" y="56"/>
              </a:cxn>
              <a:cxn ang="0">
                <a:pos x="17" y="81"/>
              </a:cxn>
              <a:cxn ang="0">
                <a:pos x="58" y="105"/>
              </a:cxn>
            </a:cxnLst>
            <a:rect l="0" t="0" r="r" b="b"/>
            <a:pathLst>
              <a:path w="246" h="105">
                <a:moveTo>
                  <a:pt x="58" y="15"/>
                </a:moveTo>
                <a:cubicBezTo>
                  <a:pt x="117" y="0"/>
                  <a:pt x="159" y="0"/>
                  <a:pt x="221" y="7"/>
                </a:cubicBezTo>
                <a:cubicBezTo>
                  <a:pt x="246" y="86"/>
                  <a:pt x="185" y="53"/>
                  <a:pt x="107" y="48"/>
                </a:cubicBezTo>
                <a:cubicBezTo>
                  <a:pt x="74" y="50"/>
                  <a:pt x="39" y="44"/>
                  <a:pt x="9" y="56"/>
                </a:cubicBezTo>
                <a:cubicBezTo>
                  <a:pt x="0" y="59"/>
                  <a:pt x="11" y="74"/>
                  <a:pt x="17" y="81"/>
                </a:cubicBezTo>
                <a:cubicBezTo>
                  <a:pt x="24" y="90"/>
                  <a:pt x="46" y="99"/>
                  <a:pt x="58" y="10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4" name="Freeform 16"/>
          <p:cNvSpPr>
            <a:spLocks/>
          </p:cNvSpPr>
          <p:nvPr/>
        </p:nvSpPr>
        <p:spPr bwMode="auto">
          <a:xfrm>
            <a:off x="5891213" y="5899150"/>
            <a:ext cx="406400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8"/>
              </a:cxn>
              <a:cxn ang="0">
                <a:pos x="123" y="82"/>
              </a:cxn>
              <a:cxn ang="0">
                <a:pos x="204" y="66"/>
              </a:cxn>
              <a:cxn ang="0">
                <a:pos x="229" y="57"/>
              </a:cxn>
              <a:cxn ang="0">
                <a:pos x="245" y="25"/>
              </a:cxn>
            </a:cxnLst>
            <a:rect l="0" t="0" r="r" b="b"/>
            <a:pathLst>
              <a:path w="256" h="82">
                <a:moveTo>
                  <a:pt x="0" y="0"/>
                </a:moveTo>
                <a:cubicBezTo>
                  <a:pt x="16" y="2"/>
                  <a:pt x="33" y="2"/>
                  <a:pt x="49" y="8"/>
                </a:cubicBezTo>
                <a:cubicBezTo>
                  <a:pt x="80" y="19"/>
                  <a:pt x="72" y="65"/>
                  <a:pt x="123" y="82"/>
                </a:cubicBezTo>
                <a:cubicBezTo>
                  <a:pt x="150" y="76"/>
                  <a:pt x="177" y="72"/>
                  <a:pt x="204" y="66"/>
                </a:cubicBezTo>
                <a:cubicBezTo>
                  <a:pt x="212" y="63"/>
                  <a:pt x="223" y="63"/>
                  <a:pt x="229" y="57"/>
                </a:cubicBezTo>
                <a:cubicBezTo>
                  <a:pt x="256" y="22"/>
                  <a:pt x="221" y="25"/>
                  <a:pt x="245" y="2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5" name="Rectangle 17"/>
          <p:cNvSpPr>
            <a:spLocks noChangeArrowheads="1"/>
          </p:cNvSpPr>
          <p:nvPr/>
        </p:nvSpPr>
        <p:spPr bwMode="auto">
          <a:xfrm>
            <a:off x="1393825" y="5715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6" name="Rectangle 18"/>
          <p:cNvSpPr>
            <a:spLocks noChangeArrowheads="1"/>
          </p:cNvSpPr>
          <p:nvPr/>
        </p:nvSpPr>
        <p:spPr bwMode="auto">
          <a:xfrm>
            <a:off x="1393825" y="5867400"/>
            <a:ext cx="228600" cy="228600"/>
          </a:xfrm>
          <a:prstGeom prst="rect">
            <a:avLst/>
          </a:prstGeom>
          <a:solidFill>
            <a:srgbClr val="5E2E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7" name="Rectangle 19"/>
          <p:cNvSpPr>
            <a:spLocks noChangeArrowheads="1"/>
          </p:cNvSpPr>
          <p:nvPr/>
        </p:nvSpPr>
        <p:spPr bwMode="auto">
          <a:xfrm>
            <a:off x="2163763" y="6384925"/>
            <a:ext cx="3517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100" b="1">
                <a:solidFill>
                  <a:srgbClr val="0F116A"/>
                </a:solidFill>
              </a:rPr>
              <a:t>“swimming through Jello”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8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78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478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47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47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  <p:bldP spid="478218" grpId="0" build="p" autoUpdateAnimBg="0"/>
      <p:bldP spid="478219" grpId="0" build="p" autoUpdateAnimBg="0"/>
      <p:bldP spid="478221" grpId="0" animBg="1"/>
      <p:bldP spid="478222" grpId="0" animBg="1"/>
      <p:bldP spid="478223" grpId="0" animBg="1"/>
      <p:bldP spid="478224" grpId="0" animBg="1"/>
      <p:bldP spid="478226" grpId="0" animBg="1"/>
      <p:bldP spid="4782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77200" cy="335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DNA moves in an electrical field…</a:t>
            </a:r>
          </a:p>
          <a:p>
            <a:pPr marL="1085850" lvl="2">
              <a:lnSpc>
                <a:spcPct val="110000"/>
              </a:lnSpc>
            </a:pPr>
            <a:r>
              <a:rPr lang="en-US" dirty="0" smtClean="0"/>
              <a:t>size </a:t>
            </a:r>
            <a:r>
              <a:rPr lang="en-US" dirty="0"/>
              <a:t>of DNA fragment affects how far it travels</a:t>
            </a:r>
            <a:endParaRPr lang="en-US" dirty="0">
              <a:solidFill>
                <a:srgbClr val="CC0000"/>
              </a:solidFill>
            </a:endParaRPr>
          </a:p>
          <a:p>
            <a:pPr marL="1428750" lvl="3">
              <a:lnSpc>
                <a:spcPct val="110000"/>
              </a:lnSpc>
            </a:pPr>
            <a:r>
              <a:rPr lang="en-US" dirty="0"/>
              <a:t>small pieces travel farther</a:t>
            </a:r>
          </a:p>
          <a:p>
            <a:pPr marL="1428750" lvl="3">
              <a:lnSpc>
                <a:spcPct val="110000"/>
              </a:lnSpc>
            </a:pPr>
            <a:r>
              <a:rPr lang="en-US" dirty="0"/>
              <a:t>large pieces travel slower &amp; lag </a:t>
            </a:r>
            <a:r>
              <a:rPr lang="en-US" dirty="0" smtClean="0"/>
              <a:t>behind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 electrophoresis</a:t>
            </a:r>
          </a:p>
        </p:txBody>
      </p:sp>
      <p:sp>
        <p:nvSpPr>
          <p:cNvPr id="480261" name="Freeform 5"/>
          <p:cNvSpPr>
            <a:spLocks/>
          </p:cNvSpPr>
          <p:nvPr/>
        </p:nvSpPr>
        <p:spPr bwMode="auto">
          <a:xfrm>
            <a:off x="1262063" y="4703763"/>
            <a:ext cx="793750" cy="8429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98"/>
              </a:cxn>
              <a:cxn ang="0">
                <a:pos x="149" y="229"/>
              </a:cxn>
              <a:cxn ang="0">
                <a:pos x="222" y="311"/>
              </a:cxn>
              <a:cxn ang="0">
                <a:pos x="296" y="466"/>
              </a:cxn>
              <a:cxn ang="0">
                <a:pos x="427" y="498"/>
              </a:cxn>
              <a:cxn ang="0">
                <a:pos x="476" y="523"/>
              </a:cxn>
              <a:cxn ang="0">
                <a:pos x="500" y="531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000005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Freeform 6"/>
          <p:cNvSpPr>
            <a:spLocks/>
          </p:cNvSpPr>
          <p:nvPr/>
        </p:nvSpPr>
        <p:spPr bwMode="auto">
          <a:xfrm flipH="1">
            <a:off x="7693025" y="4703763"/>
            <a:ext cx="793750" cy="8429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98"/>
              </a:cxn>
              <a:cxn ang="0">
                <a:pos x="149" y="229"/>
              </a:cxn>
              <a:cxn ang="0">
                <a:pos x="222" y="311"/>
              </a:cxn>
              <a:cxn ang="0">
                <a:pos x="296" y="466"/>
              </a:cxn>
              <a:cxn ang="0">
                <a:pos x="427" y="498"/>
              </a:cxn>
              <a:cxn ang="0">
                <a:pos x="476" y="523"/>
              </a:cxn>
              <a:cxn ang="0">
                <a:pos x="500" y="531"/>
              </a:cxn>
            </a:cxnLst>
            <a:rect l="0" t="0" r="r" b="b"/>
            <a:pathLst>
              <a:path w="500" h="531">
                <a:moveTo>
                  <a:pt x="2" y="0"/>
                </a:moveTo>
                <a:cubicBezTo>
                  <a:pt x="4" y="32"/>
                  <a:pt x="0" y="66"/>
                  <a:pt x="10" y="98"/>
                </a:cubicBezTo>
                <a:cubicBezTo>
                  <a:pt x="27" y="153"/>
                  <a:pt x="95" y="211"/>
                  <a:pt x="149" y="229"/>
                </a:cubicBezTo>
                <a:cubicBezTo>
                  <a:pt x="188" y="255"/>
                  <a:pt x="191" y="278"/>
                  <a:pt x="222" y="311"/>
                </a:cubicBezTo>
                <a:cubicBezTo>
                  <a:pt x="238" y="355"/>
                  <a:pt x="247" y="441"/>
                  <a:pt x="296" y="466"/>
                </a:cubicBezTo>
                <a:cubicBezTo>
                  <a:pt x="336" y="486"/>
                  <a:pt x="383" y="491"/>
                  <a:pt x="427" y="498"/>
                </a:cubicBezTo>
                <a:cubicBezTo>
                  <a:pt x="496" y="524"/>
                  <a:pt x="401" y="486"/>
                  <a:pt x="476" y="523"/>
                </a:cubicBezTo>
                <a:cubicBezTo>
                  <a:pt x="483" y="526"/>
                  <a:pt x="500" y="531"/>
                  <a:pt x="500" y="531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2016125" y="5313363"/>
            <a:ext cx="5676900" cy="474662"/>
          </a:xfrm>
          <a:prstGeom prst="rect">
            <a:avLst/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7235825" y="56626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80265" name="Text Box 9"/>
          <p:cNvSpPr txBox="1">
            <a:spLocks noChangeArrowheads="1"/>
          </p:cNvSpPr>
          <p:nvPr/>
        </p:nvSpPr>
        <p:spPr bwMode="auto">
          <a:xfrm>
            <a:off x="2012950" y="564991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80266" name="Text Box 10"/>
          <p:cNvSpPr txBox="1">
            <a:spLocks noChangeArrowheads="1"/>
          </p:cNvSpPr>
          <p:nvPr/>
        </p:nvSpPr>
        <p:spPr bwMode="auto">
          <a:xfrm>
            <a:off x="2519363" y="4856163"/>
            <a:ext cx="441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DNA </a:t>
            </a:r>
            <a:r>
              <a:rPr lang="en-US" sz="3200" b="1">
                <a:solidFill>
                  <a:srgbClr val="0F116A"/>
                </a:solidFill>
                <a:sym typeface="Symbol" charset="2"/>
              </a:rPr>
              <a:t>      </a:t>
            </a:r>
          </a:p>
        </p:txBody>
      </p:sp>
      <p:sp>
        <p:nvSpPr>
          <p:cNvPr id="480267" name="Freeform 11"/>
          <p:cNvSpPr>
            <a:spLocks/>
          </p:cNvSpPr>
          <p:nvPr/>
        </p:nvSpPr>
        <p:spPr bwMode="auto">
          <a:xfrm>
            <a:off x="3502025" y="5416550"/>
            <a:ext cx="722313" cy="331788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218" y="0"/>
              </a:cxn>
              <a:cxn ang="0">
                <a:pos x="398" y="33"/>
              </a:cxn>
              <a:cxn ang="0">
                <a:pos x="333" y="74"/>
              </a:cxn>
              <a:cxn ang="0">
                <a:pos x="153" y="16"/>
              </a:cxn>
              <a:cxn ang="0">
                <a:pos x="55" y="25"/>
              </a:cxn>
              <a:cxn ang="0">
                <a:pos x="96" y="74"/>
              </a:cxn>
              <a:cxn ang="0">
                <a:pos x="186" y="41"/>
              </a:cxn>
              <a:cxn ang="0">
                <a:pos x="300" y="49"/>
              </a:cxn>
              <a:cxn ang="0">
                <a:pos x="324" y="57"/>
              </a:cxn>
              <a:cxn ang="0">
                <a:pos x="316" y="98"/>
              </a:cxn>
              <a:cxn ang="0">
                <a:pos x="120" y="106"/>
              </a:cxn>
              <a:cxn ang="0">
                <a:pos x="88" y="155"/>
              </a:cxn>
              <a:cxn ang="0">
                <a:pos x="202" y="139"/>
              </a:cxn>
              <a:cxn ang="0">
                <a:pos x="333" y="106"/>
              </a:cxn>
              <a:cxn ang="0">
                <a:pos x="390" y="114"/>
              </a:cxn>
              <a:cxn ang="0">
                <a:pos x="382" y="147"/>
              </a:cxn>
              <a:cxn ang="0">
                <a:pos x="300" y="172"/>
              </a:cxn>
              <a:cxn ang="0">
                <a:pos x="55" y="131"/>
              </a:cxn>
              <a:cxn ang="0">
                <a:pos x="6" y="123"/>
              </a:cxn>
              <a:cxn ang="0">
                <a:pos x="267" y="147"/>
              </a:cxn>
              <a:cxn ang="0">
                <a:pos x="390" y="106"/>
              </a:cxn>
              <a:cxn ang="0">
                <a:pos x="455" y="82"/>
              </a:cxn>
            </a:cxnLst>
            <a:rect l="0" t="0" r="r" b="b"/>
            <a:pathLst>
              <a:path w="455" h="209">
                <a:moveTo>
                  <a:pt x="22" y="8"/>
                </a:moveTo>
                <a:cubicBezTo>
                  <a:pt x="81" y="48"/>
                  <a:pt x="152" y="16"/>
                  <a:pt x="218" y="0"/>
                </a:cubicBezTo>
                <a:cubicBezTo>
                  <a:pt x="409" y="11"/>
                  <a:pt x="296" y="0"/>
                  <a:pt x="398" y="33"/>
                </a:cubicBezTo>
                <a:cubicBezTo>
                  <a:pt x="386" y="89"/>
                  <a:pt x="388" y="87"/>
                  <a:pt x="333" y="74"/>
                </a:cubicBezTo>
                <a:cubicBezTo>
                  <a:pt x="280" y="21"/>
                  <a:pt x="223" y="23"/>
                  <a:pt x="153" y="16"/>
                </a:cubicBezTo>
                <a:cubicBezTo>
                  <a:pt x="120" y="19"/>
                  <a:pt x="86" y="15"/>
                  <a:pt x="55" y="25"/>
                </a:cubicBezTo>
                <a:cubicBezTo>
                  <a:pt x="0" y="41"/>
                  <a:pt x="92" y="72"/>
                  <a:pt x="96" y="74"/>
                </a:cubicBezTo>
                <a:cubicBezTo>
                  <a:pt x="134" y="66"/>
                  <a:pt x="158" y="67"/>
                  <a:pt x="186" y="41"/>
                </a:cubicBezTo>
                <a:cubicBezTo>
                  <a:pt x="224" y="43"/>
                  <a:pt x="262" y="44"/>
                  <a:pt x="300" y="49"/>
                </a:cubicBezTo>
                <a:cubicBezTo>
                  <a:pt x="308" y="49"/>
                  <a:pt x="321" y="48"/>
                  <a:pt x="324" y="57"/>
                </a:cubicBezTo>
                <a:cubicBezTo>
                  <a:pt x="328" y="70"/>
                  <a:pt x="329" y="94"/>
                  <a:pt x="316" y="98"/>
                </a:cubicBezTo>
                <a:cubicBezTo>
                  <a:pt x="252" y="113"/>
                  <a:pt x="185" y="103"/>
                  <a:pt x="120" y="106"/>
                </a:cubicBezTo>
                <a:cubicBezTo>
                  <a:pt x="83" y="113"/>
                  <a:pt x="45" y="115"/>
                  <a:pt x="88" y="155"/>
                </a:cubicBezTo>
                <a:cubicBezTo>
                  <a:pt x="125" y="148"/>
                  <a:pt x="164" y="146"/>
                  <a:pt x="202" y="139"/>
                </a:cubicBezTo>
                <a:cubicBezTo>
                  <a:pt x="247" y="129"/>
                  <a:pt x="286" y="113"/>
                  <a:pt x="333" y="106"/>
                </a:cubicBezTo>
                <a:cubicBezTo>
                  <a:pt x="352" y="108"/>
                  <a:pt x="375" y="101"/>
                  <a:pt x="390" y="114"/>
                </a:cubicBezTo>
                <a:cubicBezTo>
                  <a:pt x="398" y="121"/>
                  <a:pt x="390" y="139"/>
                  <a:pt x="382" y="147"/>
                </a:cubicBezTo>
                <a:cubicBezTo>
                  <a:pt x="376" y="151"/>
                  <a:pt x="313" y="168"/>
                  <a:pt x="300" y="172"/>
                </a:cubicBezTo>
                <a:cubicBezTo>
                  <a:pt x="211" y="164"/>
                  <a:pt x="139" y="151"/>
                  <a:pt x="55" y="131"/>
                </a:cubicBezTo>
                <a:cubicBezTo>
                  <a:pt x="22" y="107"/>
                  <a:pt x="20" y="77"/>
                  <a:pt x="6" y="123"/>
                </a:cubicBezTo>
                <a:cubicBezTo>
                  <a:pt x="34" y="209"/>
                  <a:pt x="243" y="147"/>
                  <a:pt x="267" y="147"/>
                </a:cubicBezTo>
                <a:cubicBezTo>
                  <a:pt x="308" y="133"/>
                  <a:pt x="348" y="119"/>
                  <a:pt x="390" y="106"/>
                </a:cubicBezTo>
                <a:cubicBezTo>
                  <a:pt x="412" y="91"/>
                  <a:pt x="427" y="82"/>
                  <a:pt x="455" y="82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8" name="Freeform 12"/>
          <p:cNvSpPr>
            <a:spLocks/>
          </p:cNvSpPr>
          <p:nvPr/>
        </p:nvSpPr>
        <p:spPr bwMode="auto">
          <a:xfrm>
            <a:off x="4751388" y="5467350"/>
            <a:ext cx="652462" cy="22860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71" y="0"/>
              </a:cxn>
              <a:cxn ang="0">
                <a:pos x="277" y="32"/>
              </a:cxn>
              <a:cxn ang="0">
                <a:pos x="318" y="73"/>
              </a:cxn>
              <a:cxn ang="0">
                <a:pos x="253" y="73"/>
              </a:cxn>
              <a:cxn ang="0">
                <a:pos x="204" y="57"/>
              </a:cxn>
              <a:cxn ang="0">
                <a:pos x="65" y="98"/>
              </a:cxn>
              <a:cxn ang="0">
                <a:pos x="155" y="122"/>
              </a:cxn>
              <a:cxn ang="0">
                <a:pos x="310" y="106"/>
              </a:cxn>
              <a:cxn ang="0">
                <a:pos x="391" y="114"/>
              </a:cxn>
              <a:cxn ang="0">
                <a:pos x="326" y="8"/>
              </a:cxn>
            </a:cxnLst>
            <a:rect l="0" t="0" r="r" b="b"/>
            <a:pathLst>
              <a:path w="411" h="144">
                <a:moveTo>
                  <a:pt x="0" y="57"/>
                </a:moveTo>
                <a:cubicBezTo>
                  <a:pt x="58" y="42"/>
                  <a:pt x="111" y="14"/>
                  <a:pt x="171" y="0"/>
                </a:cubicBezTo>
                <a:cubicBezTo>
                  <a:pt x="207" y="5"/>
                  <a:pt x="247" y="6"/>
                  <a:pt x="277" y="32"/>
                </a:cubicBezTo>
                <a:cubicBezTo>
                  <a:pt x="291" y="44"/>
                  <a:pt x="318" y="73"/>
                  <a:pt x="318" y="73"/>
                </a:cubicBezTo>
                <a:cubicBezTo>
                  <a:pt x="300" y="127"/>
                  <a:pt x="286" y="87"/>
                  <a:pt x="253" y="73"/>
                </a:cubicBezTo>
                <a:cubicBezTo>
                  <a:pt x="237" y="66"/>
                  <a:pt x="204" y="57"/>
                  <a:pt x="204" y="57"/>
                </a:cubicBezTo>
                <a:cubicBezTo>
                  <a:pt x="101" y="64"/>
                  <a:pt x="113" y="46"/>
                  <a:pt x="65" y="98"/>
                </a:cubicBezTo>
                <a:cubicBezTo>
                  <a:pt x="80" y="144"/>
                  <a:pt x="109" y="128"/>
                  <a:pt x="155" y="122"/>
                </a:cubicBezTo>
                <a:cubicBezTo>
                  <a:pt x="238" y="94"/>
                  <a:pt x="146" y="94"/>
                  <a:pt x="310" y="106"/>
                </a:cubicBezTo>
                <a:cubicBezTo>
                  <a:pt x="369" y="125"/>
                  <a:pt x="342" y="126"/>
                  <a:pt x="391" y="114"/>
                </a:cubicBezTo>
                <a:cubicBezTo>
                  <a:pt x="411" y="58"/>
                  <a:pt x="391" y="8"/>
                  <a:pt x="326" y="8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9" name="Freeform 13"/>
          <p:cNvSpPr>
            <a:spLocks/>
          </p:cNvSpPr>
          <p:nvPr/>
        </p:nvSpPr>
        <p:spPr bwMode="auto">
          <a:xfrm>
            <a:off x="6051550" y="5505450"/>
            <a:ext cx="390525" cy="152400"/>
          </a:xfrm>
          <a:custGeom>
            <a:avLst/>
            <a:gdLst/>
            <a:ahLst/>
            <a:cxnLst>
              <a:cxn ang="0">
                <a:pos x="58" y="15"/>
              </a:cxn>
              <a:cxn ang="0">
                <a:pos x="221" y="7"/>
              </a:cxn>
              <a:cxn ang="0">
                <a:pos x="107" y="48"/>
              </a:cxn>
              <a:cxn ang="0">
                <a:pos x="9" y="56"/>
              </a:cxn>
              <a:cxn ang="0">
                <a:pos x="17" y="81"/>
              </a:cxn>
              <a:cxn ang="0">
                <a:pos x="58" y="105"/>
              </a:cxn>
            </a:cxnLst>
            <a:rect l="0" t="0" r="r" b="b"/>
            <a:pathLst>
              <a:path w="246" h="105">
                <a:moveTo>
                  <a:pt x="58" y="15"/>
                </a:moveTo>
                <a:cubicBezTo>
                  <a:pt x="117" y="0"/>
                  <a:pt x="159" y="0"/>
                  <a:pt x="221" y="7"/>
                </a:cubicBezTo>
                <a:cubicBezTo>
                  <a:pt x="246" y="86"/>
                  <a:pt x="185" y="53"/>
                  <a:pt x="107" y="48"/>
                </a:cubicBezTo>
                <a:cubicBezTo>
                  <a:pt x="74" y="50"/>
                  <a:pt x="39" y="44"/>
                  <a:pt x="9" y="56"/>
                </a:cubicBezTo>
                <a:cubicBezTo>
                  <a:pt x="0" y="59"/>
                  <a:pt x="11" y="74"/>
                  <a:pt x="17" y="81"/>
                </a:cubicBezTo>
                <a:cubicBezTo>
                  <a:pt x="24" y="90"/>
                  <a:pt x="46" y="99"/>
                  <a:pt x="58" y="10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0" name="Freeform 14"/>
          <p:cNvSpPr>
            <a:spLocks/>
          </p:cNvSpPr>
          <p:nvPr/>
        </p:nvSpPr>
        <p:spPr bwMode="auto">
          <a:xfrm>
            <a:off x="7038975" y="5497513"/>
            <a:ext cx="406400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8"/>
              </a:cxn>
              <a:cxn ang="0">
                <a:pos x="123" y="82"/>
              </a:cxn>
              <a:cxn ang="0">
                <a:pos x="204" y="66"/>
              </a:cxn>
              <a:cxn ang="0">
                <a:pos x="229" y="57"/>
              </a:cxn>
              <a:cxn ang="0">
                <a:pos x="245" y="25"/>
              </a:cxn>
            </a:cxnLst>
            <a:rect l="0" t="0" r="r" b="b"/>
            <a:pathLst>
              <a:path w="256" h="82">
                <a:moveTo>
                  <a:pt x="0" y="0"/>
                </a:moveTo>
                <a:cubicBezTo>
                  <a:pt x="16" y="2"/>
                  <a:pt x="33" y="2"/>
                  <a:pt x="49" y="8"/>
                </a:cubicBezTo>
                <a:cubicBezTo>
                  <a:pt x="80" y="19"/>
                  <a:pt x="72" y="65"/>
                  <a:pt x="123" y="82"/>
                </a:cubicBezTo>
                <a:cubicBezTo>
                  <a:pt x="150" y="76"/>
                  <a:pt x="177" y="72"/>
                  <a:pt x="204" y="66"/>
                </a:cubicBezTo>
                <a:cubicBezTo>
                  <a:pt x="212" y="63"/>
                  <a:pt x="223" y="63"/>
                  <a:pt x="229" y="57"/>
                </a:cubicBezTo>
                <a:cubicBezTo>
                  <a:pt x="256" y="22"/>
                  <a:pt x="221" y="25"/>
                  <a:pt x="245" y="25"/>
                </a:cubicBezTo>
              </a:path>
            </a:pathLst>
          </a:custGeom>
          <a:noFill/>
          <a:ln w="38100" cap="flat" cmpd="sng">
            <a:solidFill>
              <a:srgbClr val="5E2E0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2220913" y="5313363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2220913" y="5465763"/>
            <a:ext cx="228600" cy="228600"/>
          </a:xfrm>
          <a:prstGeom prst="rect">
            <a:avLst/>
          </a:prstGeom>
          <a:solidFill>
            <a:srgbClr val="5E2E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3128963" y="5999163"/>
            <a:ext cx="3517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100" b="1">
                <a:solidFill>
                  <a:srgbClr val="0F116A"/>
                </a:solidFill>
              </a:rPr>
              <a:t>“swimming through Jello”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8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8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48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7" grpId="0" animBg="1"/>
      <p:bldP spid="480268" grpId="0" animBg="1"/>
      <p:bldP spid="480269" grpId="0" animBg="1"/>
      <p:bldP spid="480270" grpId="0" animBg="1"/>
      <p:bldP spid="480272" grpId="0" animBg="1"/>
      <p:bldP spid="48027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 Electrophoresis</a:t>
            </a:r>
          </a:p>
        </p:txBody>
      </p:sp>
      <p:pic>
        <p:nvPicPr>
          <p:cNvPr id="508935" name="Picture 7" descr="16_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7413" y="1196975"/>
            <a:ext cx="79375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36" name="AutoShape 8"/>
          <p:cNvSpPr>
            <a:spLocks noChangeArrowheads="1"/>
          </p:cNvSpPr>
          <p:nvPr/>
        </p:nvSpPr>
        <p:spPr bwMode="auto">
          <a:xfrm>
            <a:off x="7299325" y="4498975"/>
            <a:ext cx="1366838" cy="187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longer fragments</a:t>
            </a:r>
            <a:endParaRPr lang="en-US" sz="2000" b="1"/>
          </a:p>
        </p:txBody>
      </p:sp>
      <p:sp>
        <p:nvSpPr>
          <p:cNvPr id="508937" name="AutoShape 9"/>
          <p:cNvSpPr>
            <a:spLocks noChangeArrowheads="1"/>
          </p:cNvSpPr>
          <p:nvPr/>
        </p:nvSpPr>
        <p:spPr bwMode="auto">
          <a:xfrm>
            <a:off x="7299325" y="6178550"/>
            <a:ext cx="1431925" cy="187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shorter fragments</a:t>
            </a:r>
            <a:endParaRPr lang="en-US" sz="2000" b="1"/>
          </a:p>
        </p:txBody>
      </p:sp>
      <p:sp>
        <p:nvSpPr>
          <p:cNvPr id="508938" name="Rectangle 10"/>
          <p:cNvSpPr>
            <a:spLocks noChangeArrowheads="1"/>
          </p:cNvSpPr>
          <p:nvPr/>
        </p:nvSpPr>
        <p:spPr bwMode="auto">
          <a:xfrm>
            <a:off x="3154363" y="5059363"/>
            <a:ext cx="541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power</a:t>
            </a:r>
          </a:p>
          <a:p>
            <a:pPr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</a:rPr>
              <a:t>source</a:t>
            </a:r>
            <a:endParaRPr lang="en-US" b="1"/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5751513" y="6396038"/>
            <a:ext cx="12811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completed gel</a:t>
            </a:r>
            <a:endParaRPr lang="en-US" b="1"/>
          </a:p>
        </p:txBody>
      </p:sp>
      <p:sp>
        <p:nvSpPr>
          <p:cNvPr id="508940" name="Rectangle 12"/>
          <p:cNvSpPr>
            <a:spLocks noChangeArrowheads="1"/>
          </p:cNvSpPr>
          <p:nvPr/>
        </p:nvSpPr>
        <p:spPr bwMode="auto">
          <a:xfrm>
            <a:off x="1141413" y="5872163"/>
            <a:ext cx="2746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gel</a:t>
            </a:r>
            <a:endParaRPr lang="en-US" b="1"/>
          </a:p>
        </p:txBody>
      </p:sp>
      <p:sp>
        <p:nvSpPr>
          <p:cNvPr id="508941" name="AutoShape 13"/>
          <p:cNvSpPr>
            <a:spLocks noChangeArrowheads="1"/>
          </p:cNvSpPr>
          <p:nvPr/>
        </p:nvSpPr>
        <p:spPr bwMode="auto">
          <a:xfrm>
            <a:off x="852488" y="1749425"/>
            <a:ext cx="1820862" cy="431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DNA &amp;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restriction enzyme</a:t>
            </a:r>
            <a:endParaRPr lang="en-US" b="1"/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952500" y="4525963"/>
            <a:ext cx="4651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wells</a:t>
            </a:r>
            <a:endParaRPr lang="en-US" b="1"/>
          </a:p>
        </p:txBody>
      </p:sp>
      <p:sp>
        <p:nvSpPr>
          <p:cNvPr id="508943" name="Oval 15"/>
          <p:cNvSpPr>
            <a:spLocks noChangeArrowheads="1"/>
          </p:cNvSpPr>
          <p:nvPr/>
        </p:nvSpPr>
        <p:spPr bwMode="auto">
          <a:xfrm>
            <a:off x="3760788" y="3956050"/>
            <a:ext cx="212725" cy="212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08944" name="Oval 16"/>
          <p:cNvSpPr>
            <a:spLocks noChangeArrowheads="1"/>
          </p:cNvSpPr>
          <p:nvPr/>
        </p:nvSpPr>
        <p:spPr bwMode="auto">
          <a:xfrm>
            <a:off x="3760788" y="6400800"/>
            <a:ext cx="212725" cy="212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+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96" name="Picture 44" descr="20-08-GelElectrophoresis-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272"/>
          <a:stretch>
            <a:fillRect/>
          </a:stretch>
        </p:blipFill>
        <p:spPr bwMode="auto">
          <a:xfrm>
            <a:off x="725488" y="1281113"/>
            <a:ext cx="8212137" cy="2825750"/>
          </a:xfrm>
          <a:prstGeom prst="rect">
            <a:avLst/>
          </a:prstGeom>
          <a:noFill/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a gel</a:t>
            </a:r>
          </a:p>
        </p:txBody>
      </p:sp>
      <p:sp>
        <p:nvSpPr>
          <p:cNvPr id="484358" name="Oval 6"/>
          <p:cNvSpPr>
            <a:spLocks noChangeArrowheads="1"/>
          </p:cNvSpPr>
          <p:nvPr/>
        </p:nvSpPr>
        <p:spPr bwMode="auto">
          <a:xfrm>
            <a:off x="708025" y="3616325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4359" name="Oval 7"/>
          <p:cNvSpPr>
            <a:spLocks noChangeArrowheads="1"/>
          </p:cNvSpPr>
          <p:nvPr/>
        </p:nvSpPr>
        <p:spPr bwMode="auto">
          <a:xfrm>
            <a:off x="3657600" y="3616325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8138" y="4271963"/>
            <a:ext cx="2360612" cy="2416175"/>
            <a:chOff x="1872" y="1824"/>
            <a:chExt cx="2064" cy="2112"/>
          </a:xfrm>
        </p:grpSpPr>
        <p:sp>
          <p:nvSpPr>
            <p:cNvPr id="484368" name="Rectangle 16"/>
            <p:cNvSpPr>
              <a:spLocks noChangeArrowheads="1"/>
            </p:cNvSpPr>
            <p:nvPr/>
          </p:nvSpPr>
          <p:spPr bwMode="auto">
            <a:xfrm>
              <a:off x="1872" y="1824"/>
              <a:ext cx="2064" cy="2112"/>
            </a:xfrm>
            <a:prstGeom prst="rect">
              <a:avLst/>
            </a:prstGeom>
            <a:solidFill>
              <a:srgbClr val="E2D8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69" name="Rectangle 17"/>
            <p:cNvSpPr>
              <a:spLocks noChangeArrowheads="1"/>
            </p:cNvSpPr>
            <p:nvPr/>
          </p:nvSpPr>
          <p:spPr bwMode="auto">
            <a:xfrm>
              <a:off x="199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0" name="Rectangle 18"/>
            <p:cNvSpPr>
              <a:spLocks noChangeArrowheads="1"/>
            </p:cNvSpPr>
            <p:nvPr/>
          </p:nvSpPr>
          <p:spPr bwMode="auto">
            <a:xfrm>
              <a:off x="238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1" name="Rectangle 19"/>
            <p:cNvSpPr>
              <a:spLocks noChangeArrowheads="1"/>
            </p:cNvSpPr>
            <p:nvPr/>
          </p:nvSpPr>
          <p:spPr bwMode="auto">
            <a:xfrm>
              <a:off x="2387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2" name="Rectangle 20"/>
            <p:cNvSpPr>
              <a:spLocks noChangeArrowheads="1"/>
            </p:cNvSpPr>
            <p:nvPr/>
          </p:nvSpPr>
          <p:spPr bwMode="auto">
            <a:xfrm>
              <a:off x="2387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3" name="Rectangle 21"/>
            <p:cNvSpPr>
              <a:spLocks noChangeArrowheads="1"/>
            </p:cNvSpPr>
            <p:nvPr/>
          </p:nvSpPr>
          <p:spPr bwMode="auto">
            <a:xfrm>
              <a:off x="238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4" name="Rectangle 22"/>
            <p:cNvSpPr>
              <a:spLocks noChangeArrowheads="1"/>
            </p:cNvSpPr>
            <p:nvPr/>
          </p:nvSpPr>
          <p:spPr bwMode="auto">
            <a:xfrm>
              <a:off x="1997" y="23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5" name="Rectangle 23"/>
            <p:cNvSpPr>
              <a:spLocks noChangeArrowheads="1"/>
            </p:cNvSpPr>
            <p:nvPr/>
          </p:nvSpPr>
          <p:spPr bwMode="auto">
            <a:xfrm>
              <a:off x="199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6" name="Rectangle 24"/>
            <p:cNvSpPr>
              <a:spLocks noChangeArrowheads="1"/>
            </p:cNvSpPr>
            <p:nvPr/>
          </p:nvSpPr>
          <p:spPr bwMode="auto">
            <a:xfrm>
              <a:off x="2387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7" name="Rectangle 25"/>
            <p:cNvSpPr>
              <a:spLocks noChangeArrowheads="1"/>
            </p:cNvSpPr>
            <p:nvPr/>
          </p:nvSpPr>
          <p:spPr bwMode="auto">
            <a:xfrm>
              <a:off x="2387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8" name="Rectangle 26"/>
            <p:cNvSpPr>
              <a:spLocks noChangeArrowheads="1"/>
            </p:cNvSpPr>
            <p:nvPr/>
          </p:nvSpPr>
          <p:spPr bwMode="auto">
            <a:xfrm>
              <a:off x="1997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79" name="Rectangle 27"/>
            <p:cNvSpPr>
              <a:spLocks noChangeArrowheads="1"/>
            </p:cNvSpPr>
            <p:nvPr/>
          </p:nvSpPr>
          <p:spPr bwMode="auto">
            <a:xfrm>
              <a:off x="277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0" name="Rectangle 28"/>
            <p:cNvSpPr>
              <a:spLocks noChangeArrowheads="1"/>
            </p:cNvSpPr>
            <p:nvPr/>
          </p:nvSpPr>
          <p:spPr bwMode="auto">
            <a:xfrm>
              <a:off x="316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1" name="Rectangle 29"/>
            <p:cNvSpPr>
              <a:spLocks noChangeArrowheads="1"/>
            </p:cNvSpPr>
            <p:nvPr/>
          </p:nvSpPr>
          <p:spPr bwMode="auto">
            <a:xfrm>
              <a:off x="3168" y="278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2" name="Rectangle 30"/>
            <p:cNvSpPr>
              <a:spLocks noChangeArrowheads="1"/>
            </p:cNvSpPr>
            <p:nvPr/>
          </p:nvSpPr>
          <p:spPr bwMode="auto">
            <a:xfrm>
              <a:off x="3168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3" name="Rectangle 31"/>
            <p:cNvSpPr>
              <a:spLocks noChangeArrowheads="1"/>
            </p:cNvSpPr>
            <p:nvPr/>
          </p:nvSpPr>
          <p:spPr bwMode="auto">
            <a:xfrm>
              <a:off x="3168" y="240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4" name="Rectangle 32"/>
            <p:cNvSpPr>
              <a:spLocks noChangeArrowheads="1"/>
            </p:cNvSpPr>
            <p:nvPr/>
          </p:nvSpPr>
          <p:spPr bwMode="auto">
            <a:xfrm>
              <a:off x="3168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5" name="Rectangle 33"/>
            <p:cNvSpPr>
              <a:spLocks noChangeArrowheads="1"/>
            </p:cNvSpPr>
            <p:nvPr/>
          </p:nvSpPr>
          <p:spPr bwMode="auto">
            <a:xfrm>
              <a:off x="2784" y="220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6" name="Rectangle 34"/>
            <p:cNvSpPr>
              <a:spLocks noChangeArrowheads="1"/>
            </p:cNvSpPr>
            <p:nvPr/>
          </p:nvSpPr>
          <p:spPr bwMode="auto">
            <a:xfrm>
              <a:off x="2784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7" name="Rectangle 35"/>
            <p:cNvSpPr>
              <a:spLocks noChangeArrowheads="1"/>
            </p:cNvSpPr>
            <p:nvPr/>
          </p:nvSpPr>
          <p:spPr bwMode="auto">
            <a:xfrm>
              <a:off x="2784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8" name="Rectangle 36"/>
            <p:cNvSpPr>
              <a:spLocks noChangeArrowheads="1"/>
            </p:cNvSpPr>
            <p:nvPr/>
          </p:nvSpPr>
          <p:spPr bwMode="auto">
            <a:xfrm>
              <a:off x="2784" y="364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89" name="Rectangle 37"/>
            <p:cNvSpPr>
              <a:spLocks noChangeArrowheads="1"/>
            </p:cNvSpPr>
            <p:nvPr/>
          </p:nvSpPr>
          <p:spPr bwMode="auto">
            <a:xfrm>
              <a:off x="2784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0" name="Rectangle 38"/>
            <p:cNvSpPr>
              <a:spLocks noChangeArrowheads="1"/>
            </p:cNvSpPr>
            <p:nvPr/>
          </p:nvSpPr>
          <p:spPr bwMode="auto">
            <a:xfrm>
              <a:off x="3552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1" name="Rectangle 39"/>
            <p:cNvSpPr>
              <a:spLocks noChangeArrowheads="1"/>
            </p:cNvSpPr>
            <p:nvPr/>
          </p:nvSpPr>
          <p:spPr bwMode="auto">
            <a:xfrm>
              <a:off x="3552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2" name="Rectangle 40"/>
            <p:cNvSpPr>
              <a:spLocks noChangeArrowheads="1"/>
            </p:cNvSpPr>
            <p:nvPr/>
          </p:nvSpPr>
          <p:spPr bwMode="auto">
            <a:xfrm>
              <a:off x="3552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3" name="Rectangle 41"/>
            <p:cNvSpPr>
              <a:spLocks noChangeArrowheads="1"/>
            </p:cNvSpPr>
            <p:nvPr/>
          </p:nvSpPr>
          <p:spPr bwMode="auto">
            <a:xfrm>
              <a:off x="3552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4" name="Rectangle 42"/>
            <p:cNvSpPr>
              <a:spLocks noChangeArrowheads="1"/>
            </p:cNvSpPr>
            <p:nvPr/>
          </p:nvSpPr>
          <p:spPr bwMode="auto">
            <a:xfrm>
              <a:off x="3552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395" name="Rectangle 43"/>
            <p:cNvSpPr>
              <a:spLocks noChangeArrowheads="1"/>
            </p:cNvSpPr>
            <p:nvPr/>
          </p:nvSpPr>
          <p:spPr bwMode="auto">
            <a:xfrm>
              <a:off x="3552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4397" name="Rectangle 45"/>
          <p:cNvSpPr>
            <a:spLocks noChangeArrowheads="1"/>
          </p:cNvSpPr>
          <p:nvPr/>
        </p:nvSpPr>
        <p:spPr bwMode="auto">
          <a:xfrm>
            <a:off x="4378325" y="1573213"/>
            <a:ext cx="422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cut DNA with restriction enzymes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84361" name="AutoShape 9"/>
          <p:cNvSpPr>
            <a:spLocks noChangeArrowheads="1"/>
          </p:cNvSpPr>
          <p:nvPr/>
        </p:nvSpPr>
        <p:spPr bwMode="auto">
          <a:xfrm>
            <a:off x="6145213" y="465138"/>
            <a:ext cx="2900362" cy="10033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0F116A"/>
                </a:solidFill>
              </a:rPr>
              <a:t>fragments of DNA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separate out based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on size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84398" name="Rectangle 46"/>
          <p:cNvSpPr>
            <a:spLocks noChangeArrowheads="1"/>
          </p:cNvSpPr>
          <p:nvPr/>
        </p:nvSpPr>
        <p:spPr bwMode="auto">
          <a:xfrm>
            <a:off x="6205538" y="3894138"/>
            <a:ext cx="174625" cy="152400"/>
          </a:xfrm>
          <a:prstGeom prst="rect">
            <a:avLst/>
          </a:prstGeom>
          <a:solidFill>
            <a:srgbClr val="DFD4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360" name="Oval 8"/>
          <p:cNvSpPr>
            <a:spLocks noChangeArrowheads="1"/>
          </p:cNvSpPr>
          <p:nvPr/>
        </p:nvSpPr>
        <p:spPr bwMode="auto">
          <a:xfrm>
            <a:off x="5867400" y="3616325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4400" name="Rectangle 4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782888" y="4467225"/>
            <a:ext cx="2701925" cy="2155825"/>
          </a:xfrm>
          <a:noFill/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sz="2200"/>
              <a:t>Stain DNA</a:t>
            </a:r>
          </a:p>
          <a:p>
            <a:pPr marL="342900" lvl="1" indent="-228600"/>
            <a:r>
              <a:rPr lang="en-US" sz="2000"/>
              <a:t>ethidium bromide binds to DNA</a:t>
            </a:r>
          </a:p>
          <a:p>
            <a:pPr marL="342900" lvl="1" indent="-228600"/>
            <a:r>
              <a:rPr lang="en-US" sz="2000"/>
              <a:t>fluoresces under UV light</a:t>
            </a:r>
          </a:p>
        </p:txBody>
      </p:sp>
      <p:pic>
        <p:nvPicPr>
          <p:cNvPr id="484401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4230688"/>
            <a:ext cx="3643312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Evolutionary relationships</a:t>
            </a:r>
          </a:p>
        </p:txBody>
      </p:sp>
      <p:sp>
        <p:nvSpPr>
          <p:cNvPr id="494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Comparing DNA samples from different organisms to measure evolutionary relationships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1143000" y="2895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1162050" y="6216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885825" y="3306763"/>
            <a:ext cx="7350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charset="2"/>
              </a:rPr>
              <a:t>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00200" y="2879725"/>
            <a:ext cx="3276600" cy="3673475"/>
            <a:chOff x="1008" y="1814"/>
            <a:chExt cx="2064" cy="2314"/>
          </a:xfrm>
        </p:grpSpPr>
        <p:sp>
          <p:nvSpPr>
            <p:cNvPr id="494601" name="Rectangle 9"/>
            <p:cNvSpPr>
              <a:spLocks noChangeArrowheads="1"/>
            </p:cNvSpPr>
            <p:nvPr/>
          </p:nvSpPr>
          <p:spPr bwMode="auto">
            <a:xfrm>
              <a:off x="1008" y="2016"/>
              <a:ext cx="2064" cy="2112"/>
            </a:xfrm>
            <a:prstGeom prst="rect">
              <a:avLst/>
            </a:prstGeom>
            <a:solidFill>
              <a:srgbClr val="E2D8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33" y="1814"/>
              <a:ext cx="240" cy="1929"/>
              <a:chOff x="1133" y="1814"/>
              <a:chExt cx="240" cy="1929"/>
            </a:xfrm>
          </p:grpSpPr>
          <p:sp>
            <p:nvSpPr>
              <p:cNvPr id="494603" name="Rectangle 11"/>
              <p:cNvSpPr>
                <a:spLocks noChangeArrowheads="1"/>
              </p:cNvSpPr>
              <p:nvPr/>
            </p:nvSpPr>
            <p:spPr bwMode="auto">
              <a:xfrm>
                <a:off x="1151" y="181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1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  <p:sp>
            <p:nvSpPr>
              <p:cNvPr id="494604" name="Rectangle 12"/>
              <p:cNvSpPr>
                <a:spLocks noChangeArrowheads="1"/>
              </p:cNvSpPr>
              <p:nvPr/>
            </p:nvSpPr>
            <p:spPr bwMode="auto">
              <a:xfrm>
                <a:off x="1133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05" name="Rectangle 13"/>
              <p:cNvSpPr>
                <a:spLocks noChangeArrowheads="1"/>
              </p:cNvSpPr>
              <p:nvPr/>
            </p:nvSpPr>
            <p:spPr bwMode="auto">
              <a:xfrm>
                <a:off x="1133" y="24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06" name="Rectangle 14"/>
              <p:cNvSpPr>
                <a:spLocks noChangeArrowheads="1"/>
              </p:cNvSpPr>
              <p:nvPr/>
            </p:nvSpPr>
            <p:spPr bwMode="auto">
              <a:xfrm>
                <a:off x="1133" y="36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07" name="Rectangle 15"/>
              <p:cNvSpPr>
                <a:spLocks noChangeArrowheads="1"/>
              </p:cNvSpPr>
              <p:nvPr/>
            </p:nvSpPr>
            <p:spPr bwMode="auto">
              <a:xfrm>
                <a:off x="1133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917" y="1814"/>
              <a:ext cx="240" cy="2266"/>
              <a:chOff x="1917" y="1814"/>
              <a:chExt cx="240" cy="2266"/>
            </a:xfrm>
          </p:grpSpPr>
          <p:sp>
            <p:nvSpPr>
              <p:cNvPr id="494609" name="Rectangle 17"/>
              <p:cNvSpPr>
                <a:spLocks noChangeArrowheads="1"/>
              </p:cNvSpPr>
              <p:nvPr/>
            </p:nvSpPr>
            <p:spPr bwMode="auto">
              <a:xfrm>
                <a:off x="1917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0" name="Rectangle 18"/>
              <p:cNvSpPr>
                <a:spLocks noChangeArrowheads="1"/>
              </p:cNvSpPr>
              <p:nvPr/>
            </p:nvSpPr>
            <p:spPr bwMode="auto">
              <a:xfrm>
                <a:off x="1917" y="240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1" name="Rectangle 19"/>
              <p:cNvSpPr>
                <a:spLocks noChangeArrowheads="1"/>
              </p:cNvSpPr>
              <p:nvPr/>
            </p:nvSpPr>
            <p:spPr bwMode="auto">
              <a:xfrm>
                <a:off x="1917" y="297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2" name="Rectangle 20"/>
              <p:cNvSpPr>
                <a:spLocks noChangeArrowheads="1"/>
              </p:cNvSpPr>
              <p:nvPr/>
            </p:nvSpPr>
            <p:spPr bwMode="auto">
              <a:xfrm>
                <a:off x="1917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3" name="Rectangle 21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4" name="Rectangle 22"/>
              <p:cNvSpPr>
                <a:spLocks noChangeArrowheads="1"/>
              </p:cNvSpPr>
              <p:nvPr/>
            </p:nvSpPr>
            <p:spPr bwMode="auto">
              <a:xfrm>
                <a:off x="1917" y="403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5" name="Rectangle 23"/>
              <p:cNvSpPr>
                <a:spLocks noChangeArrowheads="1"/>
              </p:cNvSpPr>
              <p:nvPr/>
            </p:nvSpPr>
            <p:spPr bwMode="auto">
              <a:xfrm>
                <a:off x="1934" y="181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3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535" y="1814"/>
              <a:ext cx="241" cy="1929"/>
              <a:chOff x="1535" y="1814"/>
              <a:chExt cx="241" cy="1929"/>
            </a:xfrm>
          </p:grpSpPr>
          <p:sp>
            <p:nvSpPr>
              <p:cNvPr id="494617" name="Rectangle 25"/>
              <p:cNvSpPr>
                <a:spLocks noChangeArrowheads="1"/>
              </p:cNvSpPr>
              <p:nvPr/>
            </p:nvSpPr>
            <p:spPr bwMode="auto">
              <a:xfrm>
                <a:off x="1536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8" name="Rectangle 26"/>
              <p:cNvSpPr>
                <a:spLocks noChangeArrowheads="1"/>
              </p:cNvSpPr>
              <p:nvPr/>
            </p:nvSpPr>
            <p:spPr bwMode="auto">
              <a:xfrm>
                <a:off x="1536" y="36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19" name="Rectangle 27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0" name="Rectangle 28"/>
              <p:cNvSpPr>
                <a:spLocks noChangeArrowheads="1"/>
              </p:cNvSpPr>
              <p:nvPr/>
            </p:nvSpPr>
            <p:spPr bwMode="auto">
              <a:xfrm>
                <a:off x="1553" y="181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2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  <p:sp>
            <p:nvSpPr>
              <p:cNvPr id="494621" name="Rectangle 29"/>
              <p:cNvSpPr>
                <a:spLocks noChangeArrowheads="1"/>
              </p:cNvSpPr>
              <p:nvPr/>
            </p:nvSpPr>
            <p:spPr bwMode="auto">
              <a:xfrm>
                <a:off x="1535" y="2495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2" name="Rectangle 30"/>
              <p:cNvSpPr>
                <a:spLocks noChangeArrowheads="1"/>
              </p:cNvSpPr>
              <p:nvPr/>
            </p:nvSpPr>
            <p:spPr bwMode="auto">
              <a:xfrm>
                <a:off x="1535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304" y="1814"/>
              <a:ext cx="240" cy="2266"/>
              <a:chOff x="2304" y="1814"/>
              <a:chExt cx="240" cy="2266"/>
            </a:xfrm>
          </p:grpSpPr>
          <p:sp>
            <p:nvSpPr>
              <p:cNvPr id="494624" name="Rectangle 32"/>
              <p:cNvSpPr>
                <a:spLocks noChangeArrowheads="1"/>
              </p:cNvSpPr>
              <p:nvPr/>
            </p:nvSpPr>
            <p:spPr bwMode="auto">
              <a:xfrm>
                <a:off x="2304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5" name="Rectangle 33"/>
              <p:cNvSpPr>
                <a:spLocks noChangeArrowheads="1"/>
              </p:cNvSpPr>
              <p:nvPr/>
            </p:nvSpPr>
            <p:spPr bwMode="auto">
              <a:xfrm>
                <a:off x="2321" y="181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4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  <p:sp>
            <p:nvSpPr>
              <p:cNvPr id="494626" name="Rectangle 34"/>
              <p:cNvSpPr>
                <a:spLocks noChangeArrowheads="1"/>
              </p:cNvSpPr>
              <p:nvPr/>
            </p:nvSpPr>
            <p:spPr bwMode="auto">
              <a:xfrm>
                <a:off x="2304" y="240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7" name="Rectangle 35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8" name="Rectangle 36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29" name="Rectangle 37"/>
              <p:cNvSpPr>
                <a:spLocks noChangeArrowheads="1"/>
              </p:cNvSpPr>
              <p:nvPr/>
            </p:nvSpPr>
            <p:spPr bwMode="auto">
              <a:xfrm>
                <a:off x="2304" y="384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0" name="Rectangle 38"/>
              <p:cNvSpPr>
                <a:spLocks noChangeArrowheads="1"/>
              </p:cNvSpPr>
              <p:nvPr/>
            </p:nvSpPr>
            <p:spPr bwMode="auto">
              <a:xfrm>
                <a:off x="2304" y="403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1" name="Rectangle 39"/>
              <p:cNvSpPr>
                <a:spLocks noChangeArrowheads="1"/>
              </p:cNvSpPr>
              <p:nvPr/>
            </p:nvSpPr>
            <p:spPr bwMode="auto">
              <a:xfrm>
                <a:off x="2304" y="3312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2688" y="1814"/>
              <a:ext cx="240" cy="2170"/>
              <a:chOff x="2688" y="1814"/>
              <a:chExt cx="240" cy="2170"/>
            </a:xfrm>
          </p:grpSpPr>
          <p:sp>
            <p:nvSpPr>
              <p:cNvPr id="494633" name="Rectangle 41"/>
              <p:cNvSpPr>
                <a:spLocks noChangeArrowheads="1"/>
              </p:cNvSpPr>
              <p:nvPr/>
            </p:nvSpPr>
            <p:spPr bwMode="auto">
              <a:xfrm>
                <a:off x="2688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4" name="Rectangle 42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5" name="Rectangle 43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6" name="Rectangle 44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7" name="Rectangle 45"/>
              <p:cNvSpPr>
                <a:spLocks noChangeArrowheads="1"/>
              </p:cNvSpPr>
              <p:nvPr/>
            </p:nvSpPr>
            <p:spPr bwMode="auto">
              <a:xfrm>
                <a:off x="2688" y="3120"/>
                <a:ext cx="240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38" name="Rectangle 46"/>
              <p:cNvSpPr>
                <a:spLocks noChangeArrowheads="1"/>
              </p:cNvSpPr>
              <p:nvPr/>
            </p:nvSpPr>
            <p:spPr bwMode="auto">
              <a:xfrm>
                <a:off x="2705" y="181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5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</p:grpSp>
      </p:grpSp>
      <p:sp>
        <p:nvSpPr>
          <p:cNvPr id="494639" name="Rectangle 47"/>
          <p:cNvSpPr>
            <a:spLocks noChangeArrowheads="1"/>
          </p:cNvSpPr>
          <p:nvPr/>
        </p:nvSpPr>
        <p:spPr bwMode="auto">
          <a:xfrm>
            <a:off x="1719263" y="3527425"/>
            <a:ext cx="509587" cy="300037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640" name="Rectangle 48"/>
          <p:cNvSpPr>
            <a:spLocks noChangeArrowheads="1"/>
          </p:cNvSpPr>
          <p:nvPr/>
        </p:nvSpPr>
        <p:spPr bwMode="auto">
          <a:xfrm>
            <a:off x="2425700" y="3527425"/>
            <a:ext cx="509588" cy="300037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641" name="Rectangle 49"/>
          <p:cNvSpPr>
            <a:spLocks noChangeArrowheads="1"/>
          </p:cNvSpPr>
          <p:nvPr/>
        </p:nvSpPr>
        <p:spPr bwMode="auto">
          <a:xfrm>
            <a:off x="3009900" y="3527425"/>
            <a:ext cx="509588" cy="300037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642" name="Rectangle 50"/>
          <p:cNvSpPr>
            <a:spLocks noChangeArrowheads="1"/>
          </p:cNvSpPr>
          <p:nvPr/>
        </p:nvSpPr>
        <p:spPr bwMode="auto">
          <a:xfrm>
            <a:off x="3654425" y="3527425"/>
            <a:ext cx="509588" cy="300037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643" name="Rectangle 51"/>
          <p:cNvSpPr>
            <a:spLocks noChangeArrowheads="1"/>
          </p:cNvSpPr>
          <p:nvPr/>
        </p:nvSpPr>
        <p:spPr bwMode="auto">
          <a:xfrm>
            <a:off x="4238625" y="3527425"/>
            <a:ext cx="509588" cy="300037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334000" y="2925763"/>
            <a:ext cx="1524000" cy="3322637"/>
            <a:chOff x="3360" y="1843"/>
            <a:chExt cx="960" cy="2093"/>
          </a:xfrm>
        </p:grpSpPr>
        <p:sp>
          <p:nvSpPr>
            <p:cNvPr id="494645" name="Line 53"/>
            <p:cNvSpPr>
              <a:spLocks noChangeShapeType="1"/>
            </p:cNvSpPr>
            <p:nvPr/>
          </p:nvSpPr>
          <p:spPr bwMode="auto">
            <a:xfrm>
              <a:off x="3456" y="2112"/>
              <a:ext cx="864" cy="1824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46" name="Rectangle 54"/>
            <p:cNvSpPr>
              <a:spLocks noChangeArrowheads="1"/>
            </p:cNvSpPr>
            <p:nvPr/>
          </p:nvSpPr>
          <p:spPr bwMode="auto">
            <a:xfrm>
              <a:off x="3360" y="184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1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791200" y="2925763"/>
            <a:ext cx="630238" cy="1112837"/>
            <a:chOff x="3648" y="1843"/>
            <a:chExt cx="397" cy="701"/>
          </a:xfrm>
        </p:grpSpPr>
        <p:sp>
          <p:nvSpPr>
            <p:cNvPr id="494648" name="Line 56"/>
            <p:cNvSpPr>
              <a:spLocks noChangeShapeType="1"/>
            </p:cNvSpPr>
            <p:nvPr/>
          </p:nvSpPr>
          <p:spPr bwMode="auto">
            <a:xfrm flipH="1">
              <a:off x="3648" y="2112"/>
              <a:ext cx="288" cy="432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49" name="Rectangle 57"/>
            <p:cNvSpPr>
              <a:spLocks noChangeArrowheads="1"/>
            </p:cNvSpPr>
            <p:nvPr/>
          </p:nvSpPr>
          <p:spPr bwMode="auto">
            <a:xfrm>
              <a:off x="3840" y="184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2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248400" y="2925763"/>
            <a:ext cx="1392238" cy="2027237"/>
            <a:chOff x="3936" y="1843"/>
            <a:chExt cx="877" cy="1277"/>
          </a:xfrm>
        </p:grpSpPr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4176" y="1843"/>
              <a:ext cx="240" cy="557"/>
              <a:chOff x="4176" y="1843"/>
              <a:chExt cx="240" cy="557"/>
            </a:xfrm>
          </p:grpSpPr>
          <p:sp>
            <p:nvSpPr>
              <p:cNvPr id="494652" name="Line 60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144" cy="288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53" name="Rectangle 61"/>
              <p:cNvSpPr>
                <a:spLocks noChangeArrowheads="1"/>
              </p:cNvSpPr>
              <p:nvPr/>
            </p:nvSpPr>
            <p:spPr bwMode="auto">
              <a:xfrm>
                <a:off x="4176" y="1843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3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</p:grp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3936" y="1843"/>
              <a:ext cx="877" cy="1277"/>
              <a:chOff x="3936" y="1843"/>
              <a:chExt cx="877" cy="1277"/>
            </a:xfrm>
          </p:grpSpPr>
          <p:sp>
            <p:nvSpPr>
              <p:cNvPr id="494655" name="Line 63"/>
              <p:cNvSpPr>
                <a:spLocks noChangeShapeType="1"/>
              </p:cNvSpPr>
              <p:nvPr/>
            </p:nvSpPr>
            <p:spPr bwMode="auto">
              <a:xfrm flipH="1">
                <a:off x="3936" y="2064"/>
                <a:ext cx="704" cy="1056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56" name="Rectangle 64"/>
              <p:cNvSpPr>
                <a:spLocks noChangeArrowheads="1"/>
              </p:cNvSpPr>
              <p:nvPr/>
            </p:nvSpPr>
            <p:spPr bwMode="auto">
              <a:xfrm>
                <a:off x="4608" y="1843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000005"/>
                    </a:solidFill>
                  </a:rPr>
                  <a:t>4</a:t>
                </a:r>
                <a:endParaRPr lang="en-US" sz="3200" b="1">
                  <a:solidFill>
                    <a:schemeClr val="tx2"/>
                  </a:solidFill>
                  <a:sym typeface="Symbol" charset="2"/>
                </a:endParaRPr>
              </a:p>
            </p:txBody>
          </p:sp>
        </p:grp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6705600" y="2925763"/>
            <a:ext cx="2057400" cy="3094037"/>
            <a:chOff x="4224" y="1843"/>
            <a:chExt cx="1296" cy="1949"/>
          </a:xfrm>
        </p:grpSpPr>
        <p:sp>
          <p:nvSpPr>
            <p:cNvPr id="494658" name="Line 66"/>
            <p:cNvSpPr>
              <a:spLocks noChangeShapeType="1"/>
            </p:cNvSpPr>
            <p:nvPr/>
          </p:nvSpPr>
          <p:spPr bwMode="auto">
            <a:xfrm flipH="1">
              <a:off x="4224" y="2112"/>
              <a:ext cx="1200" cy="1680"/>
            </a:xfrm>
            <a:prstGeom prst="line">
              <a:avLst/>
            </a:prstGeom>
            <a:noFill/>
            <a:ln w="76200">
              <a:solidFill>
                <a:srgbClr val="00000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59" name="Rectangle 67"/>
            <p:cNvSpPr>
              <a:spLocks noChangeArrowheads="1"/>
            </p:cNvSpPr>
            <p:nvPr/>
          </p:nvSpPr>
          <p:spPr bwMode="auto">
            <a:xfrm>
              <a:off x="5315" y="184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5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</p:grpSp>
      <p:sp>
        <p:nvSpPr>
          <p:cNvPr id="494660" name="Rectangle 68"/>
          <p:cNvSpPr>
            <a:spLocks noChangeArrowheads="1"/>
          </p:cNvSpPr>
          <p:nvPr/>
        </p:nvSpPr>
        <p:spPr bwMode="auto">
          <a:xfrm>
            <a:off x="4953000" y="2514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turtle</a:t>
            </a:r>
          </a:p>
        </p:txBody>
      </p:sp>
      <p:sp>
        <p:nvSpPr>
          <p:cNvPr id="494661" name="Rectangle 69"/>
          <p:cNvSpPr>
            <a:spLocks noChangeArrowheads="1"/>
          </p:cNvSpPr>
          <p:nvPr/>
        </p:nvSpPr>
        <p:spPr bwMode="auto">
          <a:xfrm>
            <a:off x="5715000" y="25146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snake</a:t>
            </a:r>
          </a:p>
        </p:txBody>
      </p:sp>
      <p:sp>
        <p:nvSpPr>
          <p:cNvPr id="494662" name="Rectangle 70"/>
          <p:cNvSpPr>
            <a:spLocks noChangeArrowheads="1"/>
          </p:cNvSpPr>
          <p:nvPr/>
        </p:nvSpPr>
        <p:spPr bwMode="auto">
          <a:xfrm>
            <a:off x="6553200" y="25146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rat</a:t>
            </a:r>
          </a:p>
        </p:txBody>
      </p:sp>
      <p:sp>
        <p:nvSpPr>
          <p:cNvPr id="494663" name="Rectangle 71"/>
          <p:cNvSpPr>
            <a:spLocks noChangeArrowheads="1"/>
          </p:cNvSpPr>
          <p:nvPr/>
        </p:nvSpPr>
        <p:spPr bwMode="auto">
          <a:xfrm>
            <a:off x="7038975" y="251460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squirrel</a:t>
            </a:r>
          </a:p>
        </p:txBody>
      </p:sp>
      <p:sp>
        <p:nvSpPr>
          <p:cNvPr id="494664" name="Rectangle 72"/>
          <p:cNvSpPr>
            <a:spLocks noChangeArrowheads="1"/>
          </p:cNvSpPr>
          <p:nvPr/>
        </p:nvSpPr>
        <p:spPr bwMode="auto">
          <a:xfrm>
            <a:off x="8170863" y="25146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fruitfly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94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494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494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494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494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39" grpId="0" animBg="1"/>
      <p:bldP spid="494640" grpId="0" animBg="1"/>
      <p:bldP spid="494641" grpId="0" animBg="1"/>
      <p:bldP spid="494642" grpId="0" animBg="1"/>
      <p:bldP spid="494643" grpId="0" animBg="1"/>
      <p:bldP spid="494660" grpId="0" build="p" autoUpdateAnimBg="0"/>
      <p:bldP spid="494661" grpId="0" build="p" autoUpdateAnimBg="0" advAuto="1000"/>
      <p:bldP spid="494662" grpId="0" build="p" autoUpdateAnimBg="0" advAuto="1000"/>
      <p:bldP spid="494663" grpId="0" build="p" autoUpdateAnimBg="0" advAuto="1000"/>
      <p:bldP spid="49466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Medical diagnostic</a:t>
            </a:r>
          </a:p>
        </p:txBody>
      </p:sp>
      <p:sp>
        <p:nvSpPr>
          <p:cNvPr id="496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419600"/>
          </a:xfrm>
        </p:spPr>
        <p:txBody>
          <a:bodyPr/>
          <a:lstStyle/>
          <a:p>
            <a:r>
              <a:rPr lang="en-US"/>
              <a:t>Comparing normal allele to disease allele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2057400"/>
            <a:ext cx="152400" cy="3048000"/>
            <a:chOff x="1536" y="2016"/>
            <a:chExt cx="96" cy="1920"/>
          </a:xfrm>
        </p:grpSpPr>
        <p:sp>
          <p:nvSpPr>
            <p:cNvPr id="496645" name="Rectangle 5"/>
            <p:cNvSpPr>
              <a:spLocks noChangeArrowheads="1"/>
            </p:cNvSpPr>
            <p:nvPr/>
          </p:nvSpPr>
          <p:spPr bwMode="auto">
            <a:xfrm>
              <a:off x="1536" y="2016"/>
              <a:ext cx="96" cy="1920"/>
            </a:xfrm>
            <a:prstGeom prst="rect">
              <a:avLst/>
            </a:prstGeom>
            <a:solidFill>
              <a:srgbClr val="5E2E08"/>
            </a:solidFill>
            <a:ln w="9525">
              <a:solidFill>
                <a:srgbClr val="5E2E0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6" name="Rectangle 6"/>
            <p:cNvSpPr>
              <a:spLocks noChangeArrowheads="1"/>
            </p:cNvSpPr>
            <p:nvPr/>
          </p:nvSpPr>
          <p:spPr bwMode="auto">
            <a:xfrm>
              <a:off x="1536" y="2592"/>
              <a:ext cx="96" cy="336"/>
            </a:xfrm>
            <a:prstGeom prst="rect">
              <a:avLst/>
            </a:prstGeom>
            <a:solidFill>
              <a:srgbClr val="00C602"/>
            </a:solidFill>
            <a:ln w="9525">
              <a:solidFill>
                <a:srgbClr val="00C60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2057400"/>
            <a:ext cx="152400" cy="3048000"/>
            <a:chOff x="2640" y="2016"/>
            <a:chExt cx="96" cy="1920"/>
          </a:xfrm>
        </p:grpSpPr>
        <p:sp>
          <p:nvSpPr>
            <p:cNvPr id="496648" name="Rectangle 8"/>
            <p:cNvSpPr>
              <a:spLocks noChangeArrowheads="1"/>
            </p:cNvSpPr>
            <p:nvPr/>
          </p:nvSpPr>
          <p:spPr bwMode="auto">
            <a:xfrm>
              <a:off x="2640" y="2016"/>
              <a:ext cx="96" cy="1920"/>
            </a:xfrm>
            <a:prstGeom prst="rect">
              <a:avLst/>
            </a:prstGeom>
            <a:solidFill>
              <a:srgbClr val="5E2E08"/>
            </a:solidFill>
            <a:ln w="9525">
              <a:solidFill>
                <a:srgbClr val="5E2E0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9" name="Rectangle 9"/>
            <p:cNvSpPr>
              <a:spLocks noChangeArrowheads="1"/>
            </p:cNvSpPr>
            <p:nvPr/>
          </p:nvSpPr>
          <p:spPr bwMode="auto">
            <a:xfrm>
              <a:off x="2640" y="2592"/>
              <a:ext cx="96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059113" y="2228850"/>
            <a:ext cx="242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chromosome with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disease-causing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allele 2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430213" y="2228850"/>
            <a:ext cx="1779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chromosome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with normal 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allele 1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96652" name="Text Box 12"/>
          <p:cNvSpPr txBox="1">
            <a:spLocks noChangeArrowheads="1"/>
          </p:cNvSpPr>
          <p:nvPr/>
        </p:nvSpPr>
        <p:spPr bwMode="auto">
          <a:xfrm>
            <a:off x="8153400" y="2514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8153400" y="5835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 rot="1785200">
            <a:off x="6170613" y="2346325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allele 1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 rot="1778928">
            <a:off x="7085013" y="2344738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allele 2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81800" y="2895600"/>
            <a:ext cx="1409700" cy="3352800"/>
          </a:xfrm>
          <a:prstGeom prst="rect">
            <a:avLst/>
          </a:prstGeom>
          <a:solidFill>
            <a:srgbClr val="E2D8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980238" y="3122613"/>
            <a:ext cx="381000" cy="762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7599363" y="3122613"/>
            <a:ext cx="381000" cy="762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7599363" y="46466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7599363" y="53324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7599363" y="5561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6980238" y="3656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6980238" y="5561013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8147050" y="2895600"/>
            <a:ext cx="8445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charset="2"/>
              </a:rPr>
              <a:t></a:t>
            </a: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599363" y="41148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599363" y="58674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980238" y="4953000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8" name="AutoShape 28"/>
          <p:cNvSpPr>
            <a:spLocks noChangeArrowheads="1"/>
          </p:cNvSpPr>
          <p:nvPr/>
        </p:nvSpPr>
        <p:spPr bwMode="auto">
          <a:xfrm rot="-5400000">
            <a:off x="4438650" y="3409950"/>
            <a:ext cx="609600" cy="1714500"/>
          </a:xfrm>
          <a:prstGeom prst="downArrow">
            <a:avLst>
              <a:gd name="adj1" fmla="val 50000"/>
              <a:gd name="adj2" fmla="val 9343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352425" y="5562600"/>
            <a:ext cx="488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Example: test for Huntington’s disease</a:t>
            </a: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6923088" y="3262313"/>
            <a:ext cx="509587" cy="2908300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7537450" y="3262313"/>
            <a:ext cx="509588" cy="2908300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9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49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70" grpId="0" animBg="1"/>
      <p:bldP spid="4966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0" y="96838"/>
            <a:ext cx="3314700" cy="1143000"/>
          </a:xfrm>
        </p:spPr>
        <p:txBody>
          <a:bodyPr/>
          <a:lstStyle/>
          <a:p>
            <a:r>
              <a:rPr lang="en-US" dirty="0"/>
              <a:t>Bacteria</a:t>
            </a:r>
          </a:p>
        </p:txBody>
      </p:sp>
      <p:sp>
        <p:nvSpPr>
          <p:cNvPr id="3809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044575"/>
            <a:ext cx="7772400" cy="5029200"/>
          </a:xfrm>
        </p:spPr>
        <p:txBody>
          <a:bodyPr/>
          <a:lstStyle/>
          <a:p>
            <a:r>
              <a:rPr lang="en-US" dirty="0"/>
              <a:t>Bacteria review </a:t>
            </a:r>
            <a:endParaRPr lang="en-US" dirty="0" smtClean="0"/>
          </a:p>
          <a:p>
            <a:pPr lvl="1"/>
            <a:r>
              <a:rPr lang="en-US" dirty="0" smtClean="0"/>
              <a:t>Unicellular prokaryotes</a:t>
            </a:r>
            <a:endParaRPr lang="en-US" dirty="0"/>
          </a:p>
          <a:p>
            <a:pPr lvl="1"/>
            <a:r>
              <a:rPr lang="en-US" dirty="0"/>
              <a:t>reproduce by</a:t>
            </a:r>
            <a:r>
              <a:rPr lang="en-US" dirty="0" smtClean="0"/>
              <a:t> binary fission</a:t>
            </a:r>
          </a:p>
          <a:p>
            <a:pPr lvl="1"/>
            <a:r>
              <a:rPr lang="en-US" dirty="0" smtClean="0"/>
              <a:t>rapid </a:t>
            </a:r>
            <a:r>
              <a:rPr lang="en-US" dirty="0"/>
              <a:t>growth</a:t>
            </a:r>
          </a:p>
          <a:p>
            <a:pPr lvl="2"/>
            <a:r>
              <a:rPr lang="en-US" dirty="0"/>
              <a:t>generation every ~20 minutes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8</a:t>
            </a:r>
            <a:r>
              <a:rPr lang="en-US" dirty="0"/>
              <a:t> (100 million) colony overnight!</a:t>
            </a:r>
          </a:p>
          <a:p>
            <a:pPr lvl="1"/>
            <a:r>
              <a:rPr lang="en-US" dirty="0"/>
              <a:t>dominant form of life on Earth</a:t>
            </a:r>
          </a:p>
          <a:p>
            <a:pPr lvl="1"/>
            <a:r>
              <a:rPr lang="en-US" dirty="0"/>
              <a:t>incredibly diverse</a:t>
            </a:r>
          </a:p>
        </p:txBody>
      </p:sp>
      <p:pic>
        <p:nvPicPr>
          <p:cNvPr id="3809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1258888"/>
            <a:ext cx="2657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0025" y="4854575"/>
            <a:ext cx="19843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200" y="5802313"/>
            <a:ext cx="45926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2075" y="209550"/>
            <a:ext cx="45926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Forensics</a:t>
            </a:r>
          </a:p>
        </p:txBody>
      </p:sp>
      <p:sp>
        <p:nvSpPr>
          <p:cNvPr id="498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419600"/>
          </a:xfrm>
        </p:spPr>
        <p:txBody>
          <a:bodyPr/>
          <a:lstStyle/>
          <a:p>
            <a:r>
              <a:rPr lang="en-US"/>
              <a:t>Comparing DNA sample from crime scene with suspects &amp; victim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6191250" y="2895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6191250" y="6216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3124200" y="287972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S1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6242050" y="3276600"/>
            <a:ext cx="8445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charset="2"/>
              </a:rPr>
              <a:t>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3200400"/>
            <a:ext cx="3276600" cy="3352800"/>
            <a:chOff x="1872" y="1824"/>
            <a:chExt cx="2064" cy="2112"/>
          </a:xfrm>
        </p:grpSpPr>
        <p:sp>
          <p:nvSpPr>
            <p:cNvPr id="498697" name="Rectangle 9"/>
            <p:cNvSpPr>
              <a:spLocks noChangeArrowheads="1"/>
            </p:cNvSpPr>
            <p:nvPr/>
          </p:nvSpPr>
          <p:spPr bwMode="auto">
            <a:xfrm>
              <a:off x="1872" y="1824"/>
              <a:ext cx="2064" cy="2112"/>
            </a:xfrm>
            <a:prstGeom prst="rect">
              <a:avLst/>
            </a:prstGeom>
            <a:solidFill>
              <a:srgbClr val="E2D8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8" name="Rectangle 10"/>
            <p:cNvSpPr>
              <a:spLocks noChangeArrowheads="1"/>
            </p:cNvSpPr>
            <p:nvPr/>
          </p:nvSpPr>
          <p:spPr bwMode="auto">
            <a:xfrm>
              <a:off x="199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9" name="Rectangle 11"/>
            <p:cNvSpPr>
              <a:spLocks noChangeArrowheads="1"/>
            </p:cNvSpPr>
            <p:nvPr/>
          </p:nvSpPr>
          <p:spPr bwMode="auto">
            <a:xfrm>
              <a:off x="2387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0" name="Rectangle 12"/>
            <p:cNvSpPr>
              <a:spLocks noChangeArrowheads="1"/>
            </p:cNvSpPr>
            <p:nvPr/>
          </p:nvSpPr>
          <p:spPr bwMode="auto">
            <a:xfrm>
              <a:off x="2387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1" name="Rectangle 13"/>
            <p:cNvSpPr>
              <a:spLocks noChangeArrowheads="1"/>
            </p:cNvSpPr>
            <p:nvPr/>
          </p:nvSpPr>
          <p:spPr bwMode="auto">
            <a:xfrm>
              <a:off x="2387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2" name="Rectangle 14"/>
            <p:cNvSpPr>
              <a:spLocks noChangeArrowheads="1"/>
            </p:cNvSpPr>
            <p:nvPr/>
          </p:nvSpPr>
          <p:spPr bwMode="auto">
            <a:xfrm>
              <a:off x="238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3" name="Rectangle 15"/>
            <p:cNvSpPr>
              <a:spLocks noChangeArrowheads="1"/>
            </p:cNvSpPr>
            <p:nvPr/>
          </p:nvSpPr>
          <p:spPr bwMode="auto">
            <a:xfrm>
              <a:off x="1997" y="23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4" name="Rectangle 16"/>
            <p:cNvSpPr>
              <a:spLocks noChangeArrowheads="1"/>
            </p:cNvSpPr>
            <p:nvPr/>
          </p:nvSpPr>
          <p:spPr bwMode="auto">
            <a:xfrm>
              <a:off x="1997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5" name="Rectangle 17"/>
            <p:cNvSpPr>
              <a:spLocks noChangeArrowheads="1"/>
            </p:cNvSpPr>
            <p:nvPr/>
          </p:nvSpPr>
          <p:spPr bwMode="auto">
            <a:xfrm>
              <a:off x="2387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6" name="Rectangle 18"/>
            <p:cNvSpPr>
              <a:spLocks noChangeArrowheads="1"/>
            </p:cNvSpPr>
            <p:nvPr/>
          </p:nvSpPr>
          <p:spPr bwMode="auto">
            <a:xfrm>
              <a:off x="2387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7" name="Rectangle 19"/>
            <p:cNvSpPr>
              <a:spLocks noChangeArrowheads="1"/>
            </p:cNvSpPr>
            <p:nvPr/>
          </p:nvSpPr>
          <p:spPr bwMode="auto">
            <a:xfrm>
              <a:off x="1997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8" name="Rectangle 20"/>
            <p:cNvSpPr>
              <a:spLocks noChangeArrowheads="1"/>
            </p:cNvSpPr>
            <p:nvPr/>
          </p:nvSpPr>
          <p:spPr bwMode="auto">
            <a:xfrm>
              <a:off x="277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9" name="Rectangle 21"/>
            <p:cNvSpPr>
              <a:spLocks noChangeArrowheads="1"/>
            </p:cNvSpPr>
            <p:nvPr/>
          </p:nvSpPr>
          <p:spPr bwMode="auto">
            <a:xfrm>
              <a:off x="3168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0" name="Rectangle 22"/>
            <p:cNvSpPr>
              <a:spLocks noChangeArrowheads="1"/>
            </p:cNvSpPr>
            <p:nvPr/>
          </p:nvSpPr>
          <p:spPr bwMode="auto">
            <a:xfrm>
              <a:off x="3168" y="278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1" name="Rectangle 23"/>
            <p:cNvSpPr>
              <a:spLocks noChangeArrowheads="1"/>
            </p:cNvSpPr>
            <p:nvPr/>
          </p:nvSpPr>
          <p:spPr bwMode="auto">
            <a:xfrm>
              <a:off x="3168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2" name="Rectangle 24"/>
            <p:cNvSpPr>
              <a:spLocks noChangeArrowheads="1"/>
            </p:cNvSpPr>
            <p:nvPr/>
          </p:nvSpPr>
          <p:spPr bwMode="auto">
            <a:xfrm>
              <a:off x="3168" y="240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3" name="Rectangle 25"/>
            <p:cNvSpPr>
              <a:spLocks noChangeArrowheads="1"/>
            </p:cNvSpPr>
            <p:nvPr/>
          </p:nvSpPr>
          <p:spPr bwMode="auto">
            <a:xfrm>
              <a:off x="3168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4" name="Rectangle 26"/>
            <p:cNvSpPr>
              <a:spLocks noChangeArrowheads="1"/>
            </p:cNvSpPr>
            <p:nvPr/>
          </p:nvSpPr>
          <p:spPr bwMode="auto">
            <a:xfrm>
              <a:off x="2784" y="220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5" name="Rectangle 27"/>
            <p:cNvSpPr>
              <a:spLocks noChangeArrowheads="1"/>
            </p:cNvSpPr>
            <p:nvPr/>
          </p:nvSpPr>
          <p:spPr bwMode="auto">
            <a:xfrm>
              <a:off x="2784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6" name="Rectangle 28"/>
            <p:cNvSpPr>
              <a:spLocks noChangeArrowheads="1"/>
            </p:cNvSpPr>
            <p:nvPr/>
          </p:nvSpPr>
          <p:spPr bwMode="auto">
            <a:xfrm>
              <a:off x="2784" y="312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7" name="Rectangle 29"/>
            <p:cNvSpPr>
              <a:spLocks noChangeArrowheads="1"/>
            </p:cNvSpPr>
            <p:nvPr/>
          </p:nvSpPr>
          <p:spPr bwMode="auto">
            <a:xfrm>
              <a:off x="2784" y="364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8" name="Rectangle 30"/>
            <p:cNvSpPr>
              <a:spLocks noChangeArrowheads="1"/>
            </p:cNvSpPr>
            <p:nvPr/>
          </p:nvSpPr>
          <p:spPr bwMode="auto">
            <a:xfrm>
              <a:off x="2784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19" name="Rectangle 31"/>
            <p:cNvSpPr>
              <a:spLocks noChangeArrowheads="1"/>
            </p:cNvSpPr>
            <p:nvPr/>
          </p:nvSpPr>
          <p:spPr bwMode="auto">
            <a:xfrm>
              <a:off x="3552" y="1967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0" name="Rectangle 32"/>
            <p:cNvSpPr>
              <a:spLocks noChangeArrowheads="1"/>
            </p:cNvSpPr>
            <p:nvPr/>
          </p:nvSpPr>
          <p:spPr bwMode="auto">
            <a:xfrm>
              <a:off x="3552" y="2927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1" name="Rectangle 33"/>
            <p:cNvSpPr>
              <a:spLocks noChangeArrowheads="1"/>
            </p:cNvSpPr>
            <p:nvPr/>
          </p:nvSpPr>
          <p:spPr bwMode="auto">
            <a:xfrm>
              <a:off x="3552" y="335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2" name="Rectangle 34"/>
            <p:cNvSpPr>
              <a:spLocks noChangeArrowheads="1"/>
            </p:cNvSpPr>
            <p:nvPr/>
          </p:nvSpPr>
          <p:spPr bwMode="auto">
            <a:xfrm>
              <a:off x="3552" y="3503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3" name="Rectangle 35"/>
            <p:cNvSpPr>
              <a:spLocks noChangeArrowheads="1"/>
            </p:cNvSpPr>
            <p:nvPr/>
          </p:nvSpPr>
          <p:spPr bwMode="auto">
            <a:xfrm>
              <a:off x="3552" y="259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4" name="Rectangle 36"/>
            <p:cNvSpPr>
              <a:spLocks noChangeArrowheads="1"/>
            </p:cNvSpPr>
            <p:nvPr/>
          </p:nvSpPr>
          <p:spPr bwMode="auto">
            <a:xfrm>
              <a:off x="3552" y="369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3733800" y="287972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S2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4343400" y="287972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S3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5022850" y="28797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V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3341688" y="251460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5"/>
                </a:solidFill>
              </a:rPr>
              <a:t>suspects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5384800" y="2608263"/>
            <a:ext cx="971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1">
                <a:solidFill>
                  <a:srgbClr val="000005"/>
                </a:solidFill>
              </a:rPr>
              <a:t>crime </a:t>
            </a:r>
            <a:br>
              <a:rPr lang="en-US" sz="1800" b="1">
                <a:solidFill>
                  <a:srgbClr val="000005"/>
                </a:solidFill>
              </a:rPr>
            </a:br>
            <a:r>
              <a:rPr lang="en-US" sz="1800" b="1">
                <a:solidFill>
                  <a:srgbClr val="000005"/>
                </a:solidFill>
              </a:rPr>
              <a:t>scene </a:t>
            </a:r>
            <a:br>
              <a:rPr lang="en-US" sz="1800" b="1">
                <a:solidFill>
                  <a:srgbClr val="000005"/>
                </a:solidFill>
              </a:rPr>
            </a:br>
            <a:r>
              <a:rPr lang="en-US" sz="1800" b="1">
                <a:solidFill>
                  <a:srgbClr val="000005"/>
                </a:solidFill>
              </a:rPr>
              <a:t>sample</a:t>
            </a:r>
            <a:endParaRPr lang="en-US" sz="3200" b="1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3101975" y="3619500"/>
            <a:ext cx="509588" cy="2867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4981575" y="3619500"/>
            <a:ext cx="509588" cy="2867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5583238" y="3619500"/>
            <a:ext cx="509587" cy="2867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725863" y="3619500"/>
            <a:ext cx="509587" cy="2867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4349750" y="3619500"/>
            <a:ext cx="509588" cy="2867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735" name="AutoShape 47"/>
          <p:cNvSpPr>
            <a:spLocks noChangeArrowheads="1"/>
          </p:cNvSpPr>
          <p:nvPr/>
        </p:nvSpPr>
        <p:spPr bwMode="auto">
          <a:xfrm>
            <a:off x="3643313" y="2911475"/>
            <a:ext cx="654050" cy="37877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9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49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49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49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49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8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30" grpId="0" animBg="1"/>
      <p:bldP spid="498731" grpId="0" animBg="1"/>
      <p:bldP spid="498732" grpId="0" animBg="1"/>
      <p:bldP spid="498733" grpId="0" animBg="1"/>
      <p:bldP spid="498734" grpId="0" animBg="1"/>
      <p:bldP spid="4987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fingerprints</a:t>
            </a:r>
          </a:p>
        </p:txBody>
      </p:sp>
      <p:sp>
        <p:nvSpPr>
          <p:cNvPr id="500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648200" cy="5278438"/>
          </a:xfrm>
        </p:spPr>
        <p:txBody>
          <a:bodyPr/>
          <a:lstStyle/>
          <a:p>
            <a:r>
              <a:rPr lang="en-US" dirty="0"/>
              <a:t>Comparing blood samples on defendant’s clothing to determine if it belongs to victim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DNA fingerprinting</a:t>
            </a:r>
          </a:p>
          <a:p>
            <a:pPr lvl="1"/>
            <a:r>
              <a:rPr lang="en-US" dirty="0"/>
              <a:t>comparing DNA banding pattern between different individuals</a:t>
            </a:r>
          </a:p>
          <a:p>
            <a:pPr lvl="1"/>
            <a:r>
              <a:rPr lang="en-US" dirty="0" smtClean="0"/>
              <a:t>unique </a:t>
            </a:r>
            <a:r>
              <a:rPr lang="en-US" dirty="0"/>
              <a:t>patterns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3" cstate="screen">
            <a:lum contrast="-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446"/>
          <a:stretch>
            <a:fillRect/>
          </a:stretch>
        </p:blipFill>
        <p:spPr bwMode="auto">
          <a:xfrm rot="-5400000">
            <a:off x="4269582" y="1978818"/>
            <a:ext cx="6096000" cy="3357563"/>
          </a:xfrm>
          <a:prstGeom prst="rect">
            <a:avLst/>
          </a:prstGeom>
          <a:noFill/>
          <a:ln w="9525">
            <a:solidFill>
              <a:srgbClr val="5E2E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Uses: Paternity </a:t>
            </a:r>
          </a:p>
        </p:txBody>
      </p:sp>
      <p:sp>
        <p:nvSpPr>
          <p:cNvPr id="506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914400"/>
          </a:xfrm>
        </p:spPr>
        <p:txBody>
          <a:bodyPr/>
          <a:lstStyle/>
          <a:p>
            <a:r>
              <a:rPr lang="en-US"/>
              <a:t>Who’s the father?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381250" y="600392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+</a:t>
            </a:r>
            <a:endParaRPr lang="en-US" sz="3600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2135188" y="2392363"/>
            <a:ext cx="7350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charset="2"/>
              </a:rPr>
              <a:t></a:t>
            </a:r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2819400" y="2362200"/>
            <a:ext cx="3505200" cy="3978275"/>
          </a:xfrm>
          <a:prstGeom prst="rect">
            <a:avLst/>
          </a:prstGeom>
          <a:solidFill>
            <a:srgbClr val="E2D8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54638" y="1981200"/>
            <a:ext cx="776287" cy="4191000"/>
            <a:chOff x="3373" y="1248"/>
            <a:chExt cx="489" cy="2640"/>
          </a:xfrm>
        </p:grpSpPr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498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3373" y="1248"/>
              <a:ext cx="4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child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  <p:sp>
          <p:nvSpPr>
            <p:cNvPr id="506890" name="Rectangle 10"/>
            <p:cNvSpPr>
              <a:spLocks noChangeArrowheads="1"/>
            </p:cNvSpPr>
            <p:nvPr/>
          </p:nvSpPr>
          <p:spPr bwMode="auto">
            <a:xfrm>
              <a:off x="3498" y="183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1" name="Rectangle 11"/>
            <p:cNvSpPr>
              <a:spLocks noChangeArrowheads="1"/>
            </p:cNvSpPr>
            <p:nvPr/>
          </p:nvSpPr>
          <p:spPr bwMode="auto">
            <a:xfrm>
              <a:off x="3498" y="241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498" y="293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3" name="Rectangle 13"/>
            <p:cNvSpPr>
              <a:spLocks noChangeArrowheads="1"/>
            </p:cNvSpPr>
            <p:nvPr/>
          </p:nvSpPr>
          <p:spPr bwMode="auto">
            <a:xfrm>
              <a:off x="3498" y="327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4" name="Rectangle 14"/>
            <p:cNvSpPr>
              <a:spLocks noChangeArrowheads="1"/>
            </p:cNvSpPr>
            <p:nvPr/>
          </p:nvSpPr>
          <p:spPr bwMode="auto">
            <a:xfrm>
              <a:off x="3498" y="346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5" name="Rectangle 15"/>
            <p:cNvSpPr>
              <a:spLocks noChangeArrowheads="1"/>
            </p:cNvSpPr>
            <p:nvPr/>
          </p:nvSpPr>
          <p:spPr bwMode="auto">
            <a:xfrm>
              <a:off x="3498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6" name="Rectangle 16"/>
            <p:cNvSpPr>
              <a:spLocks noChangeArrowheads="1"/>
            </p:cNvSpPr>
            <p:nvPr/>
          </p:nvSpPr>
          <p:spPr bwMode="auto">
            <a:xfrm>
              <a:off x="3498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897" name="Rectangle 17"/>
            <p:cNvSpPr>
              <a:spLocks noChangeArrowheads="1"/>
            </p:cNvSpPr>
            <p:nvPr/>
          </p:nvSpPr>
          <p:spPr bwMode="auto">
            <a:xfrm>
              <a:off x="3498" y="21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851150" y="1981200"/>
            <a:ext cx="776288" cy="4191000"/>
            <a:chOff x="1796" y="1248"/>
            <a:chExt cx="489" cy="2640"/>
          </a:xfrm>
        </p:grpSpPr>
        <p:sp>
          <p:nvSpPr>
            <p:cNvPr id="506899" name="Rectangle 19"/>
            <p:cNvSpPr>
              <a:spLocks noChangeArrowheads="1"/>
            </p:cNvSpPr>
            <p:nvPr/>
          </p:nvSpPr>
          <p:spPr bwMode="auto">
            <a:xfrm>
              <a:off x="1796" y="1248"/>
              <a:ext cx="4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Mom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  <p:sp>
          <p:nvSpPr>
            <p:cNvPr id="506900" name="Rectangle 20"/>
            <p:cNvSpPr>
              <a:spLocks noChangeArrowheads="1"/>
            </p:cNvSpPr>
            <p:nvPr/>
          </p:nvSpPr>
          <p:spPr bwMode="auto">
            <a:xfrm>
              <a:off x="1920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1" name="Rectangle 21"/>
            <p:cNvSpPr>
              <a:spLocks noChangeArrowheads="1"/>
            </p:cNvSpPr>
            <p:nvPr/>
          </p:nvSpPr>
          <p:spPr bwMode="auto">
            <a:xfrm>
              <a:off x="1920" y="19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2" name="Rectangle 22"/>
            <p:cNvSpPr>
              <a:spLocks noChangeArrowheads="1"/>
            </p:cNvSpPr>
            <p:nvPr/>
          </p:nvSpPr>
          <p:spPr bwMode="auto">
            <a:xfrm>
              <a:off x="1920" y="31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3" name="Rectangle 23"/>
            <p:cNvSpPr>
              <a:spLocks noChangeArrowheads="1"/>
            </p:cNvSpPr>
            <p:nvPr/>
          </p:nvSpPr>
          <p:spPr bwMode="auto">
            <a:xfrm>
              <a:off x="1920" y="274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4" name="Rectangle 24"/>
            <p:cNvSpPr>
              <a:spLocks noChangeArrowheads="1"/>
            </p:cNvSpPr>
            <p:nvPr/>
          </p:nvSpPr>
          <p:spPr bwMode="auto">
            <a:xfrm>
              <a:off x="1920" y="21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5" name="Rectangle 25"/>
            <p:cNvSpPr>
              <a:spLocks noChangeArrowheads="1"/>
            </p:cNvSpPr>
            <p:nvPr/>
          </p:nvSpPr>
          <p:spPr bwMode="auto">
            <a:xfrm>
              <a:off x="1920" y="293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6" name="Rectangle 26"/>
            <p:cNvSpPr>
              <a:spLocks noChangeArrowheads="1"/>
            </p:cNvSpPr>
            <p:nvPr/>
          </p:nvSpPr>
          <p:spPr bwMode="auto">
            <a:xfrm>
              <a:off x="1920" y="346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7" name="Rectangle 27"/>
            <p:cNvSpPr>
              <a:spLocks noChangeArrowheads="1"/>
            </p:cNvSpPr>
            <p:nvPr/>
          </p:nvSpPr>
          <p:spPr bwMode="auto">
            <a:xfrm>
              <a:off x="1920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832225" y="1981200"/>
            <a:ext cx="481013" cy="3886200"/>
            <a:chOff x="2414" y="1248"/>
            <a:chExt cx="303" cy="2448"/>
          </a:xfrm>
        </p:grpSpPr>
        <p:sp>
          <p:nvSpPr>
            <p:cNvPr id="506909" name="Rectangle 29"/>
            <p:cNvSpPr>
              <a:spLocks noChangeArrowheads="1"/>
            </p:cNvSpPr>
            <p:nvPr/>
          </p:nvSpPr>
          <p:spPr bwMode="auto">
            <a:xfrm>
              <a:off x="2446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0" name="Rectangle 30"/>
            <p:cNvSpPr>
              <a:spLocks noChangeArrowheads="1"/>
            </p:cNvSpPr>
            <p:nvPr/>
          </p:nvSpPr>
          <p:spPr bwMode="auto">
            <a:xfrm>
              <a:off x="2446" y="31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1" name="Rectangle 31"/>
            <p:cNvSpPr>
              <a:spLocks noChangeArrowheads="1"/>
            </p:cNvSpPr>
            <p:nvPr/>
          </p:nvSpPr>
          <p:spPr bwMode="auto">
            <a:xfrm>
              <a:off x="2446" y="225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2" name="Rectangle 32"/>
            <p:cNvSpPr>
              <a:spLocks noChangeArrowheads="1"/>
            </p:cNvSpPr>
            <p:nvPr/>
          </p:nvSpPr>
          <p:spPr bwMode="auto">
            <a:xfrm>
              <a:off x="2414" y="1248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F1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  <p:sp>
          <p:nvSpPr>
            <p:cNvPr id="506913" name="Rectangle 33"/>
            <p:cNvSpPr>
              <a:spLocks noChangeArrowheads="1"/>
            </p:cNvSpPr>
            <p:nvPr/>
          </p:nvSpPr>
          <p:spPr bwMode="auto">
            <a:xfrm>
              <a:off x="2445" y="1929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4" name="Rectangle 34"/>
            <p:cNvSpPr>
              <a:spLocks noChangeArrowheads="1"/>
            </p:cNvSpPr>
            <p:nvPr/>
          </p:nvSpPr>
          <p:spPr bwMode="auto">
            <a:xfrm>
              <a:off x="2445" y="26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5" name="Rectangle 35"/>
            <p:cNvSpPr>
              <a:spLocks noChangeArrowheads="1"/>
            </p:cNvSpPr>
            <p:nvPr/>
          </p:nvSpPr>
          <p:spPr bwMode="auto">
            <a:xfrm>
              <a:off x="2445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6" name="Rectangle 36"/>
            <p:cNvSpPr>
              <a:spLocks noChangeArrowheads="1"/>
            </p:cNvSpPr>
            <p:nvPr/>
          </p:nvSpPr>
          <p:spPr bwMode="auto">
            <a:xfrm>
              <a:off x="2446" y="331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7" name="Rectangle 37"/>
            <p:cNvSpPr>
              <a:spLocks noChangeArrowheads="1"/>
            </p:cNvSpPr>
            <p:nvPr/>
          </p:nvSpPr>
          <p:spPr bwMode="auto">
            <a:xfrm>
              <a:off x="2446" y="3648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668838" y="1981200"/>
            <a:ext cx="481012" cy="4191000"/>
            <a:chOff x="2941" y="1248"/>
            <a:chExt cx="303" cy="2640"/>
          </a:xfrm>
        </p:grpSpPr>
        <p:sp>
          <p:nvSpPr>
            <p:cNvPr id="506919" name="Rectangle 39"/>
            <p:cNvSpPr>
              <a:spLocks noChangeArrowheads="1"/>
            </p:cNvSpPr>
            <p:nvPr/>
          </p:nvSpPr>
          <p:spPr bwMode="auto">
            <a:xfrm>
              <a:off x="2972" y="1593"/>
              <a:ext cx="240" cy="48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0" name="Rectangle 40"/>
            <p:cNvSpPr>
              <a:spLocks noChangeArrowheads="1"/>
            </p:cNvSpPr>
            <p:nvPr/>
          </p:nvSpPr>
          <p:spPr bwMode="auto">
            <a:xfrm>
              <a:off x="2972" y="183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1" name="Rectangle 41"/>
            <p:cNvSpPr>
              <a:spLocks noChangeArrowheads="1"/>
            </p:cNvSpPr>
            <p:nvPr/>
          </p:nvSpPr>
          <p:spPr bwMode="auto">
            <a:xfrm>
              <a:off x="2972" y="241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2" name="Rectangle 42"/>
            <p:cNvSpPr>
              <a:spLocks noChangeArrowheads="1"/>
            </p:cNvSpPr>
            <p:nvPr/>
          </p:nvSpPr>
          <p:spPr bwMode="auto">
            <a:xfrm>
              <a:off x="2973" y="302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3" name="Rectangle 43"/>
            <p:cNvSpPr>
              <a:spLocks noChangeArrowheads="1"/>
            </p:cNvSpPr>
            <p:nvPr/>
          </p:nvSpPr>
          <p:spPr bwMode="auto">
            <a:xfrm>
              <a:off x="2972" y="3274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4" name="Rectangle 44"/>
            <p:cNvSpPr>
              <a:spLocks noChangeArrowheads="1"/>
            </p:cNvSpPr>
            <p:nvPr/>
          </p:nvSpPr>
          <p:spPr bwMode="auto">
            <a:xfrm>
              <a:off x="2941" y="1248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5"/>
                  </a:solidFill>
                </a:rPr>
                <a:t>F2</a:t>
              </a:r>
              <a:endParaRPr lang="en-US" sz="3200" b="1">
                <a:solidFill>
                  <a:schemeClr val="tx2"/>
                </a:solidFill>
                <a:sym typeface="Symbol" charset="2"/>
              </a:endParaRPr>
            </a:p>
          </p:txBody>
        </p:sp>
        <p:sp>
          <p:nvSpPr>
            <p:cNvPr id="506925" name="Rectangle 45"/>
            <p:cNvSpPr>
              <a:spLocks noChangeArrowheads="1"/>
            </p:cNvSpPr>
            <p:nvPr/>
          </p:nvSpPr>
          <p:spPr bwMode="auto">
            <a:xfrm>
              <a:off x="2973" y="2832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6" name="Rectangle 46"/>
            <p:cNvSpPr>
              <a:spLocks noChangeArrowheads="1"/>
            </p:cNvSpPr>
            <p:nvPr/>
          </p:nvSpPr>
          <p:spPr bwMode="auto">
            <a:xfrm>
              <a:off x="2973" y="3840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7" name="Rectangle 47"/>
            <p:cNvSpPr>
              <a:spLocks noChangeArrowheads="1"/>
            </p:cNvSpPr>
            <p:nvPr/>
          </p:nvSpPr>
          <p:spPr bwMode="auto">
            <a:xfrm>
              <a:off x="2972" y="2016"/>
              <a:ext cx="240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6928" name="Text Box 48"/>
          <p:cNvSpPr txBox="1">
            <a:spLocks noChangeArrowheads="1"/>
          </p:cNvSpPr>
          <p:nvPr/>
        </p:nvSpPr>
        <p:spPr bwMode="auto">
          <a:xfrm>
            <a:off x="2381250" y="1981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–</a:t>
            </a:r>
            <a:endParaRPr lang="en-US" sz="3600"/>
          </a:p>
        </p:txBody>
      </p:sp>
      <p:sp>
        <p:nvSpPr>
          <p:cNvPr id="506929" name="Rectangle 49"/>
          <p:cNvSpPr>
            <a:spLocks noChangeArrowheads="1"/>
          </p:cNvSpPr>
          <p:nvPr/>
        </p:nvSpPr>
        <p:spPr bwMode="auto">
          <a:xfrm>
            <a:off x="3003550" y="2749550"/>
            <a:ext cx="509588" cy="3502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0" name="Rectangle 50"/>
          <p:cNvSpPr>
            <a:spLocks noChangeArrowheads="1"/>
          </p:cNvSpPr>
          <p:nvPr/>
        </p:nvSpPr>
        <p:spPr bwMode="auto">
          <a:xfrm>
            <a:off x="5487988" y="2749550"/>
            <a:ext cx="509587" cy="3502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1" name="Rectangle 51"/>
          <p:cNvSpPr>
            <a:spLocks noChangeArrowheads="1"/>
          </p:cNvSpPr>
          <p:nvPr/>
        </p:nvSpPr>
        <p:spPr bwMode="auto">
          <a:xfrm>
            <a:off x="3781425" y="2749550"/>
            <a:ext cx="509588" cy="3502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2" name="Rectangle 52"/>
          <p:cNvSpPr>
            <a:spLocks noChangeArrowheads="1"/>
          </p:cNvSpPr>
          <p:nvPr/>
        </p:nvSpPr>
        <p:spPr bwMode="auto">
          <a:xfrm>
            <a:off x="4681538" y="2749550"/>
            <a:ext cx="509587" cy="3502025"/>
          </a:xfrm>
          <a:prstGeom prst="rect">
            <a:avLst/>
          </a:prstGeom>
          <a:solidFill>
            <a:srgbClr val="E2D8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3" name="AutoShape 53"/>
          <p:cNvSpPr>
            <a:spLocks noChangeArrowheads="1"/>
          </p:cNvSpPr>
          <p:nvPr/>
        </p:nvSpPr>
        <p:spPr bwMode="auto">
          <a:xfrm>
            <a:off x="4565650" y="2420938"/>
            <a:ext cx="654050" cy="3870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506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506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506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50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6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29" grpId="0" animBg="1"/>
      <p:bldP spid="506930" grpId="0" animBg="1"/>
      <p:bldP spid="506931" grpId="0" animBg="1"/>
      <p:bldP spid="506932" grpId="0" animBg="1"/>
      <p:bldP spid="5069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Oval 2"/>
          <p:cNvSpPr>
            <a:spLocks noChangeArrowheads="1"/>
          </p:cNvSpPr>
          <p:nvPr/>
        </p:nvSpPr>
        <p:spPr bwMode="auto">
          <a:xfrm>
            <a:off x="711200" y="762000"/>
            <a:ext cx="8089900" cy="52451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>
                <a:alpha val="7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89500" cy="1143000"/>
          </a:xfrm>
        </p:spPr>
        <p:txBody>
          <a:bodyPr/>
          <a:lstStyle/>
          <a:p>
            <a:r>
              <a:rPr lang="en-US" dirty="0"/>
              <a:t>Bacterial genome </a:t>
            </a:r>
          </a:p>
        </p:txBody>
      </p:sp>
      <p:sp>
        <p:nvSpPr>
          <p:cNvPr id="3850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55700" y="1447800"/>
            <a:ext cx="7277100" cy="4525963"/>
          </a:xfrm>
        </p:spPr>
        <p:txBody>
          <a:bodyPr/>
          <a:lstStyle/>
          <a:p>
            <a:r>
              <a:rPr lang="en-US" dirty="0"/>
              <a:t>Single circular chromosome</a:t>
            </a:r>
          </a:p>
          <a:p>
            <a:pPr lvl="1"/>
            <a:r>
              <a:rPr lang="en-US" dirty="0"/>
              <a:t>haploid</a:t>
            </a:r>
          </a:p>
          <a:p>
            <a:pPr lvl="1"/>
            <a:r>
              <a:rPr lang="en-US" dirty="0"/>
              <a:t>naked </a:t>
            </a:r>
            <a:r>
              <a:rPr lang="en-US" dirty="0" smtClean="0"/>
              <a:t>DNA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histone</a:t>
            </a:r>
            <a:r>
              <a:rPr lang="en-US" dirty="0"/>
              <a:t> proteins</a:t>
            </a:r>
          </a:p>
          <a:p>
            <a:pPr lvl="1"/>
            <a:r>
              <a:rPr lang="en-US" dirty="0"/>
              <a:t>~4 million base pairs</a:t>
            </a:r>
          </a:p>
          <a:p>
            <a:pPr lvl="2"/>
            <a:r>
              <a:rPr lang="en-US" dirty="0"/>
              <a:t>~4300 genes</a:t>
            </a:r>
          </a:p>
          <a:p>
            <a:pPr lvl="2"/>
            <a:r>
              <a:rPr lang="en-US" dirty="0"/>
              <a:t>1/1000 DNA in eukaryote</a:t>
            </a:r>
          </a:p>
        </p:txBody>
      </p:sp>
      <p:sp>
        <p:nvSpPr>
          <p:cNvPr id="385029" name="Freeform 5"/>
          <p:cNvSpPr>
            <a:spLocks/>
          </p:cNvSpPr>
          <p:nvPr/>
        </p:nvSpPr>
        <p:spPr bwMode="auto">
          <a:xfrm rot="2694901" flipH="1" flipV="1">
            <a:off x="5258319" y="2713268"/>
            <a:ext cx="3288260" cy="1468581"/>
          </a:xfrm>
          <a:custGeom>
            <a:avLst/>
            <a:gdLst/>
            <a:ahLst/>
            <a:cxnLst>
              <a:cxn ang="0">
                <a:pos x="759" y="77"/>
              </a:cxn>
              <a:cxn ang="0">
                <a:pos x="310" y="77"/>
              </a:cxn>
              <a:cxn ang="0">
                <a:pos x="245" y="102"/>
              </a:cxn>
              <a:cxn ang="0">
                <a:pos x="179" y="118"/>
              </a:cxn>
              <a:cxn ang="0">
                <a:pos x="147" y="151"/>
              </a:cxn>
              <a:cxn ang="0">
                <a:pos x="90" y="233"/>
              </a:cxn>
              <a:cxn ang="0">
                <a:pos x="49" y="314"/>
              </a:cxn>
              <a:cxn ang="0">
                <a:pos x="0" y="494"/>
              </a:cxn>
              <a:cxn ang="0">
                <a:pos x="8" y="633"/>
              </a:cxn>
              <a:cxn ang="0">
                <a:pos x="106" y="845"/>
              </a:cxn>
              <a:cxn ang="0">
                <a:pos x="188" y="967"/>
              </a:cxn>
              <a:cxn ang="0">
                <a:pos x="498" y="1237"/>
              </a:cxn>
              <a:cxn ang="0">
                <a:pos x="620" y="1302"/>
              </a:cxn>
              <a:cxn ang="0">
                <a:pos x="816" y="1375"/>
              </a:cxn>
              <a:cxn ang="0">
                <a:pos x="963" y="1367"/>
              </a:cxn>
              <a:cxn ang="0">
                <a:pos x="1110" y="1302"/>
              </a:cxn>
              <a:cxn ang="0">
                <a:pos x="1428" y="1212"/>
              </a:cxn>
              <a:cxn ang="0">
                <a:pos x="2057" y="1179"/>
              </a:cxn>
              <a:cxn ang="0">
                <a:pos x="2147" y="1147"/>
              </a:cxn>
              <a:cxn ang="0">
                <a:pos x="2204" y="1114"/>
              </a:cxn>
              <a:cxn ang="0">
                <a:pos x="2261" y="1049"/>
              </a:cxn>
              <a:cxn ang="0">
                <a:pos x="2302" y="992"/>
              </a:cxn>
              <a:cxn ang="0">
                <a:pos x="2334" y="935"/>
              </a:cxn>
              <a:cxn ang="0">
                <a:pos x="2367" y="845"/>
              </a:cxn>
              <a:cxn ang="0">
                <a:pos x="2334" y="673"/>
              </a:cxn>
              <a:cxn ang="0">
                <a:pos x="2269" y="559"/>
              </a:cxn>
              <a:cxn ang="0">
                <a:pos x="2212" y="469"/>
              </a:cxn>
              <a:cxn ang="0">
                <a:pos x="2073" y="322"/>
              </a:cxn>
              <a:cxn ang="0">
                <a:pos x="2057" y="298"/>
              </a:cxn>
              <a:cxn ang="0">
                <a:pos x="2024" y="282"/>
              </a:cxn>
              <a:cxn ang="0">
                <a:pos x="1943" y="224"/>
              </a:cxn>
              <a:cxn ang="0">
                <a:pos x="1730" y="167"/>
              </a:cxn>
              <a:cxn ang="0">
                <a:pos x="1681" y="135"/>
              </a:cxn>
              <a:cxn ang="0">
                <a:pos x="1649" y="94"/>
              </a:cxn>
              <a:cxn ang="0">
                <a:pos x="1567" y="77"/>
              </a:cxn>
              <a:cxn ang="0">
                <a:pos x="1314" y="45"/>
              </a:cxn>
              <a:cxn ang="0">
                <a:pos x="1281" y="53"/>
              </a:cxn>
              <a:cxn ang="0">
                <a:pos x="1257" y="69"/>
              </a:cxn>
              <a:cxn ang="0">
                <a:pos x="1167" y="86"/>
              </a:cxn>
              <a:cxn ang="0">
                <a:pos x="759" y="77"/>
              </a:cxn>
            </a:cxnLst>
            <a:rect l="0" t="0" r="r" b="b"/>
            <a:pathLst>
              <a:path w="2373" h="1375">
                <a:moveTo>
                  <a:pt x="759" y="77"/>
                </a:moveTo>
                <a:cubicBezTo>
                  <a:pt x="596" y="71"/>
                  <a:pt x="471" y="61"/>
                  <a:pt x="310" y="77"/>
                </a:cubicBezTo>
                <a:cubicBezTo>
                  <a:pt x="286" y="79"/>
                  <a:pt x="267" y="96"/>
                  <a:pt x="245" y="102"/>
                </a:cubicBezTo>
                <a:cubicBezTo>
                  <a:pt x="223" y="107"/>
                  <a:pt x="179" y="118"/>
                  <a:pt x="179" y="118"/>
                </a:cubicBezTo>
                <a:cubicBezTo>
                  <a:pt x="157" y="183"/>
                  <a:pt x="189" y="108"/>
                  <a:pt x="147" y="151"/>
                </a:cubicBezTo>
                <a:cubicBezTo>
                  <a:pt x="123" y="174"/>
                  <a:pt x="105" y="203"/>
                  <a:pt x="90" y="233"/>
                </a:cubicBezTo>
                <a:cubicBezTo>
                  <a:pt x="76" y="258"/>
                  <a:pt x="59" y="286"/>
                  <a:pt x="49" y="314"/>
                </a:cubicBezTo>
                <a:cubicBezTo>
                  <a:pt x="27" y="372"/>
                  <a:pt x="18" y="434"/>
                  <a:pt x="0" y="494"/>
                </a:cubicBezTo>
                <a:cubicBezTo>
                  <a:pt x="2" y="540"/>
                  <a:pt x="3" y="586"/>
                  <a:pt x="8" y="633"/>
                </a:cubicBezTo>
                <a:cubicBezTo>
                  <a:pt x="15" y="708"/>
                  <a:pt x="64" y="784"/>
                  <a:pt x="106" y="845"/>
                </a:cubicBezTo>
                <a:cubicBezTo>
                  <a:pt x="133" y="884"/>
                  <a:pt x="158" y="928"/>
                  <a:pt x="188" y="967"/>
                </a:cubicBezTo>
                <a:cubicBezTo>
                  <a:pt x="273" y="1077"/>
                  <a:pt x="385" y="1156"/>
                  <a:pt x="498" y="1237"/>
                </a:cubicBezTo>
                <a:cubicBezTo>
                  <a:pt x="603" y="1312"/>
                  <a:pt x="453" y="1218"/>
                  <a:pt x="620" y="1302"/>
                </a:cubicBezTo>
                <a:cubicBezTo>
                  <a:pt x="689" y="1336"/>
                  <a:pt x="736" y="1363"/>
                  <a:pt x="816" y="1375"/>
                </a:cubicBezTo>
                <a:cubicBezTo>
                  <a:pt x="865" y="1372"/>
                  <a:pt x="914" y="1375"/>
                  <a:pt x="963" y="1367"/>
                </a:cubicBezTo>
                <a:cubicBezTo>
                  <a:pt x="1010" y="1358"/>
                  <a:pt x="1064" y="1319"/>
                  <a:pt x="1110" y="1302"/>
                </a:cubicBezTo>
                <a:cubicBezTo>
                  <a:pt x="1208" y="1263"/>
                  <a:pt x="1322" y="1223"/>
                  <a:pt x="1428" y="1212"/>
                </a:cubicBezTo>
                <a:cubicBezTo>
                  <a:pt x="1641" y="1188"/>
                  <a:pt x="1835" y="1183"/>
                  <a:pt x="2057" y="1179"/>
                </a:cubicBezTo>
                <a:cubicBezTo>
                  <a:pt x="2087" y="1164"/>
                  <a:pt x="2115" y="1157"/>
                  <a:pt x="2147" y="1147"/>
                </a:cubicBezTo>
                <a:cubicBezTo>
                  <a:pt x="2164" y="1134"/>
                  <a:pt x="2187" y="1128"/>
                  <a:pt x="2204" y="1114"/>
                </a:cubicBezTo>
                <a:cubicBezTo>
                  <a:pt x="2225" y="1095"/>
                  <a:pt x="2240" y="1068"/>
                  <a:pt x="2261" y="1049"/>
                </a:cubicBezTo>
                <a:cubicBezTo>
                  <a:pt x="2278" y="995"/>
                  <a:pt x="2254" y="1054"/>
                  <a:pt x="2302" y="992"/>
                </a:cubicBezTo>
                <a:cubicBezTo>
                  <a:pt x="2315" y="974"/>
                  <a:pt x="2321" y="953"/>
                  <a:pt x="2334" y="935"/>
                </a:cubicBezTo>
                <a:cubicBezTo>
                  <a:pt x="2343" y="901"/>
                  <a:pt x="2347" y="873"/>
                  <a:pt x="2367" y="845"/>
                </a:cubicBezTo>
                <a:cubicBezTo>
                  <a:pt x="2361" y="758"/>
                  <a:pt x="2373" y="731"/>
                  <a:pt x="2334" y="673"/>
                </a:cubicBezTo>
                <a:cubicBezTo>
                  <a:pt x="2320" y="631"/>
                  <a:pt x="2299" y="589"/>
                  <a:pt x="2269" y="559"/>
                </a:cubicBezTo>
                <a:cubicBezTo>
                  <a:pt x="2252" y="517"/>
                  <a:pt x="2237" y="504"/>
                  <a:pt x="2212" y="469"/>
                </a:cubicBezTo>
                <a:cubicBezTo>
                  <a:pt x="2189" y="401"/>
                  <a:pt x="2120" y="369"/>
                  <a:pt x="2073" y="322"/>
                </a:cubicBezTo>
                <a:cubicBezTo>
                  <a:pt x="2066" y="315"/>
                  <a:pt x="2064" y="304"/>
                  <a:pt x="2057" y="298"/>
                </a:cubicBezTo>
                <a:cubicBezTo>
                  <a:pt x="2047" y="290"/>
                  <a:pt x="2034" y="288"/>
                  <a:pt x="2024" y="282"/>
                </a:cubicBezTo>
                <a:cubicBezTo>
                  <a:pt x="1995" y="264"/>
                  <a:pt x="1972" y="238"/>
                  <a:pt x="1943" y="224"/>
                </a:cubicBezTo>
                <a:cubicBezTo>
                  <a:pt x="1877" y="190"/>
                  <a:pt x="1799" y="183"/>
                  <a:pt x="1730" y="167"/>
                </a:cubicBezTo>
                <a:cubicBezTo>
                  <a:pt x="1713" y="156"/>
                  <a:pt x="1694" y="149"/>
                  <a:pt x="1681" y="135"/>
                </a:cubicBezTo>
                <a:cubicBezTo>
                  <a:pt x="1669" y="122"/>
                  <a:pt x="1662" y="104"/>
                  <a:pt x="1649" y="94"/>
                </a:cubicBezTo>
                <a:cubicBezTo>
                  <a:pt x="1626" y="76"/>
                  <a:pt x="1594" y="81"/>
                  <a:pt x="1567" y="77"/>
                </a:cubicBezTo>
                <a:cubicBezTo>
                  <a:pt x="1516" y="0"/>
                  <a:pt x="1379" y="42"/>
                  <a:pt x="1314" y="45"/>
                </a:cubicBezTo>
                <a:cubicBezTo>
                  <a:pt x="1303" y="47"/>
                  <a:pt x="1291" y="48"/>
                  <a:pt x="1281" y="53"/>
                </a:cubicBezTo>
                <a:cubicBezTo>
                  <a:pt x="1272" y="56"/>
                  <a:pt x="1266" y="66"/>
                  <a:pt x="1257" y="69"/>
                </a:cubicBezTo>
                <a:cubicBezTo>
                  <a:pt x="1227" y="77"/>
                  <a:pt x="1196" y="77"/>
                  <a:pt x="1167" y="86"/>
                </a:cubicBezTo>
                <a:cubicBezTo>
                  <a:pt x="1031" y="78"/>
                  <a:pt x="894" y="62"/>
                  <a:pt x="759" y="77"/>
                </a:cubicBezTo>
                <a:close/>
              </a:path>
            </a:pathLst>
          </a:custGeom>
          <a:noFill/>
          <a:ln w="1270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 </a:t>
            </a:r>
          </a:p>
        </p:txBody>
      </p:sp>
      <p:sp>
        <p:nvSpPr>
          <p:cNvPr id="387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1338" y="1371600"/>
            <a:ext cx="6226175" cy="5181600"/>
          </a:xfrm>
        </p:spPr>
        <p:txBody>
          <a:bodyPr/>
          <a:lstStyle/>
          <a:p>
            <a:r>
              <a:rPr lang="en-US" dirty="0" smtClean="0"/>
              <a:t>Incorporation of foreign DNA</a:t>
            </a:r>
          </a:p>
          <a:p>
            <a:pPr lvl="1"/>
            <a:r>
              <a:rPr lang="en-US" sz="3200" dirty="0" smtClean="0"/>
              <a:t>import </a:t>
            </a:r>
            <a:r>
              <a:rPr lang="en-US" sz="3200" dirty="0"/>
              <a:t>bits of chromosomes from other bacteria</a:t>
            </a:r>
          </a:p>
          <a:p>
            <a:pPr lvl="1"/>
            <a:r>
              <a:rPr lang="en-US" sz="3200" dirty="0"/>
              <a:t>incorporate the DNA bits into their own chromosome</a:t>
            </a:r>
          </a:p>
          <a:p>
            <a:pPr marL="1085850" lvl="2"/>
            <a:r>
              <a:rPr lang="en-US" sz="3200" dirty="0"/>
              <a:t>express new genes</a:t>
            </a:r>
          </a:p>
          <a:p>
            <a:pPr marL="1085850" lvl="2"/>
            <a:r>
              <a:rPr lang="en-US" sz="3200" u="sng" dirty="0">
                <a:solidFill>
                  <a:srgbClr val="CC0000"/>
                </a:solidFill>
              </a:rPr>
              <a:t>transformation</a:t>
            </a:r>
            <a:endParaRPr lang="en-US" sz="3200" dirty="0"/>
          </a:p>
          <a:p>
            <a:pPr marL="1085850" lvl="2"/>
            <a:r>
              <a:rPr lang="en-US" sz="3200" dirty="0"/>
              <a:t>form of recombination</a:t>
            </a:r>
          </a:p>
        </p:txBody>
      </p:sp>
      <p:pic>
        <p:nvPicPr>
          <p:cNvPr id="387076" name="Picture 4" descr="14_04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5275" y="3146425"/>
            <a:ext cx="24257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7081" name="AutoShape 9"/>
          <p:cNvSpPr>
            <a:spLocks noChangeArrowheads="1"/>
          </p:cNvSpPr>
          <p:nvPr/>
        </p:nvSpPr>
        <p:spPr bwMode="auto">
          <a:xfrm>
            <a:off x="6884988" y="2116138"/>
            <a:ext cx="1911350" cy="11271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mix heat-killed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 u="sng">
                <a:solidFill>
                  <a:srgbClr val="CC0000"/>
                </a:solidFill>
              </a:rPr>
              <a:t>pathogenic</a:t>
            </a:r>
            <a:r>
              <a:rPr lang="en-US" sz="1800" b="1">
                <a:solidFill>
                  <a:srgbClr val="000000"/>
                </a:solidFill>
              </a:rPr>
              <a:t> &amp;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 u="sng">
                <a:solidFill>
                  <a:srgbClr val="008040"/>
                </a:solidFill>
              </a:rPr>
              <a:t>non-pathogenic</a:t>
            </a:r>
            <a:endParaRPr lang="en-US" sz="1800" b="1">
              <a:solidFill>
                <a:srgbClr val="000000"/>
              </a:solidFill>
            </a:endParaRPr>
          </a:p>
          <a:p>
            <a:pPr algn="l" eaLnBrk="1" hangingPunct="1">
              <a:lnSpc>
                <a:spcPct val="85000"/>
              </a:lnSpc>
            </a:pPr>
            <a:r>
              <a:rPr lang="en-US" sz="1800" b="1" i="1">
                <a:solidFill>
                  <a:srgbClr val="000000"/>
                </a:solidFill>
              </a:rPr>
              <a:t>bacteria</a:t>
            </a:r>
          </a:p>
        </p:txBody>
      </p:sp>
      <p:sp>
        <p:nvSpPr>
          <p:cNvPr id="387082" name="AutoShape 10"/>
          <p:cNvSpPr>
            <a:spLocks noChangeArrowheads="1"/>
          </p:cNvSpPr>
          <p:nvPr/>
        </p:nvSpPr>
        <p:spPr bwMode="auto">
          <a:xfrm>
            <a:off x="6462713" y="5273675"/>
            <a:ext cx="1133475" cy="3984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mice die</a:t>
            </a:r>
            <a:endParaRPr lang="en-US" sz="1800" b="1" u="sng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Plasmids </a:t>
            </a:r>
          </a:p>
        </p:txBody>
      </p:sp>
      <p:sp>
        <p:nvSpPr>
          <p:cNvPr id="389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8438" y="787400"/>
            <a:ext cx="7993062" cy="5029200"/>
          </a:xfrm>
        </p:spPr>
        <p:txBody>
          <a:bodyPr/>
          <a:lstStyle/>
          <a:p>
            <a:r>
              <a:rPr lang="en-US" sz="2400" u="sng" dirty="0">
                <a:solidFill>
                  <a:srgbClr val="CC0000"/>
                </a:solidFill>
              </a:rPr>
              <a:t>Small supplemental circles of DNA</a:t>
            </a:r>
            <a:endParaRPr lang="en-US" sz="2400" dirty="0"/>
          </a:p>
          <a:p>
            <a:pPr marL="1085850" lvl="2"/>
            <a:r>
              <a:rPr lang="en-US" dirty="0"/>
              <a:t>5000 - 20,000 base pairs</a:t>
            </a:r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self-replicating</a:t>
            </a:r>
            <a:endParaRPr lang="en-US" dirty="0"/>
          </a:p>
          <a:p>
            <a:pPr lvl="1"/>
            <a:r>
              <a:rPr lang="en-US" sz="2400" dirty="0"/>
              <a:t>carry extra genes</a:t>
            </a:r>
          </a:p>
          <a:p>
            <a:pPr marL="1085850" lvl="2"/>
            <a:r>
              <a:rPr lang="en-US" dirty="0"/>
              <a:t>2-30 genes </a:t>
            </a:r>
            <a:endParaRPr lang="en-US" dirty="0" smtClean="0"/>
          </a:p>
          <a:p>
            <a:pPr marL="1085850" lvl="2"/>
            <a:r>
              <a:rPr lang="en-US" u="sng" dirty="0" smtClean="0"/>
              <a:t>Ex// genes </a:t>
            </a:r>
            <a:r>
              <a:rPr lang="en-US" u="sng" dirty="0"/>
              <a:t>for antibiotic resistance</a:t>
            </a:r>
            <a:endParaRPr lang="en-US" dirty="0"/>
          </a:p>
          <a:p>
            <a:pPr lvl="1"/>
            <a:r>
              <a:rPr lang="en-US" sz="2400" dirty="0"/>
              <a:t>can be exchanged between bacteria</a:t>
            </a:r>
            <a:endParaRPr lang="en-US" sz="24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imported from </a:t>
            </a:r>
            <a:br>
              <a:rPr lang="en-US" sz="2400" dirty="0"/>
            </a:br>
            <a:r>
              <a:rPr lang="en-US" sz="2400" dirty="0"/>
              <a:t>environment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4800600"/>
            <a:ext cx="3962400" cy="1828800"/>
            <a:chOff x="3408" y="3120"/>
            <a:chExt cx="2208" cy="1056"/>
          </a:xfrm>
        </p:grpSpPr>
        <p:sp>
          <p:nvSpPr>
            <p:cNvPr id="389125" name="Oval 5"/>
            <p:cNvSpPr>
              <a:spLocks noChangeArrowheads="1"/>
            </p:cNvSpPr>
            <p:nvPr/>
          </p:nvSpPr>
          <p:spPr bwMode="auto">
            <a:xfrm>
              <a:off x="4944" y="3264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26" name="Oval 6"/>
            <p:cNvSpPr>
              <a:spLocks noChangeArrowheads="1"/>
            </p:cNvSpPr>
            <p:nvPr/>
          </p:nvSpPr>
          <p:spPr bwMode="auto">
            <a:xfrm>
              <a:off x="3408" y="3120"/>
              <a:ext cx="2208" cy="105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FF400B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27" name="Freeform 7"/>
            <p:cNvSpPr>
              <a:spLocks/>
            </p:cNvSpPr>
            <p:nvPr/>
          </p:nvSpPr>
          <p:spPr bwMode="auto">
            <a:xfrm flipH="1" flipV="1">
              <a:off x="3696" y="3511"/>
              <a:ext cx="816" cy="473"/>
            </a:xfrm>
            <a:custGeom>
              <a:avLst/>
              <a:gdLst/>
              <a:ahLst/>
              <a:cxnLst>
                <a:cxn ang="0">
                  <a:pos x="759" y="77"/>
                </a:cxn>
                <a:cxn ang="0">
                  <a:pos x="310" y="77"/>
                </a:cxn>
                <a:cxn ang="0">
                  <a:pos x="245" y="102"/>
                </a:cxn>
                <a:cxn ang="0">
                  <a:pos x="179" y="118"/>
                </a:cxn>
                <a:cxn ang="0">
                  <a:pos x="147" y="151"/>
                </a:cxn>
                <a:cxn ang="0">
                  <a:pos x="90" y="233"/>
                </a:cxn>
                <a:cxn ang="0">
                  <a:pos x="49" y="314"/>
                </a:cxn>
                <a:cxn ang="0">
                  <a:pos x="0" y="494"/>
                </a:cxn>
                <a:cxn ang="0">
                  <a:pos x="8" y="633"/>
                </a:cxn>
                <a:cxn ang="0">
                  <a:pos x="106" y="845"/>
                </a:cxn>
                <a:cxn ang="0">
                  <a:pos x="188" y="967"/>
                </a:cxn>
                <a:cxn ang="0">
                  <a:pos x="498" y="1237"/>
                </a:cxn>
                <a:cxn ang="0">
                  <a:pos x="620" y="1302"/>
                </a:cxn>
                <a:cxn ang="0">
                  <a:pos x="816" y="1375"/>
                </a:cxn>
                <a:cxn ang="0">
                  <a:pos x="963" y="1367"/>
                </a:cxn>
                <a:cxn ang="0">
                  <a:pos x="1110" y="1302"/>
                </a:cxn>
                <a:cxn ang="0">
                  <a:pos x="1428" y="1212"/>
                </a:cxn>
                <a:cxn ang="0">
                  <a:pos x="2057" y="1179"/>
                </a:cxn>
                <a:cxn ang="0">
                  <a:pos x="2147" y="1147"/>
                </a:cxn>
                <a:cxn ang="0">
                  <a:pos x="2204" y="1114"/>
                </a:cxn>
                <a:cxn ang="0">
                  <a:pos x="2261" y="1049"/>
                </a:cxn>
                <a:cxn ang="0">
                  <a:pos x="2302" y="992"/>
                </a:cxn>
                <a:cxn ang="0">
                  <a:pos x="2334" y="935"/>
                </a:cxn>
                <a:cxn ang="0">
                  <a:pos x="2367" y="845"/>
                </a:cxn>
                <a:cxn ang="0">
                  <a:pos x="2334" y="673"/>
                </a:cxn>
                <a:cxn ang="0">
                  <a:pos x="2269" y="559"/>
                </a:cxn>
                <a:cxn ang="0">
                  <a:pos x="2212" y="469"/>
                </a:cxn>
                <a:cxn ang="0">
                  <a:pos x="2073" y="322"/>
                </a:cxn>
                <a:cxn ang="0">
                  <a:pos x="2057" y="298"/>
                </a:cxn>
                <a:cxn ang="0">
                  <a:pos x="2024" y="282"/>
                </a:cxn>
                <a:cxn ang="0">
                  <a:pos x="1943" y="224"/>
                </a:cxn>
                <a:cxn ang="0">
                  <a:pos x="1730" y="167"/>
                </a:cxn>
                <a:cxn ang="0">
                  <a:pos x="1681" y="135"/>
                </a:cxn>
                <a:cxn ang="0">
                  <a:pos x="1649" y="94"/>
                </a:cxn>
                <a:cxn ang="0">
                  <a:pos x="1567" y="77"/>
                </a:cxn>
                <a:cxn ang="0">
                  <a:pos x="1314" y="45"/>
                </a:cxn>
                <a:cxn ang="0">
                  <a:pos x="1281" y="53"/>
                </a:cxn>
                <a:cxn ang="0">
                  <a:pos x="1257" y="69"/>
                </a:cxn>
                <a:cxn ang="0">
                  <a:pos x="1167" y="86"/>
                </a:cxn>
                <a:cxn ang="0">
                  <a:pos x="759" y="77"/>
                </a:cxn>
              </a:cxnLst>
              <a:rect l="0" t="0" r="r" b="b"/>
              <a:pathLst>
                <a:path w="2373" h="1375">
                  <a:moveTo>
                    <a:pt x="759" y="77"/>
                  </a:moveTo>
                  <a:cubicBezTo>
                    <a:pt x="596" y="71"/>
                    <a:pt x="471" y="61"/>
                    <a:pt x="310" y="77"/>
                  </a:cubicBezTo>
                  <a:cubicBezTo>
                    <a:pt x="286" y="79"/>
                    <a:pt x="267" y="96"/>
                    <a:pt x="245" y="102"/>
                  </a:cubicBezTo>
                  <a:cubicBezTo>
                    <a:pt x="223" y="107"/>
                    <a:pt x="179" y="118"/>
                    <a:pt x="179" y="118"/>
                  </a:cubicBezTo>
                  <a:cubicBezTo>
                    <a:pt x="157" y="183"/>
                    <a:pt x="189" y="108"/>
                    <a:pt x="147" y="151"/>
                  </a:cubicBezTo>
                  <a:cubicBezTo>
                    <a:pt x="123" y="174"/>
                    <a:pt x="105" y="203"/>
                    <a:pt x="90" y="233"/>
                  </a:cubicBezTo>
                  <a:cubicBezTo>
                    <a:pt x="76" y="258"/>
                    <a:pt x="59" y="286"/>
                    <a:pt x="49" y="314"/>
                  </a:cubicBezTo>
                  <a:cubicBezTo>
                    <a:pt x="27" y="372"/>
                    <a:pt x="18" y="434"/>
                    <a:pt x="0" y="494"/>
                  </a:cubicBezTo>
                  <a:cubicBezTo>
                    <a:pt x="2" y="540"/>
                    <a:pt x="3" y="586"/>
                    <a:pt x="8" y="633"/>
                  </a:cubicBezTo>
                  <a:cubicBezTo>
                    <a:pt x="15" y="708"/>
                    <a:pt x="64" y="784"/>
                    <a:pt x="106" y="845"/>
                  </a:cubicBezTo>
                  <a:cubicBezTo>
                    <a:pt x="133" y="884"/>
                    <a:pt x="158" y="928"/>
                    <a:pt x="188" y="967"/>
                  </a:cubicBezTo>
                  <a:cubicBezTo>
                    <a:pt x="273" y="1077"/>
                    <a:pt x="385" y="1156"/>
                    <a:pt x="498" y="1237"/>
                  </a:cubicBezTo>
                  <a:cubicBezTo>
                    <a:pt x="603" y="1312"/>
                    <a:pt x="453" y="1218"/>
                    <a:pt x="620" y="1302"/>
                  </a:cubicBezTo>
                  <a:cubicBezTo>
                    <a:pt x="689" y="1336"/>
                    <a:pt x="736" y="1363"/>
                    <a:pt x="816" y="1375"/>
                  </a:cubicBezTo>
                  <a:cubicBezTo>
                    <a:pt x="865" y="1372"/>
                    <a:pt x="914" y="1375"/>
                    <a:pt x="963" y="1367"/>
                  </a:cubicBezTo>
                  <a:cubicBezTo>
                    <a:pt x="1010" y="1358"/>
                    <a:pt x="1064" y="1319"/>
                    <a:pt x="1110" y="1302"/>
                  </a:cubicBezTo>
                  <a:cubicBezTo>
                    <a:pt x="1208" y="1263"/>
                    <a:pt x="1322" y="1223"/>
                    <a:pt x="1428" y="1212"/>
                  </a:cubicBezTo>
                  <a:cubicBezTo>
                    <a:pt x="1641" y="1188"/>
                    <a:pt x="1835" y="1183"/>
                    <a:pt x="2057" y="1179"/>
                  </a:cubicBezTo>
                  <a:cubicBezTo>
                    <a:pt x="2087" y="1164"/>
                    <a:pt x="2115" y="1157"/>
                    <a:pt x="2147" y="1147"/>
                  </a:cubicBezTo>
                  <a:cubicBezTo>
                    <a:pt x="2164" y="1134"/>
                    <a:pt x="2187" y="1128"/>
                    <a:pt x="2204" y="1114"/>
                  </a:cubicBezTo>
                  <a:cubicBezTo>
                    <a:pt x="2225" y="1095"/>
                    <a:pt x="2240" y="1068"/>
                    <a:pt x="2261" y="1049"/>
                  </a:cubicBezTo>
                  <a:cubicBezTo>
                    <a:pt x="2278" y="995"/>
                    <a:pt x="2254" y="1054"/>
                    <a:pt x="2302" y="992"/>
                  </a:cubicBezTo>
                  <a:cubicBezTo>
                    <a:pt x="2315" y="974"/>
                    <a:pt x="2321" y="953"/>
                    <a:pt x="2334" y="935"/>
                  </a:cubicBezTo>
                  <a:cubicBezTo>
                    <a:pt x="2343" y="901"/>
                    <a:pt x="2347" y="873"/>
                    <a:pt x="2367" y="845"/>
                  </a:cubicBezTo>
                  <a:cubicBezTo>
                    <a:pt x="2361" y="758"/>
                    <a:pt x="2373" y="731"/>
                    <a:pt x="2334" y="673"/>
                  </a:cubicBezTo>
                  <a:cubicBezTo>
                    <a:pt x="2320" y="631"/>
                    <a:pt x="2299" y="589"/>
                    <a:pt x="2269" y="559"/>
                  </a:cubicBezTo>
                  <a:cubicBezTo>
                    <a:pt x="2252" y="517"/>
                    <a:pt x="2237" y="504"/>
                    <a:pt x="2212" y="469"/>
                  </a:cubicBezTo>
                  <a:cubicBezTo>
                    <a:pt x="2189" y="401"/>
                    <a:pt x="2120" y="369"/>
                    <a:pt x="2073" y="322"/>
                  </a:cubicBezTo>
                  <a:cubicBezTo>
                    <a:pt x="2066" y="315"/>
                    <a:pt x="2064" y="304"/>
                    <a:pt x="2057" y="298"/>
                  </a:cubicBezTo>
                  <a:cubicBezTo>
                    <a:pt x="2047" y="290"/>
                    <a:pt x="2034" y="288"/>
                    <a:pt x="2024" y="282"/>
                  </a:cubicBezTo>
                  <a:cubicBezTo>
                    <a:pt x="1995" y="264"/>
                    <a:pt x="1972" y="238"/>
                    <a:pt x="1943" y="224"/>
                  </a:cubicBezTo>
                  <a:cubicBezTo>
                    <a:pt x="1877" y="190"/>
                    <a:pt x="1799" y="183"/>
                    <a:pt x="1730" y="167"/>
                  </a:cubicBezTo>
                  <a:cubicBezTo>
                    <a:pt x="1713" y="156"/>
                    <a:pt x="1694" y="149"/>
                    <a:pt x="1681" y="135"/>
                  </a:cubicBezTo>
                  <a:cubicBezTo>
                    <a:pt x="1669" y="122"/>
                    <a:pt x="1662" y="104"/>
                    <a:pt x="1649" y="94"/>
                  </a:cubicBezTo>
                  <a:cubicBezTo>
                    <a:pt x="1626" y="76"/>
                    <a:pt x="1594" y="81"/>
                    <a:pt x="1567" y="77"/>
                  </a:cubicBezTo>
                  <a:cubicBezTo>
                    <a:pt x="1516" y="0"/>
                    <a:pt x="1379" y="42"/>
                    <a:pt x="1314" y="45"/>
                  </a:cubicBezTo>
                  <a:cubicBezTo>
                    <a:pt x="1303" y="47"/>
                    <a:pt x="1291" y="48"/>
                    <a:pt x="1281" y="53"/>
                  </a:cubicBezTo>
                  <a:cubicBezTo>
                    <a:pt x="1272" y="56"/>
                    <a:pt x="1266" y="66"/>
                    <a:pt x="1257" y="69"/>
                  </a:cubicBezTo>
                  <a:cubicBezTo>
                    <a:pt x="1227" y="77"/>
                    <a:pt x="1196" y="77"/>
                    <a:pt x="1167" y="86"/>
                  </a:cubicBezTo>
                  <a:cubicBezTo>
                    <a:pt x="1031" y="78"/>
                    <a:pt x="894" y="62"/>
                    <a:pt x="759" y="77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28" name="Oval 8"/>
            <p:cNvSpPr>
              <a:spLocks noChangeArrowheads="1"/>
            </p:cNvSpPr>
            <p:nvPr/>
          </p:nvSpPr>
          <p:spPr bwMode="auto">
            <a:xfrm>
              <a:off x="5136" y="3408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29" name="Oval 9"/>
            <p:cNvSpPr>
              <a:spLocks noChangeArrowheads="1"/>
            </p:cNvSpPr>
            <p:nvPr/>
          </p:nvSpPr>
          <p:spPr bwMode="auto">
            <a:xfrm>
              <a:off x="4704" y="3744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30" name="Oval 10"/>
            <p:cNvSpPr>
              <a:spLocks noChangeArrowheads="1"/>
            </p:cNvSpPr>
            <p:nvPr/>
          </p:nvSpPr>
          <p:spPr bwMode="auto">
            <a:xfrm>
              <a:off x="4272" y="321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31" name="Oval 11"/>
            <p:cNvSpPr>
              <a:spLocks noChangeArrowheads="1"/>
            </p:cNvSpPr>
            <p:nvPr/>
          </p:nvSpPr>
          <p:spPr bwMode="auto">
            <a:xfrm>
              <a:off x="5232" y="393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32" name="Oval 12"/>
            <p:cNvSpPr>
              <a:spLocks noChangeArrowheads="1"/>
            </p:cNvSpPr>
            <p:nvPr/>
          </p:nvSpPr>
          <p:spPr bwMode="auto">
            <a:xfrm>
              <a:off x="3648" y="3360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33" name="Oval 13"/>
            <p:cNvSpPr>
              <a:spLocks noChangeArrowheads="1"/>
            </p:cNvSpPr>
            <p:nvPr/>
          </p:nvSpPr>
          <p:spPr bwMode="auto">
            <a:xfrm>
              <a:off x="4848" y="345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89134" name="Oval 14"/>
            <p:cNvSpPr>
              <a:spLocks noChangeArrowheads="1"/>
            </p:cNvSpPr>
            <p:nvPr/>
          </p:nvSpPr>
          <p:spPr bwMode="auto">
            <a:xfrm>
              <a:off x="5328" y="321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sp>
        <p:nvSpPr>
          <p:cNvPr id="389135" name="Oval 15"/>
          <p:cNvSpPr>
            <a:spLocks noChangeArrowheads="1"/>
          </p:cNvSpPr>
          <p:nvPr/>
        </p:nvSpPr>
        <p:spPr bwMode="auto">
          <a:xfrm>
            <a:off x="5359400" y="4191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36" name="Oval 16"/>
          <p:cNvSpPr>
            <a:spLocks noChangeArrowheads="1"/>
          </p:cNvSpPr>
          <p:nvPr/>
        </p:nvSpPr>
        <p:spPr bwMode="auto">
          <a:xfrm>
            <a:off x="3276600" y="6477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37" name="Oval 17"/>
          <p:cNvSpPr>
            <a:spLocks noChangeArrowheads="1"/>
          </p:cNvSpPr>
          <p:nvPr/>
        </p:nvSpPr>
        <p:spPr bwMode="auto">
          <a:xfrm>
            <a:off x="1828800" y="6400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38" name="Oval 18"/>
          <p:cNvSpPr>
            <a:spLocks noChangeArrowheads="1"/>
          </p:cNvSpPr>
          <p:nvPr/>
        </p:nvSpPr>
        <p:spPr bwMode="auto">
          <a:xfrm>
            <a:off x="4343400" y="62484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39" name="Oval 19"/>
          <p:cNvSpPr>
            <a:spLocks noChangeArrowheads="1"/>
          </p:cNvSpPr>
          <p:nvPr/>
        </p:nvSpPr>
        <p:spPr bwMode="auto">
          <a:xfrm>
            <a:off x="457200" y="40386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0" name="Oval 20"/>
          <p:cNvSpPr>
            <a:spLocks noChangeArrowheads="1"/>
          </p:cNvSpPr>
          <p:nvPr/>
        </p:nvSpPr>
        <p:spPr bwMode="auto">
          <a:xfrm>
            <a:off x="6781800" y="16002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1" name="Oval 21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2" name="Oval 22"/>
          <p:cNvSpPr>
            <a:spLocks noChangeArrowheads="1"/>
          </p:cNvSpPr>
          <p:nvPr/>
        </p:nvSpPr>
        <p:spPr bwMode="auto">
          <a:xfrm>
            <a:off x="7543800" y="3810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3" name="Oval 2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4" name="Oval 24"/>
          <p:cNvSpPr>
            <a:spLocks noChangeArrowheads="1"/>
          </p:cNvSpPr>
          <p:nvPr/>
        </p:nvSpPr>
        <p:spPr bwMode="auto">
          <a:xfrm>
            <a:off x="8382000" y="2667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5" name="Oval 25"/>
          <p:cNvSpPr>
            <a:spLocks noChangeArrowheads="1"/>
          </p:cNvSpPr>
          <p:nvPr/>
        </p:nvSpPr>
        <p:spPr bwMode="auto">
          <a:xfrm>
            <a:off x="7162800" y="685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6" name="Oval 26"/>
          <p:cNvSpPr>
            <a:spLocks noChangeArrowheads="1"/>
          </p:cNvSpPr>
          <p:nvPr/>
        </p:nvSpPr>
        <p:spPr bwMode="auto">
          <a:xfrm>
            <a:off x="381000" y="55626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6781800" y="2590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pic>
        <p:nvPicPr>
          <p:cNvPr id="389148" name="Picture 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92800" y="1244600"/>
            <a:ext cx="2982913" cy="193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0"/>
            <a:ext cx="7302500" cy="1143000"/>
          </a:xfrm>
        </p:spPr>
        <p:txBody>
          <a:bodyPr/>
          <a:lstStyle/>
          <a:p>
            <a:r>
              <a:rPr lang="en-US" dirty="0"/>
              <a:t>How can plasmids help us?</a:t>
            </a:r>
          </a:p>
        </p:txBody>
      </p:sp>
      <p:sp>
        <p:nvSpPr>
          <p:cNvPr id="4157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4500" y="1308100"/>
            <a:ext cx="8229600" cy="4525963"/>
          </a:xfrm>
        </p:spPr>
        <p:txBody>
          <a:bodyPr/>
          <a:lstStyle/>
          <a:p>
            <a:r>
              <a:rPr lang="en-US" dirty="0"/>
              <a:t>A way to get genes into bacteria easily</a:t>
            </a:r>
          </a:p>
          <a:p>
            <a:pPr lvl="1"/>
            <a:r>
              <a:rPr lang="en-US" dirty="0"/>
              <a:t>insert new gene into plasmid</a:t>
            </a:r>
            <a:endParaRPr lang="en-US" dirty="0" smtClean="0"/>
          </a:p>
          <a:p>
            <a:pPr lvl="1"/>
            <a:r>
              <a:rPr lang="en-US" dirty="0" smtClean="0"/>
              <a:t>Plasmid is a </a:t>
            </a:r>
            <a:r>
              <a:rPr lang="en-US" u="sng" dirty="0" smtClean="0">
                <a:solidFill>
                  <a:srgbClr val="CC0000"/>
                </a:solidFill>
              </a:rPr>
              <a:t>vector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for gene delivery</a:t>
            </a:r>
          </a:p>
          <a:p>
            <a:pPr lvl="1"/>
            <a:r>
              <a:rPr lang="en-US" dirty="0"/>
              <a:t>bacteria now expresses new gene</a:t>
            </a:r>
          </a:p>
          <a:p>
            <a:pPr lvl="2"/>
            <a:r>
              <a:rPr lang="en-US" sz="2800" dirty="0"/>
              <a:t>bacteria make new protein</a:t>
            </a:r>
          </a:p>
        </p:txBody>
      </p:sp>
      <p:sp>
        <p:nvSpPr>
          <p:cNvPr id="415749" name="AutoShape 5"/>
          <p:cNvSpPr>
            <a:spLocks noChangeArrowheads="1"/>
          </p:cNvSpPr>
          <p:nvPr/>
        </p:nvSpPr>
        <p:spPr bwMode="auto">
          <a:xfrm>
            <a:off x="3124200" y="52578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50" name="AutoShape 6"/>
          <p:cNvSpPr>
            <a:spLocks noChangeArrowheads="1"/>
          </p:cNvSpPr>
          <p:nvPr/>
        </p:nvSpPr>
        <p:spPr bwMode="auto">
          <a:xfrm>
            <a:off x="6096000" y="52578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2286000" y="5029200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F116A"/>
                </a:solidFill>
              </a:rPr>
              <a:t>+</a:t>
            </a:r>
            <a:endParaRPr lang="en-US" sz="36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42163" y="3567113"/>
            <a:ext cx="1998662" cy="3048000"/>
            <a:chOff x="4499" y="2247"/>
            <a:chExt cx="1259" cy="1920"/>
          </a:xfrm>
        </p:grpSpPr>
        <p:sp>
          <p:nvSpPr>
            <p:cNvPr id="415753" name="Oval 9"/>
            <p:cNvSpPr>
              <a:spLocks noChangeArrowheads="1"/>
            </p:cNvSpPr>
            <p:nvPr/>
          </p:nvSpPr>
          <p:spPr bwMode="auto">
            <a:xfrm rot="5400000">
              <a:off x="4503" y="2911"/>
              <a:ext cx="1392" cy="1119"/>
            </a:xfrm>
            <a:prstGeom prst="ellipse">
              <a:avLst/>
            </a:prstGeom>
            <a:solidFill>
              <a:srgbClr val="E2D8EF"/>
            </a:solidFill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54" name="Freeform 10"/>
            <p:cNvSpPr>
              <a:spLocks/>
            </p:cNvSpPr>
            <p:nvPr/>
          </p:nvSpPr>
          <p:spPr bwMode="auto">
            <a:xfrm rot="5400000">
              <a:off x="4916" y="3586"/>
              <a:ext cx="624" cy="362"/>
            </a:xfrm>
            <a:custGeom>
              <a:avLst/>
              <a:gdLst/>
              <a:ahLst/>
              <a:cxnLst>
                <a:cxn ang="0">
                  <a:pos x="759" y="77"/>
                </a:cxn>
                <a:cxn ang="0">
                  <a:pos x="310" y="77"/>
                </a:cxn>
                <a:cxn ang="0">
                  <a:pos x="245" y="102"/>
                </a:cxn>
                <a:cxn ang="0">
                  <a:pos x="179" y="118"/>
                </a:cxn>
                <a:cxn ang="0">
                  <a:pos x="147" y="151"/>
                </a:cxn>
                <a:cxn ang="0">
                  <a:pos x="90" y="233"/>
                </a:cxn>
                <a:cxn ang="0">
                  <a:pos x="49" y="314"/>
                </a:cxn>
                <a:cxn ang="0">
                  <a:pos x="0" y="494"/>
                </a:cxn>
                <a:cxn ang="0">
                  <a:pos x="8" y="633"/>
                </a:cxn>
                <a:cxn ang="0">
                  <a:pos x="106" y="845"/>
                </a:cxn>
                <a:cxn ang="0">
                  <a:pos x="188" y="967"/>
                </a:cxn>
                <a:cxn ang="0">
                  <a:pos x="498" y="1237"/>
                </a:cxn>
                <a:cxn ang="0">
                  <a:pos x="620" y="1302"/>
                </a:cxn>
                <a:cxn ang="0">
                  <a:pos x="816" y="1375"/>
                </a:cxn>
                <a:cxn ang="0">
                  <a:pos x="963" y="1367"/>
                </a:cxn>
                <a:cxn ang="0">
                  <a:pos x="1110" y="1302"/>
                </a:cxn>
                <a:cxn ang="0">
                  <a:pos x="1428" y="1212"/>
                </a:cxn>
                <a:cxn ang="0">
                  <a:pos x="2057" y="1179"/>
                </a:cxn>
                <a:cxn ang="0">
                  <a:pos x="2147" y="1147"/>
                </a:cxn>
                <a:cxn ang="0">
                  <a:pos x="2204" y="1114"/>
                </a:cxn>
                <a:cxn ang="0">
                  <a:pos x="2261" y="1049"/>
                </a:cxn>
                <a:cxn ang="0">
                  <a:pos x="2302" y="992"/>
                </a:cxn>
                <a:cxn ang="0">
                  <a:pos x="2334" y="935"/>
                </a:cxn>
                <a:cxn ang="0">
                  <a:pos x="2367" y="845"/>
                </a:cxn>
                <a:cxn ang="0">
                  <a:pos x="2334" y="673"/>
                </a:cxn>
                <a:cxn ang="0">
                  <a:pos x="2269" y="559"/>
                </a:cxn>
                <a:cxn ang="0">
                  <a:pos x="2212" y="469"/>
                </a:cxn>
                <a:cxn ang="0">
                  <a:pos x="2073" y="322"/>
                </a:cxn>
                <a:cxn ang="0">
                  <a:pos x="2057" y="298"/>
                </a:cxn>
                <a:cxn ang="0">
                  <a:pos x="2024" y="282"/>
                </a:cxn>
                <a:cxn ang="0">
                  <a:pos x="1943" y="224"/>
                </a:cxn>
                <a:cxn ang="0">
                  <a:pos x="1730" y="167"/>
                </a:cxn>
                <a:cxn ang="0">
                  <a:pos x="1681" y="135"/>
                </a:cxn>
                <a:cxn ang="0">
                  <a:pos x="1649" y="94"/>
                </a:cxn>
                <a:cxn ang="0">
                  <a:pos x="1567" y="77"/>
                </a:cxn>
                <a:cxn ang="0">
                  <a:pos x="1314" y="45"/>
                </a:cxn>
                <a:cxn ang="0">
                  <a:pos x="1281" y="53"/>
                </a:cxn>
                <a:cxn ang="0">
                  <a:pos x="1257" y="69"/>
                </a:cxn>
                <a:cxn ang="0">
                  <a:pos x="1167" y="86"/>
                </a:cxn>
                <a:cxn ang="0">
                  <a:pos x="759" y="77"/>
                </a:cxn>
              </a:cxnLst>
              <a:rect l="0" t="0" r="r" b="b"/>
              <a:pathLst>
                <a:path w="2373" h="1375">
                  <a:moveTo>
                    <a:pt x="759" y="77"/>
                  </a:moveTo>
                  <a:cubicBezTo>
                    <a:pt x="596" y="71"/>
                    <a:pt x="471" y="61"/>
                    <a:pt x="310" y="77"/>
                  </a:cubicBezTo>
                  <a:cubicBezTo>
                    <a:pt x="286" y="79"/>
                    <a:pt x="267" y="96"/>
                    <a:pt x="245" y="102"/>
                  </a:cubicBezTo>
                  <a:cubicBezTo>
                    <a:pt x="223" y="107"/>
                    <a:pt x="179" y="118"/>
                    <a:pt x="179" y="118"/>
                  </a:cubicBezTo>
                  <a:cubicBezTo>
                    <a:pt x="157" y="183"/>
                    <a:pt x="189" y="108"/>
                    <a:pt x="147" y="151"/>
                  </a:cubicBezTo>
                  <a:cubicBezTo>
                    <a:pt x="123" y="174"/>
                    <a:pt x="105" y="203"/>
                    <a:pt x="90" y="233"/>
                  </a:cubicBezTo>
                  <a:cubicBezTo>
                    <a:pt x="76" y="258"/>
                    <a:pt x="59" y="286"/>
                    <a:pt x="49" y="314"/>
                  </a:cubicBezTo>
                  <a:cubicBezTo>
                    <a:pt x="27" y="372"/>
                    <a:pt x="18" y="434"/>
                    <a:pt x="0" y="494"/>
                  </a:cubicBezTo>
                  <a:cubicBezTo>
                    <a:pt x="2" y="540"/>
                    <a:pt x="3" y="586"/>
                    <a:pt x="8" y="633"/>
                  </a:cubicBezTo>
                  <a:cubicBezTo>
                    <a:pt x="15" y="708"/>
                    <a:pt x="64" y="784"/>
                    <a:pt x="106" y="845"/>
                  </a:cubicBezTo>
                  <a:cubicBezTo>
                    <a:pt x="133" y="884"/>
                    <a:pt x="158" y="928"/>
                    <a:pt x="188" y="967"/>
                  </a:cubicBezTo>
                  <a:cubicBezTo>
                    <a:pt x="273" y="1077"/>
                    <a:pt x="385" y="1156"/>
                    <a:pt x="498" y="1237"/>
                  </a:cubicBezTo>
                  <a:cubicBezTo>
                    <a:pt x="603" y="1312"/>
                    <a:pt x="453" y="1218"/>
                    <a:pt x="620" y="1302"/>
                  </a:cubicBezTo>
                  <a:cubicBezTo>
                    <a:pt x="689" y="1336"/>
                    <a:pt x="736" y="1363"/>
                    <a:pt x="816" y="1375"/>
                  </a:cubicBezTo>
                  <a:cubicBezTo>
                    <a:pt x="865" y="1372"/>
                    <a:pt x="914" y="1375"/>
                    <a:pt x="963" y="1367"/>
                  </a:cubicBezTo>
                  <a:cubicBezTo>
                    <a:pt x="1010" y="1358"/>
                    <a:pt x="1064" y="1319"/>
                    <a:pt x="1110" y="1302"/>
                  </a:cubicBezTo>
                  <a:cubicBezTo>
                    <a:pt x="1208" y="1263"/>
                    <a:pt x="1322" y="1223"/>
                    <a:pt x="1428" y="1212"/>
                  </a:cubicBezTo>
                  <a:cubicBezTo>
                    <a:pt x="1641" y="1188"/>
                    <a:pt x="1835" y="1183"/>
                    <a:pt x="2057" y="1179"/>
                  </a:cubicBezTo>
                  <a:cubicBezTo>
                    <a:pt x="2087" y="1164"/>
                    <a:pt x="2115" y="1157"/>
                    <a:pt x="2147" y="1147"/>
                  </a:cubicBezTo>
                  <a:cubicBezTo>
                    <a:pt x="2164" y="1134"/>
                    <a:pt x="2187" y="1128"/>
                    <a:pt x="2204" y="1114"/>
                  </a:cubicBezTo>
                  <a:cubicBezTo>
                    <a:pt x="2225" y="1095"/>
                    <a:pt x="2240" y="1068"/>
                    <a:pt x="2261" y="1049"/>
                  </a:cubicBezTo>
                  <a:cubicBezTo>
                    <a:pt x="2278" y="995"/>
                    <a:pt x="2254" y="1054"/>
                    <a:pt x="2302" y="992"/>
                  </a:cubicBezTo>
                  <a:cubicBezTo>
                    <a:pt x="2315" y="974"/>
                    <a:pt x="2321" y="953"/>
                    <a:pt x="2334" y="935"/>
                  </a:cubicBezTo>
                  <a:cubicBezTo>
                    <a:pt x="2343" y="901"/>
                    <a:pt x="2347" y="873"/>
                    <a:pt x="2367" y="845"/>
                  </a:cubicBezTo>
                  <a:cubicBezTo>
                    <a:pt x="2361" y="758"/>
                    <a:pt x="2373" y="731"/>
                    <a:pt x="2334" y="673"/>
                  </a:cubicBezTo>
                  <a:cubicBezTo>
                    <a:pt x="2320" y="631"/>
                    <a:pt x="2299" y="589"/>
                    <a:pt x="2269" y="559"/>
                  </a:cubicBezTo>
                  <a:cubicBezTo>
                    <a:pt x="2252" y="517"/>
                    <a:pt x="2237" y="504"/>
                    <a:pt x="2212" y="469"/>
                  </a:cubicBezTo>
                  <a:cubicBezTo>
                    <a:pt x="2189" y="401"/>
                    <a:pt x="2120" y="369"/>
                    <a:pt x="2073" y="322"/>
                  </a:cubicBezTo>
                  <a:cubicBezTo>
                    <a:pt x="2066" y="315"/>
                    <a:pt x="2064" y="304"/>
                    <a:pt x="2057" y="298"/>
                  </a:cubicBezTo>
                  <a:cubicBezTo>
                    <a:pt x="2047" y="290"/>
                    <a:pt x="2034" y="288"/>
                    <a:pt x="2024" y="282"/>
                  </a:cubicBezTo>
                  <a:cubicBezTo>
                    <a:pt x="1995" y="264"/>
                    <a:pt x="1972" y="238"/>
                    <a:pt x="1943" y="224"/>
                  </a:cubicBezTo>
                  <a:cubicBezTo>
                    <a:pt x="1877" y="190"/>
                    <a:pt x="1799" y="183"/>
                    <a:pt x="1730" y="167"/>
                  </a:cubicBezTo>
                  <a:cubicBezTo>
                    <a:pt x="1713" y="156"/>
                    <a:pt x="1694" y="149"/>
                    <a:pt x="1681" y="135"/>
                  </a:cubicBezTo>
                  <a:cubicBezTo>
                    <a:pt x="1669" y="122"/>
                    <a:pt x="1662" y="104"/>
                    <a:pt x="1649" y="94"/>
                  </a:cubicBezTo>
                  <a:cubicBezTo>
                    <a:pt x="1626" y="76"/>
                    <a:pt x="1594" y="81"/>
                    <a:pt x="1567" y="77"/>
                  </a:cubicBezTo>
                  <a:cubicBezTo>
                    <a:pt x="1516" y="0"/>
                    <a:pt x="1379" y="42"/>
                    <a:pt x="1314" y="45"/>
                  </a:cubicBezTo>
                  <a:cubicBezTo>
                    <a:pt x="1303" y="47"/>
                    <a:pt x="1291" y="48"/>
                    <a:pt x="1281" y="53"/>
                  </a:cubicBezTo>
                  <a:cubicBezTo>
                    <a:pt x="1272" y="56"/>
                    <a:pt x="1266" y="66"/>
                    <a:pt x="1257" y="69"/>
                  </a:cubicBezTo>
                  <a:cubicBezTo>
                    <a:pt x="1227" y="77"/>
                    <a:pt x="1196" y="77"/>
                    <a:pt x="1167" y="86"/>
                  </a:cubicBezTo>
                  <a:cubicBezTo>
                    <a:pt x="1031" y="78"/>
                    <a:pt x="894" y="62"/>
                    <a:pt x="759" y="77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169" y="2871"/>
              <a:ext cx="250" cy="250"/>
              <a:chOff x="3696" y="3024"/>
              <a:chExt cx="922" cy="922"/>
            </a:xfrm>
          </p:grpSpPr>
          <p:pic>
            <p:nvPicPr>
              <p:cNvPr id="415756" name="Picture 1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3024"/>
                <a:ext cx="922" cy="922"/>
              </a:xfrm>
              <a:prstGeom prst="rect">
                <a:avLst/>
              </a:prstGeom>
              <a:noFill/>
            </p:spPr>
          </p:pic>
          <p:pic>
            <p:nvPicPr>
              <p:cNvPr id="415757" name="Picture 1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3024"/>
                <a:ext cx="496" cy="498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833" y="3207"/>
              <a:ext cx="250" cy="250"/>
              <a:chOff x="3696" y="3024"/>
              <a:chExt cx="922" cy="922"/>
            </a:xfrm>
          </p:grpSpPr>
          <p:pic>
            <p:nvPicPr>
              <p:cNvPr id="415759" name="Picture 15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3024"/>
                <a:ext cx="922" cy="922"/>
              </a:xfrm>
              <a:prstGeom prst="rect">
                <a:avLst/>
              </a:prstGeom>
              <a:noFill/>
            </p:spPr>
          </p:pic>
          <p:pic>
            <p:nvPicPr>
              <p:cNvPr id="415760" name="Picture 1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3024"/>
                <a:ext cx="496" cy="498"/>
              </a:xfrm>
              <a:prstGeom prst="rect">
                <a:avLst/>
              </a:prstGeom>
              <a:noFill/>
            </p:spPr>
          </p:pic>
        </p:grpSp>
        <p:sp>
          <p:nvSpPr>
            <p:cNvPr id="415761" name="Rectangle 17"/>
            <p:cNvSpPr>
              <a:spLocks noChangeArrowheads="1"/>
            </p:cNvSpPr>
            <p:nvPr/>
          </p:nvSpPr>
          <p:spPr bwMode="auto">
            <a:xfrm>
              <a:off x="4499" y="2247"/>
              <a:ext cx="10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transformed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bacteria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65275" y="3886200"/>
            <a:ext cx="2473325" cy="1136650"/>
            <a:chOff x="986" y="2448"/>
            <a:chExt cx="1558" cy="716"/>
          </a:xfrm>
        </p:grpSpPr>
        <p:pic>
          <p:nvPicPr>
            <p:cNvPr id="415763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8" y="2592"/>
              <a:ext cx="496" cy="498"/>
            </a:xfrm>
            <a:prstGeom prst="rect">
              <a:avLst/>
            </a:prstGeom>
            <a:noFill/>
          </p:spPr>
        </p:pic>
        <p:sp>
          <p:nvSpPr>
            <p:cNvPr id="415764" name="Rectangle 20"/>
            <p:cNvSpPr>
              <a:spLocks noChangeArrowheads="1"/>
            </p:cNvSpPr>
            <p:nvPr/>
          </p:nvSpPr>
          <p:spPr bwMode="auto">
            <a:xfrm>
              <a:off x="986" y="2448"/>
              <a:ext cx="128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tx2"/>
                  </a:solidFill>
                </a:rPr>
                <a:t>gene from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other organism</a:t>
              </a:r>
            </a:p>
          </p:txBody>
        </p:sp>
        <p:pic>
          <p:nvPicPr>
            <p:cNvPr id="415765" name="Picture 21" descr="2118950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16" y="2880"/>
              <a:ext cx="480" cy="284"/>
            </a:xfrm>
            <a:prstGeom prst="rect">
              <a:avLst/>
            </a:prstGeom>
            <a:noFill/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46075" y="4876800"/>
            <a:ext cx="2016125" cy="1905000"/>
            <a:chOff x="218" y="3072"/>
            <a:chExt cx="1270" cy="1200"/>
          </a:xfrm>
        </p:grpSpPr>
        <p:pic>
          <p:nvPicPr>
            <p:cNvPr id="415767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" y="3350"/>
              <a:ext cx="922" cy="922"/>
            </a:xfrm>
            <a:prstGeom prst="rect">
              <a:avLst/>
            </a:prstGeom>
            <a:noFill/>
          </p:spPr>
        </p:pic>
        <p:sp>
          <p:nvSpPr>
            <p:cNvPr id="415768" name="Rectangle 24"/>
            <p:cNvSpPr>
              <a:spLocks noChangeArrowheads="1"/>
            </p:cNvSpPr>
            <p:nvPr/>
          </p:nvSpPr>
          <p:spPr bwMode="auto">
            <a:xfrm>
              <a:off x="662" y="3724"/>
              <a:ext cx="7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plasmid</a:t>
              </a:r>
            </a:p>
          </p:txBody>
        </p:sp>
        <p:pic>
          <p:nvPicPr>
            <p:cNvPr id="415769" name="Picture 25" descr="211895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240" y="3408"/>
              <a:ext cx="528" cy="312"/>
            </a:xfrm>
            <a:prstGeom prst="rect">
              <a:avLst/>
            </a:prstGeom>
            <a:noFill/>
          </p:spPr>
        </p:pic>
        <p:sp>
          <p:nvSpPr>
            <p:cNvPr id="415770" name="Rectangle 26"/>
            <p:cNvSpPr>
              <a:spLocks noChangeArrowheads="1"/>
            </p:cNvSpPr>
            <p:nvPr/>
          </p:nvSpPr>
          <p:spPr bwMode="auto">
            <a:xfrm>
              <a:off x="218" y="3072"/>
              <a:ext cx="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tx2"/>
                  </a:solidFill>
                </a:rPr>
                <a:t>cut DNA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278313" y="4038600"/>
            <a:ext cx="1708150" cy="2225675"/>
            <a:chOff x="2695" y="2544"/>
            <a:chExt cx="1076" cy="1402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817" y="3024"/>
              <a:ext cx="922" cy="922"/>
              <a:chOff x="3696" y="3024"/>
              <a:chExt cx="922" cy="922"/>
            </a:xfrm>
          </p:grpSpPr>
          <p:pic>
            <p:nvPicPr>
              <p:cNvPr id="415773" name="Picture 2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96" y="3024"/>
                <a:ext cx="922" cy="922"/>
              </a:xfrm>
              <a:prstGeom prst="rect">
                <a:avLst/>
              </a:prstGeom>
              <a:noFill/>
            </p:spPr>
          </p:pic>
          <p:pic>
            <p:nvPicPr>
              <p:cNvPr id="415774" name="Picture 3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96" y="3024"/>
                <a:ext cx="496" cy="498"/>
              </a:xfrm>
              <a:prstGeom prst="rect">
                <a:avLst/>
              </a:prstGeom>
              <a:noFill/>
            </p:spPr>
          </p:pic>
        </p:grpSp>
        <p:sp>
          <p:nvSpPr>
            <p:cNvPr id="415775" name="Rectangle 31"/>
            <p:cNvSpPr>
              <a:spLocks noChangeArrowheads="1"/>
            </p:cNvSpPr>
            <p:nvPr/>
          </p:nvSpPr>
          <p:spPr bwMode="auto">
            <a:xfrm>
              <a:off x="2695" y="2544"/>
              <a:ext cx="10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recombinant</a:t>
              </a:r>
              <a:br>
                <a:rPr lang="en-US" sz="2000" b="1">
                  <a:solidFill>
                    <a:schemeClr val="tx2"/>
                  </a:solidFill>
                </a:rPr>
              </a:br>
              <a:r>
                <a:rPr lang="en-US" sz="2000" b="1">
                  <a:solidFill>
                    <a:schemeClr val="tx2"/>
                  </a:solidFill>
                </a:rPr>
                <a:t>plasmid</a:t>
              </a:r>
            </a:p>
          </p:txBody>
        </p:sp>
        <p:sp>
          <p:nvSpPr>
            <p:cNvPr id="415776" name="Rectangle 32"/>
            <p:cNvSpPr>
              <a:spLocks noChangeArrowheads="1"/>
            </p:cNvSpPr>
            <p:nvPr/>
          </p:nvSpPr>
          <p:spPr bwMode="auto">
            <a:xfrm>
              <a:off x="2956" y="336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</a:rPr>
                <a:t>vector</a:t>
              </a:r>
            </a:p>
          </p:txBody>
        </p:sp>
      </p:grpSp>
      <p:sp>
        <p:nvSpPr>
          <p:cNvPr id="415777" name="Rectangle 33"/>
          <p:cNvSpPr>
            <a:spLocks noChangeArrowheads="1"/>
          </p:cNvSpPr>
          <p:nvPr/>
        </p:nvSpPr>
        <p:spPr bwMode="auto">
          <a:xfrm>
            <a:off x="3273425" y="5708650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glue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16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555750"/>
            <a:ext cx="6705600" cy="502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6032500" y="3508375"/>
            <a:ext cx="1730375" cy="849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3190875" y="5624513"/>
            <a:ext cx="3159125" cy="849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4810125" y="1830388"/>
            <a:ext cx="2428875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09538"/>
            <a:ext cx="4483100" cy="690562"/>
          </a:xfrm>
        </p:spPr>
        <p:txBody>
          <a:bodyPr/>
          <a:lstStyle/>
          <a:p>
            <a:r>
              <a:rPr lang="en-US" dirty="0"/>
              <a:t>Biotechnology  </a:t>
            </a:r>
          </a:p>
        </p:txBody>
      </p:sp>
      <p:sp>
        <p:nvSpPr>
          <p:cNvPr id="409607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5000" y="927100"/>
            <a:ext cx="8382000" cy="508000"/>
          </a:xfrm>
        </p:spPr>
        <p:txBody>
          <a:bodyPr/>
          <a:lstStyle/>
          <a:p>
            <a:r>
              <a:rPr lang="en-US" sz="2700" dirty="0"/>
              <a:t>Plasmids used to insert new genes into bacteria</a:t>
            </a:r>
            <a:endParaRPr lang="en-US" sz="2600" dirty="0"/>
          </a:p>
        </p:txBody>
      </p:sp>
      <p:sp>
        <p:nvSpPr>
          <p:cNvPr id="409608" name="AutoShape 8"/>
          <p:cNvSpPr>
            <a:spLocks noChangeArrowheads="1"/>
          </p:cNvSpPr>
          <p:nvPr/>
        </p:nvSpPr>
        <p:spPr bwMode="auto">
          <a:xfrm>
            <a:off x="174625" y="2609850"/>
            <a:ext cx="1193800" cy="5619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45720" tIns="0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gene we want</a:t>
            </a:r>
            <a:endParaRPr lang="en-US" sz="2600" b="1">
              <a:solidFill>
                <a:srgbClr val="000000"/>
              </a:solidFill>
            </a:endParaRPr>
          </a:p>
        </p:txBody>
      </p:sp>
      <p:sp>
        <p:nvSpPr>
          <p:cNvPr id="409609" name="AutoShape 9"/>
          <p:cNvSpPr>
            <a:spLocks noChangeArrowheads="1"/>
          </p:cNvSpPr>
          <p:nvPr/>
        </p:nvSpPr>
        <p:spPr bwMode="auto">
          <a:xfrm>
            <a:off x="4945063" y="2216150"/>
            <a:ext cx="2092325" cy="3111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45720" tIns="18288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cut DNA</a:t>
            </a:r>
            <a:endParaRPr lang="en-US" sz="2600" b="1">
              <a:solidFill>
                <a:srgbClr val="000000"/>
              </a:solidFill>
            </a:endParaRPr>
          </a:p>
        </p:txBody>
      </p:sp>
      <p:sp>
        <p:nvSpPr>
          <p:cNvPr id="409610" name="AutoShape 10"/>
          <p:cNvSpPr>
            <a:spLocks noChangeArrowheads="1"/>
          </p:cNvSpPr>
          <p:nvPr/>
        </p:nvSpPr>
        <p:spPr bwMode="auto">
          <a:xfrm>
            <a:off x="6061075" y="3941763"/>
            <a:ext cx="2306638" cy="3111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45720" tIns="18288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cut plasmid DNA</a:t>
            </a:r>
            <a:endParaRPr lang="en-US" sz="2600" b="1">
              <a:solidFill>
                <a:srgbClr val="000000"/>
              </a:solidFill>
            </a:endParaRPr>
          </a:p>
        </p:txBody>
      </p:sp>
      <p:sp>
        <p:nvSpPr>
          <p:cNvPr id="409611" name="AutoShape 11"/>
          <p:cNvSpPr>
            <a:spLocks noChangeArrowheads="1"/>
          </p:cNvSpPr>
          <p:nvPr/>
        </p:nvSpPr>
        <p:spPr bwMode="auto">
          <a:xfrm>
            <a:off x="3227388" y="5848350"/>
            <a:ext cx="2894012" cy="8509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45720" tIns="18288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insert “gene we want” into plasmid...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“glue” together</a:t>
            </a:r>
            <a:endParaRPr lang="en-US" sz="2600" b="1">
              <a:solidFill>
                <a:srgbClr val="000000"/>
              </a:solidFill>
            </a:endParaRPr>
          </a:p>
        </p:txBody>
      </p:sp>
      <p:sp>
        <p:nvSpPr>
          <p:cNvPr id="409613" name="AutoShape 13"/>
          <p:cNvSpPr>
            <a:spLocks noChangeArrowheads="1"/>
          </p:cNvSpPr>
          <p:nvPr/>
        </p:nvSpPr>
        <p:spPr bwMode="auto">
          <a:xfrm>
            <a:off x="311150" y="5084763"/>
            <a:ext cx="1425575" cy="31115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lIns="45720" tIns="18288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ligase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14" name="AutoShape 14"/>
          <p:cNvSpPr>
            <a:spLocks noChangeArrowheads="1"/>
          </p:cNvSpPr>
          <p:nvPr/>
        </p:nvSpPr>
        <p:spPr bwMode="auto">
          <a:xfrm>
            <a:off x="674688" y="3454400"/>
            <a:ext cx="1881187" cy="12144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lIns="45720" tIns="109728" rIns="45720" bIns="18288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tabLst>
                <a:tab pos="230188" algn="l"/>
              </a:tabLst>
            </a:pPr>
            <a:r>
              <a:rPr lang="en-US" sz="2000" b="1">
                <a:solidFill>
                  <a:schemeClr val="bg1"/>
                </a:solidFill>
              </a:rPr>
              <a:t>like what?</a:t>
            </a:r>
          </a:p>
          <a:p>
            <a:pPr algn="l">
              <a:lnSpc>
                <a:spcPct val="80000"/>
              </a:lnSpc>
              <a:tabLst>
                <a:tab pos="230188" algn="l"/>
              </a:tabLst>
            </a:pPr>
            <a:r>
              <a:rPr lang="en-US" sz="2000" b="1">
                <a:solidFill>
                  <a:schemeClr val="bg1"/>
                </a:solidFill>
              </a:rPr>
              <a:t>	…insulin</a:t>
            </a:r>
          </a:p>
          <a:p>
            <a:pPr algn="l">
              <a:lnSpc>
                <a:spcPct val="80000"/>
              </a:lnSpc>
              <a:tabLst>
                <a:tab pos="230188" algn="l"/>
              </a:tabLst>
            </a:pPr>
            <a:r>
              <a:rPr lang="en-US" sz="2000" b="1">
                <a:solidFill>
                  <a:schemeClr val="bg1"/>
                </a:solidFill>
              </a:rPr>
              <a:t>	…HGH</a:t>
            </a:r>
          </a:p>
          <a:p>
            <a:pPr algn="l">
              <a:lnSpc>
                <a:spcPct val="80000"/>
              </a:lnSpc>
              <a:tabLst>
                <a:tab pos="230188" algn="l"/>
              </a:tabLst>
            </a:pPr>
            <a:r>
              <a:rPr lang="en-US" sz="2000" b="1">
                <a:solidFill>
                  <a:schemeClr val="bg1"/>
                </a:solidFill>
              </a:rPr>
              <a:t>	…lactase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09615" name="Picture 15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</p:spPr>
      </p:pic>
      <p:sp>
        <p:nvSpPr>
          <p:cNvPr id="409616" name="AutoShape 16"/>
          <p:cNvSpPr>
            <a:spLocks noChangeArrowheads="1"/>
          </p:cNvSpPr>
          <p:nvPr/>
        </p:nvSpPr>
        <p:spPr bwMode="auto">
          <a:xfrm flipH="1">
            <a:off x="6503988" y="4513263"/>
            <a:ext cx="2433637" cy="862012"/>
          </a:xfrm>
          <a:prstGeom prst="wedgeEllipseCallout">
            <a:avLst>
              <a:gd name="adj1" fmla="val -17190"/>
              <a:gd name="adj2" fmla="val 9309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Cut DNA?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DNA scissors? </a:t>
            </a:r>
          </a:p>
        </p:txBody>
      </p:sp>
      <p:sp>
        <p:nvSpPr>
          <p:cNvPr id="409617" name="AutoShape 17"/>
          <p:cNvSpPr>
            <a:spLocks noChangeArrowheads="1"/>
          </p:cNvSpPr>
          <p:nvPr/>
        </p:nvSpPr>
        <p:spPr bwMode="auto">
          <a:xfrm>
            <a:off x="76200" y="6221413"/>
            <a:ext cx="1808163" cy="5810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lIns="45720" tIns="18288" rIns="45720" bIns="18288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recombinant plasmid</a:t>
            </a:r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2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22268">
            <a:off x="820738" y="4603750"/>
            <a:ext cx="7096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8" name="Picture 2" descr="14_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4525" y="320675"/>
            <a:ext cx="2074863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" y="0"/>
            <a:ext cx="6121400" cy="1143000"/>
          </a:xfrm>
        </p:spPr>
        <p:txBody>
          <a:bodyPr/>
          <a:lstStyle/>
          <a:p>
            <a:r>
              <a:rPr lang="en-US" dirty="0"/>
              <a:t>How do we cut DNA?</a:t>
            </a:r>
          </a:p>
        </p:txBody>
      </p:sp>
      <p:pic>
        <p:nvPicPr>
          <p:cNvPr id="393220" name="Picture 4" descr="16_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57775" y="4857750"/>
            <a:ext cx="4065588" cy="193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7165975" y="5588000"/>
            <a:ext cx="1960563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6929438" y="6556375"/>
            <a:ext cx="381000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223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2413" y="958850"/>
            <a:ext cx="83439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u="sng" dirty="0">
                <a:solidFill>
                  <a:srgbClr val="CC0000"/>
                </a:solidFill>
              </a:rPr>
              <a:t>Restriction enzymes</a:t>
            </a:r>
            <a:endParaRPr lang="en-US" sz="3400" dirty="0"/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restriction </a:t>
            </a:r>
            <a:r>
              <a:rPr lang="en-US" u="sng" dirty="0" err="1">
                <a:solidFill>
                  <a:srgbClr val="CC0000"/>
                </a:solidFill>
              </a:rPr>
              <a:t>endonucleases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discovered in 1960s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evolved in bacteria to cut up foreign DNA 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“</a:t>
            </a:r>
            <a:r>
              <a:rPr lang="en-US" dirty="0" smtClean="0"/>
              <a:t>restricted” in the sequences they cut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protection against viruses </a:t>
            </a:r>
            <a:br>
              <a:rPr lang="en-US" dirty="0"/>
            </a:br>
            <a:r>
              <a:rPr lang="en-US" dirty="0"/>
              <a:t>&amp; other </a:t>
            </a: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7727950" y="342900"/>
            <a:ext cx="1325563" cy="146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225" name="Text Box 9"/>
          <p:cNvSpPr txBox="1">
            <a:spLocks noChangeArrowheads="1"/>
          </p:cNvSpPr>
          <p:nvPr/>
        </p:nvSpPr>
        <p:spPr bwMode="auto">
          <a:xfrm rot="2933708">
            <a:off x="196850" y="5053013"/>
            <a:ext cx="1143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F116A"/>
                </a:solidFill>
                <a:sym typeface="Wingdings" charset="2"/>
              </a:rPr>
              <a:t></a:t>
            </a:r>
            <a:endParaRPr lang="en-US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1078</Words>
  <Application>Microsoft Office PowerPoint</Application>
  <PresentationFormat>On-screen Show (4:3)</PresentationFormat>
  <Paragraphs>394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Biotechnology </vt:lpstr>
      <vt:lpstr>Biotechnology today</vt:lpstr>
      <vt:lpstr>Bacteria</vt:lpstr>
      <vt:lpstr>Bacterial genome </vt:lpstr>
      <vt:lpstr>Transformation </vt:lpstr>
      <vt:lpstr>Plasmids </vt:lpstr>
      <vt:lpstr>How can plasmids help us?</vt:lpstr>
      <vt:lpstr>Biotechnology  </vt:lpstr>
      <vt:lpstr>How do we cut DNA?</vt:lpstr>
      <vt:lpstr>Restriction enzymes</vt:lpstr>
      <vt:lpstr>Restriction enzymes</vt:lpstr>
      <vt:lpstr>Sticky ends</vt:lpstr>
      <vt:lpstr>Sticky ends help glue genes together</vt:lpstr>
      <vt:lpstr>Why mix genes together?</vt:lpstr>
      <vt:lpstr>Copy (&amp; Read) DNA</vt:lpstr>
      <vt:lpstr>Grow bacteria…make more</vt:lpstr>
      <vt:lpstr>Uses of genetic engineering</vt:lpstr>
      <vt:lpstr>Engineered plasmids</vt:lpstr>
      <vt:lpstr>Selection for plasmid uptake</vt:lpstr>
      <vt:lpstr>Need to screen plasmids</vt:lpstr>
      <vt:lpstr>Screening for recombinant plasmid</vt:lpstr>
      <vt:lpstr>Many uses of restriction enzymes…</vt:lpstr>
      <vt:lpstr>Comparing cut up DNA</vt:lpstr>
      <vt:lpstr>Gel electrophoresis</vt:lpstr>
      <vt:lpstr>Gel electrophoresis</vt:lpstr>
      <vt:lpstr>Gel Electrophoresis</vt:lpstr>
      <vt:lpstr>Running a gel</vt:lpstr>
      <vt:lpstr>Uses: Evolutionary relationships</vt:lpstr>
      <vt:lpstr>Uses: Medical diagnostic</vt:lpstr>
      <vt:lpstr>Uses: Forensics</vt:lpstr>
      <vt:lpstr>DNA fingerprints</vt:lpstr>
      <vt:lpstr>Uses: Paternity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2010edit</dc:title>
  <dc:creator>Kim Foglia/David Knuffke</dc:creator>
  <cp:lastModifiedBy>Megan</cp:lastModifiedBy>
  <cp:revision>188</cp:revision>
  <cp:lastPrinted>2014-02-11T16:40:43Z</cp:lastPrinted>
  <dcterms:created xsi:type="dcterms:W3CDTF">2013-04-23T08:50:22Z</dcterms:created>
  <dcterms:modified xsi:type="dcterms:W3CDTF">2015-04-08T15:06:46Z</dcterms:modified>
</cp:coreProperties>
</file>