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35"/>
  </p:notesMasterIdLst>
  <p:handoutMasterIdLst>
    <p:handoutMasterId r:id="rId36"/>
  </p:handoutMasterIdLst>
  <p:sldIdLst>
    <p:sldId id="390" r:id="rId2"/>
    <p:sldId id="393" r:id="rId3"/>
    <p:sldId id="405" r:id="rId4"/>
    <p:sldId id="406" r:id="rId5"/>
    <p:sldId id="407" r:id="rId6"/>
    <p:sldId id="408" r:id="rId7"/>
    <p:sldId id="435" r:id="rId8"/>
    <p:sldId id="436" r:id="rId9"/>
    <p:sldId id="437" r:id="rId10"/>
    <p:sldId id="414" r:id="rId11"/>
    <p:sldId id="438" r:id="rId12"/>
    <p:sldId id="413" r:id="rId13"/>
    <p:sldId id="446" r:id="rId14"/>
    <p:sldId id="415" r:id="rId15"/>
    <p:sldId id="416" r:id="rId16"/>
    <p:sldId id="417" r:id="rId17"/>
    <p:sldId id="439" r:id="rId18"/>
    <p:sldId id="418" r:id="rId19"/>
    <p:sldId id="419" r:id="rId20"/>
    <p:sldId id="420" r:id="rId21"/>
    <p:sldId id="421" r:id="rId22"/>
    <p:sldId id="422" r:id="rId23"/>
    <p:sldId id="441" r:id="rId24"/>
    <p:sldId id="423" r:id="rId25"/>
    <p:sldId id="424" r:id="rId26"/>
    <p:sldId id="425" r:id="rId27"/>
    <p:sldId id="427" r:id="rId28"/>
    <p:sldId id="428" r:id="rId29"/>
    <p:sldId id="447" r:id="rId30"/>
    <p:sldId id="431" r:id="rId31"/>
    <p:sldId id="442" r:id="rId32"/>
    <p:sldId id="443" r:id="rId33"/>
    <p:sldId id="434" r:id="rId34"/>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34" y="-96"/>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5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Tree>
    <p:extLst>
      <p:ext uri="{BB962C8B-B14F-4D97-AF65-F5344CB8AC3E}">
        <p14:creationId xmlns:p14="http://schemas.microsoft.com/office/powerpoint/2010/main" xmlns="" val="354783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xmlns="" val="2729463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1DE6050-4D5D-604C-B3F8-4A871679C768}" type="slidenum">
              <a:rPr lang="en-US"/>
              <a:pPr/>
              <a:t>2</a:t>
            </a:fld>
            <a:endParaRPr lang="en-US"/>
          </a:p>
        </p:txBody>
      </p:sp>
      <p:sp>
        <p:nvSpPr>
          <p:cNvPr id="280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0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9869BCA-0A29-4243-926A-561013E8D3CC}" type="slidenum">
              <a:rPr lang="en-US"/>
              <a:pPr/>
              <a:t>16</a:t>
            </a:fld>
            <a:endParaRPr lang="en-US"/>
          </a:p>
        </p:txBody>
      </p:sp>
      <p:sp>
        <p:nvSpPr>
          <p:cNvPr id="342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20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800">
                <a:solidFill>
                  <a:srgbClr val="000000"/>
                </a:solidFill>
              </a:rPr>
              <a:t>Filtrate from Bowman’s capsule flows through the nephron and collecting ducts as it becomes urine. </a:t>
            </a:r>
          </a:p>
          <a:p>
            <a:pPr>
              <a:buClr>
                <a:srgbClr val="339933"/>
              </a:buClr>
            </a:pPr>
            <a:r>
              <a:rPr lang="en-US" sz="800">
                <a:solidFill>
                  <a:srgbClr val="000000"/>
                </a:solidFill>
              </a:rPr>
              <a:t>Filtration occurs as blood pressure forces fluid from the blood in the glomerulus into the lumen of Bowman’s capsule.</a:t>
            </a:r>
          </a:p>
          <a:p>
            <a:pPr>
              <a:buClr>
                <a:srgbClr val="339933"/>
              </a:buClr>
            </a:pPr>
            <a:r>
              <a:rPr lang="en-US" sz="800">
                <a:solidFill>
                  <a:srgbClr val="000000"/>
                </a:solidFill>
              </a:rPr>
              <a:t>The porous capillaries, along with specialized capsule cells called podocytes, are permeable to water and small solutes but not to blood cells or large molecules such as plasma proteins.</a:t>
            </a:r>
          </a:p>
          <a:p>
            <a:pPr>
              <a:buClr>
                <a:srgbClr val="339933"/>
              </a:buClr>
            </a:pPr>
            <a:r>
              <a:rPr lang="en-US" sz="800">
                <a:solidFill>
                  <a:srgbClr val="000000"/>
                </a:solidFill>
              </a:rPr>
              <a:t>The filtrate in Bowman’s capsule contains salt, glucose, vitamins, nitrogenous wastes, and other small molecules. </a:t>
            </a:r>
            <a:endParaRPr lang="en-US"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31F7745-8954-A740-9AEA-8C6C4F80790B}" type="slidenum">
              <a:rPr lang="en-US"/>
              <a:pPr/>
              <a:t>18</a:t>
            </a:fld>
            <a:endParaRPr lang="en-US"/>
          </a:p>
        </p:txBody>
      </p:sp>
      <p:sp>
        <p:nvSpPr>
          <p:cNvPr id="344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40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1100">
                <a:solidFill>
                  <a:srgbClr val="000000"/>
                </a:solidFill>
              </a:rPr>
              <a:t>One of the most important functions of the proximal tubule is reabsorption of most of the NaCl and water from the initial filtrate volume. </a:t>
            </a:r>
          </a:p>
          <a:p>
            <a:pPr>
              <a:buClr>
                <a:srgbClr val="339933"/>
              </a:buClr>
            </a:pPr>
            <a:r>
              <a:rPr lang="en-US" sz="1100">
                <a:solidFill>
                  <a:srgbClr val="000000"/>
                </a:solidFill>
              </a:rPr>
              <a:t>The epithelial cells actively transport Na</a:t>
            </a:r>
            <a:r>
              <a:rPr lang="en-US" sz="1100" baseline="30000">
                <a:solidFill>
                  <a:srgbClr val="000000"/>
                </a:solidFill>
              </a:rPr>
              <a:t>+</a:t>
            </a:r>
            <a:r>
              <a:rPr lang="en-US" sz="1100">
                <a:solidFill>
                  <a:srgbClr val="000000"/>
                </a:solidFill>
              </a:rPr>
              <a:t> into the interstitial fluid.</a:t>
            </a:r>
          </a:p>
          <a:p>
            <a:pPr>
              <a:buClr>
                <a:srgbClr val="339933"/>
              </a:buClr>
            </a:pPr>
            <a:r>
              <a:rPr lang="en-US" sz="1100">
                <a:solidFill>
                  <a:srgbClr val="000000"/>
                </a:solidFill>
              </a:rPr>
              <a:t>This transfer of positive charge is balanced by the passive transport of Cl</a:t>
            </a:r>
            <a:r>
              <a:rPr lang="en-US" sz="1100" baseline="30000">
                <a:solidFill>
                  <a:srgbClr val="000000"/>
                </a:solidFill>
              </a:rPr>
              <a:t>-</a:t>
            </a:r>
            <a:r>
              <a:rPr lang="en-US" sz="1100">
                <a:solidFill>
                  <a:srgbClr val="000000"/>
                </a:solidFill>
              </a:rPr>
              <a:t> out of the tubule. As salt moves from the filtrate to the interstitial fluid, water follows by osmosis. </a:t>
            </a:r>
          </a:p>
          <a:p>
            <a:pPr>
              <a:buClr>
                <a:srgbClr val="339933"/>
              </a:buClr>
            </a:pPr>
            <a:r>
              <a:rPr lang="en-US" sz="1100">
                <a:solidFill>
                  <a:srgbClr val="000000"/>
                </a:solidFill>
              </a:rPr>
              <a:t>For example, the cells of the transport epithelium help maintain a constant pH in body fluids by controlled secretions of hydrogen ions or ammonia.</a:t>
            </a:r>
          </a:p>
          <a:p>
            <a:pPr>
              <a:buClr>
                <a:srgbClr val="339933"/>
              </a:buClr>
            </a:pPr>
            <a:r>
              <a:rPr lang="en-US" sz="1100">
                <a:solidFill>
                  <a:srgbClr val="000000"/>
                </a:solidFill>
              </a:rPr>
              <a:t>The proximal tubules reabsorb about 90% of the important buffer bicarbonate (HCO</a:t>
            </a:r>
            <a:r>
              <a:rPr lang="en-US" sz="1100" baseline="-25000">
                <a:solidFill>
                  <a:srgbClr val="000000"/>
                </a:solidFill>
              </a:rPr>
              <a:t>3</a:t>
            </a:r>
            <a:r>
              <a:rPr lang="en-US" sz="1100" baseline="30000">
                <a:solidFill>
                  <a:srgbClr val="000000"/>
                </a:solidFill>
              </a:rPr>
              <a:t>-</a:t>
            </a:r>
            <a:r>
              <a:rPr lang="en-US" sz="1100">
                <a:solidFill>
                  <a:srgbClr val="000000"/>
                </a:solidFill>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8751D7E-6D33-1643-83F4-AAD11E73905C}" type="slidenum">
              <a:rPr lang="en-US"/>
              <a:pPr/>
              <a:t>19</a:t>
            </a:fld>
            <a:endParaRPr lang="en-US"/>
          </a:p>
        </p:txBody>
      </p:sp>
      <p:sp>
        <p:nvSpPr>
          <p:cNvPr id="346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611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a:solidFill>
                  <a:srgbClr val="000000"/>
                </a:solidFill>
              </a:rPr>
              <a:t>Proximal tubule.  </a:t>
            </a:r>
          </a:p>
          <a:p>
            <a:pPr>
              <a:buClr>
                <a:srgbClr val="339933"/>
              </a:buClr>
            </a:pPr>
            <a:r>
              <a:rPr lang="en-US">
                <a:solidFill>
                  <a:srgbClr val="000000"/>
                </a:solidFill>
              </a:rPr>
              <a:t>Secretion and reabsorption in the proximal tubule substantially alter the volume and composition of filtrate.</a:t>
            </a:r>
          </a:p>
          <a:p>
            <a:pPr>
              <a:buClr>
                <a:srgbClr val="339933"/>
              </a:buClr>
            </a:pPr>
            <a:r>
              <a:rPr lang="en-US">
                <a:solidFill>
                  <a:srgbClr val="000000"/>
                </a:solidFill>
              </a:rPr>
              <a:t>For example, the cells of the transport epithelium help maintain a constant pH in body fluids by controlled secretions of hydrogen ions or ammonia.</a:t>
            </a:r>
          </a:p>
          <a:p>
            <a:pPr>
              <a:buClr>
                <a:srgbClr val="339933"/>
              </a:buClr>
            </a:pPr>
            <a:r>
              <a:rPr lang="en-US">
                <a:solidFill>
                  <a:srgbClr val="000000"/>
                </a:solidFill>
              </a:rPr>
              <a:t>The proximal tubules reabsorb about 90% of the important buffer bicarbonate (HCO</a:t>
            </a:r>
            <a:r>
              <a:rPr lang="en-US" baseline="-25000">
                <a:solidFill>
                  <a:srgbClr val="000000"/>
                </a:solidFill>
              </a:rPr>
              <a:t>3</a:t>
            </a:r>
            <a:r>
              <a:rPr lang="en-US" baseline="30000">
                <a:solidFill>
                  <a:srgbClr val="000000"/>
                </a:solidFill>
              </a:rPr>
              <a:t>-</a:t>
            </a:r>
            <a:r>
              <a:rPr lang="en-US">
                <a:solidFill>
                  <a:srgbClr val="000000"/>
                </a:solidFill>
              </a:rPr>
              <a:t>).</a:t>
            </a:r>
          </a:p>
          <a:p>
            <a:pPr>
              <a:buClr>
                <a:srgbClr val="339933"/>
              </a:buClr>
            </a:pPr>
            <a:endParaRPr lang="en-US">
              <a:solidFill>
                <a:srgbClr val="000000"/>
              </a:solidFill>
            </a:endParaRPr>
          </a:p>
          <a:p>
            <a:pPr>
              <a:buClr>
                <a:srgbClr val="339933"/>
              </a:buClr>
            </a:pPr>
            <a:r>
              <a:rPr lang="en-US">
                <a:solidFill>
                  <a:srgbClr val="000000"/>
                </a:solidFill>
              </a:rPr>
              <a:t>Descending limb of the loop of Henle.  Reabsorption of water continues as the filtrate moves into the descending limb of the loop of Henle.</a:t>
            </a:r>
          </a:p>
          <a:p>
            <a:pPr>
              <a:buClr>
                <a:srgbClr val="339933"/>
              </a:buClr>
            </a:pPr>
            <a:r>
              <a:rPr lang="en-US">
                <a:solidFill>
                  <a:srgbClr val="000000"/>
                </a:solidFill>
              </a:rPr>
              <a:t>This transport epithelium is freely permeable to water but not very permeable to salt and other small solutes.</a:t>
            </a:r>
          </a:p>
          <a:p>
            <a:pPr>
              <a:buClr>
                <a:srgbClr val="339933"/>
              </a:buCl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DAFDFF4-9E54-C54D-8326-698D1C5EDC3C}" type="slidenum">
              <a:rPr lang="en-US"/>
              <a:pPr/>
              <a:t>20</a:t>
            </a:fld>
            <a:endParaRPr lang="en-US"/>
          </a:p>
        </p:txBody>
      </p:sp>
      <p:sp>
        <p:nvSpPr>
          <p:cNvPr id="348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6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a:solidFill>
                  <a:srgbClr val="000000"/>
                </a:solidFill>
              </a:rPr>
              <a:t>Ascending limb of the loop of Henle.  </a:t>
            </a:r>
          </a:p>
          <a:p>
            <a:pPr>
              <a:buClr>
                <a:srgbClr val="339933"/>
              </a:buClr>
            </a:pPr>
            <a:r>
              <a:rPr lang="en-US">
                <a:solidFill>
                  <a:srgbClr val="000000"/>
                </a:solidFill>
              </a:rPr>
              <a:t>In contrast to the descending limb, the transport epithelium of the ascending limb is permeable to salt, not water.</a:t>
            </a:r>
          </a:p>
          <a:p>
            <a:pPr>
              <a:buClr>
                <a:srgbClr val="339933"/>
              </a:buClr>
            </a:pPr>
            <a:r>
              <a:rPr lang="en-US">
                <a:solidFill>
                  <a:srgbClr val="000000"/>
                </a:solidFill>
              </a:rPr>
              <a:t>As filtrate ascends the thin segment of the ascending limb, NaCl diffuses out of the permeable tubule into the interstitial fluid, increasing the osmolarity of the medulla.</a:t>
            </a:r>
          </a:p>
          <a:p>
            <a:pPr>
              <a:buClr>
                <a:srgbClr val="339933"/>
              </a:buClr>
            </a:pPr>
            <a:r>
              <a:rPr lang="en-US">
                <a:solidFill>
                  <a:srgbClr val="000000"/>
                </a:solidFill>
              </a:rPr>
              <a:t>The active transport of salt from the filtrate into the interstitial fluid continues in the thick segment of the ascending limb.</a:t>
            </a:r>
          </a:p>
          <a:p>
            <a:pPr>
              <a:buClr>
                <a:srgbClr val="339933"/>
              </a:buClr>
            </a:pPr>
            <a:r>
              <a:rPr lang="en-US">
                <a:solidFill>
                  <a:srgbClr val="000000"/>
                </a:solidFill>
              </a:rPr>
              <a:t>By losing salt without giving up water, the filtrate becomes progressively more dilute as it moves up to the cortex in the ascending limb of the loop.</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08C3FF4-9467-F346-BD25-CA370EC81DC5}" type="slidenum">
              <a:rPr lang="en-US"/>
              <a:pPr/>
              <a:t>21</a:t>
            </a:fld>
            <a:endParaRPr lang="en-US"/>
          </a:p>
        </p:txBody>
      </p:sp>
      <p:sp>
        <p:nvSpPr>
          <p:cNvPr id="350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021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dirty="0">
                <a:solidFill>
                  <a:srgbClr val="000000"/>
                </a:solidFill>
              </a:rPr>
              <a:t>Distal tubule.  The distal tubule plays a key role in regulating the K</a:t>
            </a:r>
            <a:r>
              <a:rPr lang="en-US" baseline="30000" dirty="0">
                <a:solidFill>
                  <a:srgbClr val="000000"/>
                </a:solidFill>
              </a:rPr>
              <a:t>+</a:t>
            </a:r>
            <a:r>
              <a:rPr lang="en-US" dirty="0">
                <a:solidFill>
                  <a:srgbClr val="000000"/>
                </a:solidFill>
              </a:rPr>
              <a:t> and </a:t>
            </a:r>
            <a:r>
              <a:rPr lang="en-US" dirty="0" err="1">
                <a:solidFill>
                  <a:srgbClr val="000000"/>
                </a:solidFill>
              </a:rPr>
              <a:t>NaCl</a:t>
            </a:r>
            <a:r>
              <a:rPr lang="en-US" dirty="0">
                <a:solidFill>
                  <a:srgbClr val="000000"/>
                </a:solidFill>
              </a:rPr>
              <a:t> concentrations in body fluids by varying the amount of K</a:t>
            </a:r>
            <a:r>
              <a:rPr lang="en-US" baseline="30000" dirty="0">
                <a:solidFill>
                  <a:srgbClr val="000000"/>
                </a:solidFill>
              </a:rPr>
              <a:t>+</a:t>
            </a:r>
            <a:r>
              <a:rPr lang="en-US" dirty="0">
                <a:solidFill>
                  <a:srgbClr val="000000"/>
                </a:solidFill>
              </a:rPr>
              <a:t> that is secreted into the filtrate and the amount of </a:t>
            </a:r>
            <a:r>
              <a:rPr lang="en-US" dirty="0" err="1">
                <a:solidFill>
                  <a:srgbClr val="000000"/>
                </a:solidFill>
              </a:rPr>
              <a:t>NaCl</a:t>
            </a:r>
            <a:r>
              <a:rPr lang="en-US" dirty="0">
                <a:solidFill>
                  <a:srgbClr val="000000"/>
                </a:solidFill>
              </a:rPr>
              <a:t> reabsorbed from the filtrate.</a:t>
            </a:r>
          </a:p>
          <a:p>
            <a:pPr>
              <a:buClr>
                <a:srgbClr val="339933"/>
              </a:buClr>
            </a:pPr>
            <a:r>
              <a:rPr lang="en-US" dirty="0">
                <a:solidFill>
                  <a:srgbClr val="000000"/>
                </a:solidFill>
              </a:rPr>
              <a:t>Like the proximal tubule, the distal tubule also contributes to pH regulation by controlled secretion of H</a:t>
            </a:r>
            <a:r>
              <a:rPr lang="en-US" baseline="30000" dirty="0">
                <a:solidFill>
                  <a:srgbClr val="000000"/>
                </a:solidFill>
              </a:rPr>
              <a:t>+</a:t>
            </a:r>
            <a:r>
              <a:rPr lang="en-US" dirty="0">
                <a:solidFill>
                  <a:srgbClr val="000000"/>
                </a:solidFill>
              </a:rPr>
              <a:t> and the </a:t>
            </a:r>
            <a:r>
              <a:rPr lang="en-US" dirty="0" err="1">
                <a:solidFill>
                  <a:srgbClr val="000000"/>
                </a:solidFill>
              </a:rPr>
              <a:t>reabsorption</a:t>
            </a:r>
            <a:r>
              <a:rPr lang="en-US" dirty="0">
                <a:solidFill>
                  <a:srgbClr val="000000"/>
                </a:solidFill>
              </a:rPr>
              <a:t> of bicarbonate (HCO</a:t>
            </a:r>
            <a:r>
              <a:rPr lang="en-US" baseline="-25000" dirty="0">
                <a:solidFill>
                  <a:srgbClr val="000000"/>
                </a:solidFill>
              </a:rPr>
              <a:t>3</a:t>
            </a:r>
            <a:r>
              <a:rPr lang="en-US" baseline="30000" dirty="0">
                <a:solidFill>
                  <a:srgbClr val="000000"/>
                </a:solidFill>
              </a:rPr>
              <a:t>-</a:t>
            </a:r>
            <a:r>
              <a:rPr lang="en-US" dirty="0">
                <a:solidFill>
                  <a:srgbClr val="000000"/>
                </a:solidFill>
              </a:rPr>
              <a:t>).</a:t>
            </a:r>
          </a:p>
          <a:p>
            <a:pPr>
              <a:buClr>
                <a:srgbClr val="339933"/>
              </a:buCl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311679B-8C5C-8041-AF9F-758DDA33FBD8}" type="slidenum">
              <a:rPr lang="en-US"/>
              <a:pPr/>
              <a:t>22</a:t>
            </a:fld>
            <a:endParaRPr lang="en-US"/>
          </a:p>
        </p:txBody>
      </p:sp>
      <p:sp>
        <p:nvSpPr>
          <p:cNvPr id="352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225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lnSpc>
                <a:spcPct val="90000"/>
              </a:lnSpc>
              <a:buClr>
                <a:srgbClr val="339933"/>
              </a:buClr>
            </a:pPr>
            <a:r>
              <a:rPr lang="en-US">
                <a:solidFill>
                  <a:srgbClr val="000000"/>
                </a:solidFill>
              </a:rPr>
              <a:t>Collecting duct.  By actively reabsorbing NaCl, the transport epithelium of the collecting duct plays a large role in determining how much salt is actually excreted in the urine.</a:t>
            </a:r>
          </a:p>
          <a:p>
            <a:pPr>
              <a:buClr>
                <a:srgbClr val="339933"/>
              </a:buClr>
            </a:pPr>
            <a:r>
              <a:rPr lang="en-US">
                <a:solidFill>
                  <a:srgbClr val="000000"/>
                </a:solidFill>
              </a:rPr>
              <a:t>The epithelium is permeable to water but not to salt or (in the renal cortex) to urea.</a:t>
            </a:r>
          </a:p>
          <a:p>
            <a:pPr>
              <a:buClr>
                <a:srgbClr val="339933"/>
              </a:buClr>
            </a:pPr>
            <a:r>
              <a:rPr lang="en-US">
                <a:solidFill>
                  <a:srgbClr val="000000"/>
                </a:solidFill>
              </a:rPr>
              <a:t>As the collecting duct traverses the gradient of osmolarity in the kidney, the filtrate becomes increasingly concentrated as it loses more and more water by osmosis to the hyperosmotic interstitial fluid.</a:t>
            </a:r>
          </a:p>
          <a:p>
            <a:pPr>
              <a:buClr>
                <a:srgbClr val="339933"/>
              </a:buClr>
            </a:pPr>
            <a:r>
              <a:rPr lang="en-US">
                <a:solidFill>
                  <a:srgbClr val="000000"/>
                </a:solidFill>
              </a:rPr>
              <a:t>In the inner medulla, the duct becomes permeable to urea, contributing to hyperosmotic interstitial fluid and enabling the kidney to conserve water by excreting a hyperosmotic urine.</a:t>
            </a:r>
            <a:endParaRPr lang="en-US" sz="9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BD508FC-014B-444C-A99C-35E099A9E5E1}" type="slidenum">
              <a:rPr lang="en-US"/>
              <a:pPr/>
              <a:t>24</a:t>
            </a:fld>
            <a:endParaRPr lang="en-US"/>
          </a:p>
        </p:txBody>
      </p:sp>
      <p:sp>
        <p:nvSpPr>
          <p:cNvPr id="354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4307" name="Rectangle 3"/>
          <p:cNvSpPr>
            <a:spLocks noGrp="1" noChangeArrowheads="1"/>
          </p:cNvSpPr>
          <p:nvPr>
            <p:ph type="body" idx="1"/>
          </p:nvPr>
        </p:nvSpPr>
        <p:spPr bwMode="auto">
          <a:xfrm>
            <a:off x="914400" y="4343400"/>
            <a:ext cx="5029200" cy="4419600"/>
          </a:xfrm>
          <a:prstGeom prst="rect">
            <a:avLst/>
          </a:prstGeom>
          <a:solidFill>
            <a:srgbClr val="FFFFFF"/>
          </a:solidFill>
          <a:ln>
            <a:miter lim="800000"/>
            <a:headEnd/>
            <a:tailEnd/>
          </a:ln>
        </p:spPr>
        <p:txBody>
          <a:bodyPr>
            <a:prstTxWarp prst="textNoShape">
              <a:avLst/>
            </a:prstTxWarp>
          </a:bodyPr>
          <a:lstStyle/>
          <a:p>
            <a:pPr>
              <a:buClr>
                <a:srgbClr val="339933"/>
              </a:buClr>
            </a:pPr>
            <a:r>
              <a:rPr lang="en-US">
                <a:solidFill>
                  <a:srgbClr val="000000"/>
                </a:solidFill>
              </a:rPr>
              <a:t>Descending limb of the loop of Henle.  </a:t>
            </a:r>
          </a:p>
          <a:p>
            <a:pPr>
              <a:buClr>
                <a:srgbClr val="339933"/>
              </a:buClr>
            </a:pPr>
            <a:r>
              <a:rPr lang="en-US">
                <a:solidFill>
                  <a:srgbClr val="000000"/>
                </a:solidFill>
              </a:rPr>
              <a:t>Reabsorption of water continues as the filtrate moves into the descending limb of the loop of Henle.</a:t>
            </a:r>
          </a:p>
          <a:p>
            <a:pPr>
              <a:buClr>
                <a:srgbClr val="339933"/>
              </a:buClr>
            </a:pPr>
            <a:r>
              <a:rPr lang="en-US">
                <a:solidFill>
                  <a:srgbClr val="000000"/>
                </a:solidFill>
              </a:rPr>
              <a:t>This transport epithelium is freely permeable to water but not very permeable to salt and other small solutes. For water to move out of the tubule by osmosis, the interstitial fluid bathing the tubule must be hyperosmotic to the filtrate.</a:t>
            </a:r>
          </a:p>
          <a:p>
            <a:pPr>
              <a:buClr>
                <a:srgbClr val="339933"/>
              </a:buClr>
            </a:pPr>
            <a:r>
              <a:rPr lang="en-US">
                <a:solidFill>
                  <a:srgbClr val="000000"/>
                </a:solidFill>
              </a:rPr>
              <a:t>Because the osmolarity of the interstitial fluid does become progressively greater from the outer cortex to the inner medulla, the filtrate moving within the descending loop of Henle continues to loose water.</a:t>
            </a:r>
          </a:p>
          <a:p>
            <a:pPr>
              <a:buClr>
                <a:srgbClr val="339933"/>
              </a:buClr>
            </a:pPr>
            <a:r>
              <a:rPr lang="en-US">
                <a:solidFill>
                  <a:srgbClr val="000000"/>
                </a:solidFill>
              </a:rPr>
              <a:t>Ascending limb of the loop of Henle.  </a:t>
            </a:r>
          </a:p>
          <a:p>
            <a:pPr>
              <a:buClr>
                <a:srgbClr val="339933"/>
              </a:buClr>
            </a:pPr>
            <a:r>
              <a:rPr lang="en-US">
                <a:solidFill>
                  <a:srgbClr val="000000"/>
                </a:solidFill>
              </a:rPr>
              <a:t>In contrast to the descending limb, the transport epithelium of the ascending limb is permeable to salt, not water.</a:t>
            </a:r>
          </a:p>
          <a:p>
            <a:pPr>
              <a:buClr>
                <a:srgbClr val="339933"/>
              </a:buClr>
            </a:pPr>
            <a:r>
              <a:rPr lang="en-US">
                <a:solidFill>
                  <a:srgbClr val="000000"/>
                </a:solidFill>
              </a:rPr>
              <a:t>As filtrate ascends the thin segment of the ascending limb, NaCl diffuses out of the permeable tubule into the interstitial fluid, increasing the osmolarity of the medulla.</a:t>
            </a:r>
          </a:p>
          <a:p>
            <a:pPr>
              <a:buClr>
                <a:srgbClr val="339933"/>
              </a:buClr>
            </a:pPr>
            <a:r>
              <a:rPr lang="en-US">
                <a:solidFill>
                  <a:srgbClr val="000000"/>
                </a:solidFill>
              </a:rPr>
              <a:t>The active transport of salt from the filtrate into the interstitial fluid continues in the thick segment of the ascending limb. By losing salt without giving up water, the filtrate becomes progressively more dilute as it moves up to the cortex in the ascending limb of the loop.</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58ABD08-712B-EA44-9E01-4A88EA433BA0}" type="slidenum">
              <a:rPr lang="en-US"/>
              <a:pPr/>
              <a:t>25</a:t>
            </a:fld>
            <a:endParaRPr lang="en-US"/>
          </a:p>
        </p:txBody>
      </p:sp>
      <p:sp>
        <p:nvSpPr>
          <p:cNvPr id="356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63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9714DA1-97B6-3246-A522-72640AB5CC8E}" type="slidenum">
              <a:rPr lang="en-US"/>
              <a:pPr/>
              <a:t>28</a:t>
            </a:fld>
            <a:endParaRPr lang="en-US"/>
          </a:p>
        </p:txBody>
      </p:sp>
      <p:sp>
        <p:nvSpPr>
          <p:cNvPr id="364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454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FE65A68-8E24-3A42-9223-3F022828350B}" type="slidenum">
              <a:rPr lang="en-US"/>
              <a:pPr/>
              <a:t>3</a:t>
            </a:fld>
            <a:endParaRPr lang="en-US"/>
          </a:p>
        </p:txBody>
      </p:sp>
      <p:sp>
        <p:nvSpPr>
          <p:cNvPr id="311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2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1100">
                <a:solidFill>
                  <a:srgbClr val="000000"/>
                </a:solidFill>
              </a:rPr>
              <a:t>The threat of desiccation (drying out) is perhaps the largest regulatory problem confronting terrestrial plants and animals.</a:t>
            </a:r>
          </a:p>
          <a:p>
            <a:pPr>
              <a:lnSpc>
                <a:spcPct val="90000"/>
              </a:lnSpc>
              <a:buClr>
                <a:srgbClr val="339933"/>
              </a:buClr>
            </a:pPr>
            <a:r>
              <a:rPr lang="en-US" sz="1100">
                <a:solidFill>
                  <a:srgbClr val="000000"/>
                </a:solidFill>
              </a:rPr>
              <a:t>Humans die if they lose about 12% of their body water.</a:t>
            </a:r>
          </a:p>
          <a:p>
            <a:pPr>
              <a:buClr>
                <a:srgbClr val="339933"/>
              </a:buClr>
            </a:pPr>
            <a:r>
              <a:rPr lang="en-US" sz="1100">
                <a:solidFill>
                  <a:srgbClr val="000000"/>
                </a:solidFill>
              </a:rPr>
              <a:t>Adaptations that reduce water loss are key to survival on land. Most terrestrial animals have body coverings that help prevent dehydration. These include waxy layers in insect exoskeletons, the shells of land snails, and the multiple layers of dead, keratinized skin cells.</a:t>
            </a:r>
          </a:p>
          <a:p>
            <a:pPr>
              <a:lnSpc>
                <a:spcPct val="90000"/>
              </a:lnSpc>
              <a:buClr>
                <a:srgbClr val="339933"/>
              </a:buClr>
            </a:pPr>
            <a:r>
              <a:rPr lang="en-US" sz="1100">
                <a:solidFill>
                  <a:srgbClr val="000000"/>
                </a:solidFill>
              </a:rPr>
              <a:t>Being nocturnal also reduces evaporative water loss.</a:t>
            </a:r>
          </a:p>
          <a:p>
            <a:pPr>
              <a:buClr>
                <a:srgbClr val="339933"/>
              </a:buClr>
            </a:pPr>
            <a:r>
              <a:rPr lang="en-US" sz="1100">
                <a:solidFill>
                  <a:srgbClr val="000000"/>
                </a:solidFill>
              </a:rPr>
              <a:t>Despite these adaptations, most terrestrial animals lose considerable water from moist surfaces in their gas exchange organs, in urine and feces, and across the skin.</a:t>
            </a:r>
          </a:p>
          <a:p>
            <a:pPr>
              <a:buClr>
                <a:srgbClr val="339933"/>
              </a:buClr>
            </a:pPr>
            <a:r>
              <a:rPr lang="en-US" sz="1100">
                <a:solidFill>
                  <a:srgbClr val="000000"/>
                </a:solidFill>
              </a:rPr>
              <a:t>Land animals balance their water budgets by drinking and eating moist foods and by using metabolic water from aerobic respiration.</a:t>
            </a:r>
          </a:p>
          <a:p>
            <a:pPr>
              <a:buClr>
                <a:srgbClr val="339933"/>
              </a:buClr>
            </a:pPr>
            <a:endParaRPr lang="en-US" sz="1100">
              <a:solidFill>
                <a:srgbClr val="000000"/>
              </a:solidFill>
            </a:endParaRPr>
          </a:p>
          <a:p>
            <a:pPr>
              <a:buClr>
                <a:srgbClr val="339933"/>
              </a:buClr>
            </a:pPr>
            <a:endParaRPr lang="en-US" sz="1100">
              <a:solidFill>
                <a:srgbClr val="000000"/>
              </a:solidFill>
            </a:endParaRPr>
          </a:p>
          <a:p>
            <a:pPr>
              <a:buClr>
                <a:srgbClr val="339933"/>
              </a:buClr>
            </a:pPr>
            <a:r>
              <a:rPr lang="en-US" sz="1100">
                <a:solidFill>
                  <a:srgbClr val="000000"/>
                </a:solidFill>
              </a:rPr>
              <a:t>And don’t forget plants, they have to deal with this too!</a:t>
            </a:r>
            <a:endParaRPr lang="en-U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AFFD6EA-BF97-8A41-BEDB-0B56D95D6A9A}" type="slidenum">
              <a:rPr lang="en-US"/>
              <a:pPr/>
              <a:t>4</a:t>
            </a:fld>
            <a:endParaRPr lang="en-US"/>
          </a:p>
        </p:txBody>
      </p:sp>
      <p:sp>
        <p:nvSpPr>
          <p:cNvPr id="471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tabLst>
                <a:tab pos="457200" algn="l"/>
              </a:tabLst>
            </a:pPr>
            <a:r>
              <a:rPr lang="en-US" sz="1000"/>
              <a:t>Can you store sugars? YES</a:t>
            </a:r>
          </a:p>
          <a:p>
            <a:pPr>
              <a:tabLst>
                <a:tab pos="457200" algn="l"/>
              </a:tabLst>
            </a:pPr>
            <a:r>
              <a:rPr lang="en-US" sz="1000"/>
              <a:t>Can you store lipids? YES</a:t>
            </a:r>
          </a:p>
          <a:p>
            <a:pPr>
              <a:tabLst>
                <a:tab pos="457200" algn="l"/>
              </a:tabLst>
            </a:pPr>
            <a:r>
              <a:rPr lang="en-US" sz="1000"/>
              <a:t>Can you store proteins? NO</a:t>
            </a:r>
          </a:p>
          <a:p>
            <a:pPr>
              <a:tabLst>
                <a:tab pos="457200" algn="l"/>
              </a:tabLst>
            </a:pPr>
            <a:r>
              <a:rPr lang="en-US" sz="1000"/>
              <a:t>	Animals do not have a protein storage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FEEE25-828F-ED48-A532-99DCF1175D03}" type="slidenum">
              <a:rPr lang="en-US"/>
              <a:pPr/>
              <a:t>5</a:t>
            </a:fld>
            <a:endParaRPr lang="en-US"/>
          </a:p>
        </p:txBody>
      </p:sp>
      <p:sp>
        <p:nvSpPr>
          <p:cNvPr id="317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439118-E3B2-D146-B63A-D245036DAAA0}" type="slidenum">
              <a:rPr lang="en-US"/>
              <a:pPr/>
              <a:t>6</a:t>
            </a:fld>
            <a:endParaRPr lang="en-US"/>
          </a:p>
        </p:txBody>
      </p:sp>
      <p:sp>
        <p:nvSpPr>
          <p:cNvPr id="319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94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sz="800">
                <a:solidFill>
                  <a:srgbClr val="000000"/>
                </a:solidFill>
              </a:rPr>
              <a:t>Mode of reproduction appears to have been important in choosing between these alternatives.</a:t>
            </a:r>
          </a:p>
          <a:p>
            <a:pPr>
              <a:buClr>
                <a:srgbClr val="339933"/>
              </a:buClr>
            </a:pPr>
            <a:r>
              <a:rPr lang="en-US" sz="800">
                <a:solidFill>
                  <a:srgbClr val="000000"/>
                </a:solidFill>
              </a:rPr>
              <a:t>Soluble wastes can diffuse out of a shell-less amphibian egg (ammonia) or be carried away by the mother’s blood in a mammalian embryo (urea).</a:t>
            </a:r>
          </a:p>
          <a:p>
            <a:pPr>
              <a:buClr>
                <a:srgbClr val="339933"/>
              </a:buClr>
            </a:pPr>
            <a:r>
              <a:rPr lang="en-US" sz="800">
                <a:solidFill>
                  <a:srgbClr val="000000"/>
                </a:solidFill>
              </a:rPr>
              <a:t>However, the shelled eggs of birds and reptiles are not permeable to liquids, which means that soluble nitrogenous wastes trapped within the egg could accumulate to dangerous levels (even urea is toxic at very high concentrations).</a:t>
            </a:r>
          </a:p>
          <a:p>
            <a:pPr>
              <a:buClr>
                <a:srgbClr val="339933"/>
              </a:buClr>
            </a:pPr>
            <a:r>
              <a:rPr lang="en-US" sz="800">
                <a:solidFill>
                  <a:srgbClr val="000000"/>
                </a:solidFill>
              </a:rPr>
              <a:t>In these animals, uric acid precipitates out of solution and can be stored within the egg as a harmless solid left behind when the animal hatches.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92F1827-9374-4B47-9651-DC6F9B25E460}" type="slidenum">
              <a:rPr lang="en-US"/>
              <a:pPr/>
              <a:t>10</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pPr>
              <a:buClr>
                <a:srgbClr val="339933"/>
              </a:buClr>
            </a:pPr>
            <a:r>
              <a:rPr lang="en-US" dirty="0">
                <a:solidFill>
                  <a:srgbClr val="000000"/>
                </a:solidFill>
              </a:rPr>
              <a:t>From Bowman’s capsule, the filtrate passes through three regions of the </a:t>
            </a:r>
            <a:r>
              <a:rPr lang="en-US" dirty="0" err="1">
                <a:solidFill>
                  <a:srgbClr val="000000"/>
                </a:solidFill>
              </a:rPr>
              <a:t>nephron</a:t>
            </a:r>
            <a:r>
              <a:rPr lang="en-US" dirty="0">
                <a:solidFill>
                  <a:srgbClr val="000000"/>
                </a:solidFill>
              </a:rPr>
              <a:t>: the </a:t>
            </a:r>
            <a:r>
              <a:rPr lang="en-US" b="1" dirty="0">
                <a:solidFill>
                  <a:srgbClr val="000000"/>
                </a:solidFill>
              </a:rPr>
              <a:t>proximal tubule</a:t>
            </a:r>
            <a:r>
              <a:rPr lang="en-US" dirty="0">
                <a:solidFill>
                  <a:srgbClr val="000000"/>
                </a:solidFill>
              </a:rPr>
              <a:t>; the </a:t>
            </a:r>
            <a:r>
              <a:rPr lang="en-US" b="1" dirty="0">
                <a:solidFill>
                  <a:srgbClr val="000000"/>
                </a:solidFill>
              </a:rPr>
              <a:t>loop of </a:t>
            </a:r>
            <a:r>
              <a:rPr lang="en-US" b="1" dirty="0" err="1">
                <a:solidFill>
                  <a:srgbClr val="000000"/>
                </a:solidFill>
              </a:rPr>
              <a:t>Henle</a:t>
            </a:r>
            <a:r>
              <a:rPr lang="en-US" dirty="0">
                <a:solidFill>
                  <a:srgbClr val="000000"/>
                </a:solidFill>
              </a:rPr>
              <a:t>, a hairpin turn with a descending limb and an ascending limb; and the </a:t>
            </a:r>
            <a:r>
              <a:rPr lang="en-US" b="1" dirty="0">
                <a:solidFill>
                  <a:srgbClr val="000000"/>
                </a:solidFill>
              </a:rPr>
              <a:t>distal tubule</a:t>
            </a:r>
            <a:r>
              <a:rPr lang="en-US" dirty="0">
                <a:solidFill>
                  <a:srgbClr val="000000"/>
                </a:solidFill>
              </a:rPr>
              <a:t>.</a:t>
            </a:r>
          </a:p>
          <a:p>
            <a:pPr>
              <a:buClr>
                <a:srgbClr val="339933"/>
              </a:buClr>
            </a:pPr>
            <a:r>
              <a:rPr lang="en-US" dirty="0">
                <a:solidFill>
                  <a:srgbClr val="000000"/>
                </a:solidFill>
              </a:rPr>
              <a:t>The distal tubule empties into a </a:t>
            </a:r>
            <a:r>
              <a:rPr lang="en-US" b="1" dirty="0">
                <a:solidFill>
                  <a:srgbClr val="000000"/>
                </a:solidFill>
              </a:rPr>
              <a:t>collecting duct</a:t>
            </a:r>
            <a:r>
              <a:rPr lang="en-US" dirty="0">
                <a:solidFill>
                  <a:srgbClr val="000000"/>
                </a:solidFill>
              </a:rPr>
              <a:t>, which receives processed filtrate from many </a:t>
            </a:r>
            <a:r>
              <a:rPr lang="en-US" dirty="0" err="1">
                <a:solidFill>
                  <a:srgbClr val="000000"/>
                </a:solidFill>
              </a:rPr>
              <a:t>nephrons</a:t>
            </a:r>
            <a:r>
              <a:rPr lang="en-US" dirty="0">
                <a:solidFill>
                  <a:srgbClr val="000000"/>
                </a:solidFill>
              </a:rPr>
              <a:t>.</a:t>
            </a:r>
          </a:p>
          <a:p>
            <a:pPr>
              <a:buClr>
                <a:srgbClr val="339933"/>
              </a:buClr>
            </a:pPr>
            <a:r>
              <a:rPr lang="en-US" dirty="0">
                <a:solidFill>
                  <a:srgbClr val="000000"/>
                </a:solidFill>
              </a:rPr>
              <a:t>The many collecting ducts empty into the renal pelvis, which is drained by the </a:t>
            </a:r>
            <a:r>
              <a:rPr lang="en-US" dirty="0" err="1">
                <a:solidFill>
                  <a:srgbClr val="000000"/>
                </a:solidFill>
              </a:rPr>
              <a:t>ureter</a:t>
            </a:r>
            <a:r>
              <a:rPr lang="en-US" dirty="0">
                <a:solidFill>
                  <a:srgbClr val="000000"/>
                </a:solidFill>
              </a:rPr>
              <a:t>. </a:t>
            </a:r>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545CC6B-DAB4-8A4A-AB2D-E5ED44695057}" type="slidenum">
              <a:rPr lang="en-US"/>
              <a:pPr/>
              <a:t>12</a:t>
            </a:fld>
            <a:endParaRPr lang="en-US"/>
          </a:p>
        </p:txBody>
      </p:sp>
      <p:sp>
        <p:nvSpPr>
          <p:cNvPr id="3317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17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sz="800"/>
              <a:t>What’s in blood?</a:t>
            </a:r>
          </a:p>
          <a:p>
            <a:pPr marL="282575" lvl="1" indent="-160338"/>
            <a:r>
              <a:rPr lang="en-US" sz="800"/>
              <a:t>Cells</a:t>
            </a:r>
          </a:p>
          <a:p>
            <a:pPr marL="282575" lvl="1" indent="-160338"/>
            <a:r>
              <a:rPr lang="en-US" sz="800"/>
              <a:t>Plasma</a:t>
            </a:r>
          </a:p>
          <a:p>
            <a:pPr marL="627063" lvl="2" indent="-173038"/>
            <a:r>
              <a:rPr lang="en-US" sz="800"/>
              <a:t>H</a:t>
            </a:r>
            <a:r>
              <a:rPr lang="en-US" sz="800" baseline="-25000"/>
              <a:t>2</a:t>
            </a:r>
            <a:r>
              <a:rPr lang="en-US" sz="800"/>
              <a:t>O = </a:t>
            </a:r>
            <a:r>
              <a:rPr lang="en-US" sz="800">
                <a:solidFill>
                  <a:schemeClr val="tx2"/>
                </a:solidFill>
              </a:rPr>
              <a:t>want to</a:t>
            </a:r>
            <a:r>
              <a:rPr lang="en-US" sz="800"/>
              <a:t> </a:t>
            </a:r>
            <a:r>
              <a:rPr lang="en-US" sz="800">
                <a:solidFill>
                  <a:schemeClr val="tx2"/>
                </a:solidFill>
              </a:rPr>
              <a:t>keep</a:t>
            </a:r>
            <a:endParaRPr lang="en-US" sz="800"/>
          </a:p>
          <a:p>
            <a:pPr marL="627063" lvl="2" indent="-173038"/>
            <a:r>
              <a:rPr lang="en-US" sz="800"/>
              <a:t>proteins = </a:t>
            </a:r>
            <a:r>
              <a:rPr lang="en-US" sz="800">
                <a:solidFill>
                  <a:schemeClr val="tx2"/>
                </a:solidFill>
              </a:rPr>
              <a:t>want to</a:t>
            </a:r>
            <a:r>
              <a:rPr lang="en-US" sz="800"/>
              <a:t> </a:t>
            </a:r>
            <a:r>
              <a:rPr lang="en-US" sz="800">
                <a:solidFill>
                  <a:schemeClr val="tx2"/>
                </a:solidFill>
              </a:rPr>
              <a:t>keep</a:t>
            </a:r>
            <a:endParaRPr lang="en-US" sz="800"/>
          </a:p>
          <a:p>
            <a:pPr marL="627063" lvl="2" indent="-173038"/>
            <a:r>
              <a:rPr lang="en-US" sz="800"/>
              <a:t>glucose = </a:t>
            </a:r>
            <a:r>
              <a:rPr lang="en-US" sz="800">
                <a:solidFill>
                  <a:schemeClr val="tx2"/>
                </a:solidFill>
              </a:rPr>
              <a:t>want to</a:t>
            </a:r>
            <a:r>
              <a:rPr lang="en-US" sz="800"/>
              <a:t> </a:t>
            </a:r>
            <a:r>
              <a:rPr lang="en-US" sz="800">
                <a:solidFill>
                  <a:schemeClr val="tx2"/>
                </a:solidFill>
              </a:rPr>
              <a:t>keep</a:t>
            </a:r>
            <a:endParaRPr lang="en-US" sz="800"/>
          </a:p>
          <a:p>
            <a:pPr marL="627063" lvl="2" indent="-173038"/>
            <a:r>
              <a:rPr lang="en-US" sz="800"/>
              <a:t>salts / ions = </a:t>
            </a:r>
            <a:r>
              <a:rPr lang="en-US" sz="800">
                <a:solidFill>
                  <a:schemeClr val="tx2"/>
                </a:solidFill>
              </a:rPr>
              <a:t>want to</a:t>
            </a:r>
            <a:r>
              <a:rPr lang="en-US" sz="800"/>
              <a:t> </a:t>
            </a:r>
            <a:r>
              <a:rPr lang="en-US" sz="800">
                <a:solidFill>
                  <a:schemeClr val="tx2"/>
                </a:solidFill>
              </a:rPr>
              <a:t>keep</a:t>
            </a:r>
            <a:endParaRPr lang="en-US" sz="800"/>
          </a:p>
          <a:p>
            <a:pPr marL="627063" lvl="2" indent="-173038"/>
            <a:r>
              <a:rPr lang="en-US" sz="800"/>
              <a:t>urea = </a:t>
            </a:r>
            <a:r>
              <a:rPr lang="en-US" sz="800">
                <a:solidFill>
                  <a:schemeClr val="tx2"/>
                </a:solidFill>
              </a:rPr>
              <a:t>want to</a:t>
            </a:r>
            <a:r>
              <a:rPr lang="en-US" sz="800"/>
              <a:t> </a:t>
            </a:r>
            <a:r>
              <a:rPr lang="en-US" sz="800">
                <a:solidFill>
                  <a:schemeClr val="tx2"/>
                </a:solidFill>
              </a:rPr>
              <a:t>excrete</a:t>
            </a:r>
            <a:endParaRPr lang="en-US" sz="8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1589AA5-7C13-964D-9D0D-F21B30DE2157}" type="slidenum">
              <a:rPr lang="en-US"/>
              <a:pPr/>
              <a:t>14</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r>
              <a:rPr lang="en-US">
                <a:solidFill>
                  <a:srgbClr val="000000"/>
                </a:solidFill>
              </a:rPr>
              <a:t>Each nephron consists of a single long tubule and a ball of capillaries, called the </a:t>
            </a:r>
            <a:r>
              <a:rPr lang="en-US" b="1">
                <a:solidFill>
                  <a:srgbClr val="000000"/>
                </a:solidFill>
              </a:rPr>
              <a:t>glomerulus</a:t>
            </a:r>
            <a:r>
              <a:rPr lang="en-US">
                <a:solidFill>
                  <a:srgbClr val="000000"/>
                </a:solidFill>
              </a:rPr>
              <a:t>.</a:t>
            </a:r>
          </a:p>
          <a:p>
            <a:pPr>
              <a:buClr>
                <a:srgbClr val="339933"/>
              </a:buClr>
            </a:pPr>
            <a:r>
              <a:rPr lang="en-US">
                <a:solidFill>
                  <a:srgbClr val="000000"/>
                </a:solidFill>
              </a:rPr>
              <a:t>The blind end of the tubule forms a cup-shaped swelling, called </a:t>
            </a:r>
            <a:r>
              <a:rPr lang="en-US" b="1">
                <a:solidFill>
                  <a:srgbClr val="000000"/>
                </a:solidFill>
              </a:rPr>
              <a:t>Bowman’s capsule</a:t>
            </a:r>
            <a:r>
              <a:rPr lang="en-US">
                <a:solidFill>
                  <a:srgbClr val="000000"/>
                </a:solidFill>
              </a:rPr>
              <a:t>, that surrounds the glomerulus.</a:t>
            </a:r>
          </a:p>
          <a:p>
            <a:pPr>
              <a:buClr>
                <a:srgbClr val="339933"/>
              </a:buClr>
            </a:pPr>
            <a:r>
              <a:rPr lang="en-US">
                <a:solidFill>
                  <a:srgbClr val="000000"/>
                </a:solidFill>
              </a:rPr>
              <a:t>Each human kidney packs about a million nephrons.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9FC7E4D-6DF0-CF40-BD93-E2B3D796C45C}" type="slidenum">
              <a:rPr lang="en-US"/>
              <a:pPr/>
              <a:t>15</a:t>
            </a:fld>
            <a:endParaRPr lang="en-US"/>
          </a:p>
        </p:txBody>
      </p:sp>
      <p:sp>
        <p:nvSpPr>
          <p:cNvPr id="46694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6947"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buClr>
                <a:srgbClr val="339933"/>
              </a:buClr>
            </a:pPr>
            <a:endParaRPr lang="en-US"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2/24/2015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2/24/2015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2/24/2015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2/24/2015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2/24/2015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2/24/2015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2/24/2015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2/24/2015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2/24/2015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2/24/2015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100000">
              <a:schemeClr val="accent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04800" y="11557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2/24/2015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5.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0" y="14068"/>
            <a:ext cx="9144000" cy="6858000"/>
          </a:xfrm>
          <a:prstGeom prst="rect">
            <a:avLst/>
          </a:prstGeom>
        </p:spPr>
      </p:pic>
      <p:sp>
        <p:nvSpPr>
          <p:cNvPr id="5" name="TextBox 4"/>
          <p:cNvSpPr txBox="1"/>
          <p:nvPr/>
        </p:nvSpPr>
        <p:spPr>
          <a:xfrm>
            <a:off x="4191000" y="462459"/>
            <a:ext cx="4699000" cy="1754327"/>
          </a:xfrm>
          <a:prstGeom prst="rect">
            <a:avLst/>
          </a:prstGeom>
          <a:solidFill>
            <a:schemeClr val="tx1">
              <a:alpha val="79000"/>
            </a:schemeClr>
          </a:solidFill>
        </p:spPr>
        <p:txBody>
          <a:bodyPr wrap="square" rtlCol="0">
            <a:spAutoFit/>
          </a:bodyPr>
          <a:lstStyle/>
          <a:p>
            <a:r>
              <a:rPr lang="en-US" sz="3600" dirty="0" smtClean="0">
                <a:solidFill>
                  <a:srgbClr val="FFFFFF"/>
                </a:solidFill>
              </a:rPr>
              <a:t>The Excretory System, Homeostasis and </a:t>
            </a:r>
            <a:r>
              <a:rPr lang="en-US" sz="3600" dirty="0" err="1" smtClean="0">
                <a:solidFill>
                  <a:srgbClr val="FFFFFF"/>
                </a:solidFill>
              </a:rPr>
              <a:t>Osmoregulation</a:t>
            </a:r>
            <a:endParaRPr lang="en-US" sz="3600" dirty="0">
              <a:solidFill>
                <a:srgbClr val="FFFFFF"/>
              </a:solidFill>
            </a:endParaRPr>
          </a:p>
        </p:txBody>
      </p:sp>
    </p:spTree>
    <p:extLst>
      <p:ext uri="{BB962C8B-B14F-4D97-AF65-F5344CB8AC3E}">
        <p14:creationId xmlns:p14="http://schemas.microsoft.com/office/powerpoint/2010/main" xmlns="" val="3330681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4" name="Picture 4"/>
          <p:cNvPicPr preferRelativeResize="0">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784350" y="1225550"/>
            <a:ext cx="6405563" cy="5411788"/>
          </a:xfrm>
          <a:prstGeom prst="rect">
            <a:avLst/>
          </a:prstGeom>
          <a:noFill/>
        </p:spPr>
      </p:pic>
      <p:sp>
        <p:nvSpPr>
          <p:cNvPr id="404506" name="Freeform 26"/>
          <p:cNvSpPr>
            <a:spLocks/>
          </p:cNvSpPr>
          <p:nvPr/>
        </p:nvSpPr>
        <p:spPr bwMode="auto">
          <a:xfrm>
            <a:off x="1843088" y="1270000"/>
            <a:ext cx="3411537" cy="2992438"/>
          </a:xfrm>
          <a:custGeom>
            <a:avLst/>
            <a:gdLst/>
            <a:ahLst/>
            <a:cxnLst>
              <a:cxn ang="0">
                <a:pos x="1806" y="86"/>
              </a:cxn>
              <a:cxn ang="0">
                <a:pos x="1652" y="570"/>
              </a:cxn>
              <a:cxn ang="0">
                <a:pos x="1863" y="1461"/>
              </a:cxn>
              <a:cxn ang="0">
                <a:pos x="1901" y="1787"/>
              </a:cxn>
              <a:cxn ang="0">
                <a:pos x="1830" y="1988"/>
              </a:cxn>
              <a:cxn ang="0">
                <a:pos x="0" y="1950"/>
              </a:cxn>
              <a:cxn ang="0">
                <a:pos x="172" y="1729"/>
              </a:cxn>
              <a:cxn ang="0">
                <a:pos x="474" y="1619"/>
              </a:cxn>
              <a:cxn ang="0">
                <a:pos x="551" y="1183"/>
              </a:cxn>
              <a:cxn ang="0">
                <a:pos x="613" y="872"/>
              </a:cxn>
              <a:cxn ang="0">
                <a:pos x="680" y="719"/>
              </a:cxn>
              <a:cxn ang="0">
                <a:pos x="613" y="508"/>
              </a:cxn>
              <a:cxn ang="0">
                <a:pos x="527" y="139"/>
              </a:cxn>
              <a:cxn ang="0">
                <a:pos x="531" y="0"/>
              </a:cxn>
              <a:cxn ang="0">
                <a:pos x="1782" y="19"/>
              </a:cxn>
              <a:cxn ang="0">
                <a:pos x="1806" y="86"/>
              </a:cxn>
            </a:cxnLst>
            <a:rect l="0" t="0" r="r" b="b"/>
            <a:pathLst>
              <a:path w="1909" h="1990">
                <a:moveTo>
                  <a:pt x="1806" y="86"/>
                </a:moveTo>
                <a:cubicBezTo>
                  <a:pt x="1656" y="571"/>
                  <a:pt x="1825" y="570"/>
                  <a:pt x="1652" y="570"/>
                </a:cubicBezTo>
                <a:lnTo>
                  <a:pt x="1863" y="1461"/>
                </a:lnTo>
                <a:lnTo>
                  <a:pt x="1901" y="1787"/>
                </a:lnTo>
                <a:cubicBezTo>
                  <a:pt x="1838" y="1990"/>
                  <a:pt x="1909" y="1988"/>
                  <a:pt x="1830" y="1988"/>
                </a:cubicBezTo>
                <a:lnTo>
                  <a:pt x="0" y="1950"/>
                </a:lnTo>
                <a:lnTo>
                  <a:pt x="172" y="1729"/>
                </a:lnTo>
                <a:cubicBezTo>
                  <a:pt x="471" y="1623"/>
                  <a:pt x="394" y="1698"/>
                  <a:pt x="474" y="1619"/>
                </a:cubicBezTo>
                <a:cubicBezTo>
                  <a:pt x="551" y="1186"/>
                  <a:pt x="551" y="1333"/>
                  <a:pt x="551" y="1183"/>
                </a:cubicBezTo>
                <a:cubicBezTo>
                  <a:pt x="613" y="875"/>
                  <a:pt x="613" y="981"/>
                  <a:pt x="613" y="872"/>
                </a:cubicBezTo>
                <a:lnTo>
                  <a:pt x="680" y="719"/>
                </a:lnTo>
                <a:cubicBezTo>
                  <a:pt x="617" y="510"/>
                  <a:pt x="668" y="563"/>
                  <a:pt x="613" y="508"/>
                </a:cubicBezTo>
                <a:cubicBezTo>
                  <a:pt x="525" y="148"/>
                  <a:pt x="527" y="274"/>
                  <a:pt x="527" y="139"/>
                </a:cubicBezTo>
                <a:cubicBezTo>
                  <a:pt x="531" y="6"/>
                  <a:pt x="531" y="53"/>
                  <a:pt x="531" y="0"/>
                </a:cubicBezTo>
                <a:lnTo>
                  <a:pt x="1782" y="19"/>
                </a:lnTo>
                <a:lnTo>
                  <a:pt x="1806" y="86"/>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endParaRPr lang="en-US"/>
          </a:p>
        </p:txBody>
      </p:sp>
      <p:pic>
        <p:nvPicPr>
          <p:cNvPr id="404507" name="Picture 27"/>
          <p:cNvPicPr>
            <a:picLocks noChangeAspect="1" noChangeArrowheads="1"/>
          </p:cNvPicPr>
          <p:nvPr/>
        </p:nvPicPr>
        <p:blipFill>
          <a:blip r:embed="rId4" cstate="screen">
            <a:clrChange>
              <a:clrFrom>
                <a:srgbClr val="FCFEFD"/>
              </a:clrFrom>
              <a:clrTo>
                <a:srgbClr val="FCFEFD">
                  <a:alpha val="0"/>
                </a:srgbClr>
              </a:clrTo>
            </a:clrChange>
            <a:extLst>
              <a:ext uri="{28A0092B-C50C-407E-A947-70E740481C1C}">
                <a14:useLocalDpi xmlns:a14="http://schemas.microsoft.com/office/drawing/2010/main" xmlns=""/>
              </a:ext>
            </a:extLst>
          </a:blip>
          <a:srcRect/>
          <a:stretch>
            <a:fillRect/>
          </a:stretch>
        </p:blipFill>
        <p:spPr bwMode="auto">
          <a:xfrm>
            <a:off x="341313" y="1312863"/>
            <a:ext cx="3625850" cy="4843462"/>
          </a:xfrm>
          <a:prstGeom prst="rect">
            <a:avLst/>
          </a:prstGeom>
          <a:noFill/>
          <a:ln w="9525">
            <a:noFill/>
            <a:miter lim="800000"/>
            <a:headEnd/>
            <a:tailEnd/>
          </a:ln>
        </p:spPr>
      </p:pic>
      <p:sp>
        <p:nvSpPr>
          <p:cNvPr id="404482" name="Rectangle 2"/>
          <p:cNvSpPr>
            <a:spLocks noGrp="1" noChangeArrowheads="1"/>
          </p:cNvSpPr>
          <p:nvPr>
            <p:ph type="title"/>
          </p:nvPr>
        </p:nvSpPr>
        <p:spPr/>
        <p:txBody>
          <a:bodyPr/>
          <a:lstStyle/>
          <a:p>
            <a:r>
              <a:rPr lang="en-US"/>
              <a:t>Mammalian Kidney</a:t>
            </a:r>
          </a:p>
        </p:txBody>
      </p:sp>
      <p:sp>
        <p:nvSpPr>
          <p:cNvPr id="404485" name="AutoShape 5"/>
          <p:cNvSpPr>
            <a:spLocks noChangeArrowheads="1"/>
          </p:cNvSpPr>
          <p:nvPr/>
        </p:nvSpPr>
        <p:spPr bwMode="auto">
          <a:xfrm>
            <a:off x="355600" y="2693988"/>
            <a:ext cx="942975" cy="373062"/>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a:solidFill>
                  <a:srgbClr val="000000"/>
                </a:solidFill>
              </a:rPr>
              <a:t>kidney</a:t>
            </a:r>
          </a:p>
        </p:txBody>
      </p:sp>
      <p:sp>
        <p:nvSpPr>
          <p:cNvPr id="404486" name="AutoShape 6"/>
          <p:cNvSpPr>
            <a:spLocks noChangeArrowheads="1"/>
          </p:cNvSpPr>
          <p:nvPr/>
        </p:nvSpPr>
        <p:spPr bwMode="auto">
          <a:xfrm>
            <a:off x="698500" y="4903788"/>
            <a:ext cx="1066800" cy="373062"/>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a:solidFill>
                  <a:srgbClr val="000000"/>
                </a:solidFill>
              </a:rPr>
              <a:t>bladder</a:t>
            </a:r>
          </a:p>
        </p:txBody>
      </p:sp>
      <p:sp>
        <p:nvSpPr>
          <p:cNvPr id="404508" name="AutoShape 28"/>
          <p:cNvSpPr>
            <a:spLocks noChangeArrowheads="1"/>
          </p:cNvSpPr>
          <p:nvPr/>
        </p:nvSpPr>
        <p:spPr bwMode="auto">
          <a:xfrm>
            <a:off x="844550" y="3565525"/>
            <a:ext cx="849313" cy="373063"/>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a:solidFill>
                  <a:srgbClr val="000000"/>
                </a:solidFill>
              </a:rPr>
              <a:t>ureter</a:t>
            </a:r>
          </a:p>
        </p:txBody>
      </p:sp>
      <p:sp>
        <p:nvSpPr>
          <p:cNvPr id="404509" name="AutoShape 29"/>
          <p:cNvSpPr>
            <a:spLocks noChangeArrowheads="1"/>
          </p:cNvSpPr>
          <p:nvPr/>
        </p:nvSpPr>
        <p:spPr bwMode="auto">
          <a:xfrm>
            <a:off x="1117600" y="5541963"/>
            <a:ext cx="1019175" cy="373062"/>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a:solidFill>
                  <a:srgbClr val="000000"/>
                </a:solidFill>
              </a:rPr>
              <a:t>urethra</a:t>
            </a:r>
          </a:p>
        </p:txBody>
      </p:sp>
      <p:sp>
        <p:nvSpPr>
          <p:cNvPr id="404511" name="AutoShape 31"/>
          <p:cNvSpPr>
            <a:spLocks noChangeArrowheads="1"/>
          </p:cNvSpPr>
          <p:nvPr/>
        </p:nvSpPr>
        <p:spPr bwMode="auto">
          <a:xfrm>
            <a:off x="3041650" y="3713163"/>
            <a:ext cx="1384300" cy="596900"/>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pPr algn="l">
              <a:lnSpc>
                <a:spcPct val="80000"/>
              </a:lnSpc>
            </a:pPr>
            <a:r>
              <a:rPr lang="en-US" sz="2200" b="1">
                <a:solidFill>
                  <a:srgbClr val="000000"/>
                </a:solidFill>
              </a:rPr>
              <a:t>renal vein</a:t>
            </a:r>
            <a:br>
              <a:rPr lang="en-US" sz="2200" b="1">
                <a:solidFill>
                  <a:srgbClr val="000000"/>
                </a:solidFill>
              </a:rPr>
            </a:br>
            <a:r>
              <a:rPr lang="en-US" sz="2200" b="1">
                <a:solidFill>
                  <a:srgbClr val="000000"/>
                </a:solidFill>
              </a:rPr>
              <a:t>&amp; artery</a:t>
            </a:r>
          </a:p>
        </p:txBody>
      </p:sp>
      <p:sp>
        <p:nvSpPr>
          <p:cNvPr id="404513" name="Freeform 33"/>
          <p:cNvSpPr>
            <a:spLocks/>
          </p:cNvSpPr>
          <p:nvPr/>
        </p:nvSpPr>
        <p:spPr bwMode="auto">
          <a:xfrm flipV="1">
            <a:off x="2382838" y="2587625"/>
            <a:ext cx="646112" cy="1154113"/>
          </a:xfrm>
          <a:custGeom>
            <a:avLst/>
            <a:gdLst/>
            <a:ahLst/>
            <a:cxnLst>
              <a:cxn ang="0">
                <a:pos x="0" y="297"/>
              </a:cxn>
              <a:cxn ang="0">
                <a:pos x="321" y="0"/>
              </a:cxn>
              <a:cxn ang="0">
                <a:pos x="43" y="360"/>
              </a:cxn>
            </a:cxnLst>
            <a:rect l="0" t="0" r="r" b="b"/>
            <a:pathLst>
              <a:path w="321" h="360">
                <a:moveTo>
                  <a:pt x="0" y="297"/>
                </a:moveTo>
                <a:lnTo>
                  <a:pt x="321" y="0"/>
                </a:lnTo>
                <a:lnTo>
                  <a:pt x="43" y="360"/>
                </a:lnTo>
              </a:path>
            </a:pathLst>
          </a:custGeom>
          <a:noFill/>
          <a:ln w="19050" cap="flat" cmpd="sng">
            <a:solidFill>
              <a:srgbClr val="000000"/>
            </a:solidFill>
            <a:prstDash val="solid"/>
            <a:round/>
            <a:headEnd/>
            <a:tailEnd/>
          </a:ln>
          <a:effectLst/>
        </p:spPr>
        <p:txBody>
          <a:bodyPr wrap="none" lIns="18288" tIns="0" rIns="0" bIns="0" anchor="ctr">
            <a:prstTxWarp prst="textNoShape">
              <a:avLst/>
            </a:prstTxWarp>
          </a:bodyPr>
          <a:lstStyle/>
          <a:p>
            <a:endParaRPr lang="en-US"/>
          </a:p>
        </p:txBody>
      </p:sp>
      <p:sp>
        <p:nvSpPr>
          <p:cNvPr id="404514" name="AutoShape 34"/>
          <p:cNvSpPr>
            <a:spLocks noChangeArrowheads="1"/>
          </p:cNvSpPr>
          <p:nvPr/>
        </p:nvSpPr>
        <p:spPr bwMode="auto">
          <a:xfrm>
            <a:off x="7429500" y="3028950"/>
            <a:ext cx="1174750" cy="373063"/>
          </a:xfrm>
          <a:prstGeom prst="roundRect">
            <a:avLst>
              <a:gd name="adj" fmla="val 16667"/>
            </a:avLst>
          </a:prstGeom>
          <a:solidFill>
            <a:srgbClr val="FFEA18"/>
          </a:solidFill>
          <a:ln w="9525">
            <a:noFill/>
            <a:round/>
            <a:headEnd/>
            <a:tailEnd/>
          </a:ln>
          <a:effectLst/>
        </p:spPr>
        <p:txBody>
          <a:bodyPr lIns="18288" tIns="0" rIns="0" bIns="0" anchor="ctr">
            <a:prstTxWarp prst="textNoShape">
              <a:avLst/>
            </a:prstTxWarp>
            <a:spAutoFit/>
          </a:bodyPr>
          <a:lstStyle/>
          <a:p>
            <a:r>
              <a:rPr lang="en-US" sz="2200" b="1">
                <a:solidFill>
                  <a:srgbClr val="000000"/>
                </a:solidFill>
              </a:rPr>
              <a:t>nephron</a:t>
            </a:r>
          </a:p>
        </p:txBody>
      </p:sp>
      <p:pic>
        <p:nvPicPr>
          <p:cNvPr id="404517" name="Picture 37"/>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650038" y="5219700"/>
            <a:ext cx="2319337" cy="1336675"/>
          </a:xfrm>
          <a:prstGeom prst="rect">
            <a:avLst/>
          </a:prstGeom>
          <a:solidFill>
            <a:schemeClr val="bg1"/>
          </a:solidFill>
          <a:ln w="9525">
            <a:solidFill>
              <a:srgbClr val="000000"/>
            </a:solidFill>
            <a:miter lim="800000"/>
            <a:headEnd/>
            <a:tailEnd/>
          </a:ln>
        </p:spPr>
      </p:pic>
      <p:sp>
        <p:nvSpPr>
          <p:cNvPr id="404520" name="AutoShape 40"/>
          <p:cNvSpPr>
            <a:spLocks noChangeArrowheads="1"/>
          </p:cNvSpPr>
          <p:nvPr/>
        </p:nvSpPr>
        <p:spPr bwMode="auto">
          <a:xfrm>
            <a:off x="7496175" y="4370388"/>
            <a:ext cx="1303338" cy="742950"/>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a:solidFill>
                  <a:srgbClr val="000000"/>
                </a:solidFill>
              </a:rPr>
              <a:t>epithelial</a:t>
            </a:r>
            <a:br>
              <a:rPr lang="en-US" sz="2200" b="1">
                <a:solidFill>
                  <a:srgbClr val="000000"/>
                </a:solidFill>
              </a:rPr>
            </a:br>
            <a:r>
              <a:rPr lang="en-US" sz="2200" b="1">
                <a:solidFill>
                  <a:srgbClr val="000000"/>
                </a:solidFill>
              </a:rPr>
              <a:t>cells</a:t>
            </a:r>
          </a:p>
        </p:txBody>
      </p:sp>
      <p:sp>
        <p:nvSpPr>
          <p:cNvPr id="404522" name="Line 42"/>
          <p:cNvSpPr>
            <a:spLocks noChangeShapeType="1"/>
          </p:cNvSpPr>
          <p:nvPr/>
        </p:nvSpPr>
        <p:spPr bwMode="auto">
          <a:xfrm flipH="1">
            <a:off x="2290763" y="1624013"/>
            <a:ext cx="112712" cy="701675"/>
          </a:xfrm>
          <a:prstGeom prst="line">
            <a:avLst/>
          </a:prstGeom>
          <a:noFill/>
          <a:ln w="19050">
            <a:solidFill>
              <a:srgbClr val="000000"/>
            </a:solidFill>
            <a:round/>
            <a:headEnd/>
            <a:tailEnd/>
          </a:ln>
          <a:effectLst/>
        </p:spPr>
        <p:txBody>
          <a:bodyPr wrap="none" lIns="18288" tIns="0" rIns="0" bIns="0" anchor="ctr">
            <a:prstTxWarp prst="textNoShape">
              <a:avLst/>
            </a:prstTxWarp>
          </a:bodyPr>
          <a:lstStyle/>
          <a:p>
            <a:endParaRPr lang="en-US"/>
          </a:p>
        </p:txBody>
      </p:sp>
      <p:sp>
        <p:nvSpPr>
          <p:cNvPr id="404524" name="Line 44"/>
          <p:cNvSpPr>
            <a:spLocks noChangeShapeType="1"/>
          </p:cNvSpPr>
          <p:nvPr/>
        </p:nvSpPr>
        <p:spPr bwMode="auto">
          <a:xfrm flipH="1">
            <a:off x="2601913" y="1833563"/>
            <a:ext cx="617537" cy="384175"/>
          </a:xfrm>
          <a:prstGeom prst="line">
            <a:avLst/>
          </a:prstGeom>
          <a:noFill/>
          <a:ln w="19050">
            <a:solidFill>
              <a:srgbClr val="000000"/>
            </a:solidFill>
            <a:round/>
            <a:headEnd/>
            <a:tailEnd/>
          </a:ln>
          <a:effectLst/>
        </p:spPr>
        <p:txBody>
          <a:bodyPr wrap="none" lIns="18288" tIns="0" rIns="0" bIns="0" anchor="ctr">
            <a:prstTxWarp prst="textNoShape">
              <a:avLst/>
            </a:prstTxWarp>
          </a:bodyPr>
          <a:lstStyle/>
          <a:p>
            <a:endParaRPr lang="en-US"/>
          </a:p>
        </p:txBody>
      </p:sp>
      <p:sp>
        <p:nvSpPr>
          <p:cNvPr id="404523" name="AutoShape 43"/>
          <p:cNvSpPr>
            <a:spLocks noChangeArrowheads="1"/>
          </p:cNvSpPr>
          <p:nvPr/>
        </p:nvSpPr>
        <p:spPr bwMode="auto">
          <a:xfrm>
            <a:off x="3138488" y="1649413"/>
            <a:ext cx="1873250" cy="373062"/>
          </a:xfrm>
          <a:prstGeom prst="roundRect">
            <a:avLst>
              <a:gd name="adj" fmla="val 16667"/>
            </a:avLst>
          </a:prstGeom>
          <a:solidFill>
            <a:srgbClr val="FFEA18"/>
          </a:solidFill>
          <a:ln w="9525">
            <a:noFill/>
            <a:round/>
            <a:headEnd/>
            <a:tailEnd/>
          </a:ln>
          <a:effectLst/>
        </p:spPr>
        <p:txBody>
          <a:bodyPr wrap="none" lIns="18288" tIns="0" rIns="0" bIns="0">
            <a:prstTxWarp prst="textNoShape">
              <a:avLst/>
            </a:prstTxWarp>
            <a:spAutoFit/>
          </a:bodyPr>
          <a:lstStyle/>
          <a:p>
            <a:pPr algn="l"/>
            <a:r>
              <a:rPr lang="en-US" sz="2200" b="1">
                <a:solidFill>
                  <a:srgbClr val="000000"/>
                </a:solidFill>
              </a:rPr>
              <a:t>adrenal gland</a:t>
            </a:r>
          </a:p>
        </p:txBody>
      </p:sp>
      <p:sp>
        <p:nvSpPr>
          <p:cNvPr id="404525" name="Line 45"/>
          <p:cNvSpPr>
            <a:spLocks noChangeShapeType="1"/>
          </p:cNvSpPr>
          <p:nvPr/>
        </p:nvSpPr>
        <p:spPr bwMode="auto">
          <a:xfrm>
            <a:off x="1504950" y="1709738"/>
            <a:ext cx="450850" cy="304800"/>
          </a:xfrm>
          <a:prstGeom prst="line">
            <a:avLst/>
          </a:prstGeom>
          <a:noFill/>
          <a:ln w="19050">
            <a:solidFill>
              <a:srgbClr val="000000"/>
            </a:solidFill>
            <a:round/>
            <a:headEnd/>
            <a:tailEnd/>
          </a:ln>
          <a:effectLst/>
        </p:spPr>
        <p:txBody>
          <a:bodyPr wrap="none" lIns="18288" tIns="0" rIns="0" bIns="0" anchor="ctr">
            <a:prstTxWarp prst="textNoShape">
              <a:avLst/>
            </a:prstTxWarp>
          </a:bodyPr>
          <a:lstStyle/>
          <a:p>
            <a:endParaRPr lang="en-US"/>
          </a:p>
        </p:txBody>
      </p:sp>
      <p:sp>
        <p:nvSpPr>
          <p:cNvPr id="404510" name="AutoShape 30"/>
          <p:cNvSpPr>
            <a:spLocks noChangeArrowheads="1"/>
          </p:cNvSpPr>
          <p:nvPr/>
        </p:nvSpPr>
        <p:spPr bwMode="auto">
          <a:xfrm>
            <a:off x="133350" y="1385888"/>
            <a:ext cx="1416050" cy="596900"/>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pPr algn="r">
              <a:lnSpc>
                <a:spcPct val="80000"/>
              </a:lnSpc>
            </a:pPr>
            <a:r>
              <a:rPr lang="en-US" sz="2200" b="1">
                <a:solidFill>
                  <a:srgbClr val="000000"/>
                </a:solidFill>
              </a:rPr>
              <a:t>inferior</a:t>
            </a:r>
            <a:br>
              <a:rPr lang="en-US" sz="2200" b="1">
                <a:solidFill>
                  <a:srgbClr val="000000"/>
                </a:solidFill>
              </a:rPr>
            </a:br>
            <a:r>
              <a:rPr lang="en-US" sz="2200" b="1">
                <a:solidFill>
                  <a:srgbClr val="000000"/>
                </a:solidFill>
              </a:rPr>
              <a:t>vena cava</a:t>
            </a:r>
          </a:p>
        </p:txBody>
      </p:sp>
      <p:sp>
        <p:nvSpPr>
          <p:cNvPr id="404521" name="AutoShape 41"/>
          <p:cNvSpPr>
            <a:spLocks noChangeArrowheads="1"/>
          </p:cNvSpPr>
          <p:nvPr/>
        </p:nvSpPr>
        <p:spPr bwMode="auto">
          <a:xfrm>
            <a:off x="2338388" y="1400175"/>
            <a:ext cx="730250" cy="300038"/>
          </a:xfrm>
          <a:prstGeom prst="roundRect">
            <a:avLst>
              <a:gd name="adj" fmla="val 16667"/>
            </a:avLst>
          </a:prstGeom>
          <a:solidFill>
            <a:srgbClr val="FFEA18"/>
          </a:solidFill>
          <a:ln w="9525">
            <a:noFill/>
            <a:round/>
            <a:headEnd/>
            <a:tailEnd/>
          </a:ln>
          <a:effectLst/>
        </p:spPr>
        <p:txBody>
          <a:bodyPr wrap="none" lIns="18288" tIns="0" rIns="0" bIns="0">
            <a:prstTxWarp prst="textNoShape">
              <a:avLst/>
            </a:prstTxWarp>
            <a:spAutoFit/>
          </a:bodyPr>
          <a:lstStyle/>
          <a:p>
            <a:pPr algn="r">
              <a:lnSpc>
                <a:spcPct val="80000"/>
              </a:lnSpc>
            </a:pPr>
            <a:r>
              <a:rPr lang="en-US" sz="2200" b="1">
                <a:solidFill>
                  <a:srgbClr val="000000"/>
                </a:solidFill>
              </a:rPr>
              <a:t>aorta</a:t>
            </a:r>
          </a:p>
        </p:txBody>
      </p:sp>
    </p:spTree>
    <p:extLst>
      <p:ext uri="{BB962C8B-B14F-4D97-AF65-F5344CB8AC3E}">
        <p14:creationId xmlns:p14="http://schemas.microsoft.com/office/powerpoint/2010/main" xmlns="" val="122655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rav32223_51_09"/>
          <p:cNvPicPr>
            <a:picLocks noChangeAspect="1" noChangeArrowheads="1"/>
          </p:cNvPicPr>
          <p:nvPr/>
        </p:nvPicPr>
        <p:blipFill>
          <a:blip r:embed="rId2" cstate="print"/>
          <a:srcRect/>
          <a:stretch>
            <a:fillRect/>
          </a:stretch>
        </p:blipFill>
        <p:spPr bwMode="auto">
          <a:xfrm>
            <a:off x="134938" y="1130300"/>
            <a:ext cx="8878887" cy="458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US"/>
              <a:t>Mammalian System</a:t>
            </a:r>
          </a:p>
        </p:txBody>
      </p:sp>
      <p:pic>
        <p:nvPicPr>
          <p:cNvPr id="330755" name="Picture 3"/>
          <p:cNvPicPr>
            <a:picLocks noChangeAspect="1" noChangeArrowheads="1"/>
          </p:cNvPicPr>
          <p:nvPr/>
        </p:nvPicPr>
        <p:blipFill>
          <a:blip r:embed="rId3" cstate="screen">
            <a:extLst>
              <a:ext uri="{28A0092B-C50C-407E-A947-70E740481C1C}">
                <a14:useLocalDpi xmlns:a14="http://schemas.microsoft.com/office/drawing/2010/main" xmlns=""/>
              </a:ext>
            </a:extLst>
          </a:blip>
          <a:srcRect r="4198" b="3239"/>
          <a:stretch>
            <a:fillRect/>
          </a:stretch>
        </p:blipFill>
        <p:spPr bwMode="auto">
          <a:xfrm>
            <a:off x="5524500" y="522288"/>
            <a:ext cx="3535363" cy="6248400"/>
          </a:xfrm>
          <a:prstGeom prst="rect">
            <a:avLst/>
          </a:prstGeom>
          <a:noFill/>
          <a:ln w="9525">
            <a:noFill/>
            <a:miter lim="800000"/>
            <a:headEnd/>
            <a:tailEnd/>
          </a:ln>
        </p:spPr>
      </p:pic>
      <p:sp>
        <p:nvSpPr>
          <p:cNvPr id="330756" name="Rectangle 4" descr="Rectangle: Click to edit Master text styles&#10;Second level&#10;Third level&#10;Fourth level&#10;Fifth level"/>
          <p:cNvSpPr>
            <a:spLocks noGrp="1" noChangeArrowheads="1"/>
          </p:cNvSpPr>
          <p:nvPr>
            <p:ph type="body" idx="1"/>
          </p:nvPr>
        </p:nvSpPr>
        <p:spPr>
          <a:xfrm>
            <a:off x="0" y="901700"/>
            <a:ext cx="5745163" cy="5314950"/>
          </a:xfrm>
        </p:spPr>
        <p:txBody>
          <a:bodyPr/>
          <a:lstStyle/>
          <a:p>
            <a:pPr marL="288925" indent="-288925">
              <a:lnSpc>
                <a:spcPct val="90000"/>
              </a:lnSpc>
            </a:pPr>
            <a:r>
              <a:rPr lang="en-US" sz="2600" dirty="0"/>
              <a:t>Filter solutes out of blood &amp; reabsorb H</a:t>
            </a:r>
            <a:r>
              <a:rPr lang="en-US" sz="2600" baseline="-25000" dirty="0"/>
              <a:t>2</a:t>
            </a:r>
            <a:r>
              <a:rPr lang="en-US" sz="2600" dirty="0"/>
              <a:t>O + desirable solutes</a:t>
            </a:r>
          </a:p>
          <a:p>
            <a:pPr marL="288925" indent="-288925">
              <a:lnSpc>
                <a:spcPct val="90000"/>
              </a:lnSpc>
            </a:pPr>
            <a:r>
              <a:rPr lang="en-US" sz="2600" dirty="0"/>
              <a:t>Key functions</a:t>
            </a:r>
            <a:endParaRPr lang="en-US" sz="2200" dirty="0"/>
          </a:p>
          <a:p>
            <a:pPr marL="692150" lvl="1" indent="-288925">
              <a:lnSpc>
                <a:spcPct val="90000"/>
              </a:lnSpc>
            </a:pPr>
            <a:r>
              <a:rPr lang="en-US" sz="2400" u="sng" dirty="0" smtClean="0">
                <a:solidFill>
                  <a:srgbClr val="CC0000"/>
                </a:solidFill>
              </a:rPr>
              <a:t>Filtration</a:t>
            </a:r>
            <a:r>
              <a:rPr lang="en-US" sz="2400" dirty="0" smtClean="0"/>
              <a:t>: fluids </a:t>
            </a:r>
            <a:r>
              <a:rPr lang="en-US" sz="2400" dirty="0"/>
              <a:t>(water &amp; solutes) </a:t>
            </a:r>
            <a:r>
              <a:rPr lang="en-US" sz="2400" u="sng" dirty="0">
                <a:solidFill>
                  <a:srgbClr val="CC0000"/>
                </a:solidFill>
              </a:rPr>
              <a:t>filtered out</a:t>
            </a:r>
            <a:r>
              <a:rPr lang="en-US" sz="2400" dirty="0"/>
              <a:t> </a:t>
            </a:r>
            <a:r>
              <a:rPr lang="en-US" sz="2400" dirty="0" smtClean="0"/>
              <a:t>of blood</a:t>
            </a:r>
          </a:p>
          <a:p>
            <a:pPr marL="403225" lvl="1" indent="0">
              <a:lnSpc>
                <a:spcPct val="90000"/>
              </a:lnSpc>
              <a:buNone/>
            </a:pPr>
            <a:endParaRPr lang="en-US" sz="2400" dirty="0"/>
          </a:p>
          <a:p>
            <a:pPr marL="692150" lvl="1" indent="-288925">
              <a:lnSpc>
                <a:spcPct val="90000"/>
              </a:lnSpc>
            </a:pPr>
            <a:r>
              <a:rPr lang="en-US" sz="2400" u="sng" dirty="0" smtClean="0">
                <a:solidFill>
                  <a:srgbClr val="CC0000"/>
                </a:solidFill>
              </a:rPr>
              <a:t>Reabsorption</a:t>
            </a:r>
            <a:r>
              <a:rPr lang="en-US" sz="2400" dirty="0" smtClean="0"/>
              <a:t>: </a:t>
            </a:r>
            <a:r>
              <a:rPr lang="en-US" sz="2400" u="sng" dirty="0" smtClean="0">
                <a:solidFill>
                  <a:srgbClr val="CC0000"/>
                </a:solidFill>
              </a:rPr>
              <a:t>selectively </a:t>
            </a:r>
            <a:r>
              <a:rPr lang="en-US" sz="2400" u="sng" dirty="0">
                <a:solidFill>
                  <a:srgbClr val="CC0000"/>
                </a:solidFill>
              </a:rPr>
              <a:t>reabsorb</a:t>
            </a:r>
            <a:r>
              <a:rPr lang="en-US" sz="2400" dirty="0"/>
              <a:t> (diffusion) needed water + solutes back to </a:t>
            </a:r>
            <a:r>
              <a:rPr lang="en-US" sz="2400" dirty="0" smtClean="0"/>
              <a:t>blood</a:t>
            </a:r>
          </a:p>
          <a:p>
            <a:pPr marL="692150" lvl="1" indent="-288925">
              <a:lnSpc>
                <a:spcPct val="90000"/>
              </a:lnSpc>
            </a:pPr>
            <a:endParaRPr lang="en-US" sz="2400" dirty="0"/>
          </a:p>
          <a:p>
            <a:pPr marL="692150" lvl="1" indent="-288925">
              <a:lnSpc>
                <a:spcPct val="90000"/>
              </a:lnSpc>
            </a:pPr>
            <a:r>
              <a:rPr lang="en-US" sz="2400" u="sng" dirty="0" smtClean="0">
                <a:solidFill>
                  <a:srgbClr val="CC0000"/>
                </a:solidFill>
              </a:rPr>
              <a:t>Secretion</a:t>
            </a:r>
            <a:r>
              <a:rPr lang="en-US" sz="2400" dirty="0" smtClean="0"/>
              <a:t>: </a:t>
            </a:r>
            <a:r>
              <a:rPr lang="en-US" sz="2400" u="sng" dirty="0" smtClean="0">
                <a:solidFill>
                  <a:srgbClr val="CC0000"/>
                </a:solidFill>
              </a:rPr>
              <a:t>pump </a:t>
            </a:r>
            <a:r>
              <a:rPr lang="en-US" sz="2400" u="sng" dirty="0">
                <a:solidFill>
                  <a:srgbClr val="CC0000"/>
                </a:solidFill>
              </a:rPr>
              <a:t>out</a:t>
            </a:r>
            <a:r>
              <a:rPr lang="en-US" sz="2400" dirty="0"/>
              <a:t> any other unwanted solutes to </a:t>
            </a:r>
            <a:r>
              <a:rPr lang="en-US" sz="2400" dirty="0" smtClean="0"/>
              <a:t>urine</a:t>
            </a:r>
          </a:p>
          <a:p>
            <a:pPr marL="692150" lvl="1" indent="-288925">
              <a:lnSpc>
                <a:spcPct val="90000"/>
              </a:lnSpc>
            </a:pPr>
            <a:endParaRPr lang="en-US" sz="2400" dirty="0"/>
          </a:p>
          <a:p>
            <a:pPr marL="692150" lvl="1" indent="-288925">
              <a:lnSpc>
                <a:spcPct val="90000"/>
              </a:lnSpc>
            </a:pPr>
            <a:r>
              <a:rPr lang="en-US" sz="2400" u="sng" dirty="0" smtClean="0">
                <a:solidFill>
                  <a:srgbClr val="CC0000"/>
                </a:solidFill>
              </a:rPr>
              <a:t>Excretion</a:t>
            </a:r>
            <a:r>
              <a:rPr lang="en-US" sz="2400" dirty="0" smtClean="0"/>
              <a:t>: expel </a:t>
            </a:r>
            <a:r>
              <a:rPr lang="en-US" sz="2400" u="sng" dirty="0">
                <a:solidFill>
                  <a:srgbClr val="CC0000"/>
                </a:solidFill>
              </a:rPr>
              <a:t>concentrated urine</a:t>
            </a:r>
            <a:r>
              <a:rPr lang="en-US" sz="2400" dirty="0"/>
              <a:t> (N waste + solutes + toxins) from body</a:t>
            </a:r>
          </a:p>
        </p:txBody>
      </p:sp>
      <p:sp>
        <p:nvSpPr>
          <p:cNvPr id="330757" name="AutoShape 5"/>
          <p:cNvSpPr>
            <a:spLocks noChangeArrowheads="1"/>
          </p:cNvSpPr>
          <p:nvPr/>
        </p:nvSpPr>
        <p:spPr bwMode="auto">
          <a:xfrm>
            <a:off x="5865813" y="1089025"/>
            <a:ext cx="600075" cy="273050"/>
          </a:xfrm>
          <a:prstGeom prst="roundRect">
            <a:avLst>
              <a:gd name="adj" fmla="val 16667"/>
            </a:avLst>
          </a:prstGeom>
          <a:solidFill>
            <a:srgbClr val="CC0000"/>
          </a:solidFill>
          <a:ln w="9525">
            <a:noFill/>
            <a:round/>
            <a:headEnd/>
            <a:tailEnd/>
          </a:ln>
          <a:effectLst/>
        </p:spPr>
        <p:txBody>
          <a:bodyPr wrap="none" lIns="18288" tIns="0" rIns="0" bIns="0" anchor="ctr">
            <a:prstTxWarp prst="textNoShape">
              <a:avLst/>
            </a:prstTxWarp>
            <a:spAutoFit/>
          </a:bodyPr>
          <a:lstStyle/>
          <a:p>
            <a:r>
              <a:rPr lang="en-US" sz="1600" b="1">
                <a:solidFill>
                  <a:schemeClr val="bg1"/>
                </a:solidFill>
              </a:rPr>
              <a:t>blood</a:t>
            </a:r>
            <a:endParaRPr lang="en-US" sz="1600" b="1" u="sng">
              <a:solidFill>
                <a:schemeClr val="bg1"/>
              </a:solidFill>
            </a:endParaRPr>
          </a:p>
        </p:txBody>
      </p:sp>
      <p:sp>
        <p:nvSpPr>
          <p:cNvPr id="330758" name="AutoShape 6"/>
          <p:cNvSpPr>
            <a:spLocks noChangeArrowheads="1"/>
          </p:cNvSpPr>
          <p:nvPr/>
        </p:nvSpPr>
        <p:spPr bwMode="auto">
          <a:xfrm>
            <a:off x="7721600" y="1089025"/>
            <a:ext cx="668338" cy="273050"/>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1600" b="1">
                <a:solidFill>
                  <a:srgbClr val="CC0000"/>
                </a:solidFill>
              </a:rPr>
              <a:t>filtrate</a:t>
            </a:r>
            <a:endParaRPr lang="en-US" sz="1600" b="1" u="sng">
              <a:solidFill>
                <a:srgbClr val="CC0000"/>
              </a:solidFill>
            </a:endParaRPr>
          </a:p>
        </p:txBody>
      </p:sp>
      <p:sp>
        <p:nvSpPr>
          <p:cNvPr id="330759" name="AutoShape 7"/>
          <p:cNvSpPr>
            <a:spLocks noChangeArrowheads="1"/>
          </p:cNvSpPr>
          <p:nvPr/>
        </p:nvSpPr>
        <p:spPr bwMode="auto">
          <a:xfrm>
            <a:off x="7466013" y="6178550"/>
            <a:ext cx="1349375" cy="542925"/>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1600" b="1">
                <a:solidFill>
                  <a:srgbClr val="CC0000"/>
                </a:solidFill>
              </a:rPr>
              <a:t>concentrated</a:t>
            </a:r>
            <a:br>
              <a:rPr lang="en-US" sz="1600" b="1">
                <a:solidFill>
                  <a:srgbClr val="CC0000"/>
                </a:solidFill>
              </a:rPr>
            </a:br>
            <a:r>
              <a:rPr lang="en-US" sz="1600" b="1">
                <a:solidFill>
                  <a:srgbClr val="CC0000"/>
                </a:solidFill>
              </a:rPr>
              <a:t>urine</a:t>
            </a:r>
            <a:endParaRPr lang="en-US" sz="1600" b="1" u="sng">
              <a:solidFill>
                <a:srgbClr val="CC0000"/>
              </a:solidFill>
            </a:endParaRPr>
          </a:p>
        </p:txBody>
      </p:sp>
    </p:spTree>
    <p:extLst>
      <p:ext uri="{BB962C8B-B14F-4D97-AF65-F5344CB8AC3E}">
        <p14:creationId xmlns:p14="http://schemas.microsoft.com/office/powerpoint/2010/main" xmlns="" val="421647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1756606" y="225083"/>
            <a:ext cx="5164698" cy="6396796"/>
          </a:xfrm>
          <a:prstGeom prst="rect">
            <a:avLst/>
          </a:prstGeom>
        </p:spPr>
      </p:pic>
      <p:sp>
        <p:nvSpPr>
          <p:cNvPr id="6" name="TextBox 5"/>
          <p:cNvSpPr txBox="1"/>
          <p:nvPr/>
        </p:nvSpPr>
        <p:spPr>
          <a:xfrm>
            <a:off x="450166" y="661181"/>
            <a:ext cx="1406770" cy="461665"/>
          </a:xfrm>
          <a:prstGeom prst="rect">
            <a:avLst/>
          </a:prstGeom>
          <a:noFill/>
        </p:spPr>
        <p:txBody>
          <a:bodyPr wrap="square" rtlCol="0">
            <a:spAutoFit/>
          </a:bodyPr>
          <a:lstStyle/>
          <a:p>
            <a:r>
              <a:rPr lang="en-US" dirty="0" smtClean="0"/>
              <a:t>Afferent</a:t>
            </a:r>
            <a:endParaRPr lang="en-US" dirty="0"/>
          </a:p>
        </p:txBody>
      </p:sp>
      <p:sp>
        <p:nvSpPr>
          <p:cNvPr id="7" name="TextBox 6"/>
          <p:cNvSpPr txBox="1"/>
          <p:nvPr/>
        </p:nvSpPr>
        <p:spPr>
          <a:xfrm>
            <a:off x="349347" y="1587304"/>
            <a:ext cx="1406770" cy="461665"/>
          </a:xfrm>
          <a:prstGeom prst="rect">
            <a:avLst/>
          </a:prstGeom>
          <a:noFill/>
        </p:spPr>
        <p:txBody>
          <a:bodyPr wrap="square" rtlCol="0">
            <a:spAutoFit/>
          </a:bodyPr>
          <a:lstStyle/>
          <a:p>
            <a:r>
              <a:rPr lang="en-US" dirty="0" smtClean="0"/>
              <a:t>Efferent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97053" y="38100"/>
            <a:ext cx="4408848" cy="4394200"/>
          </a:xfrm>
          <a:prstGeom prst="rect">
            <a:avLst/>
          </a:prstGeom>
        </p:spPr>
      </p:pic>
      <p:sp>
        <p:nvSpPr>
          <p:cNvPr id="463874" name="Rectangle 2"/>
          <p:cNvSpPr>
            <a:spLocks noGrp="1" noChangeArrowheads="1"/>
          </p:cNvSpPr>
          <p:nvPr>
            <p:ph type="title"/>
          </p:nvPr>
        </p:nvSpPr>
        <p:spPr/>
        <p:txBody>
          <a:bodyPr/>
          <a:lstStyle/>
          <a:p>
            <a:r>
              <a:rPr lang="en-US"/>
              <a:t>Nephron</a:t>
            </a:r>
          </a:p>
        </p:txBody>
      </p:sp>
      <p:sp>
        <p:nvSpPr>
          <p:cNvPr id="463880" name="Rectangle 8" descr="Rectangle: Click to edit Master text styles&#10;Second level&#10;Third level&#10;Fourth level&#10;Fifth level"/>
          <p:cNvSpPr>
            <a:spLocks noChangeArrowheads="1"/>
          </p:cNvSpPr>
          <p:nvPr/>
        </p:nvSpPr>
        <p:spPr bwMode="auto">
          <a:xfrm>
            <a:off x="198438" y="942975"/>
            <a:ext cx="5189537" cy="5364163"/>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dirty="0">
                <a:solidFill>
                  <a:srgbClr val="0F116A"/>
                </a:solidFill>
              </a:rPr>
              <a:t>Functional units of kidney</a:t>
            </a:r>
          </a:p>
          <a:p>
            <a:pPr marL="742950" lvl="1" indent="-285750" algn="l" eaLnBrk="1" hangingPunct="1">
              <a:spcBef>
                <a:spcPct val="20000"/>
              </a:spcBef>
              <a:buClr>
                <a:schemeClr val="tx1"/>
              </a:buClr>
              <a:buSzPct val="60000"/>
              <a:buFont typeface="Wingdings" charset="2"/>
              <a:buChar char="u"/>
            </a:pPr>
            <a:r>
              <a:rPr lang="en-US" dirty="0">
                <a:ea typeface="ＭＳ Ｐゴシック" charset="-128"/>
              </a:rPr>
              <a:t>1 million </a:t>
            </a:r>
            <a:r>
              <a:rPr lang="en-US" u="sng" dirty="0">
                <a:solidFill>
                  <a:srgbClr val="CC0000"/>
                </a:solidFill>
                <a:ea typeface="ＭＳ Ｐゴシック" charset="-128"/>
              </a:rPr>
              <a:t>nephrons</a:t>
            </a:r>
            <a:r>
              <a:rPr lang="en-US" dirty="0">
                <a:ea typeface="ＭＳ Ｐゴシック" charset="-128"/>
              </a:rPr>
              <a:t> </a:t>
            </a:r>
            <a:br>
              <a:rPr lang="en-US" dirty="0">
                <a:ea typeface="ＭＳ Ｐゴシック" charset="-128"/>
              </a:rPr>
            </a:br>
            <a:r>
              <a:rPr lang="en-US" dirty="0">
                <a:ea typeface="ＭＳ Ｐゴシック" charset="-128"/>
              </a:rPr>
              <a:t>per kidney</a:t>
            </a:r>
          </a:p>
          <a:p>
            <a:pPr marL="342900" indent="-342900" algn="l" eaLnBrk="1" hangingPunct="1">
              <a:spcBef>
                <a:spcPct val="20000"/>
              </a:spcBef>
              <a:buClr>
                <a:srgbClr val="0F116A"/>
              </a:buClr>
              <a:buSzPct val="120000"/>
              <a:buFont typeface="Wingdings" charset="2"/>
              <a:buChar char="§"/>
            </a:pPr>
            <a:r>
              <a:rPr lang="en-US" dirty="0">
                <a:solidFill>
                  <a:srgbClr val="0F116A"/>
                </a:solidFill>
              </a:rPr>
              <a:t>Function</a:t>
            </a:r>
          </a:p>
          <a:p>
            <a:pPr marL="742950" lvl="1" indent="-285750" algn="l" eaLnBrk="1" hangingPunct="1">
              <a:spcBef>
                <a:spcPct val="20000"/>
              </a:spcBef>
              <a:buClr>
                <a:schemeClr val="tx1"/>
              </a:buClr>
              <a:buSzPct val="60000"/>
              <a:buFont typeface="Wingdings" charset="2"/>
              <a:buChar char="u"/>
            </a:pPr>
            <a:r>
              <a:rPr lang="en-US" dirty="0">
                <a:ea typeface="ＭＳ Ｐゴシック" charset="-128"/>
              </a:rPr>
              <a:t>filter out urea &amp; other </a:t>
            </a:r>
            <a:br>
              <a:rPr lang="en-US" dirty="0">
                <a:ea typeface="ＭＳ Ｐゴシック" charset="-128"/>
              </a:rPr>
            </a:br>
            <a:r>
              <a:rPr lang="en-US" dirty="0">
                <a:ea typeface="ＭＳ Ｐゴシック" charset="-128"/>
              </a:rPr>
              <a:t>solutes (salt, sugar…)</a:t>
            </a:r>
          </a:p>
          <a:p>
            <a:pPr marL="742950" lvl="1" indent="-285750" algn="l" eaLnBrk="1" hangingPunct="1">
              <a:spcBef>
                <a:spcPct val="20000"/>
              </a:spcBef>
              <a:buClr>
                <a:schemeClr val="tx1"/>
              </a:buClr>
              <a:buSzPct val="60000"/>
              <a:buFont typeface="Wingdings" charset="2"/>
              <a:buChar char="u"/>
            </a:pPr>
            <a:r>
              <a:rPr lang="en-US" u="sng" dirty="0">
                <a:solidFill>
                  <a:srgbClr val="CC0000"/>
                </a:solidFill>
                <a:ea typeface="ＭＳ Ｐゴシック" charset="-128"/>
              </a:rPr>
              <a:t>blood plasma filtered</a:t>
            </a:r>
            <a:r>
              <a:rPr lang="en-US" dirty="0">
                <a:ea typeface="ＭＳ Ｐゴシック" charset="-128"/>
              </a:rPr>
              <a:t/>
            </a:r>
            <a:br>
              <a:rPr lang="en-US" dirty="0">
                <a:ea typeface="ＭＳ Ｐゴシック" charset="-128"/>
              </a:rPr>
            </a:br>
            <a:r>
              <a:rPr lang="en-US" dirty="0">
                <a:ea typeface="ＭＳ Ｐゴシック" charset="-128"/>
              </a:rPr>
              <a:t>into nephron</a:t>
            </a:r>
          </a:p>
          <a:p>
            <a:pPr marL="108585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high pressure flow</a:t>
            </a:r>
          </a:p>
          <a:p>
            <a:pPr marL="742950" lvl="1" indent="-285750" algn="l" eaLnBrk="1" hangingPunct="1">
              <a:spcBef>
                <a:spcPct val="20000"/>
              </a:spcBef>
              <a:buClr>
                <a:schemeClr val="tx1"/>
              </a:buClr>
              <a:buSzPct val="60000"/>
              <a:buFont typeface="Wingdings" charset="2"/>
              <a:buChar char="u"/>
            </a:pPr>
            <a:r>
              <a:rPr lang="en-US" u="sng" dirty="0">
                <a:solidFill>
                  <a:srgbClr val="CC0000"/>
                </a:solidFill>
                <a:ea typeface="ＭＳ Ｐゴシック" charset="-128"/>
              </a:rPr>
              <a:t>selective reabsorption</a:t>
            </a:r>
            <a:r>
              <a:rPr lang="en-US" dirty="0">
                <a:ea typeface="ＭＳ Ｐゴシック" charset="-128"/>
              </a:rPr>
              <a:t> of</a:t>
            </a:r>
            <a:br>
              <a:rPr lang="en-US" dirty="0">
                <a:ea typeface="ＭＳ Ｐゴシック" charset="-128"/>
              </a:rPr>
            </a:br>
            <a:r>
              <a:rPr lang="en-US" dirty="0">
                <a:ea typeface="ＭＳ Ｐゴシック" charset="-128"/>
              </a:rPr>
              <a:t>valuable solutes &amp; H</a:t>
            </a:r>
            <a:r>
              <a:rPr lang="en-US" baseline="-25000" dirty="0">
                <a:ea typeface="ＭＳ Ｐゴシック" charset="-128"/>
              </a:rPr>
              <a:t>2</a:t>
            </a:r>
            <a:r>
              <a:rPr lang="en-US" dirty="0">
                <a:ea typeface="ＭＳ Ｐゴシック" charset="-128"/>
              </a:rPr>
              <a:t>O </a:t>
            </a:r>
            <a:br>
              <a:rPr lang="en-US" dirty="0">
                <a:ea typeface="ＭＳ Ｐゴシック" charset="-128"/>
              </a:rPr>
            </a:br>
            <a:r>
              <a:rPr lang="en-US" dirty="0">
                <a:ea typeface="ＭＳ Ｐゴシック" charset="-128"/>
              </a:rPr>
              <a:t>back into bloodstream</a:t>
            </a:r>
          </a:p>
          <a:p>
            <a:pPr marL="108585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greater flexibility &amp; control</a:t>
            </a:r>
          </a:p>
        </p:txBody>
      </p:sp>
    </p:spTree>
    <p:extLst>
      <p:ext uri="{BB962C8B-B14F-4D97-AF65-F5344CB8AC3E}">
        <p14:creationId xmlns:p14="http://schemas.microsoft.com/office/powerpoint/2010/main" xmlns="" val="1697621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noFill/>
          <a:ln/>
        </p:spPr>
        <p:txBody>
          <a:bodyPr/>
          <a:lstStyle/>
          <a:p>
            <a:r>
              <a:rPr lang="en-US"/>
              <a:t>Mammalian kidney</a:t>
            </a:r>
          </a:p>
        </p:txBody>
      </p:sp>
      <p:pic>
        <p:nvPicPr>
          <p:cNvPr id="465923" name="Picture 3"/>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368800" y="2924175"/>
            <a:ext cx="4652963" cy="3781425"/>
          </a:xfrm>
          <a:prstGeom prst="rect">
            <a:avLst/>
          </a:prstGeom>
          <a:noFill/>
          <a:ln w="9525">
            <a:noFill/>
            <a:miter lim="800000"/>
            <a:headEnd/>
            <a:tailEnd/>
          </a:ln>
        </p:spPr>
      </p:pic>
      <p:sp>
        <p:nvSpPr>
          <p:cNvPr id="465924" name="Rectangle 4"/>
          <p:cNvSpPr>
            <a:spLocks noChangeArrowheads="1"/>
          </p:cNvSpPr>
          <p:nvPr/>
        </p:nvSpPr>
        <p:spPr bwMode="auto">
          <a:xfrm>
            <a:off x="6329363" y="2419350"/>
            <a:ext cx="590550" cy="2857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Proximal</a:t>
            </a:r>
          </a:p>
          <a:p>
            <a:pPr algn="l">
              <a:lnSpc>
                <a:spcPct val="85000"/>
              </a:lnSpc>
            </a:pPr>
            <a:r>
              <a:rPr lang="en-US" sz="1100" b="1">
                <a:solidFill>
                  <a:srgbClr val="000000"/>
                </a:solidFill>
              </a:rPr>
              <a:t>tubule</a:t>
            </a:r>
          </a:p>
        </p:txBody>
      </p:sp>
      <p:sp>
        <p:nvSpPr>
          <p:cNvPr id="465925" name="Rectangle 5"/>
          <p:cNvSpPr>
            <a:spLocks noChangeArrowheads="1"/>
          </p:cNvSpPr>
          <p:nvPr/>
        </p:nvSpPr>
        <p:spPr bwMode="auto">
          <a:xfrm>
            <a:off x="7459663" y="2446338"/>
            <a:ext cx="527050" cy="285750"/>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100" b="1">
                <a:solidFill>
                  <a:srgbClr val="000000"/>
                </a:solidFill>
              </a:rPr>
              <a:t>Distal tubule</a:t>
            </a:r>
            <a:endParaRPr lang="en-US" sz="1400"/>
          </a:p>
        </p:txBody>
      </p:sp>
      <p:sp>
        <p:nvSpPr>
          <p:cNvPr id="465926" name="Rectangle 6"/>
          <p:cNvSpPr>
            <a:spLocks noChangeArrowheads="1"/>
          </p:cNvSpPr>
          <p:nvPr/>
        </p:nvSpPr>
        <p:spPr bwMode="auto">
          <a:xfrm>
            <a:off x="4364038" y="2876550"/>
            <a:ext cx="776287"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Glomerulus</a:t>
            </a:r>
            <a:endParaRPr lang="en-US" sz="1400"/>
          </a:p>
        </p:txBody>
      </p:sp>
      <p:sp>
        <p:nvSpPr>
          <p:cNvPr id="465927" name="Rectangle 7"/>
          <p:cNvSpPr>
            <a:spLocks noChangeArrowheads="1"/>
          </p:cNvSpPr>
          <p:nvPr/>
        </p:nvSpPr>
        <p:spPr bwMode="auto">
          <a:xfrm>
            <a:off x="7980363" y="5732463"/>
            <a:ext cx="714375" cy="2857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Collecting </a:t>
            </a:r>
          </a:p>
          <a:p>
            <a:pPr algn="l">
              <a:lnSpc>
                <a:spcPct val="85000"/>
              </a:lnSpc>
            </a:pPr>
            <a:r>
              <a:rPr lang="en-US" sz="1100" b="1">
                <a:solidFill>
                  <a:srgbClr val="000000"/>
                </a:solidFill>
              </a:rPr>
              <a:t>duct</a:t>
            </a:r>
            <a:endParaRPr lang="en-US" sz="1400"/>
          </a:p>
        </p:txBody>
      </p:sp>
      <p:sp>
        <p:nvSpPr>
          <p:cNvPr id="465928" name="Rectangle 8"/>
          <p:cNvSpPr>
            <a:spLocks noChangeArrowheads="1"/>
          </p:cNvSpPr>
          <p:nvPr/>
        </p:nvSpPr>
        <p:spPr bwMode="auto">
          <a:xfrm>
            <a:off x="5921375" y="5945188"/>
            <a:ext cx="931863"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Loop of Henle</a:t>
            </a:r>
            <a:endParaRPr lang="en-US" sz="1400"/>
          </a:p>
        </p:txBody>
      </p:sp>
      <p:sp>
        <p:nvSpPr>
          <p:cNvPr id="465929" name="Rectangle 9"/>
          <p:cNvSpPr>
            <a:spLocks noChangeArrowheads="1"/>
          </p:cNvSpPr>
          <p:nvPr/>
        </p:nvSpPr>
        <p:spPr bwMode="auto">
          <a:xfrm>
            <a:off x="5102225" y="4230688"/>
            <a:ext cx="434975" cy="285750"/>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100" b="1">
                <a:solidFill>
                  <a:srgbClr val="000000"/>
                </a:solidFill>
              </a:rPr>
              <a:t>Amino</a:t>
            </a:r>
          </a:p>
          <a:p>
            <a:pPr>
              <a:lnSpc>
                <a:spcPct val="85000"/>
              </a:lnSpc>
            </a:pPr>
            <a:r>
              <a:rPr lang="en-US" sz="1100" b="1">
                <a:solidFill>
                  <a:srgbClr val="000000"/>
                </a:solidFill>
              </a:rPr>
              <a:t>acids</a:t>
            </a:r>
          </a:p>
        </p:txBody>
      </p:sp>
      <p:sp>
        <p:nvSpPr>
          <p:cNvPr id="465930" name="Rectangle 10"/>
          <p:cNvSpPr>
            <a:spLocks noChangeArrowheads="1"/>
          </p:cNvSpPr>
          <p:nvPr/>
        </p:nvSpPr>
        <p:spPr bwMode="auto">
          <a:xfrm>
            <a:off x="5045075" y="4025900"/>
            <a:ext cx="550863"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Glucose</a:t>
            </a:r>
            <a:endParaRPr lang="en-US" sz="1400"/>
          </a:p>
        </p:txBody>
      </p:sp>
      <p:sp>
        <p:nvSpPr>
          <p:cNvPr id="465931" name="Rectangle 11"/>
          <p:cNvSpPr>
            <a:spLocks noChangeArrowheads="1"/>
          </p:cNvSpPr>
          <p:nvPr/>
        </p:nvSpPr>
        <p:spPr bwMode="auto">
          <a:xfrm>
            <a:off x="7720013" y="4262438"/>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400"/>
          </a:p>
        </p:txBody>
      </p:sp>
      <p:sp>
        <p:nvSpPr>
          <p:cNvPr id="465932" name="Rectangle 12"/>
          <p:cNvSpPr>
            <a:spLocks noChangeArrowheads="1"/>
          </p:cNvSpPr>
          <p:nvPr/>
        </p:nvSpPr>
        <p:spPr bwMode="auto">
          <a:xfrm>
            <a:off x="7720013" y="5357813"/>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400"/>
          </a:p>
        </p:txBody>
      </p:sp>
      <p:sp>
        <p:nvSpPr>
          <p:cNvPr id="465933" name="Rectangle 13"/>
          <p:cNvSpPr>
            <a:spLocks noChangeArrowheads="1"/>
          </p:cNvSpPr>
          <p:nvPr/>
        </p:nvSpPr>
        <p:spPr bwMode="auto">
          <a:xfrm>
            <a:off x="8647113" y="4716463"/>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p>
        </p:txBody>
      </p:sp>
      <p:sp>
        <p:nvSpPr>
          <p:cNvPr id="465934" name="Rectangle 14"/>
          <p:cNvSpPr>
            <a:spLocks noChangeArrowheads="1"/>
          </p:cNvSpPr>
          <p:nvPr/>
        </p:nvSpPr>
        <p:spPr bwMode="auto">
          <a:xfrm>
            <a:off x="6230938" y="4092575"/>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400"/>
          </a:p>
        </p:txBody>
      </p:sp>
      <p:sp>
        <p:nvSpPr>
          <p:cNvPr id="465935" name="Rectangle 15"/>
          <p:cNvSpPr>
            <a:spLocks noChangeArrowheads="1"/>
          </p:cNvSpPr>
          <p:nvPr/>
        </p:nvSpPr>
        <p:spPr bwMode="auto">
          <a:xfrm>
            <a:off x="6230938" y="4368800"/>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400"/>
          </a:p>
        </p:txBody>
      </p:sp>
      <p:sp>
        <p:nvSpPr>
          <p:cNvPr id="465936" name="Rectangle 16"/>
          <p:cNvSpPr>
            <a:spLocks noChangeArrowheads="1"/>
          </p:cNvSpPr>
          <p:nvPr/>
        </p:nvSpPr>
        <p:spPr bwMode="auto">
          <a:xfrm>
            <a:off x="6230938" y="4633913"/>
            <a:ext cx="258762"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400"/>
          </a:p>
        </p:txBody>
      </p:sp>
      <p:sp>
        <p:nvSpPr>
          <p:cNvPr id="465937" name="Rectangle 17"/>
          <p:cNvSpPr>
            <a:spLocks noChangeArrowheads="1"/>
          </p:cNvSpPr>
          <p:nvPr/>
        </p:nvSpPr>
        <p:spPr bwMode="auto">
          <a:xfrm>
            <a:off x="6951663" y="4097338"/>
            <a:ext cx="4381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Na</a:t>
            </a:r>
            <a:r>
              <a:rPr lang="en-US" sz="1100" b="1" baseline="30000">
                <a:solidFill>
                  <a:srgbClr val="000000"/>
                </a:solidFill>
              </a:rPr>
              <a:t>+</a:t>
            </a:r>
            <a:r>
              <a:rPr lang="en-US" sz="1100" b="1">
                <a:solidFill>
                  <a:srgbClr val="000000"/>
                </a:solidFill>
              </a:rPr>
              <a:t> Cl</a:t>
            </a:r>
            <a:r>
              <a:rPr lang="en-US" sz="1100" b="1" baseline="30000">
                <a:solidFill>
                  <a:srgbClr val="000000"/>
                </a:solidFill>
              </a:rPr>
              <a:t>-</a:t>
            </a:r>
            <a:endParaRPr lang="en-US" sz="1400"/>
          </a:p>
        </p:txBody>
      </p:sp>
      <p:sp>
        <p:nvSpPr>
          <p:cNvPr id="465938" name="Rectangle 18"/>
          <p:cNvSpPr>
            <a:spLocks noChangeArrowheads="1"/>
          </p:cNvSpPr>
          <p:nvPr/>
        </p:nvSpPr>
        <p:spPr bwMode="auto">
          <a:xfrm>
            <a:off x="4987925" y="4645025"/>
            <a:ext cx="665163" cy="14287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100" b="1">
                <a:solidFill>
                  <a:srgbClr val="000000"/>
                </a:solidFill>
              </a:rPr>
              <a:t>Mg</a:t>
            </a:r>
            <a:r>
              <a:rPr lang="en-US" sz="1100" b="1" baseline="30000">
                <a:solidFill>
                  <a:srgbClr val="000000"/>
                </a:solidFill>
              </a:rPr>
              <a:t>++</a:t>
            </a:r>
            <a:r>
              <a:rPr lang="en-US" sz="1100" b="1">
                <a:solidFill>
                  <a:srgbClr val="000000"/>
                </a:solidFill>
              </a:rPr>
              <a:t>  Ca</a:t>
            </a:r>
            <a:r>
              <a:rPr lang="en-US" sz="1100" b="1" baseline="30000">
                <a:solidFill>
                  <a:srgbClr val="000000"/>
                </a:solidFill>
              </a:rPr>
              <a:t>++</a:t>
            </a:r>
            <a:endParaRPr lang="en-US" sz="1100" b="1">
              <a:solidFill>
                <a:srgbClr val="000000"/>
              </a:solidFill>
            </a:endParaRPr>
          </a:p>
        </p:txBody>
      </p:sp>
      <p:sp>
        <p:nvSpPr>
          <p:cNvPr id="465939" name="Line 19"/>
          <p:cNvSpPr>
            <a:spLocks noChangeShapeType="1"/>
          </p:cNvSpPr>
          <p:nvPr/>
        </p:nvSpPr>
        <p:spPr bwMode="auto">
          <a:xfrm flipV="1">
            <a:off x="6426200" y="2709863"/>
            <a:ext cx="127000" cy="35401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65940" name="Line 20"/>
          <p:cNvSpPr>
            <a:spLocks noChangeShapeType="1"/>
          </p:cNvSpPr>
          <p:nvPr/>
        </p:nvSpPr>
        <p:spPr bwMode="auto">
          <a:xfrm rot="5400000">
            <a:off x="6234906" y="5784057"/>
            <a:ext cx="261937"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65941" name="Rectangle 21" descr="Rectangle: Click to edit Master text styles&#10;Second level&#10;Third level&#10;Fourth level&#10;Fifth level"/>
          <p:cNvSpPr>
            <a:spLocks noGrp="1" noChangeArrowheads="1"/>
          </p:cNvSpPr>
          <p:nvPr>
            <p:ph type="body" idx="1"/>
          </p:nvPr>
        </p:nvSpPr>
        <p:spPr>
          <a:xfrm>
            <a:off x="431800" y="1016000"/>
            <a:ext cx="4405313" cy="5486400"/>
          </a:xfrm>
          <a:noFill/>
          <a:ln/>
        </p:spPr>
        <p:txBody>
          <a:bodyPr/>
          <a:lstStyle/>
          <a:p>
            <a:pPr>
              <a:lnSpc>
                <a:spcPct val="90000"/>
              </a:lnSpc>
              <a:buClrTx/>
            </a:pPr>
            <a:r>
              <a:rPr lang="en-US" sz="2400" dirty="0"/>
              <a:t>Interaction of circulatory &amp; excretory systems</a:t>
            </a:r>
          </a:p>
          <a:p>
            <a:pPr>
              <a:lnSpc>
                <a:spcPct val="90000"/>
              </a:lnSpc>
              <a:buClrTx/>
            </a:pPr>
            <a:r>
              <a:rPr lang="en-US" sz="2400" u="sng" dirty="0"/>
              <a:t>Circulatory system</a:t>
            </a:r>
            <a:endParaRPr lang="en-US" sz="2400" dirty="0"/>
          </a:p>
          <a:p>
            <a:pPr lvl="1">
              <a:lnSpc>
                <a:spcPct val="90000"/>
              </a:lnSpc>
            </a:pPr>
            <a:r>
              <a:rPr lang="en-US" sz="2400" u="sng" dirty="0">
                <a:solidFill>
                  <a:srgbClr val="CC0000"/>
                </a:solidFill>
              </a:rPr>
              <a:t>glomerulus</a:t>
            </a:r>
            <a:r>
              <a:rPr lang="en-US" sz="2400" dirty="0"/>
              <a:t> = </a:t>
            </a:r>
            <a:br>
              <a:rPr lang="en-US" sz="2400" dirty="0"/>
            </a:br>
            <a:r>
              <a:rPr lang="en-US" sz="2400" dirty="0"/>
              <a:t>ball of capillaries</a:t>
            </a:r>
          </a:p>
          <a:p>
            <a:pPr>
              <a:lnSpc>
                <a:spcPct val="90000"/>
              </a:lnSpc>
              <a:buClrTx/>
            </a:pPr>
            <a:r>
              <a:rPr lang="en-US" sz="2400" u="sng" dirty="0"/>
              <a:t>Excretory system</a:t>
            </a:r>
            <a:endParaRPr lang="en-US" sz="2400" dirty="0"/>
          </a:p>
          <a:p>
            <a:pPr lvl="1">
              <a:lnSpc>
                <a:spcPct val="90000"/>
              </a:lnSpc>
            </a:pPr>
            <a:r>
              <a:rPr lang="en-US" sz="2400" u="sng" dirty="0">
                <a:solidFill>
                  <a:srgbClr val="CC0000"/>
                </a:solidFill>
              </a:rPr>
              <a:t>nephron</a:t>
            </a:r>
            <a:endParaRPr lang="en-US" sz="2400" dirty="0"/>
          </a:p>
          <a:p>
            <a:pPr lvl="1">
              <a:lnSpc>
                <a:spcPct val="90000"/>
              </a:lnSpc>
            </a:pPr>
            <a:r>
              <a:rPr lang="en-US" sz="2400" u="sng" dirty="0">
                <a:solidFill>
                  <a:srgbClr val="CC0000"/>
                </a:solidFill>
              </a:rPr>
              <a:t>Bowman’s capsule</a:t>
            </a:r>
            <a:endParaRPr lang="en-US" sz="2400" dirty="0"/>
          </a:p>
          <a:p>
            <a:pPr lvl="1">
              <a:lnSpc>
                <a:spcPct val="90000"/>
              </a:lnSpc>
            </a:pPr>
            <a:r>
              <a:rPr lang="en-US" sz="2400" u="sng" dirty="0">
                <a:solidFill>
                  <a:srgbClr val="CC0000"/>
                </a:solidFill>
              </a:rPr>
              <a:t>loop of </a:t>
            </a:r>
            <a:r>
              <a:rPr lang="en-US" sz="2400" u="sng" dirty="0" err="1">
                <a:solidFill>
                  <a:srgbClr val="CC0000"/>
                </a:solidFill>
              </a:rPr>
              <a:t>Henle</a:t>
            </a:r>
            <a:endParaRPr lang="en-US" sz="2400" dirty="0"/>
          </a:p>
          <a:p>
            <a:pPr marL="1085850" lvl="2">
              <a:lnSpc>
                <a:spcPct val="90000"/>
              </a:lnSpc>
            </a:pPr>
            <a:r>
              <a:rPr lang="en-US" dirty="0"/>
              <a:t>proximal tubule</a:t>
            </a:r>
          </a:p>
          <a:p>
            <a:pPr marL="1085850" lvl="2">
              <a:lnSpc>
                <a:spcPct val="90000"/>
              </a:lnSpc>
            </a:pPr>
            <a:r>
              <a:rPr lang="en-US" dirty="0"/>
              <a:t>descending limb</a:t>
            </a:r>
          </a:p>
          <a:p>
            <a:pPr marL="1085850" lvl="2">
              <a:lnSpc>
                <a:spcPct val="90000"/>
              </a:lnSpc>
            </a:pPr>
            <a:r>
              <a:rPr lang="en-US" dirty="0"/>
              <a:t>ascending limb</a:t>
            </a:r>
          </a:p>
          <a:p>
            <a:pPr marL="1085850" lvl="2">
              <a:lnSpc>
                <a:spcPct val="90000"/>
              </a:lnSpc>
            </a:pPr>
            <a:r>
              <a:rPr lang="en-US" dirty="0"/>
              <a:t>distal tubule</a:t>
            </a:r>
          </a:p>
          <a:p>
            <a:pPr lvl="1">
              <a:lnSpc>
                <a:spcPct val="90000"/>
              </a:lnSpc>
            </a:pPr>
            <a:r>
              <a:rPr lang="en-US" sz="2400" u="sng" dirty="0">
                <a:solidFill>
                  <a:srgbClr val="CC0000"/>
                </a:solidFill>
              </a:rPr>
              <a:t>collecting duct</a:t>
            </a:r>
            <a:endParaRPr lang="en-US" sz="2400" dirty="0"/>
          </a:p>
        </p:txBody>
      </p:sp>
      <p:sp>
        <p:nvSpPr>
          <p:cNvPr id="465944" name="Rectangle 24"/>
          <p:cNvSpPr>
            <a:spLocks noChangeArrowheads="1"/>
          </p:cNvSpPr>
          <p:nvPr/>
        </p:nvSpPr>
        <p:spPr bwMode="auto">
          <a:xfrm>
            <a:off x="4576763" y="2459038"/>
            <a:ext cx="1227137" cy="361950"/>
          </a:xfrm>
          <a:prstGeom prst="rect">
            <a:avLst/>
          </a:prstGeom>
          <a:noFill/>
          <a:ln w="9525">
            <a:noFill/>
            <a:miter lim="800000"/>
            <a:headEnd/>
            <a:tailEnd/>
          </a:ln>
          <a:effectLst/>
        </p:spPr>
        <p:txBody>
          <a:bodyPr anchor="ctr">
            <a:prstTxWarp prst="textNoShape">
              <a:avLst/>
            </a:prstTxWarp>
            <a:spAutoFit/>
          </a:bodyPr>
          <a:lstStyle/>
          <a:p>
            <a:pPr>
              <a:lnSpc>
                <a:spcPct val="80000"/>
              </a:lnSpc>
            </a:pPr>
            <a:r>
              <a:rPr lang="en-US" sz="1100" b="1">
                <a:solidFill>
                  <a:srgbClr val="000000"/>
                </a:solidFill>
              </a:rPr>
              <a:t>Bowman’s capsule</a:t>
            </a:r>
          </a:p>
        </p:txBody>
      </p:sp>
      <p:sp>
        <p:nvSpPr>
          <p:cNvPr id="465945" name="Line 25"/>
          <p:cNvSpPr>
            <a:spLocks noChangeShapeType="1"/>
          </p:cNvSpPr>
          <p:nvPr/>
        </p:nvSpPr>
        <p:spPr bwMode="auto">
          <a:xfrm flipV="1">
            <a:off x="7407275" y="2738438"/>
            <a:ext cx="149225" cy="415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65946" name="Line 26"/>
          <p:cNvSpPr>
            <a:spLocks noChangeShapeType="1"/>
          </p:cNvSpPr>
          <p:nvPr/>
        </p:nvSpPr>
        <p:spPr bwMode="auto">
          <a:xfrm flipH="1" flipV="1">
            <a:off x="5267325" y="2779713"/>
            <a:ext cx="198438" cy="4381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65947" name="Line 27"/>
          <p:cNvSpPr>
            <a:spLocks noChangeShapeType="1"/>
          </p:cNvSpPr>
          <p:nvPr/>
        </p:nvSpPr>
        <p:spPr bwMode="auto">
          <a:xfrm flipH="1" flipV="1">
            <a:off x="4916488" y="3016250"/>
            <a:ext cx="268287" cy="5937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65948" name="Rectangle 28"/>
          <p:cNvSpPr>
            <a:spLocks noChangeArrowheads="1"/>
          </p:cNvSpPr>
          <p:nvPr/>
        </p:nvSpPr>
        <p:spPr bwMode="auto">
          <a:xfrm>
            <a:off x="6951663" y="4538663"/>
            <a:ext cx="438150" cy="1428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100" b="1">
                <a:solidFill>
                  <a:srgbClr val="000000"/>
                </a:solidFill>
              </a:rPr>
              <a:t>Na</a:t>
            </a:r>
            <a:r>
              <a:rPr lang="en-US" sz="1100" b="1" baseline="30000">
                <a:solidFill>
                  <a:srgbClr val="000000"/>
                </a:solidFill>
              </a:rPr>
              <a:t>+</a:t>
            </a:r>
            <a:r>
              <a:rPr lang="en-US" sz="1100" b="1">
                <a:solidFill>
                  <a:srgbClr val="000000"/>
                </a:solidFill>
              </a:rPr>
              <a:t> Cl</a:t>
            </a:r>
            <a:r>
              <a:rPr lang="en-US" sz="1100" b="1" baseline="30000">
                <a:solidFill>
                  <a:srgbClr val="000000"/>
                </a:solidFill>
              </a:rPr>
              <a:t>-</a:t>
            </a:r>
            <a:endParaRPr lang="en-US" sz="1400"/>
          </a:p>
        </p:txBody>
      </p:sp>
    </p:spTree>
    <p:extLst>
      <p:ext uri="{BB962C8B-B14F-4D97-AF65-F5344CB8AC3E}">
        <p14:creationId xmlns:p14="http://schemas.microsoft.com/office/powerpoint/2010/main" xmlns="" val="1485930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noFill/>
          <a:ln/>
        </p:spPr>
        <p:txBody>
          <a:bodyPr/>
          <a:lstStyle/>
          <a:p>
            <a:r>
              <a:rPr lang="en-US"/>
              <a:t>Nephron: Filtration </a:t>
            </a:r>
          </a:p>
        </p:txBody>
      </p:sp>
      <p:sp>
        <p:nvSpPr>
          <p:cNvPr id="340998" name="Rectangle 6" descr="Rectangle: Click to edit Master text styles&#10;Second level&#10;Third level&#10;Fourth level&#10;Fifth level"/>
          <p:cNvSpPr>
            <a:spLocks noGrp="1" noChangeArrowheads="1"/>
          </p:cNvSpPr>
          <p:nvPr>
            <p:ph type="body" idx="1"/>
          </p:nvPr>
        </p:nvSpPr>
        <p:spPr>
          <a:xfrm>
            <a:off x="318434" y="959223"/>
            <a:ext cx="4911725" cy="5244353"/>
          </a:xfrm>
          <a:noFill/>
          <a:ln/>
        </p:spPr>
        <p:txBody>
          <a:bodyPr/>
          <a:lstStyle/>
          <a:p>
            <a:r>
              <a:rPr lang="en-US" sz="2400" b="1" u="sng" dirty="0" err="1" smtClean="0"/>
              <a:t>Glomerulus</a:t>
            </a:r>
            <a:r>
              <a:rPr lang="en-US" sz="2400" b="1" u="sng" dirty="0" smtClean="0"/>
              <a:t>:</a:t>
            </a:r>
            <a:r>
              <a:rPr lang="en-US" sz="2400" dirty="0" smtClean="0"/>
              <a:t> a ball of capillaries that are </a:t>
            </a:r>
            <a:r>
              <a:rPr lang="en-US" sz="2400" i="1" u="sng" dirty="0" smtClean="0"/>
              <a:t>fenestrated</a:t>
            </a:r>
            <a:r>
              <a:rPr lang="en-US" sz="2400" dirty="0" smtClean="0"/>
              <a:t> (have pores) and are surrounded by a </a:t>
            </a:r>
            <a:r>
              <a:rPr lang="en-US" sz="2400" i="1" u="sng" dirty="0" smtClean="0"/>
              <a:t>basement membrane</a:t>
            </a:r>
            <a:r>
              <a:rPr lang="en-US" sz="2400" dirty="0" smtClean="0"/>
              <a:t> that filters what passes through into the filtrate</a:t>
            </a:r>
            <a:endParaRPr lang="en-US" sz="2400" b="1" u="sng" dirty="0" smtClean="0"/>
          </a:p>
          <a:p>
            <a:pPr lvl="1">
              <a:spcBef>
                <a:spcPts val="0"/>
              </a:spcBef>
            </a:pPr>
            <a:r>
              <a:rPr lang="en-US" dirty="0" smtClean="0"/>
              <a:t>filtered </a:t>
            </a:r>
            <a:r>
              <a:rPr lang="en-US" dirty="0"/>
              <a:t>out of blood</a:t>
            </a:r>
          </a:p>
          <a:p>
            <a:pPr lvl="2">
              <a:spcBef>
                <a:spcPts val="0"/>
              </a:spcBef>
            </a:pPr>
            <a:r>
              <a:rPr lang="en-US" dirty="0"/>
              <a:t>H</a:t>
            </a:r>
            <a:r>
              <a:rPr lang="en-US" baseline="-25000" dirty="0"/>
              <a:t>2</a:t>
            </a:r>
            <a:r>
              <a:rPr lang="en-US" dirty="0"/>
              <a:t>O</a:t>
            </a:r>
          </a:p>
          <a:p>
            <a:pPr lvl="2">
              <a:spcBef>
                <a:spcPts val="0"/>
              </a:spcBef>
            </a:pPr>
            <a:r>
              <a:rPr lang="en-US" dirty="0"/>
              <a:t>glucose </a:t>
            </a:r>
          </a:p>
          <a:p>
            <a:pPr lvl="2">
              <a:spcBef>
                <a:spcPts val="0"/>
              </a:spcBef>
            </a:pPr>
            <a:r>
              <a:rPr lang="en-US" dirty="0"/>
              <a:t>salts / ions</a:t>
            </a:r>
          </a:p>
          <a:p>
            <a:pPr lvl="2">
              <a:spcBef>
                <a:spcPts val="0"/>
              </a:spcBef>
            </a:pPr>
            <a:r>
              <a:rPr lang="en-US" dirty="0"/>
              <a:t>urea </a:t>
            </a:r>
          </a:p>
          <a:p>
            <a:pPr lvl="1">
              <a:spcBef>
                <a:spcPts val="0"/>
              </a:spcBef>
            </a:pPr>
            <a:r>
              <a:rPr lang="en-US" dirty="0"/>
              <a:t>not filtered out</a:t>
            </a:r>
          </a:p>
          <a:p>
            <a:pPr lvl="2">
              <a:spcBef>
                <a:spcPts val="0"/>
              </a:spcBef>
            </a:pPr>
            <a:r>
              <a:rPr lang="en-US" dirty="0"/>
              <a:t>cells </a:t>
            </a:r>
          </a:p>
          <a:p>
            <a:pPr lvl="2">
              <a:spcBef>
                <a:spcPts val="0"/>
              </a:spcBef>
            </a:pPr>
            <a:r>
              <a:rPr lang="en-US" dirty="0"/>
              <a:t>proteins</a:t>
            </a:r>
          </a:p>
        </p:txBody>
      </p:sp>
      <p:sp>
        <p:nvSpPr>
          <p:cNvPr id="341001" name="Rectangle 9"/>
          <p:cNvSpPr>
            <a:spLocks noChangeArrowheads="1"/>
          </p:cNvSpPr>
          <p:nvPr/>
        </p:nvSpPr>
        <p:spPr bwMode="auto">
          <a:xfrm>
            <a:off x="4200525" y="4433888"/>
            <a:ext cx="4837113" cy="1096962"/>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lIns="18288" rIns="0">
            <a:prstTxWarp prst="textNoShape">
              <a:avLst/>
            </a:prstTxWarp>
            <a:spAutoFit/>
          </a:bodyPr>
          <a:lstStyle/>
          <a:p>
            <a:pPr algn="l"/>
            <a:r>
              <a:rPr lang="en-US" sz="2200" b="1" u="sng">
                <a:solidFill>
                  <a:srgbClr val="CC0000"/>
                </a:solidFill>
              </a:rPr>
              <a:t>high blood pressure in kidneys</a:t>
            </a:r>
            <a:r>
              <a:rPr lang="en-US" sz="2200" b="1">
                <a:solidFill>
                  <a:srgbClr val="0F116A"/>
                </a:solidFill>
              </a:rPr>
              <a:t> </a:t>
            </a:r>
            <a:br>
              <a:rPr lang="en-US" sz="2200" b="1">
                <a:solidFill>
                  <a:srgbClr val="0F116A"/>
                </a:solidFill>
              </a:rPr>
            </a:br>
            <a:r>
              <a:rPr lang="en-US" sz="2200" b="1">
                <a:solidFill>
                  <a:srgbClr val="0F116A"/>
                </a:solidFill>
              </a:rPr>
              <a:t>force to push (filter) H</a:t>
            </a:r>
            <a:r>
              <a:rPr lang="en-US" sz="2200" b="1" baseline="-25000">
                <a:solidFill>
                  <a:srgbClr val="0F116A"/>
                </a:solidFill>
              </a:rPr>
              <a:t>2</a:t>
            </a:r>
            <a:r>
              <a:rPr lang="en-US" sz="2200" b="1">
                <a:solidFill>
                  <a:srgbClr val="0F116A"/>
                </a:solidFill>
              </a:rPr>
              <a:t>O &amp; solutes out of blood vessel</a:t>
            </a:r>
          </a:p>
        </p:txBody>
      </p:sp>
      <p:pic>
        <p:nvPicPr>
          <p:cNvPr id="341002" name="Picture 10"/>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250113" y="366713"/>
            <a:ext cx="1779587" cy="1025525"/>
          </a:xfrm>
          <a:prstGeom prst="rect">
            <a:avLst/>
          </a:prstGeom>
          <a:solidFill>
            <a:schemeClr val="bg1"/>
          </a:solidFill>
          <a:ln w="9525">
            <a:solidFill>
              <a:srgbClr val="000000"/>
            </a:solidFill>
            <a:miter lim="800000"/>
            <a:headEnd/>
            <a:tailEnd/>
          </a:ln>
          <a:effectLst>
            <a:outerShdw blurRad="63500" dist="38099" dir="2700000" algn="ctr" rotWithShape="0">
              <a:srgbClr val="000000">
                <a:alpha val="74998"/>
              </a:srgbClr>
            </a:outerShdw>
          </a:effectLst>
        </p:spPr>
      </p:pic>
      <p:sp>
        <p:nvSpPr>
          <p:cNvPr id="341003" name="Rectangle 11"/>
          <p:cNvSpPr>
            <a:spLocks noChangeArrowheads="1"/>
          </p:cNvSpPr>
          <p:nvPr/>
        </p:nvSpPr>
        <p:spPr bwMode="auto">
          <a:xfrm>
            <a:off x="4200525" y="5635625"/>
            <a:ext cx="4837113" cy="1096963"/>
          </a:xfrm>
          <a:prstGeom prst="rect">
            <a:avLst/>
          </a:prstGeom>
          <a:solidFill>
            <a:schemeClr val="bg2"/>
          </a:solidFill>
          <a:ln w="9525">
            <a:noFill/>
            <a:miter lim="800000"/>
            <a:headEnd/>
            <a:tailEnd/>
          </a:ln>
          <a:effectLst>
            <a:outerShdw blurRad="63500" dist="35921" dir="2700000" algn="ctr" rotWithShape="0">
              <a:srgbClr val="000000">
                <a:alpha val="75000"/>
              </a:srgbClr>
            </a:outerShdw>
          </a:effectLst>
        </p:spPr>
        <p:txBody>
          <a:bodyPr lIns="18288" rIns="0">
            <a:prstTxWarp prst="textNoShape">
              <a:avLst/>
            </a:prstTxWarp>
            <a:spAutoFit/>
          </a:bodyPr>
          <a:lstStyle/>
          <a:p>
            <a:pPr algn="l"/>
            <a:r>
              <a:rPr lang="en-US" sz="2200" b="1">
                <a:solidFill>
                  <a:srgbClr val="0F116A"/>
                </a:solidFill>
              </a:rPr>
              <a:t>BIG problems when you start out with high blood pressure in system</a:t>
            </a:r>
            <a:br>
              <a:rPr lang="en-US" sz="2200" b="1">
                <a:solidFill>
                  <a:srgbClr val="0F116A"/>
                </a:solidFill>
              </a:rPr>
            </a:br>
            <a:r>
              <a:rPr lang="en-US" sz="2200" b="1" u="sng">
                <a:solidFill>
                  <a:srgbClr val="CC0000"/>
                </a:solidFill>
              </a:rPr>
              <a:t>hypertension = kidney damage</a:t>
            </a:r>
            <a:endParaRPr lang="en-US" sz="2200" b="1">
              <a:solidFill>
                <a:srgbClr val="0F116A"/>
              </a:solidFill>
            </a:endParaRPr>
          </a:p>
        </p:txBody>
      </p:sp>
      <p:pic>
        <p:nvPicPr>
          <p:cNvPr id="2" name="Picture 1"/>
          <p:cNvPicPr>
            <a:picLocks noChangeAspect="1"/>
          </p:cNvPicPr>
          <p:nvPr/>
        </p:nvPicPr>
        <p:blipFill>
          <a:blip r:embed="rId4"/>
          <a:stretch>
            <a:fillRect/>
          </a:stretch>
        </p:blipFill>
        <p:spPr>
          <a:xfrm>
            <a:off x="5446176" y="1400735"/>
            <a:ext cx="2770724" cy="2743200"/>
          </a:xfrm>
          <a:prstGeom prst="rect">
            <a:avLst/>
          </a:prstGeom>
        </p:spPr>
      </p:pic>
    </p:spTree>
    <p:extLst>
      <p:ext uri="{BB962C8B-B14F-4D97-AF65-F5344CB8AC3E}">
        <p14:creationId xmlns:p14="http://schemas.microsoft.com/office/powerpoint/2010/main" xmlns="" val="3058457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rav32223_51_10"/>
          <p:cNvPicPr>
            <a:picLocks noChangeAspect="1" noChangeArrowheads="1"/>
          </p:cNvPicPr>
          <p:nvPr/>
        </p:nvPicPr>
        <p:blipFill>
          <a:blip r:embed="rId2" cstate="print"/>
          <a:srcRect/>
          <a:stretch>
            <a:fillRect/>
          </a:stretch>
        </p:blipFill>
        <p:spPr bwMode="auto">
          <a:xfrm>
            <a:off x="0" y="0"/>
            <a:ext cx="7335245" cy="5072332"/>
          </a:xfrm>
          <a:prstGeom prst="rect">
            <a:avLst/>
          </a:prstGeom>
          <a:noFill/>
          <a:ln w="9525">
            <a:noFill/>
            <a:miter lim="800000"/>
            <a:headEnd/>
            <a:tailEnd/>
          </a:ln>
        </p:spPr>
      </p:pic>
      <p:sp>
        <p:nvSpPr>
          <p:cNvPr id="4" name="Rectangle 3"/>
          <p:cNvSpPr/>
          <p:nvPr/>
        </p:nvSpPr>
        <p:spPr>
          <a:xfrm>
            <a:off x="293298" y="5018711"/>
            <a:ext cx="8540151" cy="1569660"/>
          </a:xfrm>
          <a:prstGeom prst="rect">
            <a:avLst/>
          </a:prstGeom>
        </p:spPr>
        <p:txBody>
          <a:bodyPr wrap="square">
            <a:spAutoFit/>
          </a:bodyPr>
          <a:lstStyle/>
          <a:p>
            <a:pPr algn="l"/>
            <a:r>
              <a:rPr lang="en-US" b="1" u="sng" dirty="0" smtClean="0"/>
              <a:t>Afferent arteriole:</a:t>
            </a:r>
            <a:r>
              <a:rPr lang="en-US" dirty="0" smtClean="0"/>
              <a:t> brings blood into the </a:t>
            </a:r>
            <a:r>
              <a:rPr lang="en-US" dirty="0" err="1" smtClean="0"/>
              <a:t>glomerulus</a:t>
            </a:r>
            <a:r>
              <a:rPr lang="en-US" dirty="0" smtClean="0"/>
              <a:t> from the renal artery</a:t>
            </a:r>
          </a:p>
          <a:p>
            <a:pPr algn="l"/>
            <a:r>
              <a:rPr lang="en-US" b="1" u="sng" dirty="0" smtClean="0"/>
              <a:t>Efferent arteriole:</a:t>
            </a:r>
            <a:r>
              <a:rPr lang="en-US" dirty="0" smtClean="0"/>
              <a:t> takes blood out of the </a:t>
            </a:r>
            <a:r>
              <a:rPr lang="en-US" dirty="0" err="1" smtClean="0"/>
              <a:t>glomerulus</a:t>
            </a:r>
            <a:r>
              <a:rPr lang="en-US" dirty="0" smtClean="0"/>
              <a:t> into the surrounding capillary network and then into the renal vein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3" name="Rectangle 3"/>
          <p:cNvSpPr>
            <a:spLocks noGrp="1" noChangeArrowheads="1"/>
          </p:cNvSpPr>
          <p:nvPr>
            <p:ph type="title"/>
          </p:nvPr>
        </p:nvSpPr>
        <p:spPr>
          <a:noFill/>
          <a:ln/>
        </p:spPr>
        <p:txBody>
          <a:bodyPr/>
          <a:lstStyle/>
          <a:p>
            <a:r>
              <a:rPr lang="en-US"/>
              <a:t>Nephron: Re-absorption</a:t>
            </a:r>
          </a:p>
        </p:txBody>
      </p:sp>
      <p:sp>
        <p:nvSpPr>
          <p:cNvPr id="343044" name="Rectangle 4" descr="Rectangle: Click to edit Master text styles&#10;Second level&#10;Third level&#10;Fourth level&#10;Fifth level"/>
          <p:cNvSpPr>
            <a:spLocks noGrp="1" noChangeArrowheads="1"/>
          </p:cNvSpPr>
          <p:nvPr>
            <p:ph type="body" idx="1"/>
          </p:nvPr>
        </p:nvSpPr>
        <p:spPr>
          <a:xfrm>
            <a:off x="0" y="977900"/>
            <a:ext cx="7278687" cy="5378450"/>
          </a:xfrm>
          <a:noFill/>
          <a:ln/>
        </p:spPr>
        <p:txBody>
          <a:bodyPr/>
          <a:lstStyle/>
          <a:p>
            <a:r>
              <a:rPr lang="en-US" dirty="0"/>
              <a:t>Proximal tubule</a:t>
            </a:r>
          </a:p>
          <a:p>
            <a:pPr lvl="1"/>
            <a:r>
              <a:rPr lang="en-US" dirty="0"/>
              <a:t>reabsorbed back into blood</a:t>
            </a:r>
          </a:p>
          <a:p>
            <a:pPr lvl="2"/>
            <a:r>
              <a:rPr lang="en-US" dirty="0" err="1"/>
              <a:t>NaCl</a:t>
            </a:r>
            <a:r>
              <a:rPr lang="en-US" dirty="0"/>
              <a:t> </a:t>
            </a:r>
          </a:p>
          <a:p>
            <a:pPr lvl="3"/>
            <a:r>
              <a:rPr lang="en-US" dirty="0"/>
              <a:t>active transport </a:t>
            </a:r>
            <a:br>
              <a:rPr lang="en-US" dirty="0"/>
            </a:br>
            <a:r>
              <a:rPr lang="en-US" dirty="0"/>
              <a:t>of Na</a:t>
            </a:r>
            <a:r>
              <a:rPr lang="en-US" baseline="30000" dirty="0"/>
              <a:t>+</a:t>
            </a:r>
            <a:endParaRPr lang="en-US" dirty="0"/>
          </a:p>
          <a:p>
            <a:pPr lvl="3"/>
            <a:r>
              <a:rPr lang="en-US" dirty="0" err="1"/>
              <a:t>Cl</a:t>
            </a:r>
            <a:r>
              <a:rPr lang="en-US" baseline="30000" dirty="0"/>
              <a:t>–</a:t>
            </a:r>
            <a:r>
              <a:rPr lang="en-US" dirty="0"/>
              <a:t> follows </a:t>
            </a:r>
            <a:br>
              <a:rPr lang="en-US" dirty="0"/>
            </a:br>
            <a:r>
              <a:rPr lang="en-US" dirty="0"/>
              <a:t>by diffusion</a:t>
            </a:r>
          </a:p>
          <a:p>
            <a:pPr lvl="2"/>
            <a:r>
              <a:rPr lang="en-US" dirty="0"/>
              <a:t>H</a:t>
            </a:r>
            <a:r>
              <a:rPr lang="en-US" baseline="-25000" dirty="0"/>
              <a:t>2</a:t>
            </a:r>
            <a:r>
              <a:rPr lang="en-US" dirty="0"/>
              <a:t>O</a:t>
            </a:r>
          </a:p>
          <a:p>
            <a:pPr lvl="2"/>
            <a:r>
              <a:rPr lang="en-US" dirty="0"/>
              <a:t>glucose</a:t>
            </a:r>
          </a:p>
          <a:p>
            <a:pPr lvl="2"/>
            <a:r>
              <a:rPr lang="en-US" dirty="0"/>
              <a:t>HCO</a:t>
            </a:r>
            <a:r>
              <a:rPr lang="en-US" baseline="-25000" dirty="0"/>
              <a:t>3</a:t>
            </a:r>
            <a:r>
              <a:rPr lang="en-US" baseline="30000" dirty="0"/>
              <a:t>-</a:t>
            </a:r>
          </a:p>
          <a:p>
            <a:pPr lvl="3"/>
            <a:r>
              <a:rPr lang="en-US" dirty="0"/>
              <a:t>bicarbonate</a:t>
            </a:r>
          </a:p>
          <a:p>
            <a:pPr lvl="3"/>
            <a:r>
              <a:rPr lang="en-US" dirty="0"/>
              <a:t>buffer for </a:t>
            </a:r>
            <a:br>
              <a:rPr lang="en-US" dirty="0"/>
            </a:br>
            <a:r>
              <a:rPr lang="en-US" dirty="0"/>
              <a:t>blood pH</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4838799" y="1003300"/>
            <a:ext cx="4152801" cy="5143500"/>
          </a:xfrm>
          <a:prstGeom prst="rect">
            <a:avLst/>
          </a:prstGeom>
        </p:spPr>
      </p:pic>
    </p:spTree>
    <p:extLst>
      <p:ext uri="{BB962C8B-B14F-4D97-AF65-F5344CB8AC3E}">
        <p14:creationId xmlns:p14="http://schemas.microsoft.com/office/powerpoint/2010/main" xmlns="" val="1165532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4851499" y="1600200"/>
            <a:ext cx="4152801" cy="5143500"/>
          </a:xfrm>
          <a:prstGeom prst="rect">
            <a:avLst/>
          </a:prstGeom>
        </p:spPr>
      </p:pic>
      <p:sp>
        <p:nvSpPr>
          <p:cNvPr id="345091" name="Rectangle 3"/>
          <p:cNvSpPr>
            <a:spLocks noGrp="1" noChangeArrowheads="1"/>
          </p:cNvSpPr>
          <p:nvPr>
            <p:ph type="title"/>
          </p:nvPr>
        </p:nvSpPr>
        <p:spPr>
          <a:noFill/>
          <a:ln/>
        </p:spPr>
        <p:txBody>
          <a:bodyPr/>
          <a:lstStyle/>
          <a:p>
            <a:r>
              <a:rPr lang="en-US"/>
              <a:t>Nephron: Re-absorption</a:t>
            </a:r>
          </a:p>
        </p:txBody>
      </p:sp>
      <p:sp>
        <p:nvSpPr>
          <p:cNvPr id="345092" name="Rectangle 4" descr="Rectangle: Click to edit Master text styles&#10;Second level&#10;Third level&#10;Fourth level&#10;Fifth level"/>
          <p:cNvSpPr>
            <a:spLocks noChangeArrowheads="1"/>
          </p:cNvSpPr>
          <p:nvPr/>
        </p:nvSpPr>
        <p:spPr bwMode="auto">
          <a:xfrm>
            <a:off x="176213" y="1066800"/>
            <a:ext cx="4175125" cy="51943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3000" dirty="0">
                <a:solidFill>
                  <a:srgbClr val="0F116A"/>
                </a:solidFill>
              </a:rPr>
              <a:t>Loop of </a:t>
            </a:r>
            <a:r>
              <a:rPr lang="en-US" sz="3000" dirty="0" err="1">
                <a:solidFill>
                  <a:srgbClr val="0F116A"/>
                </a:solidFill>
              </a:rPr>
              <a:t>Henle</a:t>
            </a:r>
            <a:endParaRPr lang="en-US" sz="3000" dirty="0">
              <a:solidFill>
                <a:srgbClr val="0F116A"/>
              </a:solidFill>
            </a:endParaRPr>
          </a:p>
          <a:p>
            <a:pPr marL="742950" lvl="1" indent="-285750" algn="l" eaLnBrk="1" hangingPunct="1">
              <a:spcBef>
                <a:spcPct val="20000"/>
              </a:spcBef>
              <a:buClr>
                <a:schemeClr val="tx1"/>
              </a:buClr>
              <a:buSzPct val="60000"/>
              <a:buFont typeface="Wingdings" charset="2"/>
              <a:buChar char="u"/>
            </a:pPr>
            <a:r>
              <a:rPr lang="en-US" sz="2800" u="sng" dirty="0">
                <a:solidFill>
                  <a:srgbClr val="CC0000"/>
                </a:solidFill>
                <a:ea typeface="ＭＳ Ｐゴシック" charset="-128"/>
              </a:rPr>
              <a:t>descending limb</a:t>
            </a:r>
            <a:endParaRPr lang="en-US" sz="2800" dirty="0">
              <a:ea typeface="ＭＳ Ｐゴシック" charset="-128"/>
            </a:endParaRPr>
          </a:p>
          <a:p>
            <a:pPr marL="1085850" lvl="2" indent="-228600" algn="l" eaLnBrk="1" hangingPunct="1">
              <a:spcBef>
                <a:spcPct val="20000"/>
              </a:spcBef>
              <a:buClr>
                <a:schemeClr val="hlink"/>
              </a:buClr>
              <a:buSzPct val="95000"/>
              <a:buFont typeface="Wingdings" charset="2"/>
              <a:buChar char="§"/>
            </a:pPr>
            <a:r>
              <a:rPr lang="en-US" u="sng" dirty="0">
                <a:solidFill>
                  <a:srgbClr val="0F116A"/>
                </a:solidFill>
                <a:ea typeface="ＭＳ Ｐゴシック" charset="-128"/>
              </a:rPr>
              <a:t>high permeability to H</a:t>
            </a:r>
            <a:r>
              <a:rPr lang="en-US" u="sng" baseline="-25000" dirty="0">
                <a:solidFill>
                  <a:srgbClr val="0F116A"/>
                </a:solidFill>
                <a:ea typeface="ＭＳ Ｐゴシック" charset="-128"/>
              </a:rPr>
              <a:t>2</a:t>
            </a:r>
            <a:r>
              <a:rPr lang="en-US" u="sng" dirty="0">
                <a:solidFill>
                  <a:srgbClr val="0F116A"/>
                </a:solidFill>
                <a:ea typeface="ＭＳ Ｐゴシック" charset="-128"/>
              </a:rPr>
              <a:t>O</a:t>
            </a:r>
            <a:r>
              <a:rPr lang="en-US" dirty="0">
                <a:solidFill>
                  <a:srgbClr val="0F116A"/>
                </a:solidFill>
                <a:ea typeface="ＭＳ Ｐゴシック" charset="-128"/>
              </a:rPr>
              <a:t> </a:t>
            </a:r>
          </a:p>
          <a:p>
            <a:pPr marL="1430338" lvl="3" indent="-230188" algn="l" eaLnBrk="1" hangingPunct="1">
              <a:spcBef>
                <a:spcPct val="20000"/>
              </a:spcBef>
              <a:buClr>
                <a:schemeClr val="tx1"/>
              </a:buClr>
              <a:buSzPct val="110000"/>
              <a:buFont typeface="Wingdings" charset="2"/>
              <a:buChar char="w"/>
            </a:pPr>
            <a:r>
              <a:rPr lang="en-US" dirty="0">
                <a:ea typeface="ＭＳ Ｐゴシック" charset="-128"/>
              </a:rPr>
              <a:t>many </a:t>
            </a:r>
            <a:r>
              <a:rPr lang="en-US" u="sng" dirty="0" err="1">
                <a:solidFill>
                  <a:srgbClr val="CC0000"/>
                </a:solidFill>
                <a:ea typeface="ＭＳ Ｐゴシック" charset="-128"/>
              </a:rPr>
              <a:t>aquaporins</a:t>
            </a:r>
            <a:r>
              <a:rPr lang="en-US" dirty="0">
                <a:ea typeface="ＭＳ Ｐゴシック" charset="-128"/>
              </a:rPr>
              <a:t> in cell membranes</a:t>
            </a:r>
          </a:p>
          <a:p>
            <a:pPr marL="1085850" lvl="2" indent="-228600" algn="l" eaLnBrk="1" hangingPunct="1">
              <a:spcBef>
                <a:spcPct val="20000"/>
              </a:spcBef>
              <a:buClr>
                <a:schemeClr val="hlink"/>
              </a:buClr>
              <a:buSzPct val="95000"/>
              <a:buFont typeface="Wingdings" charset="2"/>
              <a:buChar char="§"/>
            </a:pPr>
            <a:r>
              <a:rPr lang="en-US" u="sng" dirty="0">
                <a:solidFill>
                  <a:srgbClr val="0F116A"/>
                </a:solidFill>
                <a:ea typeface="ＭＳ Ｐゴシック" charset="-128"/>
              </a:rPr>
              <a:t>low permeability to salt</a:t>
            </a:r>
          </a:p>
          <a:p>
            <a:pPr marL="1430338" lvl="3" indent="-230188" algn="l" eaLnBrk="1" hangingPunct="1">
              <a:spcBef>
                <a:spcPct val="20000"/>
              </a:spcBef>
              <a:buClr>
                <a:schemeClr val="tx1"/>
              </a:buClr>
              <a:buSzPct val="110000"/>
              <a:buFont typeface="Wingdings" charset="2"/>
              <a:buChar char="w"/>
            </a:pPr>
            <a:r>
              <a:rPr lang="en-US" dirty="0">
                <a:ea typeface="ＭＳ Ｐゴシック" charset="-128"/>
              </a:rPr>
              <a:t>few Na</a:t>
            </a:r>
            <a:r>
              <a:rPr lang="en-US" baseline="30000" dirty="0">
                <a:ea typeface="ＭＳ Ｐゴシック" charset="-128"/>
              </a:rPr>
              <a:t>+</a:t>
            </a:r>
            <a:r>
              <a:rPr lang="en-US" dirty="0">
                <a:ea typeface="ＭＳ Ｐゴシック" charset="-128"/>
              </a:rPr>
              <a:t> or </a:t>
            </a:r>
            <a:r>
              <a:rPr lang="en-US" dirty="0" err="1">
                <a:ea typeface="ＭＳ Ｐゴシック" charset="-128"/>
              </a:rPr>
              <a:t>Cl</a:t>
            </a:r>
            <a:r>
              <a:rPr lang="en-US" baseline="30000" dirty="0">
                <a:ea typeface="ＭＳ Ｐゴシック" charset="-128"/>
              </a:rPr>
              <a:t>–</a:t>
            </a:r>
            <a:r>
              <a:rPr lang="en-US" dirty="0">
                <a:ea typeface="ＭＳ Ｐゴシック" charset="-128"/>
              </a:rPr>
              <a:t> channels</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reabsorbed</a:t>
            </a:r>
          </a:p>
          <a:p>
            <a:pPr marL="108585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H</a:t>
            </a:r>
            <a:r>
              <a:rPr lang="en-US" baseline="-25000" dirty="0">
                <a:solidFill>
                  <a:srgbClr val="0F116A"/>
                </a:solidFill>
                <a:ea typeface="ＭＳ Ｐゴシック" charset="-128"/>
              </a:rPr>
              <a:t>2</a:t>
            </a:r>
            <a:r>
              <a:rPr lang="en-US" dirty="0">
                <a:solidFill>
                  <a:srgbClr val="0F116A"/>
                </a:solidFill>
                <a:ea typeface="ＭＳ Ｐゴシック" charset="-128"/>
              </a:rPr>
              <a:t>O</a:t>
            </a:r>
          </a:p>
        </p:txBody>
      </p:sp>
    </p:spTree>
    <p:extLst>
      <p:ext uri="{BB962C8B-B14F-4D97-AF65-F5344CB8AC3E}">
        <p14:creationId xmlns:p14="http://schemas.microsoft.com/office/powerpoint/2010/main" xmlns="" val="1753031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t>Homeostasis </a:t>
            </a:r>
          </a:p>
        </p:txBody>
      </p:sp>
      <p:sp>
        <p:nvSpPr>
          <p:cNvPr id="279555" name="Rectangle 3" descr="Rectangle: Click to edit Master text styles&#10;Second level&#10;Third level&#10;Fourth level&#10;Fifth level"/>
          <p:cNvSpPr>
            <a:spLocks noGrp="1" noChangeArrowheads="1"/>
          </p:cNvSpPr>
          <p:nvPr>
            <p:ph type="body" idx="1"/>
          </p:nvPr>
        </p:nvSpPr>
        <p:spPr>
          <a:xfrm>
            <a:off x="723900" y="838200"/>
            <a:ext cx="7772400" cy="5060950"/>
          </a:xfrm>
        </p:spPr>
        <p:txBody>
          <a:bodyPr/>
          <a:lstStyle/>
          <a:p>
            <a:pPr>
              <a:lnSpc>
                <a:spcPct val="90000"/>
              </a:lnSpc>
            </a:pPr>
            <a:r>
              <a:rPr lang="en-US" dirty="0"/>
              <a:t>Keeping the balance</a:t>
            </a:r>
          </a:p>
          <a:p>
            <a:pPr lvl="1">
              <a:lnSpc>
                <a:spcPct val="90000"/>
              </a:lnSpc>
            </a:pPr>
            <a:r>
              <a:rPr lang="en-US" dirty="0"/>
              <a:t>animal body needs to coordinate </a:t>
            </a:r>
            <a:br>
              <a:rPr lang="en-US" dirty="0"/>
            </a:br>
            <a:r>
              <a:rPr lang="en-US" dirty="0"/>
              <a:t>many systems all at once</a:t>
            </a:r>
          </a:p>
          <a:p>
            <a:pPr lvl="2">
              <a:lnSpc>
                <a:spcPct val="90000"/>
              </a:lnSpc>
            </a:pPr>
            <a:r>
              <a:rPr lang="en-US" dirty="0"/>
              <a:t>temperature</a:t>
            </a:r>
          </a:p>
          <a:p>
            <a:pPr lvl="2">
              <a:lnSpc>
                <a:spcPct val="90000"/>
              </a:lnSpc>
            </a:pPr>
            <a:r>
              <a:rPr lang="en-US" dirty="0"/>
              <a:t>blood sugar levels</a:t>
            </a:r>
          </a:p>
          <a:p>
            <a:pPr lvl="2">
              <a:lnSpc>
                <a:spcPct val="90000"/>
              </a:lnSpc>
            </a:pPr>
            <a:r>
              <a:rPr lang="en-US" dirty="0"/>
              <a:t>energy production</a:t>
            </a:r>
          </a:p>
          <a:p>
            <a:pPr lvl="2">
              <a:lnSpc>
                <a:spcPct val="90000"/>
              </a:lnSpc>
            </a:pPr>
            <a:r>
              <a:rPr lang="en-US" dirty="0"/>
              <a:t>water balance &amp; intracellular waste disposal</a:t>
            </a:r>
          </a:p>
          <a:p>
            <a:pPr lvl="2">
              <a:lnSpc>
                <a:spcPct val="90000"/>
              </a:lnSpc>
            </a:pPr>
            <a:r>
              <a:rPr lang="en-US" dirty="0"/>
              <a:t>nutrients</a:t>
            </a:r>
          </a:p>
          <a:p>
            <a:pPr lvl="2">
              <a:lnSpc>
                <a:spcPct val="90000"/>
              </a:lnSpc>
            </a:pPr>
            <a:r>
              <a:rPr lang="en-US" dirty="0"/>
              <a:t>ion balance</a:t>
            </a:r>
          </a:p>
          <a:p>
            <a:pPr lvl="2">
              <a:lnSpc>
                <a:spcPct val="90000"/>
              </a:lnSpc>
            </a:pPr>
            <a:r>
              <a:rPr lang="en-US" dirty="0"/>
              <a:t>cell growth</a:t>
            </a:r>
          </a:p>
          <a:p>
            <a:pPr lvl="1">
              <a:lnSpc>
                <a:spcPct val="90000"/>
              </a:lnSpc>
            </a:pPr>
            <a:r>
              <a:rPr lang="en-US" dirty="0"/>
              <a:t>maintaining a “</a:t>
            </a:r>
            <a:r>
              <a:rPr lang="en-US" u="sng" dirty="0">
                <a:solidFill>
                  <a:srgbClr val="CC0000"/>
                </a:solidFill>
              </a:rPr>
              <a:t>steady state</a:t>
            </a:r>
            <a:r>
              <a:rPr lang="en-US" dirty="0"/>
              <a:t>” condition</a:t>
            </a:r>
          </a:p>
        </p:txBody>
      </p:sp>
    </p:spTree>
    <p:extLst>
      <p:ext uri="{BB962C8B-B14F-4D97-AF65-F5344CB8AC3E}">
        <p14:creationId xmlns:p14="http://schemas.microsoft.com/office/powerpoint/2010/main" xmlns="" val="1448600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4800699" y="1524000"/>
            <a:ext cx="4152801" cy="5143500"/>
          </a:xfrm>
          <a:prstGeom prst="rect">
            <a:avLst/>
          </a:prstGeom>
        </p:spPr>
      </p:pic>
      <p:sp>
        <p:nvSpPr>
          <p:cNvPr id="347140" name="Rectangle 4"/>
          <p:cNvSpPr>
            <a:spLocks noGrp="1" noChangeArrowheads="1"/>
          </p:cNvSpPr>
          <p:nvPr>
            <p:ph type="title"/>
          </p:nvPr>
        </p:nvSpPr>
        <p:spPr>
          <a:noFill/>
          <a:ln/>
        </p:spPr>
        <p:txBody>
          <a:bodyPr/>
          <a:lstStyle/>
          <a:p>
            <a:r>
              <a:rPr lang="en-US"/>
              <a:t>Nephron: Re-absorption</a:t>
            </a:r>
          </a:p>
        </p:txBody>
      </p:sp>
      <p:sp>
        <p:nvSpPr>
          <p:cNvPr id="347139" name="Rectangle 3" descr="Rectangle: Click to edit Master text styles&#10;Second level&#10;Third level&#10;Fourth level&#10;Fifth level"/>
          <p:cNvSpPr>
            <a:spLocks noChangeArrowheads="1"/>
          </p:cNvSpPr>
          <p:nvPr/>
        </p:nvSpPr>
        <p:spPr bwMode="auto">
          <a:xfrm>
            <a:off x="211138" y="838200"/>
            <a:ext cx="4602162" cy="53721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2200" dirty="0">
                <a:solidFill>
                  <a:srgbClr val="0F116A"/>
                </a:solidFill>
              </a:rPr>
              <a:t>Loop of </a:t>
            </a:r>
            <a:r>
              <a:rPr lang="en-US" sz="2200" dirty="0" err="1">
                <a:solidFill>
                  <a:srgbClr val="0F116A"/>
                </a:solidFill>
              </a:rPr>
              <a:t>Henle</a:t>
            </a:r>
            <a:endParaRPr lang="en-US" sz="2200" dirty="0">
              <a:solidFill>
                <a:srgbClr val="0F116A"/>
              </a:solidFill>
            </a:endParaRPr>
          </a:p>
          <a:p>
            <a:pPr marL="742950" lvl="1" indent="-285750" algn="l" eaLnBrk="1" hangingPunct="1">
              <a:spcBef>
                <a:spcPct val="20000"/>
              </a:spcBef>
              <a:buClr>
                <a:schemeClr val="tx1"/>
              </a:buClr>
              <a:buSzPct val="60000"/>
              <a:buFont typeface="Wingdings" charset="2"/>
              <a:buChar char="u"/>
            </a:pPr>
            <a:r>
              <a:rPr lang="en-US" sz="2200" u="sng" dirty="0">
                <a:solidFill>
                  <a:srgbClr val="CC0000"/>
                </a:solidFill>
                <a:ea typeface="ＭＳ Ｐゴシック" charset="-128"/>
              </a:rPr>
              <a:t>ascending limb</a:t>
            </a:r>
            <a:endParaRPr lang="en-US" sz="2200" dirty="0">
              <a:ea typeface="ＭＳ Ｐゴシック" charset="-128"/>
            </a:endParaRPr>
          </a:p>
          <a:p>
            <a:pPr marL="1143000" lvl="2" indent="-228600" algn="l" eaLnBrk="1" hangingPunct="1">
              <a:spcBef>
                <a:spcPct val="20000"/>
              </a:spcBef>
              <a:buClr>
                <a:schemeClr val="hlink"/>
              </a:buClr>
              <a:buSzPct val="95000"/>
              <a:buFont typeface="Wingdings" charset="2"/>
              <a:buChar char="§"/>
            </a:pPr>
            <a:r>
              <a:rPr lang="en-US" sz="2200" dirty="0">
                <a:solidFill>
                  <a:srgbClr val="0F116A"/>
                </a:solidFill>
                <a:ea typeface="ＭＳ Ｐゴシック" charset="-128"/>
              </a:rPr>
              <a:t>low permeability </a:t>
            </a:r>
            <a:br>
              <a:rPr lang="en-US" sz="2200" dirty="0">
                <a:solidFill>
                  <a:srgbClr val="0F116A"/>
                </a:solidFill>
                <a:ea typeface="ＭＳ Ｐゴシック" charset="-128"/>
              </a:rPr>
            </a:br>
            <a:r>
              <a:rPr lang="en-US" sz="2200" dirty="0">
                <a:solidFill>
                  <a:srgbClr val="0F116A"/>
                </a:solidFill>
                <a:ea typeface="ＭＳ Ｐゴシック" charset="-128"/>
              </a:rPr>
              <a:t>to H</a:t>
            </a:r>
            <a:r>
              <a:rPr lang="en-US" sz="2200" baseline="-25000" dirty="0">
                <a:solidFill>
                  <a:srgbClr val="0F116A"/>
                </a:solidFill>
                <a:ea typeface="ＭＳ Ｐゴシック" charset="-128"/>
              </a:rPr>
              <a:t>2</a:t>
            </a:r>
            <a:r>
              <a:rPr lang="en-US" sz="2200" dirty="0">
                <a:solidFill>
                  <a:srgbClr val="0F116A"/>
                </a:solidFill>
                <a:ea typeface="ＭＳ Ｐゴシック" charset="-128"/>
              </a:rPr>
              <a:t>O</a:t>
            </a:r>
          </a:p>
          <a:p>
            <a:pPr marL="1143000" lvl="2" indent="-228600" algn="l" eaLnBrk="1" hangingPunct="1">
              <a:spcBef>
                <a:spcPct val="20000"/>
              </a:spcBef>
              <a:buClr>
                <a:schemeClr val="hlink"/>
              </a:buClr>
              <a:buSzPct val="95000"/>
              <a:buFont typeface="Wingdings" charset="2"/>
              <a:buChar char="§"/>
            </a:pPr>
            <a:r>
              <a:rPr lang="en-US" sz="2200" dirty="0" smtClean="0">
                <a:solidFill>
                  <a:srgbClr val="0F116A"/>
                </a:solidFill>
                <a:ea typeface="ＭＳ Ｐゴシック" charset="-128"/>
              </a:rPr>
              <a:t>Na</a:t>
            </a:r>
            <a:r>
              <a:rPr lang="en-US" sz="2200" baseline="30000" dirty="0" smtClean="0">
                <a:solidFill>
                  <a:srgbClr val="0F116A"/>
                </a:solidFill>
                <a:ea typeface="ＭＳ Ｐゴシック" charset="-128"/>
              </a:rPr>
              <a:t>+</a:t>
            </a:r>
            <a:r>
              <a:rPr lang="en-US" sz="2200" dirty="0" smtClean="0">
                <a:solidFill>
                  <a:srgbClr val="0F116A"/>
                </a:solidFill>
                <a:ea typeface="ＭＳ Ｐゴシック" charset="-128"/>
              </a:rPr>
              <a:t> </a:t>
            </a:r>
            <a:r>
              <a:rPr lang="en-US" sz="2200" dirty="0">
                <a:solidFill>
                  <a:srgbClr val="0F116A"/>
                </a:solidFill>
                <a:ea typeface="ＭＳ Ｐゴシック" charset="-128"/>
              </a:rPr>
              <a:t>pump</a:t>
            </a:r>
          </a:p>
          <a:p>
            <a:pPr marL="1143000" lvl="2" indent="-228600" algn="l" eaLnBrk="1" hangingPunct="1">
              <a:spcBef>
                <a:spcPct val="20000"/>
              </a:spcBef>
              <a:buClr>
                <a:schemeClr val="hlink"/>
              </a:buClr>
              <a:buSzPct val="95000"/>
              <a:buFont typeface="Wingdings" charset="2"/>
              <a:buChar char="§"/>
            </a:pPr>
            <a:r>
              <a:rPr lang="en-US" sz="2200" dirty="0" err="1" smtClean="0">
                <a:solidFill>
                  <a:srgbClr val="0F116A"/>
                </a:solidFill>
                <a:ea typeface="ＭＳ Ｐゴシック" charset="-128"/>
              </a:rPr>
              <a:t>Cl</a:t>
            </a:r>
            <a:r>
              <a:rPr lang="en-US" sz="2200" baseline="30000" dirty="0" smtClean="0">
                <a:solidFill>
                  <a:srgbClr val="0F116A"/>
                </a:solidFill>
                <a:ea typeface="ＭＳ Ｐゴシック" charset="-128"/>
              </a:rPr>
              <a:t>-</a:t>
            </a:r>
            <a:r>
              <a:rPr lang="en-US" sz="2200" dirty="0" smtClean="0">
                <a:solidFill>
                  <a:srgbClr val="0F116A"/>
                </a:solidFill>
                <a:ea typeface="ＭＳ Ｐゴシック" charset="-128"/>
              </a:rPr>
              <a:t> </a:t>
            </a:r>
            <a:r>
              <a:rPr lang="en-US" sz="2200" dirty="0">
                <a:solidFill>
                  <a:srgbClr val="0F116A"/>
                </a:solidFill>
                <a:ea typeface="ＭＳ Ｐゴシック" charset="-128"/>
              </a:rPr>
              <a:t>follows by diffusion </a:t>
            </a:r>
          </a:p>
          <a:p>
            <a:pPr marL="1600200" lvl="3" indent="-228600" algn="l" eaLnBrk="1" hangingPunct="1">
              <a:spcBef>
                <a:spcPct val="20000"/>
              </a:spcBef>
              <a:buClr>
                <a:schemeClr val="tx1"/>
              </a:buClr>
              <a:buSzPct val="110000"/>
              <a:buFont typeface="Wingdings" charset="2"/>
              <a:buChar char="w"/>
            </a:pPr>
            <a:r>
              <a:rPr lang="en-US" sz="2200" dirty="0">
                <a:ea typeface="ＭＳ Ｐゴシック" charset="-128"/>
              </a:rPr>
              <a:t>different membrane </a:t>
            </a:r>
            <a:r>
              <a:rPr lang="en-US" sz="2200" dirty="0" smtClean="0">
                <a:ea typeface="ＭＳ Ｐゴシック" charset="-128"/>
              </a:rPr>
              <a:t>proteins</a:t>
            </a:r>
          </a:p>
          <a:p>
            <a:pPr marL="1143000" lvl="2" indent="-228600" algn="l" eaLnBrk="1" hangingPunct="1">
              <a:spcBef>
                <a:spcPct val="20000"/>
              </a:spcBef>
              <a:buClr>
                <a:schemeClr val="tx1"/>
              </a:buClr>
              <a:buSzPct val="110000"/>
              <a:buFont typeface="Wingdings" charset="2"/>
              <a:buChar char="w"/>
            </a:pPr>
            <a:r>
              <a:rPr lang="en-US" sz="2200" dirty="0" smtClean="0">
                <a:ea typeface="ＭＳ Ｐゴシック" charset="-128"/>
              </a:rPr>
              <a:t>Thin – </a:t>
            </a:r>
            <a:r>
              <a:rPr lang="en-US" sz="2200" dirty="0" err="1" smtClean="0">
                <a:ea typeface="ＭＳ Ｐゴシック" charset="-128"/>
              </a:rPr>
              <a:t>NaCl</a:t>
            </a:r>
            <a:r>
              <a:rPr lang="en-US" sz="2200" dirty="0" smtClean="0">
                <a:ea typeface="ＭＳ Ｐゴシック" charset="-128"/>
              </a:rPr>
              <a:t> passively absorbed; </a:t>
            </a:r>
          </a:p>
          <a:p>
            <a:pPr marL="1143000" lvl="2" indent="-228600" algn="l" eaLnBrk="1" hangingPunct="1">
              <a:spcBef>
                <a:spcPct val="20000"/>
              </a:spcBef>
              <a:buClr>
                <a:schemeClr val="tx1"/>
              </a:buClr>
              <a:buSzPct val="110000"/>
              <a:buFont typeface="Wingdings" charset="2"/>
              <a:buChar char="w"/>
            </a:pPr>
            <a:r>
              <a:rPr lang="en-US" sz="2200" dirty="0" smtClean="0">
                <a:ea typeface="ＭＳ Ｐゴシック" charset="-128"/>
              </a:rPr>
              <a:t>Thick – </a:t>
            </a:r>
            <a:r>
              <a:rPr lang="en-US" sz="2200" dirty="0" err="1" smtClean="0">
                <a:ea typeface="ＭＳ Ｐゴシック" charset="-128"/>
              </a:rPr>
              <a:t>NaCl</a:t>
            </a:r>
            <a:r>
              <a:rPr lang="en-US" sz="2200" dirty="0" smtClean="0">
                <a:ea typeface="ＭＳ Ｐゴシック" charset="-128"/>
              </a:rPr>
              <a:t> actively</a:t>
            </a:r>
            <a:endParaRPr lang="en-US" sz="2200" dirty="0">
              <a:ea typeface="ＭＳ Ｐゴシック" charset="-128"/>
            </a:endParaRPr>
          </a:p>
          <a:p>
            <a:pPr marL="742950" lvl="1" indent="-285750" algn="l" eaLnBrk="1" hangingPunct="1">
              <a:spcBef>
                <a:spcPct val="20000"/>
              </a:spcBef>
              <a:buClr>
                <a:schemeClr val="tx1"/>
              </a:buClr>
              <a:buSzPct val="60000"/>
              <a:buFont typeface="Wingdings" charset="2"/>
              <a:buChar char="u"/>
            </a:pPr>
            <a:r>
              <a:rPr lang="en-US" sz="2200" dirty="0">
                <a:ea typeface="ＭＳ Ｐゴシック" charset="-128"/>
              </a:rPr>
              <a:t>reabsorbed</a:t>
            </a:r>
          </a:p>
          <a:p>
            <a:pPr marL="1143000" lvl="2" indent="-228600" algn="l" eaLnBrk="1" hangingPunct="1">
              <a:spcBef>
                <a:spcPct val="20000"/>
              </a:spcBef>
              <a:buClr>
                <a:schemeClr val="hlink"/>
              </a:buClr>
              <a:buSzPct val="95000"/>
              <a:buFont typeface="Wingdings" charset="2"/>
              <a:buChar char="§"/>
            </a:pPr>
            <a:r>
              <a:rPr lang="en-US" sz="2200" dirty="0">
                <a:solidFill>
                  <a:srgbClr val="0F116A"/>
                </a:solidFill>
                <a:ea typeface="ＭＳ Ｐゴシック" charset="-128"/>
              </a:rPr>
              <a:t>salts</a:t>
            </a:r>
          </a:p>
          <a:p>
            <a:pPr marL="1600200" lvl="3" indent="-228600" algn="l" eaLnBrk="1" hangingPunct="1">
              <a:spcBef>
                <a:spcPct val="20000"/>
              </a:spcBef>
              <a:buClr>
                <a:schemeClr val="tx1"/>
              </a:buClr>
              <a:buSzPct val="110000"/>
              <a:buFont typeface="Wingdings" charset="2"/>
              <a:buChar char="w"/>
            </a:pPr>
            <a:r>
              <a:rPr lang="en-US" sz="2200" dirty="0">
                <a:ea typeface="ＭＳ Ｐゴシック" charset="-128"/>
              </a:rPr>
              <a:t>maintains osmotic gradient </a:t>
            </a:r>
          </a:p>
        </p:txBody>
      </p:sp>
    </p:spTree>
    <p:extLst>
      <p:ext uri="{BB962C8B-B14F-4D97-AF65-F5344CB8AC3E}">
        <p14:creationId xmlns:p14="http://schemas.microsoft.com/office/powerpoint/2010/main" xmlns="" val="157320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p:cNvSpPr>
            <a:spLocks noGrp="1" noChangeArrowheads="1"/>
          </p:cNvSpPr>
          <p:nvPr>
            <p:ph type="title"/>
          </p:nvPr>
        </p:nvSpPr>
        <p:spPr>
          <a:noFill/>
          <a:ln/>
        </p:spPr>
        <p:txBody>
          <a:bodyPr/>
          <a:lstStyle/>
          <a:p>
            <a:r>
              <a:rPr lang="en-US"/>
              <a:t>Nephron: Re-absorption</a:t>
            </a:r>
          </a:p>
        </p:txBody>
      </p:sp>
      <p:sp>
        <p:nvSpPr>
          <p:cNvPr id="349188" name="Rectangle 4" descr="Rectangle: Click to edit Master text styles&#10;Second level&#10;Third level&#10;Fourth level&#10;Fifth level"/>
          <p:cNvSpPr>
            <a:spLocks noChangeArrowheads="1"/>
          </p:cNvSpPr>
          <p:nvPr/>
        </p:nvSpPr>
        <p:spPr bwMode="auto">
          <a:xfrm>
            <a:off x="237196" y="889781"/>
            <a:ext cx="4320735" cy="5398478"/>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3000" dirty="0">
                <a:solidFill>
                  <a:srgbClr val="0F116A"/>
                </a:solidFill>
              </a:rPr>
              <a:t>Distal tubule</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reabsorbed</a:t>
            </a:r>
          </a:p>
          <a:p>
            <a:pPr marL="114300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salts</a:t>
            </a:r>
          </a:p>
          <a:p>
            <a:pPr marL="114300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H</a:t>
            </a:r>
            <a:r>
              <a:rPr lang="en-US" baseline="-25000" dirty="0">
                <a:solidFill>
                  <a:srgbClr val="0F116A"/>
                </a:solidFill>
                <a:ea typeface="ＭＳ Ｐゴシック" charset="-128"/>
              </a:rPr>
              <a:t>2</a:t>
            </a:r>
            <a:r>
              <a:rPr lang="en-US" dirty="0">
                <a:solidFill>
                  <a:srgbClr val="0F116A"/>
                </a:solidFill>
                <a:ea typeface="ＭＳ Ｐゴシック" charset="-128"/>
              </a:rPr>
              <a:t>O</a:t>
            </a:r>
          </a:p>
          <a:p>
            <a:pPr marL="1143000"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HCO</a:t>
            </a:r>
            <a:r>
              <a:rPr lang="en-US" baseline="-25000" dirty="0">
                <a:solidFill>
                  <a:srgbClr val="0F116A"/>
                </a:solidFill>
                <a:ea typeface="ＭＳ Ｐゴシック" charset="-128"/>
              </a:rPr>
              <a:t>3</a:t>
            </a:r>
            <a:r>
              <a:rPr lang="en-US" baseline="30000" dirty="0">
                <a:solidFill>
                  <a:srgbClr val="0F116A"/>
                </a:solidFill>
                <a:ea typeface="ＭＳ Ｐゴシック" charset="-128"/>
              </a:rPr>
              <a:t>-</a:t>
            </a:r>
          </a:p>
          <a:p>
            <a:pPr marL="1600200" lvl="3" indent="-228600" algn="l" eaLnBrk="1" hangingPunct="1">
              <a:spcBef>
                <a:spcPct val="20000"/>
              </a:spcBef>
              <a:buClr>
                <a:schemeClr val="tx1"/>
              </a:buClr>
              <a:buSzPct val="110000"/>
              <a:buFont typeface="Wingdings" charset="2"/>
              <a:buChar char="w"/>
            </a:pPr>
            <a:r>
              <a:rPr lang="en-US" dirty="0" smtClean="0">
                <a:ea typeface="ＭＳ Ｐゴシック" charset="-128"/>
              </a:rPr>
              <a:t>Bicarbonate (pH balance)</a:t>
            </a:r>
            <a:endParaRPr lang="en-US" dirty="0">
              <a:ea typeface="ＭＳ Ｐゴシック" charset="-128"/>
            </a:endParaRPr>
          </a:p>
          <a:p>
            <a:pPr marL="685800" lvl="1" indent="-228600" algn="l" eaLnBrk="1" hangingPunct="1">
              <a:spcBef>
                <a:spcPct val="20000"/>
              </a:spcBef>
              <a:buClr>
                <a:schemeClr val="tx1"/>
              </a:buClr>
              <a:buSzPct val="110000"/>
              <a:buFont typeface="Wingdings" charset="2"/>
              <a:buChar char="w"/>
            </a:pPr>
            <a:r>
              <a:rPr lang="en-US" dirty="0" smtClean="0">
                <a:ea typeface="ＭＳ Ｐゴシック" charset="-128"/>
              </a:rPr>
              <a:t>Secreted</a:t>
            </a:r>
          </a:p>
          <a:p>
            <a:pPr marL="1143000" lvl="2" indent="-228600" algn="l" eaLnBrk="1" hangingPunct="1">
              <a:spcBef>
                <a:spcPct val="20000"/>
              </a:spcBef>
              <a:buClr>
                <a:schemeClr val="tx1"/>
              </a:buClr>
              <a:buSzPct val="110000"/>
              <a:buFont typeface="Wingdings" charset="2"/>
              <a:buChar char="w"/>
            </a:pPr>
            <a:r>
              <a:rPr lang="en-US" dirty="0" smtClean="0">
                <a:ea typeface="ＭＳ Ｐゴシック" charset="-128"/>
              </a:rPr>
              <a:t>K</a:t>
            </a:r>
            <a:r>
              <a:rPr lang="en-US" baseline="30000" dirty="0" smtClean="0">
                <a:solidFill>
                  <a:srgbClr val="0F116A"/>
                </a:solidFill>
                <a:ea typeface="ＭＳ Ｐゴシック" charset="-128"/>
              </a:rPr>
              <a:t>+</a:t>
            </a:r>
            <a:r>
              <a:rPr lang="en-US" dirty="0" smtClean="0">
                <a:ea typeface="ＭＳ Ｐゴシック" charset="-128"/>
              </a:rPr>
              <a:t> secreted into tubule</a:t>
            </a:r>
          </a:p>
          <a:p>
            <a:pPr marL="1143000" lvl="2" indent="-228600" algn="l" eaLnBrk="1" hangingPunct="1">
              <a:spcBef>
                <a:spcPct val="20000"/>
              </a:spcBef>
              <a:buClr>
                <a:schemeClr val="tx1"/>
              </a:buClr>
              <a:buSzPct val="110000"/>
              <a:buFont typeface="Wingdings" charset="2"/>
              <a:buChar char="w"/>
            </a:pPr>
            <a:r>
              <a:rPr lang="en-US" dirty="0" smtClean="0">
                <a:ea typeface="ＭＳ Ｐゴシック" charset="-128"/>
              </a:rPr>
              <a:t>H</a:t>
            </a:r>
            <a:r>
              <a:rPr lang="en-US" baseline="30000" dirty="0" smtClean="0">
                <a:solidFill>
                  <a:srgbClr val="0F116A"/>
                </a:solidFill>
                <a:ea typeface="ＭＳ Ｐゴシック" charset="-128"/>
              </a:rPr>
              <a:t> +</a:t>
            </a:r>
            <a:r>
              <a:rPr lang="en-US" dirty="0" smtClean="0">
                <a:ea typeface="ＭＳ Ｐゴシック" charset="-128"/>
              </a:rPr>
              <a:t> secreted to maintain pH balance</a:t>
            </a:r>
          </a:p>
          <a:p>
            <a:pPr marL="1143000" lvl="2" indent="-228600" algn="l" eaLnBrk="1" hangingPunct="1">
              <a:spcBef>
                <a:spcPct val="20000"/>
              </a:spcBef>
              <a:buClr>
                <a:schemeClr val="tx1"/>
              </a:buClr>
              <a:buSzPct val="110000"/>
              <a:buFont typeface="Wingdings" charset="2"/>
              <a:buChar char="w"/>
            </a:pPr>
            <a:r>
              <a:rPr lang="en-US" dirty="0" smtClean="0">
                <a:ea typeface="ＭＳ Ｐゴシック" charset="-128"/>
              </a:rPr>
              <a:t>Medications</a:t>
            </a:r>
            <a:endParaRPr lang="en-US" dirty="0" smtClean="0">
              <a:ea typeface="ＭＳ Ｐゴシック" charset="-128"/>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4660999" y="1143000"/>
            <a:ext cx="4152801" cy="5143500"/>
          </a:xfrm>
          <a:prstGeom prst="rect">
            <a:avLst/>
          </a:prstGeom>
        </p:spPr>
      </p:pic>
    </p:spTree>
    <p:extLst>
      <p:ext uri="{BB962C8B-B14F-4D97-AF65-F5344CB8AC3E}">
        <p14:creationId xmlns:p14="http://schemas.microsoft.com/office/powerpoint/2010/main" xmlns="" val="2352128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ChangeArrowheads="1"/>
          </p:cNvSpPr>
          <p:nvPr/>
        </p:nvSpPr>
        <p:spPr bwMode="auto">
          <a:xfrm>
            <a:off x="152400" y="139700"/>
            <a:ext cx="8229600" cy="762000"/>
          </a:xfrm>
          <a:prstGeom prst="rect">
            <a:avLst/>
          </a:prstGeom>
          <a:noFill/>
          <a:ln w="9525">
            <a:noFill/>
            <a:miter lim="800000"/>
            <a:headEnd/>
            <a:tailEnd/>
          </a:ln>
          <a:effectLst/>
        </p:spPr>
        <p:txBody>
          <a:bodyPr>
            <a:prstTxWarp prst="textNoShape">
              <a:avLst/>
            </a:prstTxWarp>
          </a:bodyPr>
          <a:lstStyle/>
          <a:p>
            <a:pPr algn="l" eaLnBrk="1" hangingPunct="1"/>
            <a:r>
              <a:rPr lang="en-US" sz="3600" b="1" dirty="0">
                <a:solidFill>
                  <a:schemeClr val="tx2"/>
                </a:solidFill>
              </a:rPr>
              <a:t>Nephron: Reabsorption &amp; Excretion</a:t>
            </a:r>
          </a:p>
        </p:txBody>
      </p:sp>
      <p:sp>
        <p:nvSpPr>
          <p:cNvPr id="351236" name="Rectangle 4" descr="Rectangle: Click to edit Master text styles&#10;Second level&#10;Third level&#10;Fourth level&#10;Fifth level"/>
          <p:cNvSpPr>
            <a:spLocks noChangeArrowheads="1"/>
          </p:cNvSpPr>
          <p:nvPr/>
        </p:nvSpPr>
        <p:spPr bwMode="auto">
          <a:xfrm>
            <a:off x="222250" y="965200"/>
            <a:ext cx="3694113" cy="44831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3000" dirty="0">
                <a:solidFill>
                  <a:srgbClr val="0F116A"/>
                </a:solidFill>
              </a:rPr>
              <a:t>Collecting duct</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reabsorbed</a:t>
            </a:r>
          </a:p>
          <a:p>
            <a:pPr marL="1087438"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H</a:t>
            </a:r>
            <a:r>
              <a:rPr lang="en-US" baseline="-25000" dirty="0">
                <a:solidFill>
                  <a:srgbClr val="0F116A"/>
                </a:solidFill>
                <a:ea typeface="ＭＳ Ｐゴシック" charset="-128"/>
              </a:rPr>
              <a:t>2</a:t>
            </a:r>
            <a:r>
              <a:rPr lang="en-US" dirty="0">
                <a:solidFill>
                  <a:srgbClr val="0F116A"/>
                </a:solidFill>
                <a:ea typeface="ＭＳ Ｐゴシック" charset="-128"/>
              </a:rPr>
              <a:t>O</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excretion</a:t>
            </a:r>
          </a:p>
          <a:p>
            <a:pPr marL="1087438" lvl="2" indent="-228600" algn="l" eaLnBrk="1" hangingPunct="1">
              <a:spcBef>
                <a:spcPct val="20000"/>
              </a:spcBef>
              <a:buClr>
                <a:schemeClr val="hlink"/>
              </a:buClr>
              <a:buSzPct val="95000"/>
              <a:buFont typeface="Wingdings" charset="2"/>
              <a:buChar char="§"/>
            </a:pPr>
            <a:r>
              <a:rPr lang="en-US" dirty="0">
                <a:solidFill>
                  <a:srgbClr val="0F116A"/>
                </a:solidFill>
                <a:ea typeface="ＭＳ Ｐゴシック" charset="-128"/>
              </a:rPr>
              <a:t>concentrated urine passed </a:t>
            </a:r>
            <a:br>
              <a:rPr lang="en-US" dirty="0">
                <a:solidFill>
                  <a:srgbClr val="0F116A"/>
                </a:solidFill>
                <a:ea typeface="ＭＳ Ｐゴシック" charset="-128"/>
              </a:rPr>
            </a:br>
            <a:r>
              <a:rPr lang="en-US" dirty="0">
                <a:solidFill>
                  <a:srgbClr val="0F116A"/>
                </a:solidFill>
                <a:ea typeface="ＭＳ Ｐゴシック" charset="-128"/>
              </a:rPr>
              <a:t>to bladder</a:t>
            </a:r>
          </a:p>
          <a:p>
            <a:pPr marL="1430338" lvl="3" indent="-228600" algn="l" eaLnBrk="1" hangingPunct="1">
              <a:spcBef>
                <a:spcPct val="20000"/>
              </a:spcBef>
              <a:buClr>
                <a:schemeClr val="tx1"/>
              </a:buClr>
              <a:buSzPct val="110000"/>
              <a:buFont typeface="Wingdings" charset="2"/>
              <a:buChar char="w"/>
            </a:pPr>
            <a:r>
              <a:rPr lang="en-US" dirty="0">
                <a:ea typeface="ＭＳ Ｐゴシック" charset="-128"/>
              </a:rPr>
              <a:t>impermeable lining</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4699099" y="1003300"/>
            <a:ext cx="4152801" cy="5143500"/>
          </a:xfrm>
          <a:prstGeom prst="rect">
            <a:avLst/>
          </a:prstGeom>
        </p:spPr>
      </p:pic>
    </p:spTree>
    <p:extLst>
      <p:ext uri="{BB962C8B-B14F-4D97-AF65-F5344CB8AC3E}">
        <p14:creationId xmlns:p14="http://schemas.microsoft.com/office/powerpoint/2010/main" xmlns="" val="3737952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rav32223_51_12"/>
          <p:cNvPicPr>
            <a:picLocks noChangeAspect="1" noChangeArrowheads="1"/>
          </p:cNvPicPr>
          <p:nvPr/>
        </p:nvPicPr>
        <p:blipFill>
          <a:blip r:embed="rId2" cstate="print"/>
          <a:srcRect/>
          <a:stretch>
            <a:fillRect/>
          </a:stretch>
        </p:blipFill>
        <p:spPr bwMode="auto">
          <a:xfrm>
            <a:off x="1590675" y="122238"/>
            <a:ext cx="5953125" cy="6605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b="3600"/>
          <a:stretch>
            <a:fillRect/>
          </a:stretch>
        </p:blipFill>
        <p:spPr bwMode="auto">
          <a:xfrm>
            <a:off x="4106863" y="2009775"/>
            <a:ext cx="5037137" cy="4848225"/>
          </a:xfrm>
          <a:prstGeom prst="rect">
            <a:avLst/>
          </a:prstGeom>
          <a:noFill/>
          <a:ln w="9525">
            <a:noFill/>
            <a:miter lim="800000"/>
            <a:headEnd/>
            <a:tailEnd/>
          </a:ln>
        </p:spPr>
      </p:pic>
      <p:pic>
        <p:nvPicPr>
          <p:cNvPr id="353283" name="Picture 3"/>
          <p:cNvPicPr>
            <a:picLocks noChangeAspect="1" noChangeArrowheads="1"/>
          </p:cNvPicPr>
          <p:nvPr/>
        </p:nvPicPr>
        <p:blipFill>
          <a:blip r:embed="rId4" cstate="screen">
            <a:extLst>
              <a:ext uri="{28A0092B-C50C-407E-A947-70E740481C1C}">
                <a14:useLocalDpi xmlns:a14="http://schemas.microsoft.com/office/drawing/2010/main" xmlns=""/>
              </a:ext>
            </a:extLst>
          </a:blip>
          <a:srcRect b="3600"/>
          <a:stretch>
            <a:fillRect/>
          </a:stretch>
        </p:blipFill>
        <p:spPr bwMode="auto">
          <a:xfrm>
            <a:off x="4106863" y="2009775"/>
            <a:ext cx="5037137" cy="4848225"/>
          </a:xfrm>
          <a:prstGeom prst="rect">
            <a:avLst/>
          </a:prstGeom>
          <a:noFill/>
        </p:spPr>
      </p:pic>
      <p:sp>
        <p:nvSpPr>
          <p:cNvPr id="353284" name="Rectangle 4"/>
          <p:cNvSpPr>
            <a:spLocks noGrp="1" noChangeArrowheads="1"/>
          </p:cNvSpPr>
          <p:nvPr>
            <p:ph type="title"/>
          </p:nvPr>
        </p:nvSpPr>
        <p:spPr/>
        <p:txBody>
          <a:bodyPr/>
          <a:lstStyle/>
          <a:p>
            <a:r>
              <a:rPr lang="en-US"/>
              <a:t>Osmotic control in nephron</a:t>
            </a:r>
          </a:p>
        </p:txBody>
      </p:sp>
      <p:pic>
        <p:nvPicPr>
          <p:cNvPr id="353286" name="Picture 6"/>
          <p:cNvPicPr>
            <a:picLocks noChangeAspect="1" noChangeArrowheads="1"/>
          </p:cNvPicPr>
          <p:nvPr/>
        </p:nvPicPr>
        <p:blipFill>
          <a:blip r:embed="rId5" cstate="screen">
            <a:extLst>
              <a:ext uri="{28A0092B-C50C-407E-A947-70E740481C1C}">
                <a14:useLocalDpi xmlns:a14="http://schemas.microsoft.com/office/drawing/2010/main" xmlns=""/>
              </a:ext>
            </a:extLst>
          </a:blip>
          <a:srcRect b="3600"/>
          <a:stretch>
            <a:fillRect/>
          </a:stretch>
        </p:blipFill>
        <p:spPr bwMode="auto">
          <a:xfrm>
            <a:off x="4116388" y="2019300"/>
            <a:ext cx="5027612" cy="4838700"/>
          </a:xfrm>
          <a:prstGeom prst="rect">
            <a:avLst/>
          </a:prstGeom>
          <a:noFill/>
          <a:ln w="9525">
            <a:noFill/>
            <a:miter lim="800000"/>
            <a:headEnd/>
            <a:tailEnd/>
          </a:ln>
        </p:spPr>
      </p:pic>
      <p:sp>
        <p:nvSpPr>
          <p:cNvPr id="353285" name="Rectangle 5" descr="Rectangle: Click to edit Master text styles&#10;Second level&#10;Third level&#10;Fourth level&#10;Fifth level"/>
          <p:cNvSpPr>
            <a:spLocks noGrp="1" noChangeArrowheads="1"/>
          </p:cNvSpPr>
          <p:nvPr>
            <p:ph type="body" idx="1"/>
          </p:nvPr>
        </p:nvSpPr>
        <p:spPr>
          <a:xfrm>
            <a:off x="233363" y="990600"/>
            <a:ext cx="8058150" cy="3956050"/>
          </a:xfrm>
        </p:spPr>
        <p:txBody>
          <a:bodyPr/>
          <a:lstStyle/>
          <a:p>
            <a:r>
              <a:rPr lang="en-US" dirty="0"/>
              <a:t>How is all this re-absorption achieved?</a:t>
            </a:r>
          </a:p>
          <a:p>
            <a:pPr lvl="1"/>
            <a:r>
              <a:rPr lang="en-US" sz="2600" dirty="0"/>
              <a:t>tight osmotic </a:t>
            </a:r>
            <a:br>
              <a:rPr lang="en-US" sz="2600" dirty="0"/>
            </a:br>
            <a:r>
              <a:rPr lang="en-US" sz="2600" dirty="0"/>
              <a:t>control to </a:t>
            </a:r>
            <a:r>
              <a:rPr lang="en-US" sz="2600" u="sng" dirty="0">
                <a:solidFill>
                  <a:srgbClr val="CC0000"/>
                </a:solidFill>
              </a:rPr>
              <a:t>reduce </a:t>
            </a:r>
            <a:br>
              <a:rPr lang="en-US" sz="2600" u="sng" dirty="0">
                <a:solidFill>
                  <a:srgbClr val="CC0000"/>
                </a:solidFill>
              </a:rPr>
            </a:br>
            <a:r>
              <a:rPr lang="en-US" sz="2600" u="sng" dirty="0">
                <a:solidFill>
                  <a:srgbClr val="CC0000"/>
                </a:solidFill>
              </a:rPr>
              <a:t>the energy cost</a:t>
            </a:r>
            <a:r>
              <a:rPr lang="en-US" sz="2600" dirty="0"/>
              <a:t> </a:t>
            </a:r>
            <a:br>
              <a:rPr lang="en-US" sz="2600" dirty="0"/>
            </a:br>
            <a:r>
              <a:rPr lang="en-US" sz="2600" dirty="0"/>
              <a:t>of excretion</a:t>
            </a:r>
          </a:p>
          <a:p>
            <a:pPr lvl="1"/>
            <a:r>
              <a:rPr lang="en-US" sz="2600" dirty="0"/>
              <a:t>use </a:t>
            </a:r>
            <a:r>
              <a:rPr lang="en-US" sz="2600" u="sng" dirty="0">
                <a:solidFill>
                  <a:srgbClr val="CC0000"/>
                </a:solidFill>
              </a:rPr>
              <a:t>diffusion</a:t>
            </a:r>
            <a:r>
              <a:rPr lang="en-US" sz="2600" dirty="0"/>
              <a:t> </a:t>
            </a:r>
            <a:br>
              <a:rPr lang="en-US" sz="2600" dirty="0"/>
            </a:br>
            <a:r>
              <a:rPr lang="en-US" sz="2600" dirty="0"/>
              <a:t>instead of </a:t>
            </a:r>
            <a:br>
              <a:rPr lang="en-US" sz="2600" dirty="0"/>
            </a:br>
            <a:r>
              <a:rPr lang="en-US" sz="2600" u="sng" dirty="0">
                <a:solidFill>
                  <a:srgbClr val="CC0000"/>
                </a:solidFill>
              </a:rPr>
              <a:t>active transport</a:t>
            </a:r>
            <a:r>
              <a:rPr lang="en-US" sz="2600" dirty="0"/>
              <a:t/>
            </a:r>
            <a:br>
              <a:rPr lang="en-US" sz="2600" dirty="0"/>
            </a:br>
            <a:r>
              <a:rPr lang="en-US" sz="2600" dirty="0"/>
              <a:t>wherever possible</a:t>
            </a:r>
            <a:endParaRPr lang="en-US" sz="2400" dirty="0"/>
          </a:p>
        </p:txBody>
      </p:sp>
      <p:sp>
        <p:nvSpPr>
          <p:cNvPr id="353287" name="Line 7"/>
          <p:cNvSpPr>
            <a:spLocks noChangeShapeType="1"/>
          </p:cNvSpPr>
          <p:nvPr/>
        </p:nvSpPr>
        <p:spPr bwMode="auto">
          <a:xfrm>
            <a:off x="7239000" y="3657600"/>
            <a:ext cx="0" cy="2286000"/>
          </a:xfrm>
          <a:prstGeom prst="line">
            <a:avLst/>
          </a:prstGeom>
          <a:noFill/>
          <a:ln w="76200">
            <a:solidFill>
              <a:srgbClr val="CC0000"/>
            </a:solidFill>
            <a:round/>
            <a:headEnd/>
            <a:tailEnd type="triangle" w="med" len="med"/>
          </a:ln>
          <a:effectLst/>
        </p:spPr>
        <p:txBody>
          <a:bodyPr wrap="none" anchor="ctr">
            <a:prstTxWarp prst="textNoShape">
              <a:avLst/>
            </a:prstTxWarp>
          </a:bodyPr>
          <a:lstStyle/>
          <a:p>
            <a:endParaRPr lang="en-US"/>
          </a:p>
        </p:txBody>
      </p:sp>
      <p:sp>
        <p:nvSpPr>
          <p:cNvPr id="353288" name="Line 8"/>
          <p:cNvSpPr>
            <a:spLocks noChangeShapeType="1"/>
          </p:cNvSpPr>
          <p:nvPr/>
        </p:nvSpPr>
        <p:spPr bwMode="auto">
          <a:xfrm flipV="1">
            <a:off x="5410200" y="4038600"/>
            <a:ext cx="0" cy="2286000"/>
          </a:xfrm>
          <a:prstGeom prst="line">
            <a:avLst/>
          </a:prstGeom>
          <a:noFill/>
          <a:ln w="76200">
            <a:solidFill>
              <a:srgbClr val="CC0000"/>
            </a:solidFill>
            <a:round/>
            <a:headEnd/>
            <a:tailEnd type="triangle" w="med" len="med"/>
          </a:ln>
          <a:effectLst/>
        </p:spPr>
        <p:txBody>
          <a:bodyPr wrap="none" anchor="ctr">
            <a:prstTxWarp prst="textNoShape">
              <a:avLst/>
            </a:prstTxWarp>
          </a:bodyPr>
          <a:lstStyle/>
          <a:p>
            <a:endParaRPr lang="en-US"/>
          </a:p>
        </p:txBody>
      </p:sp>
      <p:sp>
        <p:nvSpPr>
          <p:cNvPr id="353289" name="Freeform 9"/>
          <p:cNvSpPr>
            <a:spLocks/>
          </p:cNvSpPr>
          <p:nvPr/>
        </p:nvSpPr>
        <p:spPr bwMode="auto">
          <a:xfrm>
            <a:off x="4648200" y="3287713"/>
            <a:ext cx="2603500" cy="393700"/>
          </a:xfrm>
          <a:custGeom>
            <a:avLst/>
            <a:gdLst/>
            <a:ahLst/>
            <a:cxnLst>
              <a:cxn ang="0">
                <a:pos x="0" y="56"/>
              </a:cxn>
              <a:cxn ang="0">
                <a:pos x="192" y="152"/>
              </a:cxn>
              <a:cxn ang="0">
                <a:pos x="720" y="152"/>
              </a:cxn>
              <a:cxn ang="0">
                <a:pos x="1296" y="8"/>
              </a:cxn>
              <a:cxn ang="0">
                <a:pos x="1584" y="104"/>
              </a:cxn>
              <a:cxn ang="0">
                <a:pos x="1632" y="248"/>
              </a:cxn>
            </a:cxnLst>
            <a:rect l="0" t="0" r="r" b="b"/>
            <a:pathLst>
              <a:path w="1640" h="248">
                <a:moveTo>
                  <a:pt x="0" y="56"/>
                </a:moveTo>
                <a:cubicBezTo>
                  <a:pt x="36" y="96"/>
                  <a:pt x="72" y="136"/>
                  <a:pt x="192" y="152"/>
                </a:cubicBezTo>
                <a:cubicBezTo>
                  <a:pt x="312" y="168"/>
                  <a:pt x="536" y="176"/>
                  <a:pt x="720" y="152"/>
                </a:cubicBezTo>
                <a:cubicBezTo>
                  <a:pt x="904" y="128"/>
                  <a:pt x="1152" y="16"/>
                  <a:pt x="1296" y="8"/>
                </a:cubicBezTo>
                <a:cubicBezTo>
                  <a:pt x="1440" y="0"/>
                  <a:pt x="1528" y="64"/>
                  <a:pt x="1584" y="104"/>
                </a:cubicBezTo>
                <a:cubicBezTo>
                  <a:pt x="1640" y="144"/>
                  <a:pt x="1624" y="224"/>
                  <a:pt x="1632" y="248"/>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53291" name="AutoShape 11"/>
          <p:cNvSpPr>
            <a:spLocks noChangeArrowheads="1"/>
          </p:cNvSpPr>
          <p:nvPr/>
        </p:nvSpPr>
        <p:spPr bwMode="auto">
          <a:xfrm flipH="1" flipV="1">
            <a:off x="5791200" y="6324600"/>
            <a:ext cx="1371600" cy="533400"/>
          </a:xfrm>
          <a:custGeom>
            <a:avLst/>
            <a:gdLst>
              <a:gd name="G0" fmla="+- -243939 0 0"/>
              <a:gd name="G1" fmla="+- -11591533 0 0"/>
              <a:gd name="G2" fmla="+- -243939 0 -11591533"/>
              <a:gd name="G3" fmla="+- 10800 0 0"/>
              <a:gd name="G4" fmla="+- 0 0 -243939"/>
              <a:gd name="T0" fmla="*/ 360 256 1"/>
              <a:gd name="T1" fmla="*/ 0 256 1"/>
              <a:gd name="G5" fmla="+- G2 T0 T1"/>
              <a:gd name="G6" fmla="?: G2 G2 G5"/>
              <a:gd name="G7" fmla="+- 0 0 G6"/>
              <a:gd name="G8" fmla="+- 8918 0 0"/>
              <a:gd name="G9" fmla="+- 0 0 -11591533"/>
              <a:gd name="G10" fmla="+- 8918 0 2700"/>
              <a:gd name="G11" fmla="cos G10 -243939"/>
              <a:gd name="G12" fmla="sin G10 -243939"/>
              <a:gd name="G13" fmla="cos 13500 -243939"/>
              <a:gd name="G14" fmla="sin 13500 -243939"/>
              <a:gd name="G15" fmla="+- G11 10800 0"/>
              <a:gd name="G16" fmla="+- G12 10800 0"/>
              <a:gd name="G17" fmla="+- G13 10800 0"/>
              <a:gd name="G18" fmla="+- G14 10800 0"/>
              <a:gd name="G19" fmla="*/ 8918 1 2"/>
              <a:gd name="G20" fmla="+- G19 5400 0"/>
              <a:gd name="G21" fmla="cos G20 -243939"/>
              <a:gd name="G22" fmla="sin G20 -243939"/>
              <a:gd name="G23" fmla="+- G21 10800 0"/>
              <a:gd name="G24" fmla="+- G12 G23 G22"/>
              <a:gd name="G25" fmla="+- G22 G23 G11"/>
              <a:gd name="G26" fmla="cos 10800 -243939"/>
              <a:gd name="G27" fmla="sin 10800 -243939"/>
              <a:gd name="G28" fmla="cos 8918 -243939"/>
              <a:gd name="G29" fmla="sin 8918 -243939"/>
              <a:gd name="G30" fmla="+- G26 10800 0"/>
              <a:gd name="G31" fmla="+- G27 10800 0"/>
              <a:gd name="G32" fmla="+- G28 10800 0"/>
              <a:gd name="G33" fmla="+- G29 10800 0"/>
              <a:gd name="G34" fmla="+- G19 5400 0"/>
              <a:gd name="G35" fmla="cos G34 -11591533"/>
              <a:gd name="G36" fmla="sin G34 -11591533"/>
              <a:gd name="G37" fmla="+/ -11591533 -243939 2"/>
              <a:gd name="T2" fmla="*/ 180 256 1"/>
              <a:gd name="T3" fmla="*/ 0 256 1"/>
              <a:gd name="G38" fmla="+- G37 T2 T3"/>
              <a:gd name="G39" fmla="?: G2 G37 G38"/>
              <a:gd name="G40" fmla="cos 10800 G39"/>
              <a:gd name="G41" fmla="sin 10800 G39"/>
              <a:gd name="G42" fmla="cos 8918 G39"/>
              <a:gd name="G43" fmla="sin 8918 G39"/>
              <a:gd name="G44" fmla="+- G40 10800 0"/>
              <a:gd name="G45" fmla="+- G41 10800 0"/>
              <a:gd name="G46" fmla="+- G42 10800 0"/>
              <a:gd name="G47" fmla="+- G43 10800 0"/>
              <a:gd name="G48" fmla="+- G35 10800 0"/>
              <a:gd name="G49" fmla="+- G36 10800 0"/>
              <a:gd name="T4" fmla="*/ 10743 w 21600"/>
              <a:gd name="T5" fmla="*/ 0 h 21600"/>
              <a:gd name="T6" fmla="*/ 955 w 21600"/>
              <a:gd name="T7" fmla="*/ 10262 h 21600"/>
              <a:gd name="T8" fmla="*/ 10753 w 21600"/>
              <a:gd name="T9" fmla="*/ 1882 h 21600"/>
              <a:gd name="T10" fmla="*/ 24271 w 21600"/>
              <a:gd name="T11" fmla="*/ 9923 h 21600"/>
              <a:gd name="T12" fmla="*/ 20875 w 21600"/>
              <a:gd name="T13" fmla="*/ 13793 h 21600"/>
              <a:gd name="T14" fmla="*/ 17004 w 21600"/>
              <a:gd name="T15" fmla="*/ 1039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699" y="10221"/>
                </a:moveTo>
                <a:cubicBezTo>
                  <a:pt x="19394" y="5530"/>
                  <a:pt x="15500" y="1881"/>
                  <a:pt x="10800" y="1881"/>
                </a:cubicBezTo>
                <a:cubicBezTo>
                  <a:pt x="6063" y="1881"/>
                  <a:pt x="2153" y="5584"/>
                  <a:pt x="1895" y="10313"/>
                </a:cubicBezTo>
                <a:lnTo>
                  <a:pt x="16" y="10210"/>
                </a:lnTo>
                <a:cubicBezTo>
                  <a:pt x="328" y="4483"/>
                  <a:pt x="5064" y="-1"/>
                  <a:pt x="10800" y="-1"/>
                </a:cubicBezTo>
                <a:cubicBezTo>
                  <a:pt x="16492" y="-1"/>
                  <a:pt x="21207" y="4418"/>
                  <a:pt x="21577" y="10098"/>
                </a:cubicBezTo>
                <a:lnTo>
                  <a:pt x="24271" y="9923"/>
                </a:lnTo>
                <a:lnTo>
                  <a:pt x="20875" y="13793"/>
                </a:lnTo>
                <a:lnTo>
                  <a:pt x="17004" y="10396"/>
                </a:lnTo>
                <a:lnTo>
                  <a:pt x="19699" y="10221"/>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xmlns="" val="1862535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t>Summary </a:t>
            </a:r>
          </a:p>
        </p:txBody>
      </p:sp>
      <p:sp>
        <p:nvSpPr>
          <p:cNvPr id="355331" name="Rectangle 3" descr="Rectangle: Click to edit Master text styles&#10;Second level&#10;Third level&#10;Fourth level&#10;Fifth level"/>
          <p:cNvSpPr>
            <a:spLocks noGrp="1" noChangeArrowheads="1"/>
          </p:cNvSpPr>
          <p:nvPr>
            <p:ph type="body" idx="1"/>
          </p:nvPr>
        </p:nvSpPr>
        <p:spPr>
          <a:xfrm>
            <a:off x="647700" y="1028700"/>
            <a:ext cx="8305800" cy="5486400"/>
          </a:xfrm>
        </p:spPr>
        <p:txBody>
          <a:bodyPr/>
          <a:lstStyle/>
          <a:p>
            <a:pPr>
              <a:lnSpc>
                <a:spcPct val="90000"/>
              </a:lnSpc>
              <a:tabLst>
                <a:tab pos="2744788" algn="l"/>
                <a:tab pos="2859088" algn="l"/>
                <a:tab pos="2973388" algn="l"/>
              </a:tabLst>
            </a:pPr>
            <a:r>
              <a:rPr lang="en-US" sz="2600" u="sng" dirty="0">
                <a:solidFill>
                  <a:srgbClr val="CC0000"/>
                </a:solidFill>
              </a:rPr>
              <a:t>Not filtered</a:t>
            </a:r>
            <a:r>
              <a:rPr lang="en-US" sz="2600" dirty="0"/>
              <a:t> out </a:t>
            </a:r>
          </a:p>
          <a:p>
            <a:pPr lvl="1">
              <a:lnSpc>
                <a:spcPct val="90000"/>
              </a:lnSpc>
              <a:tabLst>
                <a:tab pos="2744788" algn="l"/>
                <a:tab pos="2859088" algn="l"/>
                <a:tab pos="2973388" algn="l"/>
              </a:tabLst>
            </a:pPr>
            <a:r>
              <a:rPr lang="en-US" sz="2400" dirty="0" smtClean="0"/>
              <a:t>Cells, proteins</a:t>
            </a:r>
            <a:endParaRPr lang="en-US" sz="2400" dirty="0"/>
          </a:p>
          <a:p>
            <a:pPr lvl="1">
              <a:lnSpc>
                <a:spcPct val="90000"/>
              </a:lnSpc>
              <a:tabLst>
                <a:tab pos="2744788" algn="l"/>
                <a:tab pos="2859088" algn="l"/>
                <a:tab pos="2973388" algn="l"/>
              </a:tabLst>
            </a:pPr>
            <a:r>
              <a:rPr lang="en-US" sz="2400" dirty="0"/>
              <a:t>remain in blood (too big)</a:t>
            </a:r>
          </a:p>
          <a:p>
            <a:pPr>
              <a:lnSpc>
                <a:spcPct val="90000"/>
              </a:lnSpc>
              <a:tabLst>
                <a:tab pos="2744788" algn="l"/>
                <a:tab pos="2859088" algn="l"/>
                <a:tab pos="2973388" algn="l"/>
              </a:tabLst>
            </a:pPr>
            <a:r>
              <a:rPr lang="en-US" sz="2600" dirty="0"/>
              <a:t>Reabsorbed: </a:t>
            </a:r>
            <a:r>
              <a:rPr lang="en-US" sz="2600" u="sng" dirty="0">
                <a:solidFill>
                  <a:srgbClr val="CC0000"/>
                </a:solidFill>
              </a:rPr>
              <a:t>active transport</a:t>
            </a:r>
            <a:endParaRPr lang="en-US" sz="2600" dirty="0"/>
          </a:p>
          <a:p>
            <a:pPr lvl="1">
              <a:lnSpc>
                <a:spcPct val="90000"/>
              </a:lnSpc>
              <a:tabLst>
                <a:tab pos="2744788" algn="l"/>
                <a:tab pos="2859088" algn="l"/>
                <a:tab pos="2973388" algn="l"/>
              </a:tabLst>
            </a:pPr>
            <a:r>
              <a:rPr lang="en-US" sz="2400" dirty="0"/>
              <a:t>Na</a:t>
            </a:r>
            <a:r>
              <a:rPr lang="en-US" sz="2400" baseline="30000" dirty="0" smtClean="0"/>
              <a:t>+</a:t>
            </a:r>
            <a:r>
              <a:rPr lang="en-US" sz="2400" dirty="0"/>
              <a:t> </a:t>
            </a:r>
            <a:r>
              <a:rPr lang="en-US" sz="2400" dirty="0" err="1" smtClean="0"/>
              <a:t>Cl</a:t>
            </a:r>
            <a:r>
              <a:rPr lang="en-US" sz="2400" baseline="30000" dirty="0" smtClean="0"/>
              <a:t>-</a:t>
            </a:r>
            <a:r>
              <a:rPr lang="en-US" sz="2400" dirty="0" smtClean="0"/>
              <a:t>, amino acids, </a:t>
            </a:r>
            <a:r>
              <a:rPr lang="en-US" sz="2400" dirty="0"/>
              <a:t>glucose</a:t>
            </a:r>
          </a:p>
          <a:p>
            <a:pPr>
              <a:lnSpc>
                <a:spcPct val="90000"/>
              </a:lnSpc>
              <a:tabLst>
                <a:tab pos="2744788" algn="l"/>
                <a:tab pos="2859088" algn="l"/>
                <a:tab pos="2973388" algn="l"/>
              </a:tabLst>
            </a:pPr>
            <a:r>
              <a:rPr lang="en-US" sz="2600" dirty="0"/>
              <a:t>Reabsorbed: </a:t>
            </a:r>
            <a:r>
              <a:rPr lang="en-US" sz="2600" u="sng" dirty="0">
                <a:solidFill>
                  <a:srgbClr val="CC0000"/>
                </a:solidFill>
              </a:rPr>
              <a:t>diffusion</a:t>
            </a:r>
            <a:endParaRPr lang="en-US" sz="2600" dirty="0"/>
          </a:p>
          <a:p>
            <a:pPr lvl="1">
              <a:lnSpc>
                <a:spcPct val="90000"/>
              </a:lnSpc>
              <a:tabLst>
                <a:tab pos="2744788" algn="l"/>
                <a:tab pos="2859088" algn="l"/>
                <a:tab pos="2973388" algn="l"/>
              </a:tabLst>
            </a:pPr>
            <a:r>
              <a:rPr lang="en-US" sz="2400" dirty="0"/>
              <a:t>Na</a:t>
            </a:r>
            <a:r>
              <a:rPr lang="en-US" sz="2400" baseline="30000" dirty="0" smtClean="0"/>
              <a:t>+</a:t>
            </a:r>
            <a:r>
              <a:rPr lang="en-US" sz="2400" dirty="0" smtClean="0"/>
              <a:t>, </a:t>
            </a:r>
            <a:r>
              <a:rPr lang="en-US" sz="2400" dirty="0" err="1" smtClean="0"/>
              <a:t>Cl</a:t>
            </a:r>
            <a:r>
              <a:rPr lang="en-US" sz="2400" baseline="30000" dirty="0" smtClean="0"/>
              <a:t>–</a:t>
            </a:r>
            <a:r>
              <a:rPr lang="en-US" sz="2400" dirty="0" smtClean="0"/>
              <a:t>, H</a:t>
            </a:r>
            <a:r>
              <a:rPr lang="en-US" sz="2400" baseline="-25000" dirty="0" smtClean="0"/>
              <a:t>2</a:t>
            </a:r>
            <a:r>
              <a:rPr lang="en-US" sz="2400" dirty="0" smtClean="0"/>
              <a:t>O</a:t>
            </a:r>
            <a:endParaRPr lang="en-US" sz="2400" dirty="0"/>
          </a:p>
          <a:p>
            <a:pPr>
              <a:lnSpc>
                <a:spcPct val="90000"/>
              </a:lnSpc>
              <a:tabLst>
                <a:tab pos="2744788" algn="l"/>
                <a:tab pos="2859088" algn="l"/>
                <a:tab pos="2973388" algn="l"/>
              </a:tabLst>
            </a:pPr>
            <a:r>
              <a:rPr lang="en-US" sz="2600" dirty="0"/>
              <a:t>Excreted</a:t>
            </a:r>
          </a:p>
          <a:p>
            <a:pPr lvl="1">
              <a:lnSpc>
                <a:spcPct val="90000"/>
              </a:lnSpc>
              <a:tabLst>
                <a:tab pos="2744788" algn="l"/>
                <a:tab pos="2859088" algn="l"/>
                <a:tab pos="2973388" algn="l"/>
              </a:tabLst>
            </a:pPr>
            <a:r>
              <a:rPr lang="en-US" sz="2400" dirty="0" smtClean="0"/>
              <a:t>Urea, excess </a:t>
            </a:r>
            <a:r>
              <a:rPr lang="en-US" sz="2400" dirty="0"/>
              <a:t>H</a:t>
            </a:r>
            <a:r>
              <a:rPr lang="en-US" sz="2400" baseline="-25000" dirty="0"/>
              <a:t>2</a:t>
            </a:r>
            <a:r>
              <a:rPr lang="en-US" sz="2400" dirty="0"/>
              <a:t>O	</a:t>
            </a:r>
            <a:r>
              <a:rPr lang="en-US" sz="2400" dirty="0" smtClean="0"/>
              <a:t>, excess </a:t>
            </a:r>
            <a:r>
              <a:rPr lang="en-US" sz="2400" dirty="0"/>
              <a:t>solutes (glucose, salts</a:t>
            </a:r>
            <a:r>
              <a:rPr lang="en-US" sz="2400" dirty="0" smtClean="0"/>
              <a:t>), toxins</a:t>
            </a:r>
            <a:r>
              <a:rPr lang="en-US" sz="2400" dirty="0"/>
              <a:t>, drugs, “unknowns”</a:t>
            </a:r>
          </a:p>
        </p:txBody>
      </p:sp>
    </p:spTree>
    <p:extLst>
      <p:ext uri="{BB962C8B-B14F-4D97-AF65-F5344CB8AC3E}">
        <p14:creationId xmlns:p14="http://schemas.microsoft.com/office/powerpoint/2010/main" xmlns="" val="668317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6" name="AutoShape 4"/>
          <p:cNvSpPr>
            <a:spLocks noChangeArrowheads="1"/>
          </p:cNvSpPr>
          <p:nvPr/>
        </p:nvSpPr>
        <p:spPr bwMode="auto">
          <a:xfrm>
            <a:off x="3206750" y="1436688"/>
            <a:ext cx="2357438" cy="2357437"/>
          </a:xfrm>
          <a:custGeom>
            <a:avLst/>
            <a:gdLst>
              <a:gd name="G0" fmla="+- 2205101 0 0"/>
              <a:gd name="G1" fmla="+- 7605089 0 0"/>
              <a:gd name="G2" fmla="+- 2205101 0 7605089"/>
              <a:gd name="G3" fmla="+- 10800 0 0"/>
              <a:gd name="G4" fmla="+- 0 0 2205101"/>
              <a:gd name="T0" fmla="*/ 360 256 1"/>
              <a:gd name="T1" fmla="*/ 0 256 1"/>
              <a:gd name="G5" fmla="+- G2 T0 T1"/>
              <a:gd name="G6" fmla="?: G2 G2 G5"/>
              <a:gd name="G7" fmla="+- 0 0 G6"/>
              <a:gd name="G8" fmla="+- 8150 0 0"/>
              <a:gd name="G9" fmla="+- 0 0 7605089"/>
              <a:gd name="G10" fmla="+- 8150 0 2700"/>
              <a:gd name="G11" fmla="cos G10 2205101"/>
              <a:gd name="G12" fmla="sin G10 2205101"/>
              <a:gd name="G13" fmla="cos 13500 2205101"/>
              <a:gd name="G14" fmla="sin 13500 2205101"/>
              <a:gd name="G15" fmla="+- G11 10800 0"/>
              <a:gd name="G16" fmla="+- G12 10800 0"/>
              <a:gd name="G17" fmla="+- G13 10800 0"/>
              <a:gd name="G18" fmla="+- G14 10800 0"/>
              <a:gd name="G19" fmla="*/ 8150 1 2"/>
              <a:gd name="G20" fmla="+- G19 5400 0"/>
              <a:gd name="G21" fmla="cos G20 2205101"/>
              <a:gd name="G22" fmla="sin G20 2205101"/>
              <a:gd name="G23" fmla="+- G21 10800 0"/>
              <a:gd name="G24" fmla="+- G12 G23 G22"/>
              <a:gd name="G25" fmla="+- G22 G23 G11"/>
              <a:gd name="G26" fmla="cos 10800 2205101"/>
              <a:gd name="G27" fmla="sin 10800 2205101"/>
              <a:gd name="G28" fmla="cos 8150 2205101"/>
              <a:gd name="G29" fmla="sin 8150 2205101"/>
              <a:gd name="G30" fmla="+- G26 10800 0"/>
              <a:gd name="G31" fmla="+- G27 10800 0"/>
              <a:gd name="G32" fmla="+- G28 10800 0"/>
              <a:gd name="G33" fmla="+- G29 10800 0"/>
              <a:gd name="G34" fmla="+- G19 5400 0"/>
              <a:gd name="G35" fmla="cos G34 7605089"/>
              <a:gd name="G36" fmla="sin G34 7605089"/>
              <a:gd name="G37" fmla="+/ 7605089 2205101 2"/>
              <a:gd name="T2" fmla="*/ 180 256 1"/>
              <a:gd name="T3" fmla="*/ 0 256 1"/>
              <a:gd name="G38" fmla="+- G37 T2 T3"/>
              <a:gd name="G39" fmla="?: G2 G37 G38"/>
              <a:gd name="G40" fmla="cos 10800 G39"/>
              <a:gd name="G41" fmla="sin 10800 G39"/>
              <a:gd name="G42" fmla="cos 8150 G39"/>
              <a:gd name="G43" fmla="sin 8150 G39"/>
              <a:gd name="G44" fmla="+- G40 10800 0"/>
              <a:gd name="G45" fmla="+- G41 10800 0"/>
              <a:gd name="G46" fmla="+- G42 10800 0"/>
              <a:gd name="G47" fmla="+- G43 10800 0"/>
              <a:gd name="G48" fmla="+- G35 10800 0"/>
              <a:gd name="G49" fmla="+- G36 10800 0"/>
              <a:gd name="T4" fmla="*/ 7976 w 21600"/>
              <a:gd name="T5" fmla="*/ 375 h 21600"/>
              <a:gd name="T6" fmla="*/ 6639 w 21600"/>
              <a:gd name="T7" fmla="*/ 19312 h 21600"/>
              <a:gd name="T8" fmla="*/ 8669 w 21600"/>
              <a:gd name="T9" fmla="*/ 2933 h 21600"/>
              <a:gd name="T10" fmla="*/ 22038 w 21600"/>
              <a:gd name="T11" fmla="*/ 18280 h 21600"/>
              <a:gd name="T12" fmla="*/ 16457 w 21600"/>
              <a:gd name="T13" fmla="*/ 19400 h 21600"/>
              <a:gd name="T14" fmla="*/ 15336 w 21600"/>
              <a:gd name="T15" fmla="*/ 138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8291" name="Rectangle 19"/>
          <p:cNvSpPr>
            <a:spLocks noChangeArrowheads="1"/>
          </p:cNvSpPr>
          <p:nvPr/>
        </p:nvSpPr>
        <p:spPr bwMode="auto">
          <a:xfrm>
            <a:off x="3943350" y="3305175"/>
            <a:ext cx="1017588" cy="366713"/>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spAutoFit/>
          </a:bodyPr>
          <a:lstStyle/>
          <a:p>
            <a:pPr>
              <a:lnSpc>
                <a:spcPct val="90000"/>
              </a:lnSpc>
            </a:pPr>
            <a:r>
              <a:rPr lang="en-US" sz="2000" b="1" dirty="0">
                <a:solidFill>
                  <a:srgbClr val="010101"/>
                </a:solidFill>
              </a:rPr>
              <a:t>sensor</a:t>
            </a:r>
            <a:endParaRPr lang="en-US" b="1" dirty="0">
              <a:solidFill>
                <a:srgbClr val="010101"/>
              </a:solidFill>
            </a:endParaRPr>
          </a:p>
        </p:txBody>
      </p:sp>
      <p:sp>
        <p:nvSpPr>
          <p:cNvPr id="438275" name="Rectangle 3"/>
          <p:cNvSpPr>
            <a:spLocks noGrp="1" noChangeArrowheads="1"/>
          </p:cNvSpPr>
          <p:nvPr>
            <p:ph type="title"/>
          </p:nvPr>
        </p:nvSpPr>
        <p:spPr/>
        <p:txBody>
          <a:bodyPr/>
          <a:lstStyle/>
          <a:p>
            <a:r>
              <a:rPr lang="en-US"/>
              <a:t>Negative Feedback Loop</a:t>
            </a:r>
          </a:p>
        </p:txBody>
      </p:sp>
      <p:sp>
        <p:nvSpPr>
          <p:cNvPr id="438277" name="AutoShape 5"/>
          <p:cNvSpPr>
            <a:spLocks noChangeArrowheads="1"/>
          </p:cNvSpPr>
          <p:nvPr/>
        </p:nvSpPr>
        <p:spPr bwMode="auto">
          <a:xfrm rot="10800000">
            <a:off x="3206750" y="4246563"/>
            <a:ext cx="2357438" cy="2357437"/>
          </a:xfrm>
          <a:custGeom>
            <a:avLst/>
            <a:gdLst>
              <a:gd name="G0" fmla="+- 3344515 0 0"/>
              <a:gd name="G1" fmla="+- 7259498 0 0"/>
              <a:gd name="G2" fmla="+- 3344515 0 7259498"/>
              <a:gd name="G3" fmla="+- 10800 0 0"/>
              <a:gd name="G4" fmla="+- 0 0 3344515"/>
              <a:gd name="T0" fmla="*/ 360 256 1"/>
              <a:gd name="T1" fmla="*/ 0 256 1"/>
              <a:gd name="G5" fmla="+- G2 T0 T1"/>
              <a:gd name="G6" fmla="?: G2 G2 G5"/>
              <a:gd name="G7" fmla="+- 0 0 G6"/>
              <a:gd name="G8" fmla="+- 8221 0 0"/>
              <a:gd name="G9" fmla="+- 0 0 7259498"/>
              <a:gd name="G10" fmla="+- 8221 0 2700"/>
              <a:gd name="G11" fmla="cos G10 3344515"/>
              <a:gd name="G12" fmla="sin G10 3344515"/>
              <a:gd name="G13" fmla="cos 13500 3344515"/>
              <a:gd name="G14" fmla="sin 13500 3344515"/>
              <a:gd name="G15" fmla="+- G11 10800 0"/>
              <a:gd name="G16" fmla="+- G12 10800 0"/>
              <a:gd name="G17" fmla="+- G13 10800 0"/>
              <a:gd name="G18" fmla="+- G14 10800 0"/>
              <a:gd name="G19" fmla="*/ 8221 1 2"/>
              <a:gd name="G20" fmla="+- G19 5400 0"/>
              <a:gd name="G21" fmla="cos G20 3344515"/>
              <a:gd name="G22" fmla="sin G20 3344515"/>
              <a:gd name="G23" fmla="+- G21 10800 0"/>
              <a:gd name="G24" fmla="+- G12 G23 G22"/>
              <a:gd name="G25" fmla="+- G22 G23 G11"/>
              <a:gd name="G26" fmla="cos 10800 3344515"/>
              <a:gd name="G27" fmla="sin 10800 3344515"/>
              <a:gd name="G28" fmla="cos 8221 3344515"/>
              <a:gd name="G29" fmla="sin 8221 3344515"/>
              <a:gd name="G30" fmla="+- G26 10800 0"/>
              <a:gd name="G31" fmla="+- G27 10800 0"/>
              <a:gd name="G32" fmla="+- G28 10800 0"/>
              <a:gd name="G33" fmla="+- G29 10800 0"/>
              <a:gd name="G34" fmla="+- G19 5400 0"/>
              <a:gd name="G35" fmla="cos G34 7259498"/>
              <a:gd name="G36" fmla="sin G34 7259498"/>
              <a:gd name="G37" fmla="+/ 7259498 3344515 2"/>
              <a:gd name="T2" fmla="*/ 180 256 1"/>
              <a:gd name="T3" fmla="*/ 0 256 1"/>
              <a:gd name="G38" fmla="+- G37 T2 T3"/>
              <a:gd name="G39" fmla="?: G2 G37 G38"/>
              <a:gd name="G40" fmla="cos 10800 G39"/>
              <a:gd name="G41" fmla="sin 10800 G39"/>
              <a:gd name="G42" fmla="cos 8221 G39"/>
              <a:gd name="G43" fmla="sin 8221 G39"/>
              <a:gd name="G44" fmla="+- G40 10800 0"/>
              <a:gd name="G45" fmla="+- G41 10800 0"/>
              <a:gd name="G46" fmla="+- G42 10800 0"/>
              <a:gd name="G47" fmla="+- G43 10800 0"/>
              <a:gd name="G48" fmla="+- G35 10800 0"/>
              <a:gd name="G49" fmla="+- G36 10800 0"/>
              <a:gd name="T4" fmla="*/ 9092 w 21600"/>
              <a:gd name="T5" fmla="*/ 135 h 21600"/>
              <a:gd name="T6" fmla="*/ 7427 w 21600"/>
              <a:gd name="T7" fmla="*/ 19692 h 21600"/>
              <a:gd name="T8" fmla="*/ 9500 w 21600"/>
              <a:gd name="T9" fmla="*/ 2682 h 21600"/>
              <a:gd name="T10" fmla="*/ 19289 w 21600"/>
              <a:gd name="T11" fmla="*/ 21296 h 21600"/>
              <a:gd name="T12" fmla="*/ 13679 w 21600"/>
              <a:gd name="T13" fmla="*/ 20704 h 21600"/>
              <a:gd name="T14" fmla="*/ 14271 w 21600"/>
              <a:gd name="T15" fmla="*/ 1509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2" name="Group 6"/>
          <p:cNvGrpSpPr>
            <a:grpSpLocks/>
          </p:cNvGrpSpPr>
          <p:nvPr/>
        </p:nvGrpSpPr>
        <p:grpSpPr bwMode="auto">
          <a:xfrm>
            <a:off x="1835150" y="3190875"/>
            <a:ext cx="1022350" cy="482600"/>
            <a:chOff x="1441" y="2010"/>
            <a:chExt cx="644" cy="304"/>
          </a:xfrm>
        </p:grpSpPr>
        <p:sp>
          <p:nvSpPr>
            <p:cNvPr id="438279" name="AutoShape 7"/>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8280" name="Rectangle 8"/>
            <p:cNvSpPr>
              <a:spLocks noChangeArrowheads="1"/>
            </p:cNvSpPr>
            <p:nvPr/>
          </p:nvSpPr>
          <p:spPr bwMode="auto">
            <a:xfrm>
              <a:off x="1441" y="2026"/>
              <a:ext cx="521"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high</a:t>
              </a:r>
            </a:p>
          </p:txBody>
        </p:sp>
      </p:grpSp>
      <p:grpSp>
        <p:nvGrpSpPr>
          <p:cNvPr id="3" name="Group 9"/>
          <p:cNvGrpSpPr>
            <a:grpSpLocks/>
          </p:cNvGrpSpPr>
          <p:nvPr/>
        </p:nvGrpSpPr>
        <p:grpSpPr bwMode="auto">
          <a:xfrm>
            <a:off x="5969000" y="4176713"/>
            <a:ext cx="873125" cy="514350"/>
            <a:chOff x="3430" y="2631"/>
            <a:chExt cx="550" cy="324"/>
          </a:xfrm>
        </p:grpSpPr>
        <p:sp>
          <p:nvSpPr>
            <p:cNvPr id="438282"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8283" name="Rectangle 11"/>
            <p:cNvSpPr>
              <a:spLocks noChangeArrowheads="1"/>
            </p:cNvSpPr>
            <p:nvPr/>
          </p:nvSpPr>
          <p:spPr bwMode="auto">
            <a:xfrm>
              <a:off x="3544" y="2631"/>
              <a:ext cx="436"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low</a:t>
              </a:r>
            </a:p>
          </p:txBody>
        </p:sp>
      </p:grpSp>
      <p:sp>
        <p:nvSpPr>
          <p:cNvPr id="438284" name="Oval 12"/>
          <p:cNvSpPr>
            <a:spLocks noChangeArrowheads="1"/>
          </p:cNvSpPr>
          <p:nvPr/>
        </p:nvSpPr>
        <p:spPr bwMode="auto">
          <a:xfrm>
            <a:off x="2413000" y="1270000"/>
            <a:ext cx="3898899"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dirty="0">
                <a:solidFill>
                  <a:srgbClr val="000000"/>
                </a:solidFill>
              </a:rPr>
              <a:t>hormone  or nerve signal</a:t>
            </a:r>
          </a:p>
        </p:txBody>
      </p:sp>
      <p:sp>
        <p:nvSpPr>
          <p:cNvPr id="438285" name="Rectangle 13"/>
          <p:cNvSpPr>
            <a:spLocks noChangeArrowheads="1"/>
          </p:cNvSpPr>
          <p:nvPr/>
        </p:nvSpPr>
        <p:spPr bwMode="auto">
          <a:xfrm>
            <a:off x="5362575" y="2076450"/>
            <a:ext cx="2057400" cy="862013"/>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lowers</a:t>
            </a:r>
            <a:br>
              <a:rPr lang="en-US" sz="2000" b="1">
                <a:solidFill>
                  <a:srgbClr val="010101"/>
                </a:solidFill>
              </a:rPr>
            </a:br>
            <a:r>
              <a:rPr lang="en-US" sz="2000" b="1">
                <a:solidFill>
                  <a:srgbClr val="010101"/>
                </a:solidFill>
              </a:rPr>
              <a:t>body condition</a:t>
            </a:r>
          </a:p>
          <a:p>
            <a:pPr>
              <a:lnSpc>
                <a:spcPct val="90000"/>
              </a:lnSpc>
            </a:pPr>
            <a:r>
              <a:rPr lang="en-US" sz="1600" b="1">
                <a:solidFill>
                  <a:srgbClr val="010101"/>
                </a:solidFill>
              </a:rPr>
              <a:t>(return to set point)</a:t>
            </a:r>
            <a:endParaRPr lang="en-US" b="1">
              <a:solidFill>
                <a:srgbClr val="010101"/>
              </a:solidFill>
            </a:endParaRPr>
          </a:p>
        </p:txBody>
      </p:sp>
      <p:sp>
        <p:nvSpPr>
          <p:cNvPr id="438286" name="Oval 14"/>
          <p:cNvSpPr>
            <a:spLocks noChangeArrowheads="1"/>
          </p:cNvSpPr>
          <p:nvPr/>
        </p:nvSpPr>
        <p:spPr bwMode="auto">
          <a:xfrm>
            <a:off x="2413000" y="6397625"/>
            <a:ext cx="3809999"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dirty="0">
                <a:solidFill>
                  <a:srgbClr val="000000"/>
                </a:solidFill>
              </a:rPr>
              <a:t>hormone or nerve signal</a:t>
            </a:r>
          </a:p>
        </p:txBody>
      </p:sp>
      <p:sp>
        <p:nvSpPr>
          <p:cNvPr id="438287" name="Rectangle 15"/>
          <p:cNvSpPr>
            <a:spLocks noChangeArrowheads="1"/>
          </p:cNvSpPr>
          <p:nvPr/>
        </p:nvSpPr>
        <p:spPr bwMode="auto">
          <a:xfrm>
            <a:off x="1238250" y="2238375"/>
            <a:ext cx="3260725" cy="366713"/>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gland or nervous system </a:t>
            </a:r>
            <a:endParaRPr lang="en-US" b="1">
              <a:solidFill>
                <a:srgbClr val="010101"/>
              </a:solidFill>
            </a:endParaRPr>
          </a:p>
        </p:txBody>
      </p:sp>
      <p:sp>
        <p:nvSpPr>
          <p:cNvPr id="438289" name="Rectangle 17"/>
          <p:cNvSpPr>
            <a:spLocks noChangeArrowheads="1"/>
          </p:cNvSpPr>
          <p:nvPr/>
        </p:nvSpPr>
        <p:spPr bwMode="auto">
          <a:xfrm>
            <a:off x="1260475" y="4987925"/>
            <a:ext cx="2128838" cy="915988"/>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raises</a:t>
            </a:r>
            <a:br>
              <a:rPr lang="en-US" sz="2000" b="1">
                <a:solidFill>
                  <a:srgbClr val="010101"/>
                </a:solidFill>
              </a:rPr>
            </a:br>
            <a:r>
              <a:rPr lang="en-US" sz="2000" b="1">
                <a:solidFill>
                  <a:srgbClr val="010101"/>
                </a:solidFill>
              </a:rPr>
              <a:t>body condition</a:t>
            </a:r>
            <a:br>
              <a:rPr lang="en-US" sz="2000" b="1">
                <a:solidFill>
                  <a:srgbClr val="010101"/>
                </a:solidFill>
              </a:rPr>
            </a:br>
            <a:r>
              <a:rPr lang="en-US" sz="2000" b="1">
                <a:solidFill>
                  <a:srgbClr val="010101"/>
                </a:solidFill>
              </a:rPr>
              <a:t> </a:t>
            </a:r>
            <a:r>
              <a:rPr lang="en-US" sz="1600" b="1">
                <a:solidFill>
                  <a:srgbClr val="010101"/>
                </a:solidFill>
              </a:rPr>
              <a:t>(return to set point)</a:t>
            </a:r>
          </a:p>
        </p:txBody>
      </p:sp>
      <p:sp>
        <p:nvSpPr>
          <p:cNvPr id="438290" name="Rectangle 18"/>
          <p:cNvSpPr>
            <a:spLocks noChangeArrowheads="1"/>
          </p:cNvSpPr>
          <p:nvPr/>
        </p:nvSpPr>
        <p:spPr bwMode="auto">
          <a:xfrm>
            <a:off x="4324350" y="5230813"/>
            <a:ext cx="3190875" cy="366712"/>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gland or nervous system</a:t>
            </a:r>
            <a:endParaRPr lang="en-US" b="1">
              <a:solidFill>
                <a:srgbClr val="010101"/>
              </a:solidFill>
            </a:endParaRPr>
          </a:p>
        </p:txBody>
      </p:sp>
      <p:sp>
        <p:nvSpPr>
          <p:cNvPr id="438292" name="Rectangle 20"/>
          <p:cNvSpPr>
            <a:spLocks noChangeArrowheads="1"/>
          </p:cNvSpPr>
          <p:nvPr/>
        </p:nvSpPr>
        <p:spPr bwMode="auto">
          <a:xfrm>
            <a:off x="3935413" y="4229100"/>
            <a:ext cx="1017587" cy="366713"/>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sensor</a:t>
            </a:r>
            <a:endParaRPr lang="en-US" b="1">
              <a:solidFill>
                <a:srgbClr val="010101"/>
              </a:solidFill>
            </a:endParaRPr>
          </a:p>
        </p:txBody>
      </p:sp>
      <p:sp>
        <p:nvSpPr>
          <p:cNvPr id="438288" name="Rectangle 16"/>
          <p:cNvSpPr>
            <a:spLocks noChangeArrowheads="1"/>
          </p:cNvSpPr>
          <p:nvPr/>
        </p:nvSpPr>
        <p:spPr bwMode="auto">
          <a:xfrm>
            <a:off x="2614613" y="3621088"/>
            <a:ext cx="3597275" cy="647700"/>
          </a:xfrm>
          <a:prstGeom prst="rect">
            <a:avLst/>
          </a:prstGeom>
          <a:solidFill>
            <a:schemeClr val="bg2"/>
          </a:solidFill>
          <a:ln w="9525">
            <a:solidFill>
              <a:srgbClr val="0F116A"/>
            </a:solidFill>
            <a:miter lim="800000"/>
            <a:headEnd/>
            <a:tailEnd/>
          </a:ln>
          <a:effectLst/>
        </p:spPr>
        <p:txBody>
          <a:bodyPr wrap="none" tIns="137160" bIns="137160" anchor="ctr">
            <a:prstTxWarp prst="textNoShape">
              <a:avLst/>
            </a:prstTxWarp>
            <a:spAutoFit/>
          </a:bodyPr>
          <a:lstStyle/>
          <a:p>
            <a:r>
              <a:rPr lang="en-US" b="1">
                <a:solidFill>
                  <a:srgbClr val="010101"/>
                </a:solidFill>
              </a:rPr>
              <a:t>specific body condition</a:t>
            </a:r>
          </a:p>
        </p:txBody>
      </p:sp>
    </p:spTree>
    <p:extLst>
      <p:ext uri="{BB962C8B-B14F-4D97-AF65-F5344CB8AC3E}">
        <p14:creationId xmlns:p14="http://schemas.microsoft.com/office/powerpoint/2010/main" xmlns="" val="28470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8287"/>
                                        </p:tgtEl>
                                        <p:attrNameLst>
                                          <p:attrName>style.visibility</p:attrName>
                                        </p:attrNameLst>
                                      </p:cBhvr>
                                      <p:to>
                                        <p:strVal val="visible"/>
                                      </p:to>
                                    </p:set>
                                    <p:animEffect transition="in" filter="wipe(left)">
                                      <p:cBhvr>
                                        <p:cTn id="12" dur="500"/>
                                        <p:tgtEl>
                                          <p:spTgt spid="4382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8284"/>
                                        </p:tgtEl>
                                        <p:attrNameLst>
                                          <p:attrName>style.visibility</p:attrName>
                                        </p:attrNameLst>
                                      </p:cBhvr>
                                      <p:to>
                                        <p:strVal val="visible"/>
                                      </p:to>
                                    </p:set>
                                    <p:animEffect transition="in" filter="wipe(left)">
                                      <p:cBhvr>
                                        <p:cTn id="17" dur="500"/>
                                        <p:tgtEl>
                                          <p:spTgt spid="4382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8285"/>
                                        </p:tgtEl>
                                        <p:attrNameLst>
                                          <p:attrName>style.visibility</p:attrName>
                                        </p:attrNameLst>
                                      </p:cBhvr>
                                      <p:to>
                                        <p:strVal val="visible"/>
                                      </p:to>
                                    </p:set>
                                    <p:animEffect transition="in" filter="wipe(left)">
                                      <p:cBhvr>
                                        <p:cTn id="22" dur="500"/>
                                        <p:tgtEl>
                                          <p:spTgt spid="4382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8290"/>
                                        </p:tgtEl>
                                        <p:attrNameLst>
                                          <p:attrName>style.visibility</p:attrName>
                                        </p:attrNameLst>
                                      </p:cBhvr>
                                      <p:to>
                                        <p:strVal val="visible"/>
                                      </p:to>
                                    </p:set>
                                    <p:animEffect transition="in" filter="wipe(left)">
                                      <p:cBhvr>
                                        <p:cTn id="32" dur="500"/>
                                        <p:tgtEl>
                                          <p:spTgt spid="43829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8286"/>
                                        </p:tgtEl>
                                        <p:attrNameLst>
                                          <p:attrName>style.visibility</p:attrName>
                                        </p:attrNameLst>
                                      </p:cBhvr>
                                      <p:to>
                                        <p:strVal val="visible"/>
                                      </p:to>
                                    </p:set>
                                    <p:animEffect transition="in" filter="wipe(left)">
                                      <p:cBhvr>
                                        <p:cTn id="37" dur="500"/>
                                        <p:tgtEl>
                                          <p:spTgt spid="43828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38289"/>
                                        </p:tgtEl>
                                        <p:attrNameLst>
                                          <p:attrName>style.visibility</p:attrName>
                                        </p:attrNameLst>
                                      </p:cBhvr>
                                      <p:to>
                                        <p:strVal val="visible"/>
                                      </p:to>
                                    </p:set>
                                    <p:animEffect transition="in" filter="wipe(left)">
                                      <p:cBhvr>
                                        <p:cTn id="42" dur="500"/>
                                        <p:tgtEl>
                                          <p:spTgt spid="43828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38291"/>
                                        </p:tgtEl>
                                        <p:attrNameLst>
                                          <p:attrName>style.visibility</p:attrName>
                                        </p:attrNameLst>
                                      </p:cBhvr>
                                      <p:to>
                                        <p:strVal val="visible"/>
                                      </p:to>
                                    </p:set>
                                    <p:animEffect transition="in" filter="wipe(left)">
                                      <p:cBhvr>
                                        <p:cTn id="47" dur="500"/>
                                        <p:tgtEl>
                                          <p:spTgt spid="43829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38292"/>
                                        </p:tgtEl>
                                        <p:attrNameLst>
                                          <p:attrName>style.visibility</p:attrName>
                                        </p:attrNameLst>
                                      </p:cBhvr>
                                      <p:to>
                                        <p:strVal val="visible"/>
                                      </p:to>
                                    </p:set>
                                    <p:animEffect transition="in" filter="wipe(left)">
                                      <p:cBhvr>
                                        <p:cTn id="52" dur="500"/>
                                        <p:tgtEl>
                                          <p:spTgt spid="438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91" grpId="0" animBg="1" autoUpdateAnimBg="0"/>
      <p:bldP spid="438284" grpId="0" animBg="1" autoUpdateAnimBg="0"/>
      <p:bldP spid="438285" grpId="0" animBg="1" autoUpdateAnimBg="0"/>
      <p:bldP spid="438286" grpId="0" animBg="1" autoUpdateAnimBg="0"/>
      <p:bldP spid="438287" grpId="0" animBg="1" autoUpdateAnimBg="0"/>
      <p:bldP spid="438289" grpId="0" animBg="1" autoUpdateAnimBg="0"/>
      <p:bldP spid="438290" grpId="0" animBg="1" autoUpdateAnimBg="0"/>
      <p:bldP spid="438292"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667375" y="2352675"/>
            <a:ext cx="2068513" cy="1565275"/>
            <a:chOff x="3570" y="1474"/>
            <a:chExt cx="1303" cy="986"/>
          </a:xfrm>
        </p:grpSpPr>
        <p:grpSp>
          <p:nvGrpSpPr>
            <p:cNvPr id="3" name="Group 5"/>
            <p:cNvGrpSpPr>
              <a:grpSpLocks/>
            </p:cNvGrpSpPr>
            <p:nvPr/>
          </p:nvGrpSpPr>
          <p:grpSpPr bwMode="auto">
            <a:xfrm>
              <a:off x="3570" y="1474"/>
              <a:ext cx="1194" cy="986"/>
              <a:chOff x="3850" y="1339"/>
              <a:chExt cx="1194" cy="986"/>
            </a:xfrm>
          </p:grpSpPr>
          <p:pic>
            <p:nvPicPr>
              <p:cNvPr id="441350" name="Picture 6"/>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878" y="1339"/>
                <a:ext cx="1166" cy="853"/>
              </a:xfrm>
              <a:prstGeom prst="rect">
                <a:avLst/>
              </a:prstGeom>
              <a:noFill/>
              <a:ln w="9525">
                <a:noFill/>
                <a:miter lim="800000"/>
                <a:headEnd/>
                <a:tailEnd/>
              </a:ln>
            </p:spPr>
          </p:pic>
          <p:sp>
            <p:nvSpPr>
              <p:cNvPr id="441351" name="Rectangle 7"/>
              <p:cNvSpPr>
                <a:spLocks noChangeArrowheads="1"/>
              </p:cNvSpPr>
              <p:nvPr/>
            </p:nvSpPr>
            <p:spPr bwMode="auto">
              <a:xfrm>
                <a:off x="3850" y="2025"/>
                <a:ext cx="265" cy="3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441352" name="Rectangle 8"/>
            <p:cNvSpPr>
              <a:spLocks noChangeArrowheads="1"/>
            </p:cNvSpPr>
            <p:nvPr/>
          </p:nvSpPr>
          <p:spPr bwMode="auto">
            <a:xfrm>
              <a:off x="4053" y="2010"/>
              <a:ext cx="820"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nephron</a:t>
              </a:r>
            </a:p>
          </p:txBody>
        </p:sp>
      </p:grpSp>
      <p:grpSp>
        <p:nvGrpSpPr>
          <p:cNvPr id="4" name="Group 9"/>
          <p:cNvGrpSpPr>
            <a:grpSpLocks/>
          </p:cNvGrpSpPr>
          <p:nvPr/>
        </p:nvGrpSpPr>
        <p:grpSpPr bwMode="auto">
          <a:xfrm>
            <a:off x="5445125" y="4287838"/>
            <a:ext cx="873125" cy="514350"/>
            <a:chOff x="3430" y="2631"/>
            <a:chExt cx="550" cy="324"/>
          </a:xfrm>
        </p:grpSpPr>
        <p:sp>
          <p:nvSpPr>
            <p:cNvPr id="441354"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1355" name="Rectangle 11"/>
            <p:cNvSpPr>
              <a:spLocks noChangeArrowheads="1"/>
            </p:cNvSpPr>
            <p:nvPr/>
          </p:nvSpPr>
          <p:spPr bwMode="auto">
            <a:xfrm>
              <a:off x="3544" y="2631"/>
              <a:ext cx="436"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low</a:t>
              </a:r>
            </a:p>
          </p:txBody>
        </p:sp>
      </p:grpSp>
      <p:sp>
        <p:nvSpPr>
          <p:cNvPr id="441356" name="Rectangle 12"/>
          <p:cNvSpPr>
            <a:spLocks noGrp="1" noChangeArrowheads="1"/>
          </p:cNvSpPr>
          <p:nvPr>
            <p:ph type="title"/>
          </p:nvPr>
        </p:nvSpPr>
        <p:spPr>
          <a:xfrm>
            <a:off x="0" y="520700"/>
            <a:ext cx="8229600" cy="622300"/>
          </a:xfrm>
        </p:spPr>
        <p:txBody>
          <a:bodyPr/>
          <a:lstStyle/>
          <a:p>
            <a:r>
              <a:rPr lang="en-US" dirty="0"/>
              <a:t>Blood </a:t>
            </a:r>
            <a:r>
              <a:rPr lang="en-US" dirty="0" err="1"/>
              <a:t>Osmolarity</a:t>
            </a:r>
            <a:endParaRPr lang="en-US" dirty="0"/>
          </a:p>
        </p:txBody>
      </p:sp>
      <p:sp>
        <p:nvSpPr>
          <p:cNvPr id="441357" name="AutoShape 13"/>
          <p:cNvSpPr>
            <a:spLocks noChangeArrowheads="1"/>
          </p:cNvSpPr>
          <p:nvPr/>
        </p:nvSpPr>
        <p:spPr bwMode="auto">
          <a:xfrm>
            <a:off x="3206750" y="1436688"/>
            <a:ext cx="2357438" cy="2357437"/>
          </a:xfrm>
          <a:custGeom>
            <a:avLst/>
            <a:gdLst>
              <a:gd name="G0" fmla="+- 2205101 0 0"/>
              <a:gd name="G1" fmla="+- 7605089 0 0"/>
              <a:gd name="G2" fmla="+- 2205101 0 7605089"/>
              <a:gd name="G3" fmla="+- 10800 0 0"/>
              <a:gd name="G4" fmla="+- 0 0 2205101"/>
              <a:gd name="T0" fmla="*/ 360 256 1"/>
              <a:gd name="T1" fmla="*/ 0 256 1"/>
              <a:gd name="G5" fmla="+- G2 T0 T1"/>
              <a:gd name="G6" fmla="?: G2 G2 G5"/>
              <a:gd name="G7" fmla="+- 0 0 G6"/>
              <a:gd name="G8" fmla="+- 8150 0 0"/>
              <a:gd name="G9" fmla="+- 0 0 7605089"/>
              <a:gd name="G10" fmla="+- 8150 0 2700"/>
              <a:gd name="G11" fmla="cos G10 2205101"/>
              <a:gd name="G12" fmla="sin G10 2205101"/>
              <a:gd name="G13" fmla="cos 13500 2205101"/>
              <a:gd name="G14" fmla="sin 13500 2205101"/>
              <a:gd name="G15" fmla="+- G11 10800 0"/>
              <a:gd name="G16" fmla="+- G12 10800 0"/>
              <a:gd name="G17" fmla="+- G13 10800 0"/>
              <a:gd name="G18" fmla="+- G14 10800 0"/>
              <a:gd name="G19" fmla="*/ 8150 1 2"/>
              <a:gd name="G20" fmla="+- G19 5400 0"/>
              <a:gd name="G21" fmla="cos G20 2205101"/>
              <a:gd name="G22" fmla="sin G20 2205101"/>
              <a:gd name="G23" fmla="+- G21 10800 0"/>
              <a:gd name="G24" fmla="+- G12 G23 G22"/>
              <a:gd name="G25" fmla="+- G22 G23 G11"/>
              <a:gd name="G26" fmla="cos 10800 2205101"/>
              <a:gd name="G27" fmla="sin 10800 2205101"/>
              <a:gd name="G28" fmla="cos 8150 2205101"/>
              <a:gd name="G29" fmla="sin 8150 2205101"/>
              <a:gd name="G30" fmla="+- G26 10800 0"/>
              <a:gd name="G31" fmla="+- G27 10800 0"/>
              <a:gd name="G32" fmla="+- G28 10800 0"/>
              <a:gd name="G33" fmla="+- G29 10800 0"/>
              <a:gd name="G34" fmla="+- G19 5400 0"/>
              <a:gd name="G35" fmla="cos G34 7605089"/>
              <a:gd name="G36" fmla="sin G34 7605089"/>
              <a:gd name="G37" fmla="+/ 7605089 2205101 2"/>
              <a:gd name="T2" fmla="*/ 180 256 1"/>
              <a:gd name="T3" fmla="*/ 0 256 1"/>
              <a:gd name="G38" fmla="+- G37 T2 T3"/>
              <a:gd name="G39" fmla="?: G2 G37 G38"/>
              <a:gd name="G40" fmla="cos 10800 G39"/>
              <a:gd name="G41" fmla="sin 10800 G39"/>
              <a:gd name="G42" fmla="cos 8150 G39"/>
              <a:gd name="G43" fmla="sin 8150 G39"/>
              <a:gd name="G44" fmla="+- G40 10800 0"/>
              <a:gd name="G45" fmla="+- G41 10800 0"/>
              <a:gd name="G46" fmla="+- G42 10800 0"/>
              <a:gd name="G47" fmla="+- G43 10800 0"/>
              <a:gd name="G48" fmla="+- G35 10800 0"/>
              <a:gd name="G49" fmla="+- G36 10800 0"/>
              <a:gd name="T4" fmla="*/ 7976 w 21600"/>
              <a:gd name="T5" fmla="*/ 375 h 21600"/>
              <a:gd name="T6" fmla="*/ 6639 w 21600"/>
              <a:gd name="T7" fmla="*/ 19312 h 21600"/>
              <a:gd name="T8" fmla="*/ 8669 w 21600"/>
              <a:gd name="T9" fmla="*/ 2933 h 21600"/>
              <a:gd name="T10" fmla="*/ 22038 w 21600"/>
              <a:gd name="T11" fmla="*/ 18280 h 21600"/>
              <a:gd name="T12" fmla="*/ 16457 w 21600"/>
              <a:gd name="T13" fmla="*/ 19400 h 21600"/>
              <a:gd name="T14" fmla="*/ 15336 w 21600"/>
              <a:gd name="T15" fmla="*/ 138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1358" name="AutoShape 14"/>
          <p:cNvSpPr>
            <a:spLocks noChangeArrowheads="1"/>
          </p:cNvSpPr>
          <p:nvPr/>
        </p:nvSpPr>
        <p:spPr bwMode="auto">
          <a:xfrm rot="10800000">
            <a:off x="3206750" y="4246563"/>
            <a:ext cx="2357438" cy="2357437"/>
          </a:xfrm>
          <a:custGeom>
            <a:avLst/>
            <a:gdLst>
              <a:gd name="G0" fmla="+- 3344515 0 0"/>
              <a:gd name="G1" fmla="+- 7259498 0 0"/>
              <a:gd name="G2" fmla="+- 3344515 0 7259498"/>
              <a:gd name="G3" fmla="+- 10800 0 0"/>
              <a:gd name="G4" fmla="+- 0 0 3344515"/>
              <a:gd name="T0" fmla="*/ 360 256 1"/>
              <a:gd name="T1" fmla="*/ 0 256 1"/>
              <a:gd name="G5" fmla="+- G2 T0 T1"/>
              <a:gd name="G6" fmla="?: G2 G2 G5"/>
              <a:gd name="G7" fmla="+- 0 0 G6"/>
              <a:gd name="G8" fmla="+- 8221 0 0"/>
              <a:gd name="G9" fmla="+- 0 0 7259498"/>
              <a:gd name="G10" fmla="+- 8221 0 2700"/>
              <a:gd name="G11" fmla="cos G10 3344515"/>
              <a:gd name="G12" fmla="sin G10 3344515"/>
              <a:gd name="G13" fmla="cos 13500 3344515"/>
              <a:gd name="G14" fmla="sin 13500 3344515"/>
              <a:gd name="G15" fmla="+- G11 10800 0"/>
              <a:gd name="G16" fmla="+- G12 10800 0"/>
              <a:gd name="G17" fmla="+- G13 10800 0"/>
              <a:gd name="G18" fmla="+- G14 10800 0"/>
              <a:gd name="G19" fmla="*/ 8221 1 2"/>
              <a:gd name="G20" fmla="+- G19 5400 0"/>
              <a:gd name="G21" fmla="cos G20 3344515"/>
              <a:gd name="G22" fmla="sin G20 3344515"/>
              <a:gd name="G23" fmla="+- G21 10800 0"/>
              <a:gd name="G24" fmla="+- G12 G23 G22"/>
              <a:gd name="G25" fmla="+- G22 G23 G11"/>
              <a:gd name="G26" fmla="cos 10800 3344515"/>
              <a:gd name="G27" fmla="sin 10800 3344515"/>
              <a:gd name="G28" fmla="cos 8221 3344515"/>
              <a:gd name="G29" fmla="sin 8221 3344515"/>
              <a:gd name="G30" fmla="+- G26 10800 0"/>
              <a:gd name="G31" fmla="+- G27 10800 0"/>
              <a:gd name="G32" fmla="+- G28 10800 0"/>
              <a:gd name="G33" fmla="+- G29 10800 0"/>
              <a:gd name="G34" fmla="+- G19 5400 0"/>
              <a:gd name="G35" fmla="cos G34 7259498"/>
              <a:gd name="G36" fmla="sin G34 7259498"/>
              <a:gd name="G37" fmla="+/ 7259498 3344515 2"/>
              <a:gd name="T2" fmla="*/ 180 256 1"/>
              <a:gd name="T3" fmla="*/ 0 256 1"/>
              <a:gd name="G38" fmla="+- G37 T2 T3"/>
              <a:gd name="G39" fmla="?: G2 G37 G38"/>
              <a:gd name="G40" fmla="cos 10800 G39"/>
              <a:gd name="G41" fmla="sin 10800 G39"/>
              <a:gd name="G42" fmla="cos 8221 G39"/>
              <a:gd name="G43" fmla="sin 8221 G39"/>
              <a:gd name="G44" fmla="+- G40 10800 0"/>
              <a:gd name="G45" fmla="+- G41 10800 0"/>
              <a:gd name="G46" fmla="+- G42 10800 0"/>
              <a:gd name="G47" fmla="+- G43 10800 0"/>
              <a:gd name="G48" fmla="+- G35 10800 0"/>
              <a:gd name="G49" fmla="+- G36 10800 0"/>
              <a:gd name="T4" fmla="*/ 9092 w 21600"/>
              <a:gd name="T5" fmla="*/ 135 h 21600"/>
              <a:gd name="T6" fmla="*/ 7427 w 21600"/>
              <a:gd name="T7" fmla="*/ 19692 h 21600"/>
              <a:gd name="T8" fmla="*/ 9500 w 21600"/>
              <a:gd name="T9" fmla="*/ 2682 h 21600"/>
              <a:gd name="T10" fmla="*/ 19289 w 21600"/>
              <a:gd name="T11" fmla="*/ 21296 h 21600"/>
              <a:gd name="T12" fmla="*/ 13679 w 21600"/>
              <a:gd name="T13" fmla="*/ 20704 h 21600"/>
              <a:gd name="T14" fmla="*/ 14271 w 21600"/>
              <a:gd name="T15" fmla="*/ 1509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1359" name="Rectangle 15"/>
          <p:cNvSpPr>
            <a:spLocks noChangeArrowheads="1"/>
          </p:cNvSpPr>
          <p:nvPr/>
        </p:nvSpPr>
        <p:spPr bwMode="auto">
          <a:xfrm>
            <a:off x="3063875" y="3635375"/>
            <a:ext cx="2627313" cy="722313"/>
          </a:xfrm>
          <a:prstGeom prst="rect">
            <a:avLst/>
          </a:prstGeom>
          <a:solidFill>
            <a:schemeClr val="bg2"/>
          </a:solidFill>
          <a:ln w="9525">
            <a:solidFill>
              <a:schemeClr val="tx1"/>
            </a:solidFill>
            <a:miter lim="800000"/>
            <a:headEnd/>
            <a:tailEnd/>
          </a:ln>
          <a:effectLst/>
        </p:spPr>
        <p:txBody>
          <a:bodyPr wrap="none" anchor="ctr">
            <a:prstTxWarp prst="textNoShape">
              <a:avLst/>
            </a:prstTxWarp>
          </a:bodyPr>
          <a:lstStyle/>
          <a:p>
            <a:r>
              <a:rPr lang="en-US" b="1">
                <a:solidFill>
                  <a:srgbClr val="010101"/>
                </a:solidFill>
              </a:rPr>
              <a:t>blood osmolarity</a:t>
            </a:r>
          </a:p>
          <a:p>
            <a:r>
              <a:rPr lang="en-US" b="1">
                <a:solidFill>
                  <a:srgbClr val="010101"/>
                </a:solidFill>
              </a:rPr>
              <a:t>blood pressure</a:t>
            </a:r>
          </a:p>
        </p:txBody>
      </p:sp>
      <p:sp>
        <p:nvSpPr>
          <p:cNvPr id="441360" name="Oval 16"/>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ADH</a:t>
            </a:r>
          </a:p>
        </p:txBody>
      </p:sp>
      <p:sp>
        <p:nvSpPr>
          <p:cNvPr id="441361" name="Rectangle 17"/>
          <p:cNvSpPr>
            <a:spLocks noChangeArrowheads="1"/>
          </p:cNvSpPr>
          <p:nvPr/>
        </p:nvSpPr>
        <p:spPr bwMode="auto">
          <a:xfrm>
            <a:off x="4516438" y="1882775"/>
            <a:ext cx="1736725" cy="915988"/>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increased</a:t>
            </a:r>
            <a:br>
              <a:rPr lang="en-US" sz="2000" b="1">
                <a:solidFill>
                  <a:srgbClr val="010101"/>
                </a:solidFill>
              </a:rPr>
            </a:br>
            <a:r>
              <a:rPr lang="en-US" sz="2000" b="1">
                <a:solidFill>
                  <a:srgbClr val="010101"/>
                </a:solidFill>
              </a:rPr>
              <a:t>water</a:t>
            </a:r>
            <a:br>
              <a:rPr lang="en-US" sz="2000" b="1">
                <a:solidFill>
                  <a:srgbClr val="010101"/>
                </a:solidFill>
              </a:rPr>
            </a:br>
            <a:r>
              <a:rPr lang="en-US" sz="2000" b="1">
                <a:solidFill>
                  <a:srgbClr val="010101"/>
                </a:solidFill>
              </a:rPr>
              <a:t>reabsorption</a:t>
            </a:r>
            <a:endParaRPr lang="en-US" b="1">
              <a:solidFill>
                <a:srgbClr val="010101"/>
              </a:solidFill>
            </a:endParaRPr>
          </a:p>
        </p:txBody>
      </p:sp>
      <p:grpSp>
        <p:nvGrpSpPr>
          <p:cNvPr id="5" name="Group 18"/>
          <p:cNvGrpSpPr>
            <a:grpSpLocks/>
          </p:cNvGrpSpPr>
          <p:nvPr/>
        </p:nvGrpSpPr>
        <p:grpSpPr bwMode="auto">
          <a:xfrm>
            <a:off x="6402388" y="1093788"/>
            <a:ext cx="2055812" cy="1430337"/>
            <a:chOff x="4033" y="689"/>
            <a:chExt cx="1295" cy="901"/>
          </a:xfrm>
        </p:grpSpPr>
        <p:pic>
          <p:nvPicPr>
            <p:cNvPr id="441363" name="Picture 19"/>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725" y="689"/>
              <a:ext cx="603" cy="729"/>
            </a:xfrm>
            <a:prstGeom prst="rect">
              <a:avLst/>
            </a:prstGeom>
            <a:noFill/>
            <a:ln w="9525">
              <a:noFill/>
              <a:miter lim="800000"/>
              <a:headEnd/>
              <a:tailEnd/>
            </a:ln>
          </p:spPr>
        </p:pic>
        <p:sp>
          <p:nvSpPr>
            <p:cNvPr id="441364" name="Rectangle 20"/>
            <p:cNvSpPr>
              <a:spLocks noChangeArrowheads="1"/>
            </p:cNvSpPr>
            <p:nvPr/>
          </p:nvSpPr>
          <p:spPr bwMode="auto">
            <a:xfrm>
              <a:off x="4033" y="1186"/>
              <a:ext cx="765" cy="404"/>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increase</a:t>
              </a:r>
              <a:br>
                <a:rPr lang="en-US" sz="2000" b="1">
                  <a:solidFill>
                    <a:srgbClr val="010101"/>
                  </a:solidFill>
                </a:rPr>
              </a:br>
              <a:r>
                <a:rPr lang="en-US" sz="2000" b="1">
                  <a:solidFill>
                    <a:srgbClr val="010101"/>
                  </a:solidFill>
                </a:rPr>
                <a:t>thirst</a:t>
              </a:r>
              <a:endParaRPr lang="en-US" b="1">
                <a:solidFill>
                  <a:srgbClr val="010101"/>
                </a:solidFill>
              </a:endParaRPr>
            </a:p>
          </p:txBody>
        </p:sp>
      </p:grpSp>
      <p:grpSp>
        <p:nvGrpSpPr>
          <p:cNvPr id="6" name="Group 23"/>
          <p:cNvGrpSpPr>
            <a:grpSpLocks/>
          </p:cNvGrpSpPr>
          <p:nvPr/>
        </p:nvGrpSpPr>
        <p:grpSpPr bwMode="auto">
          <a:xfrm>
            <a:off x="2287588" y="3190875"/>
            <a:ext cx="1022350" cy="482600"/>
            <a:chOff x="1441" y="2010"/>
            <a:chExt cx="644" cy="304"/>
          </a:xfrm>
        </p:grpSpPr>
        <p:sp>
          <p:nvSpPr>
            <p:cNvPr id="441368" name="AutoShape 24"/>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1369" name="Rectangle 25"/>
            <p:cNvSpPr>
              <a:spLocks noChangeArrowheads="1"/>
            </p:cNvSpPr>
            <p:nvPr/>
          </p:nvSpPr>
          <p:spPr bwMode="auto">
            <a:xfrm>
              <a:off x="1441" y="2026"/>
              <a:ext cx="521"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high</a:t>
              </a:r>
            </a:p>
          </p:txBody>
        </p:sp>
      </p:grpSp>
      <p:sp>
        <p:nvSpPr>
          <p:cNvPr id="441371" name="Rectangle 27"/>
          <p:cNvSpPr>
            <a:spLocks noChangeArrowheads="1"/>
          </p:cNvSpPr>
          <p:nvPr/>
        </p:nvSpPr>
        <p:spPr bwMode="auto">
          <a:xfrm>
            <a:off x="-12700" y="0"/>
            <a:ext cx="7772400" cy="762000"/>
          </a:xfrm>
          <a:prstGeom prst="rect">
            <a:avLst/>
          </a:prstGeom>
          <a:noFill/>
          <a:ln w="9525">
            <a:noFill/>
            <a:miter lim="800000"/>
            <a:headEnd/>
            <a:tailEnd/>
          </a:ln>
          <a:effectLst/>
        </p:spPr>
        <p:txBody>
          <a:bodyPr>
            <a:prstTxWarp prst="textNoShape">
              <a:avLst/>
            </a:prstTxWarp>
          </a:bodyPr>
          <a:lstStyle/>
          <a:p>
            <a:pPr algn="l" eaLnBrk="1" hangingPunct="1"/>
            <a:r>
              <a:rPr lang="en-US" sz="3600" b="1" dirty="0">
                <a:solidFill>
                  <a:srgbClr val="000060"/>
                </a:solidFill>
              </a:rPr>
              <a:t>Endocrine System Control</a:t>
            </a:r>
          </a:p>
        </p:txBody>
      </p:sp>
      <p:grpSp>
        <p:nvGrpSpPr>
          <p:cNvPr id="7" name="Group 28"/>
          <p:cNvGrpSpPr>
            <a:grpSpLocks/>
          </p:cNvGrpSpPr>
          <p:nvPr/>
        </p:nvGrpSpPr>
        <p:grpSpPr bwMode="auto">
          <a:xfrm>
            <a:off x="1177925" y="1349375"/>
            <a:ext cx="1981200" cy="1381125"/>
            <a:chOff x="742" y="850"/>
            <a:chExt cx="1248" cy="870"/>
          </a:xfrm>
        </p:grpSpPr>
        <p:pic>
          <p:nvPicPr>
            <p:cNvPr id="441373" name="Picture 29"/>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42" y="850"/>
              <a:ext cx="797" cy="870"/>
            </a:xfrm>
            <a:prstGeom prst="rect">
              <a:avLst/>
            </a:prstGeom>
            <a:noFill/>
            <a:ln w="9525">
              <a:noFill/>
              <a:miter lim="800000"/>
              <a:headEnd/>
              <a:tailEnd/>
            </a:ln>
          </p:spPr>
        </p:pic>
        <p:sp>
          <p:nvSpPr>
            <p:cNvPr id="441374" name="Rectangle 30"/>
            <p:cNvSpPr>
              <a:spLocks noChangeArrowheads="1"/>
            </p:cNvSpPr>
            <p:nvPr/>
          </p:nvSpPr>
          <p:spPr bwMode="auto">
            <a:xfrm>
              <a:off x="1243" y="1265"/>
              <a:ext cx="747" cy="231"/>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pituitary</a:t>
              </a:r>
              <a:endParaRPr lang="en-US" b="1">
                <a:solidFill>
                  <a:srgbClr val="010101"/>
                </a:solidFill>
              </a:endParaRPr>
            </a:p>
          </p:txBody>
        </p:sp>
      </p:grpSp>
      <p:sp>
        <p:nvSpPr>
          <p:cNvPr id="441375" name="Line 31"/>
          <p:cNvSpPr>
            <a:spLocks noChangeShapeType="1"/>
          </p:cNvSpPr>
          <p:nvPr/>
        </p:nvSpPr>
        <p:spPr bwMode="auto">
          <a:xfrm>
            <a:off x="3516313" y="4000500"/>
            <a:ext cx="1785937" cy="0"/>
          </a:xfrm>
          <a:prstGeom prst="line">
            <a:avLst/>
          </a:prstGeom>
          <a:noFill/>
          <a:ln w="9525">
            <a:solidFill>
              <a:srgbClr val="CC0000"/>
            </a:solidFill>
            <a:round/>
            <a:headEnd/>
            <a:tailEnd/>
          </a:ln>
          <a:effectLst/>
        </p:spPr>
        <p:txBody>
          <a:bodyPr wrap="none" anchor="ctr">
            <a:prstTxWarp prst="textNoShape">
              <a:avLst/>
            </a:prstTxWarp>
          </a:bodyPr>
          <a:lstStyle/>
          <a:p>
            <a:endParaRPr lang="en-US"/>
          </a:p>
        </p:txBody>
      </p:sp>
      <p:pic>
        <p:nvPicPr>
          <p:cNvPr id="441385" name="Picture 41"/>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114300" y="2674938"/>
            <a:ext cx="1477963" cy="1268412"/>
          </a:xfrm>
          <a:prstGeom prst="rect">
            <a:avLst/>
          </a:prstGeom>
          <a:noFill/>
          <a:ln w="9525">
            <a:noFill/>
            <a:miter lim="800000"/>
            <a:headEnd/>
            <a:tailEnd/>
          </a:ln>
        </p:spPr>
      </p:pic>
      <p:sp>
        <p:nvSpPr>
          <p:cNvPr id="441386" name="AutoShape 42"/>
          <p:cNvSpPr>
            <a:spLocks noChangeArrowheads="1"/>
          </p:cNvSpPr>
          <p:nvPr/>
        </p:nvSpPr>
        <p:spPr bwMode="auto">
          <a:xfrm>
            <a:off x="5795963" y="5740400"/>
            <a:ext cx="3151187" cy="835025"/>
          </a:xfrm>
          <a:prstGeom prst="roundRect">
            <a:avLst>
              <a:gd name="adj" fmla="val 16667"/>
            </a:avLst>
          </a:prstGeom>
          <a:solidFill>
            <a:srgbClr val="CCFF66"/>
          </a:solidFill>
          <a:ln w="9525">
            <a:noFill/>
            <a:round/>
            <a:headEnd/>
            <a:tailEnd/>
          </a:ln>
          <a:effectLst/>
        </p:spPr>
        <p:txBody>
          <a:bodyPr wrap="none" anchor="ctr">
            <a:prstTxWarp prst="textNoShape">
              <a:avLst/>
            </a:prstTxWarp>
            <a:spAutoFit/>
          </a:bodyPr>
          <a:lstStyle/>
          <a:p>
            <a:pPr algn="l"/>
            <a:r>
              <a:rPr lang="en-US" sz="2200" b="1">
                <a:solidFill>
                  <a:srgbClr val="000000"/>
                </a:solidFill>
              </a:rPr>
              <a:t>ADH = </a:t>
            </a:r>
            <a:br>
              <a:rPr lang="en-US" sz="2200" b="1">
                <a:solidFill>
                  <a:srgbClr val="000000"/>
                </a:solidFill>
              </a:rPr>
            </a:br>
            <a:r>
              <a:rPr lang="en-US" sz="2200" b="1" u="sng">
                <a:solidFill>
                  <a:srgbClr val="000000"/>
                </a:solidFill>
              </a:rPr>
              <a:t>A</a:t>
            </a:r>
            <a:r>
              <a:rPr lang="en-US" sz="2200" b="1">
                <a:solidFill>
                  <a:srgbClr val="000000"/>
                </a:solidFill>
              </a:rPr>
              <a:t>nti</a:t>
            </a:r>
            <a:r>
              <a:rPr lang="en-US" sz="2200" b="1" u="sng">
                <a:solidFill>
                  <a:srgbClr val="000000"/>
                </a:solidFill>
              </a:rPr>
              <a:t>D</a:t>
            </a:r>
            <a:r>
              <a:rPr lang="en-US" sz="2200" b="1">
                <a:solidFill>
                  <a:srgbClr val="000000"/>
                </a:solidFill>
              </a:rPr>
              <a:t>iuretic </a:t>
            </a:r>
            <a:r>
              <a:rPr lang="en-US" sz="2200" b="1" u="sng">
                <a:solidFill>
                  <a:srgbClr val="000000"/>
                </a:solidFill>
              </a:rPr>
              <a:t>H</a:t>
            </a:r>
            <a:r>
              <a:rPr lang="en-US" sz="2200" b="1">
                <a:solidFill>
                  <a:srgbClr val="000000"/>
                </a:solidFill>
              </a:rPr>
              <a:t>ormone</a:t>
            </a:r>
          </a:p>
        </p:txBody>
      </p:sp>
    </p:spTree>
    <p:extLst>
      <p:ext uri="{BB962C8B-B14F-4D97-AF65-F5344CB8AC3E}">
        <p14:creationId xmlns:p14="http://schemas.microsoft.com/office/powerpoint/2010/main" xmlns="" val="271849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441385"/>
                                        </p:tgtEl>
                                        <p:attrNameLst>
                                          <p:attrName>style.visibility</p:attrName>
                                        </p:attrNameLst>
                                      </p:cBhvr>
                                      <p:to>
                                        <p:strVal val="visible"/>
                                      </p:to>
                                    </p:set>
                                    <p:animEffect transition="in" filter="wipe(left)">
                                      <p:cBhvr>
                                        <p:cTn id="15" dur="500"/>
                                        <p:tgtEl>
                                          <p:spTgt spid="44138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41360"/>
                                        </p:tgtEl>
                                        <p:attrNameLst>
                                          <p:attrName>style.visibility</p:attrName>
                                        </p:attrNameLst>
                                      </p:cBhvr>
                                      <p:to>
                                        <p:strVal val="visible"/>
                                      </p:to>
                                    </p:set>
                                    <p:animEffect transition="in" filter="wipe(left)">
                                      <p:cBhvr>
                                        <p:cTn id="20" dur="500"/>
                                        <p:tgtEl>
                                          <p:spTgt spid="44136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41386"/>
                                        </p:tgtEl>
                                        <p:attrNameLst>
                                          <p:attrName>style.visibility</p:attrName>
                                        </p:attrNameLst>
                                      </p:cBhvr>
                                      <p:to>
                                        <p:strVal val="visible"/>
                                      </p:to>
                                    </p:set>
                                    <p:animEffect transition="in" filter="wipe(left)">
                                      <p:cBhvr>
                                        <p:cTn id="25" dur="500"/>
                                        <p:tgtEl>
                                          <p:spTgt spid="4413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41361"/>
                                        </p:tgtEl>
                                        <p:attrNameLst>
                                          <p:attrName>style.visibility</p:attrName>
                                        </p:attrNameLst>
                                      </p:cBhvr>
                                      <p:to>
                                        <p:strVal val="visible"/>
                                      </p:to>
                                    </p:set>
                                    <p:animEffect transition="in" filter="wipe(left)">
                                      <p:cBhvr>
                                        <p:cTn id="30" dur="500"/>
                                        <p:tgtEl>
                                          <p:spTgt spid="44136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60" grpId="0" animBg="1" autoUpdateAnimBg="0"/>
      <p:bldP spid="441361" grpId="0" animBg="1" autoUpdateAnimBg="0"/>
      <p:bldP spid="44138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50" name="Picture 30"/>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530975" y="1806575"/>
            <a:ext cx="2560638" cy="5051425"/>
          </a:xfrm>
          <a:prstGeom prst="rect">
            <a:avLst/>
          </a:prstGeom>
          <a:noFill/>
          <a:ln w="9525">
            <a:noFill/>
            <a:miter lim="800000"/>
            <a:headEnd/>
            <a:tailEnd/>
          </a:ln>
        </p:spPr>
      </p:pic>
      <p:sp>
        <p:nvSpPr>
          <p:cNvPr id="363551" name="Rectangle 31"/>
          <p:cNvSpPr>
            <a:spLocks noChangeArrowheads="1"/>
          </p:cNvSpPr>
          <p:nvPr/>
        </p:nvSpPr>
        <p:spPr bwMode="auto">
          <a:xfrm>
            <a:off x="7578725" y="3870325"/>
            <a:ext cx="355600"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H</a:t>
            </a:r>
            <a:r>
              <a:rPr lang="en-US" sz="1500" b="1" baseline="-25000">
                <a:solidFill>
                  <a:srgbClr val="000000"/>
                </a:solidFill>
              </a:rPr>
              <a:t>2</a:t>
            </a:r>
            <a:r>
              <a:rPr lang="en-US" sz="1500" b="1">
                <a:solidFill>
                  <a:srgbClr val="000000"/>
                </a:solidFill>
              </a:rPr>
              <a:t>O</a:t>
            </a:r>
          </a:p>
        </p:txBody>
      </p:sp>
      <p:sp>
        <p:nvSpPr>
          <p:cNvPr id="363552" name="Rectangle 32"/>
          <p:cNvSpPr>
            <a:spLocks noChangeArrowheads="1"/>
          </p:cNvSpPr>
          <p:nvPr/>
        </p:nvSpPr>
        <p:spPr bwMode="auto">
          <a:xfrm>
            <a:off x="7586663" y="5164138"/>
            <a:ext cx="355600"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H</a:t>
            </a:r>
            <a:r>
              <a:rPr lang="en-US" sz="1500" b="1" baseline="-25000">
                <a:solidFill>
                  <a:srgbClr val="000000"/>
                </a:solidFill>
              </a:rPr>
              <a:t>2</a:t>
            </a:r>
            <a:r>
              <a:rPr lang="en-US" sz="1500" b="1">
                <a:solidFill>
                  <a:srgbClr val="000000"/>
                </a:solidFill>
              </a:rPr>
              <a:t>O</a:t>
            </a:r>
            <a:endParaRPr lang="en-US" sz="1800"/>
          </a:p>
        </p:txBody>
      </p:sp>
      <p:sp>
        <p:nvSpPr>
          <p:cNvPr id="363553" name="Rectangle 33"/>
          <p:cNvSpPr>
            <a:spLocks noChangeArrowheads="1"/>
          </p:cNvSpPr>
          <p:nvPr/>
        </p:nvSpPr>
        <p:spPr bwMode="auto">
          <a:xfrm>
            <a:off x="8669338" y="4421188"/>
            <a:ext cx="355600"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H</a:t>
            </a:r>
            <a:r>
              <a:rPr lang="en-US" sz="1500" b="1" baseline="-25000">
                <a:solidFill>
                  <a:srgbClr val="000000"/>
                </a:solidFill>
              </a:rPr>
              <a:t>2</a:t>
            </a:r>
            <a:r>
              <a:rPr lang="en-US" sz="1500" b="1">
                <a:solidFill>
                  <a:srgbClr val="000000"/>
                </a:solidFill>
              </a:rPr>
              <a:t>O</a:t>
            </a:r>
          </a:p>
        </p:txBody>
      </p:sp>
      <p:pic>
        <p:nvPicPr>
          <p:cNvPr id="363538" name="Picture 18"/>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502275" y="5203825"/>
            <a:ext cx="1477963" cy="1268413"/>
          </a:xfrm>
          <a:prstGeom prst="rect">
            <a:avLst/>
          </a:prstGeom>
          <a:noFill/>
          <a:ln w="9525">
            <a:noFill/>
            <a:miter lim="800000"/>
            <a:headEnd/>
            <a:tailEnd/>
          </a:ln>
        </p:spPr>
      </p:pic>
      <p:sp>
        <p:nvSpPr>
          <p:cNvPr id="363522" name="Rectangle 2"/>
          <p:cNvSpPr>
            <a:spLocks noGrp="1" noChangeArrowheads="1"/>
          </p:cNvSpPr>
          <p:nvPr>
            <p:ph type="title"/>
          </p:nvPr>
        </p:nvSpPr>
        <p:spPr/>
        <p:txBody>
          <a:bodyPr/>
          <a:lstStyle/>
          <a:p>
            <a:r>
              <a:rPr lang="en-US"/>
              <a:t>Maintaining Water Balance</a:t>
            </a:r>
          </a:p>
        </p:txBody>
      </p:sp>
      <p:pic>
        <p:nvPicPr>
          <p:cNvPr id="363536" name="Picture 16" descr="penguinL"/>
          <p:cNvPicPr>
            <a:picLocks noChangeAspect="1" noChangeArrowheads="1"/>
          </p:cNvPicPr>
          <p:nvPr/>
        </p:nvPicPr>
        <p:blipFill>
          <a:blip r:embed="rId6"/>
          <a:srcRect/>
          <a:stretch>
            <a:fillRect/>
          </a:stretch>
        </p:blipFill>
        <p:spPr bwMode="auto">
          <a:xfrm flipH="1">
            <a:off x="31750" y="5562600"/>
            <a:ext cx="1274763" cy="1295400"/>
          </a:xfrm>
          <a:prstGeom prst="rect">
            <a:avLst/>
          </a:prstGeom>
          <a:noFill/>
        </p:spPr>
      </p:pic>
      <p:sp>
        <p:nvSpPr>
          <p:cNvPr id="363537" name="AutoShape 17"/>
          <p:cNvSpPr>
            <a:spLocks noChangeArrowheads="1"/>
          </p:cNvSpPr>
          <p:nvPr/>
        </p:nvSpPr>
        <p:spPr bwMode="auto">
          <a:xfrm flipH="1">
            <a:off x="2390775" y="5153025"/>
            <a:ext cx="2433638" cy="1570038"/>
          </a:xfrm>
          <a:prstGeom prst="wedgeEllipseCallout">
            <a:avLst>
              <a:gd name="adj1" fmla="val 106227"/>
              <a:gd name="adj2" fmla="val -65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Alcohol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suppresses ADH…</a:t>
            </a:r>
          </a:p>
          <a:p>
            <a:r>
              <a:rPr lang="en-US" sz="1800" b="1">
                <a:solidFill>
                  <a:srgbClr val="0F116A"/>
                </a:solidFill>
                <a:latin typeface="Comic Sans MS" charset="0"/>
                <a:ea typeface="Geneva" charset="0"/>
                <a:cs typeface="Geneva" charset="0"/>
              </a:rPr>
              <a:t>makes you</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urinate a lot</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p:txBody>
      </p:sp>
      <p:sp>
        <p:nvSpPr>
          <p:cNvPr id="363555" name="Rectangle 35"/>
          <p:cNvSpPr>
            <a:spLocks noChangeArrowheads="1"/>
          </p:cNvSpPr>
          <p:nvPr/>
        </p:nvSpPr>
        <p:spPr bwMode="auto">
          <a:xfrm>
            <a:off x="6526213" y="3375025"/>
            <a:ext cx="922337" cy="114458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63523" name="Rectangle 3" descr="Rectangle: Click to edit Master text styles&#10;Second level&#10;Third level&#10;Fourth level&#10;Fifth level"/>
          <p:cNvSpPr>
            <a:spLocks noGrp="1" noChangeArrowheads="1"/>
          </p:cNvSpPr>
          <p:nvPr>
            <p:ph type="body" idx="1"/>
          </p:nvPr>
        </p:nvSpPr>
        <p:spPr>
          <a:xfrm>
            <a:off x="179388" y="977900"/>
            <a:ext cx="8126412" cy="3870325"/>
          </a:xfrm>
        </p:spPr>
        <p:txBody>
          <a:bodyPr/>
          <a:lstStyle/>
          <a:p>
            <a:pPr>
              <a:lnSpc>
                <a:spcPct val="90000"/>
              </a:lnSpc>
            </a:pPr>
            <a:r>
              <a:rPr lang="en-US" sz="2600" dirty="0"/>
              <a:t>High blood </a:t>
            </a:r>
            <a:r>
              <a:rPr lang="en-US" sz="2600" dirty="0" err="1"/>
              <a:t>osmolarity</a:t>
            </a:r>
            <a:r>
              <a:rPr lang="en-US" sz="2600" dirty="0"/>
              <a:t> level</a:t>
            </a:r>
          </a:p>
          <a:p>
            <a:pPr lvl="1">
              <a:lnSpc>
                <a:spcPct val="90000"/>
              </a:lnSpc>
            </a:pPr>
            <a:r>
              <a:rPr lang="en-US" sz="2400" dirty="0"/>
              <a:t>too many solutes in blood</a:t>
            </a:r>
          </a:p>
          <a:p>
            <a:pPr marL="1085850" lvl="2">
              <a:lnSpc>
                <a:spcPct val="90000"/>
              </a:lnSpc>
            </a:pPr>
            <a:r>
              <a:rPr lang="en-US" dirty="0"/>
              <a:t>dehydration, high salt diet</a:t>
            </a:r>
          </a:p>
          <a:p>
            <a:pPr lvl="1">
              <a:lnSpc>
                <a:spcPct val="90000"/>
              </a:lnSpc>
            </a:pPr>
            <a:r>
              <a:rPr lang="en-US" sz="2400" dirty="0"/>
              <a:t>stimulates thirst = drink more </a:t>
            </a:r>
          </a:p>
          <a:p>
            <a:pPr lvl="1">
              <a:lnSpc>
                <a:spcPct val="90000"/>
              </a:lnSpc>
            </a:pPr>
            <a:r>
              <a:rPr lang="en-US" sz="2400" dirty="0"/>
              <a:t>release </a:t>
            </a:r>
            <a:r>
              <a:rPr lang="en-US" sz="2400" u="sng" dirty="0">
                <a:solidFill>
                  <a:srgbClr val="CC0000"/>
                </a:solidFill>
              </a:rPr>
              <a:t>ADH</a:t>
            </a:r>
            <a:r>
              <a:rPr lang="en-US" sz="2400" dirty="0"/>
              <a:t> from pituitary gland</a:t>
            </a:r>
          </a:p>
          <a:p>
            <a:pPr marL="1085850" lvl="2">
              <a:lnSpc>
                <a:spcPct val="90000"/>
              </a:lnSpc>
            </a:pPr>
            <a:r>
              <a:rPr lang="en-US" u="sng" dirty="0">
                <a:solidFill>
                  <a:srgbClr val="CC0000"/>
                </a:solidFill>
              </a:rPr>
              <a:t>antidiuretic hormone</a:t>
            </a:r>
            <a:endParaRPr lang="en-US" dirty="0"/>
          </a:p>
          <a:p>
            <a:pPr lvl="1">
              <a:lnSpc>
                <a:spcPct val="90000"/>
              </a:lnSpc>
            </a:pPr>
            <a:r>
              <a:rPr lang="en-US" sz="2400" dirty="0"/>
              <a:t>increases permeability of collecting duct </a:t>
            </a:r>
            <a:br>
              <a:rPr lang="en-US" sz="2400" dirty="0"/>
            </a:br>
            <a:r>
              <a:rPr lang="en-US" sz="2400" dirty="0"/>
              <a:t>&amp; reabsorption of water in kidneys</a:t>
            </a:r>
          </a:p>
          <a:p>
            <a:pPr marL="1085850" lvl="2">
              <a:lnSpc>
                <a:spcPct val="90000"/>
              </a:lnSpc>
            </a:pPr>
            <a:r>
              <a:rPr lang="en-US" dirty="0"/>
              <a:t>increase water absorption back into blood</a:t>
            </a:r>
          </a:p>
          <a:p>
            <a:pPr marL="1085850" lvl="2">
              <a:lnSpc>
                <a:spcPct val="90000"/>
              </a:lnSpc>
            </a:pPr>
            <a:r>
              <a:rPr lang="en-US" dirty="0"/>
              <a:t>decrease urination</a:t>
            </a:r>
          </a:p>
        </p:txBody>
      </p:sp>
    </p:spTree>
    <p:extLst>
      <p:ext uri="{BB962C8B-B14F-4D97-AF65-F5344CB8AC3E}">
        <p14:creationId xmlns:p14="http://schemas.microsoft.com/office/powerpoint/2010/main" xmlns="" val="40945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3536"/>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63537"/>
                                        </p:tgtEl>
                                        <p:attrNameLst>
                                          <p:attrName>style.visibility</p:attrName>
                                        </p:attrNameLst>
                                      </p:cBhvr>
                                      <p:to>
                                        <p:strVal val="visible"/>
                                      </p:to>
                                    </p:set>
                                    <p:animEffect transition="in" filter="wipe(down)">
                                      <p:cBhvr>
                                        <p:cTn id="10" dur="500"/>
                                        <p:tgtEl>
                                          <p:spTgt spid="363537"/>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par>
                                <p:cTn id="11" presetID="22" presetClass="entr" presetSubtype="8" fill="hold" nodeType="withEffect">
                                  <p:stCondLst>
                                    <p:cond delay="0"/>
                                  </p:stCondLst>
                                  <p:childTnLst>
                                    <p:set>
                                      <p:cBhvr>
                                        <p:cTn id="12" dur="1" fill="hold">
                                          <p:stCondLst>
                                            <p:cond delay="0"/>
                                          </p:stCondLst>
                                        </p:cTn>
                                        <p:tgtEl>
                                          <p:spTgt spid="363538"/>
                                        </p:tgtEl>
                                        <p:attrNameLst>
                                          <p:attrName>style.visibility</p:attrName>
                                        </p:attrNameLst>
                                      </p:cBhvr>
                                      <p:to>
                                        <p:strVal val="visible"/>
                                      </p:to>
                                    </p:set>
                                    <p:animEffect transition="in" filter="wipe(left)">
                                      <p:cBhvr>
                                        <p:cTn id="13" dur="500"/>
                                        <p:tgtEl>
                                          <p:spTgt spid="36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3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dirty="0" smtClean="0">
                <a:solidFill>
                  <a:schemeClr val="accent1">
                    <a:satMod val="150000"/>
                  </a:schemeClr>
                </a:solidFill>
              </a:rPr>
              <a:t>Formation of urine</a:t>
            </a:r>
            <a:endParaRPr lang="en-US" dirty="0">
              <a:solidFill>
                <a:schemeClr val="accent1">
                  <a:satMod val="150000"/>
                </a:schemeClr>
              </a:solidFill>
            </a:endParaRPr>
          </a:p>
        </p:txBody>
      </p:sp>
      <p:sp>
        <p:nvSpPr>
          <p:cNvPr id="31746" name="Content Placeholder 6"/>
          <p:cNvSpPr>
            <a:spLocks noGrp="1"/>
          </p:cNvSpPr>
          <p:nvPr>
            <p:ph idx="1"/>
          </p:nvPr>
        </p:nvSpPr>
        <p:spPr/>
        <p:txBody>
          <a:bodyPr/>
          <a:lstStyle/>
          <a:p>
            <a:pPr marL="631825" indent="-514350">
              <a:buFont typeface="Corbel" pitchFamily="34" charset="0"/>
              <a:buAutoNum type="arabicPeriod" startAt="10"/>
            </a:pPr>
            <a:r>
              <a:rPr lang="en-US" smtClean="0"/>
              <a:t>If blood is low in water content, ADH is secreted and more water is reabsorbed from the collecting duct into the blood</a:t>
            </a:r>
          </a:p>
          <a:p>
            <a:pPr marL="925513" lvl="1" indent="-514350"/>
            <a:r>
              <a:rPr lang="en-US" smtClean="0"/>
              <a:t>Concentrated urine is formed and water is conserved</a:t>
            </a:r>
          </a:p>
          <a:p>
            <a:pPr marL="631825" indent="-514350">
              <a:buFont typeface="Corbel" pitchFamily="34" charset="0"/>
              <a:buAutoNum type="arabicPeriod" startAt="10"/>
            </a:pPr>
            <a:r>
              <a:rPr lang="en-US" smtClean="0"/>
              <a:t>If blood is high in water content, ADH is not secreted and no more water is reabsorbed</a:t>
            </a:r>
          </a:p>
          <a:p>
            <a:pPr marL="925513" lvl="1" indent="-514350"/>
            <a:r>
              <a:rPr lang="en-US" smtClean="0"/>
              <a:t>Dilute urine is formed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228600" y="152400"/>
            <a:ext cx="4516438" cy="762000"/>
          </a:xfrm>
        </p:spPr>
        <p:txBody>
          <a:bodyPr/>
          <a:lstStyle/>
          <a:p>
            <a:r>
              <a:rPr lang="en-US" dirty="0"/>
              <a:t>Osmoregulation</a:t>
            </a:r>
          </a:p>
        </p:txBody>
      </p:sp>
      <p:pic>
        <p:nvPicPr>
          <p:cNvPr id="310276" name="Picture 4"/>
          <p:cNvPicPr>
            <a:picLocks noChangeAspect="1" noChangeArrowheads="1"/>
          </p:cNvPicPr>
          <p:nvPr/>
        </p:nvPicPr>
        <p:blipFill>
          <a:blip r:embed="rId3" cstate="screen">
            <a:extLst>
              <a:ext uri="{28A0092B-C50C-407E-A947-70E740481C1C}">
                <a14:useLocalDpi xmlns:a14="http://schemas.microsoft.com/office/drawing/2010/main" xmlns=""/>
              </a:ext>
            </a:extLst>
          </a:blip>
          <a:srcRect b="4791"/>
          <a:stretch>
            <a:fillRect/>
          </a:stretch>
        </p:blipFill>
        <p:spPr bwMode="auto">
          <a:xfrm>
            <a:off x="5848350" y="4024313"/>
            <a:ext cx="3295650" cy="2690812"/>
          </a:xfrm>
          <a:prstGeom prst="rect">
            <a:avLst/>
          </a:prstGeom>
          <a:noFill/>
        </p:spPr>
      </p:pic>
      <p:pic>
        <p:nvPicPr>
          <p:cNvPr id="310277" name="Picture 5"/>
          <p:cNvPicPr>
            <a:picLocks noChangeAspect="1" noChangeArrowheads="1"/>
          </p:cNvPicPr>
          <p:nvPr/>
        </p:nvPicPr>
        <p:blipFill>
          <a:blip r:embed="rId4" cstate="screen">
            <a:extLst>
              <a:ext uri="{28A0092B-C50C-407E-A947-70E740481C1C}">
                <a14:useLocalDpi xmlns:a14="http://schemas.microsoft.com/office/drawing/2010/main" xmlns=""/>
              </a:ext>
            </a:extLst>
          </a:blip>
          <a:srcRect b="6120"/>
          <a:stretch>
            <a:fillRect/>
          </a:stretch>
        </p:blipFill>
        <p:spPr bwMode="auto">
          <a:xfrm>
            <a:off x="5765800" y="635000"/>
            <a:ext cx="3284538" cy="2784475"/>
          </a:xfrm>
          <a:prstGeom prst="rect">
            <a:avLst/>
          </a:prstGeom>
          <a:noFill/>
          <a:ln w="9525">
            <a:noFill/>
            <a:miter lim="800000"/>
            <a:headEnd/>
            <a:tailEnd/>
          </a:ln>
          <a:effectLst/>
        </p:spPr>
      </p:pic>
      <p:sp>
        <p:nvSpPr>
          <p:cNvPr id="310278" name="Rectangle 6"/>
          <p:cNvSpPr>
            <a:spLocks noChangeArrowheads="1"/>
          </p:cNvSpPr>
          <p:nvPr/>
        </p:nvSpPr>
        <p:spPr bwMode="auto">
          <a:xfrm>
            <a:off x="168275" y="5721350"/>
            <a:ext cx="5583238" cy="366713"/>
          </a:xfrm>
          <a:prstGeom prst="rect">
            <a:avLst/>
          </a:prstGeom>
          <a:solidFill>
            <a:srgbClr val="FFEA18"/>
          </a:solidFill>
          <a:ln w="9525">
            <a:noFill/>
            <a:miter lim="800000"/>
            <a:headEnd/>
            <a:tailEnd/>
          </a:ln>
          <a:effectLst/>
        </p:spPr>
        <p:txBody>
          <a:bodyPr>
            <a:prstTxWarp prst="textNoShape">
              <a:avLst/>
            </a:prstTxWarp>
            <a:spAutoFit/>
          </a:bodyPr>
          <a:lstStyle/>
          <a:p>
            <a:pPr algn="l"/>
            <a:r>
              <a:rPr lang="en-US" sz="1800" b="1">
                <a:solidFill>
                  <a:schemeClr val="tx2"/>
                </a:solidFill>
              </a:rPr>
              <a:t>Why do </a:t>
            </a:r>
            <a:r>
              <a:rPr lang="en-US" sz="1800" b="1" u="sng">
                <a:solidFill>
                  <a:srgbClr val="CC0000"/>
                </a:solidFill>
              </a:rPr>
              <a:t>all land animals</a:t>
            </a:r>
            <a:r>
              <a:rPr lang="en-US" sz="1800" b="1">
                <a:solidFill>
                  <a:schemeClr val="tx2"/>
                </a:solidFill>
              </a:rPr>
              <a:t> have to conserve water?</a:t>
            </a:r>
            <a:endParaRPr lang="en-US" sz="2000" b="1">
              <a:solidFill>
                <a:schemeClr val="tx2"/>
              </a:solidFill>
            </a:endParaRPr>
          </a:p>
        </p:txBody>
      </p:sp>
      <p:sp>
        <p:nvSpPr>
          <p:cNvPr id="310279" name="Rectangle 7"/>
          <p:cNvSpPr>
            <a:spLocks noChangeArrowheads="1"/>
          </p:cNvSpPr>
          <p:nvPr/>
        </p:nvSpPr>
        <p:spPr bwMode="auto">
          <a:xfrm>
            <a:off x="168275" y="6084888"/>
            <a:ext cx="5583238" cy="641350"/>
          </a:xfrm>
          <a:prstGeom prst="rect">
            <a:avLst/>
          </a:prstGeom>
          <a:solidFill>
            <a:schemeClr val="bg2"/>
          </a:solidFill>
          <a:ln w="9525">
            <a:noFill/>
            <a:miter lim="800000"/>
            <a:headEnd/>
            <a:tailEnd/>
          </a:ln>
          <a:effectLst/>
        </p:spPr>
        <p:txBody>
          <a:bodyPr>
            <a:prstTxWarp prst="textNoShape">
              <a:avLst/>
            </a:prstTxWarp>
            <a:spAutoFit/>
          </a:bodyPr>
          <a:lstStyle/>
          <a:p>
            <a:pPr marL="174625" indent="-174625" algn="l">
              <a:buFont typeface="Wingdings" charset="2"/>
              <a:buChar char="§"/>
            </a:pPr>
            <a:r>
              <a:rPr lang="en-US" sz="1800" b="1">
                <a:solidFill>
                  <a:srgbClr val="0F116A"/>
                </a:solidFill>
              </a:rPr>
              <a:t>always lose water (breathing &amp; waste)</a:t>
            </a:r>
          </a:p>
          <a:p>
            <a:pPr marL="174625" indent="-174625" algn="l">
              <a:buFont typeface="Wingdings" charset="2"/>
              <a:buChar char="§"/>
            </a:pPr>
            <a:r>
              <a:rPr lang="en-US" sz="1800" b="1">
                <a:solidFill>
                  <a:srgbClr val="0F116A"/>
                </a:solidFill>
              </a:rPr>
              <a:t>may lose life while searching for water</a:t>
            </a:r>
          </a:p>
        </p:txBody>
      </p:sp>
      <p:sp>
        <p:nvSpPr>
          <p:cNvPr id="310275" name="Rectangle 3" descr="Rectangle: Click to edit Master text styles&#10;Second level&#10;Third level&#10;Fourth level&#10;Fifth level"/>
          <p:cNvSpPr>
            <a:spLocks noGrp="1" noChangeArrowheads="1"/>
          </p:cNvSpPr>
          <p:nvPr>
            <p:ph type="body" idx="1"/>
          </p:nvPr>
        </p:nvSpPr>
        <p:spPr>
          <a:xfrm>
            <a:off x="292100" y="952500"/>
            <a:ext cx="5157788" cy="4275138"/>
          </a:xfrm>
        </p:spPr>
        <p:txBody>
          <a:bodyPr/>
          <a:lstStyle/>
          <a:p>
            <a:pPr>
              <a:lnSpc>
                <a:spcPct val="80000"/>
              </a:lnSpc>
            </a:pPr>
            <a:r>
              <a:rPr lang="en-US" sz="2600" dirty="0"/>
              <a:t>Water balance </a:t>
            </a:r>
          </a:p>
          <a:p>
            <a:pPr lvl="1"/>
            <a:r>
              <a:rPr lang="en-US" sz="2400" dirty="0"/>
              <a:t>freshwater</a:t>
            </a:r>
          </a:p>
          <a:p>
            <a:pPr marL="1085850" lvl="2"/>
            <a:r>
              <a:rPr lang="en-US" u="sng" dirty="0">
                <a:solidFill>
                  <a:srgbClr val="CC0000"/>
                </a:solidFill>
              </a:rPr>
              <a:t>hypotonic</a:t>
            </a:r>
            <a:endParaRPr lang="en-US" dirty="0"/>
          </a:p>
          <a:p>
            <a:pPr marL="1085850" lvl="2">
              <a:lnSpc>
                <a:spcPct val="80000"/>
              </a:lnSpc>
            </a:pPr>
            <a:r>
              <a:rPr lang="en-US" dirty="0"/>
              <a:t>water flow into cells &amp; salt loss</a:t>
            </a:r>
          </a:p>
          <a:p>
            <a:pPr lvl="1"/>
            <a:r>
              <a:rPr lang="en-US" sz="2400" dirty="0"/>
              <a:t>saltwater</a:t>
            </a:r>
          </a:p>
          <a:p>
            <a:pPr marL="1085850" lvl="2"/>
            <a:r>
              <a:rPr lang="en-US" u="sng" dirty="0">
                <a:solidFill>
                  <a:srgbClr val="CC0000"/>
                </a:solidFill>
              </a:rPr>
              <a:t>hypertonic</a:t>
            </a:r>
            <a:endParaRPr lang="en-US" dirty="0"/>
          </a:p>
          <a:p>
            <a:pPr marL="1085850" lvl="2">
              <a:lnSpc>
                <a:spcPct val="80000"/>
              </a:lnSpc>
            </a:pPr>
            <a:r>
              <a:rPr lang="en-US" dirty="0"/>
              <a:t>water loss from cells</a:t>
            </a:r>
          </a:p>
          <a:p>
            <a:pPr lvl="1"/>
            <a:r>
              <a:rPr lang="en-US" sz="2400" dirty="0"/>
              <a:t>land</a:t>
            </a:r>
          </a:p>
          <a:p>
            <a:pPr marL="1085850" lvl="2"/>
            <a:r>
              <a:rPr lang="en-US" dirty="0"/>
              <a:t>dry environment</a:t>
            </a:r>
          </a:p>
          <a:p>
            <a:pPr marL="1085850" lvl="2">
              <a:lnSpc>
                <a:spcPct val="80000"/>
              </a:lnSpc>
            </a:pPr>
            <a:r>
              <a:rPr lang="en-US" dirty="0"/>
              <a:t>need to conserve water</a:t>
            </a:r>
          </a:p>
          <a:p>
            <a:pPr marL="1085850" lvl="2">
              <a:lnSpc>
                <a:spcPct val="80000"/>
              </a:lnSpc>
            </a:pPr>
            <a:r>
              <a:rPr lang="en-US" dirty="0"/>
              <a:t>may also need to conserve salt</a:t>
            </a:r>
          </a:p>
        </p:txBody>
      </p:sp>
      <p:sp>
        <p:nvSpPr>
          <p:cNvPr id="310280" name="AutoShape 8"/>
          <p:cNvSpPr>
            <a:spLocks noChangeArrowheads="1"/>
          </p:cNvSpPr>
          <p:nvPr/>
        </p:nvSpPr>
        <p:spPr bwMode="auto">
          <a:xfrm>
            <a:off x="7672388" y="2416175"/>
            <a:ext cx="1370012" cy="784225"/>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0285" name="AutoShape 13"/>
          <p:cNvSpPr>
            <a:spLocks noChangeArrowheads="1"/>
          </p:cNvSpPr>
          <p:nvPr/>
        </p:nvSpPr>
        <p:spPr bwMode="auto">
          <a:xfrm>
            <a:off x="5870575" y="2439988"/>
            <a:ext cx="784225" cy="549275"/>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0286" name="AutoShape 14"/>
          <p:cNvSpPr>
            <a:spLocks noChangeArrowheads="1"/>
          </p:cNvSpPr>
          <p:nvPr/>
        </p:nvSpPr>
        <p:spPr bwMode="auto">
          <a:xfrm>
            <a:off x="6267450" y="4152900"/>
            <a:ext cx="1331913" cy="677863"/>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0288" name="AutoShape 16"/>
          <p:cNvSpPr>
            <a:spLocks noChangeArrowheads="1"/>
          </p:cNvSpPr>
          <p:nvPr/>
        </p:nvSpPr>
        <p:spPr bwMode="auto">
          <a:xfrm>
            <a:off x="7643813" y="5730875"/>
            <a:ext cx="1416050" cy="677863"/>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0289" name="AutoShape 17"/>
          <p:cNvSpPr>
            <a:spLocks noChangeArrowheads="1"/>
          </p:cNvSpPr>
          <p:nvPr/>
        </p:nvSpPr>
        <p:spPr bwMode="auto">
          <a:xfrm>
            <a:off x="5078413" y="503238"/>
            <a:ext cx="1392237" cy="373062"/>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r>
              <a:rPr lang="en-US" sz="2200" b="1" u="sng">
                <a:solidFill>
                  <a:srgbClr val="CC0000"/>
                </a:solidFill>
              </a:rPr>
              <a:t>hypotonic</a:t>
            </a:r>
          </a:p>
        </p:txBody>
      </p:sp>
      <p:sp>
        <p:nvSpPr>
          <p:cNvPr id="310290" name="AutoShape 18"/>
          <p:cNvSpPr>
            <a:spLocks noChangeArrowheads="1"/>
          </p:cNvSpPr>
          <p:nvPr/>
        </p:nvSpPr>
        <p:spPr bwMode="auto">
          <a:xfrm>
            <a:off x="5076825" y="3675063"/>
            <a:ext cx="1485900" cy="373062"/>
          </a:xfrm>
          <a:prstGeom prst="roundRect">
            <a:avLst>
              <a:gd name="adj" fmla="val 16667"/>
            </a:avLst>
          </a:prstGeom>
          <a:solidFill>
            <a:srgbClr val="FFEA18"/>
          </a:solidFill>
          <a:ln w="9525">
            <a:noFill/>
            <a:round/>
            <a:headEnd/>
            <a:tailEnd/>
          </a:ln>
          <a:effectLst/>
        </p:spPr>
        <p:txBody>
          <a:bodyPr wrap="none" lIns="18288" tIns="0" rIns="0" bIns="0" anchor="ctr">
            <a:prstTxWarp prst="textNoShape">
              <a:avLst/>
            </a:prstTxWarp>
            <a:spAutoFit/>
          </a:bodyPr>
          <a:lstStyle/>
          <a:p>
            <a:pPr algn="l"/>
            <a:r>
              <a:rPr lang="en-US" sz="2200" b="1" u="sng">
                <a:solidFill>
                  <a:srgbClr val="CC0000"/>
                </a:solidFill>
              </a:rPr>
              <a:t>hypertonic</a:t>
            </a:r>
          </a:p>
        </p:txBody>
      </p:sp>
    </p:spTree>
    <p:extLst>
      <p:ext uri="{BB962C8B-B14F-4D97-AF65-F5344CB8AC3E}">
        <p14:creationId xmlns:p14="http://schemas.microsoft.com/office/powerpoint/2010/main" xmlns="" val="35929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0278"/>
                                        </p:tgtEl>
                                        <p:attrNameLst>
                                          <p:attrName>style.visibility</p:attrName>
                                        </p:attrNameLst>
                                      </p:cBhvr>
                                      <p:to>
                                        <p:strVal val="visible"/>
                                      </p:to>
                                    </p:set>
                                    <p:animEffect transition="in" filter="wipe(left)">
                                      <p:cBhvr>
                                        <p:cTn id="7" dur="500"/>
                                        <p:tgtEl>
                                          <p:spTgt spid="3102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0279">
                                            <p:txEl>
                                              <p:pRg st="0" end="0"/>
                                            </p:txEl>
                                          </p:spTgt>
                                        </p:tgtEl>
                                        <p:attrNameLst>
                                          <p:attrName>style.visibility</p:attrName>
                                        </p:attrNameLst>
                                      </p:cBhvr>
                                      <p:to>
                                        <p:strVal val="visible"/>
                                      </p:to>
                                    </p:set>
                                    <p:animEffect transition="in" filter="wipe(left)">
                                      <p:cBhvr>
                                        <p:cTn id="12" dur="500"/>
                                        <p:tgtEl>
                                          <p:spTgt spid="3102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0279">
                                            <p:txEl>
                                              <p:pRg st="1" end="1"/>
                                            </p:txEl>
                                          </p:spTgt>
                                        </p:tgtEl>
                                        <p:attrNameLst>
                                          <p:attrName>style.visibility</p:attrName>
                                        </p:attrNameLst>
                                      </p:cBhvr>
                                      <p:to>
                                        <p:strVal val="visible"/>
                                      </p:to>
                                    </p:set>
                                    <p:animEffect transition="in" filter="wipe(left)">
                                      <p:cBhvr>
                                        <p:cTn id="17" dur="500"/>
                                        <p:tgtEl>
                                          <p:spTgt spid="3102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8" grpId="0" animBg="1"/>
      <p:bldP spid="31027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3" name="AutoShape 3"/>
          <p:cNvSpPr>
            <a:spLocks noChangeArrowheads="1"/>
          </p:cNvSpPr>
          <p:nvPr/>
        </p:nvSpPr>
        <p:spPr bwMode="auto">
          <a:xfrm rot="5400000">
            <a:off x="5310188" y="6008688"/>
            <a:ext cx="658812" cy="56356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1 h 21600"/>
              <a:gd name="T6" fmla="*/ 2699 w 21600"/>
              <a:gd name="T7" fmla="*/ 10799 h 21600"/>
              <a:gd name="T8" fmla="*/ 10800 w 21600"/>
              <a:gd name="T9" fmla="*/ 539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2" name="Group 4"/>
          <p:cNvGrpSpPr>
            <a:grpSpLocks/>
          </p:cNvGrpSpPr>
          <p:nvPr/>
        </p:nvGrpSpPr>
        <p:grpSpPr bwMode="auto">
          <a:xfrm>
            <a:off x="5711825" y="2352676"/>
            <a:ext cx="2024063" cy="1354138"/>
            <a:chOff x="3598" y="1474"/>
            <a:chExt cx="1275" cy="853"/>
          </a:xfrm>
        </p:grpSpPr>
        <p:pic>
          <p:nvPicPr>
            <p:cNvPr id="445446" name="Picture 6"/>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98" y="1474"/>
              <a:ext cx="1166" cy="853"/>
            </a:xfrm>
            <a:prstGeom prst="rect">
              <a:avLst/>
            </a:prstGeom>
            <a:noFill/>
            <a:ln w="9525">
              <a:noFill/>
              <a:miter lim="800000"/>
              <a:headEnd/>
              <a:tailEnd/>
            </a:ln>
          </p:spPr>
        </p:pic>
        <p:sp>
          <p:nvSpPr>
            <p:cNvPr id="445448" name="Rectangle 8"/>
            <p:cNvSpPr>
              <a:spLocks noChangeArrowheads="1"/>
            </p:cNvSpPr>
            <p:nvPr/>
          </p:nvSpPr>
          <p:spPr bwMode="auto">
            <a:xfrm>
              <a:off x="4053" y="2010"/>
              <a:ext cx="820"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nephron</a:t>
              </a:r>
            </a:p>
          </p:txBody>
        </p:sp>
      </p:grpSp>
      <p:grpSp>
        <p:nvGrpSpPr>
          <p:cNvPr id="4" name="Group 9"/>
          <p:cNvGrpSpPr>
            <a:grpSpLocks/>
          </p:cNvGrpSpPr>
          <p:nvPr/>
        </p:nvGrpSpPr>
        <p:grpSpPr bwMode="auto">
          <a:xfrm>
            <a:off x="5445125" y="4287838"/>
            <a:ext cx="873125" cy="514350"/>
            <a:chOff x="3430" y="2631"/>
            <a:chExt cx="550" cy="324"/>
          </a:xfrm>
        </p:grpSpPr>
        <p:sp>
          <p:nvSpPr>
            <p:cNvPr id="445450"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5451" name="Rectangle 11"/>
            <p:cNvSpPr>
              <a:spLocks noChangeArrowheads="1"/>
            </p:cNvSpPr>
            <p:nvPr/>
          </p:nvSpPr>
          <p:spPr bwMode="auto">
            <a:xfrm>
              <a:off x="3544" y="2631"/>
              <a:ext cx="436"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low</a:t>
              </a:r>
            </a:p>
          </p:txBody>
        </p:sp>
      </p:grpSp>
      <p:sp>
        <p:nvSpPr>
          <p:cNvPr id="445452" name="Rectangle 12"/>
          <p:cNvSpPr>
            <a:spLocks noGrp="1" noChangeArrowheads="1"/>
          </p:cNvSpPr>
          <p:nvPr>
            <p:ph type="title"/>
          </p:nvPr>
        </p:nvSpPr>
        <p:spPr>
          <a:xfrm>
            <a:off x="0" y="241300"/>
            <a:ext cx="8229600" cy="901700"/>
          </a:xfrm>
        </p:spPr>
        <p:txBody>
          <a:bodyPr/>
          <a:lstStyle/>
          <a:p>
            <a:r>
              <a:rPr lang="en-US" dirty="0"/>
              <a:t>Blood </a:t>
            </a:r>
            <a:r>
              <a:rPr lang="en-US" dirty="0" err="1"/>
              <a:t>Osmolarity</a:t>
            </a:r>
            <a:endParaRPr lang="en-US" dirty="0"/>
          </a:p>
        </p:txBody>
      </p:sp>
      <p:sp>
        <p:nvSpPr>
          <p:cNvPr id="445453" name="AutoShape 13"/>
          <p:cNvSpPr>
            <a:spLocks noChangeArrowheads="1"/>
          </p:cNvSpPr>
          <p:nvPr/>
        </p:nvSpPr>
        <p:spPr bwMode="auto">
          <a:xfrm>
            <a:off x="3206750" y="1436688"/>
            <a:ext cx="2357438" cy="2357437"/>
          </a:xfrm>
          <a:custGeom>
            <a:avLst/>
            <a:gdLst>
              <a:gd name="G0" fmla="+- 2205101 0 0"/>
              <a:gd name="G1" fmla="+- 7605089 0 0"/>
              <a:gd name="G2" fmla="+- 2205101 0 7605089"/>
              <a:gd name="G3" fmla="+- 10800 0 0"/>
              <a:gd name="G4" fmla="+- 0 0 2205101"/>
              <a:gd name="T0" fmla="*/ 360 256 1"/>
              <a:gd name="T1" fmla="*/ 0 256 1"/>
              <a:gd name="G5" fmla="+- G2 T0 T1"/>
              <a:gd name="G6" fmla="?: G2 G2 G5"/>
              <a:gd name="G7" fmla="+- 0 0 G6"/>
              <a:gd name="G8" fmla="+- 8150 0 0"/>
              <a:gd name="G9" fmla="+- 0 0 7605089"/>
              <a:gd name="G10" fmla="+- 8150 0 2700"/>
              <a:gd name="G11" fmla="cos G10 2205101"/>
              <a:gd name="G12" fmla="sin G10 2205101"/>
              <a:gd name="G13" fmla="cos 13500 2205101"/>
              <a:gd name="G14" fmla="sin 13500 2205101"/>
              <a:gd name="G15" fmla="+- G11 10800 0"/>
              <a:gd name="G16" fmla="+- G12 10800 0"/>
              <a:gd name="G17" fmla="+- G13 10800 0"/>
              <a:gd name="G18" fmla="+- G14 10800 0"/>
              <a:gd name="G19" fmla="*/ 8150 1 2"/>
              <a:gd name="G20" fmla="+- G19 5400 0"/>
              <a:gd name="G21" fmla="cos G20 2205101"/>
              <a:gd name="G22" fmla="sin G20 2205101"/>
              <a:gd name="G23" fmla="+- G21 10800 0"/>
              <a:gd name="G24" fmla="+- G12 G23 G22"/>
              <a:gd name="G25" fmla="+- G22 G23 G11"/>
              <a:gd name="G26" fmla="cos 10800 2205101"/>
              <a:gd name="G27" fmla="sin 10800 2205101"/>
              <a:gd name="G28" fmla="cos 8150 2205101"/>
              <a:gd name="G29" fmla="sin 8150 2205101"/>
              <a:gd name="G30" fmla="+- G26 10800 0"/>
              <a:gd name="G31" fmla="+- G27 10800 0"/>
              <a:gd name="G32" fmla="+- G28 10800 0"/>
              <a:gd name="G33" fmla="+- G29 10800 0"/>
              <a:gd name="G34" fmla="+- G19 5400 0"/>
              <a:gd name="G35" fmla="cos G34 7605089"/>
              <a:gd name="G36" fmla="sin G34 7605089"/>
              <a:gd name="G37" fmla="+/ 7605089 2205101 2"/>
              <a:gd name="T2" fmla="*/ 180 256 1"/>
              <a:gd name="T3" fmla="*/ 0 256 1"/>
              <a:gd name="G38" fmla="+- G37 T2 T3"/>
              <a:gd name="G39" fmla="?: G2 G37 G38"/>
              <a:gd name="G40" fmla="cos 10800 G39"/>
              <a:gd name="G41" fmla="sin 10800 G39"/>
              <a:gd name="G42" fmla="cos 8150 G39"/>
              <a:gd name="G43" fmla="sin 8150 G39"/>
              <a:gd name="G44" fmla="+- G40 10800 0"/>
              <a:gd name="G45" fmla="+- G41 10800 0"/>
              <a:gd name="G46" fmla="+- G42 10800 0"/>
              <a:gd name="G47" fmla="+- G43 10800 0"/>
              <a:gd name="G48" fmla="+- G35 10800 0"/>
              <a:gd name="G49" fmla="+- G36 10800 0"/>
              <a:gd name="T4" fmla="*/ 7976 w 21600"/>
              <a:gd name="T5" fmla="*/ 375 h 21600"/>
              <a:gd name="T6" fmla="*/ 6639 w 21600"/>
              <a:gd name="T7" fmla="*/ 19312 h 21600"/>
              <a:gd name="T8" fmla="*/ 8669 w 21600"/>
              <a:gd name="T9" fmla="*/ 2933 h 21600"/>
              <a:gd name="T10" fmla="*/ 22038 w 21600"/>
              <a:gd name="T11" fmla="*/ 18280 h 21600"/>
              <a:gd name="T12" fmla="*/ 16457 w 21600"/>
              <a:gd name="T13" fmla="*/ 19400 h 21600"/>
              <a:gd name="T14" fmla="*/ 15336 w 21600"/>
              <a:gd name="T15" fmla="*/ 138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5454" name="AutoShape 14"/>
          <p:cNvSpPr>
            <a:spLocks noChangeArrowheads="1"/>
          </p:cNvSpPr>
          <p:nvPr/>
        </p:nvSpPr>
        <p:spPr bwMode="auto">
          <a:xfrm rot="10800000">
            <a:off x="3206750" y="4246563"/>
            <a:ext cx="2357438" cy="2357437"/>
          </a:xfrm>
          <a:custGeom>
            <a:avLst/>
            <a:gdLst>
              <a:gd name="G0" fmla="+- 3344515 0 0"/>
              <a:gd name="G1" fmla="+- 7259498 0 0"/>
              <a:gd name="G2" fmla="+- 3344515 0 7259498"/>
              <a:gd name="G3" fmla="+- 10800 0 0"/>
              <a:gd name="G4" fmla="+- 0 0 3344515"/>
              <a:gd name="T0" fmla="*/ 360 256 1"/>
              <a:gd name="T1" fmla="*/ 0 256 1"/>
              <a:gd name="G5" fmla="+- G2 T0 T1"/>
              <a:gd name="G6" fmla="?: G2 G2 G5"/>
              <a:gd name="G7" fmla="+- 0 0 G6"/>
              <a:gd name="G8" fmla="+- 8221 0 0"/>
              <a:gd name="G9" fmla="+- 0 0 7259498"/>
              <a:gd name="G10" fmla="+- 8221 0 2700"/>
              <a:gd name="G11" fmla="cos G10 3344515"/>
              <a:gd name="G12" fmla="sin G10 3344515"/>
              <a:gd name="G13" fmla="cos 13500 3344515"/>
              <a:gd name="G14" fmla="sin 13500 3344515"/>
              <a:gd name="G15" fmla="+- G11 10800 0"/>
              <a:gd name="G16" fmla="+- G12 10800 0"/>
              <a:gd name="G17" fmla="+- G13 10800 0"/>
              <a:gd name="G18" fmla="+- G14 10800 0"/>
              <a:gd name="G19" fmla="*/ 8221 1 2"/>
              <a:gd name="G20" fmla="+- G19 5400 0"/>
              <a:gd name="G21" fmla="cos G20 3344515"/>
              <a:gd name="G22" fmla="sin G20 3344515"/>
              <a:gd name="G23" fmla="+- G21 10800 0"/>
              <a:gd name="G24" fmla="+- G12 G23 G22"/>
              <a:gd name="G25" fmla="+- G22 G23 G11"/>
              <a:gd name="G26" fmla="cos 10800 3344515"/>
              <a:gd name="G27" fmla="sin 10800 3344515"/>
              <a:gd name="G28" fmla="cos 8221 3344515"/>
              <a:gd name="G29" fmla="sin 8221 3344515"/>
              <a:gd name="G30" fmla="+- G26 10800 0"/>
              <a:gd name="G31" fmla="+- G27 10800 0"/>
              <a:gd name="G32" fmla="+- G28 10800 0"/>
              <a:gd name="G33" fmla="+- G29 10800 0"/>
              <a:gd name="G34" fmla="+- G19 5400 0"/>
              <a:gd name="G35" fmla="cos G34 7259498"/>
              <a:gd name="G36" fmla="sin G34 7259498"/>
              <a:gd name="G37" fmla="+/ 7259498 3344515 2"/>
              <a:gd name="T2" fmla="*/ 180 256 1"/>
              <a:gd name="T3" fmla="*/ 0 256 1"/>
              <a:gd name="G38" fmla="+- G37 T2 T3"/>
              <a:gd name="G39" fmla="?: G2 G37 G38"/>
              <a:gd name="G40" fmla="cos 10800 G39"/>
              <a:gd name="G41" fmla="sin 10800 G39"/>
              <a:gd name="G42" fmla="cos 8221 G39"/>
              <a:gd name="G43" fmla="sin 8221 G39"/>
              <a:gd name="G44" fmla="+- G40 10800 0"/>
              <a:gd name="G45" fmla="+- G41 10800 0"/>
              <a:gd name="G46" fmla="+- G42 10800 0"/>
              <a:gd name="G47" fmla="+- G43 10800 0"/>
              <a:gd name="G48" fmla="+- G35 10800 0"/>
              <a:gd name="G49" fmla="+- G36 10800 0"/>
              <a:gd name="T4" fmla="*/ 9092 w 21600"/>
              <a:gd name="T5" fmla="*/ 135 h 21600"/>
              <a:gd name="T6" fmla="*/ 7427 w 21600"/>
              <a:gd name="T7" fmla="*/ 19692 h 21600"/>
              <a:gd name="T8" fmla="*/ 9500 w 21600"/>
              <a:gd name="T9" fmla="*/ 2682 h 21600"/>
              <a:gd name="T10" fmla="*/ 19289 w 21600"/>
              <a:gd name="T11" fmla="*/ 21296 h 21600"/>
              <a:gd name="T12" fmla="*/ 13679 w 21600"/>
              <a:gd name="T13" fmla="*/ 20704 h 21600"/>
              <a:gd name="T14" fmla="*/ 14271 w 21600"/>
              <a:gd name="T15" fmla="*/ 1509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5455" name="Rectangle 15"/>
          <p:cNvSpPr>
            <a:spLocks noChangeArrowheads="1"/>
          </p:cNvSpPr>
          <p:nvPr/>
        </p:nvSpPr>
        <p:spPr bwMode="auto">
          <a:xfrm>
            <a:off x="3063875" y="3635375"/>
            <a:ext cx="2627313" cy="722313"/>
          </a:xfrm>
          <a:prstGeom prst="rect">
            <a:avLst/>
          </a:prstGeom>
          <a:solidFill>
            <a:schemeClr val="bg2"/>
          </a:solidFill>
          <a:ln w="9525">
            <a:solidFill>
              <a:schemeClr val="tx1"/>
            </a:solidFill>
            <a:miter lim="800000"/>
            <a:headEnd/>
            <a:tailEnd/>
          </a:ln>
          <a:effectLst/>
        </p:spPr>
        <p:txBody>
          <a:bodyPr wrap="none" anchor="ctr">
            <a:prstTxWarp prst="textNoShape">
              <a:avLst/>
            </a:prstTxWarp>
          </a:bodyPr>
          <a:lstStyle/>
          <a:p>
            <a:r>
              <a:rPr lang="en-US" b="1">
                <a:solidFill>
                  <a:srgbClr val="010101"/>
                </a:solidFill>
              </a:rPr>
              <a:t>blood osmolarity</a:t>
            </a:r>
          </a:p>
          <a:p>
            <a:r>
              <a:rPr lang="en-US" b="1">
                <a:solidFill>
                  <a:srgbClr val="010101"/>
                </a:solidFill>
              </a:rPr>
              <a:t>blood pressure</a:t>
            </a:r>
          </a:p>
        </p:txBody>
      </p:sp>
      <p:sp>
        <p:nvSpPr>
          <p:cNvPr id="445456" name="Oval 16"/>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ADH</a:t>
            </a:r>
          </a:p>
        </p:txBody>
      </p:sp>
      <p:sp>
        <p:nvSpPr>
          <p:cNvPr id="445457" name="Rectangle 17"/>
          <p:cNvSpPr>
            <a:spLocks noChangeArrowheads="1"/>
          </p:cNvSpPr>
          <p:nvPr/>
        </p:nvSpPr>
        <p:spPr bwMode="auto">
          <a:xfrm>
            <a:off x="4516438" y="1882775"/>
            <a:ext cx="1736725" cy="915988"/>
          </a:xfrm>
          <a:prstGeom prst="rect">
            <a:avLst/>
          </a:prstGeom>
          <a:solidFill>
            <a:srgbClr val="CCFF66"/>
          </a:solid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increased</a:t>
            </a:r>
            <a:br>
              <a:rPr lang="en-US" sz="2000" b="1">
                <a:solidFill>
                  <a:srgbClr val="010101"/>
                </a:solidFill>
              </a:rPr>
            </a:br>
            <a:r>
              <a:rPr lang="en-US" sz="2000" b="1">
                <a:solidFill>
                  <a:srgbClr val="010101"/>
                </a:solidFill>
              </a:rPr>
              <a:t>water</a:t>
            </a:r>
            <a:br>
              <a:rPr lang="en-US" sz="2000" b="1">
                <a:solidFill>
                  <a:srgbClr val="010101"/>
                </a:solidFill>
              </a:rPr>
            </a:br>
            <a:r>
              <a:rPr lang="en-US" sz="2000" b="1">
                <a:solidFill>
                  <a:srgbClr val="010101"/>
                </a:solidFill>
              </a:rPr>
              <a:t>reabsorption</a:t>
            </a:r>
            <a:endParaRPr lang="en-US" b="1">
              <a:solidFill>
                <a:srgbClr val="010101"/>
              </a:solidFill>
            </a:endParaRPr>
          </a:p>
        </p:txBody>
      </p:sp>
      <p:grpSp>
        <p:nvGrpSpPr>
          <p:cNvPr id="5" name="Group 18"/>
          <p:cNvGrpSpPr>
            <a:grpSpLocks/>
          </p:cNvGrpSpPr>
          <p:nvPr/>
        </p:nvGrpSpPr>
        <p:grpSpPr bwMode="auto">
          <a:xfrm>
            <a:off x="6402388" y="1093788"/>
            <a:ext cx="2055812" cy="1430337"/>
            <a:chOff x="4033" y="689"/>
            <a:chExt cx="1295" cy="901"/>
          </a:xfrm>
        </p:grpSpPr>
        <p:pic>
          <p:nvPicPr>
            <p:cNvPr id="445459" name="Picture 19"/>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725" y="689"/>
              <a:ext cx="603" cy="729"/>
            </a:xfrm>
            <a:prstGeom prst="rect">
              <a:avLst/>
            </a:prstGeom>
            <a:noFill/>
            <a:ln w="9525">
              <a:noFill/>
              <a:miter lim="800000"/>
              <a:headEnd/>
              <a:tailEnd/>
            </a:ln>
          </p:spPr>
        </p:pic>
        <p:sp>
          <p:nvSpPr>
            <p:cNvPr id="445460" name="Rectangle 20"/>
            <p:cNvSpPr>
              <a:spLocks noChangeArrowheads="1"/>
            </p:cNvSpPr>
            <p:nvPr/>
          </p:nvSpPr>
          <p:spPr bwMode="auto">
            <a:xfrm>
              <a:off x="4033" y="1186"/>
              <a:ext cx="765" cy="404"/>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increase</a:t>
              </a:r>
              <a:br>
                <a:rPr lang="en-US" sz="2000" b="1">
                  <a:solidFill>
                    <a:srgbClr val="010101"/>
                  </a:solidFill>
                </a:rPr>
              </a:br>
              <a:r>
                <a:rPr lang="en-US" sz="2000" b="1">
                  <a:solidFill>
                    <a:srgbClr val="010101"/>
                  </a:solidFill>
                </a:rPr>
                <a:t>thirst</a:t>
              </a:r>
              <a:endParaRPr lang="en-US" b="1">
                <a:solidFill>
                  <a:srgbClr val="010101"/>
                </a:solidFill>
              </a:endParaRPr>
            </a:p>
          </p:txBody>
        </p:sp>
      </p:grpSp>
      <p:sp>
        <p:nvSpPr>
          <p:cNvPr id="445461" name="Oval 21"/>
          <p:cNvSpPr>
            <a:spLocks noChangeArrowheads="1"/>
          </p:cNvSpPr>
          <p:nvPr/>
        </p:nvSpPr>
        <p:spPr bwMode="auto">
          <a:xfrm>
            <a:off x="4865688" y="5572125"/>
            <a:ext cx="1746250"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renin</a:t>
            </a:r>
          </a:p>
        </p:txBody>
      </p:sp>
      <p:sp>
        <p:nvSpPr>
          <p:cNvPr id="445462" name="Rectangle 22"/>
          <p:cNvSpPr>
            <a:spLocks noChangeArrowheads="1"/>
          </p:cNvSpPr>
          <p:nvPr/>
        </p:nvSpPr>
        <p:spPr bwMode="auto">
          <a:xfrm>
            <a:off x="1646238" y="4606925"/>
            <a:ext cx="1736725" cy="915988"/>
          </a:xfrm>
          <a:prstGeom prst="rect">
            <a:avLst/>
          </a:prstGeom>
          <a:solidFill>
            <a:srgbClr val="CCFF66"/>
          </a:solidFill>
          <a:ln w="9525">
            <a:noFill/>
            <a:miter lim="800000"/>
            <a:headEnd/>
            <a:tailEnd/>
          </a:ln>
          <a:effectLst/>
        </p:spPr>
        <p:txBody>
          <a:bodyPr wrap="none">
            <a:prstTxWarp prst="textNoShape">
              <a:avLst/>
            </a:prstTxWarp>
            <a:spAutoFit/>
          </a:bodyPr>
          <a:lstStyle/>
          <a:p>
            <a:pPr>
              <a:lnSpc>
                <a:spcPct val="90000"/>
              </a:lnSpc>
            </a:pPr>
            <a:r>
              <a:rPr lang="en-US" sz="2000" b="1">
                <a:solidFill>
                  <a:srgbClr val="010101"/>
                </a:solidFill>
              </a:rPr>
              <a:t>increased</a:t>
            </a:r>
            <a:br>
              <a:rPr lang="en-US" sz="2000" b="1">
                <a:solidFill>
                  <a:srgbClr val="010101"/>
                </a:solidFill>
              </a:rPr>
            </a:br>
            <a:r>
              <a:rPr lang="en-US" sz="2000" b="1">
                <a:solidFill>
                  <a:srgbClr val="010101"/>
                </a:solidFill>
              </a:rPr>
              <a:t>water &amp; salt</a:t>
            </a:r>
            <a:br>
              <a:rPr lang="en-US" sz="2000" b="1">
                <a:solidFill>
                  <a:srgbClr val="010101"/>
                </a:solidFill>
              </a:rPr>
            </a:br>
            <a:r>
              <a:rPr lang="en-US" sz="2000" b="1">
                <a:solidFill>
                  <a:srgbClr val="010101"/>
                </a:solidFill>
              </a:rPr>
              <a:t>reabsorption</a:t>
            </a:r>
          </a:p>
        </p:txBody>
      </p:sp>
      <p:grpSp>
        <p:nvGrpSpPr>
          <p:cNvPr id="6" name="Group 23"/>
          <p:cNvGrpSpPr>
            <a:grpSpLocks/>
          </p:cNvGrpSpPr>
          <p:nvPr/>
        </p:nvGrpSpPr>
        <p:grpSpPr bwMode="auto">
          <a:xfrm>
            <a:off x="2287588" y="3190875"/>
            <a:ext cx="1022350" cy="482600"/>
            <a:chOff x="1441" y="2010"/>
            <a:chExt cx="644" cy="304"/>
          </a:xfrm>
        </p:grpSpPr>
        <p:sp>
          <p:nvSpPr>
            <p:cNvPr id="445464" name="AutoShape 24"/>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445465" name="Rectangle 25"/>
            <p:cNvSpPr>
              <a:spLocks noChangeArrowheads="1"/>
            </p:cNvSpPr>
            <p:nvPr/>
          </p:nvSpPr>
          <p:spPr bwMode="auto">
            <a:xfrm>
              <a:off x="1441" y="2026"/>
              <a:ext cx="521"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high</a:t>
              </a:r>
            </a:p>
          </p:txBody>
        </p:sp>
      </p:grpSp>
      <p:sp>
        <p:nvSpPr>
          <p:cNvPr id="445467" name="Rectangle 27"/>
          <p:cNvSpPr>
            <a:spLocks noChangeArrowheads="1"/>
          </p:cNvSpPr>
          <p:nvPr/>
        </p:nvSpPr>
        <p:spPr bwMode="auto">
          <a:xfrm>
            <a:off x="0" y="0"/>
            <a:ext cx="7772400" cy="762000"/>
          </a:xfrm>
          <a:prstGeom prst="rect">
            <a:avLst/>
          </a:prstGeom>
          <a:noFill/>
          <a:ln w="9525">
            <a:noFill/>
            <a:miter lim="800000"/>
            <a:headEnd/>
            <a:tailEnd/>
          </a:ln>
          <a:effectLst/>
        </p:spPr>
        <p:txBody>
          <a:bodyPr>
            <a:prstTxWarp prst="textNoShape">
              <a:avLst/>
            </a:prstTxWarp>
          </a:bodyPr>
          <a:lstStyle/>
          <a:p>
            <a:pPr algn="l" eaLnBrk="1" hangingPunct="1"/>
            <a:r>
              <a:rPr lang="en-US" sz="3600" b="1" dirty="0">
                <a:solidFill>
                  <a:srgbClr val="000060"/>
                </a:solidFill>
              </a:rPr>
              <a:t>Endocrine System Control</a:t>
            </a:r>
          </a:p>
        </p:txBody>
      </p:sp>
      <p:grpSp>
        <p:nvGrpSpPr>
          <p:cNvPr id="7" name="Group 28"/>
          <p:cNvGrpSpPr>
            <a:grpSpLocks/>
          </p:cNvGrpSpPr>
          <p:nvPr/>
        </p:nvGrpSpPr>
        <p:grpSpPr bwMode="auto">
          <a:xfrm>
            <a:off x="1177925" y="1349375"/>
            <a:ext cx="1981200" cy="1381125"/>
            <a:chOff x="742" y="850"/>
            <a:chExt cx="1248" cy="870"/>
          </a:xfrm>
        </p:grpSpPr>
        <p:pic>
          <p:nvPicPr>
            <p:cNvPr id="445469" name="Picture 29"/>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742" y="850"/>
              <a:ext cx="797" cy="870"/>
            </a:xfrm>
            <a:prstGeom prst="rect">
              <a:avLst/>
            </a:prstGeom>
            <a:noFill/>
            <a:ln w="9525">
              <a:noFill/>
              <a:miter lim="800000"/>
              <a:headEnd/>
              <a:tailEnd/>
            </a:ln>
          </p:spPr>
        </p:pic>
        <p:sp>
          <p:nvSpPr>
            <p:cNvPr id="445470" name="Rectangle 30"/>
            <p:cNvSpPr>
              <a:spLocks noChangeArrowheads="1"/>
            </p:cNvSpPr>
            <p:nvPr/>
          </p:nvSpPr>
          <p:spPr bwMode="auto">
            <a:xfrm>
              <a:off x="1243" y="1265"/>
              <a:ext cx="747" cy="231"/>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2000" b="1">
                  <a:solidFill>
                    <a:srgbClr val="010101"/>
                  </a:solidFill>
                </a:rPr>
                <a:t>pituitary</a:t>
              </a:r>
              <a:endParaRPr lang="en-US" b="1">
                <a:solidFill>
                  <a:srgbClr val="010101"/>
                </a:solidFill>
              </a:endParaRPr>
            </a:p>
          </p:txBody>
        </p:sp>
      </p:grpSp>
      <p:sp>
        <p:nvSpPr>
          <p:cNvPr id="445471" name="Line 31"/>
          <p:cNvSpPr>
            <a:spLocks noChangeShapeType="1"/>
          </p:cNvSpPr>
          <p:nvPr/>
        </p:nvSpPr>
        <p:spPr bwMode="auto">
          <a:xfrm>
            <a:off x="3516313" y="4000500"/>
            <a:ext cx="1785937" cy="0"/>
          </a:xfrm>
          <a:prstGeom prst="line">
            <a:avLst/>
          </a:prstGeom>
          <a:noFill/>
          <a:ln w="9525">
            <a:solidFill>
              <a:srgbClr val="CC0000"/>
            </a:solidFill>
            <a:round/>
            <a:headEnd/>
            <a:tailEnd/>
          </a:ln>
          <a:effectLst/>
        </p:spPr>
        <p:txBody>
          <a:bodyPr wrap="none" anchor="ctr">
            <a:prstTxWarp prst="textNoShape">
              <a:avLst/>
            </a:prstTxWarp>
          </a:bodyPr>
          <a:lstStyle/>
          <a:p>
            <a:endParaRPr lang="en-US"/>
          </a:p>
        </p:txBody>
      </p:sp>
      <p:sp>
        <p:nvSpPr>
          <p:cNvPr id="445472" name="Oval 32"/>
          <p:cNvSpPr>
            <a:spLocks noChangeArrowheads="1"/>
          </p:cNvSpPr>
          <p:nvPr/>
        </p:nvSpPr>
        <p:spPr bwMode="auto">
          <a:xfrm>
            <a:off x="5738813" y="6103938"/>
            <a:ext cx="2238375" cy="365125"/>
          </a:xfrm>
          <a:prstGeom prst="ellipse">
            <a:avLst/>
          </a:prstGeom>
          <a:solidFill>
            <a:srgbClr val="CCC1DA"/>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angiotensinogen</a:t>
            </a:r>
          </a:p>
        </p:txBody>
      </p:sp>
      <p:sp>
        <p:nvSpPr>
          <p:cNvPr id="445473" name="Oval 33"/>
          <p:cNvSpPr>
            <a:spLocks noChangeArrowheads="1"/>
          </p:cNvSpPr>
          <p:nvPr/>
        </p:nvSpPr>
        <p:spPr bwMode="auto">
          <a:xfrm>
            <a:off x="3182938" y="6413500"/>
            <a:ext cx="2238375"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angiotensin</a:t>
            </a:r>
          </a:p>
        </p:txBody>
      </p:sp>
      <p:grpSp>
        <p:nvGrpSpPr>
          <p:cNvPr id="8" name="Group 34"/>
          <p:cNvGrpSpPr>
            <a:grpSpLocks/>
          </p:cNvGrpSpPr>
          <p:nvPr/>
        </p:nvGrpSpPr>
        <p:grpSpPr bwMode="auto">
          <a:xfrm>
            <a:off x="5553075" y="4394200"/>
            <a:ext cx="3006725" cy="1449388"/>
            <a:chOff x="3498" y="2768"/>
            <a:chExt cx="1894" cy="913"/>
          </a:xfrm>
        </p:grpSpPr>
        <p:pic>
          <p:nvPicPr>
            <p:cNvPr id="445475" name="Picture 35"/>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174" y="2768"/>
              <a:ext cx="1218" cy="913"/>
            </a:xfrm>
            <a:prstGeom prst="rect">
              <a:avLst/>
            </a:prstGeom>
            <a:noFill/>
          </p:spPr>
        </p:pic>
        <p:sp>
          <p:nvSpPr>
            <p:cNvPr id="445476" name="Rectangle 36"/>
            <p:cNvSpPr>
              <a:spLocks noChangeArrowheads="1"/>
            </p:cNvSpPr>
            <p:nvPr/>
          </p:nvSpPr>
          <p:spPr bwMode="auto">
            <a:xfrm>
              <a:off x="3498" y="3080"/>
              <a:ext cx="820"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nephron</a:t>
              </a:r>
            </a:p>
          </p:txBody>
        </p:sp>
      </p:grpSp>
      <p:grpSp>
        <p:nvGrpSpPr>
          <p:cNvPr id="9" name="Group 37"/>
          <p:cNvGrpSpPr>
            <a:grpSpLocks/>
          </p:cNvGrpSpPr>
          <p:nvPr/>
        </p:nvGrpSpPr>
        <p:grpSpPr bwMode="auto">
          <a:xfrm>
            <a:off x="0" y="4802188"/>
            <a:ext cx="1543050" cy="2024062"/>
            <a:chOff x="0" y="3025"/>
            <a:chExt cx="972" cy="1275"/>
          </a:xfrm>
        </p:grpSpPr>
        <p:pic>
          <p:nvPicPr>
            <p:cNvPr id="445478" name="Picture 38"/>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95" y="3417"/>
              <a:ext cx="777" cy="883"/>
            </a:xfrm>
            <a:prstGeom prst="rect">
              <a:avLst/>
            </a:prstGeom>
            <a:noFill/>
            <a:ln w="9525">
              <a:noFill/>
              <a:miter lim="800000"/>
              <a:headEnd/>
              <a:tailEnd/>
            </a:ln>
          </p:spPr>
        </p:pic>
        <p:sp>
          <p:nvSpPr>
            <p:cNvPr id="445479" name="Rectangle 39"/>
            <p:cNvSpPr>
              <a:spLocks noChangeArrowheads="1"/>
            </p:cNvSpPr>
            <p:nvPr/>
          </p:nvSpPr>
          <p:spPr bwMode="auto">
            <a:xfrm>
              <a:off x="0" y="3025"/>
              <a:ext cx="742" cy="480"/>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adrenal</a:t>
              </a:r>
              <a:br>
                <a:rPr lang="en-US" sz="2200" b="1">
                  <a:solidFill>
                    <a:srgbClr val="000000"/>
                  </a:solidFill>
                </a:rPr>
              </a:br>
              <a:r>
                <a:rPr lang="en-US" sz="2200" b="1">
                  <a:solidFill>
                    <a:srgbClr val="000000"/>
                  </a:solidFill>
                </a:rPr>
                <a:t>gland</a:t>
              </a:r>
            </a:p>
          </p:txBody>
        </p:sp>
      </p:grpSp>
      <p:sp>
        <p:nvSpPr>
          <p:cNvPr id="445480" name="Oval 40"/>
          <p:cNvSpPr>
            <a:spLocks noChangeArrowheads="1"/>
          </p:cNvSpPr>
          <p:nvPr/>
        </p:nvSpPr>
        <p:spPr bwMode="auto">
          <a:xfrm>
            <a:off x="1452563" y="5881688"/>
            <a:ext cx="2238375" cy="365125"/>
          </a:xfrm>
          <a:prstGeom prst="ellipse">
            <a:avLst/>
          </a:prstGeom>
          <a:solidFill>
            <a:srgbClr val="CCFF66"/>
          </a:solidFill>
          <a:ln w="9525">
            <a:solidFill>
              <a:srgbClr val="660000"/>
            </a:solidFill>
            <a:round/>
            <a:headEnd/>
            <a:tailEnd/>
          </a:ln>
          <a:effectLst/>
        </p:spPr>
        <p:txBody>
          <a:bodyPr wrap="none" anchor="ctr">
            <a:prstTxWarp prst="textNoShape">
              <a:avLst/>
            </a:prstTxWarp>
          </a:bodyPr>
          <a:lstStyle/>
          <a:p>
            <a:r>
              <a:rPr lang="en-US" sz="2200" b="1">
                <a:solidFill>
                  <a:srgbClr val="000000"/>
                </a:solidFill>
              </a:rPr>
              <a:t>aldosterone</a:t>
            </a:r>
          </a:p>
        </p:txBody>
      </p:sp>
      <p:pic>
        <p:nvPicPr>
          <p:cNvPr id="445481" name="Picture 41"/>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114300" y="2674938"/>
            <a:ext cx="1477963" cy="1268412"/>
          </a:xfrm>
          <a:prstGeom prst="rect">
            <a:avLst/>
          </a:prstGeom>
          <a:noFill/>
          <a:ln w="9525">
            <a:noFill/>
            <a:miter lim="800000"/>
            <a:headEnd/>
            <a:tailEnd/>
          </a:ln>
        </p:spPr>
      </p:pic>
      <p:grpSp>
        <p:nvGrpSpPr>
          <p:cNvPr id="10" name="Group 44"/>
          <p:cNvGrpSpPr>
            <a:grpSpLocks/>
          </p:cNvGrpSpPr>
          <p:nvPr/>
        </p:nvGrpSpPr>
        <p:grpSpPr bwMode="auto">
          <a:xfrm>
            <a:off x="6684963" y="4105275"/>
            <a:ext cx="2203450" cy="962025"/>
            <a:chOff x="4195" y="2586"/>
            <a:chExt cx="1388" cy="606"/>
          </a:xfrm>
        </p:grpSpPr>
        <p:sp>
          <p:nvSpPr>
            <p:cNvPr id="445482" name="Rectangle 42"/>
            <p:cNvSpPr>
              <a:spLocks noChangeArrowheads="1"/>
            </p:cNvSpPr>
            <p:nvPr/>
          </p:nvSpPr>
          <p:spPr bwMode="auto">
            <a:xfrm>
              <a:off x="4195" y="2586"/>
              <a:ext cx="1388" cy="404"/>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2000" b="1" u="sng">
                  <a:solidFill>
                    <a:srgbClr val="000000"/>
                  </a:solidFill>
                </a:rPr>
                <a:t>J</a:t>
              </a:r>
              <a:r>
                <a:rPr lang="en-US" sz="2000" b="1">
                  <a:solidFill>
                    <a:srgbClr val="000000"/>
                  </a:solidFill>
                </a:rPr>
                <a:t>uxta</a:t>
              </a:r>
              <a:r>
                <a:rPr lang="en-US" sz="2000" b="1" u="sng">
                  <a:solidFill>
                    <a:srgbClr val="000000"/>
                  </a:solidFill>
                </a:rPr>
                <a:t>G</a:t>
              </a:r>
              <a:r>
                <a:rPr lang="en-US" sz="2000" b="1">
                  <a:solidFill>
                    <a:srgbClr val="000000"/>
                  </a:solidFill>
                </a:rPr>
                <a:t>lomerular</a:t>
              </a:r>
              <a:br>
                <a:rPr lang="en-US" sz="2000" b="1">
                  <a:solidFill>
                    <a:srgbClr val="000000"/>
                  </a:solidFill>
                </a:rPr>
              </a:br>
              <a:r>
                <a:rPr lang="en-US" sz="2000" b="1" u="sng">
                  <a:solidFill>
                    <a:srgbClr val="000000"/>
                  </a:solidFill>
                </a:rPr>
                <a:t>A</a:t>
              </a:r>
              <a:r>
                <a:rPr lang="en-US" sz="2000" b="1">
                  <a:solidFill>
                    <a:srgbClr val="000000"/>
                  </a:solidFill>
                </a:rPr>
                <a:t>pparatus</a:t>
              </a:r>
            </a:p>
          </p:txBody>
        </p:sp>
        <p:sp>
          <p:nvSpPr>
            <p:cNvPr id="445483" name="Line 43"/>
            <p:cNvSpPr>
              <a:spLocks noChangeShapeType="1"/>
            </p:cNvSpPr>
            <p:nvPr/>
          </p:nvSpPr>
          <p:spPr bwMode="auto">
            <a:xfrm flipH="1">
              <a:off x="4377" y="2792"/>
              <a:ext cx="15" cy="4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xmlns="" val="1715506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Comparing Solute Concentrations</a:t>
            </a:r>
            <a:endParaRPr lang="en-US" dirty="0">
              <a:solidFill>
                <a:schemeClr val="accent1">
                  <a:satMod val="150000"/>
                </a:schemeClr>
              </a:solidFill>
            </a:endParaRPr>
          </a:p>
        </p:txBody>
      </p:sp>
      <p:graphicFrame>
        <p:nvGraphicFramePr>
          <p:cNvPr id="2" name="Content Placeholder 1"/>
          <p:cNvGraphicFramePr>
            <a:graphicFrameLocks noGrp="1"/>
          </p:cNvGraphicFramePr>
          <p:nvPr>
            <p:ph idx="1"/>
          </p:nvPr>
        </p:nvGraphicFramePr>
        <p:xfrm>
          <a:off x="457200" y="1774825"/>
          <a:ext cx="8229600" cy="4436900"/>
        </p:xfrm>
        <a:graphic>
          <a:graphicData uri="http://schemas.openxmlformats.org/drawingml/2006/table">
            <a:tbl>
              <a:tblPr firstRow="1" bandRow="1">
                <a:tableStyleId>{5C22544A-7EE6-4342-B048-85BDC9FD1C3A}</a:tableStyleId>
              </a:tblPr>
              <a:tblGrid>
                <a:gridCol w="2057400"/>
                <a:gridCol w="2057400"/>
                <a:gridCol w="2057400"/>
                <a:gridCol w="2057400"/>
              </a:tblGrid>
              <a:tr h="1626521">
                <a:tc>
                  <a:txBody>
                    <a:bodyPr/>
                    <a:lstStyle/>
                    <a:p>
                      <a:pPr algn="ctr"/>
                      <a:r>
                        <a:rPr lang="en-US" sz="2800" dirty="0" smtClean="0"/>
                        <a:t>Molecule</a:t>
                      </a:r>
                      <a:endParaRPr lang="en-US" sz="2800" dirty="0"/>
                    </a:p>
                  </a:txBody>
                  <a:tcPr/>
                </a:tc>
                <a:tc>
                  <a:txBody>
                    <a:bodyPr/>
                    <a:lstStyle/>
                    <a:p>
                      <a:pPr algn="ctr"/>
                      <a:r>
                        <a:rPr lang="en-US" sz="2800" dirty="0" smtClean="0"/>
                        <a:t>Amount in blood plasma (mg/100mL)</a:t>
                      </a:r>
                      <a:endParaRPr lang="en-US" sz="2800" dirty="0"/>
                    </a:p>
                  </a:txBody>
                  <a:tcPr/>
                </a:tc>
                <a:tc>
                  <a:txBody>
                    <a:bodyPr/>
                    <a:lstStyle/>
                    <a:p>
                      <a:pPr algn="ctr"/>
                      <a:r>
                        <a:rPr lang="en-US" sz="2800" dirty="0" smtClean="0"/>
                        <a:t>Amount in glomerular filtrate (mg/100mL)</a:t>
                      </a:r>
                      <a:endParaRPr lang="en-US" sz="2800" dirty="0"/>
                    </a:p>
                  </a:txBody>
                  <a:tcPr/>
                </a:tc>
                <a:tc>
                  <a:txBody>
                    <a:bodyPr/>
                    <a:lstStyle/>
                    <a:p>
                      <a:pPr algn="ctr"/>
                      <a:r>
                        <a:rPr lang="en-US" sz="2800" dirty="0" smtClean="0"/>
                        <a:t>Amount in urine (mg/100mL)</a:t>
                      </a:r>
                      <a:endParaRPr lang="en-US" sz="2800" dirty="0"/>
                    </a:p>
                  </a:txBody>
                  <a:tcPr/>
                </a:tc>
              </a:tr>
              <a:tr h="659645">
                <a:tc>
                  <a:txBody>
                    <a:bodyPr/>
                    <a:lstStyle/>
                    <a:p>
                      <a:r>
                        <a:rPr lang="en-US" sz="2800" dirty="0" smtClean="0"/>
                        <a:t>proteins</a:t>
                      </a:r>
                      <a:endParaRPr lang="en-US" sz="2800" dirty="0"/>
                    </a:p>
                  </a:txBody>
                  <a:tcPr/>
                </a:tc>
                <a:tc>
                  <a:txBody>
                    <a:bodyPr/>
                    <a:lstStyle/>
                    <a:p>
                      <a:pPr algn="ctr"/>
                      <a:r>
                        <a:rPr lang="en-US" sz="2800" dirty="0" smtClean="0"/>
                        <a:t>&gt; 700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r>
              <a:tr h="659645">
                <a:tc>
                  <a:txBody>
                    <a:bodyPr/>
                    <a:lstStyle/>
                    <a:p>
                      <a:r>
                        <a:rPr lang="en-US" sz="2800" dirty="0" smtClean="0"/>
                        <a:t>glucose</a:t>
                      </a:r>
                      <a:endParaRPr lang="en-US" sz="2800" dirty="0"/>
                    </a:p>
                  </a:txBody>
                  <a:tcPr/>
                </a:tc>
                <a:tc>
                  <a:txBody>
                    <a:bodyPr/>
                    <a:lstStyle/>
                    <a:p>
                      <a:pPr algn="ctr"/>
                      <a:r>
                        <a:rPr lang="en-US" sz="2800" dirty="0" smtClean="0"/>
                        <a:t>&gt; 90</a:t>
                      </a:r>
                      <a:endParaRPr lang="en-US" sz="2800" dirty="0"/>
                    </a:p>
                  </a:txBody>
                  <a:tcPr/>
                </a:tc>
                <a:tc>
                  <a:txBody>
                    <a:bodyPr/>
                    <a:lstStyle/>
                    <a:p>
                      <a:pPr algn="ctr"/>
                      <a:r>
                        <a:rPr lang="en-US" sz="2800" dirty="0" smtClean="0"/>
                        <a:t>&gt; 90</a:t>
                      </a:r>
                      <a:endParaRPr lang="en-US" sz="2800" dirty="0"/>
                    </a:p>
                  </a:txBody>
                  <a:tcPr/>
                </a:tc>
                <a:tc>
                  <a:txBody>
                    <a:bodyPr/>
                    <a:lstStyle/>
                    <a:p>
                      <a:pPr algn="ctr"/>
                      <a:r>
                        <a:rPr lang="en-US" sz="2800" dirty="0" smtClean="0"/>
                        <a:t>0</a:t>
                      </a:r>
                      <a:endParaRPr lang="en-US" sz="2800" dirty="0"/>
                    </a:p>
                  </a:txBody>
                  <a:tcPr/>
                </a:tc>
              </a:tr>
              <a:tr h="659645">
                <a:tc>
                  <a:txBody>
                    <a:bodyPr/>
                    <a:lstStyle/>
                    <a:p>
                      <a:r>
                        <a:rPr lang="en-US" sz="2800" dirty="0" smtClean="0"/>
                        <a:t>urea</a:t>
                      </a:r>
                      <a:endParaRPr lang="en-US" sz="2800" dirty="0"/>
                    </a:p>
                  </a:txBody>
                  <a:tcPr/>
                </a:tc>
                <a:tc>
                  <a:txBody>
                    <a:bodyPr/>
                    <a:lstStyle/>
                    <a:p>
                      <a:pPr algn="ctr"/>
                      <a:r>
                        <a:rPr lang="en-US" sz="2800" dirty="0" smtClean="0"/>
                        <a:t>30</a:t>
                      </a:r>
                      <a:endParaRPr lang="en-US" sz="2800" dirty="0"/>
                    </a:p>
                  </a:txBody>
                  <a:tcPr/>
                </a:tc>
                <a:tc>
                  <a:txBody>
                    <a:bodyPr/>
                    <a:lstStyle/>
                    <a:p>
                      <a:pPr algn="ctr"/>
                      <a:r>
                        <a:rPr lang="en-US" sz="2800" dirty="0" smtClean="0"/>
                        <a:t>30</a:t>
                      </a:r>
                      <a:endParaRPr lang="en-US" sz="2800" dirty="0"/>
                    </a:p>
                  </a:txBody>
                  <a:tcPr/>
                </a:tc>
                <a:tc>
                  <a:txBody>
                    <a:bodyPr/>
                    <a:lstStyle/>
                    <a:p>
                      <a:pPr algn="ctr"/>
                      <a:r>
                        <a:rPr lang="en-US" sz="2800" dirty="0" smtClean="0"/>
                        <a:t>&gt; 1800</a:t>
                      </a:r>
                      <a:endParaRPr lang="en-US" sz="2800" dirty="0"/>
                    </a:p>
                  </a:txBody>
                  <a:tcPr/>
                </a:tc>
              </a:tr>
              <a:tr h="659645">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Damon, A., </a:t>
                      </a:r>
                      <a:r>
                        <a:rPr lang="en-US" sz="1200" dirty="0" err="1" smtClean="0"/>
                        <a:t>McGonegal</a:t>
                      </a:r>
                      <a:r>
                        <a:rPr lang="en-US" sz="1200" dirty="0" smtClean="0"/>
                        <a:t>, R., </a:t>
                      </a:r>
                      <a:r>
                        <a:rPr lang="en-US" sz="1200" dirty="0" err="1" smtClean="0"/>
                        <a:t>Tosto</a:t>
                      </a:r>
                      <a:r>
                        <a:rPr lang="en-US" sz="1200" dirty="0" smtClean="0"/>
                        <a:t>, P., &amp; Ward, W. (2007).  </a:t>
                      </a:r>
                      <a:r>
                        <a:rPr lang="en-US" sz="1200" i="1" dirty="0" smtClean="0"/>
                        <a:t>Higher Level Biology.</a:t>
                      </a:r>
                      <a:r>
                        <a:rPr lang="en-US" sz="1200" dirty="0" smtClean="0"/>
                        <a:t>  England: Pearson Education, Inc.</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dirty="0" smtClean="0">
                <a:solidFill>
                  <a:schemeClr val="accent1">
                    <a:satMod val="150000"/>
                  </a:schemeClr>
                </a:solidFill>
              </a:rPr>
              <a:t>Diabetes &amp; Glucose in Urine</a:t>
            </a:r>
            <a:endParaRPr lang="en-US" dirty="0">
              <a:solidFill>
                <a:schemeClr val="accent1">
                  <a:satMod val="150000"/>
                </a:schemeClr>
              </a:solidFill>
            </a:endParaRPr>
          </a:p>
        </p:txBody>
      </p:sp>
      <p:sp>
        <p:nvSpPr>
          <p:cNvPr id="33794" name="Content Placeholder 6"/>
          <p:cNvSpPr>
            <a:spLocks noGrp="1"/>
          </p:cNvSpPr>
          <p:nvPr>
            <p:ph idx="1"/>
          </p:nvPr>
        </p:nvSpPr>
        <p:spPr/>
        <p:txBody>
          <a:bodyPr/>
          <a:lstStyle/>
          <a:p>
            <a:r>
              <a:rPr lang="en-US" smtClean="0"/>
              <a:t>People with uncontrolled diabetes can have a large amount of glucose in their blood</a:t>
            </a:r>
          </a:p>
          <a:p>
            <a:r>
              <a:rPr lang="en-US" dirty="0" smtClean="0"/>
              <a:t>Glucose enters the </a:t>
            </a:r>
            <a:r>
              <a:rPr lang="en-US" dirty="0" err="1" smtClean="0"/>
              <a:t>glomerular</a:t>
            </a:r>
            <a:r>
              <a:rPr lang="en-US" dirty="0" smtClean="0"/>
              <a:t> filtrate and is reabsorbed by </a:t>
            </a:r>
            <a:r>
              <a:rPr lang="en-US" u="sng" dirty="0" smtClean="0"/>
              <a:t>active transport</a:t>
            </a:r>
            <a:endParaRPr lang="en-US" dirty="0" smtClean="0"/>
          </a:p>
          <a:p>
            <a:pPr lvl="1"/>
            <a:r>
              <a:rPr lang="en-US" dirty="0" smtClean="0"/>
              <a:t>There is a maximum rate at which </a:t>
            </a:r>
            <a:r>
              <a:rPr lang="en-US" dirty="0" err="1" smtClean="0"/>
              <a:t>reabsorption</a:t>
            </a:r>
            <a:r>
              <a:rPr lang="en-US" dirty="0" smtClean="0"/>
              <a:t> can occur</a:t>
            </a:r>
          </a:p>
          <a:p>
            <a:r>
              <a:rPr lang="en-US" dirty="0" smtClean="0"/>
              <a:t>If there is too much glucose in the blood, </a:t>
            </a:r>
            <a:r>
              <a:rPr lang="en-US" dirty="0" err="1" smtClean="0"/>
              <a:t>reabsorption</a:t>
            </a:r>
            <a:r>
              <a:rPr lang="en-US" dirty="0" smtClean="0"/>
              <a:t> of all glucose from the </a:t>
            </a:r>
            <a:r>
              <a:rPr lang="en-US" dirty="0" err="1" smtClean="0"/>
              <a:t>glomerular</a:t>
            </a:r>
            <a:r>
              <a:rPr lang="en-US" dirty="0" smtClean="0"/>
              <a:t> filtrate cannot be achieved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36600"/>
          </a:xfrm>
        </p:spPr>
        <p:txBody>
          <a:bodyPr/>
          <a:lstStyle/>
          <a:p>
            <a:r>
              <a:rPr lang="en-US" dirty="0" smtClean="0"/>
              <a:t>Quick Check:  Make Sure You Can</a:t>
            </a:r>
            <a:endParaRPr lang="en-US" dirty="0"/>
          </a:p>
        </p:txBody>
      </p:sp>
      <p:sp>
        <p:nvSpPr>
          <p:cNvPr id="3" name="Content Placeholder 2"/>
          <p:cNvSpPr>
            <a:spLocks noGrp="1"/>
          </p:cNvSpPr>
          <p:nvPr>
            <p:ph idx="1"/>
          </p:nvPr>
        </p:nvSpPr>
        <p:spPr>
          <a:xfrm>
            <a:off x="317500" y="736600"/>
            <a:ext cx="8229600" cy="5144247"/>
          </a:xfrm>
        </p:spPr>
        <p:txBody>
          <a:bodyPr/>
          <a:lstStyle/>
          <a:p>
            <a:pPr marL="514350" indent="-514350">
              <a:buFont typeface="+mj-lt"/>
              <a:buAutoNum type="arabicPeriod"/>
            </a:pPr>
            <a:r>
              <a:rPr lang="en-US" sz="2800" dirty="0" smtClean="0"/>
              <a:t>Define excretion &amp; </a:t>
            </a:r>
            <a:r>
              <a:rPr lang="en-US" sz="2800" dirty="0" err="1" smtClean="0"/>
              <a:t>osmoregulation</a:t>
            </a:r>
            <a:endParaRPr lang="en-US" sz="2800" dirty="0" smtClean="0"/>
          </a:p>
          <a:p>
            <a:pPr marL="514350" indent="-514350">
              <a:buFont typeface="+mj-lt"/>
              <a:buAutoNum type="arabicPeriod"/>
            </a:pPr>
            <a:r>
              <a:rPr lang="en-US" sz="2800" dirty="0" smtClean="0"/>
              <a:t>Draw and label a diagram of the kidney</a:t>
            </a:r>
          </a:p>
          <a:p>
            <a:pPr marL="514350" indent="-514350">
              <a:buFont typeface="+mj-lt"/>
              <a:buAutoNum type="arabicPeriod"/>
            </a:pPr>
            <a:r>
              <a:rPr lang="en-US" sz="2800" dirty="0" smtClean="0"/>
              <a:t>Explain the role of animal excretory systems in osmoregulation.</a:t>
            </a:r>
          </a:p>
          <a:p>
            <a:pPr marL="514350" indent="-514350">
              <a:buAutoNum type="arabicPeriod"/>
            </a:pPr>
            <a:r>
              <a:rPr lang="en-US" sz="2800" dirty="0" smtClean="0"/>
              <a:t>Diagram all important parts of a nephron and explain their functions.</a:t>
            </a:r>
          </a:p>
          <a:p>
            <a:pPr marL="514350" indent="-514350">
              <a:buAutoNum type="arabicPeriod"/>
            </a:pPr>
            <a:r>
              <a:rPr lang="en-US" sz="2800" dirty="0" smtClean="0"/>
              <a:t>Explain the processes of </a:t>
            </a:r>
            <a:r>
              <a:rPr lang="en-US" sz="2800" dirty="0" err="1" smtClean="0"/>
              <a:t>ultrafilatration</a:t>
            </a:r>
            <a:r>
              <a:rPr lang="en-US" sz="2800" dirty="0" smtClean="0"/>
              <a:t>, </a:t>
            </a:r>
            <a:r>
              <a:rPr lang="en-US" sz="2800" dirty="0" err="1" smtClean="0"/>
              <a:t>reabsorption</a:t>
            </a:r>
            <a:r>
              <a:rPr lang="en-US" sz="2800" dirty="0" smtClean="0"/>
              <a:t>, and secretion</a:t>
            </a:r>
          </a:p>
          <a:p>
            <a:pPr marL="514350" indent="-514350">
              <a:buAutoNum type="arabicPeriod"/>
            </a:pPr>
            <a:r>
              <a:rPr lang="en-US" sz="2800" dirty="0" smtClean="0"/>
              <a:t>Explain the role of ADH in the maintenance of the water balance of the blood. </a:t>
            </a:r>
          </a:p>
        </p:txBody>
      </p:sp>
    </p:spTree>
    <p:extLst>
      <p:ext uri="{BB962C8B-B14F-4D97-AF65-F5344CB8AC3E}">
        <p14:creationId xmlns:p14="http://schemas.microsoft.com/office/powerpoint/2010/main" xmlns="" val="1662888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Oval 2"/>
          <p:cNvSpPr>
            <a:spLocks noChangeArrowheads="1"/>
          </p:cNvSpPr>
          <p:nvPr/>
        </p:nvSpPr>
        <p:spPr bwMode="auto">
          <a:xfrm>
            <a:off x="2687638" y="4791075"/>
            <a:ext cx="1328737" cy="1962150"/>
          </a:xfrm>
          <a:prstGeom prst="ellipse">
            <a:avLst/>
          </a:prstGeom>
          <a:solidFill>
            <a:srgbClr val="FFEA18"/>
          </a:solidFill>
          <a:ln w="9525">
            <a:noFill/>
            <a:round/>
            <a:headEnd/>
            <a:tailEnd/>
          </a:ln>
          <a:effectLst/>
        </p:spPr>
        <p:txBody>
          <a:bodyPr wrap="none" anchor="ctr">
            <a:prstTxWarp prst="textNoShape">
              <a:avLst/>
            </a:prstTxWarp>
          </a:bodyPr>
          <a:lstStyle/>
          <a:p>
            <a:endParaRPr lang="en-US"/>
          </a:p>
        </p:txBody>
      </p:sp>
      <p:sp>
        <p:nvSpPr>
          <p:cNvPr id="470019" name="Rectangle 3"/>
          <p:cNvSpPr>
            <a:spLocks noGrp="1" noChangeArrowheads="1"/>
          </p:cNvSpPr>
          <p:nvPr>
            <p:ph type="title"/>
          </p:nvPr>
        </p:nvSpPr>
        <p:spPr/>
        <p:txBody>
          <a:bodyPr/>
          <a:lstStyle/>
          <a:p>
            <a:r>
              <a:rPr lang="en-US"/>
              <a:t>Intracellular Waste</a:t>
            </a:r>
          </a:p>
        </p:txBody>
      </p:sp>
      <p:sp>
        <p:nvSpPr>
          <p:cNvPr id="470020" name="Rectangle 4" descr="Rectangle: Click to edit Master text styles&#10;Second level&#10;Third level&#10;Fourth level&#10;Fifth level"/>
          <p:cNvSpPr>
            <a:spLocks noGrp="1" noChangeArrowheads="1"/>
          </p:cNvSpPr>
          <p:nvPr>
            <p:ph type="body" idx="1"/>
          </p:nvPr>
        </p:nvSpPr>
        <p:spPr>
          <a:xfrm>
            <a:off x="838200" y="1371600"/>
            <a:ext cx="7772400" cy="2911475"/>
          </a:xfrm>
        </p:spPr>
        <p:txBody>
          <a:bodyPr/>
          <a:lstStyle/>
          <a:p>
            <a:r>
              <a:rPr lang="en-US" dirty="0"/>
              <a:t>What waste products?</a:t>
            </a:r>
          </a:p>
          <a:p>
            <a:pPr lvl="1"/>
            <a:r>
              <a:rPr lang="en-US" dirty="0"/>
              <a:t>what do we digest our food into…</a:t>
            </a:r>
          </a:p>
          <a:p>
            <a:pPr marL="1085850" lvl="2"/>
            <a:r>
              <a:rPr lang="en-US" dirty="0"/>
              <a:t>carbohydrates = </a:t>
            </a:r>
            <a:r>
              <a:rPr lang="en-US" dirty="0">
                <a:solidFill>
                  <a:srgbClr val="CC0000"/>
                </a:solidFill>
              </a:rPr>
              <a:t>CHO</a:t>
            </a:r>
            <a:endParaRPr lang="en-US" dirty="0"/>
          </a:p>
          <a:p>
            <a:pPr marL="1085850" lvl="2"/>
            <a:r>
              <a:rPr lang="en-US" dirty="0"/>
              <a:t>lipids = </a:t>
            </a:r>
            <a:r>
              <a:rPr lang="en-US" dirty="0">
                <a:solidFill>
                  <a:srgbClr val="CC0000"/>
                </a:solidFill>
              </a:rPr>
              <a:t>CHO</a:t>
            </a:r>
            <a:endParaRPr lang="en-US" dirty="0"/>
          </a:p>
          <a:p>
            <a:pPr marL="1085850" lvl="2"/>
            <a:r>
              <a:rPr lang="en-US" dirty="0"/>
              <a:t>proteins = </a:t>
            </a:r>
            <a:r>
              <a:rPr lang="en-US" dirty="0">
                <a:solidFill>
                  <a:srgbClr val="CC0000"/>
                </a:solidFill>
              </a:rPr>
              <a:t>CHON </a:t>
            </a:r>
          </a:p>
          <a:p>
            <a:pPr marL="1085850" lvl="2"/>
            <a:r>
              <a:rPr lang="en-US" dirty="0"/>
              <a:t>nucleic acids = </a:t>
            </a:r>
            <a:r>
              <a:rPr lang="en-US" dirty="0">
                <a:solidFill>
                  <a:srgbClr val="CC0000"/>
                </a:solidFill>
              </a:rPr>
              <a:t>CHOPN </a:t>
            </a:r>
            <a:endParaRPr lang="en-US" dirty="0"/>
          </a:p>
        </p:txBody>
      </p:sp>
      <p:sp>
        <p:nvSpPr>
          <p:cNvPr id="470021" name="Rectangle 5"/>
          <p:cNvSpPr>
            <a:spLocks noChangeArrowheads="1"/>
          </p:cNvSpPr>
          <p:nvPr/>
        </p:nvSpPr>
        <p:spPr bwMode="auto">
          <a:xfrm>
            <a:off x="6854825" y="5224463"/>
            <a:ext cx="1898650" cy="549275"/>
          </a:xfrm>
          <a:prstGeom prst="rect">
            <a:avLst/>
          </a:prstGeom>
          <a:noFill/>
          <a:ln w="9525">
            <a:noFill/>
            <a:miter lim="800000"/>
            <a:headEnd/>
            <a:tailEnd/>
          </a:ln>
          <a:effectLst/>
        </p:spPr>
        <p:txBody>
          <a:bodyPr wrap="none" anchor="ctr">
            <a:prstTxWarp prst="textNoShape">
              <a:avLst/>
            </a:prstTxWarp>
            <a:spAutoFit/>
          </a:bodyPr>
          <a:lstStyle/>
          <a:p>
            <a:r>
              <a:rPr lang="en-US" sz="3000" b="1">
                <a:solidFill>
                  <a:srgbClr val="0F116A"/>
                </a:solidFill>
              </a:rPr>
              <a:t>CO</a:t>
            </a:r>
            <a:r>
              <a:rPr lang="en-US" sz="3000" b="1" baseline="-25000">
                <a:solidFill>
                  <a:srgbClr val="0F116A"/>
                </a:solidFill>
              </a:rPr>
              <a:t>2 + </a:t>
            </a:r>
            <a:r>
              <a:rPr lang="en-US" sz="3000" b="1">
                <a:solidFill>
                  <a:srgbClr val="0F116A"/>
                </a:solidFill>
              </a:rPr>
              <a:t>H</a:t>
            </a:r>
            <a:r>
              <a:rPr lang="en-US" sz="3000" b="1" baseline="-25000">
                <a:solidFill>
                  <a:srgbClr val="0F116A"/>
                </a:solidFill>
              </a:rPr>
              <a:t>2</a:t>
            </a:r>
            <a:r>
              <a:rPr lang="en-US" sz="3000" b="1">
                <a:solidFill>
                  <a:srgbClr val="0F116A"/>
                </a:solidFill>
              </a:rPr>
              <a:t>O</a:t>
            </a:r>
          </a:p>
        </p:txBody>
      </p:sp>
      <p:sp>
        <p:nvSpPr>
          <p:cNvPr id="470023" name="Rectangle 7"/>
          <p:cNvSpPr>
            <a:spLocks noChangeArrowheads="1"/>
          </p:cNvSpPr>
          <p:nvPr/>
        </p:nvSpPr>
        <p:spPr bwMode="auto">
          <a:xfrm>
            <a:off x="50800" y="5908675"/>
            <a:ext cx="1633538" cy="885825"/>
          </a:xfrm>
          <a:prstGeom prst="rect">
            <a:avLst/>
          </a:prstGeom>
          <a:noFill/>
          <a:ln w="9525">
            <a:noFill/>
            <a:miter lim="800000"/>
            <a:headEnd/>
            <a:tailEnd/>
          </a:ln>
          <a:effectLst/>
        </p:spPr>
        <p:txBody>
          <a:bodyPr wrap="none" anchor="ctr">
            <a:prstTxWarp prst="textNoShape">
              <a:avLst/>
            </a:prstTxWarp>
            <a:spAutoFit/>
          </a:bodyPr>
          <a:lstStyle/>
          <a:p>
            <a:pPr algn="r"/>
            <a:r>
              <a:rPr lang="en-US" sz="2600" b="1" dirty="0">
                <a:solidFill>
                  <a:srgbClr val="0F116A"/>
                </a:solidFill>
              </a:rPr>
              <a:t>NH</a:t>
            </a:r>
            <a:r>
              <a:rPr lang="en-US" sz="2600" b="1" baseline="-25000" dirty="0">
                <a:solidFill>
                  <a:srgbClr val="0F116A"/>
                </a:solidFill>
              </a:rPr>
              <a:t>2</a:t>
            </a:r>
            <a:r>
              <a:rPr lang="en-US" sz="2600" b="1" baseline="30000" dirty="0">
                <a:solidFill>
                  <a:srgbClr val="0F116A"/>
                </a:solidFill>
              </a:rPr>
              <a:t> </a:t>
            </a:r>
            <a:r>
              <a:rPr lang="en-US" sz="2600" b="1" dirty="0">
                <a:solidFill>
                  <a:srgbClr val="0F116A"/>
                </a:solidFill>
              </a:rPr>
              <a:t>=</a:t>
            </a:r>
            <a:endParaRPr lang="en-US" sz="2600" b="1" baseline="30000" dirty="0">
              <a:solidFill>
                <a:srgbClr val="0F116A"/>
              </a:solidFill>
            </a:endParaRPr>
          </a:p>
          <a:p>
            <a:pPr algn="r"/>
            <a:r>
              <a:rPr lang="en-US" sz="2600" b="1" dirty="0">
                <a:solidFill>
                  <a:srgbClr val="0F116A"/>
                </a:solidFill>
              </a:rPr>
              <a:t>ammonia</a:t>
            </a:r>
          </a:p>
        </p:txBody>
      </p:sp>
      <p:sp>
        <p:nvSpPr>
          <p:cNvPr id="470024" name="Oval 8"/>
          <p:cNvSpPr>
            <a:spLocks noChangeArrowheads="1"/>
          </p:cNvSpPr>
          <p:nvPr/>
        </p:nvSpPr>
        <p:spPr bwMode="auto">
          <a:xfrm>
            <a:off x="6626225" y="3184525"/>
            <a:ext cx="457200" cy="685800"/>
          </a:xfrm>
          <a:prstGeom prst="ellipse">
            <a:avLst/>
          </a:prstGeom>
          <a:noFill/>
          <a:ln w="76200">
            <a:solidFill>
              <a:srgbClr val="FFCC18"/>
            </a:solidFill>
            <a:round/>
            <a:headEnd/>
            <a:tailEnd/>
          </a:ln>
          <a:effectLst/>
        </p:spPr>
        <p:txBody>
          <a:bodyPr wrap="none" anchor="ctr">
            <a:prstTxWarp prst="textNoShape">
              <a:avLst/>
            </a:prstTxWarp>
          </a:bodyPr>
          <a:lstStyle/>
          <a:p>
            <a:endParaRPr lang="en-US"/>
          </a:p>
        </p:txBody>
      </p:sp>
      <p:sp>
        <p:nvSpPr>
          <p:cNvPr id="470025" name="Oval 9"/>
          <p:cNvSpPr>
            <a:spLocks noChangeArrowheads="1"/>
          </p:cNvSpPr>
          <p:nvPr/>
        </p:nvSpPr>
        <p:spPr bwMode="auto">
          <a:xfrm>
            <a:off x="8081963" y="3621088"/>
            <a:ext cx="473075" cy="685800"/>
          </a:xfrm>
          <a:prstGeom prst="ellipse">
            <a:avLst/>
          </a:prstGeom>
          <a:noFill/>
          <a:ln w="28575">
            <a:solidFill>
              <a:srgbClr val="FFCC18"/>
            </a:solidFill>
            <a:round/>
            <a:headEnd/>
            <a:tailEnd/>
          </a:ln>
          <a:effectLst/>
        </p:spPr>
        <p:txBody>
          <a:bodyPr wrap="none" anchor="ctr">
            <a:prstTxWarp prst="textNoShape">
              <a:avLst/>
            </a:prstTxWarp>
          </a:bodyPr>
          <a:lstStyle/>
          <a:p>
            <a:endParaRPr lang="en-US"/>
          </a:p>
        </p:txBody>
      </p:sp>
      <p:sp>
        <p:nvSpPr>
          <p:cNvPr id="470026" name="Rectangle 10"/>
          <p:cNvSpPr>
            <a:spLocks noChangeArrowheads="1"/>
          </p:cNvSpPr>
          <p:nvPr/>
        </p:nvSpPr>
        <p:spPr bwMode="auto">
          <a:xfrm>
            <a:off x="5168900" y="2422525"/>
            <a:ext cx="2000250" cy="45720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CC0000"/>
                </a:solidFill>
                <a:sym typeface="Symbol" charset="2"/>
              </a:rPr>
              <a:t></a:t>
            </a:r>
            <a:r>
              <a:rPr lang="en-US" b="1">
                <a:solidFill>
                  <a:srgbClr val="CC0000"/>
                </a:solidFill>
              </a:rPr>
              <a:t> CO</a:t>
            </a:r>
            <a:r>
              <a:rPr lang="en-US" b="1" baseline="-25000">
                <a:solidFill>
                  <a:srgbClr val="CC0000"/>
                </a:solidFill>
              </a:rPr>
              <a:t>2 </a:t>
            </a:r>
            <a:r>
              <a:rPr lang="en-US" b="1">
                <a:solidFill>
                  <a:srgbClr val="CC0000"/>
                </a:solidFill>
              </a:rPr>
              <a:t>+</a:t>
            </a:r>
            <a:r>
              <a:rPr lang="en-US" b="1" baseline="-25000">
                <a:solidFill>
                  <a:srgbClr val="CC0000"/>
                </a:solidFill>
              </a:rPr>
              <a:t> </a:t>
            </a:r>
            <a:r>
              <a:rPr lang="en-US" b="1">
                <a:solidFill>
                  <a:srgbClr val="CC0000"/>
                </a:solidFill>
              </a:rPr>
              <a:t>H</a:t>
            </a:r>
            <a:r>
              <a:rPr lang="en-US" b="1" baseline="-25000">
                <a:solidFill>
                  <a:srgbClr val="CC0000"/>
                </a:solidFill>
              </a:rPr>
              <a:t>2</a:t>
            </a:r>
            <a:r>
              <a:rPr lang="en-US" b="1">
                <a:solidFill>
                  <a:srgbClr val="CC0000"/>
                </a:solidFill>
              </a:rPr>
              <a:t>O</a:t>
            </a:r>
          </a:p>
        </p:txBody>
      </p:sp>
      <p:sp>
        <p:nvSpPr>
          <p:cNvPr id="470027" name="Rectangle 11"/>
          <p:cNvSpPr>
            <a:spLocks noChangeArrowheads="1"/>
          </p:cNvSpPr>
          <p:nvPr/>
        </p:nvSpPr>
        <p:spPr bwMode="auto">
          <a:xfrm>
            <a:off x="3859213" y="2835275"/>
            <a:ext cx="2000250" cy="45720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CC0000"/>
                </a:solidFill>
                <a:sym typeface="Symbol" charset="2"/>
              </a:rPr>
              <a:t></a:t>
            </a:r>
            <a:r>
              <a:rPr lang="en-US" b="1">
                <a:solidFill>
                  <a:srgbClr val="CC0000"/>
                </a:solidFill>
              </a:rPr>
              <a:t> CO</a:t>
            </a:r>
            <a:r>
              <a:rPr lang="en-US" b="1" baseline="-25000">
                <a:solidFill>
                  <a:srgbClr val="CC0000"/>
                </a:solidFill>
              </a:rPr>
              <a:t>2 </a:t>
            </a:r>
            <a:r>
              <a:rPr lang="en-US" b="1">
                <a:solidFill>
                  <a:srgbClr val="CC0000"/>
                </a:solidFill>
              </a:rPr>
              <a:t>+</a:t>
            </a:r>
            <a:r>
              <a:rPr lang="en-US" b="1" baseline="-25000">
                <a:solidFill>
                  <a:srgbClr val="CC0000"/>
                </a:solidFill>
              </a:rPr>
              <a:t> </a:t>
            </a:r>
            <a:r>
              <a:rPr lang="en-US" b="1">
                <a:solidFill>
                  <a:srgbClr val="CC0000"/>
                </a:solidFill>
              </a:rPr>
              <a:t>H</a:t>
            </a:r>
            <a:r>
              <a:rPr lang="en-US" b="1" baseline="-25000">
                <a:solidFill>
                  <a:srgbClr val="CC0000"/>
                </a:solidFill>
              </a:rPr>
              <a:t>2</a:t>
            </a:r>
            <a:r>
              <a:rPr lang="en-US" b="1">
                <a:solidFill>
                  <a:srgbClr val="CC0000"/>
                </a:solidFill>
              </a:rPr>
              <a:t>O</a:t>
            </a:r>
            <a:endParaRPr lang="en-US" sz="2600" b="1">
              <a:solidFill>
                <a:srgbClr val="CC0000"/>
              </a:solidFill>
            </a:endParaRPr>
          </a:p>
        </p:txBody>
      </p:sp>
      <p:sp>
        <p:nvSpPr>
          <p:cNvPr id="470028" name="Rectangle 12"/>
          <p:cNvSpPr>
            <a:spLocks noChangeArrowheads="1"/>
          </p:cNvSpPr>
          <p:nvPr/>
        </p:nvSpPr>
        <p:spPr bwMode="auto">
          <a:xfrm>
            <a:off x="4430713" y="3279775"/>
            <a:ext cx="2568575" cy="457200"/>
          </a:xfrm>
          <a:prstGeom prst="rect">
            <a:avLst/>
          </a:prstGeom>
          <a:noFill/>
          <a:ln w="9525">
            <a:noFill/>
            <a:miter lim="800000"/>
            <a:headEnd/>
            <a:tailEnd/>
          </a:ln>
          <a:effectLst/>
        </p:spPr>
        <p:txBody>
          <a:bodyPr wrap="none" anchor="ctr">
            <a:prstTxWarp prst="textNoShape">
              <a:avLst/>
            </a:prstTxWarp>
            <a:spAutoFit/>
          </a:bodyPr>
          <a:lstStyle/>
          <a:p>
            <a:pPr algn="l" eaLnBrk="1" hangingPunct="1">
              <a:spcBef>
                <a:spcPct val="20000"/>
              </a:spcBef>
              <a:buClr>
                <a:schemeClr val="hlink"/>
              </a:buClr>
              <a:buSzPct val="95000"/>
            </a:pPr>
            <a:r>
              <a:rPr lang="en-US" b="1">
                <a:solidFill>
                  <a:srgbClr val="CC0000"/>
                </a:solidFill>
                <a:sym typeface="Symbol" charset="2"/>
              </a:rPr>
              <a:t> </a:t>
            </a:r>
            <a:r>
              <a:rPr lang="en-US" b="1">
                <a:solidFill>
                  <a:srgbClr val="CC0000"/>
                </a:solidFill>
              </a:rPr>
              <a:t>CO</a:t>
            </a:r>
            <a:r>
              <a:rPr lang="en-US" b="1" baseline="-25000">
                <a:solidFill>
                  <a:srgbClr val="CC0000"/>
                </a:solidFill>
              </a:rPr>
              <a:t>2 </a:t>
            </a:r>
            <a:r>
              <a:rPr lang="en-US" b="1">
                <a:solidFill>
                  <a:srgbClr val="CC0000"/>
                </a:solidFill>
              </a:rPr>
              <a:t>+</a:t>
            </a:r>
            <a:r>
              <a:rPr lang="en-US" b="1" baseline="-25000">
                <a:solidFill>
                  <a:srgbClr val="CC0000"/>
                </a:solidFill>
              </a:rPr>
              <a:t> </a:t>
            </a:r>
            <a:r>
              <a:rPr lang="en-US" b="1">
                <a:solidFill>
                  <a:srgbClr val="CC0000"/>
                </a:solidFill>
              </a:rPr>
              <a:t>H</a:t>
            </a:r>
            <a:r>
              <a:rPr lang="en-US" b="1" baseline="-25000">
                <a:solidFill>
                  <a:srgbClr val="CC0000"/>
                </a:solidFill>
              </a:rPr>
              <a:t>2</a:t>
            </a:r>
            <a:r>
              <a:rPr lang="en-US" b="1">
                <a:solidFill>
                  <a:srgbClr val="CC0000"/>
                </a:solidFill>
              </a:rPr>
              <a:t>O + </a:t>
            </a:r>
            <a:r>
              <a:rPr lang="en-US" b="1">
                <a:solidFill>
                  <a:srgbClr val="000000"/>
                </a:solidFill>
              </a:rPr>
              <a:t>N</a:t>
            </a:r>
          </a:p>
        </p:txBody>
      </p:sp>
      <p:sp>
        <p:nvSpPr>
          <p:cNvPr id="470029" name="Rectangle 13"/>
          <p:cNvSpPr>
            <a:spLocks noChangeArrowheads="1"/>
          </p:cNvSpPr>
          <p:nvPr/>
        </p:nvSpPr>
        <p:spPr bwMode="auto">
          <a:xfrm>
            <a:off x="5314950" y="3740150"/>
            <a:ext cx="3119438" cy="457200"/>
          </a:xfrm>
          <a:prstGeom prst="rect">
            <a:avLst/>
          </a:prstGeom>
          <a:noFill/>
          <a:ln w="9525">
            <a:noFill/>
            <a:miter lim="800000"/>
            <a:headEnd/>
            <a:tailEnd/>
          </a:ln>
          <a:effectLst/>
        </p:spPr>
        <p:txBody>
          <a:bodyPr wrap="none" anchor="ctr">
            <a:prstTxWarp prst="textNoShape">
              <a:avLst/>
            </a:prstTxWarp>
            <a:spAutoFit/>
          </a:bodyPr>
          <a:lstStyle/>
          <a:p>
            <a:pPr algn="l" eaLnBrk="1" hangingPunct="1">
              <a:spcBef>
                <a:spcPct val="20000"/>
              </a:spcBef>
              <a:buClr>
                <a:schemeClr val="hlink"/>
              </a:buClr>
              <a:buSzPct val="95000"/>
            </a:pPr>
            <a:r>
              <a:rPr lang="en-US" b="1">
                <a:solidFill>
                  <a:srgbClr val="CC0000"/>
                </a:solidFill>
                <a:sym typeface="Symbol" charset="2"/>
              </a:rPr>
              <a:t> </a:t>
            </a:r>
            <a:r>
              <a:rPr lang="en-US" b="1">
                <a:solidFill>
                  <a:srgbClr val="CC0000"/>
                </a:solidFill>
              </a:rPr>
              <a:t>CO</a:t>
            </a:r>
            <a:r>
              <a:rPr lang="en-US" b="1" baseline="-25000">
                <a:solidFill>
                  <a:srgbClr val="CC0000"/>
                </a:solidFill>
              </a:rPr>
              <a:t>2 </a:t>
            </a:r>
            <a:r>
              <a:rPr lang="en-US" b="1">
                <a:solidFill>
                  <a:srgbClr val="CC0000"/>
                </a:solidFill>
              </a:rPr>
              <a:t>+</a:t>
            </a:r>
            <a:r>
              <a:rPr lang="en-US" b="1" baseline="-25000">
                <a:solidFill>
                  <a:srgbClr val="CC0000"/>
                </a:solidFill>
              </a:rPr>
              <a:t> </a:t>
            </a:r>
            <a:r>
              <a:rPr lang="en-US" b="1">
                <a:solidFill>
                  <a:srgbClr val="CC0000"/>
                </a:solidFill>
              </a:rPr>
              <a:t>H</a:t>
            </a:r>
            <a:r>
              <a:rPr lang="en-US" b="1" baseline="-25000">
                <a:solidFill>
                  <a:srgbClr val="CC0000"/>
                </a:solidFill>
              </a:rPr>
              <a:t>2</a:t>
            </a:r>
            <a:r>
              <a:rPr lang="en-US" b="1">
                <a:solidFill>
                  <a:srgbClr val="CC0000"/>
                </a:solidFill>
              </a:rPr>
              <a:t>O + P + </a:t>
            </a:r>
            <a:r>
              <a:rPr lang="en-US" b="1">
                <a:solidFill>
                  <a:srgbClr val="000000"/>
                </a:solidFill>
              </a:rPr>
              <a:t>N</a:t>
            </a:r>
          </a:p>
        </p:txBody>
      </p:sp>
      <p:sp>
        <p:nvSpPr>
          <p:cNvPr id="470030" name="Rectangle 14"/>
          <p:cNvSpPr>
            <a:spLocks noChangeArrowheads="1"/>
          </p:cNvSpPr>
          <p:nvPr/>
        </p:nvSpPr>
        <p:spPr bwMode="auto">
          <a:xfrm>
            <a:off x="4068763" y="4672013"/>
            <a:ext cx="2087562" cy="2149475"/>
          </a:xfrm>
          <a:prstGeom prst="rect">
            <a:avLst/>
          </a:prstGeom>
          <a:solidFill>
            <a:schemeClr val="bg1"/>
          </a:solidFill>
          <a:ln w="57150">
            <a:solidFill>
              <a:srgbClr val="0F116A"/>
            </a:solidFill>
            <a:miter lim="800000"/>
            <a:headEnd/>
            <a:tailEnd/>
          </a:ln>
          <a:effectLst/>
        </p:spPr>
        <p:txBody>
          <a:bodyPr wrap="none" anchor="ctr">
            <a:prstTxWarp prst="textNoShape">
              <a:avLst/>
            </a:prstTxWarp>
          </a:bodyPr>
          <a:lstStyle/>
          <a:p>
            <a:endParaRPr lang="en-US"/>
          </a:p>
        </p:txBody>
      </p:sp>
      <p:grpSp>
        <p:nvGrpSpPr>
          <p:cNvPr id="2" name="Group 15"/>
          <p:cNvGrpSpPr>
            <a:grpSpLocks/>
          </p:cNvGrpSpPr>
          <p:nvPr/>
        </p:nvGrpSpPr>
        <p:grpSpPr bwMode="auto">
          <a:xfrm>
            <a:off x="2930525" y="4827588"/>
            <a:ext cx="3295650" cy="1847850"/>
            <a:chOff x="1846" y="3041"/>
            <a:chExt cx="2076" cy="1164"/>
          </a:xfrm>
        </p:grpSpPr>
        <p:sp>
          <p:nvSpPr>
            <p:cNvPr id="470032" name="Text Box 16"/>
            <p:cNvSpPr txBox="1">
              <a:spLocks noChangeArrowheads="1"/>
            </p:cNvSpPr>
            <p:nvPr/>
          </p:nvSpPr>
          <p:spPr bwMode="auto">
            <a:xfrm>
              <a:off x="2675" y="3672"/>
              <a:ext cx="179"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00000"/>
                  </a:solidFill>
                </a:rPr>
                <a:t>|</a:t>
              </a:r>
              <a:endParaRPr lang="en-US" sz="3600" b="1">
                <a:solidFill>
                  <a:srgbClr val="000000"/>
                </a:solidFill>
              </a:endParaRPr>
            </a:p>
          </p:txBody>
        </p:sp>
        <p:sp>
          <p:nvSpPr>
            <p:cNvPr id="470033" name="Text Box 17"/>
            <p:cNvSpPr txBox="1">
              <a:spLocks noChangeArrowheads="1"/>
            </p:cNvSpPr>
            <p:nvPr/>
          </p:nvSpPr>
          <p:spPr bwMode="auto">
            <a:xfrm>
              <a:off x="2675" y="3204"/>
              <a:ext cx="179"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00000"/>
                  </a:solidFill>
                </a:rPr>
                <a:t>|</a:t>
              </a:r>
              <a:endParaRPr lang="en-US" sz="3600" b="1">
                <a:solidFill>
                  <a:srgbClr val="000000"/>
                </a:solidFill>
              </a:endParaRPr>
            </a:p>
          </p:txBody>
        </p:sp>
        <p:sp>
          <p:nvSpPr>
            <p:cNvPr id="470034" name="Text Box 18"/>
            <p:cNvSpPr txBox="1">
              <a:spLocks noChangeArrowheads="1"/>
            </p:cNvSpPr>
            <p:nvPr/>
          </p:nvSpPr>
          <p:spPr bwMode="auto">
            <a:xfrm>
              <a:off x="3079" y="3204"/>
              <a:ext cx="179"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A8208"/>
                  </a:solidFill>
                </a:rPr>
                <a:t>|</a:t>
              </a:r>
              <a:endParaRPr lang="en-US" sz="3600" b="1">
                <a:solidFill>
                  <a:srgbClr val="1A8208"/>
                </a:solidFill>
              </a:endParaRPr>
            </a:p>
          </p:txBody>
        </p:sp>
        <p:sp>
          <p:nvSpPr>
            <p:cNvPr id="470035" name="Text Box 19"/>
            <p:cNvSpPr txBox="1">
              <a:spLocks noChangeArrowheads="1"/>
            </p:cNvSpPr>
            <p:nvPr/>
          </p:nvSpPr>
          <p:spPr bwMode="auto">
            <a:xfrm>
              <a:off x="3127" y="3204"/>
              <a:ext cx="179"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1A8208"/>
                  </a:solidFill>
                </a:rPr>
                <a:t>|</a:t>
              </a:r>
              <a:endParaRPr lang="en-US" sz="3600" b="1">
                <a:solidFill>
                  <a:srgbClr val="1A8208"/>
                </a:solidFill>
              </a:endParaRPr>
            </a:p>
          </p:txBody>
        </p:sp>
        <p:grpSp>
          <p:nvGrpSpPr>
            <p:cNvPr id="3" name="Group 20"/>
            <p:cNvGrpSpPr>
              <a:grpSpLocks/>
            </p:cNvGrpSpPr>
            <p:nvPr/>
          </p:nvGrpSpPr>
          <p:grpSpPr bwMode="auto">
            <a:xfrm>
              <a:off x="1846" y="3041"/>
              <a:ext cx="2076" cy="1164"/>
              <a:chOff x="1846" y="3041"/>
              <a:chExt cx="2076" cy="1164"/>
            </a:xfrm>
          </p:grpSpPr>
          <p:grpSp>
            <p:nvGrpSpPr>
              <p:cNvPr id="4" name="Group 21"/>
              <p:cNvGrpSpPr>
                <a:grpSpLocks/>
              </p:cNvGrpSpPr>
              <p:nvPr/>
            </p:nvGrpSpPr>
            <p:grpSpPr bwMode="auto">
              <a:xfrm>
                <a:off x="1846" y="3188"/>
                <a:ext cx="644" cy="918"/>
                <a:chOff x="1846" y="3188"/>
                <a:chExt cx="644" cy="918"/>
              </a:xfrm>
            </p:grpSpPr>
            <p:sp>
              <p:nvSpPr>
                <p:cNvPr id="470038" name="Line 22"/>
                <p:cNvSpPr>
                  <a:spLocks noChangeShapeType="1"/>
                </p:cNvSpPr>
                <p:nvPr/>
              </p:nvSpPr>
              <p:spPr bwMode="auto">
                <a:xfrm flipH="1" flipV="1">
                  <a:off x="2137" y="3397"/>
                  <a:ext cx="128" cy="128"/>
                </a:xfrm>
                <a:prstGeom prst="line">
                  <a:avLst/>
                </a:prstGeom>
                <a:noFill/>
                <a:ln w="38100">
                  <a:solidFill>
                    <a:srgbClr val="1822CD"/>
                  </a:solidFill>
                  <a:round/>
                  <a:headEnd/>
                  <a:tailEnd/>
                </a:ln>
                <a:effectLst/>
              </p:spPr>
              <p:txBody>
                <a:bodyPr wrap="none" anchor="ctr">
                  <a:prstTxWarp prst="textNoShape">
                    <a:avLst/>
                  </a:prstTxWarp>
                </a:bodyPr>
                <a:lstStyle/>
                <a:p>
                  <a:endParaRPr lang="en-US"/>
                </a:p>
              </p:txBody>
            </p:sp>
            <p:sp>
              <p:nvSpPr>
                <p:cNvPr id="470039" name="Line 23"/>
                <p:cNvSpPr>
                  <a:spLocks noChangeShapeType="1"/>
                </p:cNvSpPr>
                <p:nvPr/>
              </p:nvSpPr>
              <p:spPr bwMode="auto">
                <a:xfrm rot="5400000" flipH="1" flipV="1">
                  <a:off x="2136" y="3751"/>
                  <a:ext cx="129" cy="128"/>
                </a:xfrm>
                <a:prstGeom prst="line">
                  <a:avLst/>
                </a:prstGeom>
                <a:noFill/>
                <a:ln w="38100">
                  <a:solidFill>
                    <a:srgbClr val="1822CD"/>
                  </a:solidFill>
                  <a:round/>
                  <a:headEnd/>
                  <a:tailEnd/>
                </a:ln>
                <a:effectLst/>
              </p:spPr>
              <p:txBody>
                <a:bodyPr wrap="none" anchor="ctr">
                  <a:prstTxWarp prst="textNoShape">
                    <a:avLst/>
                  </a:prstTxWarp>
                </a:bodyPr>
                <a:lstStyle/>
                <a:p>
                  <a:endParaRPr lang="en-US"/>
                </a:p>
              </p:txBody>
            </p:sp>
            <p:sp>
              <p:nvSpPr>
                <p:cNvPr id="470040" name="Text Box 24"/>
                <p:cNvSpPr txBox="1">
                  <a:spLocks noChangeArrowheads="1"/>
                </p:cNvSpPr>
                <p:nvPr/>
              </p:nvSpPr>
              <p:spPr bwMode="auto">
                <a:xfrm flipH="1">
                  <a:off x="1846" y="3188"/>
                  <a:ext cx="324" cy="404"/>
                </a:xfrm>
                <a:prstGeom prst="rect">
                  <a:avLst/>
                </a:prstGeom>
                <a:noFill/>
                <a:ln w="9525">
                  <a:noFill/>
                  <a:miter lim="800000"/>
                  <a:headEnd/>
                  <a:tailEnd/>
                </a:ln>
                <a:effectLst/>
              </p:spPr>
              <p:txBody>
                <a:bodyPr wrap="none" anchor="ctr">
                  <a:prstTxWarp prst="textNoShape">
                    <a:avLst/>
                  </a:prstTxWarp>
                  <a:spAutoFit/>
                </a:bodyPr>
                <a:lstStyle/>
                <a:p>
                  <a:pPr>
                    <a:spcBef>
                      <a:spcPct val="50000"/>
                    </a:spcBef>
                  </a:pPr>
                  <a:r>
                    <a:rPr lang="en-US" sz="3600" b="1">
                      <a:solidFill>
                        <a:srgbClr val="1822CD"/>
                      </a:solidFill>
                    </a:rPr>
                    <a:t>H</a:t>
                  </a:r>
                  <a:endParaRPr lang="en-US"/>
                </a:p>
              </p:txBody>
            </p:sp>
            <p:sp>
              <p:nvSpPr>
                <p:cNvPr id="470041" name="Text Box 25"/>
                <p:cNvSpPr txBox="1">
                  <a:spLocks noChangeArrowheads="1"/>
                </p:cNvSpPr>
                <p:nvPr/>
              </p:nvSpPr>
              <p:spPr bwMode="auto">
                <a:xfrm flipH="1">
                  <a:off x="1851" y="3702"/>
                  <a:ext cx="324" cy="404"/>
                </a:xfrm>
                <a:prstGeom prst="rect">
                  <a:avLst/>
                </a:prstGeom>
                <a:noFill/>
                <a:ln w="9525">
                  <a:noFill/>
                  <a:miter lim="800000"/>
                  <a:headEnd/>
                  <a:tailEnd/>
                </a:ln>
                <a:effectLst/>
              </p:spPr>
              <p:txBody>
                <a:bodyPr wrap="none" anchor="ctr">
                  <a:prstTxWarp prst="textNoShape">
                    <a:avLst/>
                  </a:prstTxWarp>
                  <a:spAutoFit/>
                </a:bodyPr>
                <a:lstStyle/>
                <a:p>
                  <a:pPr algn="r">
                    <a:spcBef>
                      <a:spcPct val="50000"/>
                    </a:spcBef>
                  </a:pPr>
                  <a:r>
                    <a:rPr lang="en-US" sz="3600" b="1">
                      <a:solidFill>
                        <a:srgbClr val="1822CD"/>
                      </a:solidFill>
                    </a:rPr>
                    <a:t>H</a:t>
                  </a:r>
                  <a:endParaRPr lang="en-US">
                    <a:solidFill>
                      <a:srgbClr val="1822CD"/>
                    </a:solidFill>
                  </a:endParaRPr>
                </a:p>
              </p:txBody>
            </p:sp>
            <p:sp>
              <p:nvSpPr>
                <p:cNvPr id="470042" name="Rectangle 26"/>
                <p:cNvSpPr>
                  <a:spLocks noChangeArrowheads="1"/>
                </p:cNvSpPr>
                <p:nvPr/>
              </p:nvSpPr>
              <p:spPr bwMode="auto">
                <a:xfrm>
                  <a:off x="2273" y="3438"/>
                  <a:ext cx="217" cy="404"/>
                </a:xfrm>
                <a:prstGeom prst="rect">
                  <a:avLst/>
                </a:prstGeom>
                <a:noFill/>
                <a:ln w="9525">
                  <a:noFill/>
                  <a:miter lim="800000"/>
                  <a:headEnd/>
                  <a:tailEnd/>
                </a:ln>
                <a:effectLst/>
              </p:spPr>
              <p:txBody>
                <a:bodyPr anchor="ctr">
                  <a:prstTxWarp prst="textNoShape">
                    <a:avLst/>
                  </a:prstTxWarp>
                  <a:spAutoFit/>
                </a:bodyPr>
                <a:lstStyle/>
                <a:p>
                  <a:r>
                    <a:rPr lang="en-US" sz="3600" b="1">
                      <a:solidFill>
                        <a:srgbClr val="1822CD"/>
                      </a:solidFill>
                    </a:rPr>
                    <a:t>N</a:t>
                  </a:r>
                </a:p>
              </p:txBody>
            </p:sp>
          </p:grpSp>
          <p:grpSp>
            <p:nvGrpSpPr>
              <p:cNvPr id="5" name="Group 27"/>
              <p:cNvGrpSpPr>
                <a:grpSpLocks/>
              </p:cNvGrpSpPr>
              <p:nvPr/>
            </p:nvGrpSpPr>
            <p:grpSpPr bwMode="auto">
              <a:xfrm>
                <a:off x="2443" y="3041"/>
                <a:ext cx="1479" cy="1164"/>
                <a:chOff x="2443" y="3041"/>
                <a:chExt cx="1479" cy="1164"/>
              </a:xfrm>
            </p:grpSpPr>
            <p:grpSp>
              <p:nvGrpSpPr>
                <p:cNvPr id="6" name="Group 28"/>
                <p:cNvGrpSpPr>
                  <a:grpSpLocks/>
                </p:cNvGrpSpPr>
                <p:nvPr/>
              </p:nvGrpSpPr>
              <p:grpSpPr bwMode="auto">
                <a:xfrm>
                  <a:off x="3006" y="3041"/>
                  <a:ext cx="916" cy="784"/>
                  <a:chOff x="3006" y="3041"/>
                  <a:chExt cx="916" cy="784"/>
                </a:xfrm>
              </p:grpSpPr>
              <p:sp>
                <p:nvSpPr>
                  <p:cNvPr id="470045" name="Text Box 29"/>
                  <p:cNvSpPr txBox="1">
                    <a:spLocks noChangeArrowheads="1"/>
                  </p:cNvSpPr>
                  <p:nvPr/>
                </p:nvSpPr>
                <p:spPr bwMode="auto">
                  <a:xfrm>
                    <a:off x="3006" y="3421"/>
                    <a:ext cx="916" cy="404"/>
                  </a:xfrm>
                  <a:prstGeom prst="rect">
                    <a:avLst/>
                  </a:prstGeom>
                  <a:noFill/>
                  <a:ln w="9525">
                    <a:noFill/>
                    <a:miter lim="800000"/>
                    <a:headEnd/>
                    <a:tailEnd/>
                  </a:ln>
                  <a:effectLst/>
                </p:spPr>
                <p:txBody>
                  <a:bodyPr wrap="none">
                    <a:prstTxWarp prst="textNoShape">
                      <a:avLst/>
                    </a:prstTxWarp>
                    <a:spAutoFit/>
                  </a:bodyPr>
                  <a:lstStyle/>
                  <a:p>
                    <a:pPr algn="l"/>
                    <a:r>
                      <a:rPr lang="en-US" sz="3600" b="1">
                        <a:solidFill>
                          <a:srgbClr val="1A8208"/>
                        </a:solidFill>
                      </a:rPr>
                      <a:t>C–OH</a:t>
                    </a:r>
                  </a:p>
                </p:txBody>
              </p:sp>
              <p:sp>
                <p:nvSpPr>
                  <p:cNvPr id="470046" name="Text Box 30"/>
                  <p:cNvSpPr txBox="1">
                    <a:spLocks noChangeArrowheads="1"/>
                  </p:cNvSpPr>
                  <p:nvPr/>
                </p:nvSpPr>
                <p:spPr bwMode="auto">
                  <a:xfrm>
                    <a:off x="3015" y="3041"/>
                    <a:ext cx="340" cy="404"/>
                  </a:xfrm>
                  <a:prstGeom prst="rect">
                    <a:avLst/>
                  </a:prstGeom>
                  <a:solidFill>
                    <a:schemeClr val="bg1"/>
                  </a:solidFill>
                  <a:ln w="9525">
                    <a:noFill/>
                    <a:miter lim="800000"/>
                    <a:headEnd/>
                    <a:tailEnd/>
                  </a:ln>
                  <a:effectLst/>
                </p:spPr>
                <p:txBody>
                  <a:bodyPr wrap="none" anchor="ctr">
                    <a:prstTxWarp prst="textNoShape">
                      <a:avLst/>
                    </a:prstTxWarp>
                    <a:spAutoFit/>
                  </a:bodyPr>
                  <a:lstStyle/>
                  <a:p>
                    <a:pPr algn="l"/>
                    <a:r>
                      <a:rPr lang="en-US" sz="3600" b="1">
                        <a:solidFill>
                          <a:srgbClr val="1A8208"/>
                        </a:solidFill>
                      </a:rPr>
                      <a:t>O</a:t>
                    </a:r>
                  </a:p>
                </p:txBody>
              </p:sp>
            </p:grpSp>
            <p:grpSp>
              <p:nvGrpSpPr>
                <p:cNvPr id="7" name="Group 31"/>
                <p:cNvGrpSpPr>
                  <a:grpSpLocks/>
                </p:cNvGrpSpPr>
                <p:nvPr/>
              </p:nvGrpSpPr>
              <p:grpSpPr bwMode="auto">
                <a:xfrm>
                  <a:off x="2443" y="3041"/>
                  <a:ext cx="644" cy="1164"/>
                  <a:chOff x="2443" y="3041"/>
                  <a:chExt cx="644" cy="1164"/>
                </a:xfrm>
              </p:grpSpPr>
              <p:sp>
                <p:nvSpPr>
                  <p:cNvPr id="470048" name="Text Box 32"/>
                  <p:cNvSpPr txBox="1">
                    <a:spLocks noChangeArrowheads="1"/>
                  </p:cNvSpPr>
                  <p:nvPr/>
                </p:nvSpPr>
                <p:spPr bwMode="auto">
                  <a:xfrm>
                    <a:off x="2603" y="3801"/>
                    <a:ext cx="324" cy="404"/>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3600" b="1">
                        <a:solidFill>
                          <a:srgbClr val="000000"/>
                        </a:solidFill>
                      </a:rPr>
                      <a:t>R</a:t>
                    </a:r>
                  </a:p>
                </p:txBody>
              </p:sp>
              <p:sp>
                <p:nvSpPr>
                  <p:cNvPr id="470049" name="Text Box 33"/>
                  <p:cNvSpPr txBox="1">
                    <a:spLocks noChangeArrowheads="1"/>
                  </p:cNvSpPr>
                  <p:nvPr/>
                </p:nvSpPr>
                <p:spPr bwMode="auto">
                  <a:xfrm>
                    <a:off x="2603" y="3041"/>
                    <a:ext cx="324" cy="404"/>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3600" b="1">
                        <a:solidFill>
                          <a:srgbClr val="000000"/>
                        </a:solidFill>
                      </a:rPr>
                      <a:t>H</a:t>
                    </a:r>
                  </a:p>
                </p:txBody>
              </p:sp>
              <p:sp>
                <p:nvSpPr>
                  <p:cNvPr id="470050" name="Text Box 34"/>
                  <p:cNvSpPr txBox="1">
                    <a:spLocks noChangeArrowheads="1"/>
                  </p:cNvSpPr>
                  <p:nvPr/>
                </p:nvSpPr>
                <p:spPr bwMode="auto">
                  <a:xfrm>
                    <a:off x="2443" y="3421"/>
                    <a:ext cx="644" cy="404"/>
                  </a:xfrm>
                  <a:prstGeom prst="rect">
                    <a:avLst/>
                  </a:prstGeom>
                  <a:noFill/>
                  <a:ln w="9525">
                    <a:noFill/>
                    <a:miter lim="800000"/>
                    <a:headEnd/>
                    <a:tailEnd/>
                  </a:ln>
                  <a:effectLst/>
                </p:spPr>
                <p:txBody>
                  <a:bodyPr wrap="none" anchor="ctr">
                    <a:prstTxWarp prst="textNoShape">
                      <a:avLst/>
                    </a:prstTxWarp>
                    <a:spAutoFit/>
                  </a:bodyPr>
                  <a:lstStyle/>
                  <a:p>
                    <a:r>
                      <a:rPr lang="en-US" sz="3600" b="1">
                        <a:solidFill>
                          <a:srgbClr val="000000"/>
                        </a:solidFill>
                      </a:rPr>
                      <a:t>–C–</a:t>
                    </a:r>
                  </a:p>
                </p:txBody>
              </p:sp>
            </p:grpSp>
          </p:grpSp>
        </p:grpSp>
      </p:grpSp>
      <p:pic>
        <p:nvPicPr>
          <p:cNvPr id="470055" name="Picture 39" descr="05_02b"/>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rot="-408383">
            <a:off x="0" y="2668588"/>
            <a:ext cx="1244600" cy="1597025"/>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70056" name="AutoShape 40"/>
          <p:cNvSpPr>
            <a:spLocks noChangeArrowheads="1"/>
          </p:cNvSpPr>
          <p:nvPr/>
        </p:nvSpPr>
        <p:spPr bwMode="auto">
          <a:xfrm>
            <a:off x="7189788" y="2568575"/>
            <a:ext cx="935037" cy="663575"/>
          </a:xfrm>
          <a:prstGeom prst="wedgeEllipseCallout">
            <a:avLst>
              <a:gd name="adj1" fmla="val -67148"/>
              <a:gd name="adj2" fmla="val 7679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lots</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p:txBody>
      </p:sp>
      <p:sp>
        <p:nvSpPr>
          <p:cNvPr id="470057" name="AutoShape 41"/>
          <p:cNvSpPr>
            <a:spLocks noChangeArrowheads="1"/>
          </p:cNvSpPr>
          <p:nvPr/>
        </p:nvSpPr>
        <p:spPr bwMode="auto">
          <a:xfrm>
            <a:off x="8285163" y="2995613"/>
            <a:ext cx="787400" cy="541337"/>
          </a:xfrm>
          <a:prstGeom prst="wedgeEllipseCallout">
            <a:avLst>
              <a:gd name="adj1" fmla="val -44556"/>
              <a:gd name="adj2" fmla="val 9428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400" b="1">
                <a:solidFill>
                  <a:srgbClr val="0F116A"/>
                </a:solidFill>
                <a:latin typeface="Comic Sans MS" charset="0"/>
                <a:ea typeface="Geneva" charset="0"/>
                <a:cs typeface="Geneva" charset="0"/>
              </a:rPr>
              <a:t>very</a:t>
            </a:r>
            <a:br>
              <a:rPr lang="en-US" sz="1400" b="1">
                <a:solidFill>
                  <a:srgbClr val="0F116A"/>
                </a:solidFill>
                <a:latin typeface="Comic Sans MS" charset="0"/>
                <a:ea typeface="Geneva" charset="0"/>
                <a:cs typeface="Geneva" charset="0"/>
              </a:rPr>
            </a:br>
            <a:r>
              <a:rPr lang="en-US" sz="1400" b="1">
                <a:solidFill>
                  <a:srgbClr val="0F116A"/>
                </a:solidFill>
                <a:latin typeface="Comic Sans MS" charset="0"/>
                <a:ea typeface="Geneva" charset="0"/>
                <a:cs typeface="Geneva" charset="0"/>
              </a:rPr>
              <a:t>little</a:t>
            </a:r>
            <a:endParaRPr lang="en-US" sz="1800" b="1">
              <a:solidFill>
                <a:srgbClr val="0F116A"/>
              </a:solidFill>
              <a:latin typeface="Comic Sans MS" charset="0"/>
              <a:ea typeface="Geneva" charset="0"/>
              <a:cs typeface="Geneva" charset="0"/>
            </a:endParaRPr>
          </a:p>
        </p:txBody>
      </p:sp>
      <p:sp>
        <p:nvSpPr>
          <p:cNvPr id="470059" name="AutoShape 43"/>
          <p:cNvSpPr>
            <a:spLocks noChangeArrowheads="1"/>
          </p:cNvSpPr>
          <p:nvPr/>
        </p:nvSpPr>
        <p:spPr bwMode="auto">
          <a:xfrm>
            <a:off x="0" y="4454525"/>
            <a:ext cx="2311400" cy="990600"/>
          </a:xfrm>
          <a:prstGeom prst="wedgeEllipseCallout">
            <a:avLst>
              <a:gd name="adj1" fmla="val -20125"/>
              <a:gd name="adj2" fmla="val -12628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cellular digestion…</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cellular waste</a:t>
            </a:r>
          </a:p>
        </p:txBody>
      </p:sp>
      <p:cxnSp>
        <p:nvCxnSpPr>
          <p:cNvPr id="9" name="Curved Connector 8"/>
          <p:cNvCxnSpPr>
            <a:stCxn id="470045" idx="0"/>
            <a:endCxn id="470021" idx="0"/>
          </p:cNvCxnSpPr>
          <p:nvPr/>
        </p:nvCxnSpPr>
        <p:spPr>
          <a:xfrm rot="5400000" flipH="1" flipV="1">
            <a:off x="6548438" y="4175127"/>
            <a:ext cx="206375" cy="2305049"/>
          </a:xfrm>
          <a:prstGeom prst="curvedConnector3">
            <a:avLst>
              <a:gd name="adj1" fmla="val 210769"/>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a:stCxn id="470042" idx="0"/>
            <a:endCxn id="470023" idx="0"/>
          </p:cNvCxnSpPr>
          <p:nvPr/>
        </p:nvCxnSpPr>
        <p:spPr>
          <a:xfrm rot="16200000" flipH="1" flipV="1">
            <a:off x="2098676" y="4226718"/>
            <a:ext cx="450849" cy="2913063"/>
          </a:xfrm>
          <a:prstGeom prst="curvedConnector3">
            <a:avLst>
              <a:gd name="adj1" fmla="val -50704"/>
            </a:avLst>
          </a:prstGeom>
          <a:ln w="76200" cmpd="sng">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72065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70055"/>
                                        </p:tgtEl>
                                        <p:attrNameLst>
                                          <p:attrName>style.visibility</p:attrName>
                                        </p:attrNameLst>
                                      </p:cBhvr>
                                      <p:to>
                                        <p:strVal val="visible"/>
                                      </p:to>
                                    </p:set>
                                    <p:animEffect transition="in" filter="wipe(up)">
                                      <p:cBhvr>
                                        <p:cTn id="7" dur="500"/>
                                        <p:tgtEl>
                                          <p:spTgt spid="47005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70059"/>
                                        </p:tgtEl>
                                        <p:attrNameLst>
                                          <p:attrName>style.visibility</p:attrName>
                                        </p:attrNameLst>
                                      </p:cBhvr>
                                      <p:to>
                                        <p:strVal val="visible"/>
                                      </p:to>
                                    </p:set>
                                    <p:animEffect transition="in" filter="wipe(up)">
                                      <p:cBhvr>
                                        <p:cTn id="11" dur="500"/>
                                        <p:tgtEl>
                                          <p:spTgt spid="470059"/>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5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26" name="Rectangle 10"/>
          <p:cNvSpPr>
            <a:spLocks noChangeArrowheads="1"/>
          </p:cNvSpPr>
          <p:nvPr/>
        </p:nvSpPr>
        <p:spPr bwMode="auto">
          <a:xfrm>
            <a:off x="98425" y="6273800"/>
            <a:ext cx="1476375" cy="479425"/>
          </a:xfrm>
          <a:prstGeom prst="rect">
            <a:avLst/>
          </a:prstGeom>
          <a:noFill/>
          <a:ln w="9525">
            <a:noFill/>
            <a:miter lim="800000"/>
            <a:headEnd/>
            <a:tailEnd/>
          </a:ln>
          <a:effectLst/>
        </p:spPr>
        <p:txBody>
          <a:bodyPr wrap="none" anchor="ctr">
            <a:prstTxWarp prst="textNoShape">
              <a:avLst/>
            </a:prstTxWarp>
          </a:bodyPr>
          <a:lstStyle/>
          <a:p>
            <a:endParaRPr lang="en-US"/>
          </a:p>
        </p:txBody>
      </p:sp>
      <p:pic>
        <p:nvPicPr>
          <p:cNvPr id="316418" name="Picture 2" descr="ammonia"/>
          <p:cNvPicPr>
            <a:picLocks noChangeAspect="1" noChangeArrowheads="1"/>
          </p:cNvPicPr>
          <p:nvPr/>
        </p:nvPicPr>
        <p:blipFill>
          <a:blip r:embed="rId3" cstate="screen">
            <a:extLst>
              <a:ext uri="{28A0092B-C50C-407E-A947-70E740481C1C}">
                <a14:useLocalDpi xmlns:a14="http://schemas.microsoft.com/office/drawing/2010/main" xmlns=""/>
              </a:ext>
            </a:extLst>
          </a:blip>
          <a:srcRect l="10800" t="26401" r="14400" b="24001"/>
          <a:stretch>
            <a:fillRect/>
          </a:stretch>
        </p:blipFill>
        <p:spPr bwMode="auto">
          <a:xfrm>
            <a:off x="5761038" y="1600200"/>
            <a:ext cx="2681287" cy="1335088"/>
          </a:xfrm>
          <a:prstGeom prst="rect">
            <a:avLst/>
          </a:prstGeom>
          <a:noFill/>
          <a:ln w="9525">
            <a:noFill/>
            <a:miter lim="800000"/>
            <a:headEnd/>
            <a:tailEnd/>
          </a:ln>
        </p:spPr>
      </p:pic>
      <p:sp>
        <p:nvSpPr>
          <p:cNvPr id="316419" name="Rectangle 3"/>
          <p:cNvSpPr>
            <a:spLocks noGrp="1" noChangeArrowheads="1"/>
          </p:cNvSpPr>
          <p:nvPr>
            <p:ph type="title"/>
          </p:nvPr>
        </p:nvSpPr>
        <p:spPr/>
        <p:txBody>
          <a:bodyPr/>
          <a:lstStyle/>
          <a:p>
            <a:r>
              <a:rPr lang="en-US"/>
              <a:t>Nitrogenous waste disposal</a:t>
            </a:r>
          </a:p>
        </p:txBody>
      </p:sp>
      <p:sp>
        <p:nvSpPr>
          <p:cNvPr id="316420" name="Rectangle 4" descr="Rectangle: Click to edit Master text styles&#10;Second level&#10;Third level&#10;Fourth level&#10;Fifth level"/>
          <p:cNvSpPr>
            <a:spLocks noGrp="1" noChangeArrowheads="1"/>
          </p:cNvSpPr>
          <p:nvPr>
            <p:ph type="body" idx="1"/>
          </p:nvPr>
        </p:nvSpPr>
        <p:spPr>
          <a:xfrm>
            <a:off x="317500" y="965200"/>
            <a:ext cx="8012113" cy="3940175"/>
          </a:xfrm>
        </p:spPr>
        <p:txBody>
          <a:bodyPr/>
          <a:lstStyle/>
          <a:p>
            <a:r>
              <a:rPr lang="en-US" sz="2400" dirty="0"/>
              <a:t>Ammonia (NH</a:t>
            </a:r>
            <a:r>
              <a:rPr lang="en-US" sz="2400" baseline="-25000" dirty="0"/>
              <a:t>3</a:t>
            </a:r>
            <a:r>
              <a:rPr lang="en-US" sz="2400" dirty="0"/>
              <a:t>)</a:t>
            </a:r>
          </a:p>
          <a:p>
            <a:pPr lvl="1"/>
            <a:r>
              <a:rPr lang="en-US" sz="2200" dirty="0">
                <a:solidFill>
                  <a:srgbClr val="CC0000"/>
                </a:solidFill>
              </a:rPr>
              <a:t>very toxic</a:t>
            </a:r>
            <a:r>
              <a:rPr lang="en-US" sz="2200" dirty="0"/>
              <a:t> </a:t>
            </a:r>
          </a:p>
          <a:p>
            <a:pPr marL="1085850" lvl="2"/>
            <a:r>
              <a:rPr lang="en-US" sz="2000" dirty="0"/>
              <a:t>carcinogenic</a:t>
            </a:r>
          </a:p>
          <a:p>
            <a:pPr lvl="1"/>
            <a:r>
              <a:rPr lang="en-US" sz="2200" dirty="0">
                <a:solidFill>
                  <a:srgbClr val="CC0000"/>
                </a:solidFill>
              </a:rPr>
              <a:t>very soluble</a:t>
            </a:r>
            <a:endParaRPr lang="en-US" sz="2200" dirty="0"/>
          </a:p>
          <a:p>
            <a:pPr marL="1085850" lvl="2"/>
            <a:r>
              <a:rPr lang="en-US" sz="2000" dirty="0"/>
              <a:t>easily crosses membranes</a:t>
            </a:r>
          </a:p>
          <a:p>
            <a:pPr lvl="1"/>
            <a:r>
              <a:rPr lang="en-US" sz="2200" dirty="0">
                <a:solidFill>
                  <a:srgbClr val="CC0000"/>
                </a:solidFill>
              </a:rPr>
              <a:t>must dilute</a:t>
            </a:r>
            <a:r>
              <a:rPr lang="en-US" sz="2200" dirty="0"/>
              <a:t> it &amp; get rid of it… </a:t>
            </a:r>
            <a:r>
              <a:rPr lang="en-US" sz="2200" i="1" dirty="0"/>
              <a:t>fast!</a:t>
            </a:r>
            <a:endParaRPr lang="en-US" sz="2200" dirty="0"/>
          </a:p>
          <a:p>
            <a:r>
              <a:rPr lang="en-US" sz="2400" dirty="0"/>
              <a:t>How you get rid of </a:t>
            </a:r>
            <a:r>
              <a:rPr lang="en-US" sz="2400" u="sng" dirty="0">
                <a:solidFill>
                  <a:srgbClr val="CC0000"/>
                </a:solidFill>
              </a:rPr>
              <a:t>nitrogenous wastes</a:t>
            </a:r>
            <a:r>
              <a:rPr lang="en-US" sz="2400" dirty="0"/>
              <a:t> depends on</a:t>
            </a:r>
          </a:p>
          <a:p>
            <a:pPr lvl="1"/>
            <a:r>
              <a:rPr lang="en-US" sz="2400" dirty="0"/>
              <a:t>who you are (evolutionary relationship) </a:t>
            </a:r>
          </a:p>
          <a:p>
            <a:pPr lvl="1"/>
            <a:r>
              <a:rPr lang="en-US" sz="2400" dirty="0"/>
              <a:t>where you live (habitat) </a:t>
            </a:r>
          </a:p>
        </p:txBody>
      </p:sp>
      <p:pic>
        <p:nvPicPr>
          <p:cNvPr id="316422" name="Picture 6"/>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31763" y="5334000"/>
            <a:ext cx="6121400" cy="973138"/>
          </a:xfrm>
          <a:prstGeom prst="rect">
            <a:avLst/>
          </a:prstGeom>
          <a:noFill/>
          <a:ln w="9525">
            <a:noFill/>
            <a:miter lim="800000"/>
            <a:headEnd/>
            <a:tailEnd/>
          </a:ln>
        </p:spPr>
      </p:pic>
      <p:sp>
        <p:nvSpPr>
          <p:cNvPr id="316423" name="AutoShape 7"/>
          <p:cNvSpPr>
            <a:spLocks noChangeArrowheads="1"/>
          </p:cNvSpPr>
          <p:nvPr/>
        </p:nvSpPr>
        <p:spPr bwMode="auto">
          <a:xfrm>
            <a:off x="211138" y="6337300"/>
            <a:ext cx="942975" cy="339725"/>
          </a:xfrm>
          <a:prstGeom prst="roundRect">
            <a:avLst>
              <a:gd name="adj" fmla="val 16667"/>
            </a:avLst>
          </a:prstGeom>
          <a:solidFill>
            <a:srgbClr val="CCFF66"/>
          </a:solidFill>
          <a:ln w="9525">
            <a:noFill/>
            <a:round/>
            <a:headEnd/>
            <a:tailEnd/>
          </a:ln>
          <a:effectLst/>
        </p:spPr>
        <p:txBody>
          <a:bodyPr wrap="none" lIns="18288" tIns="0" rIns="0" bIns="0" anchor="ctr">
            <a:prstTxWarp prst="textNoShape">
              <a:avLst/>
            </a:prstTxWarp>
            <a:spAutoFit/>
          </a:bodyPr>
          <a:lstStyle/>
          <a:p>
            <a:r>
              <a:rPr lang="en-US" sz="2000" b="1" u="sng">
                <a:solidFill>
                  <a:srgbClr val="000000"/>
                </a:solidFill>
              </a:rPr>
              <a:t>aquatic</a:t>
            </a:r>
          </a:p>
        </p:txBody>
      </p:sp>
      <p:sp>
        <p:nvSpPr>
          <p:cNvPr id="316424" name="AutoShape 8"/>
          <p:cNvSpPr>
            <a:spLocks noChangeArrowheads="1"/>
          </p:cNvSpPr>
          <p:nvPr/>
        </p:nvSpPr>
        <p:spPr bwMode="auto">
          <a:xfrm>
            <a:off x="2024063" y="6337300"/>
            <a:ext cx="1225550" cy="339725"/>
          </a:xfrm>
          <a:prstGeom prst="roundRect">
            <a:avLst>
              <a:gd name="adj" fmla="val 16667"/>
            </a:avLst>
          </a:prstGeom>
          <a:solidFill>
            <a:srgbClr val="CCFF66"/>
          </a:solidFill>
          <a:ln w="9525">
            <a:noFill/>
            <a:round/>
            <a:headEnd/>
            <a:tailEnd/>
          </a:ln>
          <a:effectLst/>
        </p:spPr>
        <p:txBody>
          <a:bodyPr wrap="none" lIns="18288" tIns="0" rIns="0" bIns="0" anchor="ctr">
            <a:prstTxWarp prst="textNoShape">
              <a:avLst/>
            </a:prstTxWarp>
            <a:spAutoFit/>
          </a:bodyPr>
          <a:lstStyle/>
          <a:p>
            <a:r>
              <a:rPr lang="en-US" sz="2000" b="1" u="sng">
                <a:solidFill>
                  <a:srgbClr val="000000"/>
                </a:solidFill>
              </a:rPr>
              <a:t>terrestrial</a:t>
            </a:r>
          </a:p>
        </p:txBody>
      </p:sp>
      <p:sp>
        <p:nvSpPr>
          <p:cNvPr id="316425" name="AutoShape 9"/>
          <p:cNvSpPr>
            <a:spLocks noChangeArrowheads="1"/>
          </p:cNvSpPr>
          <p:nvPr/>
        </p:nvSpPr>
        <p:spPr bwMode="auto">
          <a:xfrm>
            <a:off x="3824288" y="6337300"/>
            <a:ext cx="2411412" cy="339725"/>
          </a:xfrm>
          <a:prstGeom prst="roundRect">
            <a:avLst>
              <a:gd name="adj" fmla="val 16667"/>
            </a:avLst>
          </a:prstGeom>
          <a:solidFill>
            <a:srgbClr val="CCFF66"/>
          </a:solidFill>
          <a:ln w="9525">
            <a:noFill/>
            <a:round/>
            <a:headEnd/>
            <a:tailEnd/>
          </a:ln>
          <a:effectLst/>
        </p:spPr>
        <p:txBody>
          <a:bodyPr wrap="none" lIns="18288" tIns="0" rIns="0" bIns="0" anchor="ctr">
            <a:prstTxWarp prst="textNoShape">
              <a:avLst/>
            </a:prstTxWarp>
            <a:spAutoFit/>
          </a:bodyPr>
          <a:lstStyle/>
          <a:p>
            <a:r>
              <a:rPr lang="en-US" sz="2000" b="1" u="sng">
                <a:solidFill>
                  <a:srgbClr val="000000"/>
                </a:solidFill>
              </a:rPr>
              <a:t>terrestrial egg layer</a:t>
            </a:r>
          </a:p>
        </p:txBody>
      </p:sp>
    </p:spTree>
    <p:extLst>
      <p:ext uri="{BB962C8B-B14F-4D97-AF65-F5344CB8AC3E}">
        <p14:creationId xmlns:p14="http://schemas.microsoft.com/office/powerpoint/2010/main" xmlns="" val="2193028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b="4662"/>
          <a:stretch>
            <a:fillRect/>
          </a:stretch>
        </p:blipFill>
        <p:spPr bwMode="auto">
          <a:xfrm>
            <a:off x="3994620" y="457200"/>
            <a:ext cx="5149380" cy="5524500"/>
          </a:xfrm>
          <a:prstGeom prst="rect">
            <a:avLst/>
          </a:prstGeom>
          <a:noFill/>
        </p:spPr>
      </p:pic>
      <p:sp>
        <p:nvSpPr>
          <p:cNvPr id="318467" name="Rectangle 3" descr="Rectangle: Click to edit Master text styles&#10;Second level&#10;Third level&#10;Fourth level&#10;Fifth level"/>
          <p:cNvSpPr>
            <a:spLocks noChangeArrowheads="1"/>
          </p:cNvSpPr>
          <p:nvPr/>
        </p:nvSpPr>
        <p:spPr bwMode="auto">
          <a:xfrm>
            <a:off x="122238" y="825500"/>
            <a:ext cx="4056062" cy="5872376"/>
          </a:xfrm>
          <a:prstGeom prst="rect">
            <a:avLst/>
          </a:prstGeom>
          <a:noFill/>
          <a:ln w="9525">
            <a:noFill/>
            <a:miter lim="800000"/>
            <a:headEnd/>
            <a:tailEnd/>
          </a:ln>
          <a:effectLst/>
        </p:spPr>
        <p:txBody>
          <a:bodyPr wrap="square">
            <a:prstTxWarp prst="textNoShape">
              <a:avLst/>
            </a:prstTxWarp>
            <a:spAutoFit/>
          </a:bodyPr>
          <a:lstStyle/>
          <a:p>
            <a:pPr marL="342900" indent="-342900" algn="l" eaLnBrk="1" hangingPunct="1">
              <a:lnSpc>
                <a:spcPct val="90000"/>
              </a:lnSpc>
              <a:spcBef>
                <a:spcPct val="20000"/>
              </a:spcBef>
              <a:buClr>
                <a:srgbClr val="0F116A"/>
              </a:buClr>
              <a:buSzPct val="120000"/>
              <a:buFont typeface="Wingdings" charset="2"/>
              <a:buChar char="§"/>
            </a:pPr>
            <a:r>
              <a:rPr lang="en-US" sz="2600" u="sng" dirty="0">
                <a:solidFill>
                  <a:srgbClr val="0F116A"/>
                </a:solidFill>
              </a:rPr>
              <a:t>Aquatic organisms</a:t>
            </a:r>
            <a:endParaRPr lang="en-US" sz="2600" dirty="0">
              <a:solidFill>
                <a:srgbClr val="0F116A"/>
              </a:solidFill>
            </a:endParaRPr>
          </a:p>
          <a:p>
            <a:pPr marL="742950" lvl="1" indent="-285750" algn="l" eaLnBrk="1" hangingPunct="1">
              <a:lnSpc>
                <a:spcPct val="90000"/>
              </a:lnSpc>
              <a:spcBef>
                <a:spcPct val="20000"/>
              </a:spcBef>
              <a:buClr>
                <a:schemeClr val="tx1"/>
              </a:buClr>
              <a:buSzPct val="60000"/>
              <a:buFont typeface="Wingdings" charset="2"/>
              <a:buChar char="u"/>
            </a:pPr>
            <a:r>
              <a:rPr lang="en-US" dirty="0">
                <a:ea typeface="ＭＳ Ｐゴシック" charset="-128"/>
              </a:rPr>
              <a:t>can afford to lose water</a:t>
            </a:r>
            <a:r>
              <a:rPr lang="en-US" dirty="0">
                <a:solidFill>
                  <a:srgbClr val="CC0000"/>
                </a:solidFill>
                <a:ea typeface="ＭＳ Ｐゴシック" charset="-128"/>
              </a:rPr>
              <a:t> </a:t>
            </a:r>
          </a:p>
          <a:p>
            <a:pPr marL="742950" lvl="1" indent="-285750" algn="l" eaLnBrk="1" hangingPunct="1">
              <a:lnSpc>
                <a:spcPct val="90000"/>
              </a:lnSpc>
              <a:spcBef>
                <a:spcPct val="20000"/>
              </a:spcBef>
              <a:buClr>
                <a:schemeClr val="tx1"/>
              </a:buClr>
              <a:buSzPct val="60000"/>
              <a:buFont typeface="Wingdings" charset="2"/>
              <a:buChar char="u"/>
            </a:pPr>
            <a:r>
              <a:rPr lang="en-US" u="sng" dirty="0" smtClean="0">
                <a:solidFill>
                  <a:srgbClr val="CC0000"/>
                </a:solidFill>
                <a:ea typeface="ＭＳ Ｐゴシック" charset="-128"/>
              </a:rPr>
              <a:t>Ammonia</a:t>
            </a:r>
            <a:r>
              <a:rPr lang="en-US" dirty="0" smtClean="0">
                <a:ea typeface="ＭＳ Ｐゴシック" charset="-128"/>
              </a:rPr>
              <a:t>: </a:t>
            </a:r>
            <a:r>
              <a:rPr lang="en-US" dirty="0" smtClean="0">
                <a:solidFill>
                  <a:srgbClr val="0F116A"/>
                </a:solidFill>
                <a:ea typeface="ＭＳ Ｐゴシック" charset="-128"/>
              </a:rPr>
              <a:t>most </a:t>
            </a:r>
            <a:r>
              <a:rPr lang="en-US" dirty="0">
                <a:solidFill>
                  <a:srgbClr val="0F116A"/>
                </a:solidFill>
                <a:ea typeface="ＭＳ Ｐゴシック" charset="-128"/>
              </a:rPr>
              <a:t>toxic</a:t>
            </a:r>
          </a:p>
          <a:p>
            <a:pPr marL="342900" indent="-342900" algn="l" eaLnBrk="1" hangingPunct="1">
              <a:lnSpc>
                <a:spcPct val="90000"/>
              </a:lnSpc>
              <a:spcBef>
                <a:spcPct val="20000"/>
              </a:spcBef>
              <a:buClr>
                <a:srgbClr val="0F116A"/>
              </a:buClr>
              <a:buSzPct val="120000"/>
              <a:buFont typeface="Wingdings" charset="2"/>
              <a:buChar char="§"/>
            </a:pPr>
            <a:r>
              <a:rPr lang="en-US" sz="2600" u="sng" dirty="0">
                <a:solidFill>
                  <a:srgbClr val="0F116A"/>
                </a:solidFill>
              </a:rPr>
              <a:t>Terrestrial</a:t>
            </a:r>
            <a:endParaRPr lang="en-US" sz="2600" dirty="0">
              <a:solidFill>
                <a:srgbClr val="0F116A"/>
              </a:solidFill>
            </a:endParaRPr>
          </a:p>
          <a:p>
            <a:pPr marL="742950" lvl="1" indent="-285750" algn="l" eaLnBrk="1" hangingPunct="1">
              <a:lnSpc>
                <a:spcPct val="90000"/>
              </a:lnSpc>
              <a:spcBef>
                <a:spcPct val="20000"/>
              </a:spcBef>
              <a:buClr>
                <a:schemeClr val="tx1"/>
              </a:buClr>
              <a:buSzPct val="60000"/>
              <a:buFont typeface="Wingdings" charset="2"/>
              <a:buChar char="u"/>
            </a:pPr>
            <a:r>
              <a:rPr lang="en-US" dirty="0">
                <a:ea typeface="ＭＳ Ｐゴシック" charset="-128"/>
              </a:rPr>
              <a:t>need to conserve </a:t>
            </a:r>
            <a:br>
              <a:rPr lang="en-US" dirty="0">
                <a:ea typeface="ＭＳ Ｐゴシック" charset="-128"/>
              </a:rPr>
            </a:br>
            <a:r>
              <a:rPr lang="en-US" dirty="0">
                <a:ea typeface="ＭＳ Ｐゴシック" charset="-128"/>
              </a:rPr>
              <a:t>water</a:t>
            </a:r>
            <a:endParaRPr lang="en-US" dirty="0">
              <a:solidFill>
                <a:srgbClr val="CC0000"/>
              </a:solidFill>
              <a:ea typeface="ＭＳ Ｐゴシック" charset="-128"/>
            </a:endParaRPr>
          </a:p>
          <a:p>
            <a:pPr marL="742950" lvl="1" indent="-285750" algn="l" eaLnBrk="1" hangingPunct="1">
              <a:lnSpc>
                <a:spcPct val="90000"/>
              </a:lnSpc>
              <a:spcBef>
                <a:spcPct val="20000"/>
              </a:spcBef>
              <a:buClr>
                <a:schemeClr val="tx1"/>
              </a:buClr>
              <a:buSzPct val="60000"/>
              <a:buFont typeface="Wingdings" charset="2"/>
              <a:buChar char="u"/>
            </a:pPr>
            <a:r>
              <a:rPr lang="en-US" u="sng" dirty="0" smtClean="0">
                <a:solidFill>
                  <a:srgbClr val="CC0000"/>
                </a:solidFill>
                <a:ea typeface="ＭＳ Ｐゴシック" charset="-128"/>
              </a:rPr>
              <a:t>Urea</a:t>
            </a:r>
            <a:r>
              <a:rPr lang="en-US" dirty="0" smtClean="0">
                <a:ea typeface="ＭＳ Ｐゴシック" charset="-128"/>
              </a:rPr>
              <a:t>: </a:t>
            </a:r>
            <a:r>
              <a:rPr lang="en-US" dirty="0" smtClean="0">
                <a:solidFill>
                  <a:srgbClr val="0F116A"/>
                </a:solidFill>
                <a:ea typeface="ＭＳ Ｐゴシック" charset="-128"/>
              </a:rPr>
              <a:t>less </a:t>
            </a:r>
            <a:r>
              <a:rPr lang="en-US" dirty="0">
                <a:solidFill>
                  <a:srgbClr val="0F116A"/>
                </a:solidFill>
                <a:ea typeface="ＭＳ Ｐゴシック" charset="-128"/>
              </a:rPr>
              <a:t>toxic</a:t>
            </a:r>
          </a:p>
          <a:p>
            <a:pPr marL="342900" indent="-342900" algn="l" eaLnBrk="1" hangingPunct="1">
              <a:lnSpc>
                <a:spcPct val="90000"/>
              </a:lnSpc>
              <a:spcBef>
                <a:spcPct val="20000"/>
              </a:spcBef>
              <a:buClr>
                <a:srgbClr val="0F116A"/>
              </a:buClr>
              <a:buSzPct val="120000"/>
              <a:buFont typeface="Wingdings" charset="2"/>
              <a:buChar char="§"/>
            </a:pPr>
            <a:r>
              <a:rPr lang="en-US" sz="2600" u="sng" dirty="0">
                <a:solidFill>
                  <a:srgbClr val="0F116A"/>
                </a:solidFill>
              </a:rPr>
              <a:t>Terrestrial egg</a:t>
            </a:r>
            <a:br>
              <a:rPr lang="en-US" sz="2600" u="sng" dirty="0">
                <a:solidFill>
                  <a:srgbClr val="0F116A"/>
                </a:solidFill>
              </a:rPr>
            </a:br>
            <a:r>
              <a:rPr lang="en-US" sz="2600" u="sng" dirty="0">
                <a:solidFill>
                  <a:srgbClr val="0F116A"/>
                </a:solidFill>
              </a:rPr>
              <a:t>layers</a:t>
            </a:r>
            <a:endParaRPr lang="en-US" sz="2600" dirty="0">
              <a:solidFill>
                <a:srgbClr val="0F116A"/>
              </a:solidFill>
            </a:endParaRPr>
          </a:p>
          <a:p>
            <a:pPr marL="742950" lvl="1" indent="-285750" algn="l" eaLnBrk="1" hangingPunct="1">
              <a:lnSpc>
                <a:spcPct val="90000"/>
              </a:lnSpc>
              <a:spcBef>
                <a:spcPct val="20000"/>
              </a:spcBef>
              <a:buClr>
                <a:schemeClr val="tx1"/>
              </a:buClr>
              <a:buSzPct val="60000"/>
              <a:buFont typeface="Wingdings" charset="2"/>
              <a:buChar char="u"/>
            </a:pPr>
            <a:r>
              <a:rPr lang="en-US" dirty="0">
                <a:ea typeface="ＭＳ Ｐゴシック" charset="-128"/>
              </a:rPr>
              <a:t>need to conserve water</a:t>
            </a:r>
          </a:p>
          <a:p>
            <a:pPr marL="742950" lvl="1" indent="-285750" algn="l" eaLnBrk="1" hangingPunct="1">
              <a:lnSpc>
                <a:spcPct val="90000"/>
              </a:lnSpc>
              <a:spcBef>
                <a:spcPct val="20000"/>
              </a:spcBef>
              <a:buClr>
                <a:schemeClr val="tx1"/>
              </a:buClr>
              <a:buSzPct val="60000"/>
              <a:buFont typeface="Wingdings" charset="2"/>
              <a:buChar char="u"/>
            </a:pPr>
            <a:r>
              <a:rPr lang="en-US" dirty="0">
                <a:ea typeface="ＭＳ Ｐゴシック" charset="-128"/>
              </a:rPr>
              <a:t>need to protect</a:t>
            </a:r>
            <a:br>
              <a:rPr lang="en-US" dirty="0">
                <a:ea typeface="ＭＳ Ｐゴシック" charset="-128"/>
              </a:rPr>
            </a:br>
            <a:r>
              <a:rPr lang="en-US" dirty="0">
                <a:ea typeface="ＭＳ Ｐゴシック" charset="-128"/>
              </a:rPr>
              <a:t>embryo in egg</a:t>
            </a:r>
            <a:endParaRPr lang="en-US" dirty="0">
              <a:solidFill>
                <a:srgbClr val="CC0000"/>
              </a:solidFill>
              <a:ea typeface="ＭＳ Ｐゴシック" charset="-128"/>
            </a:endParaRPr>
          </a:p>
          <a:p>
            <a:pPr marL="742950" lvl="1" indent="-285750" algn="l" eaLnBrk="1" hangingPunct="1">
              <a:lnSpc>
                <a:spcPct val="90000"/>
              </a:lnSpc>
              <a:spcBef>
                <a:spcPct val="20000"/>
              </a:spcBef>
              <a:buClr>
                <a:schemeClr val="tx1"/>
              </a:buClr>
              <a:buSzPct val="60000"/>
              <a:buFont typeface="Wingdings" charset="2"/>
              <a:buChar char="u"/>
            </a:pPr>
            <a:r>
              <a:rPr lang="en-US" u="sng" dirty="0">
                <a:solidFill>
                  <a:srgbClr val="CC0000"/>
                </a:solidFill>
                <a:ea typeface="ＭＳ Ｐゴシック" charset="-128"/>
              </a:rPr>
              <a:t>uric </a:t>
            </a:r>
            <a:r>
              <a:rPr lang="en-US" u="sng" dirty="0" smtClean="0">
                <a:solidFill>
                  <a:srgbClr val="CC0000"/>
                </a:solidFill>
                <a:ea typeface="ＭＳ Ｐゴシック" charset="-128"/>
              </a:rPr>
              <a:t>acid</a:t>
            </a:r>
            <a:r>
              <a:rPr lang="en-US" dirty="0" smtClean="0">
                <a:ea typeface="ＭＳ Ｐゴシック" charset="-128"/>
              </a:rPr>
              <a:t>: </a:t>
            </a:r>
            <a:r>
              <a:rPr lang="en-US" dirty="0" smtClean="0">
                <a:solidFill>
                  <a:srgbClr val="0F116A"/>
                </a:solidFill>
                <a:ea typeface="ＭＳ Ｐゴシック" charset="-128"/>
              </a:rPr>
              <a:t>least </a:t>
            </a:r>
            <a:r>
              <a:rPr lang="en-US" dirty="0">
                <a:solidFill>
                  <a:srgbClr val="0F116A"/>
                </a:solidFill>
                <a:ea typeface="ＭＳ Ｐゴシック" charset="-128"/>
              </a:rPr>
              <a:t>toxic</a:t>
            </a:r>
          </a:p>
        </p:txBody>
      </p:sp>
      <p:sp>
        <p:nvSpPr>
          <p:cNvPr id="318468" name="Rectangle 4"/>
          <p:cNvSpPr>
            <a:spLocks noChangeArrowheads="1"/>
          </p:cNvSpPr>
          <p:nvPr/>
        </p:nvSpPr>
        <p:spPr bwMode="auto">
          <a:xfrm>
            <a:off x="127000" y="101600"/>
            <a:ext cx="4038600" cy="762000"/>
          </a:xfrm>
          <a:prstGeom prst="rect">
            <a:avLst/>
          </a:prstGeom>
          <a:noFill/>
          <a:ln w="9525">
            <a:noFill/>
            <a:miter lim="800000"/>
            <a:headEnd/>
            <a:tailEnd/>
          </a:ln>
          <a:effectLst/>
        </p:spPr>
        <p:txBody>
          <a:bodyPr>
            <a:prstTxWarp prst="textNoShape">
              <a:avLst/>
            </a:prstTxWarp>
          </a:bodyPr>
          <a:lstStyle/>
          <a:p>
            <a:pPr algn="l" eaLnBrk="1" hangingPunct="1"/>
            <a:r>
              <a:rPr lang="en-US" sz="3600" b="1" dirty="0">
                <a:solidFill>
                  <a:schemeClr val="tx2"/>
                </a:solidFill>
              </a:rPr>
              <a:t>Nitrogen waste</a:t>
            </a:r>
          </a:p>
        </p:txBody>
      </p:sp>
      <p:sp>
        <p:nvSpPr>
          <p:cNvPr id="318469" name="AutoShape 5"/>
          <p:cNvSpPr>
            <a:spLocks noChangeArrowheads="1"/>
          </p:cNvSpPr>
          <p:nvPr/>
        </p:nvSpPr>
        <p:spPr bwMode="auto">
          <a:xfrm>
            <a:off x="4102100" y="3136901"/>
            <a:ext cx="1549400" cy="2603500"/>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8471" name="AutoShape 7"/>
          <p:cNvSpPr>
            <a:spLocks noChangeArrowheads="1"/>
          </p:cNvSpPr>
          <p:nvPr/>
        </p:nvSpPr>
        <p:spPr bwMode="auto">
          <a:xfrm>
            <a:off x="5651499" y="2882901"/>
            <a:ext cx="1739901" cy="2844800"/>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18472" name="AutoShape 8"/>
          <p:cNvSpPr>
            <a:spLocks noChangeArrowheads="1"/>
          </p:cNvSpPr>
          <p:nvPr/>
        </p:nvSpPr>
        <p:spPr bwMode="auto">
          <a:xfrm>
            <a:off x="7442199" y="2984501"/>
            <a:ext cx="1465263" cy="2971800"/>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xmlns="" val="2189173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dirty="0" smtClean="0">
                <a:solidFill>
                  <a:schemeClr val="accent1">
                    <a:satMod val="150000"/>
                  </a:schemeClr>
                </a:solidFill>
              </a:rPr>
              <a:t>Kidney Structure &amp; Function</a:t>
            </a:r>
            <a:endParaRPr lang="en-US" dirty="0">
              <a:solidFill>
                <a:schemeClr val="accent1">
                  <a:satMod val="150000"/>
                </a:schemeClr>
              </a:solidFill>
            </a:endParaRPr>
          </a:p>
        </p:txBody>
      </p:sp>
      <p:sp>
        <p:nvSpPr>
          <p:cNvPr id="14338" name="Content Placeholder 6"/>
          <p:cNvSpPr>
            <a:spLocks noGrp="1"/>
          </p:cNvSpPr>
          <p:nvPr>
            <p:ph idx="1"/>
          </p:nvPr>
        </p:nvSpPr>
        <p:spPr/>
        <p:txBody>
          <a:bodyPr/>
          <a:lstStyle/>
          <a:p>
            <a:r>
              <a:rPr lang="en-US" b="1" u="sng" dirty="0" smtClean="0"/>
              <a:t>Excretion:</a:t>
            </a:r>
            <a:r>
              <a:rPr lang="en-US" dirty="0" smtClean="0"/>
              <a:t> the process of removing metabolic waste from the cells, tissue fluid, and blood of living organisms</a:t>
            </a:r>
          </a:p>
          <a:p>
            <a:pPr lvl="1"/>
            <a:r>
              <a:rPr lang="en-US" dirty="0" smtClean="0"/>
              <a:t>The main organ of excretion in mammals is the kidney</a:t>
            </a:r>
          </a:p>
          <a:p>
            <a:r>
              <a:rPr lang="en-US" b="1" u="sng" dirty="0" err="1" smtClean="0"/>
              <a:t>Osmoregulation</a:t>
            </a:r>
            <a:r>
              <a:rPr lang="en-US" b="1" u="sng" dirty="0" smtClean="0"/>
              <a:t>:</a:t>
            </a:r>
            <a:r>
              <a:rPr lang="en-US" dirty="0" smtClean="0"/>
              <a:t> the control of water balance of the blood, tissue or cytoplasm of a living organism</a:t>
            </a:r>
            <a:endParaRPr lang="en-US" b="1" u="sng"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dirty="0">
                <a:solidFill>
                  <a:schemeClr val="accent1">
                    <a:satMod val="150000"/>
                  </a:schemeClr>
                </a:solidFill>
              </a:rPr>
              <a:t>Kidney Structure &amp; Function</a:t>
            </a:r>
          </a:p>
        </p:txBody>
      </p:sp>
      <p:sp>
        <p:nvSpPr>
          <p:cNvPr id="7" name="Content Placeholder 6"/>
          <p:cNvSpPr>
            <a:spLocks noGrp="1"/>
          </p:cNvSpPr>
          <p:nvPr>
            <p:ph idx="1"/>
          </p:nvPr>
        </p:nvSpPr>
        <p:spPr/>
        <p:txBody>
          <a:bodyPr rtlCol="0">
            <a:normAutofit fontScale="92500" lnSpcReduction="10000"/>
          </a:bodyPr>
          <a:lstStyle/>
          <a:p>
            <a:pPr marL="438912" indent="-320040" fontAlgn="auto">
              <a:spcBef>
                <a:spcPts val="0"/>
              </a:spcBef>
              <a:spcAft>
                <a:spcPts val="0"/>
              </a:spcAft>
              <a:buFont typeface="Wingdings 2"/>
              <a:buChar char=""/>
              <a:defRPr/>
            </a:pPr>
            <a:r>
              <a:rPr lang="en-US" b="1" u="sng" dirty="0" smtClean="0"/>
              <a:t>Functions:</a:t>
            </a:r>
            <a:endParaRPr lang="en-US" dirty="0" smtClean="0"/>
          </a:p>
          <a:p>
            <a:pPr marL="731520" lvl="1" indent="-274320" fontAlgn="auto">
              <a:spcAft>
                <a:spcPts val="0"/>
              </a:spcAft>
              <a:buFont typeface="Wingdings"/>
              <a:buChar char=""/>
              <a:defRPr/>
            </a:pPr>
            <a:r>
              <a:rPr lang="en-US" dirty="0" smtClean="0"/>
              <a:t>Produces urine</a:t>
            </a:r>
          </a:p>
          <a:p>
            <a:pPr marL="731520" lvl="1" indent="-274320" fontAlgn="auto">
              <a:spcAft>
                <a:spcPts val="0"/>
              </a:spcAft>
              <a:buFont typeface="Wingdings"/>
              <a:buChar char=""/>
              <a:defRPr/>
            </a:pPr>
            <a:r>
              <a:rPr lang="en-US" dirty="0" smtClean="0"/>
              <a:t>Maintain water balance</a:t>
            </a:r>
          </a:p>
          <a:p>
            <a:pPr marL="731520" lvl="1" indent="-274320" fontAlgn="auto">
              <a:spcAft>
                <a:spcPts val="0"/>
              </a:spcAft>
              <a:buFont typeface="Wingdings"/>
              <a:buChar char=""/>
              <a:defRPr/>
            </a:pPr>
            <a:r>
              <a:rPr lang="en-US" dirty="0" smtClean="0"/>
              <a:t>Maintain blood pH</a:t>
            </a:r>
          </a:p>
          <a:p>
            <a:pPr marL="731520" lvl="1" indent="-274320" fontAlgn="auto">
              <a:spcAft>
                <a:spcPts val="0"/>
              </a:spcAft>
              <a:buFont typeface="Wingdings"/>
              <a:buChar char=""/>
              <a:defRPr/>
            </a:pPr>
            <a:r>
              <a:rPr lang="en-US" dirty="0" smtClean="0"/>
              <a:t>Maintain blood pressure</a:t>
            </a:r>
          </a:p>
          <a:p>
            <a:pPr marL="438912" indent="-320040" fontAlgn="auto">
              <a:spcBef>
                <a:spcPts val="0"/>
              </a:spcBef>
              <a:spcAft>
                <a:spcPts val="0"/>
              </a:spcAft>
              <a:buFont typeface="Wingdings 2"/>
              <a:buChar char=""/>
              <a:defRPr/>
            </a:pPr>
            <a:r>
              <a:rPr lang="en-US" dirty="0" smtClean="0"/>
              <a:t>The functional unit of the kidney is the </a:t>
            </a:r>
            <a:r>
              <a:rPr lang="en-US" b="1" u="sng" dirty="0" smtClean="0"/>
              <a:t>nephron</a:t>
            </a:r>
          </a:p>
          <a:p>
            <a:pPr marL="438912" indent="-320040" fontAlgn="auto">
              <a:spcBef>
                <a:spcPts val="0"/>
              </a:spcBef>
              <a:spcAft>
                <a:spcPts val="0"/>
              </a:spcAft>
              <a:buFont typeface="Wingdings 2"/>
              <a:buChar char=""/>
              <a:defRPr/>
            </a:pPr>
            <a:r>
              <a:rPr lang="en-US" dirty="0" smtClean="0"/>
              <a:t>There are more than 1 million nephrons in a human kidney</a:t>
            </a:r>
          </a:p>
          <a:p>
            <a:pPr marL="438912" indent="-320040" fontAlgn="auto">
              <a:spcBef>
                <a:spcPts val="0"/>
              </a:spcBef>
              <a:spcAft>
                <a:spcPts val="0"/>
              </a:spcAft>
              <a:buFont typeface="Wingdings 2"/>
              <a:buChar char=""/>
              <a:defRPr/>
            </a:pPr>
            <a:r>
              <a:rPr lang="en-US" dirty="0" smtClean="0"/>
              <a:t>On average 120mL/min of fluid passes through the kidney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en-US" dirty="0">
                <a:solidFill>
                  <a:schemeClr val="accent1">
                    <a:satMod val="150000"/>
                  </a:schemeClr>
                </a:solidFill>
              </a:rPr>
              <a:t>Kidney Structure &amp; Function</a:t>
            </a:r>
          </a:p>
        </p:txBody>
      </p:sp>
      <p:sp>
        <p:nvSpPr>
          <p:cNvPr id="7" name="Content Placeholder 6"/>
          <p:cNvSpPr>
            <a:spLocks noGrp="1"/>
          </p:cNvSpPr>
          <p:nvPr>
            <p:ph idx="1"/>
          </p:nvPr>
        </p:nvSpPr>
        <p:spPr/>
        <p:txBody>
          <a:bodyPr rtlCol="0">
            <a:normAutofit fontScale="92500" lnSpcReduction="10000"/>
          </a:bodyPr>
          <a:lstStyle/>
          <a:p>
            <a:pPr marL="438912" indent="-320040" fontAlgn="auto">
              <a:spcBef>
                <a:spcPts val="0"/>
              </a:spcBef>
              <a:spcAft>
                <a:spcPts val="0"/>
              </a:spcAft>
              <a:buFont typeface="Wingdings 2"/>
              <a:buChar char=""/>
              <a:defRPr/>
            </a:pPr>
            <a:r>
              <a:rPr lang="en-US" b="1" u="sng" dirty="0" smtClean="0"/>
              <a:t>Roles of the nephron:</a:t>
            </a:r>
            <a:endParaRPr lang="en-US" dirty="0" smtClean="0"/>
          </a:p>
          <a:p>
            <a:pPr marL="731520" lvl="1" indent="-274320" fontAlgn="auto">
              <a:spcAft>
                <a:spcPts val="0"/>
              </a:spcAft>
              <a:buFont typeface="Wingdings"/>
              <a:buChar char=""/>
              <a:defRPr/>
            </a:pPr>
            <a:r>
              <a:rPr lang="en-US" dirty="0" smtClean="0"/>
              <a:t>Ultrafiltration</a:t>
            </a:r>
          </a:p>
          <a:p>
            <a:pPr marL="731520" lvl="1" indent="-274320" fontAlgn="auto">
              <a:spcAft>
                <a:spcPts val="0"/>
              </a:spcAft>
              <a:buFont typeface="Wingdings"/>
              <a:buChar char=""/>
              <a:defRPr/>
            </a:pPr>
            <a:r>
              <a:rPr lang="en-US" dirty="0" smtClean="0"/>
              <a:t>Reabsorption</a:t>
            </a:r>
          </a:p>
          <a:p>
            <a:pPr marL="731520" lvl="1" indent="-274320" fontAlgn="auto">
              <a:spcAft>
                <a:spcPts val="0"/>
              </a:spcAft>
              <a:buFont typeface="Wingdings"/>
              <a:buChar char=""/>
              <a:defRPr/>
            </a:pPr>
            <a:r>
              <a:rPr lang="en-US" dirty="0" smtClean="0"/>
              <a:t>Secretion</a:t>
            </a:r>
          </a:p>
          <a:p>
            <a:pPr marL="438912" indent="-320040" fontAlgn="auto">
              <a:spcBef>
                <a:spcPts val="0"/>
              </a:spcBef>
              <a:spcAft>
                <a:spcPts val="0"/>
              </a:spcAft>
              <a:buFont typeface="Wingdings 2"/>
              <a:buChar char=""/>
              <a:defRPr/>
            </a:pPr>
            <a:r>
              <a:rPr lang="en-US" dirty="0" smtClean="0"/>
              <a:t>For the kidney you should be able to label:</a:t>
            </a:r>
          </a:p>
          <a:p>
            <a:pPr marL="731520" lvl="1" indent="-274320" fontAlgn="auto">
              <a:spcAft>
                <a:spcPts val="0"/>
              </a:spcAft>
              <a:buFont typeface="Wingdings"/>
              <a:buChar char=""/>
              <a:defRPr/>
            </a:pPr>
            <a:r>
              <a:rPr lang="en-US" dirty="0" smtClean="0"/>
              <a:t>Cortex</a:t>
            </a:r>
          </a:p>
          <a:p>
            <a:pPr marL="731520" lvl="1" indent="-274320" fontAlgn="auto">
              <a:spcAft>
                <a:spcPts val="0"/>
              </a:spcAft>
              <a:buFont typeface="Wingdings"/>
              <a:buChar char=""/>
              <a:defRPr/>
            </a:pPr>
            <a:r>
              <a:rPr lang="en-US" dirty="0" smtClean="0"/>
              <a:t>Medulla</a:t>
            </a:r>
          </a:p>
          <a:p>
            <a:pPr marL="731520" lvl="1" indent="-274320" fontAlgn="auto">
              <a:spcAft>
                <a:spcPts val="0"/>
              </a:spcAft>
              <a:buFont typeface="Wingdings"/>
              <a:buChar char=""/>
              <a:defRPr/>
            </a:pPr>
            <a:r>
              <a:rPr lang="en-US" dirty="0" smtClean="0"/>
              <a:t>Pelvis</a:t>
            </a:r>
          </a:p>
          <a:p>
            <a:pPr marL="731520" lvl="1" indent="-274320" fontAlgn="auto">
              <a:spcAft>
                <a:spcPts val="0"/>
              </a:spcAft>
              <a:buFont typeface="Wingdings"/>
              <a:buChar char=""/>
              <a:defRPr/>
            </a:pPr>
            <a:r>
              <a:rPr lang="en-US" dirty="0" smtClean="0"/>
              <a:t>Ureter</a:t>
            </a:r>
          </a:p>
          <a:p>
            <a:pPr marL="731520" lvl="1" indent="-274320" fontAlgn="auto">
              <a:spcAft>
                <a:spcPts val="0"/>
              </a:spcAft>
              <a:buFont typeface="Wingdings"/>
              <a:buChar char=""/>
              <a:defRPr/>
            </a:pPr>
            <a:r>
              <a:rPr lang="en-US" dirty="0" smtClean="0"/>
              <a:t>Renal blood vessels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11538</TotalTime>
  <Words>2352</Words>
  <Application>Microsoft Office PowerPoint</Application>
  <PresentationFormat>On-screen Show (4:3)</PresentationFormat>
  <Paragraphs>430</Paragraphs>
  <Slides>33</Slides>
  <Notes>18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Homeostasis </vt:lpstr>
      <vt:lpstr>Osmoregulation</vt:lpstr>
      <vt:lpstr>Intracellular Waste</vt:lpstr>
      <vt:lpstr>Nitrogenous waste disposal</vt:lpstr>
      <vt:lpstr>Slide 6</vt:lpstr>
      <vt:lpstr>Kidney Structure &amp; Function</vt:lpstr>
      <vt:lpstr>Kidney Structure &amp; Function</vt:lpstr>
      <vt:lpstr>Kidney Structure &amp; Function</vt:lpstr>
      <vt:lpstr>Mammalian Kidney</vt:lpstr>
      <vt:lpstr>Slide 11</vt:lpstr>
      <vt:lpstr>Mammalian System</vt:lpstr>
      <vt:lpstr>Slide 13</vt:lpstr>
      <vt:lpstr>Nephron</vt:lpstr>
      <vt:lpstr>Mammalian kidney</vt:lpstr>
      <vt:lpstr>Nephron: Filtration </vt:lpstr>
      <vt:lpstr>Slide 17</vt:lpstr>
      <vt:lpstr>Nephron: Re-absorption</vt:lpstr>
      <vt:lpstr>Nephron: Re-absorption</vt:lpstr>
      <vt:lpstr>Nephron: Re-absorption</vt:lpstr>
      <vt:lpstr>Nephron: Re-absorption</vt:lpstr>
      <vt:lpstr>Slide 22</vt:lpstr>
      <vt:lpstr>Slide 23</vt:lpstr>
      <vt:lpstr>Osmotic control in nephron</vt:lpstr>
      <vt:lpstr>Summary </vt:lpstr>
      <vt:lpstr>Negative Feedback Loop</vt:lpstr>
      <vt:lpstr>Blood Osmolarity</vt:lpstr>
      <vt:lpstr>Maintaining Water Balance</vt:lpstr>
      <vt:lpstr>Formation of urine</vt:lpstr>
      <vt:lpstr>Blood Osmolarity</vt:lpstr>
      <vt:lpstr>Comparing Solute Concentrations</vt:lpstr>
      <vt:lpstr>Diabetes &amp; Glucose in Urine</vt:lpstr>
      <vt:lpstr>Quick Check:  Make Sure You Can</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I 2010 edit</dc:title>
  <dc:creator>Kim Foglia/David Knuffke</dc:creator>
  <cp:lastModifiedBy>Megan</cp:lastModifiedBy>
  <cp:revision>210</cp:revision>
  <cp:lastPrinted>2007-11-05T03:00:20Z</cp:lastPrinted>
  <dcterms:created xsi:type="dcterms:W3CDTF">2012-04-12T04:23:18Z</dcterms:created>
  <dcterms:modified xsi:type="dcterms:W3CDTF">2015-02-27T15:32:06Z</dcterms:modified>
</cp:coreProperties>
</file>