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60" r:id="rId3"/>
    <p:sldId id="261" r:id="rId4"/>
    <p:sldId id="268" r:id="rId5"/>
    <p:sldId id="269" r:id="rId6"/>
    <p:sldId id="270" r:id="rId7"/>
    <p:sldId id="273" r:id="rId8"/>
    <p:sldId id="274" r:id="rId9"/>
    <p:sldId id="277" r:id="rId10"/>
    <p:sldId id="279" r:id="rId11"/>
    <p:sldId id="280" r:id="rId12"/>
    <p:sldId id="283" r:id="rId13"/>
    <p:sldId id="284" r:id="rId14"/>
    <p:sldId id="285" r:id="rId15"/>
    <p:sldId id="286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306" r:id="rId27"/>
    <p:sldId id="307" r:id="rId28"/>
    <p:sldId id="308" r:id="rId29"/>
    <p:sldId id="309" r:id="rId30"/>
    <p:sldId id="310" r:id="rId31"/>
    <p:sldId id="312" r:id="rId32"/>
    <p:sldId id="31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2EA2B-0BC1-421A-86DA-3D01AD9288C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97BDB-1734-4C5C-B96F-2CB214AE8F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C4194-308F-41C7-8965-4315360304F1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3AC81-ACF5-49B5-B8B0-106946AB0D93}" type="slidenum">
              <a:rPr lang="en-US"/>
              <a:pPr/>
              <a:t>22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6E99F-6C2F-45B0-AF28-7BB0A7B85C35}" type="slidenum">
              <a:rPr lang="en-US"/>
              <a:pPr/>
              <a:t>23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50E8E-3090-4E75-A7E1-8F6F5D44DA0A}" type="slidenum">
              <a:rPr lang="en-US"/>
              <a:pPr/>
              <a:t>24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FB610-61FD-428F-87D6-107D947A90ED}" type="slidenum">
              <a:rPr lang="en-US"/>
              <a:pPr/>
              <a:t>25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BF9A0-FAD4-4E41-936F-0BA908F500E1}" type="slidenum">
              <a:rPr lang="en-US"/>
              <a:pPr/>
              <a:t>26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FCF00-FDF0-4540-9B10-CE8227BFFDEE}" type="slidenum">
              <a:rPr lang="en-US"/>
              <a:pPr/>
              <a:t>27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6B9F9-DDBF-4DBE-ADC6-83F666A65F49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8A921-1662-461E-94E4-36842896D201}" type="slidenum">
              <a:rPr lang="en-US"/>
              <a:pPr/>
              <a:t>12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C1BAE-2DD5-494E-ADAD-644272AC9B1E}" type="slidenum">
              <a:rPr lang="en-US"/>
              <a:pPr/>
              <a:t>13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09787-78F2-4936-A933-5B162BCF9C7E}" type="slidenum">
              <a:rPr lang="en-US"/>
              <a:pPr/>
              <a:t>16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ED3EA-7412-4938-9FB9-67838CE465E3}" type="slidenum">
              <a:rPr lang="en-US"/>
              <a:pPr/>
              <a:t>17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B2E7A-8159-4891-9351-DF0AABBE9E41}" type="slidenum">
              <a:rPr lang="en-US"/>
              <a:pPr/>
              <a:t>19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94DB1-86F4-42F0-82E2-BEA62B4B0204}" type="slidenum">
              <a:rPr lang="en-US"/>
              <a:pPr/>
              <a:t>20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53A91-49B1-4284-AFC7-876D21705177}" type="slidenum">
              <a:rPr lang="en-US"/>
              <a:pPr/>
              <a:t>21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0F94-5F32-4A62-A11A-7C3888FB4EF2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9192-2E79-4BAA-8EDD-8406748A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0F94-5F32-4A62-A11A-7C3888FB4EF2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9192-2E79-4BAA-8EDD-8406748A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0F94-5F32-4A62-A11A-7C3888FB4EF2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9192-2E79-4BAA-8EDD-8406748A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0F94-5F32-4A62-A11A-7C3888FB4EF2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9192-2E79-4BAA-8EDD-8406748A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0F94-5F32-4A62-A11A-7C3888FB4EF2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9192-2E79-4BAA-8EDD-8406748A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0F94-5F32-4A62-A11A-7C3888FB4EF2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9192-2E79-4BAA-8EDD-8406748A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0F94-5F32-4A62-A11A-7C3888FB4EF2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9192-2E79-4BAA-8EDD-8406748A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0F94-5F32-4A62-A11A-7C3888FB4EF2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9192-2E79-4BAA-8EDD-8406748A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0F94-5F32-4A62-A11A-7C3888FB4EF2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9192-2E79-4BAA-8EDD-8406748A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0F94-5F32-4A62-A11A-7C3888FB4EF2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9192-2E79-4BAA-8EDD-8406748A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0F94-5F32-4A62-A11A-7C3888FB4EF2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9192-2E79-4BAA-8EDD-8406748A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50F94-5F32-4A62-A11A-7C3888FB4EF2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99192-2E79-4BAA-8EDD-8406748A4B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-biology.net/ibdpbio/command-terms/" TargetMode="External"/><Relationship Id="rId2" Type="http://schemas.openxmlformats.org/officeDocument/2006/relationships/hyperlink" Target="http://xmltwo.ibo.org/publications/migrated/production-app2.ibo.org/publication/7/part/2/chapter/4/page/6.htm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pchute.com/lymphatic/inflam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216c.sl.pt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://216d.sl.p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aynesword.palomar.edu/aniblood.htm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.ccbcmd.edu/courses/bio141/lecguid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audio" Target="../media/audio7.wav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nceus.com/arvd/hiv7.sw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hyperlink" Target="http://216i.sl.pt/" TargetMode="Externa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nasinc.com/webcontent/animations/content/hiv.htm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ert.org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cosocdev/geninfo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hyperlink" Target="http://www.unaids.org/en/default.asp" TargetMode="Externa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RedO6rLNQ2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www.wiley.com/college/pratt/0471393878/student/activities/bacterial_drug_resistance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nasinc.com/scienceinfocu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c.edu/depts/accc/seminars/flashintro/virus.sw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4646290"/>
              </p:ext>
            </p:extLst>
          </p:nvPr>
        </p:nvGraphicFramePr>
        <p:xfrm>
          <a:off x="152400" y="152400"/>
          <a:ext cx="8839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7150768"/>
                <a:gridCol w="697832"/>
              </a:tblGrid>
              <a:tr h="355600"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6.3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Assessment</a:t>
                      </a:r>
                      <a:r>
                        <a:rPr kumimoji="1" lang="en-US" altLang="ja-JP" baseline="0" dirty="0" smtClean="0"/>
                        <a:t> Statements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Obj.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6.3.1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Define</a:t>
                      </a:r>
                      <a:r>
                        <a:rPr kumimoji="1" lang="en-US" altLang="ja-JP" sz="1600" dirty="0" smtClean="0"/>
                        <a:t> pathogen.</a:t>
                      </a:r>
                      <a:r>
                        <a:rPr kumimoji="1" lang="en-US" altLang="ja-JP" sz="1600" baseline="0" dirty="0" smtClean="0"/>
                        <a:t> 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6.3.2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Explain</a:t>
                      </a:r>
                      <a:r>
                        <a:rPr kumimoji="1" lang="en-US" altLang="ja-JP" sz="1600" baseline="0" dirty="0" smtClean="0"/>
                        <a:t> why antibiotics are effective against bacteria but not viruses. 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Outline </a:t>
                      </a:r>
                      <a:r>
                        <a:rPr kumimoji="1" lang="en-US" altLang="ja-JP" sz="1600" b="0" dirty="0" smtClean="0"/>
                        <a:t>the role of skin and mucous</a:t>
                      </a:r>
                      <a:r>
                        <a:rPr kumimoji="1" lang="en-US" altLang="ja-JP" sz="1600" b="0" baseline="0" dirty="0" smtClean="0"/>
                        <a:t> membranes in defense against pathogens. </a:t>
                      </a:r>
                      <a:endParaRPr kumimoji="1" lang="ja-JP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6.3.4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Outline </a:t>
                      </a:r>
                      <a:r>
                        <a:rPr kumimoji="1" lang="en-US" altLang="ja-JP" sz="1600" b="0" dirty="0" smtClean="0"/>
                        <a:t>how</a:t>
                      </a:r>
                      <a:r>
                        <a:rPr kumimoji="1" lang="en-US" altLang="ja-JP" sz="1600" b="0" baseline="0" dirty="0" smtClean="0"/>
                        <a:t> phagocytic leucocytes ingest pathogens in the blood and body tissues. </a:t>
                      </a:r>
                      <a:endParaRPr kumimoji="1" lang="ja-JP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6.3.5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Distinguish</a:t>
                      </a:r>
                      <a:r>
                        <a:rPr kumimoji="1" lang="en-US" altLang="ja-JP" sz="1600" dirty="0" smtClean="0"/>
                        <a:t> between </a:t>
                      </a:r>
                      <a:r>
                        <a:rPr kumimoji="1" lang="en-US" altLang="ja-JP" sz="1600" i="1" dirty="0" smtClean="0"/>
                        <a:t>antibodies</a:t>
                      </a:r>
                      <a:r>
                        <a:rPr kumimoji="1" lang="en-US" altLang="ja-JP" sz="1600" baseline="0" dirty="0" smtClean="0"/>
                        <a:t> and </a:t>
                      </a:r>
                      <a:r>
                        <a:rPr kumimoji="1" lang="en-US" altLang="ja-JP" sz="1600" i="1" baseline="0" dirty="0" smtClean="0"/>
                        <a:t>antigens</a:t>
                      </a:r>
                      <a:r>
                        <a:rPr kumimoji="1" lang="en-US" altLang="ja-JP" sz="1600" baseline="0" dirty="0" smtClean="0"/>
                        <a:t>. 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6.3.6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Explain</a:t>
                      </a:r>
                      <a:r>
                        <a:rPr kumimoji="1" lang="en-US" altLang="ja-JP" sz="1600" b="1" baseline="0" dirty="0" smtClean="0"/>
                        <a:t> </a:t>
                      </a:r>
                      <a:r>
                        <a:rPr kumimoji="1" lang="en-US" altLang="ja-JP" sz="1600" baseline="0" dirty="0" smtClean="0"/>
                        <a:t>antibody production. 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6.3.7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Outline</a:t>
                      </a:r>
                      <a:r>
                        <a:rPr kumimoji="1" lang="en-US" altLang="ja-JP" sz="1600" b="1" baseline="0" dirty="0" smtClean="0"/>
                        <a:t> </a:t>
                      </a:r>
                      <a:r>
                        <a:rPr kumimoji="1" lang="en-US" altLang="ja-JP" sz="1600" baseline="0" dirty="0" smtClean="0"/>
                        <a:t>the effects of HIV on the immune system. 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6.3.8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Discuss</a:t>
                      </a:r>
                      <a:r>
                        <a:rPr kumimoji="1" lang="en-US" altLang="ja-JP" sz="1600" dirty="0" smtClean="0"/>
                        <a:t> the cause, transmission and social</a:t>
                      </a:r>
                      <a:r>
                        <a:rPr kumimoji="1" lang="en-US" altLang="ja-JP" sz="1600" baseline="0" dirty="0" smtClean="0"/>
                        <a:t> implications of AIDS. 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317040" y="6581001"/>
            <a:ext cx="6826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 smtClean="0">
                <a:solidFill>
                  <a:srgbClr val="7F7F7F"/>
                </a:solidFill>
              </a:rPr>
              <a:t>Assessment statements from: </a:t>
            </a:r>
            <a:r>
              <a:rPr lang="en-US" altLang="ja-JP" sz="1200" dirty="0">
                <a:solidFill>
                  <a:srgbClr val="7F7F7F"/>
                </a:solidFill>
                <a:hlinkClick r:id="rId2"/>
              </a:rPr>
              <a:t>Online IB Biology Subject Guide</a:t>
            </a:r>
            <a:endParaRPr lang="ja-JP" altLang="en-US" sz="1200" dirty="0">
              <a:solidFill>
                <a:srgbClr val="7F7F7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434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solidFill>
                  <a:srgbClr val="7F7F7F"/>
                </a:solidFill>
              </a:rPr>
              <a:t>Command terms</a:t>
            </a:r>
            <a:r>
              <a:rPr lang="en-US" altLang="ja-JP" sz="1200" dirty="0">
                <a:solidFill>
                  <a:srgbClr val="7F7F7F"/>
                </a:solidFill>
              </a:rPr>
              <a:t>: </a:t>
            </a:r>
            <a:r>
              <a:rPr lang="en-US" altLang="ja-JP" sz="1200" dirty="0">
                <a:solidFill>
                  <a:srgbClr val="7F7F7F"/>
                </a:solidFill>
                <a:hlinkClick r:id="rId3"/>
              </a:rPr>
              <a:t>http://</a:t>
            </a:r>
            <a:r>
              <a:rPr lang="en-US" altLang="ja-JP" sz="1200" dirty="0" err="1">
                <a:solidFill>
                  <a:srgbClr val="7F7F7F"/>
                </a:solidFill>
                <a:hlinkClick r:id="rId3"/>
              </a:rPr>
              <a:t>i-biology.net</a:t>
            </a:r>
            <a:r>
              <a:rPr lang="en-US" altLang="ja-JP" sz="1200" dirty="0">
                <a:solidFill>
                  <a:srgbClr val="7F7F7F"/>
                </a:solidFill>
                <a:hlinkClick r:id="rId3"/>
              </a:rPr>
              <a:t>/</a:t>
            </a:r>
            <a:r>
              <a:rPr lang="en-US" altLang="ja-JP" sz="1200" dirty="0" err="1">
                <a:solidFill>
                  <a:srgbClr val="7F7F7F"/>
                </a:solidFill>
                <a:hlinkClick r:id="rId3"/>
              </a:rPr>
              <a:t>ibdpbio</a:t>
            </a:r>
            <a:r>
              <a:rPr lang="en-US" altLang="ja-JP" sz="1200" dirty="0">
                <a:solidFill>
                  <a:srgbClr val="7F7F7F"/>
                </a:solidFill>
                <a:hlinkClick r:id="rId3"/>
              </a:rPr>
              <a:t>/command-terms/</a:t>
            </a:r>
            <a:endParaRPr lang="ja-JP" altLang="en-US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1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47795"/>
          <a:stretch/>
        </p:blipFill>
        <p:spPr bwMode="auto">
          <a:xfrm>
            <a:off x="0" y="0"/>
            <a:ext cx="9144000" cy="343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b="7000"/>
          <a:stretch/>
        </p:blipFill>
        <p:spPr bwMode="auto">
          <a:xfrm>
            <a:off x="10857" y="2514600"/>
            <a:ext cx="5856543" cy="402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52400" y="6488668"/>
            <a:ext cx="4225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hlinkClick r:id="rId3"/>
              </a:rPr>
              <a:t>http://</a:t>
            </a:r>
            <a:r>
              <a:rPr lang="en-US" altLang="ja-JP" dirty="0" err="1">
                <a:hlinkClick r:id="rId3"/>
              </a:rPr>
              <a:t>apchute.com</a:t>
            </a:r>
            <a:r>
              <a:rPr lang="en-US" altLang="ja-JP" dirty="0">
                <a:hlinkClick r:id="rId3"/>
              </a:rPr>
              <a:t>/lymphatic/</a:t>
            </a:r>
            <a:r>
              <a:rPr lang="en-US" altLang="ja-JP" dirty="0" err="1">
                <a:hlinkClick r:id="rId3"/>
              </a:rPr>
              <a:t>inflam.html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8068" y="36945"/>
            <a:ext cx="3071075" cy="327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2663" y="3362595"/>
            <a:ext cx="3035155" cy="330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accent3"/>
                </a:solidFill>
              </a:rPr>
              <a:t>Phago</a:t>
            </a:r>
            <a:r>
              <a:rPr kumimoji="1" lang="en-US" altLang="ja-JP" sz="4400" dirty="0" smtClean="0">
                <a:solidFill>
                  <a:schemeClr val="accent2"/>
                </a:solidFill>
              </a:rPr>
              <a:t>cytic</a:t>
            </a:r>
            <a:r>
              <a:rPr kumimoji="1" lang="en-US" altLang="ja-JP" sz="4400" dirty="0" smtClean="0"/>
              <a:t> </a:t>
            </a:r>
            <a:r>
              <a:rPr kumimoji="1" lang="en-US" altLang="ja-JP" sz="4400" dirty="0" smtClean="0">
                <a:solidFill>
                  <a:schemeClr val="tx2"/>
                </a:solidFill>
              </a:rPr>
              <a:t>Leuco</a:t>
            </a:r>
            <a:r>
              <a:rPr kumimoji="1" lang="en-US" altLang="ja-JP" sz="4400" dirty="0" smtClean="0">
                <a:solidFill>
                  <a:schemeClr val="accent2"/>
                </a:solidFill>
              </a:rPr>
              <a:t>cytes</a:t>
            </a:r>
            <a:endParaRPr kumimoji="1" lang="ja-JP" altLang="en-US" sz="44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09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“</a:t>
            </a:r>
            <a:r>
              <a:rPr kumimoji="1" lang="en-US" altLang="ja-JP" dirty="0" smtClean="0">
                <a:solidFill>
                  <a:schemeClr val="accent3"/>
                </a:solidFill>
              </a:rPr>
              <a:t>eating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C0504D"/>
                </a:solidFill>
              </a:rPr>
              <a:t>cell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609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“</a:t>
            </a:r>
            <a:r>
              <a:rPr kumimoji="1" lang="en-US" altLang="ja-JP" dirty="0" smtClean="0">
                <a:solidFill>
                  <a:schemeClr val="tx2"/>
                </a:solidFill>
              </a:rPr>
              <a:t>white blood </a:t>
            </a:r>
            <a:r>
              <a:rPr kumimoji="1" lang="en-US" altLang="ja-JP" dirty="0" smtClean="0">
                <a:solidFill>
                  <a:srgbClr val="C0504D"/>
                </a:solidFill>
              </a:rPr>
              <a:t>cells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066800"/>
            <a:ext cx="5562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Chemotaxis</a:t>
            </a:r>
            <a:r>
              <a:rPr kumimoji="1" lang="en-US" altLang="ja-JP" dirty="0" smtClean="0"/>
              <a:t> (movement in response to chemicals) attracts the phagocytes to the area of invasion as response to: 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proteins produced by the pathogen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phospholipids released by damaged cells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The phagocyte attaches to the pathogen’s cell surface proteins and then engulfs it. The fluid nature of the plasma membrane allows this to happen. 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A </a:t>
            </a:r>
            <a:r>
              <a:rPr kumimoji="1" lang="en-US" altLang="ja-JP" dirty="0" err="1" smtClean="0"/>
              <a:t>phagosome</a:t>
            </a:r>
            <a:r>
              <a:rPr kumimoji="1" lang="en-US" altLang="ja-JP" dirty="0" smtClean="0"/>
              <a:t> forms. This is a vesicle that contains the pathogen. Lysosomes – vesicles of digestive enzymes – deposit the enzymes into the </a:t>
            </a:r>
            <a:r>
              <a:rPr kumimoji="1" lang="en-US" altLang="ja-JP" dirty="0" err="1" smtClean="0"/>
              <a:t>phagosome</a:t>
            </a:r>
            <a:r>
              <a:rPr kumimoji="1" lang="en-US" altLang="ja-JP" dirty="0" smtClean="0"/>
              <a:t>. 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The digestive enzymes break down the pathogen and the waste products are expelled from the cell by exocytosis. </a:t>
            </a:r>
            <a:endParaRPr kumimoji="1"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486400"/>
            <a:ext cx="441960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Review opportunity: </a:t>
            </a:r>
          </a:p>
          <a:p>
            <a:pPr marL="742950" lvl="1" indent="-285750">
              <a:buFont typeface="Arial"/>
              <a:buChar char="•"/>
            </a:pPr>
            <a:r>
              <a:rPr kumimoji="1" lang="en-US" altLang="ja-JP" dirty="0" smtClean="0"/>
              <a:t>Plasma membranes and vesicles</a:t>
            </a:r>
          </a:p>
          <a:p>
            <a:pPr marL="742950" lvl="1" indent="-285750">
              <a:buFont typeface="Arial"/>
              <a:buChar char="•"/>
            </a:pPr>
            <a:r>
              <a:rPr kumimoji="1" lang="en-US" altLang="ja-JP" dirty="0" smtClean="0"/>
              <a:t>Membrane fluidity and fusion</a:t>
            </a:r>
          </a:p>
          <a:p>
            <a:pPr marL="742950" lvl="1" indent="-285750">
              <a:buFont typeface="Arial"/>
              <a:buChar char="•"/>
            </a:pPr>
            <a:r>
              <a:rPr kumimoji="1" lang="en-US" altLang="ja-JP" dirty="0" smtClean="0"/>
              <a:t>Endo- and </a:t>
            </a:r>
            <a:r>
              <a:rPr kumimoji="1" lang="en-US" altLang="ja-JP" dirty="0" err="1" smtClean="0"/>
              <a:t>exo-cytosis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13" name="Rectangle 129"/>
          <p:cNvSpPr>
            <a:spLocks noChangeArrowheads="1"/>
          </p:cNvSpPr>
          <p:nvPr/>
        </p:nvSpPr>
        <p:spPr bwMode="auto">
          <a:xfrm>
            <a:off x="304800" y="6216650"/>
            <a:ext cx="1150938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“</a:t>
            </a:r>
            <a:r>
              <a:rPr lang="en-US" sz="2600" b="1" u="sng">
                <a:solidFill>
                  <a:srgbClr val="0F116A"/>
                </a:solidFill>
              </a:rPr>
              <a:t>self</a:t>
            </a:r>
            <a:r>
              <a:rPr lang="en-US" sz="2600" b="1">
                <a:solidFill>
                  <a:srgbClr val="0F116A"/>
                </a:solidFill>
              </a:rPr>
              <a:t>”</a:t>
            </a:r>
            <a:endParaRPr lang="en-US" sz="2600" b="1" u="sng">
              <a:solidFill>
                <a:srgbClr val="0F116A"/>
              </a:solidFill>
            </a:endParaRPr>
          </a:p>
        </p:txBody>
      </p:sp>
      <p:sp>
        <p:nvSpPr>
          <p:cNvPr id="400514" name="Rectangle 130"/>
          <p:cNvSpPr>
            <a:spLocks noChangeArrowheads="1"/>
          </p:cNvSpPr>
          <p:nvPr/>
        </p:nvSpPr>
        <p:spPr bwMode="auto">
          <a:xfrm>
            <a:off x="4641850" y="6216650"/>
            <a:ext cx="1633538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CC0000"/>
                </a:solidFill>
              </a:rPr>
              <a:t>“</a:t>
            </a:r>
            <a:r>
              <a:rPr lang="en-US" sz="2600" b="1" u="sng">
                <a:solidFill>
                  <a:srgbClr val="CC0000"/>
                </a:solidFill>
              </a:rPr>
              <a:t>foreign</a:t>
            </a:r>
            <a:r>
              <a:rPr lang="en-US" sz="2600" b="1">
                <a:solidFill>
                  <a:srgbClr val="CC0000"/>
                </a:solidFill>
              </a:rPr>
              <a:t>”</a:t>
            </a:r>
            <a:endParaRPr lang="en-US" sz="2600" b="1" u="sng">
              <a:solidFill>
                <a:srgbClr val="CC0000"/>
              </a:solidFill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How are invaders recognized: antigens</a:t>
            </a:r>
            <a:r>
              <a:rPr lang="en-US" dirty="0" smtClean="0"/>
              <a:t> </a:t>
            </a:r>
          </a:p>
        </p:txBody>
      </p:sp>
      <p:sp>
        <p:nvSpPr>
          <p:cNvPr id="400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83058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70"/>
              </a:buClr>
            </a:pPr>
            <a:r>
              <a:rPr lang="en-US" sz="2600" u="sng" smtClean="0">
                <a:solidFill>
                  <a:srgbClr val="CC0000"/>
                </a:solidFill>
              </a:rPr>
              <a:t>Antigens</a:t>
            </a:r>
            <a:endParaRPr lang="en-US" sz="2600" smtClean="0"/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400" smtClean="0"/>
              <a:t>proteins that serve as cellular name tags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2000" u="sng" smtClean="0">
                <a:solidFill>
                  <a:srgbClr val="CC0000"/>
                </a:solidFill>
              </a:rPr>
              <a:t>foreign antigens</a:t>
            </a:r>
            <a:r>
              <a:rPr lang="en-US" sz="2000" smtClean="0"/>
              <a:t> cause response from WBCs</a:t>
            </a:r>
          </a:p>
          <a:p>
            <a:pPr marL="1428750" lvl="3" eaLnBrk="1" hangingPunct="1">
              <a:lnSpc>
                <a:spcPct val="90000"/>
              </a:lnSpc>
            </a:pPr>
            <a:r>
              <a:rPr lang="en-US" sz="1800" smtClean="0"/>
              <a:t>viruses, bacteria, protozoa, parasitic worms, fungi, toxins </a:t>
            </a:r>
          </a:p>
          <a:p>
            <a:pPr marL="1428750" lvl="3" eaLnBrk="1" hangingPunct="1">
              <a:lnSpc>
                <a:spcPct val="90000"/>
              </a:lnSpc>
            </a:pPr>
            <a:r>
              <a:rPr lang="en-US" sz="1800" smtClean="0"/>
              <a:t>non-pathogens: pollen &amp; transplanted tissue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smtClean="0"/>
              <a:t>B cells &amp; T cells respond to different antigens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400" smtClean="0"/>
              <a:t>B cells recognize </a:t>
            </a:r>
            <a:r>
              <a:rPr lang="en-US" sz="2400" u="sng" smtClean="0"/>
              <a:t>intact antigens</a:t>
            </a:r>
            <a:endParaRPr lang="en-US" sz="2400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pathogens in blood &amp; lymph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400" smtClean="0"/>
              <a:t>T cells recognize </a:t>
            </a:r>
            <a:r>
              <a:rPr lang="en-US" sz="2400" u="sng" smtClean="0"/>
              <a:t>antigen fragments</a:t>
            </a:r>
            <a:endParaRPr lang="en-US" sz="2400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pathogens which have already infected cells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135688" y="5257800"/>
            <a:ext cx="2914650" cy="1524000"/>
            <a:chOff x="2089" y="3264"/>
            <a:chExt cx="1836" cy="960"/>
          </a:xfrm>
        </p:grpSpPr>
        <p:sp>
          <p:nvSpPr>
            <p:cNvPr id="47152" name="AutoShape 32"/>
            <p:cNvSpPr>
              <a:spLocks noChangeArrowheads="1"/>
            </p:cNvSpPr>
            <p:nvPr/>
          </p:nvSpPr>
          <p:spPr bwMode="auto">
            <a:xfrm rot="7391263" flipH="1">
              <a:off x="2119" y="3576"/>
              <a:ext cx="144" cy="192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3" name="AutoShape 33"/>
            <p:cNvSpPr>
              <a:spLocks noChangeArrowheads="1"/>
            </p:cNvSpPr>
            <p:nvPr/>
          </p:nvSpPr>
          <p:spPr bwMode="auto">
            <a:xfrm rot="4384349" flipH="1">
              <a:off x="2113" y="3720"/>
              <a:ext cx="144" cy="192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3685" y="3552"/>
              <a:ext cx="240" cy="432"/>
              <a:chOff x="3696" y="3552"/>
              <a:chExt cx="240" cy="432"/>
            </a:xfrm>
          </p:grpSpPr>
          <p:sp>
            <p:nvSpPr>
              <p:cNvPr id="47175" name="AutoShape 27"/>
              <p:cNvSpPr>
                <a:spLocks noChangeArrowheads="1"/>
              </p:cNvSpPr>
              <p:nvPr/>
            </p:nvSpPr>
            <p:spPr bwMode="auto">
              <a:xfrm rot="-7391263">
                <a:off x="3720" y="3528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76" name="AutoShape 28"/>
              <p:cNvSpPr>
                <a:spLocks noChangeArrowheads="1"/>
              </p:cNvSpPr>
              <p:nvPr/>
            </p:nvSpPr>
            <p:spPr bwMode="auto">
              <a:xfrm rot="-5400000">
                <a:off x="3768" y="367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77" name="AutoShape 29"/>
              <p:cNvSpPr>
                <a:spLocks noChangeArrowheads="1"/>
              </p:cNvSpPr>
              <p:nvPr/>
            </p:nvSpPr>
            <p:spPr bwMode="auto">
              <a:xfrm rot="-3399058">
                <a:off x="3720" y="3816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 flipV="1">
              <a:off x="2207" y="3840"/>
              <a:ext cx="1537" cy="384"/>
              <a:chOff x="2207" y="3264"/>
              <a:chExt cx="1537" cy="384"/>
            </a:xfrm>
          </p:grpSpPr>
          <p:sp>
            <p:nvSpPr>
              <p:cNvPr id="47166" name="AutoShape 17"/>
              <p:cNvSpPr>
                <a:spLocks noChangeArrowheads="1"/>
              </p:cNvSpPr>
              <p:nvPr/>
            </p:nvSpPr>
            <p:spPr bwMode="auto">
              <a:xfrm>
                <a:off x="2928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67" name="AutoShape 18"/>
              <p:cNvSpPr>
                <a:spLocks noChangeArrowheads="1"/>
              </p:cNvSpPr>
              <p:nvPr/>
            </p:nvSpPr>
            <p:spPr bwMode="auto">
              <a:xfrm rot="903291">
                <a:off x="3312" y="331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68" name="AutoShape 19"/>
              <p:cNvSpPr>
                <a:spLocks noChangeArrowheads="1"/>
              </p:cNvSpPr>
              <p:nvPr/>
            </p:nvSpPr>
            <p:spPr bwMode="auto">
              <a:xfrm rot="1206374">
                <a:off x="3456" y="336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69" name="AutoShape 20"/>
              <p:cNvSpPr>
                <a:spLocks noChangeArrowheads="1"/>
              </p:cNvSpPr>
              <p:nvPr/>
            </p:nvSpPr>
            <p:spPr bwMode="auto">
              <a:xfrm rot="2254818">
                <a:off x="3600" y="3408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70" name="AutoShape 21"/>
              <p:cNvSpPr>
                <a:spLocks noChangeArrowheads="1"/>
              </p:cNvSpPr>
              <p:nvPr/>
            </p:nvSpPr>
            <p:spPr bwMode="auto">
              <a:xfrm rot="814226">
                <a:off x="3120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71" name="AutoShape 22"/>
              <p:cNvSpPr>
                <a:spLocks noChangeArrowheads="1"/>
              </p:cNvSpPr>
              <p:nvPr/>
            </p:nvSpPr>
            <p:spPr bwMode="auto">
              <a:xfrm rot="-648441">
                <a:off x="2544" y="331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72" name="AutoShape 23"/>
              <p:cNvSpPr>
                <a:spLocks noChangeArrowheads="1"/>
              </p:cNvSpPr>
              <p:nvPr/>
            </p:nvSpPr>
            <p:spPr bwMode="auto">
              <a:xfrm rot="-1364211">
                <a:off x="2352" y="336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73" name="AutoShape 24"/>
              <p:cNvSpPr>
                <a:spLocks noChangeArrowheads="1"/>
              </p:cNvSpPr>
              <p:nvPr/>
            </p:nvSpPr>
            <p:spPr bwMode="auto">
              <a:xfrm rot="-2587328">
                <a:off x="2207" y="3456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74" name="AutoShape 25"/>
              <p:cNvSpPr>
                <a:spLocks noChangeArrowheads="1"/>
              </p:cNvSpPr>
              <p:nvPr/>
            </p:nvSpPr>
            <p:spPr bwMode="auto">
              <a:xfrm rot="20785774" flipH="1">
                <a:off x="2736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2207" y="3264"/>
              <a:ext cx="1537" cy="384"/>
              <a:chOff x="2207" y="3264"/>
              <a:chExt cx="1537" cy="384"/>
            </a:xfrm>
          </p:grpSpPr>
          <p:sp>
            <p:nvSpPr>
              <p:cNvPr id="47157" name="AutoShape 6"/>
              <p:cNvSpPr>
                <a:spLocks noChangeArrowheads="1"/>
              </p:cNvSpPr>
              <p:nvPr/>
            </p:nvSpPr>
            <p:spPr bwMode="auto">
              <a:xfrm>
                <a:off x="2928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58" name="AutoShape 7"/>
              <p:cNvSpPr>
                <a:spLocks noChangeArrowheads="1"/>
              </p:cNvSpPr>
              <p:nvPr/>
            </p:nvSpPr>
            <p:spPr bwMode="auto">
              <a:xfrm rot="903291">
                <a:off x="3312" y="331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59" name="AutoShape 8"/>
              <p:cNvSpPr>
                <a:spLocks noChangeArrowheads="1"/>
              </p:cNvSpPr>
              <p:nvPr/>
            </p:nvSpPr>
            <p:spPr bwMode="auto">
              <a:xfrm rot="1206374">
                <a:off x="3456" y="336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60" name="AutoShape 9"/>
              <p:cNvSpPr>
                <a:spLocks noChangeArrowheads="1"/>
              </p:cNvSpPr>
              <p:nvPr/>
            </p:nvSpPr>
            <p:spPr bwMode="auto">
              <a:xfrm rot="2254818">
                <a:off x="3600" y="3408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61" name="AutoShape 10"/>
              <p:cNvSpPr>
                <a:spLocks noChangeArrowheads="1"/>
              </p:cNvSpPr>
              <p:nvPr/>
            </p:nvSpPr>
            <p:spPr bwMode="auto">
              <a:xfrm rot="814226">
                <a:off x="3120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62" name="AutoShape 11"/>
              <p:cNvSpPr>
                <a:spLocks noChangeArrowheads="1"/>
              </p:cNvSpPr>
              <p:nvPr/>
            </p:nvSpPr>
            <p:spPr bwMode="auto">
              <a:xfrm rot="-648441">
                <a:off x="2544" y="331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63" name="AutoShape 12"/>
              <p:cNvSpPr>
                <a:spLocks noChangeArrowheads="1"/>
              </p:cNvSpPr>
              <p:nvPr/>
            </p:nvSpPr>
            <p:spPr bwMode="auto">
              <a:xfrm rot="-1364211">
                <a:off x="2352" y="336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64" name="AutoShape 13"/>
              <p:cNvSpPr>
                <a:spLocks noChangeArrowheads="1"/>
              </p:cNvSpPr>
              <p:nvPr/>
            </p:nvSpPr>
            <p:spPr bwMode="auto">
              <a:xfrm rot="-2587328">
                <a:off x="2207" y="3456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65" name="AutoShape 14"/>
              <p:cNvSpPr>
                <a:spLocks noChangeArrowheads="1"/>
              </p:cNvSpPr>
              <p:nvPr/>
            </p:nvSpPr>
            <p:spPr bwMode="auto">
              <a:xfrm rot="20785774" flipH="1">
                <a:off x="2736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7111" name="Oval 5"/>
          <p:cNvSpPr>
            <a:spLocks noChangeArrowheads="1"/>
          </p:cNvSpPr>
          <p:nvPr/>
        </p:nvSpPr>
        <p:spPr bwMode="auto">
          <a:xfrm>
            <a:off x="6248400" y="5410200"/>
            <a:ext cx="2667000" cy="12192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524000" y="5257800"/>
            <a:ext cx="2914650" cy="1524000"/>
            <a:chOff x="2089" y="3264"/>
            <a:chExt cx="1836" cy="960"/>
          </a:xfrm>
        </p:grpSpPr>
        <p:sp>
          <p:nvSpPr>
            <p:cNvPr id="47126" name="AutoShape 37"/>
            <p:cNvSpPr>
              <a:spLocks noChangeArrowheads="1"/>
            </p:cNvSpPr>
            <p:nvPr/>
          </p:nvSpPr>
          <p:spPr bwMode="auto">
            <a:xfrm rot="7391263" flipH="1">
              <a:off x="2119" y="3576"/>
              <a:ext cx="144" cy="192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7" name="AutoShape 38"/>
            <p:cNvSpPr>
              <a:spLocks noChangeArrowheads="1"/>
            </p:cNvSpPr>
            <p:nvPr/>
          </p:nvSpPr>
          <p:spPr bwMode="auto">
            <a:xfrm rot="4384349" flipH="1">
              <a:off x="2113" y="3720"/>
              <a:ext cx="144" cy="192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3685" y="3552"/>
              <a:ext cx="240" cy="432"/>
              <a:chOff x="3696" y="3552"/>
              <a:chExt cx="240" cy="432"/>
            </a:xfrm>
          </p:grpSpPr>
          <p:sp>
            <p:nvSpPr>
              <p:cNvPr id="47149" name="AutoShape 40"/>
              <p:cNvSpPr>
                <a:spLocks noChangeArrowheads="1"/>
              </p:cNvSpPr>
              <p:nvPr/>
            </p:nvSpPr>
            <p:spPr bwMode="auto">
              <a:xfrm rot="-7391263">
                <a:off x="3720" y="3528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50" name="AutoShape 41"/>
              <p:cNvSpPr>
                <a:spLocks noChangeArrowheads="1"/>
              </p:cNvSpPr>
              <p:nvPr/>
            </p:nvSpPr>
            <p:spPr bwMode="auto">
              <a:xfrm rot="-5400000">
                <a:off x="3768" y="3672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51" name="AutoShape 42"/>
              <p:cNvSpPr>
                <a:spLocks noChangeArrowheads="1"/>
              </p:cNvSpPr>
              <p:nvPr/>
            </p:nvSpPr>
            <p:spPr bwMode="auto">
              <a:xfrm rot="-3399058">
                <a:off x="3720" y="3816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43"/>
            <p:cNvGrpSpPr>
              <a:grpSpLocks/>
            </p:cNvGrpSpPr>
            <p:nvPr/>
          </p:nvGrpSpPr>
          <p:grpSpPr bwMode="auto">
            <a:xfrm flipV="1">
              <a:off x="2207" y="3840"/>
              <a:ext cx="1537" cy="384"/>
              <a:chOff x="2207" y="3264"/>
              <a:chExt cx="1537" cy="384"/>
            </a:xfrm>
          </p:grpSpPr>
          <p:sp>
            <p:nvSpPr>
              <p:cNvPr id="47140" name="AutoShape 44"/>
              <p:cNvSpPr>
                <a:spLocks noChangeArrowheads="1"/>
              </p:cNvSpPr>
              <p:nvPr/>
            </p:nvSpPr>
            <p:spPr bwMode="auto">
              <a:xfrm>
                <a:off x="2928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1" name="AutoShape 45"/>
              <p:cNvSpPr>
                <a:spLocks noChangeArrowheads="1"/>
              </p:cNvSpPr>
              <p:nvPr/>
            </p:nvSpPr>
            <p:spPr bwMode="auto">
              <a:xfrm rot="903291">
                <a:off x="3312" y="3312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2" name="AutoShape 46"/>
              <p:cNvSpPr>
                <a:spLocks noChangeArrowheads="1"/>
              </p:cNvSpPr>
              <p:nvPr/>
            </p:nvSpPr>
            <p:spPr bwMode="auto">
              <a:xfrm rot="1206374">
                <a:off x="3456" y="3360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3" name="AutoShape 47"/>
              <p:cNvSpPr>
                <a:spLocks noChangeArrowheads="1"/>
              </p:cNvSpPr>
              <p:nvPr/>
            </p:nvSpPr>
            <p:spPr bwMode="auto">
              <a:xfrm rot="2254818">
                <a:off x="3600" y="3408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4" name="AutoShape 48"/>
              <p:cNvSpPr>
                <a:spLocks noChangeArrowheads="1"/>
              </p:cNvSpPr>
              <p:nvPr/>
            </p:nvSpPr>
            <p:spPr bwMode="auto">
              <a:xfrm rot="814226">
                <a:off x="3120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5" name="AutoShape 49"/>
              <p:cNvSpPr>
                <a:spLocks noChangeArrowheads="1"/>
              </p:cNvSpPr>
              <p:nvPr/>
            </p:nvSpPr>
            <p:spPr bwMode="auto">
              <a:xfrm rot="-648441">
                <a:off x="2544" y="3312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6" name="AutoShape 50"/>
              <p:cNvSpPr>
                <a:spLocks noChangeArrowheads="1"/>
              </p:cNvSpPr>
              <p:nvPr/>
            </p:nvSpPr>
            <p:spPr bwMode="auto">
              <a:xfrm rot="-1364211">
                <a:off x="2352" y="3360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7" name="AutoShape 51"/>
              <p:cNvSpPr>
                <a:spLocks noChangeArrowheads="1"/>
              </p:cNvSpPr>
              <p:nvPr/>
            </p:nvSpPr>
            <p:spPr bwMode="auto">
              <a:xfrm rot="-2587328">
                <a:off x="2207" y="3456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8" name="AutoShape 52"/>
              <p:cNvSpPr>
                <a:spLocks noChangeArrowheads="1"/>
              </p:cNvSpPr>
              <p:nvPr/>
            </p:nvSpPr>
            <p:spPr bwMode="auto">
              <a:xfrm rot="20785774" flipH="1">
                <a:off x="2736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2207" y="3264"/>
              <a:ext cx="1537" cy="384"/>
              <a:chOff x="2207" y="3264"/>
              <a:chExt cx="1537" cy="384"/>
            </a:xfrm>
          </p:grpSpPr>
          <p:sp>
            <p:nvSpPr>
              <p:cNvPr id="47131" name="AutoShape 54"/>
              <p:cNvSpPr>
                <a:spLocks noChangeArrowheads="1"/>
              </p:cNvSpPr>
              <p:nvPr/>
            </p:nvSpPr>
            <p:spPr bwMode="auto">
              <a:xfrm>
                <a:off x="2928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2" name="AutoShape 55"/>
              <p:cNvSpPr>
                <a:spLocks noChangeArrowheads="1"/>
              </p:cNvSpPr>
              <p:nvPr/>
            </p:nvSpPr>
            <p:spPr bwMode="auto">
              <a:xfrm rot="903291">
                <a:off x="3312" y="3312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3" name="AutoShape 56"/>
              <p:cNvSpPr>
                <a:spLocks noChangeArrowheads="1"/>
              </p:cNvSpPr>
              <p:nvPr/>
            </p:nvSpPr>
            <p:spPr bwMode="auto">
              <a:xfrm rot="1206374">
                <a:off x="3456" y="3360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4" name="AutoShape 57"/>
              <p:cNvSpPr>
                <a:spLocks noChangeArrowheads="1"/>
              </p:cNvSpPr>
              <p:nvPr/>
            </p:nvSpPr>
            <p:spPr bwMode="auto">
              <a:xfrm rot="2254818">
                <a:off x="3600" y="3408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5" name="AutoShape 58"/>
              <p:cNvSpPr>
                <a:spLocks noChangeArrowheads="1"/>
              </p:cNvSpPr>
              <p:nvPr/>
            </p:nvSpPr>
            <p:spPr bwMode="auto">
              <a:xfrm rot="814226">
                <a:off x="3120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6" name="AutoShape 59"/>
              <p:cNvSpPr>
                <a:spLocks noChangeArrowheads="1"/>
              </p:cNvSpPr>
              <p:nvPr/>
            </p:nvSpPr>
            <p:spPr bwMode="auto">
              <a:xfrm rot="-648441">
                <a:off x="2544" y="3312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7" name="AutoShape 60"/>
              <p:cNvSpPr>
                <a:spLocks noChangeArrowheads="1"/>
              </p:cNvSpPr>
              <p:nvPr/>
            </p:nvSpPr>
            <p:spPr bwMode="auto">
              <a:xfrm rot="-1364211">
                <a:off x="2352" y="3360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8" name="AutoShape 61"/>
              <p:cNvSpPr>
                <a:spLocks noChangeArrowheads="1"/>
              </p:cNvSpPr>
              <p:nvPr/>
            </p:nvSpPr>
            <p:spPr bwMode="auto">
              <a:xfrm rot="-2587328">
                <a:off x="2207" y="3456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9" name="AutoShape 62"/>
              <p:cNvSpPr>
                <a:spLocks noChangeArrowheads="1"/>
              </p:cNvSpPr>
              <p:nvPr/>
            </p:nvSpPr>
            <p:spPr bwMode="auto">
              <a:xfrm rot="20785774" flipH="1">
                <a:off x="2736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7113" name="Oval 63"/>
          <p:cNvSpPr>
            <a:spLocks noChangeArrowheads="1"/>
          </p:cNvSpPr>
          <p:nvPr/>
        </p:nvSpPr>
        <p:spPr bwMode="auto">
          <a:xfrm>
            <a:off x="1636713" y="5410200"/>
            <a:ext cx="2667000" cy="12192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Oval 64"/>
          <p:cNvSpPr>
            <a:spLocks noChangeArrowheads="1"/>
          </p:cNvSpPr>
          <p:nvPr/>
        </p:nvSpPr>
        <p:spPr bwMode="auto">
          <a:xfrm>
            <a:off x="2093913" y="5715000"/>
            <a:ext cx="838200" cy="609600"/>
          </a:xfrm>
          <a:prstGeom prst="ellipse">
            <a:avLst/>
          </a:prstGeom>
          <a:solidFill>
            <a:srgbClr val="66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21"/>
          <p:cNvGrpSpPr>
            <a:grpSpLocks/>
          </p:cNvGrpSpPr>
          <p:nvPr/>
        </p:nvGrpSpPr>
        <p:grpSpPr bwMode="auto">
          <a:xfrm rot="-3755951">
            <a:off x="2811463" y="5835650"/>
            <a:ext cx="609600" cy="520700"/>
            <a:chOff x="4812" y="735"/>
            <a:chExt cx="246" cy="210"/>
          </a:xfrm>
        </p:grpSpPr>
        <p:sp>
          <p:nvSpPr>
            <p:cNvPr id="47122" name="Freeform 92"/>
            <p:cNvSpPr>
              <a:spLocks/>
            </p:cNvSpPr>
            <p:nvPr/>
          </p:nvSpPr>
          <p:spPr bwMode="auto">
            <a:xfrm>
              <a:off x="4834" y="778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Freeform 93"/>
            <p:cNvSpPr>
              <a:spLocks/>
            </p:cNvSpPr>
            <p:nvPr/>
          </p:nvSpPr>
          <p:spPr bwMode="auto">
            <a:xfrm>
              <a:off x="4812" y="816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Freeform 94"/>
            <p:cNvSpPr>
              <a:spLocks/>
            </p:cNvSpPr>
            <p:nvPr/>
          </p:nvSpPr>
          <p:spPr bwMode="auto">
            <a:xfrm>
              <a:off x="4860" y="864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Freeform 95"/>
            <p:cNvSpPr>
              <a:spLocks/>
            </p:cNvSpPr>
            <p:nvPr/>
          </p:nvSpPr>
          <p:spPr bwMode="auto">
            <a:xfrm>
              <a:off x="4812" y="735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22"/>
          <p:cNvGrpSpPr>
            <a:grpSpLocks/>
          </p:cNvGrpSpPr>
          <p:nvPr/>
        </p:nvGrpSpPr>
        <p:grpSpPr bwMode="auto">
          <a:xfrm rot="-3755951">
            <a:off x="3268663" y="5759450"/>
            <a:ext cx="609600" cy="520700"/>
            <a:chOff x="4812" y="735"/>
            <a:chExt cx="246" cy="210"/>
          </a:xfrm>
        </p:grpSpPr>
        <p:sp>
          <p:nvSpPr>
            <p:cNvPr id="47118" name="Freeform 123"/>
            <p:cNvSpPr>
              <a:spLocks/>
            </p:cNvSpPr>
            <p:nvPr/>
          </p:nvSpPr>
          <p:spPr bwMode="auto">
            <a:xfrm>
              <a:off x="4834" y="778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9" name="Freeform 124"/>
            <p:cNvSpPr>
              <a:spLocks/>
            </p:cNvSpPr>
            <p:nvPr/>
          </p:nvSpPr>
          <p:spPr bwMode="auto">
            <a:xfrm>
              <a:off x="4812" y="816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0" name="Freeform 125"/>
            <p:cNvSpPr>
              <a:spLocks/>
            </p:cNvSpPr>
            <p:nvPr/>
          </p:nvSpPr>
          <p:spPr bwMode="auto">
            <a:xfrm>
              <a:off x="4860" y="864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Freeform 126"/>
            <p:cNvSpPr>
              <a:spLocks/>
            </p:cNvSpPr>
            <p:nvPr/>
          </p:nvSpPr>
          <p:spPr bwMode="auto">
            <a:xfrm>
              <a:off x="4812" y="735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7" name="Freeform 127"/>
          <p:cNvSpPr>
            <a:spLocks/>
          </p:cNvSpPr>
          <p:nvPr/>
        </p:nvSpPr>
        <p:spPr bwMode="auto">
          <a:xfrm>
            <a:off x="6705600" y="5715000"/>
            <a:ext cx="1231900" cy="558800"/>
          </a:xfrm>
          <a:custGeom>
            <a:avLst/>
            <a:gdLst>
              <a:gd name="T0" fmla="*/ 96 w 776"/>
              <a:gd name="T1" fmla="*/ 112 h 352"/>
              <a:gd name="T2" fmla="*/ 288 w 776"/>
              <a:gd name="T3" fmla="*/ 16 h 352"/>
              <a:gd name="T4" fmla="*/ 384 w 776"/>
              <a:gd name="T5" fmla="*/ 64 h 352"/>
              <a:gd name="T6" fmla="*/ 672 w 776"/>
              <a:gd name="T7" fmla="*/ 16 h 352"/>
              <a:gd name="T8" fmla="*/ 768 w 776"/>
              <a:gd name="T9" fmla="*/ 160 h 352"/>
              <a:gd name="T10" fmla="*/ 720 w 776"/>
              <a:gd name="T11" fmla="*/ 256 h 352"/>
              <a:gd name="T12" fmla="*/ 480 w 776"/>
              <a:gd name="T13" fmla="*/ 352 h 352"/>
              <a:gd name="T14" fmla="*/ 288 w 776"/>
              <a:gd name="T15" fmla="*/ 256 h 352"/>
              <a:gd name="T16" fmla="*/ 48 w 776"/>
              <a:gd name="T17" fmla="*/ 304 h 352"/>
              <a:gd name="T18" fmla="*/ 0 w 776"/>
              <a:gd name="T19" fmla="*/ 160 h 352"/>
              <a:gd name="T20" fmla="*/ 48 w 776"/>
              <a:gd name="T21" fmla="*/ 112 h 352"/>
              <a:gd name="T22" fmla="*/ 96 w 776"/>
              <a:gd name="T23" fmla="*/ 112 h 3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76"/>
              <a:gd name="T37" fmla="*/ 0 h 352"/>
              <a:gd name="T38" fmla="*/ 776 w 776"/>
              <a:gd name="T39" fmla="*/ 352 h 3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76" h="352">
                <a:moveTo>
                  <a:pt x="96" y="112"/>
                </a:moveTo>
                <a:cubicBezTo>
                  <a:pt x="136" y="96"/>
                  <a:pt x="240" y="24"/>
                  <a:pt x="288" y="16"/>
                </a:cubicBezTo>
                <a:cubicBezTo>
                  <a:pt x="336" y="8"/>
                  <a:pt x="320" y="64"/>
                  <a:pt x="384" y="64"/>
                </a:cubicBezTo>
                <a:cubicBezTo>
                  <a:pt x="448" y="64"/>
                  <a:pt x="608" y="0"/>
                  <a:pt x="672" y="16"/>
                </a:cubicBezTo>
                <a:cubicBezTo>
                  <a:pt x="736" y="32"/>
                  <a:pt x="760" y="120"/>
                  <a:pt x="768" y="160"/>
                </a:cubicBezTo>
                <a:cubicBezTo>
                  <a:pt x="776" y="200"/>
                  <a:pt x="768" y="224"/>
                  <a:pt x="720" y="256"/>
                </a:cubicBezTo>
                <a:cubicBezTo>
                  <a:pt x="672" y="288"/>
                  <a:pt x="552" y="352"/>
                  <a:pt x="480" y="352"/>
                </a:cubicBezTo>
                <a:cubicBezTo>
                  <a:pt x="408" y="352"/>
                  <a:pt x="360" y="264"/>
                  <a:pt x="288" y="256"/>
                </a:cubicBezTo>
                <a:cubicBezTo>
                  <a:pt x="216" y="248"/>
                  <a:pt x="96" y="320"/>
                  <a:pt x="48" y="304"/>
                </a:cubicBezTo>
                <a:cubicBezTo>
                  <a:pt x="0" y="288"/>
                  <a:pt x="0" y="192"/>
                  <a:pt x="0" y="160"/>
                </a:cubicBezTo>
                <a:cubicBezTo>
                  <a:pt x="0" y="128"/>
                  <a:pt x="32" y="120"/>
                  <a:pt x="48" y="112"/>
                </a:cubicBezTo>
                <a:cubicBezTo>
                  <a:pt x="64" y="104"/>
                  <a:pt x="56" y="128"/>
                  <a:pt x="96" y="112"/>
                </a:cubicBezTo>
                <a:close/>
              </a:path>
            </a:pathLst>
          </a:custGeom>
          <a:solidFill>
            <a:srgbClr val="FFEA18"/>
          </a:solidFill>
          <a:ln w="57150">
            <a:solidFill>
              <a:srgbClr val="66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0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0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0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0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513" grpId="0" animBg="1" autoUpdateAnimBg="0"/>
      <p:bldP spid="400514" grpId="0" animBg="1" autoUpdateAnimBg="0"/>
      <p:bldP spid="4003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Antibodies </a:t>
            </a:r>
          </a:p>
        </p:txBody>
      </p:sp>
      <p:sp>
        <p:nvSpPr>
          <p:cNvPr id="40243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8013" y="1371600"/>
            <a:ext cx="8002587" cy="2895600"/>
          </a:xfrm>
        </p:spPr>
        <p:txBody>
          <a:bodyPr/>
          <a:lstStyle/>
          <a:p>
            <a:pPr eaLnBrk="1" hangingPunct="1">
              <a:buClrTx/>
            </a:pPr>
            <a:r>
              <a:rPr lang="en-US" sz="2800" smtClean="0"/>
              <a:t>Proteins that bind to a specific antigen</a:t>
            </a:r>
            <a:endParaRPr lang="en-US" sz="2200" smtClean="0">
              <a:solidFill>
                <a:srgbClr val="000000"/>
              </a:solidFill>
            </a:endParaRPr>
          </a:p>
          <a:p>
            <a:pPr lvl="1" eaLnBrk="1" hangingPunct="1">
              <a:buClrTx/>
            </a:pPr>
            <a:r>
              <a:rPr lang="en-US" sz="2200" smtClean="0"/>
              <a:t>multi-chain proteins produced by B cells</a:t>
            </a:r>
          </a:p>
          <a:p>
            <a:pPr lvl="1" eaLnBrk="1" hangingPunct="1">
              <a:buClrTx/>
            </a:pPr>
            <a:r>
              <a:rPr lang="en-US" sz="2200" smtClean="0"/>
              <a:t>antibodies match molecular shape of antigens</a:t>
            </a:r>
          </a:p>
          <a:p>
            <a:pPr lvl="1" eaLnBrk="1" hangingPunct="1">
              <a:buClrTx/>
            </a:pPr>
            <a:r>
              <a:rPr lang="en-US" sz="2200" smtClean="0"/>
              <a:t>immune system has antibodies to respond to millions of foreign antigens</a:t>
            </a:r>
            <a:endParaRPr lang="en-US" sz="2000" smtClean="0"/>
          </a:p>
          <a:p>
            <a:pPr lvl="1" eaLnBrk="1" hangingPunct="1">
              <a:buClrTx/>
            </a:pPr>
            <a:r>
              <a:rPr lang="en-US" sz="2200" smtClean="0"/>
              <a:t>tagging system</a:t>
            </a:r>
            <a:endParaRPr lang="en-US" sz="2000" smtClean="0"/>
          </a:p>
          <a:p>
            <a:pPr marL="1085850" lvl="2" eaLnBrk="1" hangingPunct="1"/>
            <a:r>
              <a:rPr lang="en-US" sz="1800" smtClean="0"/>
              <a:t>“this is foreign!”</a:t>
            </a:r>
            <a:endParaRPr lang="en-US" sz="1800" smtClean="0">
              <a:solidFill>
                <a:srgbClr val="000000"/>
              </a:solidFill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425" y="3540125"/>
            <a:ext cx="71120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437" name="AutoShape 5"/>
          <p:cNvSpPr>
            <a:spLocks noChangeArrowheads="1"/>
          </p:cNvSpPr>
          <p:nvPr/>
        </p:nvSpPr>
        <p:spPr bwMode="auto">
          <a:xfrm>
            <a:off x="3105150" y="5538788"/>
            <a:ext cx="1971675" cy="904875"/>
          </a:xfrm>
          <a:prstGeom prst="roundRect">
            <a:avLst>
              <a:gd name="adj" fmla="val 16667"/>
            </a:avLst>
          </a:prstGeom>
          <a:solidFill>
            <a:srgbClr val="FEEE07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F116A"/>
                </a:solidFill>
              </a:rPr>
              <a:t>each B cell </a:t>
            </a:r>
            <a:br>
              <a:rPr lang="en-US" sz="1600" b="1">
                <a:solidFill>
                  <a:srgbClr val="0F116A"/>
                </a:solidFill>
              </a:rPr>
            </a:br>
            <a:r>
              <a:rPr lang="en-US" sz="1600" b="1">
                <a:solidFill>
                  <a:srgbClr val="0F116A"/>
                </a:solidFill>
              </a:rPr>
              <a:t>has ~100,000 </a:t>
            </a:r>
            <a:br>
              <a:rPr lang="en-US" sz="1600" b="1">
                <a:solidFill>
                  <a:srgbClr val="0F116A"/>
                </a:solidFill>
              </a:rPr>
            </a:br>
            <a:r>
              <a:rPr lang="en-US" sz="1600" b="1">
                <a:solidFill>
                  <a:srgbClr val="0F116A"/>
                </a:solidFill>
              </a:rPr>
              <a:t>antigen receptors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391400" y="381000"/>
            <a:ext cx="1143000" cy="1219200"/>
            <a:chOff x="4656" y="240"/>
            <a:chExt cx="720" cy="768"/>
          </a:xfrm>
        </p:grpSpPr>
        <p:sp>
          <p:nvSpPr>
            <p:cNvPr id="53310" name="Rectangle 29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3311" name="Rectangle 28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3312" name="Rectangle 27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3313" name="Rectangle 26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3314" name="Rectangle 16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3315" name="Rectangle 17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3316" name="Rectangle 18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3317" name="Rectangle 19"/>
            <p:cNvSpPr>
              <a:spLocks noChangeArrowheads="1"/>
            </p:cNvSpPr>
            <p:nvPr/>
          </p:nvSpPr>
          <p:spPr bwMode="auto">
            <a:xfrm rot="-5400000" flipH="1" flipV="1">
              <a:off x="5110" y="45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3318" name="Oval 20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9" name="Oval 21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2457" name="Rectangle 25"/>
          <p:cNvSpPr>
            <a:spLocks noChangeArrowheads="1"/>
          </p:cNvSpPr>
          <p:nvPr/>
        </p:nvSpPr>
        <p:spPr bwMode="auto">
          <a:xfrm>
            <a:off x="3222625" y="4022725"/>
            <a:ext cx="177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C0000"/>
                </a:solidFill>
              </a:rPr>
              <a:t>variable </a:t>
            </a:r>
            <a:br>
              <a:rPr lang="en-US" sz="1800" b="1">
                <a:solidFill>
                  <a:srgbClr val="CC0000"/>
                </a:solidFill>
              </a:rPr>
            </a:br>
            <a:r>
              <a:rPr lang="en-US" sz="1800" b="1">
                <a:solidFill>
                  <a:srgbClr val="CC0000"/>
                </a:solidFill>
              </a:rPr>
              <a:t>binding region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7848600" y="1447800"/>
            <a:ext cx="1143000" cy="1219200"/>
            <a:chOff x="4656" y="240"/>
            <a:chExt cx="720" cy="768"/>
          </a:xfrm>
        </p:grpSpPr>
        <p:sp>
          <p:nvSpPr>
            <p:cNvPr id="53300" name="Rectangle 32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3301" name="Rectangle 33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3302" name="Rectangle 34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3303" name="Rectangle 35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3304" name="Rectangle 36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3305" name="Rectangle 37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3306" name="Rectangle 38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3307" name="Rectangle 39"/>
            <p:cNvSpPr>
              <a:spLocks noChangeArrowheads="1"/>
            </p:cNvSpPr>
            <p:nvPr/>
          </p:nvSpPr>
          <p:spPr bwMode="auto">
            <a:xfrm rot="-5400000" flipH="1" flipV="1">
              <a:off x="5110" y="45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3308" name="Oval 40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9" name="Oval 41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6324600" y="228600"/>
            <a:ext cx="1143000" cy="1219200"/>
            <a:chOff x="4656" y="240"/>
            <a:chExt cx="720" cy="768"/>
          </a:xfrm>
        </p:grpSpPr>
        <p:sp>
          <p:nvSpPr>
            <p:cNvPr id="53290" name="Rectangle 43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53291" name="Rectangle 44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53292" name="Rectangle 45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53293" name="Rectangle 46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53294" name="Rectangle 47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53295" name="Rectangle 48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53296" name="Rectangle 49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53297" name="Rectangle 50"/>
            <p:cNvSpPr>
              <a:spLocks noChangeArrowheads="1"/>
            </p:cNvSpPr>
            <p:nvPr/>
          </p:nvSpPr>
          <p:spPr bwMode="auto">
            <a:xfrm rot="-5400000" flipH="1" flipV="1">
              <a:off x="5110" y="45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53298" name="Oval 51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9" name="Oval 52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8001000" y="2667000"/>
            <a:ext cx="1143000" cy="1219200"/>
            <a:chOff x="4656" y="240"/>
            <a:chExt cx="720" cy="768"/>
          </a:xfrm>
        </p:grpSpPr>
        <p:sp>
          <p:nvSpPr>
            <p:cNvPr id="53280" name="Rectangle 54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3281" name="Rectangle 55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3282" name="Rectangle 56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3283" name="Rectangle 57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3284" name="Rectangle 58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3285" name="Rectangle 59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3286" name="Rectangle 60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3287" name="Rectangle 61"/>
            <p:cNvSpPr>
              <a:spLocks noChangeArrowheads="1"/>
            </p:cNvSpPr>
            <p:nvPr/>
          </p:nvSpPr>
          <p:spPr bwMode="auto">
            <a:xfrm rot="-5400000" flipH="1" flipV="1">
              <a:off x="5110" y="45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3288" name="Oval 62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9" name="Oval 63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2454" name="Oval 22"/>
          <p:cNvSpPr>
            <a:spLocks noChangeArrowheads="1"/>
          </p:cNvSpPr>
          <p:nvPr/>
        </p:nvSpPr>
        <p:spPr bwMode="auto">
          <a:xfrm>
            <a:off x="434975" y="4572000"/>
            <a:ext cx="12954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2456" name="Oval 24"/>
          <p:cNvSpPr>
            <a:spLocks noChangeArrowheads="1"/>
          </p:cNvSpPr>
          <p:nvPr/>
        </p:nvSpPr>
        <p:spPr bwMode="auto">
          <a:xfrm>
            <a:off x="2187575" y="4572000"/>
            <a:ext cx="12954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Rectangle 65"/>
          <p:cNvSpPr>
            <a:spLocks noChangeArrowheads="1"/>
          </p:cNvSpPr>
          <p:nvPr/>
        </p:nvSpPr>
        <p:spPr bwMode="auto">
          <a:xfrm rot="-8100000">
            <a:off x="7578725" y="30130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3262" name="Rectangle 66"/>
          <p:cNvSpPr>
            <a:spLocks noChangeArrowheads="1"/>
          </p:cNvSpPr>
          <p:nvPr/>
        </p:nvSpPr>
        <p:spPr bwMode="auto">
          <a:xfrm rot="2700000">
            <a:off x="8721725" y="2327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1A8208"/>
                </a:solidFill>
              </a:rPr>
              <a:t>Y</a:t>
            </a:r>
            <a:endParaRPr lang="en-US" sz="3000" b="1">
              <a:solidFill>
                <a:srgbClr val="1A8208"/>
              </a:solidFill>
            </a:endParaRPr>
          </a:p>
        </p:txBody>
      </p:sp>
      <p:sp>
        <p:nvSpPr>
          <p:cNvPr id="53263" name="Rectangle 67"/>
          <p:cNvSpPr>
            <a:spLocks noChangeArrowheads="1"/>
          </p:cNvSpPr>
          <p:nvPr/>
        </p:nvSpPr>
        <p:spPr bwMode="auto">
          <a:xfrm rot="8100000">
            <a:off x="8382000" y="4267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3264" name="Rectangle 68"/>
          <p:cNvSpPr>
            <a:spLocks noChangeArrowheads="1"/>
          </p:cNvSpPr>
          <p:nvPr/>
        </p:nvSpPr>
        <p:spPr bwMode="auto">
          <a:xfrm rot="-2700000">
            <a:off x="7591425" y="1438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1A8208"/>
                </a:solidFill>
              </a:rPr>
              <a:t>Y</a:t>
            </a:r>
            <a:endParaRPr lang="en-US" sz="3000" b="1">
              <a:solidFill>
                <a:srgbClr val="1A8208"/>
              </a:solidFill>
            </a:endParaRPr>
          </a:p>
        </p:txBody>
      </p:sp>
      <p:sp>
        <p:nvSpPr>
          <p:cNvPr id="53265" name="Rectangle 69"/>
          <p:cNvSpPr>
            <a:spLocks noChangeArrowheads="1"/>
          </p:cNvSpPr>
          <p:nvPr/>
        </p:nvSpPr>
        <p:spPr bwMode="auto">
          <a:xfrm>
            <a:off x="8610600" y="3962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3266" name="Rectangle 70"/>
          <p:cNvSpPr>
            <a:spLocks noChangeArrowheads="1"/>
          </p:cNvSpPr>
          <p:nvPr/>
        </p:nvSpPr>
        <p:spPr bwMode="auto">
          <a:xfrm flipV="1">
            <a:off x="8686800" y="5029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3267" name="Rectangle 71"/>
          <p:cNvSpPr>
            <a:spLocks noChangeArrowheads="1"/>
          </p:cNvSpPr>
          <p:nvPr/>
        </p:nvSpPr>
        <p:spPr bwMode="auto">
          <a:xfrm rot="5400000" flipV="1">
            <a:off x="8416925" y="5375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3268" name="Rectangle 72"/>
          <p:cNvSpPr>
            <a:spLocks noChangeArrowheads="1"/>
          </p:cNvSpPr>
          <p:nvPr/>
        </p:nvSpPr>
        <p:spPr bwMode="auto">
          <a:xfrm rot="-5400000" flipH="1" flipV="1">
            <a:off x="8721725" y="45370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3269" name="Rectangle 75"/>
          <p:cNvSpPr>
            <a:spLocks noChangeArrowheads="1"/>
          </p:cNvSpPr>
          <p:nvPr/>
        </p:nvSpPr>
        <p:spPr bwMode="auto">
          <a:xfrm>
            <a:off x="8610600" y="381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60000"/>
                </a:solidFill>
              </a:rPr>
              <a:t>Y</a:t>
            </a:r>
            <a:endParaRPr lang="en-US" sz="3000" b="1">
              <a:solidFill>
                <a:srgbClr val="660000"/>
              </a:solidFill>
            </a:endParaRPr>
          </a:p>
        </p:txBody>
      </p:sp>
      <p:sp>
        <p:nvSpPr>
          <p:cNvPr id="53270" name="Rectangle 76"/>
          <p:cNvSpPr>
            <a:spLocks noChangeArrowheads="1"/>
          </p:cNvSpPr>
          <p:nvPr/>
        </p:nvSpPr>
        <p:spPr bwMode="auto">
          <a:xfrm rot="8100000">
            <a:off x="8543925" y="838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60000"/>
                </a:solidFill>
              </a:rPr>
              <a:t>Y</a:t>
            </a:r>
            <a:endParaRPr lang="en-US" sz="3000" b="1">
              <a:solidFill>
                <a:srgbClr val="660000"/>
              </a:solidFill>
            </a:endParaRPr>
          </a:p>
        </p:txBody>
      </p:sp>
      <p:sp>
        <p:nvSpPr>
          <p:cNvPr id="53271" name="Rectangle 77"/>
          <p:cNvSpPr>
            <a:spLocks noChangeArrowheads="1"/>
          </p:cNvSpPr>
          <p:nvPr/>
        </p:nvSpPr>
        <p:spPr bwMode="auto">
          <a:xfrm rot="2700000">
            <a:off x="7458075" y="18240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1A8208"/>
                </a:solidFill>
              </a:rPr>
              <a:t>Y</a:t>
            </a:r>
            <a:endParaRPr lang="en-US" sz="3000" b="1">
              <a:solidFill>
                <a:srgbClr val="1A8208"/>
              </a:solidFill>
            </a:endParaRPr>
          </a:p>
        </p:txBody>
      </p:sp>
      <p:sp>
        <p:nvSpPr>
          <p:cNvPr id="53272" name="Rectangle 78"/>
          <p:cNvSpPr>
            <a:spLocks noChangeArrowheads="1"/>
          </p:cNvSpPr>
          <p:nvPr/>
        </p:nvSpPr>
        <p:spPr bwMode="auto">
          <a:xfrm rot="2700000">
            <a:off x="5521325" y="422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Y</a:t>
            </a:r>
            <a:endParaRPr lang="en-US" sz="3000" b="1">
              <a:solidFill>
                <a:srgbClr val="CC0000"/>
              </a:solidFill>
            </a:endParaRPr>
          </a:p>
        </p:txBody>
      </p:sp>
      <p:sp>
        <p:nvSpPr>
          <p:cNvPr id="53273" name="Rectangle 79"/>
          <p:cNvSpPr>
            <a:spLocks noChangeArrowheads="1"/>
          </p:cNvSpPr>
          <p:nvPr/>
        </p:nvSpPr>
        <p:spPr bwMode="auto">
          <a:xfrm rot="-8100000">
            <a:off x="5826125" y="7270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Y</a:t>
            </a:r>
            <a:endParaRPr lang="en-US" sz="3000" b="1">
              <a:solidFill>
                <a:srgbClr val="CC0000"/>
              </a:solidFill>
            </a:endParaRPr>
          </a:p>
        </p:txBody>
      </p:sp>
      <p:sp>
        <p:nvSpPr>
          <p:cNvPr id="53274" name="Rectangle 80"/>
          <p:cNvSpPr>
            <a:spLocks noChangeArrowheads="1"/>
          </p:cNvSpPr>
          <p:nvPr/>
        </p:nvSpPr>
        <p:spPr bwMode="auto">
          <a:xfrm>
            <a:off x="5943600" y="381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Y</a:t>
            </a:r>
            <a:endParaRPr lang="en-US" sz="3000" b="1">
              <a:solidFill>
                <a:srgbClr val="CC0000"/>
              </a:solidFill>
            </a:endParaRPr>
          </a:p>
        </p:txBody>
      </p:sp>
      <p:sp>
        <p:nvSpPr>
          <p:cNvPr id="53275" name="Rectangle 81"/>
          <p:cNvSpPr>
            <a:spLocks noChangeArrowheads="1"/>
          </p:cNvSpPr>
          <p:nvPr/>
        </p:nvSpPr>
        <p:spPr bwMode="auto">
          <a:xfrm rot="-8100000">
            <a:off x="8416925" y="6508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60000"/>
                </a:solidFill>
              </a:rPr>
              <a:t>Y</a:t>
            </a:r>
            <a:endParaRPr lang="en-US" sz="3000" b="1">
              <a:solidFill>
                <a:srgbClr val="660000"/>
              </a:solidFill>
            </a:endParaRPr>
          </a:p>
        </p:txBody>
      </p:sp>
      <p:sp>
        <p:nvSpPr>
          <p:cNvPr id="53276" name="Rectangle 82"/>
          <p:cNvSpPr>
            <a:spLocks noChangeArrowheads="1"/>
          </p:cNvSpPr>
          <p:nvPr/>
        </p:nvSpPr>
        <p:spPr bwMode="auto">
          <a:xfrm>
            <a:off x="6153150" y="3487738"/>
            <a:ext cx="722313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antigen</a:t>
            </a:r>
          </a:p>
        </p:txBody>
      </p:sp>
      <p:sp>
        <p:nvSpPr>
          <p:cNvPr id="53277" name="Rectangle 83"/>
          <p:cNvSpPr>
            <a:spLocks noChangeArrowheads="1"/>
          </p:cNvSpPr>
          <p:nvPr/>
        </p:nvSpPr>
        <p:spPr bwMode="auto">
          <a:xfrm>
            <a:off x="4600575" y="3440113"/>
            <a:ext cx="1417638" cy="733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antigen-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binding site on antibody</a:t>
            </a:r>
          </a:p>
        </p:txBody>
      </p:sp>
      <p:sp>
        <p:nvSpPr>
          <p:cNvPr id="53278" name="Line 84"/>
          <p:cNvSpPr>
            <a:spLocks noChangeShapeType="1"/>
          </p:cNvSpPr>
          <p:nvPr/>
        </p:nvSpPr>
        <p:spPr bwMode="auto">
          <a:xfrm>
            <a:off x="6554788" y="3757613"/>
            <a:ext cx="0" cy="736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9" name="Line 85"/>
          <p:cNvSpPr>
            <a:spLocks noChangeShapeType="1"/>
          </p:cNvSpPr>
          <p:nvPr/>
        </p:nvSpPr>
        <p:spPr bwMode="auto">
          <a:xfrm>
            <a:off x="5521325" y="4183063"/>
            <a:ext cx="0" cy="736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2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2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2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2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2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2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2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2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2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2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2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2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 build="p" autoUpdateAnimBg="0"/>
      <p:bldP spid="402437" grpId="0" animBg="1" autoUpdateAnimBg="0"/>
      <p:bldP spid="402457" grpId="0" build="p" autoUpdateAnimBg="0"/>
      <p:bldP spid="402454" grpId="0" animBg="1"/>
      <p:bldP spid="4024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0"/>
          <p:cNvGrpSpPr>
            <a:grpSpLocks/>
          </p:cNvGrpSpPr>
          <p:nvPr/>
        </p:nvGrpSpPr>
        <p:grpSpPr bwMode="auto">
          <a:xfrm>
            <a:off x="569913" y="1779588"/>
            <a:ext cx="3709987" cy="4497387"/>
            <a:chOff x="823" y="1617"/>
            <a:chExt cx="1916" cy="2323"/>
          </a:xfrm>
        </p:grpSpPr>
        <p:pic>
          <p:nvPicPr>
            <p:cNvPr id="55359" name="Picture 139"/>
            <p:cNvPicPr>
              <a:picLocks noChangeAspect="1" noChangeArrowheads="1"/>
            </p:cNvPicPr>
            <p:nvPr/>
          </p:nvPicPr>
          <p:blipFill>
            <a:blip r:embed="rId2" cstate="print"/>
            <a:srcRect l="15750" t="9000" r="32625" b="7500"/>
            <a:stretch>
              <a:fillRect/>
            </a:stretch>
          </p:blipFill>
          <p:spPr bwMode="auto">
            <a:xfrm>
              <a:off x="823" y="1617"/>
              <a:ext cx="1916" cy="2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60" name="Rectangle 148"/>
            <p:cNvSpPr>
              <a:spLocks noChangeArrowheads="1"/>
            </p:cNvSpPr>
            <p:nvPr/>
          </p:nvSpPr>
          <p:spPr bwMode="auto">
            <a:xfrm>
              <a:off x="1468" y="2222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61" name="Rectangle 149"/>
            <p:cNvSpPr>
              <a:spLocks noChangeArrowheads="1"/>
            </p:cNvSpPr>
            <p:nvPr/>
          </p:nvSpPr>
          <p:spPr bwMode="auto">
            <a:xfrm>
              <a:off x="1421" y="2263"/>
              <a:ext cx="3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62" name="Rectangle 150"/>
            <p:cNvSpPr>
              <a:spLocks noChangeArrowheads="1"/>
            </p:cNvSpPr>
            <p:nvPr/>
          </p:nvSpPr>
          <p:spPr bwMode="auto">
            <a:xfrm>
              <a:off x="1282" y="2228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63" name="Rectangle 151"/>
            <p:cNvSpPr>
              <a:spLocks noChangeArrowheads="1"/>
            </p:cNvSpPr>
            <p:nvPr/>
          </p:nvSpPr>
          <p:spPr bwMode="auto">
            <a:xfrm>
              <a:off x="1242" y="2187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64" name="Rectangle 152"/>
            <p:cNvSpPr>
              <a:spLocks noChangeArrowheads="1"/>
            </p:cNvSpPr>
            <p:nvPr/>
          </p:nvSpPr>
          <p:spPr bwMode="auto">
            <a:xfrm>
              <a:off x="1433" y="2083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65" name="Rectangle 153"/>
            <p:cNvSpPr>
              <a:spLocks noChangeArrowheads="1"/>
            </p:cNvSpPr>
            <p:nvPr/>
          </p:nvSpPr>
          <p:spPr bwMode="auto">
            <a:xfrm>
              <a:off x="1393" y="2042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66" name="Rectangle 154"/>
            <p:cNvSpPr>
              <a:spLocks noChangeArrowheads="1"/>
            </p:cNvSpPr>
            <p:nvPr/>
          </p:nvSpPr>
          <p:spPr bwMode="auto">
            <a:xfrm>
              <a:off x="1056" y="1995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67" name="Rectangle 155"/>
            <p:cNvSpPr>
              <a:spLocks noChangeArrowheads="1"/>
            </p:cNvSpPr>
            <p:nvPr/>
          </p:nvSpPr>
          <p:spPr bwMode="auto">
            <a:xfrm>
              <a:off x="1016" y="1955"/>
              <a:ext cx="3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68" name="Rectangle 156"/>
            <p:cNvSpPr>
              <a:spLocks noChangeArrowheads="1"/>
            </p:cNvSpPr>
            <p:nvPr/>
          </p:nvSpPr>
          <p:spPr bwMode="auto">
            <a:xfrm>
              <a:off x="1207" y="1851"/>
              <a:ext cx="3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69" name="Rectangle 157"/>
            <p:cNvSpPr>
              <a:spLocks noChangeArrowheads="1"/>
            </p:cNvSpPr>
            <p:nvPr/>
          </p:nvSpPr>
          <p:spPr bwMode="auto">
            <a:xfrm>
              <a:off x="1166" y="1810"/>
              <a:ext cx="3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70" name="Rectangle 158"/>
            <p:cNvSpPr>
              <a:spLocks noChangeArrowheads="1"/>
            </p:cNvSpPr>
            <p:nvPr/>
          </p:nvSpPr>
          <p:spPr bwMode="auto">
            <a:xfrm>
              <a:off x="1670" y="3225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71" name="Rectangle 159"/>
            <p:cNvSpPr>
              <a:spLocks noChangeArrowheads="1"/>
            </p:cNvSpPr>
            <p:nvPr/>
          </p:nvSpPr>
          <p:spPr bwMode="auto">
            <a:xfrm>
              <a:off x="1670" y="3167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72" name="Rectangle 160"/>
            <p:cNvSpPr>
              <a:spLocks noChangeArrowheads="1"/>
            </p:cNvSpPr>
            <p:nvPr/>
          </p:nvSpPr>
          <p:spPr bwMode="auto">
            <a:xfrm>
              <a:off x="1839" y="3225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73" name="Rectangle 161"/>
            <p:cNvSpPr>
              <a:spLocks noChangeArrowheads="1"/>
            </p:cNvSpPr>
            <p:nvPr/>
          </p:nvSpPr>
          <p:spPr bwMode="auto">
            <a:xfrm>
              <a:off x="1839" y="3167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74" name="Rectangle 162"/>
            <p:cNvSpPr>
              <a:spLocks noChangeArrowheads="1"/>
            </p:cNvSpPr>
            <p:nvPr/>
          </p:nvSpPr>
          <p:spPr bwMode="auto">
            <a:xfrm>
              <a:off x="1670" y="2901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75" name="Rectangle 163"/>
            <p:cNvSpPr>
              <a:spLocks noChangeArrowheads="1"/>
            </p:cNvSpPr>
            <p:nvPr/>
          </p:nvSpPr>
          <p:spPr bwMode="auto">
            <a:xfrm>
              <a:off x="1670" y="2843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76" name="Rectangle 164"/>
            <p:cNvSpPr>
              <a:spLocks noChangeArrowheads="1"/>
            </p:cNvSpPr>
            <p:nvPr/>
          </p:nvSpPr>
          <p:spPr bwMode="auto">
            <a:xfrm>
              <a:off x="1839" y="2901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77" name="Rectangle 165"/>
            <p:cNvSpPr>
              <a:spLocks noChangeArrowheads="1"/>
            </p:cNvSpPr>
            <p:nvPr/>
          </p:nvSpPr>
          <p:spPr bwMode="auto">
            <a:xfrm>
              <a:off x="1839" y="2843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78" name="Rectangle 166"/>
            <p:cNvSpPr>
              <a:spLocks noChangeArrowheads="1"/>
            </p:cNvSpPr>
            <p:nvPr/>
          </p:nvSpPr>
          <p:spPr bwMode="auto">
            <a:xfrm>
              <a:off x="1670" y="2576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79" name="Rectangle 167"/>
            <p:cNvSpPr>
              <a:spLocks noChangeArrowheads="1"/>
            </p:cNvSpPr>
            <p:nvPr/>
          </p:nvSpPr>
          <p:spPr bwMode="auto">
            <a:xfrm>
              <a:off x="1670" y="2518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80" name="Rectangle 168"/>
            <p:cNvSpPr>
              <a:spLocks noChangeArrowheads="1"/>
            </p:cNvSpPr>
            <p:nvPr/>
          </p:nvSpPr>
          <p:spPr bwMode="auto">
            <a:xfrm>
              <a:off x="1839" y="2576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81" name="Rectangle 169"/>
            <p:cNvSpPr>
              <a:spLocks noChangeArrowheads="1"/>
            </p:cNvSpPr>
            <p:nvPr/>
          </p:nvSpPr>
          <p:spPr bwMode="auto">
            <a:xfrm>
              <a:off x="1723" y="2367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82" name="Rectangle 170"/>
            <p:cNvSpPr>
              <a:spLocks noChangeArrowheads="1"/>
            </p:cNvSpPr>
            <p:nvPr/>
          </p:nvSpPr>
          <p:spPr bwMode="auto">
            <a:xfrm>
              <a:off x="1723" y="2309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83" name="Rectangle 171"/>
            <p:cNvSpPr>
              <a:spLocks noChangeArrowheads="1"/>
            </p:cNvSpPr>
            <p:nvPr/>
          </p:nvSpPr>
          <p:spPr bwMode="auto">
            <a:xfrm>
              <a:off x="1787" y="2367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84" name="Rectangle 172"/>
            <p:cNvSpPr>
              <a:spLocks noChangeArrowheads="1"/>
            </p:cNvSpPr>
            <p:nvPr/>
          </p:nvSpPr>
          <p:spPr bwMode="auto">
            <a:xfrm>
              <a:off x="1787" y="2309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85" name="Rectangle 173"/>
            <p:cNvSpPr>
              <a:spLocks noChangeArrowheads="1"/>
            </p:cNvSpPr>
            <p:nvPr/>
          </p:nvSpPr>
          <p:spPr bwMode="auto">
            <a:xfrm>
              <a:off x="1839" y="2518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86" name="Rectangle 174"/>
            <p:cNvSpPr>
              <a:spLocks noChangeArrowheads="1"/>
            </p:cNvSpPr>
            <p:nvPr/>
          </p:nvSpPr>
          <p:spPr bwMode="auto">
            <a:xfrm>
              <a:off x="2088" y="2268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87" name="Rectangle 175"/>
            <p:cNvSpPr>
              <a:spLocks noChangeArrowheads="1"/>
            </p:cNvSpPr>
            <p:nvPr/>
          </p:nvSpPr>
          <p:spPr bwMode="auto">
            <a:xfrm>
              <a:off x="2048" y="2222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88" name="Rectangle 176"/>
            <p:cNvSpPr>
              <a:spLocks noChangeArrowheads="1"/>
            </p:cNvSpPr>
            <p:nvPr/>
          </p:nvSpPr>
          <p:spPr bwMode="auto">
            <a:xfrm>
              <a:off x="2083" y="2083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89" name="Rectangle 177"/>
            <p:cNvSpPr>
              <a:spLocks noChangeArrowheads="1"/>
            </p:cNvSpPr>
            <p:nvPr/>
          </p:nvSpPr>
          <p:spPr bwMode="auto">
            <a:xfrm>
              <a:off x="2123" y="2042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90" name="Rectangle 178"/>
            <p:cNvSpPr>
              <a:spLocks noChangeArrowheads="1"/>
            </p:cNvSpPr>
            <p:nvPr/>
          </p:nvSpPr>
          <p:spPr bwMode="auto">
            <a:xfrm>
              <a:off x="2227" y="2228"/>
              <a:ext cx="3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91" name="Rectangle 179"/>
            <p:cNvSpPr>
              <a:spLocks noChangeArrowheads="1"/>
            </p:cNvSpPr>
            <p:nvPr/>
          </p:nvSpPr>
          <p:spPr bwMode="auto">
            <a:xfrm>
              <a:off x="2268" y="2187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92" name="Rectangle 180"/>
            <p:cNvSpPr>
              <a:spLocks noChangeArrowheads="1"/>
            </p:cNvSpPr>
            <p:nvPr/>
          </p:nvSpPr>
          <p:spPr bwMode="auto">
            <a:xfrm>
              <a:off x="2303" y="1851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93" name="Rectangle 181"/>
            <p:cNvSpPr>
              <a:spLocks noChangeArrowheads="1"/>
            </p:cNvSpPr>
            <p:nvPr/>
          </p:nvSpPr>
          <p:spPr bwMode="auto">
            <a:xfrm>
              <a:off x="2349" y="1810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94" name="Rectangle 182"/>
            <p:cNvSpPr>
              <a:spLocks noChangeArrowheads="1"/>
            </p:cNvSpPr>
            <p:nvPr/>
          </p:nvSpPr>
          <p:spPr bwMode="auto">
            <a:xfrm>
              <a:off x="2454" y="1995"/>
              <a:ext cx="3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55395" name="Rectangle 183"/>
            <p:cNvSpPr>
              <a:spLocks noChangeArrowheads="1"/>
            </p:cNvSpPr>
            <p:nvPr/>
          </p:nvSpPr>
          <p:spPr bwMode="auto">
            <a:xfrm>
              <a:off x="2495" y="1955"/>
              <a:ext cx="3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</p:grp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antibodies</a:t>
            </a:r>
          </a:p>
        </p:txBody>
      </p:sp>
      <p:grpSp>
        <p:nvGrpSpPr>
          <p:cNvPr id="3" name="Group 206"/>
          <p:cNvGrpSpPr>
            <a:grpSpLocks/>
          </p:cNvGrpSpPr>
          <p:nvPr/>
        </p:nvGrpSpPr>
        <p:grpSpPr bwMode="auto">
          <a:xfrm>
            <a:off x="4541838" y="3805238"/>
            <a:ext cx="4467225" cy="2897187"/>
            <a:chOff x="2851" y="2416"/>
            <a:chExt cx="2814" cy="1825"/>
          </a:xfrm>
        </p:grpSpPr>
        <p:pic>
          <p:nvPicPr>
            <p:cNvPr id="5534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b="13499"/>
            <a:stretch>
              <a:fillRect/>
            </a:stretch>
          </p:blipFill>
          <p:spPr bwMode="auto">
            <a:xfrm>
              <a:off x="2851" y="2416"/>
              <a:ext cx="2814" cy="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49" name="Rectangle 6"/>
            <p:cNvSpPr>
              <a:spLocks noChangeArrowheads="1"/>
            </p:cNvSpPr>
            <p:nvPr/>
          </p:nvSpPr>
          <p:spPr bwMode="auto">
            <a:xfrm>
              <a:off x="3956" y="2634"/>
              <a:ext cx="57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light chains</a:t>
              </a:r>
              <a:endParaRPr lang="en-US" sz="1200"/>
            </a:p>
          </p:txBody>
        </p:sp>
        <p:sp>
          <p:nvSpPr>
            <p:cNvPr id="55350" name="Rectangle 7"/>
            <p:cNvSpPr>
              <a:spLocks noChangeArrowheads="1"/>
            </p:cNvSpPr>
            <p:nvPr/>
          </p:nvSpPr>
          <p:spPr bwMode="auto">
            <a:xfrm>
              <a:off x="2855" y="3517"/>
              <a:ext cx="7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antigen-binding</a:t>
              </a:r>
            </a:p>
            <a:p>
              <a:pPr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site</a:t>
              </a:r>
            </a:p>
          </p:txBody>
        </p:sp>
        <p:sp>
          <p:nvSpPr>
            <p:cNvPr id="55351" name="Rectangle 8"/>
            <p:cNvSpPr>
              <a:spLocks noChangeArrowheads="1"/>
            </p:cNvSpPr>
            <p:nvPr/>
          </p:nvSpPr>
          <p:spPr bwMode="auto">
            <a:xfrm>
              <a:off x="3228" y="4019"/>
              <a:ext cx="65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heavy chains</a:t>
              </a:r>
              <a:endParaRPr lang="en-US" sz="1200"/>
            </a:p>
          </p:txBody>
        </p:sp>
        <p:sp>
          <p:nvSpPr>
            <p:cNvPr id="55352" name="Rectangle 10"/>
            <p:cNvSpPr>
              <a:spLocks noChangeArrowheads="1"/>
            </p:cNvSpPr>
            <p:nvPr/>
          </p:nvSpPr>
          <p:spPr bwMode="auto">
            <a:xfrm>
              <a:off x="4872" y="3526"/>
              <a:ext cx="7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antigen-binding</a:t>
              </a:r>
            </a:p>
            <a:p>
              <a:pPr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site</a:t>
              </a:r>
            </a:p>
          </p:txBody>
        </p:sp>
        <p:sp>
          <p:nvSpPr>
            <p:cNvPr id="55353" name="Freeform 11"/>
            <p:cNvSpPr>
              <a:spLocks/>
            </p:cNvSpPr>
            <p:nvPr/>
          </p:nvSpPr>
          <p:spPr bwMode="auto">
            <a:xfrm>
              <a:off x="4135" y="2745"/>
              <a:ext cx="248" cy="138"/>
            </a:xfrm>
            <a:custGeom>
              <a:avLst/>
              <a:gdLst>
                <a:gd name="T0" fmla="*/ 0 w 466"/>
                <a:gd name="T1" fmla="*/ 245 h 261"/>
                <a:gd name="T2" fmla="*/ 237 w 466"/>
                <a:gd name="T3" fmla="*/ 0 h 261"/>
                <a:gd name="T4" fmla="*/ 466 w 466"/>
                <a:gd name="T5" fmla="*/ 261 h 261"/>
                <a:gd name="T6" fmla="*/ 0 60000 65536"/>
                <a:gd name="T7" fmla="*/ 0 60000 65536"/>
                <a:gd name="T8" fmla="*/ 0 60000 65536"/>
                <a:gd name="T9" fmla="*/ 0 w 466"/>
                <a:gd name="T10" fmla="*/ 0 h 261"/>
                <a:gd name="T11" fmla="*/ 466 w 466"/>
                <a:gd name="T12" fmla="*/ 261 h 2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6" h="261">
                  <a:moveTo>
                    <a:pt x="0" y="245"/>
                  </a:moveTo>
                  <a:lnTo>
                    <a:pt x="237" y="0"/>
                  </a:lnTo>
                  <a:lnTo>
                    <a:pt x="466" y="26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4" name="Freeform 12"/>
            <p:cNvSpPr>
              <a:spLocks/>
            </p:cNvSpPr>
            <p:nvPr/>
          </p:nvSpPr>
          <p:spPr bwMode="auto">
            <a:xfrm>
              <a:off x="2947" y="3191"/>
              <a:ext cx="91" cy="330"/>
            </a:xfrm>
            <a:custGeom>
              <a:avLst/>
              <a:gdLst>
                <a:gd name="T0" fmla="*/ 0 w 171"/>
                <a:gd name="T1" fmla="*/ 621 h 621"/>
                <a:gd name="T2" fmla="*/ 0 w 171"/>
                <a:gd name="T3" fmla="*/ 0 h 621"/>
                <a:gd name="T4" fmla="*/ 171 w 171"/>
                <a:gd name="T5" fmla="*/ 0 h 621"/>
                <a:gd name="T6" fmla="*/ 0 60000 65536"/>
                <a:gd name="T7" fmla="*/ 0 60000 65536"/>
                <a:gd name="T8" fmla="*/ 0 60000 65536"/>
                <a:gd name="T9" fmla="*/ 0 w 171"/>
                <a:gd name="T10" fmla="*/ 0 h 621"/>
                <a:gd name="T11" fmla="*/ 171 w 171"/>
                <a:gd name="T12" fmla="*/ 621 h 6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621">
                  <a:moveTo>
                    <a:pt x="0" y="621"/>
                  </a:moveTo>
                  <a:lnTo>
                    <a:pt x="0" y="0"/>
                  </a:lnTo>
                  <a:lnTo>
                    <a:pt x="17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5" name="Freeform 13"/>
            <p:cNvSpPr>
              <a:spLocks/>
            </p:cNvSpPr>
            <p:nvPr/>
          </p:nvSpPr>
          <p:spPr bwMode="auto">
            <a:xfrm>
              <a:off x="3034" y="3183"/>
              <a:ext cx="26" cy="17"/>
            </a:xfrm>
            <a:custGeom>
              <a:avLst/>
              <a:gdLst>
                <a:gd name="T0" fmla="*/ 24 w 49"/>
                <a:gd name="T1" fmla="*/ 8 h 32"/>
                <a:gd name="T2" fmla="*/ 0 w 49"/>
                <a:gd name="T3" fmla="*/ 0 h 32"/>
                <a:gd name="T4" fmla="*/ 0 w 49"/>
                <a:gd name="T5" fmla="*/ 32 h 32"/>
                <a:gd name="T6" fmla="*/ 24 w 49"/>
                <a:gd name="T7" fmla="*/ 24 h 32"/>
                <a:gd name="T8" fmla="*/ 49 w 49"/>
                <a:gd name="T9" fmla="*/ 16 h 32"/>
                <a:gd name="T10" fmla="*/ 33 w 49"/>
                <a:gd name="T11" fmla="*/ 8 h 32"/>
                <a:gd name="T12" fmla="*/ 24 w 49"/>
                <a:gd name="T13" fmla="*/ 8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2"/>
                <a:gd name="T23" fmla="*/ 49 w 49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2">
                  <a:moveTo>
                    <a:pt x="24" y="8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24" y="24"/>
                  </a:lnTo>
                  <a:lnTo>
                    <a:pt x="49" y="16"/>
                  </a:lnTo>
                  <a:lnTo>
                    <a:pt x="33" y="8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6" name="Freeform 14"/>
            <p:cNvSpPr>
              <a:spLocks/>
            </p:cNvSpPr>
            <p:nvPr/>
          </p:nvSpPr>
          <p:spPr bwMode="auto">
            <a:xfrm>
              <a:off x="5452" y="3229"/>
              <a:ext cx="101" cy="273"/>
            </a:xfrm>
            <a:custGeom>
              <a:avLst/>
              <a:gdLst>
                <a:gd name="T0" fmla="*/ 179 w 179"/>
                <a:gd name="T1" fmla="*/ 515 h 515"/>
                <a:gd name="T2" fmla="*/ 179 w 179"/>
                <a:gd name="T3" fmla="*/ 0 h 515"/>
                <a:gd name="T4" fmla="*/ 0 w 179"/>
                <a:gd name="T5" fmla="*/ 0 h 515"/>
                <a:gd name="T6" fmla="*/ 0 60000 65536"/>
                <a:gd name="T7" fmla="*/ 0 60000 65536"/>
                <a:gd name="T8" fmla="*/ 0 60000 65536"/>
                <a:gd name="T9" fmla="*/ 0 w 179"/>
                <a:gd name="T10" fmla="*/ 0 h 515"/>
                <a:gd name="T11" fmla="*/ 179 w 179"/>
                <a:gd name="T12" fmla="*/ 515 h 5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" h="515">
                  <a:moveTo>
                    <a:pt x="179" y="515"/>
                  </a:moveTo>
                  <a:lnTo>
                    <a:pt x="179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7" name="Freeform 15"/>
            <p:cNvSpPr>
              <a:spLocks/>
            </p:cNvSpPr>
            <p:nvPr/>
          </p:nvSpPr>
          <p:spPr bwMode="auto">
            <a:xfrm>
              <a:off x="5450" y="3239"/>
              <a:ext cx="26" cy="17"/>
            </a:xfrm>
            <a:custGeom>
              <a:avLst/>
              <a:gdLst>
                <a:gd name="T0" fmla="*/ 24 w 49"/>
                <a:gd name="T1" fmla="*/ 8 h 32"/>
                <a:gd name="T2" fmla="*/ 49 w 49"/>
                <a:gd name="T3" fmla="*/ 0 h 32"/>
                <a:gd name="T4" fmla="*/ 49 w 49"/>
                <a:gd name="T5" fmla="*/ 32 h 32"/>
                <a:gd name="T6" fmla="*/ 24 w 49"/>
                <a:gd name="T7" fmla="*/ 16 h 32"/>
                <a:gd name="T8" fmla="*/ 0 w 49"/>
                <a:gd name="T9" fmla="*/ 16 h 32"/>
                <a:gd name="T10" fmla="*/ 16 w 49"/>
                <a:gd name="T11" fmla="*/ 8 h 32"/>
                <a:gd name="T12" fmla="*/ 24 w 49"/>
                <a:gd name="T13" fmla="*/ 8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2"/>
                <a:gd name="T23" fmla="*/ 49 w 49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2">
                  <a:moveTo>
                    <a:pt x="24" y="8"/>
                  </a:moveTo>
                  <a:lnTo>
                    <a:pt x="49" y="0"/>
                  </a:lnTo>
                  <a:lnTo>
                    <a:pt x="49" y="32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8" name="Freeform 16"/>
            <p:cNvSpPr>
              <a:spLocks/>
            </p:cNvSpPr>
            <p:nvPr/>
          </p:nvSpPr>
          <p:spPr bwMode="auto">
            <a:xfrm>
              <a:off x="3920" y="3596"/>
              <a:ext cx="443" cy="434"/>
            </a:xfrm>
            <a:custGeom>
              <a:avLst/>
              <a:gdLst>
                <a:gd name="T0" fmla="*/ 343 w 727"/>
                <a:gd name="T1" fmla="*/ 0 h 817"/>
                <a:gd name="T2" fmla="*/ 0 w 727"/>
                <a:gd name="T3" fmla="*/ 817 h 817"/>
                <a:gd name="T4" fmla="*/ 727 w 727"/>
                <a:gd name="T5" fmla="*/ 531 h 817"/>
                <a:gd name="T6" fmla="*/ 0 60000 65536"/>
                <a:gd name="T7" fmla="*/ 0 60000 65536"/>
                <a:gd name="T8" fmla="*/ 0 60000 65536"/>
                <a:gd name="T9" fmla="*/ 0 w 727"/>
                <a:gd name="T10" fmla="*/ 0 h 817"/>
                <a:gd name="T11" fmla="*/ 727 w 72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7" h="817">
                  <a:moveTo>
                    <a:pt x="343" y="0"/>
                  </a:moveTo>
                  <a:lnTo>
                    <a:pt x="0" y="817"/>
                  </a:lnTo>
                  <a:lnTo>
                    <a:pt x="727" y="53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01" name="Rectangle 140"/>
          <p:cNvSpPr>
            <a:spLocks noChangeArrowheads="1"/>
          </p:cNvSpPr>
          <p:nvPr/>
        </p:nvSpPr>
        <p:spPr bwMode="auto">
          <a:xfrm>
            <a:off x="187325" y="3152775"/>
            <a:ext cx="5635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light</a:t>
            </a:r>
          </a:p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chain</a:t>
            </a:r>
          </a:p>
        </p:txBody>
      </p:sp>
      <p:sp>
        <p:nvSpPr>
          <p:cNvPr id="55302" name="Rectangle 141"/>
          <p:cNvSpPr>
            <a:spLocks noChangeArrowheads="1"/>
          </p:cNvSpPr>
          <p:nvPr/>
        </p:nvSpPr>
        <p:spPr bwMode="auto">
          <a:xfrm>
            <a:off x="4168775" y="3248025"/>
            <a:ext cx="5635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light</a:t>
            </a:r>
          </a:p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chain</a:t>
            </a:r>
          </a:p>
        </p:txBody>
      </p:sp>
      <p:sp>
        <p:nvSpPr>
          <p:cNvPr id="55303" name="Rectangle 144"/>
          <p:cNvSpPr>
            <a:spLocks noChangeArrowheads="1"/>
          </p:cNvSpPr>
          <p:nvPr/>
        </p:nvSpPr>
        <p:spPr bwMode="auto">
          <a:xfrm>
            <a:off x="3354388" y="3994150"/>
            <a:ext cx="6842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heavy</a:t>
            </a:r>
          </a:p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chains</a:t>
            </a:r>
          </a:p>
        </p:txBody>
      </p:sp>
      <p:sp>
        <p:nvSpPr>
          <p:cNvPr id="55304" name="Rectangle 145"/>
          <p:cNvSpPr>
            <a:spLocks noChangeArrowheads="1"/>
          </p:cNvSpPr>
          <p:nvPr/>
        </p:nvSpPr>
        <p:spPr bwMode="auto">
          <a:xfrm>
            <a:off x="504825" y="5402263"/>
            <a:ext cx="109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B cell</a:t>
            </a:r>
          </a:p>
          <a:p>
            <a:pPr algn="r"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membrane</a:t>
            </a:r>
          </a:p>
        </p:txBody>
      </p:sp>
      <p:sp>
        <p:nvSpPr>
          <p:cNvPr id="55305" name="Line 146"/>
          <p:cNvSpPr>
            <a:spLocks noChangeShapeType="1"/>
          </p:cNvSpPr>
          <p:nvPr/>
        </p:nvSpPr>
        <p:spPr bwMode="auto">
          <a:xfrm flipV="1">
            <a:off x="719138" y="2944813"/>
            <a:ext cx="350837" cy="2397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6" name="Freeform 147"/>
          <p:cNvSpPr>
            <a:spLocks/>
          </p:cNvSpPr>
          <p:nvPr/>
        </p:nvSpPr>
        <p:spPr bwMode="auto">
          <a:xfrm>
            <a:off x="2268538" y="3783013"/>
            <a:ext cx="1014412" cy="250825"/>
          </a:xfrm>
          <a:custGeom>
            <a:avLst/>
            <a:gdLst>
              <a:gd name="T0" fmla="*/ 539 w 680"/>
              <a:gd name="T1" fmla="*/ 0 h 116"/>
              <a:gd name="T2" fmla="*/ 680 w 680"/>
              <a:gd name="T3" fmla="*/ 107 h 116"/>
              <a:gd name="T4" fmla="*/ 0 w 680"/>
              <a:gd name="T5" fmla="*/ 116 h 116"/>
              <a:gd name="T6" fmla="*/ 0 60000 65536"/>
              <a:gd name="T7" fmla="*/ 0 60000 65536"/>
              <a:gd name="T8" fmla="*/ 0 60000 65536"/>
              <a:gd name="T9" fmla="*/ 0 w 680"/>
              <a:gd name="T10" fmla="*/ 0 h 116"/>
              <a:gd name="T11" fmla="*/ 680 w 680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116">
                <a:moveTo>
                  <a:pt x="539" y="0"/>
                </a:moveTo>
                <a:lnTo>
                  <a:pt x="680" y="107"/>
                </a:lnTo>
                <a:lnTo>
                  <a:pt x="0" y="11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Line 184"/>
          <p:cNvSpPr>
            <a:spLocks noChangeShapeType="1"/>
          </p:cNvSpPr>
          <p:nvPr/>
        </p:nvSpPr>
        <p:spPr bwMode="auto">
          <a:xfrm flipH="1" flipV="1">
            <a:off x="3735388" y="2928938"/>
            <a:ext cx="406400" cy="3127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95"/>
          <p:cNvGrpSpPr>
            <a:grpSpLocks/>
          </p:cNvGrpSpPr>
          <p:nvPr/>
        </p:nvGrpSpPr>
        <p:grpSpPr bwMode="auto">
          <a:xfrm flipH="1">
            <a:off x="1600200" y="5286375"/>
            <a:ext cx="115888" cy="646113"/>
            <a:chOff x="3916" y="556"/>
            <a:chExt cx="321" cy="2048"/>
          </a:xfrm>
        </p:grpSpPr>
        <p:sp>
          <p:nvSpPr>
            <p:cNvPr id="55344" name="Line 196"/>
            <p:cNvSpPr>
              <a:spLocks noChangeShapeType="1"/>
            </p:cNvSpPr>
            <p:nvPr/>
          </p:nvSpPr>
          <p:spPr bwMode="auto">
            <a:xfrm>
              <a:off x="4072" y="1550"/>
              <a:ext cx="16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5" name="Line 197"/>
            <p:cNvSpPr>
              <a:spLocks noChangeShapeType="1"/>
            </p:cNvSpPr>
            <p:nvPr/>
          </p:nvSpPr>
          <p:spPr bwMode="auto">
            <a:xfrm>
              <a:off x="3916" y="560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6" name="Line 198"/>
            <p:cNvSpPr>
              <a:spLocks noChangeShapeType="1"/>
            </p:cNvSpPr>
            <p:nvPr/>
          </p:nvSpPr>
          <p:spPr bwMode="auto">
            <a:xfrm>
              <a:off x="4076" y="556"/>
              <a:ext cx="0" cy="20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7" name="Line 199"/>
            <p:cNvSpPr>
              <a:spLocks noChangeShapeType="1"/>
            </p:cNvSpPr>
            <p:nvPr/>
          </p:nvSpPr>
          <p:spPr bwMode="auto">
            <a:xfrm flipH="1">
              <a:off x="3916" y="2600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9" name="AutoShape 201"/>
          <p:cNvSpPr>
            <a:spLocks noChangeArrowheads="1"/>
          </p:cNvSpPr>
          <p:nvPr/>
        </p:nvSpPr>
        <p:spPr bwMode="auto">
          <a:xfrm>
            <a:off x="4657725" y="2103438"/>
            <a:ext cx="1560513" cy="246062"/>
          </a:xfrm>
          <a:prstGeom prst="roundRect">
            <a:avLst>
              <a:gd name="adj" fmla="val 16667"/>
            </a:avLst>
          </a:prstGeom>
          <a:solidFill>
            <a:srgbClr val="FEEE07"/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variable region</a:t>
            </a:r>
          </a:p>
        </p:txBody>
      </p:sp>
      <p:sp>
        <p:nvSpPr>
          <p:cNvPr id="55310" name="Line 202"/>
          <p:cNvSpPr>
            <a:spLocks noChangeShapeType="1"/>
          </p:cNvSpPr>
          <p:nvPr/>
        </p:nvSpPr>
        <p:spPr bwMode="auto">
          <a:xfrm flipH="1">
            <a:off x="4070350" y="2224088"/>
            <a:ext cx="54292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Rectangle 204"/>
          <p:cNvSpPr>
            <a:spLocks noChangeArrowheads="1"/>
          </p:cNvSpPr>
          <p:nvPr/>
        </p:nvSpPr>
        <p:spPr bwMode="auto">
          <a:xfrm>
            <a:off x="3946525" y="1468438"/>
            <a:ext cx="20510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antigen-binding site</a:t>
            </a:r>
          </a:p>
        </p:txBody>
      </p:sp>
      <p:sp>
        <p:nvSpPr>
          <p:cNvPr id="55312" name="Line 205"/>
          <p:cNvSpPr>
            <a:spLocks noChangeShapeType="1"/>
          </p:cNvSpPr>
          <p:nvPr/>
        </p:nvSpPr>
        <p:spPr bwMode="auto">
          <a:xfrm flipH="1">
            <a:off x="3865563" y="1730375"/>
            <a:ext cx="322262" cy="43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07"/>
          <p:cNvGrpSpPr>
            <a:grpSpLocks/>
          </p:cNvGrpSpPr>
          <p:nvPr/>
        </p:nvGrpSpPr>
        <p:grpSpPr bwMode="auto">
          <a:xfrm>
            <a:off x="7624763" y="522288"/>
            <a:ext cx="1143000" cy="1219200"/>
            <a:chOff x="4656" y="240"/>
            <a:chExt cx="720" cy="768"/>
          </a:xfrm>
        </p:grpSpPr>
        <p:sp>
          <p:nvSpPr>
            <p:cNvPr id="55334" name="Rectangle 208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5335" name="Rectangle 209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5336" name="Rectangle 210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5337" name="Rectangle 211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5338" name="Rectangle 212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5339" name="Rectangle 213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5340" name="Rectangle 214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5341" name="Rectangle 215"/>
            <p:cNvSpPr>
              <a:spLocks noChangeArrowheads="1"/>
            </p:cNvSpPr>
            <p:nvPr/>
          </p:nvSpPr>
          <p:spPr bwMode="auto">
            <a:xfrm rot="-5400000" flipH="1" flipV="1">
              <a:off x="5110" y="45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55342" name="Oval 216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3" name="Oval 217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14" name="Rectangle 218"/>
          <p:cNvSpPr>
            <a:spLocks noChangeArrowheads="1"/>
          </p:cNvSpPr>
          <p:nvPr/>
        </p:nvSpPr>
        <p:spPr bwMode="auto">
          <a:xfrm rot="-8100000">
            <a:off x="7202488" y="8683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5315" name="Rectangle 219"/>
          <p:cNvSpPr>
            <a:spLocks noChangeArrowheads="1"/>
          </p:cNvSpPr>
          <p:nvPr/>
        </p:nvSpPr>
        <p:spPr bwMode="auto">
          <a:xfrm rot="8100000">
            <a:off x="7951788" y="16875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5316" name="Rectangle 220"/>
          <p:cNvSpPr>
            <a:spLocks noChangeArrowheads="1"/>
          </p:cNvSpPr>
          <p:nvPr/>
        </p:nvSpPr>
        <p:spPr bwMode="auto">
          <a:xfrm>
            <a:off x="8348663" y="162718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5317" name="Rectangle 221"/>
          <p:cNvSpPr>
            <a:spLocks noChangeArrowheads="1"/>
          </p:cNvSpPr>
          <p:nvPr/>
        </p:nvSpPr>
        <p:spPr bwMode="auto">
          <a:xfrm flipV="1">
            <a:off x="8416925" y="25257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5318" name="Rectangle 222"/>
          <p:cNvSpPr>
            <a:spLocks noChangeArrowheads="1"/>
          </p:cNvSpPr>
          <p:nvPr/>
        </p:nvSpPr>
        <p:spPr bwMode="auto">
          <a:xfrm rot="5400000" flipV="1">
            <a:off x="8721725" y="16875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5319" name="Rectangle 223"/>
          <p:cNvSpPr>
            <a:spLocks noChangeArrowheads="1"/>
          </p:cNvSpPr>
          <p:nvPr/>
        </p:nvSpPr>
        <p:spPr bwMode="auto">
          <a:xfrm rot="-5400000" flipH="1" flipV="1">
            <a:off x="8489950" y="20351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6" name="Group 224"/>
          <p:cNvGrpSpPr>
            <a:grpSpLocks/>
          </p:cNvGrpSpPr>
          <p:nvPr/>
        </p:nvGrpSpPr>
        <p:grpSpPr bwMode="auto">
          <a:xfrm>
            <a:off x="7151688" y="2117725"/>
            <a:ext cx="1141412" cy="1219200"/>
            <a:chOff x="4656" y="240"/>
            <a:chExt cx="719" cy="768"/>
          </a:xfrm>
        </p:grpSpPr>
        <p:sp>
          <p:nvSpPr>
            <p:cNvPr id="55324" name="Rectangle 225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5325" name="Rectangle 226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5326" name="Rectangle 227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5327" name="Rectangle 228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5328" name="Rectangle 229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5329" name="Rectangle 230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5330" name="Rectangle 231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5331" name="Rectangle 232"/>
            <p:cNvSpPr>
              <a:spLocks noChangeArrowheads="1"/>
            </p:cNvSpPr>
            <p:nvPr/>
          </p:nvSpPr>
          <p:spPr bwMode="auto">
            <a:xfrm rot="-5400000" flipH="1" flipV="1">
              <a:off x="5109" y="45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5332" name="Oval 233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3" name="Oval 234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21" name="Rectangle 235"/>
          <p:cNvSpPr>
            <a:spLocks noChangeArrowheads="1"/>
          </p:cNvSpPr>
          <p:nvPr/>
        </p:nvSpPr>
        <p:spPr bwMode="auto">
          <a:xfrm rot="2700000">
            <a:off x="8024813" y="2997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1A8208"/>
                </a:solidFill>
              </a:rPr>
              <a:t>Y</a:t>
            </a:r>
            <a:endParaRPr lang="en-US" sz="3000" b="1">
              <a:solidFill>
                <a:srgbClr val="1A8208"/>
              </a:solidFill>
            </a:endParaRPr>
          </a:p>
        </p:txBody>
      </p:sp>
      <p:sp>
        <p:nvSpPr>
          <p:cNvPr id="55322" name="Rectangle 236"/>
          <p:cNvSpPr>
            <a:spLocks noChangeArrowheads="1"/>
          </p:cNvSpPr>
          <p:nvPr/>
        </p:nvSpPr>
        <p:spPr bwMode="auto">
          <a:xfrm rot="-2700000">
            <a:off x="6894513" y="2108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1A8208"/>
                </a:solidFill>
              </a:rPr>
              <a:t>Y</a:t>
            </a:r>
            <a:endParaRPr lang="en-US" sz="3000" b="1">
              <a:solidFill>
                <a:srgbClr val="1A8208"/>
              </a:solidFill>
            </a:endParaRPr>
          </a:p>
        </p:txBody>
      </p:sp>
      <p:sp>
        <p:nvSpPr>
          <p:cNvPr id="55323" name="Rectangle 237"/>
          <p:cNvSpPr>
            <a:spLocks noChangeArrowheads="1"/>
          </p:cNvSpPr>
          <p:nvPr/>
        </p:nvSpPr>
        <p:spPr bwMode="auto">
          <a:xfrm rot="2700000">
            <a:off x="6761163" y="24939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1A8208"/>
                </a:solidFill>
              </a:rPr>
              <a:t>Y</a:t>
            </a:r>
            <a:endParaRPr lang="en-US" sz="3000" b="1">
              <a:solidFill>
                <a:srgbClr val="1A8208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51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4717" y="3011055"/>
            <a:ext cx="4626705" cy="337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 cells</a:t>
            </a:r>
          </a:p>
        </p:txBody>
      </p:sp>
      <p:sp>
        <p:nvSpPr>
          <p:cNvPr id="398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u="sng" smtClean="0">
                <a:solidFill>
                  <a:srgbClr val="CC0000"/>
                </a:solidFill>
              </a:rPr>
              <a:t>Humoral response</a:t>
            </a:r>
            <a:r>
              <a:rPr lang="en-US" sz="2600" smtClean="0"/>
              <a:t> = “in fluid”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defense against attackers circulating freely </a:t>
            </a:r>
            <a:br>
              <a:rPr lang="en-US" sz="2400" smtClean="0"/>
            </a:br>
            <a:r>
              <a:rPr lang="en-US" sz="2400" smtClean="0"/>
              <a:t>in blood &amp; lymph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Specific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produces </a:t>
            </a:r>
            <a:r>
              <a:rPr lang="en-US" sz="2400" u="sng" smtClean="0">
                <a:solidFill>
                  <a:srgbClr val="CC0000"/>
                </a:solidFill>
              </a:rPr>
              <a:t>antibodies</a:t>
            </a:r>
            <a:r>
              <a:rPr lang="en-US" sz="2400" smtClean="0"/>
              <a:t> against </a:t>
            </a:r>
            <a:br>
              <a:rPr lang="en-US" sz="2400" smtClean="0"/>
            </a:br>
            <a:r>
              <a:rPr lang="en-US" sz="2400" smtClean="0"/>
              <a:t>specific </a:t>
            </a:r>
            <a:r>
              <a:rPr lang="en-US" sz="2400" u="sng" smtClean="0">
                <a:solidFill>
                  <a:srgbClr val="CC0000"/>
                </a:solidFill>
              </a:rPr>
              <a:t>antigen</a:t>
            </a:r>
            <a:endParaRPr lang="en-US" sz="2400" smtClean="0"/>
          </a:p>
          <a:p>
            <a:pPr marL="1085850" lvl="2" eaLnBrk="1" hangingPunct="1">
              <a:lnSpc>
                <a:spcPct val="80000"/>
              </a:lnSpc>
            </a:pPr>
            <a:r>
              <a:rPr lang="en-US" sz="2000" smtClean="0"/>
              <a:t>tagging protein = </a:t>
            </a:r>
            <a:r>
              <a:rPr lang="en-US" sz="2000" u="sng" smtClean="0">
                <a:solidFill>
                  <a:srgbClr val="CC0000"/>
                </a:solidFill>
              </a:rPr>
              <a:t>immunogloblin</a:t>
            </a:r>
            <a:endParaRPr lang="en-US" sz="2000" smtClean="0"/>
          </a:p>
          <a:p>
            <a:pPr marL="1428750" lvl="3" eaLnBrk="1" hangingPunct="1">
              <a:lnSpc>
                <a:spcPct val="90000"/>
              </a:lnSpc>
            </a:pPr>
            <a:r>
              <a:rPr lang="en-US" sz="1800" smtClean="0"/>
              <a:t>millions of different B cells, </a:t>
            </a:r>
            <a:br>
              <a:rPr lang="en-US" sz="1800" smtClean="0"/>
            </a:br>
            <a:r>
              <a:rPr lang="en-US" sz="1800" smtClean="0"/>
              <a:t>each produces different antibodies,</a:t>
            </a:r>
            <a:br>
              <a:rPr lang="en-US" sz="1800" smtClean="0"/>
            </a:br>
            <a:r>
              <a:rPr lang="en-US" sz="1800" smtClean="0"/>
              <a:t>each recognizes a different antigen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types of B cells</a:t>
            </a:r>
          </a:p>
          <a:p>
            <a:pPr marL="1085850" lvl="2" eaLnBrk="1" hangingPunct="1">
              <a:lnSpc>
                <a:spcPct val="80000"/>
              </a:lnSpc>
            </a:pPr>
            <a:r>
              <a:rPr lang="en-US" sz="2000" u="sng" smtClean="0">
                <a:solidFill>
                  <a:srgbClr val="CC0000"/>
                </a:solidFill>
              </a:rPr>
              <a:t>plasma cells</a:t>
            </a:r>
            <a:endParaRPr lang="en-US" sz="2000" smtClean="0"/>
          </a:p>
          <a:p>
            <a:pPr marL="1428750" lvl="3" eaLnBrk="1" hangingPunct="1">
              <a:lnSpc>
                <a:spcPct val="80000"/>
              </a:lnSpc>
            </a:pPr>
            <a:r>
              <a:rPr lang="en-US" sz="1800" smtClean="0"/>
              <a:t>immediate production of antibodies</a:t>
            </a:r>
          </a:p>
          <a:p>
            <a:pPr marL="1428750" lvl="3" eaLnBrk="1" hangingPunct="1">
              <a:lnSpc>
                <a:spcPct val="80000"/>
              </a:lnSpc>
            </a:pPr>
            <a:r>
              <a:rPr lang="en-US" sz="1800" smtClean="0"/>
              <a:t>rapid response, short term release</a:t>
            </a:r>
          </a:p>
          <a:p>
            <a:pPr marL="1085850" lvl="2" eaLnBrk="1" hangingPunct="1">
              <a:lnSpc>
                <a:spcPct val="80000"/>
              </a:lnSpc>
            </a:pPr>
            <a:r>
              <a:rPr lang="en-US" sz="2000" u="sng" smtClean="0">
                <a:solidFill>
                  <a:srgbClr val="CC0000"/>
                </a:solidFill>
              </a:rPr>
              <a:t>memory cells</a:t>
            </a:r>
            <a:endParaRPr lang="en-US" sz="2000" smtClean="0"/>
          </a:p>
          <a:p>
            <a:pPr marL="1428750" lvl="3" eaLnBrk="1" hangingPunct="1">
              <a:lnSpc>
                <a:spcPct val="80000"/>
              </a:lnSpc>
            </a:pPr>
            <a:r>
              <a:rPr lang="en-US" sz="1800" smtClean="0"/>
              <a:t>long term immunity</a:t>
            </a:r>
          </a:p>
        </p:txBody>
      </p:sp>
      <p:pic>
        <p:nvPicPr>
          <p:cNvPr id="398340" name="Picture 4" descr="43-08x-BtypeLymphocy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495800"/>
            <a:ext cx="2473325" cy="228123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 rot="-1623268">
            <a:off x="6492875" y="2632075"/>
            <a:ext cx="2486025" cy="1300163"/>
            <a:chOff x="3915" y="1632"/>
            <a:chExt cx="1836" cy="96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915" y="1632"/>
              <a:ext cx="1836" cy="960"/>
              <a:chOff x="2089" y="3264"/>
              <a:chExt cx="1836" cy="960"/>
            </a:xfrm>
          </p:grpSpPr>
          <p:sp>
            <p:nvSpPr>
              <p:cNvPr id="51209" name="AutoShape 7"/>
              <p:cNvSpPr>
                <a:spLocks noChangeArrowheads="1"/>
              </p:cNvSpPr>
              <p:nvPr/>
            </p:nvSpPr>
            <p:spPr bwMode="auto">
              <a:xfrm rot="7391263" flipH="1">
                <a:off x="2119" y="3576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0" name="AutoShape 8"/>
              <p:cNvSpPr>
                <a:spLocks noChangeArrowheads="1"/>
              </p:cNvSpPr>
              <p:nvPr/>
            </p:nvSpPr>
            <p:spPr bwMode="auto">
              <a:xfrm rot="4384349" flipH="1">
                <a:off x="2113" y="372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685" y="3552"/>
                <a:ext cx="240" cy="432"/>
                <a:chOff x="3696" y="3552"/>
                <a:chExt cx="240" cy="432"/>
              </a:xfrm>
            </p:grpSpPr>
            <p:sp>
              <p:nvSpPr>
                <p:cNvPr id="51232" name="AutoShape 10"/>
                <p:cNvSpPr>
                  <a:spLocks noChangeArrowheads="1"/>
                </p:cNvSpPr>
                <p:nvPr/>
              </p:nvSpPr>
              <p:spPr bwMode="auto">
                <a:xfrm rot="-7391263">
                  <a:off x="3720" y="3528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33" name="AutoShape 11"/>
                <p:cNvSpPr>
                  <a:spLocks noChangeArrowheads="1"/>
                </p:cNvSpPr>
                <p:nvPr/>
              </p:nvSpPr>
              <p:spPr bwMode="auto">
                <a:xfrm rot="-5400000">
                  <a:off x="3768" y="3672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34" name="AutoShape 12"/>
                <p:cNvSpPr>
                  <a:spLocks noChangeArrowheads="1"/>
                </p:cNvSpPr>
                <p:nvPr/>
              </p:nvSpPr>
              <p:spPr bwMode="auto">
                <a:xfrm rot="-3399058">
                  <a:off x="3720" y="3816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flipV="1">
                <a:off x="2207" y="3840"/>
                <a:ext cx="1537" cy="384"/>
                <a:chOff x="2207" y="3264"/>
                <a:chExt cx="1537" cy="384"/>
              </a:xfrm>
            </p:grpSpPr>
            <p:sp>
              <p:nvSpPr>
                <p:cNvPr id="51223" name="AutoShape 14"/>
                <p:cNvSpPr>
                  <a:spLocks noChangeArrowheads="1"/>
                </p:cNvSpPr>
                <p:nvPr/>
              </p:nvSpPr>
              <p:spPr bwMode="auto">
                <a:xfrm>
                  <a:off x="2928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24" name="AutoShape 15"/>
                <p:cNvSpPr>
                  <a:spLocks noChangeArrowheads="1"/>
                </p:cNvSpPr>
                <p:nvPr/>
              </p:nvSpPr>
              <p:spPr bwMode="auto">
                <a:xfrm rot="903291">
                  <a:off x="3312" y="3312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25" name="AutoShape 16"/>
                <p:cNvSpPr>
                  <a:spLocks noChangeArrowheads="1"/>
                </p:cNvSpPr>
                <p:nvPr/>
              </p:nvSpPr>
              <p:spPr bwMode="auto">
                <a:xfrm rot="1206374">
                  <a:off x="3456" y="3360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26" name="AutoShape 17"/>
                <p:cNvSpPr>
                  <a:spLocks noChangeArrowheads="1"/>
                </p:cNvSpPr>
                <p:nvPr/>
              </p:nvSpPr>
              <p:spPr bwMode="auto">
                <a:xfrm rot="2254818">
                  <a:off x="3600" y="3408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27" name="AutoShape 18"/>
                <p:cNvSpPr>
                  <a:spLocks noChangeArrowheads="1"/>
                </p:cNvSpPr>
                <p:nvPr/>
              </p:nvSpPr>
              <p:spPr bwMode="auto">
                <a:xfrm rot="814226">
                  <a:off x="3120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28" name="AutoShape 19"/>
                <p:cNvSpPr>
                  <a:spLocks noChangeArrowheads="1"/>
                </p:cNvSpPr>
                <p:nvPr/>
              </p:nvSpPr>
              <p:spPr bwMode="auto">
                <a:xfrm rot="-648441">
                  <a:off x="2544" y="3312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29" name="AutoShape 20"/>
                <p:cNvSpPr>
                  <a:spLocks noChangeArrowheads="1"/>
                </p:cNvSpPr>
                <p:nvPr/>
              </p:nvSpPr>
              <p:spPr bwMode="auto">
                <a:xfrm rot="-1364211">
                  <a:off x="2352" y="3360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30" name="AutoShape 21"/>
                <p:cNvSpPr>
                  <a:spLocks noChangeArrowheads="1"/>
                </p:cNvSpPr>
                <p:nvPr/>
              </p:nvSpPr>
              <p:spPr bwMode="auto">
                <a:xfrm rot="-2587328">
                  <a:off x="2207" y="3456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31" name="AutoShape 22"/>
                <p:cNvSpPr>
                  <a:spLocks noChangeArrowheads="1"/>
                </p:cNvSpPr>
                <p:nvPr/>
              </p:nvSpPr>
              <p:spPr bwMode="auto">
                <a:xfrm rot="20785774" flipH="1">
                  <a:off x="2736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2207" y="3264"/>
                <a:ext cx="1537" cy="384"/>
                <a:chOff x="2207" y="3264"/>
                <a:chExt cx="1537" cy="384"/>
              </a:xfrm>
            </p:grpSpPr>
            <p:sp>
              <p:nvSpPr>
                <p:cNvPr id="51214" name="AutoShape 24"/>
                <p:cNvSpPr>
                  <a:spLocks noChangeArrowheads="1"/>
                </p:cNvSpPr>
                <p:nvPr/>
              </p:nvSpPr>
              <p:spPr bwMode="auto">
                <a:xfrm>
                  <a:off x="2928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15" name="AutoShape 25"/>
                <p:cNvSpPr>
                  <a:spLocks noChangeArrowheads="1"/>
                </p:cNvSpPr>
                <p:nvPr/>
              </p:nvSpPr>
              <p:spPr bwMode="auto">
                <a:xfrm rot="903291">
                  <a:off x="3312" y="3312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16" name="AutoShape 26"/>
                <p:cNvSpPr>
                  <a:spLocks noChangeArrowheads="1"/>
                </p:cNvSpPr>
                <p:nvPr/>
              </p:nvSpPr>
              <p:spPr bwMode="auto">
                <a:xfrm rot="1206374">
                  <a:off x="3456" y="3360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17" name="AutoShape 27"/>
                <p:cNvSpPr>
                  <a:spLocks noChangeArrowheads="1"/>
                </p:cNvSpPr>
                <p:nvPr/>
              </p:nvSpPr>
              <p:spPr bwMode="auto">
                <a:xfrm rot="2254818">
                  <a:off x="3600" y="3408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18" name="AutoShape 28"/>
                <p:cNvSpPr>
                  <a:spLocks noChangeArrowheads="1"/>
                </p:cNvSpPr>
                <p:nvPr/>
              </p:nvSpPr>
              <p:spPr bwMode="auto">
                <a:xfrm rot="814226">
                  <a:off x="3120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19" name="AutoShape 29"/>
                <p:cNvSpPr>
                  <a:spLocks noChangeArrowheads="1"/>
                </p:cNvSpPr>
                <p:nvPr/>
              </p:nvSpPr>
              <p:spPr bwMode="auto">
                <a:xfrm rot="-648441">
                  <a:off x="2544" y="3312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20" name="AutoShape 30"/>
                <p:cNvSpPr>
                  <a:spLocks noChangeArrowheads="1"/>
                </p:cNvSpPr>
                <p:nvPr/>
              </p:nvSpPr>
              <p:spPr bwMode="auto">
                <a:xfrm rot="-1364211">
                  <a:off x="2352" y="3360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21" name="AutoShape 31"/>
                <p:cNvSpPr>
                  <a:spLocks noChangeArrowheads="1"/>
                </p:cNvSpPr>
                <p:nvPr/>
              </p:nvSpPr>
              <p:spPr bwMode="auto">
                <a:xfrm rot="-2587328">
                  <a:off x="2207" y="3456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22" name="AutoShape 32"/>
                <p:cNvSpPr>
                  <a:spLocks noChangeArrowheads="1"/>
                </p:cNvSpPr>
                <p:nvPr/>
              </p:nvSpPr>
              <p:spPr bwMode="auto">
                <a:xfrm rot="20785774" flipH="1">
                  <a:off x="2736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207" name="Oval 33"/>
            <p:cNvSpPr>
              <a:spLocks noChangeArrowheads="1"/>
            </p:cNvSpPr>
            <p:nvPr/>
          </p:nvSpPr>
          <p:spPr bwMode="auto">
            <a:xfrm>
              <a:off x="3986" y="1728"/>
              <a:ext cx="1680" cy="76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8" name="Freeform 34"/>
            <p:cNvSpPr>
              <a:spLocks/>
            </p:cNvSpPr>
            <p:nvPr/>
          </p:nvSpPr>
          <p:spPr bwMode="auto">
            <a:xfrm>
              <a:off x="4274" y="1920"/>
              <a:ext cx="776" cy="352"/>
            </a:xfrm>
            <a:custGeom>
              <a:avLst/>
              <a:gdLst>
                <a:gd name="T0" fmla="*/ 96 w 776"/>
                <a:gd name="T1" fmla="*/ 112 h 352"/>
                <a:gd name="T2" fmla="*/ 288 w 776"/>
                <a:gd name="T3" fmla="*/ 16 h 352"/>
                <a:gd name="T4" fmla="*/ 384 w 776"/>
                <a:gd name="T5" fmla="*/ 64 h 352"/>
                <a:gd name="T6" fmla="*/ 672 w 776"/>
                <a:gd name="T7" fmla="*/ 16 h 352"/>
                <a:gd name="T8" fmla="*/ 768 w 776"/>
                <a:gd name="T9" fmla="*/ 160 h 352"/>
                <a:gd name="T10" fmla="*/ 720 w 776"/>
                <a:gd name="T11" fmla="*/ 256 h 352"/>
                <a:gd name="T12" fmla="*/ 480 w 776"/>
                <a:gd name="T13" fmla="*/ 352 h 352"/>
                <a:gd name="T14" fmla="*/ 288 w 776"/>
                <a:gd name="T15" fmla="*/ 256 h 352"/>
                <a:gd name="T16" fmla="*/ 48 w 776"/>
                <a:gd name="T17" fmla="*/ 304 h 352"/>
                <a:gd name="T18" fmla="*/ 0 w 776"/>
                <a:gd name="T19" fmla="*/ 160 h 352"/>
                <a:gd name="T20" fmla="*/ 48 w 776"/>
                <a:gd name="T21" fmla="*/ 112 h 352"/>
                <a:gd name="T22" fmla="*/ 96 w 776"/>
                <a:gd name="T23" fmla="*/ 112 h 3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6"/>
                <a:gd name="T37" fmla="*/ 0 h 352"/>
                <a:gd name="T38" fmla="*/ 776 w 776"/>
                <a:gd name="T39" fmla="*/ 352 h 3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6" h="352">
                  <a:moveTo>
                    <a:pt x="96" y="112"/>
                  </a:moveTo>
                  <a:cubicBezTo>
                    <a:pt x="136" y="96"/>
                    <a:pt x="240" y="24"/>
                    <a:pt x="288" y="16"/>
                  </a:cubicBezTo>
                  <a:cubicBezTo>
                    <a:pt x="336" y="8"/>
                    <a:pt x="320" y="64"/>
                    <a:pt x="384" y="64"/>
                  </a:cubicBezTo>
                  <a:cubicBezTo>
                    <a:pt x="448" y="64"/>
                    <a:pt x="608" y="0"/>
                    <a:pt x="672" y="16"/>
                  </a:cubicBezTo>
                  <a:cubicBezTo>
                    <a:pt x="736" y="32"/>
                    <a:pt x="760" y="120"/>
                    <a:pt x="768" y="160"/>
                  </a:cubicBezTo>
                  <a:cubicBezTo>
                    <a:pt x="776" y="200"/>
                    <a:pt x="768" y="224"/>
                    <a:pt x="720" y="256"/>
                  </a:cubicBezTo>
                  <a:cubicBezTo>
                    <a:pt x="672" y="288"/>
                    <a:pt x="552" y="352"/>
                    <a:pt x="480" y="352"/>
                  </a:cubicBezTo>
                  <a:cubicBezTo>
                    <a:pt x="408" y="352"/>
                    <a:pt x="360" y="264"/>
                    <a:pt x="288" y="256"/>
                  </a:cubicBezTo>
                  <a:cubicBezTo>
                    <a:pt x="216" y="248"/>
                    <a:pt x="96" y="320"/>
                    <a:pt x="48" y="304"/>
                  </a:cubicBezTo>
                  <a:cubicBezTo>
                    <a:pt x="0" y="288"/>
                    <a:pt x="0" y="192"/>
                    <a:pt x="0" y="160"/>
                  </a:cubicBezTo>
                  <a:cubicBezTo>
                    <a:pt x="0" y="128"/>
                    <a:pt x="32" y="120"/>
                    <a:pt x="48" y="112"/>
                  </a:cubicBezTo>
                  <a:cubicBezTo>
                    <a:pt x="64" y="104"/>
                    <a:pt x="56" y="128"/>
                    <a:pt x="96" y="112"/>
                  </a:cubicBezTo>
                  <a:close/>
                </a:path>
              </a:pathLst>
            </a:custGeom>
            <a:solidFill>
              <a:srgbClr val="FFEA18"/>
            </a:solidFill>
            <a:ln w="5715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8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8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8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8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8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8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8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8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93"/>
          <p:cNvSpPr>
            <a:spLocks noChangeArrowheads="1"/>
          </p:cNvSpPr>
          <p:nvPr/>
        </p:nvSpPr>
        <p:spPr bwMode="auto">
          <a:xfrm>
            <a:off x="7315200" y="62484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 cell immune response</a:t>
            </a:r>
          </a:p>
        </p:txBody>
      </p:sp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3430588" y="1374775"/>
            <a:ext cx="26368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tested by </a:t>
            </a:r>
            <a:br>
              <a:rPr lang="en-US" sz="2200" b="1">
                <a:solidFill>
                  <a:srgbClr val="0F116A"/>
                </a:solidFill>
              </a:rPr>
            </a:br>
            <a:r>
              <a:rPr lang="en-US" sz="2200" b="1">
                <a:solidFill>
                  <a:srgbClr val="0F116A"/>
                </a:solidFill>
              </a:rPr>
              <a:t>B cells</a:t>
            </a:r>
          </a:p>
          <a:p>
            <a:r>
              <a:rPr lang="en-US" sz="2200" b="1">
                <a:solidFill>
                  <a:schemeClr val="tx2"/>
                </a:solidFill>
              </a:rPr>
              <a:t>(in blood &amp; lymph)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410672" name="AutoShape 48"/>
          <p:cNvSpPr>
            <a:spLocks noChangeArrowheads="1"/>
          </p:cNvSpPr>
          <p:nvPr/>
        </p:nvSpPr>
        <p:spPr bwMode="auto">
          <a:xfrm rot="5400000">
            <a:off x="7696200" y="3200400"/>
            <a:ext cx="762000" cy="457200"/>
          </a:xfrm>
          <a:custGeom>
            <a:avLst/>
            <a:gdLst>
              <a:gd name="T0" fmla="*/ 571500 w 21600"/>
              <a:gd name="T1" fmla="*/ 0 h 21600"/>
              <a:gd name="T2" fmla="*/ 0 w 21600"/>
              <a:gd name="T3" fmla="*/ 228600 h 21600"/>
              <a:gd name="T4" fmla="*/ 571500 w 21600"/>
              <a:gd name="T5" fmla="*/ 457200 h 21600"/>
              <a:gd name="T6" fmla="*/ 762000 w 21600"/>
              <a:gd name="T7" fmla="*/ 22860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57" name="AutoShape 133"/>
          <p:cNvSpPr>
            <a:spLocks noChangeArrowheads="1"/>
          </p:cNvSpPr>
          <p:nvPr/>
        </p:nvSpPr>
        <p:spPr bwMode="auto">
          <a:xfrm>
            <a:off x="2590800" y="1524000"/>
            <a:ext cx="1295400" cy="304800"/>
          </a:xfrm>
          <a:custGeom>
            <a:avLst/>
            <a:gdLst>
              <a:gd name="T0" fmla="*/ 971550 w 21600"/>
              <a:gd name="T1" fmla="*/ 0 h 21600"/>
              <a:gd name="T2" fmla="*/ 0 w 21600"/>
              <a:gd name="T3" fmla="*/ 152400 h 21600"/>
              <a:gd name="T4" fmla="*/ 971550 w 21600"/>
              <a:gd name="T5" fmla="*/ 304800 h 21600"/>
              <a:gd name="T6" fmla="*/ 1295400 w 21600"/>
              <a:gd name="T7" fmla="*/ 15240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16" name="Rectangle 192"/>
          <p:cNvSpPr>
            <a:spLocks noChangeArrowheads="1"/>
          </p:cNvSpPr>
          <p:nvPr/>
        </p:nvSpPr>
        <p:spPr bwMode="auto">
          <a:xfrm>
            <a:off x="4946650" y="304800"/>
            <a:ext cx="4205288" cy="427038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2200" b="1">
                <a:solidFill>
                  <a:srgbClr val="0F116A"/>
                </a:solidFill>
              </a:rPr>
              <a:t>10 to 17 days for full response</a:t>
            </a:r>
          </a:p>
        </p:txBody>
      </p:sp>
      <p:sp>
        <p:nvSpPr>
          <p:cNvPr id="410818" name="AutoShape 194"/>
          <p:cNvSpPr>
            <a:spLocks noChangeArrowheads="1"/>
          </p:cNvSpPr>
          <p:nvPr/>
        </p:nvSpPr>
        <p:spPr bwMode="auto">
          <a:xfrm rot="7567988">
            <a:off x="7391400" y="5334000"/>
            <a:ext cx="762000" cy="457200"/>
          </a:xfrm>
          <a:custGeom>
            <a:avLst/>
            <a:gdLst>
              <a:gd name="T0" fmla="*/ 571500 w 21600"/>
              <a:gd name="T1" fmla="*/ 0 h 21600"/>
              <a:gd name="T2" fmla="*/ 0 w 21600"/>
              <a:gd name="T3" fmla="*/ 228600 h 21600"/>
              <a:gd name="T4" fmla="*/ 571500 w 21600"/>
              <a:gd name="T5" fmla="*/ 457200 h 21600"/>
              <a:gd name="T6" fmla="*/ 762000 w 21600"/>
              <a:gd name="T7" fmla="*/ 22860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28"/>
          <p:cNvGrpSpPr>
            <a:grpSpLocks/>
          </p:cNvGrpSpPr>
          <p:nvPr/>
        </p:nvGrpSpPr>
        <p:grpSpPr bwMode="auto">
          <a:xfrm>
            <a:off x="423863" y="1371600"/>
            <a:ext cx="2387600" cy="1447800"/>
            <a:chOff x="267" y="864"/>
            <a:chExt cx="1504" cy="912"/>
          </a:xfrm>
        </p:grpSpPr>
        <p:sp>
          <p:nvSpPr>
            <p:cNvPr id="59747" name="Rectangle 5"/>
            <p:cNvSpPr>
              <a:spLocks noChangeArrowheads="1"/>
            </p:cNvSpPr>
            <p:nvPr/>
          </p:nvSpPr>
          <p:spPr bwMode="auto">
            <a:xfrm>
              <a:off x="267" y="1338"/>
              <a:ext cx="1504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b="1">
                  <a:solidFill>
                    <a:srgbClr val="0F116A"/>
                  </a:solidFill>
                </a:rPr>
                <a:t>invader</a:t>
              </a:r>
              <a:br>
                <a:rPr lang="en-US" sz="2200" b="1">
                  <a:solidFill>
                    <a:srgbClr val="0F116A"/>
                  </a:solidFill>
                </a:rPr>
              </a:br>
              <a:r>
                <a:rPr lang="en-US" sz="2200" b="1">
                  <a:solidFill>
                    <a:srgbClr val="0F116A"/>
                  </a:solidFill>
                </a:rPr>
                <a:t>(</a:t>
              </a:r>
              <a:r>
                <a:rPr lang="en-US" sz="2200" b="1" u="sng">
                  <a:solidFill>
                    <a:srgbClr val="CC0000"/>
                  </a:solidFill>
                </a:rPr>
                <a:t>foreign antigen</a:t>
              </a:r>
              <a:r>
                <a:rPr lang="en-US" sz="2200" b="1">
                  <a:solidFill>
                    <a:srgbClr val="0F116A"/>
                  </a:solidFill>
                </a:rPr>
                <a:t>)</a:t>
              </a:r>
            </a:p>
          </p:txBody>
        </p:sp>
        <p:grpSp>
          <p:nvGrpSpPr>
            <p:cNvPr id="3" name="Group 227"/>
            <p:cNvGrpSpPr>
              <a:grpSpLocks/>
            </p:cNvGrpSpPr>
            <p:nvPr/>
          </p:nvGrpSpPr>
          <p:grpSpPr bwMode="auto">
            <a:xfrm>
              <a:off x="528" y="864"/>
              <a:ext cx="983" cy="511"/>
              <a:chOff x="528" y="864"/>
              <a:chExt cx="983" cy="511"/>
            </a:xfrm>
          </p:grpSpPr>
          <p:sp>
            <p:nvSpPr>
              <p:cNvPr id="59749" name="Rectangle 196"/>
              <p:cNvSpPr>
                <a:spLocks noChangeArrowheads="1"/>
              </p:cNvSpPr>
              <p:nvPr/>
            </p:nvSpPr>
            <p:spPr bwMode="auto">
              <a:xfrm>
                <a:off x="1026" y="1222"/>
                <a:ext cx="485" cy="1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97"/>
              <p:cNvGrpSpPr>
                <a:grpSpLocks/>
              </p:cNvGrpSpPr>
              <p:nvPr/>
            </p:nvGrpSpPr>
            <p:grpSpPr bwMode="auto">
              <a:xfrm>
                <a:off x="528" y="864"/>
                <a:ext cx="977" cy="511"/>
                <a:chOff x="2089" y="3264"/>
                <a:chExt cx="1836" cy="960"/>
              </a:xfrm>
            </p:grpSpPr>
            <p:sp>
              <p:nvSpPr>
                <p:cNvPr id="59753" name="AutoShape 198"/>
                <p:cNvSpPr>
                  <a:spLocks noChangeArrowheads="1"/>
                </p:cNvSpPr>
                <p:nvPr/>
              </p:nvSpPr>
              <p:spPr bwMode="auto">
                <a:xfrm rot="7391263" flipH="1">
                  <a:off x="2119" y="3576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54" name="AutoShape 199"/>
                <p:cNvSpPr>
                  <a:spLocks noChangeArrowheads="1"/>
                </p:cNvSpPr>
                <p:nvPr/>
              </p:nvSpPr>
              <p:spPr bwMode="auto">
                <a:xfrm rot="4384349" flipH="1">
                  <a:off x="2113" y="3720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200"/>
                <p:cNvGrpSpPr>
                  <a:grpSpLocks/>
                </p:cNvGrpSpPr>
                <p:nvPr/>
              </p:nvGrpSpPr>
              <p:grpSpPr bwMode="auto">
                <a:xfrm>
                  <a:off x="3685" y="3552"/>
                  <a:ext cx="240" cy="432"/>
                  <a:chOff x="3696" y="3552"/>
                  <a:chExt cx="240" cy="432"/>
                </a:xfrm>
              </p:grpSpPr>
              <p:sp>
                <p:nvSpPr>
                  <p:cNvPr id="59776" name="AutoShape 201"/>
                  <p:cNvSpPr>
                    <a:spLocks noChangeArrowheads="1"/>
                  </p:cNvSpPr>
                  <p:nvPr/>
                </p:nvSpPr>
                <p:spPr bwMode="auto">
                  <a:xfrm rot="-7391263">
                    <a:off x="3720" y="3528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77" name="AutoShape 20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768" y="3672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78" name="AutoShape 203"/>
                  <p:cNvSpPr>
                    <a:spLocks noChangeArrowheads="1"/>
                  </p:cNvSpPr>
                  <p:nvPr/>
                </p:nvSpPr>
                <p:spPr bwMode="auto">
                  <a:xfrm rot="-3399058">
                    <a:off x="3720" y="3816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204"/>
                <p:cNvGrpSpPr>
                  <a:grpSpLocks/>
                </p:cNvGrpSpPr>
                <p:nvPr/>
              </p:nvGrpSpPr>
              <p:grpSpPr bwMode="auto">
                <a:xfrm flipV="1">
                  <a:off x="2207" y="3840"/>
                  <a:ext cx="1537" cy="384"/>
                  <a:chOff x="2207" y="3264"/>
                  <a:chExt cx="1537" cy="384"/>
                </a:xfrm>
              </p:grpSpPr>
              <p:sp>
                <p:nvSpPr>
                  <p:cNvPr id="59767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68" name="AutoShape 206"/>
                  <p:cNvSpPr>
                    <a:spLocks noChangeArrowheads="1"/>
                  </p:cNvSpPr>
                  <p:nvPr/>
                </p:nvSpPr>
                <p:spPr bwMode="auto">
                  <a:xfrm rot="903291">
                    <a:off x="3312" y="3312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69" name="AutoShape 207"/>
                  <p:cNvSpPr>
                    <a:spLocks noChangeArrowheads="1"/>
                  </p:cNvSpPr>
                  <p:nvPr/>
                </p:nvSpPr>
                <p:spPr bwMode="auto">
                  <a:xfrm rot="1206374">
                    <a:off x="3456" y="3360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70" name="AutoShape 208"/>
                  <p:cNvSpPr>
                    <a:spLocks noChangeArrowheads="1"/>
                  </p:cNvSpPr>
                  <p:nvPr/>
                </p:nvSpPr>
                <p:spPr bwMode="auto">
                  <a:xfrm rot="2254818">
                    <a:off x="3600" y="3408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71" name="AutoShape 209"/>
                  <p:cNvSpPr>
                    <a:spLocks noChangeArrowheads="1"/>
                  </p:cNvSpPr>
                  <p:nvPr/>
                </p:nvSpPr>
                <p:spPr bwMode="auto">
                  <a:xfrm rot="814226">
                    <a:off x="3120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72" name="AutoShape 210"/>
                  <p:cNvSpPr>
                    <a:spLocks noChangeArrowheads="1"/>
                  </p:cNvSpPr>
                  <p:nvPr/>
                </p:nvSpPr>
                <p:spPr bwMode="auto">
                  <a:xfrm rot="-648441">
                    <a:off x="2544" y="3312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73" name="AutoShape 211"/>
                  <p:cNvSpPr>
                    <a:spLocks noChangeArrowheads="1"/>
                  </p:cNvSpPr>
                  <p:nvPr/>
                </p:nvSpPr>
                <p:spPr bwMode="auto">
                  <a:xfrm rot="-1364211">
                    <a:off x="2352" y="3360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74" name="AutoShape 212"/>
                  <p:cNvSpPr>
                    <a:spLocks noChangeArrowheads="1"/>
                  </p:cNvSpPr>
                  <p:nvPr/>
                </p:nvSpPr>
                <p:spPr bwMode="auto">
                  <a:xfrm rot="-2587328">
                    <a:off x="2207" y="3456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75" name="AutoShape 213"/>
                  <p:cNvSpPr>
                    <a:spLocks noChangeArrowheads="1"/>
                  </p:cNvSpPr>
                  <p:nvPr/>
                </p:nvSpPr>
                <p:spPr bwMode="auto">
                  <a:xfrm rot="20785774" flipH="1">
                    <a:off x="2736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214"/>
                <p:cNvGrpSpPr>
                  <a:grpSpLocks/>
                </p:cNvGrpSpPr>
                <p:nvPr/>
              </p:nvGrpSpPr>
              <p:grpSpPr bwMode="auto">
                <a:xfrm>
                  <a:off x="2207" y="3264"/>
                  <a:ext cx="1537" cy="384"/>
                  <a:chOff x="2207" y="3264"/>
                  <a:chExt cx="1537" cy="384"/>
                </a:xfrm>
              </p:grpSpPr>
              <p:sp>
                <p:nvSpPr>
                  <p:cNvPr id="59758" name="AutoShape 215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59" name="AutoShape 216"/>
                  <p:cNvSpPr>
                    <a:spLocks noChangeArrowheads="1"/>
                  </p:cNvSpPr>
                  <p:nvPr/>
                </p:nvSpPr>
                <p:spPr bwMode="auto">
                  <a:xfrm rot="903291">
                    <a:off x="3312" y="3312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60" name="AutoShape 217"/>
                  <p:cNvSpPr>
                    <a:spLocks noChangeArrowheads="1"/>
                  </p:cNvSpPr>
                  <p:nvPr/>
                </p:nvSpPr>
                <p:spPr bwMode="auto">
                  <a:xfrm rot="1206374">
                    <a:off x="3456" y="3360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61" name="AutoShape 218"/>
                  <p:cNvSpPr>
                    <a:spLocks noChangeArrowheads="1"/>
                  </p:cNvSpPr>
                  <p:nvPr/>
                </p:nvSpPr>
                <p:spPr bwMode="auto">
                  <a:xfrm rot="2254818">
                    <a:off x="3600" y="3408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62" name="AutoShape 219"/>
                  <p:cNvSpPr>
                    <a:spLocks noChangeArrowheads="1"/>
                  </p:cNvSpPr>
                  <p:nvPr/>
                </p:nvSpPr>
                <p:spPr bwMode="auto">
                  <a:xfrm rot="814226">
                    <a:off x="3120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63" name="AutoShape 220"/>
                  <p:cNvSpPr>
                    <a:spLocks noChangeArrowheads="1"/>
                  </p:cNvSpPr>
                  <p:nvPr/>
                </p:nvSpPr>
                <p:spPr bwMode="auto">
                  <a:xfrm rot="-648441">
                    <a:off x="2544" y="3312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64" name="AutoShape 221"/>
                  <p:cNvSpPr>
                    <a:spLocks noChangeArrowheads="1"/>
                  </p:cNvSpPr>
                  <p:nvPr/>
                </p:nvSpPr>
                <p:spPr bwMode="auto">
                  <a:xfrm rot="-1364211">
                    <a:off x="2352" y="3360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65" name="AutoShape 222"/>
                  <p:cNvSpPr>
                    <a:spLocks noChangeArrowheads="1"/>
                  </p:cNvSpPr>
                  <p:nvPr/>
                </p:nvSpPr>
                <p:spPr bwMode="auto">
                  <a:xfrm rot="-2587328">
                    <a:off x="2207" y="3456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766" name="AutoShape 223"/>
                  <p:cNvSpPr>
                    <a:spLocks noChangeArrowheads="1"/>
                  </p:cNvSpPr>
                  <p:nvPr/>
                </p:nvSpPr>
                <p:spPr bwMode="auto">
                  <a:xfrm rot="20785774" flipH="1">
                    <a:off x="2736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9751" name="Oval 224"/>
              <p:cNvSpPr>
                <a:spLocks noChangeArrowheads="1"/>
              </p:cNvSpPr>
              <p:nvPr/>
            </p:nvSpPr>
            <p:spPr bwMode="auto">
              <a:xfrm>
                <a:off x="566" y="915"/>
                <a:ext cx="894" cy="409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752" name="Freeform 225"/>
              <p:cNvSpPr>
                <a:spLocks/>
              </p:cNvSpPr>
              <p:nvPr/>
            </p:nvSpPr>
            <p:spPr bwMode="auto">
              <a:xfrm>
                <a:off x="719" y="1017"/>
                <a:ext cx="413" cy="188"/>
              </a:xfrm>
              <a:custGeom>
                <a:avLst/>
                <a:gdLst>
                  <a:gd name="T0" fmla="*/ 96 w 776"/>
                  <a:gd name="T1" fmla="*/ 112 h 352"/>
                  <a:gd name="T2" fmla="*/ 288 w 776"/>
                  <a:gd name="T3" fmla="*/ 16 h 352"/>
                  <a:gd name="T4" fmla="*/ 384 w 776"/>
                  <a:gd name="T5" fmla="*/ 64 h 352"/>
                  <a:gd name="T6" fmla="*/ 672 w 776"/>
                  <a:gd name="T7" fmla="*/ 16 h 352"/>
                  <a:gd name="T8" fmla="*/ 768 w 776"/>
                  <a:gd name="T9" fmla="*/ 160 h 352"/>
                  <a:gd name="T10" fmla="*/ 720 w 776"/>
                  <a:gd name="T11" fmla="*/ 256 h 352"/>
                  <a:gd name="T12" fmla="*/ 480 w 776"/>
                  <a:gd name="T13" fmla="*/ 352 h 352"/>
                  <a:gd name="T14" fmla="*/ 288 w 776"/>
                  <a:gd name="T15" fmla="*/ 256 h 352"/>
                  <a:gd name="T16" fmla="*/ 48 w 776"/>
                  <a:gd name="T17" fmla="*/ 304 h 352"/>
                  <a:gd name="T18" fmla="*/ 0 w 776"/>
                  <a:gd name="T19" fmla="*/ 160 h 352"/>
                  <a:gd name="T20" fmla="*/ 48 w 776"/>
                  <a:gd name="T21" fmla="*/ 112 h 352"/>
                  <a:gd name="T22" fmla="*/ 96 w 776"/>
                  <a:gd name="T23" fmla="*/ 112 h 3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6"/>
                  <a:gd name="T37" fmla="*/ 0 h 352"/>
                  <a:gd name="T38" fmla="*/ 776 w 776"/>
                  <a:gd name="T39" fmla="*/ 352 h 3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6" h="352">
                    <a:moveTo>
                      <a:pt x="96" y="112"/>
                    </a:moveTo>
                    <a:cubicBezTo>
                      <a:pt x="136" y="96"/>
                      <a:pt x="240" y="24"/>
                      <a:pt x="288" y="16"/>
                    </a:cubicBezTo>
                    <a:cubicBezTo>
                      <a:pt x="336" y="8"/>
                      <a:pt x="320" y="64"/>
                      <a:pt x="384" y="64"/>
                    </a:cubicBezTo>
                    <a:cubicBezTo>
                      <a:pt x="448" y="64"/>
                      <a:pt x="608" y="0"/>
                      <a:pt x="672" y="16"/>
                    </a:cubicBezTo>
                    <a:cubicBezTo>
                      <a:pt x="736" y="32"/>
                      <a:pt x="760" y="120"/>
                      <a:pt x="768" y="160"/>
                    </a:cubicBezTo>
                    <a:cubicBezTo>
                      <a:pt x="776" y="200"/>
                      <a:pt x="768" y="224"/>
                      <a:pt x="720" y="256"/>
                    </a:cubicBezTo>
                    <a:cubicBezTo>
                      <a:pt x="672" y="288"/>
                      <a:pt x="552" y="352"/>
                      <a:pt x="480" y="352"/>
                    </a:cubicBezTo>
                    <a:cubicBezTo>
                      <a:pt x="408" y="352"/>
                      <a:pt x="360" y="264"/>
                      <a:pt x="288" y="256"/>
                    </a:cubicBezTo>
                    <a:cubicBezTo>
                      <a:pt x="216" y="248"/>
                      <a:pt x="96" y="320"/>
                      <a:pt x="48" y="304"/>
                    </a:cubicBezTo>
                    <a:cubicBezTo>
                      <a:pt x="0" y="288"/>
                      <a:pt x="0" y="192"/>
                      <a:pt x="0" y="160"/>
                    </a:cubicBezTo>
                    <a:cubicBezTo>
                      <a:pt x="0" y="128"/>
                      <a:pt x="32" y="120"/>
                      <a:pt x="48" y="112"/>
                    </a:cubicBezTo>
                    <a:cubicBezTo>
                      <a:pt x="64" y="104"/>
                      <a:pt x="56" y="128"/>
                      <a:pt x="96" y="112"/>
                    </a:cubicBezTo>
                    <a:close/>
                  </a:path>
                </a:pathLst>
              </a:custGeom>
              <a:solidFill>
                <a:srgbClr val="FFEA18"/>
              </a:solidFill>
              <a:ln w="28575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464"/>
          <p:cNvGrpSpPr>
            <a:grpSpLocks/>
          </p:cNvGrpSpPr>
          <p:nvPr/>
        </p:nvGrpSpPr>
        <p:grpSpPr bwMode="auto">
          <a:xfrm>
            <a:off x="5878513" y="762000"/>
            <a:ext cx="3265487" cy="2189163"/>
            <a:chOff x="3703" y="480"/>
            <a:chExt cx="2057" cy="1379"/>
          </a:xfrm>
        </p:grpSpPr>
        <p:sp>
          <p:nvSpPr>
            <p:cNvPr id="59691" name="Rectangle 37"/>
            <p:cNvSpPr>
              <a:spLocks noChangeArrowheads="1"/>
            </p:cNvSpPr>
            <p:nvPr/>
          </p:nvSpPr>
          <p:spPr bwMode="auto">
            <a:xfrm>
              <a:off x="3703" y="1632"/>
              <a:ext cx="176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200" b="1" u="sng">
                  <a:solidFill>
                    <a:srgbClr val="CC0000"/>
                  </a:solidFill>
                </a:rPr>
                <a:t>B cells + antibodies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grpSp>
          <p:nvGrpSpPr>
            <p:cNvPr id="9" name="Group 229"/>
            <p:cNvGrpSpPr>
              <a:grpSpLocks/>
            </p:cNvGrpSpPr>
            <p:nvPr/>
          </p:nvGrpSpPr>
          <p:grpSpPr bwMode="auto">
            <a:xfrm>
              <a:off x="4896" y="480"/>
              <a:ext cx="720" cy="768"/>
              <a:chOff x="4656" y="240"/>
              <a:chExt cx="720" cy="768"/>
            </a:xfrm>
          </p:grpSpPr>
          <p:sp>
            <p:nvSpPr>
              <p:cNvPr id="59737" name="Rectangle 230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9738" name="Rectangle 231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9739" name="Rectangle 232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9740" name="Rectangle 233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9741" name="Rectangle 234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9742" name="Rectangle 235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9743" name="Rectangle 236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9744" name="Rectangle 237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9745" name="Oval 238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746" name="Oval 239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40"/>
            <p:cNvGrpSpPr>
              <a:grpSpLocks/>
            </p:cNvGrpSpPr>
            <p:nvPr/>
          </p:nvGrpSpPr>
          <p:grpSpPr bwMode="auto">
            <a:xfrm>
              <a:off x="3744" y="864"/>
              <a:ext cx="720" cy="768"/>
              <a:chOff x="4656" y="240"/>
              <a:chExt cx="720" cy="768"/>
            </a:xfrm>
          </p:grpSpPr>
          <p:sp>
            <p:nvSpPr>
              <p:cNvPr id="59727" name="Rectangle 241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728" name="Rectangle 242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729" name="Rectangle 243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730" name="Rectangle 244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731" name="Rectangle 245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732" name="Rectangle 246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733" name="Rectangle 247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734" name="Rectangle 248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735" name="Oval 249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736" name="Oval 250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251"/>
            <p:cNvGrpSpPr>
              <a:grpSpLocks/>
            </p:cNvGrpSpPr>
            <p:nvPr/>
          </p:nvGrpSpPr>
          <p:grpSpPr bwMode="auto">
            <a:xfrm>
              <a:off x="4128" y="480"/>
              <a:ext cx="720" cy="768"/>
              <a:chOff x="4656" y="240"/>
              <a:chExt cx="720" cy="768"/>
            </a:xfrm>
          </p:grpSpPr>
          <p:sp>
            <p:nvSpPr>
              <p:cNvPr id="59717" name="Rectangle 252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59718" name="Rectangle 253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59719" name="Rectangle 254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59720" name="Rectangle 255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59721" name="Rectangle 256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59722" name="Rectangle 257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59723" name="Rectangle 258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59724" name="Rectangle 259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59725" name="Oval 260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726" name="Oval 261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262"/>
            <p:cNvGrpSpPr>
              <a:grpSpLocks/>
            </p:cNvGrpSpPr>
            <p:nvPr/>
          </p:nvGrpSpPr>
          <p:grpSpPr bwMode="auto">
            <a:xfrm>
              <a:off x="4512" y="912"/>
              <a:ext cx="720" cy="768"/>
              <a:chOff x="4656" y="240"/>
              <a:chExt cx="720" cy="768"/>
            </a:xfrm>
          </p:grpSpPr>
          <p:sp>
            <p:nvSpPr>
              <p:cNvPr id="59707" name="Rectangle 263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9708" name="Rectangle 264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9709" name="Rectangle 265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9710" name="Rectangle 266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9711" name="Rectangle 267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9712" name="Rectangle 268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9713" name="Rectangle 269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9714" name="Rectangle 270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9715" name="Oval 271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716" name="Oval 272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273"/>
            <p:cNvGrpSpPr>
              <a:grpSpLocks/>
            </p:cNvGrpSpPr>
            <p:nvPr/>
          </p:nvGrpSpPr>
          <p:grpSpPr bwMode="auto">
            <a:xfrm>
              <a:off x="5040" y="1008"/>
              <a:ext cx="720" cy="768"/>
              <a:chOff x="4656" y="240"/>
              <a:chExt cx="720" cy="768"/>
            </a:xfrm>
          </p:grpSpPr>
          <p:sp>
            <p:nvSpPr>
              <p:cNvPr id="59697" name="Rectangle 274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59698" name="Rectangle 275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59699" name="Rectangle 276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59700" name="Rectangle 277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59701" name="Rectangle 278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59702" name="Rectangle 279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59703" name="Rectangle 280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59704" name="Rectangle 281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59705" name="Oval 282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706" name="Oval 283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506"/>
          <p:cNvGrpSpPr>
            <a:grpSpLocks/>
          </p:cNvGrpSpPr>
          <p:nvPr/>
        </p:nvGrpSpPr>
        <p:grpSpPr bwMode="auto">
          <a:xfrm>
            <a:off x="6067425" y="3733800"/>
            <a:ext cx="2619375" cy="1371600"/>
            <a:chOff x="3822" y="2352"/>
            <a:chExt cx="1650" cy="864"/>
          </a:xfrm>
        </p:grpSpPr>
        <p:grpSp>
          <p:nvGrpSpPr>
            <p:cNvPr id="15" name="Group 505"/>
            <p:cNvGrpSpPr>
              <a:grpSpLocks/>
            </p:cNvGrpSpPr>
            <p:nvPr/>
          </p:nvGrpSpPr>
          <p:grpSpPr bwMode="auto">
            <a:xfrm>
              <a:off x="4752" y="2448"/>
              <a:ext cx="720" cy="768"/>
              <a:chOff x="4752" y="2448"/>
              <a:chExt cx="720" cy="768"/>
            </a:xfrm>
          </p:grpSpPr>
          <p:grpSp>
            <p:nvGrpSpPr>
              <p:cNvPr id="16" name="Group 285"/>
              <p:cNvGrpSpPr>
                <a:grpSpLocks/>
              </p:cNvGrpSpPr>
              <p:nvPr/>
            </p:nvGrpSpPr>
            <p:grpSpPr bwMode="auto">
              <a:xfrm>
                <a:off x="4752" y="2448"/>
                <a:ext cx="717" cy="768"/>
                <a:chOff x="4656" y="240"/>
                <a:chExt cx="717" cy="768"/>
              </a:xfrm>
            </p:grpSpPr>
            <p:sp>
              <p:nvSpPr>
                <p:cNvPr id="59681" name="Rectangle 286"/>
                <p:cNvSpPr>
                  <a:spLocks noChangeArrowheads="1"/>
                </p:cNvSpPr>
                <p:nvPr/>
              </p:nvSpPr>
              <p:spPr bwMode="auto">
                <a:xfrm rot="-8100000">
                  <a:off x="4733" y="609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682" name="Rectangle 287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683" name="Rectangle 288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684" name="Rectangle 289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685" name="Rectangle 290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686" name="Rectangle 291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687" name="Rectangle 292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688" name="Rectangle 293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07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689" name="Oval 294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90" name="Oval 295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679" name="AutoShape 308"/>
              <p:cNvSpPr>
                <a:spLocks noChangeArrowheads="1"/>
              </p:cNvSpPr>
              <p:nvPr/>
            </p:nvSpPr>
            <p:spPr bwMode="auto">
              <a:xfrm>
                <a:off x="5136" y="3072"/>
                <a:ext cx="108" cy="144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680" name="AutoShape 309"/>
              <p:cNvSpPr>
                <a:spLocks noChangeArrowheads="1"/>
              </p:cNvSpPr>
              <p:nvPr/>
            </p:nvSpPr>
            <p:spPr bwMode="auto">
              <a:xfrm rot="-5400000">
                <a:off x="5346" y="2814"/>
                <a:ext cx="108" cy="144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677" name="Rectangle 311"/>
            <p:cNvSpPr>
              <a:spLocks noChangeArrowheads="1"/>
            </p:cNvSpPr>
            <p:nvPr/>
          </p:nvSpPr>
          <p:spPr bwMode="auto">
            <a:xfrm>
              <a:off x="3822" y="2352"/>
              <a:ext cx="10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rgbClr val="0F116A"/>
                  </a:solidFill>
                </a:rPr>
                <a:t>recognition</a:t>
              </a:r>
            </a:p>
          </p:txBody>
        </p:sp>
      </p:grpSp>
      <p:grpSp>
        <p:nvGrpSpPr>
          <p:cNvPr id="17" name="Group 465"/>
          <p:cNvGrpSpPr>
            <a:grpSpLocks/>
          </p:cNvGrpSpPr>
          <p:nvPr/>
        </p:nvGrpSpPr>
        <p:grpSpPr bwMode="auto">
          <a:xfrm>
            <a:off x="5029200" y="4495800"/>
            <a:ext cx="4140200" cy="2362200"/>
            <a:chOff x="3168" y="2832"/>
            <a:chExt cx="2608" cy="1488"/>
          </a:xfrm>
        </p:grpSpPr>
        <p:grpSp>
          <p:nvGrpSpPr>
            <p:cNvPr id="18" name="Group 326"/>
            <p:cNvGrpSpPr>
              <a:grpSpLocks/>
            </p:cNvGrpSpPr>
            <p:nvPr/>
          </p:nvGrpSpPr>
          <p:grpSpPr bwMode="auto">
            <a:xfrm>
              <a:off x="3792" y="3120"/>
              <a:ext cx="720" cy="768"/>
              <a:chOff x="4656" y="240"/>
              <a:chExt cx="720" cy="768"/>
            </a:xfrm>
          </p:grpSpPr>
          <p:sp>
            <p:nvSpPr>
              <p:cNvPr id="59666" name="Rectangle 327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667" name="Rectangle 328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668" name="Rectangle 329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669" name="Rectangle 330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670" name="Rectangle 331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671" name="Rectangle 332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672" name="Rectangle 333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673" name="Rectangle 334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674" name="Oval 335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675" name="Oval 336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463"/>
            <p:cNvGrpSpPr>
              <a:grpSpLocks/>
            </p:cNvGrpSpPr>
            <p:nvPr/>
          </p:nvGrpSpPr>
          <p:grpSpPr bwMode="auto">
            <a:xfrm>
              <a:off x="3168" y="2832"/>
              <a:ext cx="2608" cy="1488"/>
              <a:chOff x="3168" y="2832"/>
              <a:chExt cx="2608" cy="1488"/>
            </a:xfrm>
          </p:grpSpPr>
          <p:sp>
            <p:nvSpPr>
              <p:cNvPr id="59609" name="Rectangle 85"/>
              <p:cNvSpPr>
                <a:spLocks noChangeArrowheads="1"/>
              </p:cNvSpPr>
              <p:nvPr/>
            </p:nvSpPr>
            <p:spPr bwMode="auto">
              <a:xfrm>
                <a:off x="4608" y="3785"/>
                <a:ext cx="1168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en-US" sz="2200" b="1" u="sng">
                    <a:solidFill>
                      <a:srgbClr val="CC0000"/>
                    </a:solidFill>
                  </a:rPr>
                  <a:t>clone</a:t>
                </a:r>
                <a:endParaRPr lang="en-US" sz="2200" b="1">
                  <a:solidFill>
                    <a:srgbClr val="0F116A"/>
                  </a:solidFill>
                </a:endParaRPr>
              </a:p>
              <a:p>
                <a:pPr algn="l">
                  <a:lnSpc>
                    <a:spcPct val="80000"/>
                  </a:lnSpc>
                </a:pPr>
                <a:r>
                  <a:rPr lang="en-US" sz="1400" b="1">
                    <a:solidFill>
                      <a:srgbClr val="0F116A"/>
                    </a:solidFill>
                  </a:rPr>
                  <a:t>1000s of clone cells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grpSp>
            <p:nvGrpSpPr>
              <p:cNvPr id="20" name="Group 392"/>
              <p:cNvGrpSpPr>
                <a:grpSpLocks/>
              </p:cNvGrpSpPr>
              <p:nvPr/>
            </p:nvGrpSpPr>
            <p:grpSpPr bwMode="auto">
              <a:xfrm>
                <a:off x="3168" y="2832"/>
                <a:ext cx="1488" cy="1488"/>
                <a:chOff x="3168" y="2832"/>
                <a:chExt cx="1488" cy="1488"/>
              </a:xfrm>
            </p:grpSpPr>
            <p:grpSp>
              <p:nvGrpSpPr>
                <p:cNvPr id="21" name="Group 337"/>
                <p:cNvGrpSpPr>
                  <a:grpSpLocks/>
                </p:cNvGrpSpPr>
                <p:nvPr/>
              </p:nvGrpSpPr>
              <p:grpSpPr bwMode="auto">
                <a:xfrm>
                  <a:off x="3936" y="3552"/>
                  <a:ext cx="720" cy="768"/>
                  <a:chOff x="4656" y="240"/>
                  <a:chExt cx="720" cy="768"/>
                </a:xfrm>
              </p:grpSpPr>
              <p:sp>
                <p:nvSpPr>
                  <p:cNvPr id="59656" name="Rectangle 338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4774" y="65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57" name="Rectangle 339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032" y="31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58" name="Rectangle 340"/>
                  <p:cNvSpPr>
                    <a:spLocks noChangeArrowheads="1"/>
                  </p:cNvSpPr>
                  <p:nvPr/>
                </p:nvSpPr>
                <p:spPr bwMode="auto">
                  <a:xfrm rot="8100000">
                    <a:off x="5072" y="62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59" name="Rectangle 341"/>
                  <p:cNvSpPr>
                    <a:spLocks noChangeArrowheads="1"/>
                  </p:cNvSpPr>
                  <p:nvPr/>
                </p:nvSpPr>
                <p:spPr bwMode="auto">
                  <a:xfrm rot="-2700000">
                    <a:off x="4733" y="31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60" name="Rectangle 342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4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61" name="Rectangle 34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96" y="72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62" name="Rectangle 344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678" y="506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63" name="Rectangle 345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5110" y="458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64" name="Oval 346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432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65" name="Oval 347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28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348"/>
                <p:cNvGrpSpPr>
                  <a:grpSpLocks/>
                </p:cNvGrpSpPr>
                <p:nvPr/>
              </p:nvGrpSpPr>
              <p:grpSpPr bwMode="auto">
                <a:xfrm>
                  <a:off x="3504" y="3552"/>
                  <a:ext cx="720" cy="768"/>
                  <a:chOff x="4656" y="240"/>
                  <a:chExt cx="720" cy="768"/>
                </a:xfrm>
              </p:grpSpPr>
              <p:sp>
                <p:nvSpPr>
                  <p:cNvPr id="59646" name="Rectangle 349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4774" y="65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47" name="Rectangle 350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032" y="31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48" name="Rectangle 351"/>
                  <p:cNvSpPr>
                    <a:spLocks noChangeArrowheads="1"/>
                  </p:cNvSpPr>
                  <p:nvPr/>
                </p:nvSpPr>
                <p:spPr bwMode="auto">
                  <a:xfrm rot="8100000">
                    <a:off x="5072" y="62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49" name="Rectangle 352"/>
                  <p:cNvSpPr>
                    <a:spLocks noChangeArrowheads="1"/>
                  </p:cNvSpPr>
                  <p:nvPr/>
                </p:nvSpPr>
                <p:spPr bwMode="auto">
                  <a:xfrm rot="-2700000">
                    <a:off x="4733" y="31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50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4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51" name="Rectangle 35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96" y="72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52" name="Rectangle 355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678" y="506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53" name="Rectangle 356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5110" y="458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54" name="Oval 35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432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55" name="Oval 358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28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359"/>
                <p:cNvGrpSpPr>
                  <a:grpSpLocks/>
                </p:cNvGrpSpPr>
                <p:nvPr/>
              </p:nvGrpSpPr>
              <p:grpSpPr bwMode="auto">
                <a:xfrm>
                  <a:off x="3408" y="3120"/>
                  <a:ext cx="720" cy="768"/>
                  <a:chOff x="4656" y="240"/>
                  <a:chExt cx="720" cy="768"/>
                </a:xfrm>
              </p:grpSpPr>
              <p:sp>
                <p:nvSpPr>
                  <p:cNvPr id="59636" name="Rectangle 360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4774" y="65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37" name="Rectangle 361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032" y="31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38" name="Rectangle 362"/>
                  <p:cNvSpPr>
                    <a:spLocks noChangeArrowheads="1"/>
                  </p:cNvSpPr>
                  <p:nvPr/>
                </p:nvSpPr>
                <p:spPr bwMode="auto">
                  <a:xfrm rot="8100000">
                    <a:off x="5072" y="62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39" name="Rectangle 363"/>
                  <p:cNvSpPr>
                    <a:spLocks noChangeArrowheads="1"/>
                  </p:cNvSpPr>
                  <p:nvPr/>
                </p:nvSpPr>
                <p:spPr bwMode="auto">
                  <a:xfrm rot="-2700000">
                    <a:off x="4733" y="31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40" name="Rectangle 364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4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41" name="Rectangle 36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96" y="72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42" name="Rectangle 366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678" y="506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43" name="Rectangle 367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5110" y="458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44" name="Oval 36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432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45" name="Oval 369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28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370"/>
                <p:cNvGrpSpPr>
                  <a:grpSpLocks/>
                </p:cNvGrpSpPr>
                <p:nvPr/>
              </p:nvGrpSpPr>
              <p:grpSpPr bwMode="auto">
                <a:xfrm>
                  <a:off x="3792" y="2832"/>
                  <a:ext cx="720" cy="768"/>
                  <a:chOff x="4656" y="240"/>
                  <a:chExt cx="720" cy="768"/>
                </a:xfrm>
              </p:grpSpPr>
              <p:sp>
                <p:nvSpPr>
                  <p:cNvPr id="59626" name="Rectangle 371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4774" y="65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27" name="Rectangle 372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032" y="31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28" name="Rectangle 373"/>
                  <p:cNvSpPr>
                    <a:spLocks noChangeArrowheads="1"/>
                  </p:cNvSpPr>
                  <p:nvPr/>
                </p:nvSpPr>
                <p:spPr bwMode="auto">
                  <a:xfrm rot="8100000">
                    <a:off x="5072" y="62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29" name="Rectangle 374"/>
                  <p:cNvSpPr>
                    <a:spLocks noChangeArrowheads="1"/>
                  </p:cNvSpPr>
                  <p:nvPr/>
                </p:nvSpPr>
                <p:spPr bwMode="auto">
                  <a:xfrm rot="-2700000">
                    <a:off x="4733" y="31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30" name="Rectangle 375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4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31" name="Rectangle 37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96" y="72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32" name="Rectangle 377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678" y="506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33" name="Rectangle 378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5110" y="458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34" name="Oval 379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432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35" name="Oval 380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28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381"/>
                <p:cNvGrpSpPr>
                  <a:grpSpLocks/>
                </p:cNvGrpSpPr>
                <p:nvPr/>
              </p:nvGrpSpPr>
              <p:grpSpPr bwMode="auto">
                <a:xfrm>
                  <a:off x="3168" y="3552"/>
                  <a:ext cx="720" cy="768"/>
                  <a:chOff x="4656" y="240"/>
                  <a:chExt cx="720" cy="768"/>
                </a:xfrm>
              </p:grpSpPr>
              <p:sp>
                <p:nvSpPr>
                  <p:cNvPr id="59616" name="Rectangle 382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4774" y="65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17" name="Rectangle 383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032" y="31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18" name="Rectangle 384"/>
                  <p:cNvSpPr>
                    <a:spLocks noChangeArrowheads="1"/>
                  </p:cNvSpPr>
                  <p:nvPr/>
                </p:nvSpPr>
                <p:spPr bwMode="auto">
                  <a:xfrm rot="8100000">
                    <a:off x="5072" y="62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19" name="Rectangle 385"/>
                  <p:cNvSpPr>
                    <a:spLocks noChangeArrowheads="1"/>
                  </p:cNvSpPr>
                  <p:nvPr/>
                </p:nvSpPr>
                <p:spPr bwMode="auto">
                  <a:xfrm rot="-2700000">
                    <a:off x="4733" y="31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20" name="Rectangle 386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4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21" name="Rectangle 38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96" y="72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22" name="Rectangle 388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678" y="506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23" name="Rectangle 389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5110" y="458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9624" name="Oval 390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432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25" name="Oval 391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28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411018" name="AutoShape 394"/>
          <p:cNvSpPr>
            <a:spLocks noChangeArrowheads="1"/>
          </p:cNvSpPr>
          <p:nvPr/>
        </p:nvSpPr>
        <p:spPr bwMode="auto">
          <a:xfrm rot="10800000">
            <a:off x="4267200" y="5791200"/>
            <a:ext cx="762000" cy="457200"/>
          </a:xfrm>
          <a:custGeom>
            <a:avLst/>
            <a:gdLst>
              <a:gd name="T0" fmla="*/ 571500 w 21600"/>
              <a:gd name="T1" fmla="*/ 0 h 21600"/>
              <a:gd name="T2" fmla="*/ 0 w 21600"/>
              <a:gd name="T3" fmla="*/ 228600 h 21600"/>
              <a:gd name="T4" fmla="*/ 571500 w 21600"/>
              <a:gd name="T5" fmla="*/ 457200 h 21600"/>
              <a:gd name="T6" fmla="*/ 762000 w 21600"/>
              <a:gd name="T7" fmla="*/ 22860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462"/>
          <p:cNvGrpSpPr>
            <a:grpSpLocks/>
          </p:cNvGrpSpPr>
          <p:nvPr/>
        </p:nvGrpSpPr>
        <p:grpSpPr bwMode="auto">
          <a:xfrm>
            <a:off x="0" y="4724400"/>
            <a:ext cx="4114800" cy="2133600"/>
            <a:chOff x="0" y="2976"/>
            <a:chExt cx="2592" cy="1344"/>
          </a:xfrm>
        </p:grpSpPr>
        <p:sp>
          <p:nvSpPr>
            <p:cNvPr id="59550" name="Rectangle 132"/>
            <p:cNvSpPr>
              <a:spLocks noChangeArrowheads="1"/>
            </p:cNvSpPr>
            <p:nvPr/>
          </p:nvSpPr>
          <p:spPr bwMode="auto">
            <a:xfrm>
              <a:off x="0" y="3939"/>
              <a:ext cx="1512" cy="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200" b="1" u="sng">
                  <a:solidFill>
                    <a:srgbClr val="CC0000"/>
                  </a:solidFill>
                </a:rPr>
                <a:t>plasma cells</a:t>
              </a:r>
              <a:endParaRPr lang="en-US" sz="2200" b="1">
                <a:solidFill>
                  <a:srgbClr val="0F116A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en-US" sz="2000" b="1">
                  <a:solidFill>
                    <a:schemeClr val="tx2"/>
                  </a:solidFill>
                </a:rPr>
                <a:t>release antibodies</a:t>
              </a:r>
            </a:p>
          </p:txBody>
        </p:sp>
        <p:grpSp>
          <p:nvGrpSpPr>
            <p:cNvPr id="27" name="Group 135"/>
            <p:cNvGrpSpPr>
              <a:grpSpLocks/>
            </p:cNvGrpSpPr>
            <p:nvPr/>
          </p:nvGrpSpPr>
          <p:grpSpPr bwMode="auto">
            <a:xfrm>
              <a:off x="960" y="2976"/>
              <a:ext cx="1632" cy="1344"/>
              <a:chOff x="3888" y="2544"/>
              <a:chExt cx="1632" cy="1344"/>
            </a:xfrm>
          </p:grpSpPr>
          <p:grpSp>
            <p:nvGrpSpPr>
              <p:cNvPr id="28" name="Group 136"/>
              <p:cNvGrpSpPr>
                <a:grpSpLocks/>
              </p:cNvGrpSpPr>
              <p:nvPr/>
            </p:nvGrpSpPr>
            <p:grpSpPr bwMode="auto">
              <a:xfrm>
                <a:off x="4320" y="2832"/>
                <a:ext cx="420" cy="480"/>
                <a:chOff x="4608" y="2208"/>
                <a:chExt cx="420" cy="480"/>
              </a:xfrm>
            </p:grpSpPr>
            <p:grpSp>
              <p:nvGrpSpPr>
                <p:cNvPr id="29" name="Group 137"/>
                <p:cNvGrpSpPr>
                  <a:grpSpLocks/>
                </p:cNvGrpSpPr>
                <p:nvPr/>
              </p:nvGrpSpPr>
              <p:grpSpPr bwMode="auto">
                <a:xfrm>
                  <a:off x="4608" y="2208"/>
                  <a:ext cx="420" cy="480"/>
                  <a:chOff x="4704" y="3168"/>
                  <a:chExt cx="336" cy="384"/>
                </a:xfrm>
              </p:grpSpPr>
              <p:sp>
                <p:nvSpPr>
                  <p:cNvPr id="59605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168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606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3264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601" name="Freeform 140"/>
                <p:cNvSpPr>
                  <a:spLocks/>
                </p:cNvSpPr>
                <p:nvPr/>
              </p:nvSpPr>
              <p:spPr bwMode="auto">
                <a:xfrm>
                  <a:off x="4726" y="2458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02" name="Freeform 141"/>
                <p:cNvSpPr>
                  <a:spLocks/>
                </p:cNvSpPr>
                <p:nvPr/>
              </p:nvSpPr>
              <p:spPr bwMode="auto">
                <a:xfrm>
                  <a:off x="4704" y="2496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03" name="Freeform 142"/>
                <p:cNvSpPr>
                  <a:spLocks/>
                </p:cNvSpPr>
                <p:nvPr/>
              </p:nvSpPr>
              <p:spPr bwMode="auto">
                <a:xfrm>
                  <a:off x="4752" y="2544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04" name="Freeform 143"/>
                <p:cNvSpPr>
                  <a:spLocks/>
                </p:cNvSpPr>
                <p:nvPr/>
              </p:nvSpPr>
              <p:spPr bwMode="auto">
                <a:xfrm>
                  <a:off x="4704" y="2415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553" name="Rectangle 144"/>
              <p:cNvSpPr>
                <a:spLocks noChangeArrowheads="1"/>
              </p:cNvSpPr>
              <p:nvPr/>
            </p:nvSpPr>
            <p:spPr bwMode="auto">
              <a:xfrm>
                <a:off x="4944" y="264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554" name="Rectangle 145"/>
              <p:cNvSpPr>
                <a:spLocks noChangeArrowheads="1"/>
              </p:cNvSpPr>
              <p:nvPr/>
            </p:nvSpPr>
            <p:spPr bwMode="auto">
              <a:xfrm flipV="1">
                <a:off x="4368" y="360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555" name="Rectangle 146"/>
              <p:cNvSpPr>
                <a:spLocks noChangeArrowheads="1"/>
              </p:cNvSpPr>
              <p:nvPr/>
            </p:nvSpPr>
            <p:spPr bwMode="auto">
              <a:xfrm rot="5400000" flipV="1">
                <a:off x="3934" y="3218"/>
                <a:ext cx="1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556" name="Rectangle 147"/>
              <p:cNvSpPr>
                <a:spLocks noChangeArrowheads="1"/>
              </p:cNvSpPr>
              <p:nvPr/>
            </p:nvSpPr>
            <p:spPr bwMode="auto">
              <a:xfrm rot="-5400000" flipH="1" flipV="1">
                <a:off x="5254" y="353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557" name="Rectangle 148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558" name="Rectangle 149"/>
              <p:cNvSpPr>
                <a:spLocks noChangeArrowheads="1"/>
              </p:cNvSpPr>
              <p:nvPr/>
            </p:nvSpPr>
            <p:spPr bwMode="auto">
              <a:xfrm flipV="1">
                <a:off x="4048" y="3523"/>
                <a:ext cx="11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559" name="Rectangle 150"/>
              <p:cNvSpPr>
                <a:spLocks noChangeArrowheads="1"/>
              </p:cNvSpPr>
              <p:nvPr/>
            </p:nvSpPr>
            <p:spPr bwMode="auto">
              <a:xfrm flipV="1">
                <a:off x="5232" y="292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560" name="Rectangle 151"/>
              <p:cNvSpPr>
                <a:spLocks noChangeArrowheads="1"/>
              </p:cNvSpPr>
              <p:nvPr/>
            </p:nvSpPr>
            <p:spPr bwMode="auto">
              <a:xfrm flipV="1">
                <a:off x="4464" y="254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561" name="Rectangle 152"/>
              <p:cNvSpPr>
                <a:spLocks noChangeArrowheads="1"/>
              </p:cNvSpPr>
              <p:nvPr/>
            </p:nvSpPr>
            <p:spPr bwMode="auto">
              <a:xfrm rot="5400000" flipV="1">
                <a:off x="4173" y="3429"/>
                <a:ext cx="19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562" name="Rectangle 153"/>
              <p:cNvSpPr>
                <a:spLocks noChangeArrowheads="1"/>
              </p:cNvSpPr>
              <p:nvPr/>
            </p:nvSpPr>
            <p:spPr bwMode="auto">
              <a:xfrm rot="5400000" flipV="1">
                <a:off x="5278" y="3218"/>
                <a:ext cx="1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563" name="Rectangle 154"/>
              <p:cNvSpPr>
                <a:spLocks noChangeArrowheads="1"/>
              </p:cNvSpPr>
              <p:nvPr/>
            </p:nvSpPr>
            <p:spPr bwMode="auto">
              <a:xfrm rot="5400000" flipV="1">
                <a:off x="5086" y="2882"/>
                <a:ext cx="1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564" name="Rectangle 155"/>
              <p:cNvSpPr>
                <a:spLocks noChangeArrowheads="1"/>
              </p:cNvSpPr>
              <p:nvPr/>
            </p:nvSpPr>
            <p:spPr bwMode="auto">
              <a:xfrm>
                <a:off x="4896" y="3552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565" name="Rectangle 156"/>
              <p:cNvSpPr>
                <a:spLocks noChangeArrowheads="1"/>
              </p:cNvSpPr>
              <p:nvPr/>
            </p:nvSpPr>
            <p:spPr bwMode="auto">
              <a:xfrm rot="5400000" flipH="1">
                <a:off x="4346" y="2662"/>
                <a:ext cx="1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566" name="Rectangle 157"/>
              <p:cNvSpPr>
                <a:spLocks noChangeArrowheads="1"/>
              </p:cNvSpPr>
              <p:nvPr/>
            </p:nvSpPr>
            <p:spPr bwMode="auto">
              <a:xfrm rot="5400000" flipH="1">
                <a:off x="4058" y="2998"/>
                <a:ext cx="1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grpSp>
            <p:nvGrpSpPr>
              <p:cNvPr id="30" name="Group 158"/>
              <p:cNvGrpSpPr>
                <a:grpSpLocks/>
              </p:cNvGrpSpPr>
              <p:nvPr/>
            </p:nvGrpSpPr>
            <p:grpSpPr bwMode="auto">
              <a:xfrm>
                <a:off x="4620" y="2832"/>
                <a:ext cx="420" cy="480"/>
                <a:chOff x="4608" y="2208"/>
                <a:chExt cx="420" cy="480"/>
              </a:xfrm>
            </p:grpSpPr>
            <p:grpSp>
              <p:nvGrpSpPr>
                <p:cNvPr id="31" name="Group 159"/>
                <p:cNvGrpSpPr>
                  <a:grpSpLocks/>
                </p:cNvGrpSpPr>
                <p:nvPr/>
              </p:nvGrpSpPr>
              <p:grpSpPr bwMode="auto">
                <a:xfrm>
                  <a:off x="4608" y="2208"/>
                  <a:ext cx="420" cy="480"/>
                  <a:chOff x="4704" y="3168"/>
                  <a:chExt cx="336" cy="384"/>
                </a:xfrm>
              </p:grpSpPr>
              <p:sp>
                <p:nvSpPr>
                  <p:cNvPr id="59598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168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99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3264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594" name="Freeform 162"/>
                <p:cNvSpPr>
                  <a:spLocks/>
                </p:cNvSpPr>
                <p:nvPr/>
              </p:nvSpPr>
              <p:spPr bwMode="auto">
                <a:xfrm>
                  <a:off x="4726" y="2458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95" name="Freeform 163"/>
                <p:cNvSpPr>
                  <a:spLocks/>
                </p:cNvSpPr>
                <p:nvPr/>
              </p:nvSpPr>
              <p:spPr bwMode="auto">
                <a:xfrm>
                  <a:off x="4704" y="2496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96" name="Freeform 164"/>
                <p:cNvSpPr>
                  <a:spLocks/>
                </p:cNvSpPr>
                <p:nvPr/>
              </p:nvSpPr>
              <p:spPr bwMode="auto">
                <a:xfrm>
                  <a:off x="4752" y="2544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97" name="Freeform 165"/>
                <p:cNvSpPr>
                  <a:spLocks/>
                </p:cNvSpPr>
                <p:nvPr/>
              </p:nvSpPr>
              <p:spPr bwMode="auto">
                <a:xfrm>
                  <a:off x="4704" y="2415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9676" name="Group 166"/>
              <p:cNvGrpSpPr>
                <a:grpSpLocks/>
              </p:cNvGrpSpPr>
              <p:nvPr/>
            </p:nvGrpSpPr>
            <p:grpSpPr bwMode="auto">
              <a:xfrm>
                <a:off x="4272" y="3120"/>
                <a:ext cx="420" cy="480"/>
                <a:chOff x="4608" y="2208"/>
                <a:chExt cx="420" cy="480"/>
              </a:xfrm>
            </p:grpSpPr>
            <p:grpSp>
              <p:nvGrpSpPr>
                <p:cNvPr id="59678" name="Group 167"/>
                <p:cNvGrpSpPr>
                  <a:grpSpLocks/>
                </p:cNvGrpSpPr>
                <p:nvPr/>
              </p:nvGrpSpPr>
              <p:grpSpPr bwMode="auto">
                <a:xfrm>
                  <a:off x="4608" y="2208"/>
                  <a:ext cx="420" cy="480"/>
                  <a:chOff x="4704" y="3168"/>
                  <a:chExt cx="336" cy="384"/>
                </a:xfrm>
              </p:grpSpPr>
              <p:sp>
                <p:nvSpPr>
                  <p:cNvPr id="59591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168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92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3264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587" name="Freeform 170"/>
                <p:cNvSpPr>
                  <a:spLocks/>
                </p:cNvSpPr>
                <p:nvPr/>
              </p:nvSpPr>
              <p:spPr bwMode="auto">
                <a:xfrm>
                  <a:off x="4726" y="2458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88" name="Freeform 171"/>
                <p:cNvSpPr>
                  <a:spLocks/>
                </p:cNvSpPr>
                <p:nvPr/>
              </p:nvSpPr>
              <p:spPr bwMode="auto">
                <a:xfrm>
                  <a:off x="4704" y="2496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89" name="Freeform 172"/>
                <p:cNvSpPr>
                  <a:spLocks/>
                </p:cNvSpPr>
                <p:nvPr/>
              </p:nvSpPr>
              <p:spPr bwMode="auto">
                <a:xfrm>
                  <a:off x="4752" y="2544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90" name="Freeform 173"/>
                <p:cNvSpPr>
                  <a:spLocks/>
                </p:cNvSpPr>
                <p:nvPr/>
              </p:nvSpPr>
              <p:spPr bwMode="auto">
                <a:xfrm>
                  <a:off x="4704" y="2415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0752" name="Group 174"/>
              <p:cNvGrpSpPr>
                <a:grpSpLocks/>
              </p:cNvGrpSpPr>
              <p:nvPr/>
            </p:nvGrpSpPr>
            <p:grpSpPr bwMode="auto">
              <a:xfrm>
                <a:off x="4848" y="3120"/>
                <a:ext cx="420" cy="480"/>
                <a:chOff x="4608" y="2208"/>
                <a:chExt cx="420" cy="480"/>
              </a:xfrm>
            </p:grpSpPr>
            <p:grpSp>
              <p:nvGrpSpPr>
                <p:cNvPr id="410753" name="Group 175"/>
                <p:cNvGrpSpPr>
                  <a:grpSpLocks/>
                </p:cNvGrpSpPr>
                <p:nvPr/>
              </p:nvGrpSpPr>
              <p:grpSpPr bwMode="auto">
                <a:xfrm>
                  <a:off x="4608" y="2208"/>
                  <a:ext cx="420" cy="480"/>
                  <a:chOff x="4704" y="3168"/>
                  <a:chExt cx="336" cy="384"/>
                </a:xfrm>
              </p:grpSpPr>
              <p:sp>
                <p:nvSpPr>
                  <p:cNvPr id="59584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168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85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3264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580" name="Freeform 178"/>
                <p:cNvSpPr>
                  <a:spLocks/>
                </p:cNvSpPr>
                <p:nvPr/>
              </p:nvSpPr>
              <p:spPr bwMode="auto">
                <a:xfrm>
                  <a:off x="4726" y="2458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81" name="Freeform 179"/>
                <p:cNvSpPr>
                  <a:spLocks/>
                </p:cNvSpPr>
                <p:nvPr/>
              </p:nvSpPr>
              <p:spPr bwMode="auto">
                <a:xfrm>
                  <a:off x="4704" y="2496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82" name="Freeform 180"/>
                <p:cNvSpPr>
                  <a:spLocks/>
                </p:cNvSpPr>
                <p:nvPr/>
              </p:nvSpPr>
              <p:spPr bwMode="auto">
                <a:xfrm>
                  <a:off x="4752" y="2544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83" name="Freeform 181"/>
                <p:cNvSpPr>
                  <a:spLocks/>
                </p:cNvSpPr>
                <p:nvPr/>
              </p:nvSpPr>
              <p:spPr bwMode="auto">
                <a:xfrm>
                  <a:off x="4704" y="2415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0754" name="Group 182"/>
              <p:cNvGrpSpPr>
                <a:grpSpLocks/>
              </p:cNvGrpSpPr>
              <p:nvPr/>
            </p:nvGrpSpPr>
            <p:grpSpPr bwMode="auto">
              <a:xfrm>
                <a:off x="4560" y="3264"/>
                <a:ext cx="420" cy="480"/>
                <a:chOff x="4608" y="2208"/>
                <a:chExt cx="420" cy="480"/>
              </a:xfrm>
            </p:grpSpPr>
            <p:grpSp>
              <p:nvGrpSpPr>
                <p:cNvPr id="410755" name="Group 183"/>
                <p:cNvGrpSpPr>
                  <a:grpSpLocks/>
                </p:cNvGrpSpPr>
                <p:nvPr/>
              </p:nvGrpSpPr>
              <p:grpSpPr bwMode="auto">
                <a:xfrm>
                  <a:off x="4608" y="2208"/>
                  <a:ext cx="420" cy="480"/>
                  <a:chOff x="4704" y="3168"/>
                  <a:chExt cx="336" cy="384"/>
                </a:xfrm>
              </p:grpSpPr>
              <p:sp>
                <p:nvSpPr>
                  <p:cNvPr id="59577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168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578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3264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573" name="Freeform 186"/>
                <p:cNvSpPr>
                  <a:spLocks/>
                </p:cNvSpPr>
                <p:nvPr/>
              </p:nvSpPr>
              <p:spPr bwMode="auto">
                <a:xfrm>
                  <a:off x="4726" y="2458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74" name="Freeform 187"/>
                <p:cNvSpPr>
                  <a:spLocks/>
                </p:cNvSpPr>
                <p:nvPr/>
              </p:nvSpPr>
              <p:spPr bwMode="auto">
                <a:xfrm>
                  <a:off x="4704" y="2496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75" name="Freeform 188"/>
                <p:cNvSpPr>
                  <a:spLocks/>
                </p:cNvSpPr>
                <p:nvPr/>
              </p:nvSpPr>
              <p:spPr bwMode="auto">
                <a:xfrm>
                  <a:off x="4752" y="2544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76" name="Freeform 189"/>
                <p:cNvSpPr>
                  <a:spLocks/>
                </p:cNvSpPr>
                <p:nvPr/>
              </p:nvSpPr>
              <p:spPr bwMode="auto">
                <a:xfrm>
                  <a:off x="4704" y="2415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571" name="Rectangle 190"/>
              <p:cNvSpPr>
                <a:spLocks noChangeArrowheads="1"/>
              </p:cNvSpPr>
              <p:nvPr/>
            </p:nvSpPr>
            <p:spPr bwMode="auto">
              <a:xfrm rot="5400000" flipH="1">
                <a:off x="4730" y="2566"/>
                <a:ext cx="1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</p:grpSp>
      </p:grpSp>
      <p:sp>
        <p:nvSpPr>
          <p:cNvPr id="411019" name="AutoShape 395"/>
          <p:cNvSpPr>
            <a:spLocks noChangeArrowheads="1"/>
          </p:cNvSpPr>
          <p:nvPr/>
        </p:nvSpPr>
        <p:spPr bwMode="auto">
          <a:xfrm rot="-8665042">
            <a:off x="4572000" y="4572000"/>
            <a:ext cx="762000" cy="457200"/>
          </a:xfrm>
          <a:custGeom>
            <a:avLst/>
            <a:gdLst>
              <a:gd name="T0" fmla="*/ 571500 w 21600"/>
              <a:gd name="T1" fmla="*/ 0 h 21600"/>
              <a:gd name="T2" fmla="*/ 0 w 21600"/>
              <a:gd name="T3" fmla="*/ 228600 h 21600"/>
              <a:gd name="T4" fmla="*/ 571500 w 21600"/>
              <a:gd name="T5" fmla="*/ 457200 h 21600"/>
              <a:gd name="T6" fmla="*/ 762000 w 21600"/>
              <a:gd name="T7" fmla="*/ 22860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756" name="Group 548"/>
          <p:cNvGrpSpPr>
            <a:grpSpLocks/>
          </p:cNvGrpSpPr>
          <p:nvPr/>
        </p:nvGrpSpPr>
        <p:grpSpPr bwMode="auto">
          <a:xfrm>
            <a:off x="914400" y="2667000"/>
            <a:ext cx="3810000" cy="2057400"/>
            <a:chOff x="576" y="1680"/>
            <a:chExt cx="2400" cy="1296"/>
          </a:xfrm>
        </p:grpSpPr>
        <p:sp>
          <p:nvSpPr>
            <p:cNvPr id="59493" name="Rectangle 131"/>
            <p:cNvSpPr>
              <a:spLocks noChangeArrowheads="1"/>
            </p:cNvSpPr>
            <p:nvPr/>
          </p:nvSpPr>
          <p:spPr bwMode="auto">
            <a:xfrm>
              <a:off x="576" y="1920"/>
              <a:ext cx="1241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200" b="1" u="sng">
                  <a:solidFill>
                    <a:srgbClr val="CC0000"/>
                  </a:solidFill>
                </a:rPr>
                <a:t>memory cells</a:t>
              </a:r>
              <a:endParaRPr lang="en-US" sz="2200" b="1">
                <a:solidFill>
                  <a:srgbClr val="0F116A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en-US" sz="2000" b="1">
                  <a:solidFill>
                    <a:schemeClr val="tx2"/>
                  </a:solidFill>
                </a:rPr>
                <a:t>“reserves”</a:t>
              </a:r>
            </a:p>
          </p:txBody>
        </p:sp>
        <p:grpSp>
          <p:nvGrpSpPr>
            <p:cNvPr id="410758" name="Group 452"/>
            <p:cNvGrpSpPr>
              <a:grpSpLocks/>
            </p:cNvGrpSpPr>
            <p:nvPr/>
          </p:nvGrpSpPr>
          <p:grpSpPr bwMode="auto">
            <a:xfrm>
              <a:off x="1488" y="1680"/>
              <a:ext cx="1488" cy="1296"/>
              <a:chOff x="1488" y="1680"/>
              <a:chExt cx="1488" cy="1296"/>
            </a:xfrm>
          </p:grpSpPr>
          <p:grpSp>
            <p:nvGrpSpPr>
              <p:cNvPr id="410759" name="Group 397"/>
              <p:cNvGrpSpPr>
                <a:grpSpLocks/>
              </p:cNvGrpSpPr>
              <p:nvPr/>
            </p:nvGrpSpPr>
            <p:grpSpPr bwMode="auto">
              <a:xfrm>
                <a:off x="2256" y="2208"/>
                <a:ext cx="720" cy="768"/>
                <a:chOff x="4656" y="240"/>
                <a:chExt cx="720" cy="768"/>
              </a:xfrm>
            </p:grpSpPr>
            <p:sp>
              <p:nvSpPr>
                <p:cNvPr id="59540" name="Rectangle 398"/>
                <p:cNvSpPr>
                  <a:spLocks noChangeArrowheads="1"/>
                </p:cNvSpPr>
                <p:nvPr/>
              </p:nvSpPr>
              <p:spPr bwMode="auto">
                <a:xfrm rot="-8100000">
                  <a:off x="4753" y="629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41" name="Rectangle 399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42" name="Rectangle 400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43" name="Rectangle 401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44" name="Rectangle 402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45" name="Rectangle 403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46" name="Rectangle 404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47" name="Rectangle 405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48" name="Oval 406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49" name="Oval 407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0760" name="Group 408"/>
              <p:cNvGrpSpPr>
                <a:grpSpLocks/>
              </p:cNvGrpSpPr>
              <p:nvPr/>
            </p:nvGrpSpPr>
            <p:grpSpPr bwMode="auto">
              <a:xfrm>
                <a:off x="1824" y="2208"/>
                <a:ext cx="720" cy="768"/>
                <a:chOff x="4656" y="240"/>
                <a:chExt cx="720" cy="768"/>
              </a:xfrm>
            </p:grpSpPr>
            <p:sp>
              <p:nvSpPr>
                <p:cNvPr id="59530" name="Rectangle 409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31" name="Rectangle 410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32" name="Rectangle 411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33" name="Rectangle 412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34" name="Rectangle 413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35" name="Rectangle 414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36" name="Rectangle 415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37" name="Rectangle 416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38" name="Oval 417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39" name="Oval 418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0761" name="Group 419"/>
              <p:cNvGrpSpPr>
                <a:grpSpLocks/>
              </p:cNvGrpSpPr>
              <p:nvPr/>
            </p:nvGrpSpPr>
            <p:grpSpPr bwMode="auto">
              <a:xfrm>
                <a:off x="1728" y="1776"/>
                <a:ext cx="720" cy="768"/>
                <a:chOff x="4656" y="240"/>
                <a:chExt cx="720" cy="768"/>
              </a:xfrm>
            </p:grpSpPr>
            <p:sp>
              <p:nvSpPr>
                <p:cNvPr id="59520" name="Rectangle 420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21" name="Rectangle 421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22" name="Rectangle 422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23" name="Rectangle 423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24" name="Rectangle 424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25" name="Rectangle 425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26" name="Rectangle 426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27" name="Rectangle 427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28" name="Oval 428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29" name="Oval 429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0762" name="Group 430"/>
              <p:cNvGrpSpPr>
                <a:grpSpLocks/>
              </p:cNvGrpSpPr>
              <p:nvPr/>
            </p:nvGrpSpPr>
            <p:grpSpPr bwMode="auto">
              <a:xfrm>
                <a:off x="2160" y="1680"/>
                <a:ext cx="720" cy="768"/>
                <a:chOff x="4656" y="240"/>
                <a:chExt cx="720" cy="768"/>
              </a:xfrm>
            </p:grpSpPr>
            <p:sp>
              <p:nvSpPr>
                <p:cNvPr id="59510" name="Rectangle 431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11" name="Rectangle 432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12" name="Rectangle 433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13" name="Rectangle 434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14" name="Rectangle 435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15" name="Rectangle 436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16" name="Rectangle 43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17" name="Rectangle 438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18" name="Oval 439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19" name="Oval 440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0763" name="Group 441"/>
              <p:cNvGrpSpPr>
                <a:grpSpLocks/>
              </p:cNvGrpSpPr>
              <p:nvPr/>
            </p:nvGrpSpPr>
            <p:grpSpPr bwMode="auto">
              <a:xfrm>
                <a:off x="1488" y="2208"/>
                <a:ext cx="720" cy="768"/>
                <a:chOff x="4656" y="240"/>
                <a:chExt cx="720" cy="768"/>
              </a:xfrm>
            </p:grpSpPr>
            <p:sp>
              <p:nvSpPr>
                <p:cNvPr id="59500" name="Rectangle 442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01" name="Rectangle 443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02" name="Rectangle 444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03" name="Rectangle 445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04" name="Rectangle 446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05" name="Rectangle 447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06" name="Rectangle 448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07" name="Rectangle 449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508" name="Oval 450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09" name="Oval 451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0764" name="Group 549"/>
          <p:cNvGrpSpPr>
            <a:grpSpLocks/>
          </p:cNvGrpSpPr>
          <p:nvPr/>
        </p:nvGrpSpPr>
        <p:grpSpPr bwMode="auto">
          <a:xfrm>
            <a:off x="76200" y="5105400"/>
            <a:ext cx="1835150" cy="1143000"/>
            <a:chOff x="48" y="3216"/>
            <a:chExt cx="1156" cy="720"/>
          </a:xfrm>
        </p:grpSpPr>
        <p:sp>
          <p:nvSpPr>
            <p:cNvPr id="59484" name="Rectangle 453"/>
            <p:cNvSpPr>
              <a:spLocks noChangeArrowheads="1"/>
            </p:cNvSpPr>
            <p:nvPr/>
          </p:nvSpPr>
          <p:spPr bwMode="auto">
            <a:xfrm rot="2700000">
              <a:off x="790" y="319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9485" name="Rectangle 454"/>
            <p:cNvSpPr>
              <a:spLocks noChangeArrowheads="1"/>
            </p:cNvSpPr>
            <p:nvPr/>
          </p:nvSpPr>
          <p:spPr bwMode="auto">
            <a:xfrm rot="-2700000">
              <a:off x="288" y="340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9486" name="Rectangle 455"/>
            <p:cNvSpPr>
              <a:spLocks noChangeArrowheads="1"/>
            </p:cNvSpPr>
            <p:nvPr/>
          </p:nvSpPr>
          <p:spPr bwMode="auto">
            <a:xfrm rot="2700000">
              <a:off x="214" y="357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9487" name="Rectangle 456"/>
            <p:cNvSpPr>
              <a:spLocks noChangeArrowheads="1"/>
            </p:cNvSpPr>
            <p:nvPr/>
          </p:nvSpPr>
          <p:spPr bwMode="auto">
            <a:xfrm rot="2700000">
              <a:off x="454" y="362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9488" name="Rectangle 457"/>
            <p:cNvSpPr>
              <a:spLocks noChangeArrowheads="1"/>
            </p:cNvSpPr>
            <p:nvPr/>
          </p:nvSpPr>
          <p:spPr bwMode="auto">
            <a:xfrm rot="-2700000">
              <a:off x="720" y="340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9489" name="Rectangle 458"/>
            <p:cNvSpPr>
              <a:spLocks noChangeArrowheads="1"/>
            </p:cNvSpPr>
            <p:nvPr/>
          </p:nvSpPr>
          <p:spPr bwMode="auto">
            <a:xfrm rot="-2700000">
              <a:off x="960" y="326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9490" name="Rectangle 459"/>
            <p:cNvSpPr>
              <a:spLocks noChangeArrowheads="1"/>
            </p:cNvSpPr>
            <p:nvPr/>
          </p:nvSpPr>
          <p:spPr bwMode="auto">
            <a:xfrm>
              <a:off x="720" y="360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</a:p>
          </p:txBody>
        </p:sp>
        <p:sp>
          <p:nvSpPr>
            <p:cNvPr id="59491" name="Rectangle 500"/>
            <p:cNvSpPr>
              <a:spLocks noChangeArrowheads="1"/>
            </p:cNvSpPr>
            <p:nvPr/>
          </p:nvSpPr>
          <p:spPr bwMode="auto">
            <a:xfrm rot="2700000">
              <a:off x="502" y="338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9492" name="Rectangle 502"/>
            <p:cNvSpPr>
              <a:spLocks noChangeArrowheads="1"/>
            </p:cNvSpPr>
            <p:nvPr/>
          </p:nvSpPr>
          <p:spPr bwMode="auto">
            <a:xfrm rot="-2700000">
              <a:off x="48" y="364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</p:grpSp>
      <p:sp>
        <p:nvSpPr>
          <p:cNvPr id="411166" name="AutoShape 542"/>
          <p:cNvSpPr>
            <a:spLocks noChangeArrowheads="1"/>
          </p:cNvSpPr>
          <p:nvPr/>
        </p:nvSpPr>
        <p:spPr bwMode="auto">
          <a:xfrm rot="-8665042">
            <a:off x="1143000" y="5029200"/>
            <a:ext cx="762000" cy="457200"/>
          </a:xfrm>
          <a:custGeom>
            <a:avLst/>
            <a:gdLst>
              <a:gd name="T0" fmla="*/ 571500 w 21600"/>
              <a:gd name="T1" fmla="*/ 0 h 21600"/>
              <a:gd name="T2" fmla="*/ 0 w 21600"/>
              <a:gd name="T3" fmla="*/ 228600 h 21600"/>
              <a:gd name="T4" fmla="*/ 571500 w 21600"/>
              <a:gd name="T5" fmla="*/ 457200 h 21600"/>
              <a:gd name="T6" fmla="*/ 762000 w 21600"/>
              <a:gd name="T7" fmla="*/ 22860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765" name="Group 551"/>
          <p:cNvGrpSpPr>
            <a:grpSpLocks/>
          </p:cNvGrpSpPr>
          <p:nvPr/>
        </p:nvGrpSpPr>
        <p:grpSpPr bwMode="auto">
          <a:xfrm>
            <a:off x="-76200" y="3813175"/>
            <a:ext cx="1981200" cy="1520825"/>
            <a:chOff x="-48" y="2402"/>
            <a:chExt cx="1248" cy="958"/>
          </a:xfrm>
        </p:grpSpPr>
        <p:grpSp>
          <p:nvGrpSpPr>
            <p:cNvPr id="410766" name="Group 547"/>
            <p:cNvGrpSpPr>
              <a:grpSpLocks/>
            </p:cNvGrpSpPr>
            <p:nvPr/>
          </p:nvGrpSpPr>
          <p:grpSpPr bwMode="auto">
            <a:xfrm>
              <a:off x="-48" y="2444"/>
              <a:ext cx="1248" cy="916"/>
              <a:chOff x="0" y="2396"/>
              <a:chExt cx="1248" cy="916"/>
            </a:xfrm>
          </p:grpSpPr>
          <p:grpSp>
            <p:nvGrpSpPr>
              <p:cNvPr id="410767" name="Group 541"/>
              <p:cNvGrpSpPr>
                <a:grpSpLocks/>
              </p:cNvGrpSpPr>
              <p:nvPr/>
            </p:nvGrpSpPr>
            <p:grpSpPr bwMode="auto">
              <a:xfrm>
                <a:off x="0" y="2592"/>
                <a:ext cx="1248" cy="720"/>
                <a:chOff x="96" y="2592"/>
                <a:chExt cx="1248" cy="720"/>
              </a:xfrm>
            </p:grpSpPr>
            <p:grpSp>
              <p:nvGrpSpPr>
                <p:cNvPr id="410768" name="Group 469"/>
                <p:cNvGrpSpPr>
                  <a:grpSpLocks/>
                </p:cNvGrpSpPr>
                <p:nvPr/>
              </p:nvGrpSpPr>
              <p:grpSpPr bwMode="auto">
                <a:xfrm rot="-2341895">
                  <a:off x="96" y="2880"/>
                  <a:ext cx="672" cy="350"/>
                  <a:chOff x="528" y="864"/>
                  <a:chExt cx="983" cy="511"/>
                </a:xfrm>
              </p:grpSpPr>
              <p:sp>
                <p:nvSpPr>
                  <p:cNvPr id="5945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1026" y="1222"/>
                    <a:ext cx="485" cy="12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0769" name="Group 471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977" cy="511"/>
                    <a:chOff x="2089" y="3264"/>
                    <a:chExt cx="1836" cy="960"/>
                  </a:xfrm>
                </p:grpSpPr>
                <p:sp>
                  <p:nvSpPr>
                    <p:cNvPr id="59458" name="AutoShape 472"/>
                    <p:cNvSpPr>
                      <a:spLocks noChangeArrowheads="1"/>
                    </p:cNvSpPr>
                    <p:nvPr/>
                  </p:nvSpPr>
                  <p:spPr bwMode="auto">
                    <a:xfrm rot="7391263" flipH="1">
                      <a:off x="2119" y="3576"/>
                      <a:ext cx="144" cy="192"/>
                    </a:xfrm>
                    <a:prstGeom prst="diamond">
                      <a:avLst/>
                    </a:prstGeom>
                    <a:solidFill>
                      <a:srgbClr val="CC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59" name="AutoShape 473"/>
                    <p:cNvSpPr>
                      <a:spLocks noChangeArrowheads="1"/>
                    </p:cNvSpPr>
                    <p:nvPr/>
                  </p:nvSpPr>
                  <p:spPr bwMode="auto">
                    <a:xfrm rot="4384349" flipH="1">
                      <a:off x="2113" y="3720"/>
                      <a:ext cx="144" cy="192"/>
                    </a:xfrm>
                    <a:prstGeom prst="diamond">
                      <a:avLst/>
                    </a:prstGeom>
                    <a:solidFill>
                      <a:srgbClr val="CC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10770" name="Group 4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5" y="3552"/>
                      <a:ext cx="240" cy="432"/>
                      <a:chOff x="3696" y="3552"/>
                      <a:chExt cx="240" cy="432"/>
                    </a:xfrm>
                  </p:grpSpPr>
                  <p:sp>
                    <p:nvSpPr>
                      <p:cNvPr id="59481" name="AutoShape 475"/>
                      <p:cNvSpPr>
                        <a:spLocks noChangeArrowheads="1"/>
                      </p:cNvSpPr>
                      <p:nvPr/>
                    </p:nvSpPr>
                    <p:spPr bwMode="auto">
                      <a:xfrm rot="-7391263">
                        <a:off x="3720" y="352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82" name="AutoShape 476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768" y="367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83" name="AutoShape 477"/>
                      <p:cNvSpPr>
                        <a:spLocks noChangeArrowheads="1"/>
                      </p:cNvSpPr>
                      <p:nvPr/>
                    </p:nvSpPr>
                    <p:spPr bwMode="auto">
                      <a:xfrm rot="-3399058">
                        <a:off x="3720" y="381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10771" name="Group 478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207" y="3840"/>
                      <a:ext cx="1537" cy="384"/>
                      <a:chOff x="2207" y="3264"/>
                      <a:chExt cx="1537" cy="384"/>
                    </a:xfrm>
                  </p:grpSpPr>
                  <p:sp>
                    <p:nvSpPr>
                      <p:cNvPr id="59472" name="AutoShape 4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8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73" name="AutoShape 480"/>
                      <p:cNvSpPr>
                        <a:spLocks noChangeArrowheads="1"/>
                      </p:cNvSpPr>
                      <p:nvPr/>
                    </p:nvSpPr>
                    <p:spPr bwMode="auto">
                      <a:xfrm rot="903291">
                        <a:off x="3312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74" name="AutoShape 481"/>
                      <p:cNvSpPr>
                        <a:spLocks noChangeArrowheads="1"/>
                      </p:cNvSpPr>
                      <p:nvPr/>
                    </p:nvSpPr>
                    <p:spPr bwMode="auto">
                      <a:xfrm rot="1206374">
                        <a:off x="3456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75" name="AutoShape 482"/>
                      <p:cNvSpPr>
                        <a:spLocks noChangeArrowheads="1"/>
                      </p:cNvSpPr>
                      <p:nvPr/>
                    </p:nvSpPr>
                    <p:spPr bwMode="auto">
                      <a:xfrm rot="2254818">
                        <a:off x="3600" y="340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76" name="AutoShape 483"/>
                      <p:cNvSpPr>
                        <a:spLocks noChangeArrowheads="1"/>
                      </p:cNvSpPr>
                      <p:nvPr/>
                    </p:nvSpPr>
                    <p:spPr bwMode="auto">
                      <a:xfrm rot="814226">
                        <a:off x="3120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77" name="AutoShape 484"/>
                      <p:cNvSpPr>
                        <a:spLocks noChangeArrowheads="1"/>
                      </p:cNvSpPr>
                      <p:nvPr/>
                    </p:nvSpPr>
                    <p:spPr bwMode="auto">
                      <a:xfrm rot="-648441">
                        <a:off x="2544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78" name="AutoShape 485"/>
                      <p:cNvSpPr>
                        <a:spLocks noChangeArrowheads="1"/>
                      </p:cNvSpPr>
                      <p:nvPr/>
                    </p:nvSpPr>
                    <p:spPr bwMode="auto">
                      <a:xfrm rot="-1364211">
                        <a:off x="2352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79" name="AutoShape 486"/>
                      <p:cNvSpPr>
                        <a:spLocks noChangeArrowheads="1"/>
                      </p:cNvSpPr>
                      <p:nvPr/>
                    </p:nvSpPr>
                    <p:spPr bwMode="auto">
                      <a:xfrm rot="-2587328">
                        <a:off x="2207" y="345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80" name="AutoShape 487"/>
                      <p:cNvSpPr>
                        <a:spLocks noChangeArrowheads="1"/>
                      </p:cNvSpPr>
                      <p:nvPr/>
                    </p:nvSpPr>
                    <p:spPr bwMode="auto">
                      <a:xfrm rot="20785774" flipH="1">
                        <a:off x="2736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10772" name="Group 4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7" y="3264"/>
                      <a:ext cx="1537" cy="384"/>
                      <a:chOff x="2207" y="3264"/>
                      <a:chExt cx="1537" cy="384"/>
                    </a:xfrm>
                  </p:grpSpPr>
                  <p:sp>
                    <p:nvSpPr>
                      <p:cNvPr id="59463" name="AutoShape 4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8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64" name="AutoShape 490"/>
                      <p:cNvSpPr>
                        <a:spLocks noChangeArrowheads="1"/>
                      </p:cNvSpPr>
                      <p:nvPr/>
                    </p:nvSpPr>
                    <p:spPr bwMode="auto">
                      <a:xfrm rot="903291">
                        <a:off x="3312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65" name="AutoShape 491"/>
                      <p:cNvSpPr>
                        <a:spLocks noChangeArrowheads="1"/>
                      </p:cNvSpPr>
                      <p:nvPr/>
                    </p:nvSpPr>
                    <p:spPr bwMode="auto">
                      <a:xfrm rot="1206374">
                        <a:off x="3456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66" name="AutoShape 492"/>
                      <p:cNvSpPr>
                        <a:spLocks noChangeArrowheads="1"/>
                      </p:cNvSpPr>
                      <p:nvPr/>
                    </p:nvSpPr>
                    <p:spPr bwMode="auto">
                      <a:xfrm rot="2254818">
                        <a:off x="3600" y="340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67" name="AutoShape 493"/>
                      <p:cNvSpPr>
                        <a:spLocks noChangeArrowheads="1"/>
                      </p:cNvSpPr>
                      <p:nvPr/>
                    </p:nvSpPr>
                    <p:spPr bwMode="auto">
                      <a:xfrm rot="814226">
                        <a:off x="3120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68" name="AutoShape 494"/>
                      <p:cNvSpPr>
                        <a:spLocks noChangeArrowheads="1"/>
                      </p:cNvSpPr>
                      <p:nvPr/>
                    </p:nvSpPr>
                    <p:spPr bwMode="auto">
                      <a:xfrm rot="-648441">
                        <a:off x="2544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69" name="AutoShape 495"/>
                      <p:cNvSpPr>
                        <a:spLocks noChangeArrowheads="1"/>
                      </p:cNvSpPr>
                      <p:nvPr/>
                    </p:nvSpPr>
                    <p:spPr bwMode="auto">
                      <a:xfrm rot="-1364211">
                        <a:off x="2352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70" name="AutoShape 496"/>
                      <p:cNvSpPr>
                        <a:spLocks noChangeArrowheads="1"/>
                      </p:cNvSpPr>
                      <p:nvPr/>
                    </p:nvSpPr>
                    <p:spPr bwMode="auto">
                      <a:xfrm rot="-2587328">
                        <a:off x="2207" y="345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71" name="AutoShape 497"/>
                      <p:cNvSpPr>
                        <a:spLocks noChangeArrowheads="1"/>
                      </p:cNvSpPr>
                      <p:nvPr/>
                    </p:nvSpPr>
                    <p:spPr bwMode="auto">
                      <a:xfrm rot="20785774" flipH="1">
                        <a:off x="2736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9456" name="Oval 498"/>
                  <p:cNvSpPr>
                    <a:spLocks noChangeArrowheads="1"/>
                  </p:cNvSpPr>
                  <p:nvPr/>
                </p:nvSpPr>
                <p:spPr bwMode="auto">
                  <a:xfrm>
                    <a:off x="566" y="915"/>
                    <a:ext cx="894" cy="409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57" name="Freeform 499"/>
                  <p:cNvSpPr>
                    <a:spLocks/>
                  </p:cNvSpPr>
                  <p:nvPr/>
                </p:nvSpPr>
                <p:spPr bwMode="auto">
                  <a:xfrm>
                    <a:off x="719" y="1017"/>
                    <a:ext cx="413" cy="188"/>
                  </a:xfrm>
                  <a:custGeom>
                    <a:avLst/>
                    <a:gdLst>
                      <a:gd name="T0" fmla="*/ 96 w 776"/>
                      <a:gd name="T1" fmla="*/ 112 h 352"/>
                      <a:gd name="T2" fmla="*/ 288 w 776"/>
                      <a:gd name="T3" fmla="*/ 16 h 352"/>
                      <a:gd name="T4" fmla="*/ 384 w 776"/>
                      <a:gd name="T5" fmla="*/ 64 h 352"/>
                      <a:gd name="T6" fmla="*/ 672 w 776"/>
                      <a:gd name="T7" fmla="*/ 16 h 352"/>
                      <a:gd name="T8" fmla="*/ 768 w 776"/>
                      <a:gd name="T9" fmla="*/ 160 h 352"/>
                      <a:gd name="T10" fmla="*/ 720 w 776"/>
                      <a:gd name="T11" fmla="*/ 256 h 352"/>
                      <a:gd name="T12" fmla="*/ 480 w 776"/>
                      <a:gd name="T13" fmla="*/ 352 h 352"/>
                      <a:gd name="T14" fmla="*/ 288 w 776"/>
                      <a:gd name="T15" fmla="*/ 256 h 352"/>
                      <a:gd name="T16" fmla="*/ 48 w 776"/>
                      <a:gd name="T17" fmla="*/ 304 h 352"/>
                      <a:gd name="T18" fmla="*/ 0 w 776"/>
                      <a:gd name="T19" fmla="*/ 160 h 352"/>
                      <a:gd name="T20" fmla="*/ 48 w 776"/>
                      <a:gd name="T21" fmla="*/ 112 h 352"/>
                      <a:gd name="T22" fmla="*/ 96 w 776"/>
                      <a:gd name="T23" fmla="*/ 112 h 35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76"/>
                      <a:gd name="T37" fmla="*/ 0 h 352"/>
                      <a:gd name="T38" fmla="*/ 776 w 776"/>
                      <a:gd name="T39" fmla="*/ 352 h 35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76" h="352">
                        <a:moveTo>
                          <a:pt x="96" y="112"/>
                        </a:moveTo>
                        <a:cubicBezTo>
                          <a:pt x="136" y="96"/>
                          <a:pt x="240" y="24"/>
                          <a:pt x="288" y="16"/>
                        </a:cubicBezTo>
                        <a:cubicBezTo>
                          <a:pt x="336" y="8"/>
                          <a:pt x="320" y="64"/>
                          <a:pt x="384" y="64"/>
                        </a:cubicBezTo>
                        <a:cubicBezTo>
                          <a:pt x="448" y="64"/>
                          <a:pt x="608" y="0"/>
                          <a:pt x="672" y="16"/>
                        </a:cubicBezTo>
                        <a:cubicBezTo>
                          <a:pt x="736" y="32"/>
                          <a:pt x="760" y="120"/>
                          <a:pt x="768" y="160"/>
                        </a:cubicBezTo>
                        <a:cubicBezTo>
                          <a:pt x="776" y="200"/>
                          <a:pt x="768" y="224"/>
                          <a:pt x="720" y="256"/>
                        </a:cubicBezTo>
                        <a:cubicBezTo>
                          <a:pt x="672" y="288"/>
                          <a:pt x="552" y="352"/>
                          <a:pt x="480" y="352"/>
                        </a:cubicBezTo>
                        <a:cubicBezTo>
                          <a:pt x="408" y="352"/>
                          <a:pt x="360" y="264"/>
                          <a:pt x="288" y="256"/>
                        </a:cubicBezTo>
                        <a:cubicBezTo>
                          <a:pt x="216" y="248"/>
                          <a:pt x="96" y="320"/>
                          <a:pt x="48" y="304"/>
                        </a:cubicBezTo>
                        <a:cubicBezTo>
                          <a:pt x="0" y="288"/>
                          <a:pt x="0" y="192"/>
                          <a:pt x="0" y="160"/>
                        </a:cubicBezTo>
                        <a:cubicBezTo>
                          <a:pt x="0" y="128"/>
                          <a:pt x="32" y="120"/>
                          <a:pt x="48" y="112"/>
                        </a:cubicBezTo>
                        <a:cubicBezTo>
                          <a:pt x="64" y="104"/>
                          <a:pt x="56" y="128"/>
                          <a:pt x="96" y="112"/>
                        </a:cubicBezTo>
                        <a:close/>
                      </a:path>
                    </a:pathLst>
                  </a:custGeom>
                  <a:solidFill>
                    <a:srgbClr val="FFEA18"/>
                  </a:solidFill>
                  <a:ln w="28575">
                    <a:solidFill>
                      <a:srgbClr val="66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419" name="Rectangle 503"/>
                <p:cNvSpPr>
                  <a:spLocks noChangeArrowheads="1"/>
                </p:cNvSpPr>
                <p:nvPr/>
              </p:nvSpPr>
              <p:spPr bwMode="auto">
                <a:xfrm rot="-2700000">
                  <a:off x="658" y="2803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4600" b="1">
                    <a:solidFill>
                      <a:srgbClr val="1A8208"/>
                    </a:solidFill>
                  </a:endParaRPr>
                </a:p>
              </p:txBody>
            </p:sp>
            <p:grpSp>
              <p:nvGrpSpPr>
                <p:cNvPr id="410773" name="Group 507"/>
                <p:cNvGrpSpPr>
                  <a:grpSpLocks/>
                </p:cNvGrpSpPr>
                <p:nvPr/>
              </p:nvGrpSpPr>
              <p:grpSpPr bwMode="auto">
                <a:xfrm rot="401946">
                  <a:off x="672" y="2592"/>
                  <a:ext cx="672" cy="350"/>
                  <a:chOff x="528" y="864"/>
                  <a:chExt cx="983" cy="511"/>
                </a:xfrm>
              </p:grpSpPr>
              <p:sp>
                <p:nvSpPr>
                  <p:cNvPr id="59424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1026" y="1222"/>
                    <a:ext cx="485" cy="12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0774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977" cy="511"/>
                    <a:chOff x="2089" y="3264"/>
                    <a:chExt cx="1836" cy="960"/>
                  </a:xfrm>
                </p:grpSpPr>
                <p:sp>
                  <p:nvSpPr>
                    <p:cNvPr id="59428" name="AutoShape 510"/>
                    <p:cNvSpPr>
                      <a:spLocks noChangeArrowheads="1"/>
                    </p:cNvSpPr>
                    <p:nvPr/>
                  </p:nvSpPr>
                  <p:spPr bwMode="auto">
                    <a:xfrm rot="7391263" flipH="1">
                      <a:off x="2119" y="3576"/>
                      <a:ext cx="144" cy="192"/>
                    </a:xfrm>
                    <a:prstGeom prst="diamond">
                      <a:avLst/>
                    </a:prstGeom>
                    <a:solidFill>
                      <a:srgbClr val="CC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29" name="AutoShape 511"/>
                    <p:cNvSpPr>
                      <a:spLocks noChangeArrowheads="1"/>
                    </p:cNvSpPr>
                    <p:nvPr/>
                  </p:nvSpPr>
                  <p:spPr bwMode="auto">
                    <a:xfrm rot="4384349" flipH="1">
                      <a:off x="2113" y="3720"/>
                      <a:ext cx="144" cy="192"/>
                    </a:xfrm>
                    <a:prstGeom prst="diamond">
                      <a:avLst/>
                    </a:prstGeom>
                    <a:solidFill>
                      <a:srgbClr val="CC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10775" name="Group 5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5" y="3552"/>
                      <a:ext cx="240" cy="432"/>
                      <a:chOff x="3696" y="3552"/>
                      <a:chExt cx="240" cy="432"/>
                    </a:xfrm>
                  </p:grpSpPr>
                  <p:sp>
                    <p:nvSpPr>
                      <p:cNvPr id="59451" name="AutoShape 513"/>
                      <p:cNvSpPr>
                        <a:spLocks noChangeArrowheads="1"/>
                      </p:cNvSpPr>
                      <p:nvPr/>
                    </p:nvSpPr>
                    <p:spPr bwMode="auto">
                      <a:xfrm rot="-7391263">
                        <a:off x="3720" y="352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52" name="AutoShape 514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768" y="367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53" name="AutoShape 515"/>
                      <p:cNvSpPr>
                        <a:spLocks noChangeArrowheads="1"/>
                      </p:cNvSpPr>
                      <p:nvPr/>
                    </p:nvSpPr>
                    <p:spPr bwMode="auto">
                      <a:xfrm rot="-3399058">
                        <a:off x="3720" y="381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10776" name="Group 516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207" y="3840"/>
                      <a:ext cx="1537" cy="384"/>
                      <a:chOff x="2207" y="3264"/>
                      <a:chExt cx="1537" cy="384"/>
                    </a:xfrm>
                  </p:grpSpPr>
                  <p:sp>
                    <p:nvSpPr>
                      <p:cNvPr id="59442" name="AutoShape 5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8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43" name="AutoShape 518"/>
                      <p:cNvSpPr>
                        <a:spLocks noChangeArrowheads="1"/>
                      </p:cNvSpPr>
                      <p:nvPr/>
                    </p:nvSpPr>
                    <p:spPr bwMode="auto">
                      <a:xfrm rot="903291">
                        <a:off x="3312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44" name="AutoShape 519"/>
                      <p:cNvSpPr>
                        <a:spLocks noChangeArrowheads="1"/>
                      </p:cNvSpPr>
                      <p:nvPr/>
                    </p:nvSpPr>
                    <p:spPr bwMode="auto">
                      <a:xfrm rot="1206374">
                        <a:off x="3456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45" name="AutoShape 520"/>
                      <p:cNvSpPr>
                        <a:spLocks noChangeArrowheads="1"/>
                      </p:cNvSpPr>
                      <p:nvPr/>
                    </p:nvSpPr>
                    <p:spPr bwMode="auto">
                      <a:xfrm rot="2254818">
                        <a:off x="3600" y="340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46" name="AutoShape 521"/>
                      <p:cNvSpPr>
                        <a:spLocks noChangeArrowheads="1"/>
                      </p:cNvSpPr>
                      <p:nvPr/>
                    </p:nvSpPr>
                    <p:spPr bwMode="auto">
                      <a:xfrm rot="814226">
                        <a:off x="3120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47" name="AutoShape 522"/>
                      <p:cNvSpPr>
                        <a:spLocks noChangeArrowheads="1"/>
                      </p:cNvSpPr>
                      <p:nvPr/>
                    </p:nvSpPr>
                    <p:spPr bwMode="auto">
                      <a:xfrm rot="-648441">
                        <a:off x="2544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48" name="AutoShape 523"/>
                      <p:cNvSpPr>
                        <a:spLocks noChangeArrowheads="1"/>
                      </p:cNvSpPr>
                      <p:nvPr/>
                    </p:nvSpPr>
                    <p:spPr bwMode="auto">
                      <a:xfrm rot="-1364211">
                        <a:off x="2352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49" name="AutoShape 524"/>
                      <p:cNvSpPr>
                        <a:spLocks noChangeArrowheads="1"/>
                      </p:cNvSpPr>
                      <p:nvPr/>
                    </p:nvSpPr>
                    <p:spPr bwMode="auto">
                      <a:xfrm rot="-2587328">
                        <a:off x="2207" y="345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50" name="AutoShape 525"/>
                      <p:cNvSpPr>
                        <a:spLocks noChangeArrowheads="1"/>
                      </p:cNvSpPr>
                      <p:nvPr/>
                    </p:nvSpPr>
                    <p:spPr bwMode="auto">
                      <a:xfrm rot="20785774" flipH="1">
                        <a:off x="2736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10777" name="Group 5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7" y="3264"/>
                      <a:ext cx="1537" cy="384"/>
                      <a:chOff x="2207" y="3264"/>
                      <a:chExt cx="1537" cy="384"/>
                    </a:xfrm>
                  </p:grpSpPr>
                  <p:sp>
                    <p:nvSpPr>
                      <p:cNvPr id="59433" name="AutoShape 5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8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34" name="AutoShape 528"/>
                      <p:cNvSpPr>
                        <a:spLocks noChangeArrowheads="1"/>
                      </p:cNvSpPr>
                      <p:nvPr/>
                    </p:nvSpPr>
                    <p:spPr bwMode="auto">
                      <a:xfrm rot="903291">
                        <a:off x="3312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35" name="AutoShape 529"/>
                      <p:cNvSpPr>
                        <a:spLocks noChangeArrowheads="1"/>
                      </p:cNvSpPr>
                      <p:nvPr/>
                    </p:nvSpPr>
                    <p:spPr bwMode="auto">
                      <a:xfrm rot="1206374">
                        <a:off x="3456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36" name="AutoShape 530"/>
                      <p:cNvSpPr>
                        <a:spLocks noChangeArrowheads="1"/>
                      </p:cNvSpPr>
                      <p:nvPr/>
                    </p:nvSpPr>
                    <p:spPr bwMode="auto">
                      <a:xfrm rot="2254818">
                        <a:off x="3600" y="340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37" name="AutoShape 531"/>
                      <p:cNvSpPr>
                        <a:spLocks noChangeArrowheads="1"/>
                      </p:cNvSpPr>
                      <p:nvPr/>
                    </p:nvSpPr>
                    <p:spPr bwMode="auto">
                      <a:xfrm rot="814226">
                        <a:off x="3120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38" name="AutoShape 532"/>
                      <p:cNvSpPr>
                        <a:spLocks noChangeArrowheads="1"/>
                      </p:cNvSpPr>
                      <p:nvPr/>
                    </p:nvSpPr>
                    <p:spPr bwMode="auto">
                      <a:xfrm rot="-648441">
                        <a:off x="2544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39" name="AutoShape 533"/>
                      <p:cNvSpPr>
                        <a:spLocks noChangeArrowheads="1"/>
                      </p:cNvSpPr>
                      <p:nvPr/>
                    </p:nvSpPr>
                    <p:spPr bwMode="auto">
                      <a:xfrm rot="-1364211">
                        <a:off x="2352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40" name="AutoShape 534"/>
                      <p:cNvSpPr>
                        <a:spLocks noChangeArrowheads="1"/>
                      </p:cNvSpPr>
                      <p:nvPr/>
                    </p:nvSpPr>
                    <p:spPr bwMode="auto">
                      <a:xfrm rot="-2587328">
                        <a:off x="2207" y="345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41" name="AutoShape 535"/>
                      <p:cNvSpPr>
                        <a:spLocks noChangeArrowheads="1"/>
                      </p:cNvSpPr>
                      <p:nvPr/>
                    </p:nvSpPr>
                    <p:spPr bwMode="auto">
                      <a:xfrm rot="20785774" flipH="1">
                        <a:off x="2736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9426" name="Oval 536"/>
                  <p:cNvSpPr>
                    <a:spLocks noChangeArrowheads="1"/>
                  </p:cNvSpPr>
                  <p:nvPr/>
                </p:nvSpPr>
                <p:spPr bwMode="auto">
                  <a:xfrm>
                    <a:off x="566" y="915"/>
                    <a:ext cx="894" cy="409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27" name="Freeform 537"/>
                  <p:cNvSpPr>
                    <a:spLocks/>
                  </p:cNvSpPr>
                  <p:nvPr/>
                </p:nvSpPr>
                <p:spPr bwMode="auto">
                  <a:xfrm>
                    <a:off x="719" y="1017"/>
                    <a:ext cx="413" cy="188"/>
                  </a:xfrm>
                  <a:custGeom>
                    <a:avLst/>
                    <a:gdLst>
                      <a:gd name="T0" fmla="*/ 96 w 776"/>
                      <a:gd name="T1" fmla="*/ 112 h 352"/>
                      <a:gd name="T2" fmla="*/ 288 w 776"/>
                      <a:gd name="T3" fmla="*/ 16 h 352"/>
                      <a:gd name="T4" fmla="*/ 384 w 776"/>
                      <a:gd name="T5" fmla="*/ 64 h 352"/>
                      <a:gd name="T6" fmla="*/ 672 w 776"/>
                      <a:gd name="T7" fmla="*/ 16 h 352"/>
                      <a:gd name="T8" fmla="*/ 768 w 776"/>
                      <a:gd name="T9" fmla="*/ 160 h 352"/>
                      <a:gd name="T10" fmla="*/ 720 w 776"/>
                      <a:gd name="T11" fmla="*/ 256 h 352"/>
                      <a:gd name="T12" fmla="*/ 480 w 776"/>
                      <a:gd name="T13" fmla="*/ 352 h 352"/>
                      <a:gd name="T14" fmla="*/ 288 w 776"/>
                      <a:gd name="T15" fmla="*/ 256 h 352"/>
                      <a:gd name="T16" fmla="*/ 48 w 776"/>
                      <a:gd name="T17" fmla="*/ 304 h 352"/>
                      <a:gd name="T18" fmla="*/ 0 w 776"/>
                      <a:gd name="T19" fmla="*/ 160 h 352"/>
                      <a:gd name="T20" fmla="*/ 48 w 776"/>
                      <a:gd name="T21" fmla="*/ 112 h 352"/>
                      <a:gd name="T22" fmla="*/ 96 w 776"/>
                      <a:gd name="T23" fmla="*/ 112 h 35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76"/>
                      <a:gd name="T37" fmla="*/ 0 h 352"/>
                      <a:gd name="T38" fmla="*/ 776 w 776"/>
                      <a:gd name="T39" fmla="*/ 352 h 35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76" h="352">
                        <a:moveTo>
                          <a:pt x="96" y="112"/>
                        </a:moveTo>
                        <a:cubicBezTo>
                          <a:pt x="136" y="96"/>
                          <a:pt x="240" y="24"/>
                          <a:pt x="288" y="16"/>
                        </a:cubicBezTo>
                        <a:cubicBezTo>
                          <a:pt x="336" y="8"/>
                          <a:pt x="320" y="64"/>
                          <a:pt x="384" y="64"/>
                        </a:cubicBezTo>
                        <a:cubicBezTo>
                          <a:pt x="448" y="64"/>
                          <a:pt x="608" y="0"/>
                          <a:pt x="672" y="16"/>
                        </a:cubicBezTo>
                        <a:cubicBezTo>
                          <a:pt x="736" y="32"/>
                          <a:pt x="760" y="120"/>
                          <a:pt x="768" y="160"/>
                        </a:cubicBezTo>
                        <a:cubicBezTo>
                          <a:pt x="776" y="200"/>
                          <a:pt x="768" y="224"/>
                          <a:pt x="720" y="256"/>
                        </a:cubicBezTo>
                        <a:cubicBezTo>
                          <a:pt x="672" y="288"/>
                          <a:pt x="552" y="352"/>
                          <a:pt x="480" y="352"/>
                        </a:cubicBezTo>
                        <a:cubicBezTo>
                          <a:pt x="408" y="352"/>
                          <a:pt x="360" y="264"/>
                          <a:pt x="288" y="256"/>
                        </a:cubicBezTo>
                        <a:cubicBezTo>
                          <a:pt x="216" y="248"/>
                          <a:pt x="96" y="320"/>
                          <a:pt x="48" y="304"/>
                        </a:cubicBezTo>
                        <a:cubicBezTo>
                          <a:pt x="0" y="288"/>
                          <a:pt x="0" y="192"/>
                          <a:pt x="0" y="160"/>
                        </a:cubicBezTo>
                        <a:cubicBezTo>
                          <a:pt x="0" y="128"/>
                          <a:pt x="32" y="120"/>
                          <a:pt x="48" y="112"/>
                        </a:cubicBezTo>
                        <a:cubicBezTo>
                          <a:pt x="64" y="104"/>
                          <a:pt x="56" y="128"/>
                          <a:pt x="96" y="112"/>
                        </a:cubicBezTo>
                        <a:close/>
                      </a:path>
                    </a:pathLst>
                  </a:custGeom>
                  <a:solidFill>
                    <a:srgbClr val="FFEA18"/>
                  </a:solidFill>
                  <a:ln w="28575">
                    <a:solidFill>
                      <a:srgbClr val="66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421" name="Rectangle 538"/>
                <p:cNvSpPr>
                  <a:spLocks noChangeArrowheads="1"/>
                </p:cNvSpPr>
                <p:nvPr/>
              </p:nvSpPr>
              <p:spPr bwMode="auto">
                <a:xfrm rot="-2700000">
                  <a:off x="528" y="30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46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422" name="Rectangle 539"/>
                <p:cNvSpPr>
                  <a:spLocks noChangeArrowheads="1"/>
                </p:cNvSpPr>
                <p:nvPr/>
              </p:nvSpPr>
              <p:spPr bwMode="auto">
                <a:xfrm rot="-466366">
                  <a:off x="1056" y="2832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46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9423" name="Rectangle 540"/>
                <p:cNvSpPr>
                  <a:spLocks noChangeArrowheads="1"/>
                </p:cNvSpPr>
                <p:nvPr/>
              </p:nvSpPr>
              <p:spPr bwMode="auto">
                <a:xfrm rot="-466366">
                  <a:off x="816" y="2832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4600" b="1">
                    <a:solidFill>
                      <a:srgbClr val="1A8208"/>
                    </a:solidFill>
                  </a:endParaRPr>
                </a:p>
              </p:txBody>
            </p:sp>
          </p:grpSp>
          <p:sp>
            <p:nvSpPr>
              <p:cNvPr id="59415" name="Rectangle 544"/>
              <p:cNvSpPr>
                <a:spLocks noChangeArrowheads="1"/>
              </p:cNvSpPr>
              <p:nvPr/>
            </p:nvSpPr>
            <p:spPr bwMode="auto">
              <a:xfrm rot="7492961">
                <a:off x="118" y="266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416" name="Rectangle 545"/>
              <p:cNvSpPr>
                <a:spLocks noChangeArrowheads="1"/>
              </p:cNvSpPr>
              <p:nvPr/>
            </p:nvSpPr>
            <p:spPr bwMode="auto">
              <a:xfrm rot="9370544">
                <a:off x="565" y="2396"/>
                <a:ext cx="11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9417" name="Rectangle 546"/>
              <p:cNvSpPr>
                <a:spLocks noChangeArrowheads="1"/>
              </p:cNvSpPr>
              <p:nvPr/>
            </p:nvSpPr>
            <p:spPr bwMode="auto">
              <a:xfrm rot="-8585067">
                <a:off x="960" y="240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</p:grpSp>
        <p:sp>
          <p:nvSpPr>
            <p:cNvPr id="59413" name="Rectangle 550"/>
            <p:cNvSpPr>
              <a:spLocks noChangeArrowheads="1"/>
            </p:cNvSpPr>
            <p:nvPr/>
          </p:nvSpPr>
          <p:spPr bwMode="auto">
            <a:xfrm>
              <a:off x="-48" y="2402"/>
              <a:ext cx="724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captured</a:t>
              </a:r>
              <a:br>
                <a:rPr lang="en-US" sz="1800" b="1">
                  <a:solidFill>
                    <a:srgbClr val="0F116A"/>
                  </a:solidFill>
                </a:rPr>
              </a:br>
              <a:r>
                <a:rPr lang="en-US" sz="1800" b="1">
                  <a:solidFill>
                    <a:srgbClr val="0F116A"/>
                  </a:solidFill>
                </a:rPr>
                <a:t>invaders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0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0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0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11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1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11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0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0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07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07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11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0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0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0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8" grpId="0"/>
      <p:bldP spid="410672" grpId="0" animBg="1"/>
      <p:bldP spid="410757" grpId="0" animBg="1"/>
      <p:bldP spid="410816" grpId="0" animBg="1"/>
      <p:bldP spid="410818" grpId="0" animBg="1"/>
      <p:bldP spid="411018" grpId="0" animBg="1"/>
      <p:bldP spid="411019" grpId="0" animBg="1"/>
      <p:bldP spid="4111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55419"/>
            <a:ext cx="8969393" cy="641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02172"/>
            <a:ext cx="3124201" cy="241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1° vs 2° response to disease</a:t>
            </a:r>
          </a:p>
        </p:txBody>
      </p:sp>
      <p:sp>
        <p:nvSpPr>
          <p:cNvPr id="6144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8120063" cy="838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Memory B cells allow a rapid, amplified response with future exposure to pathogen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/>
          <a:srcRect b="4976"/>
          <a:stretch>
            <a:fillRect/>
          </a:stretch>
        </p:blipFill>
        <p:spPr bwMode="auto">
          <a:xfrm>
            <a:off x="685800" y="2125663"/>
            <a:ext cx="7853363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677" name="Oval 5"/>
          <p:cNvSpPr>
            <a:spLocks noChangeArrowheads="1"/>
          </p:cNvSpPr>
          <p:nvPr/>
        </p:nvSpPr>
        <p:spPr bwMode="auto">
          <a:xfrm>
            <a:off x="2743200" y="4114800"/>
            <a:ext cx="2057400" cy="19050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78" name="Oval 6"/>
          <p:cNvSpPr>
            <a:spLocks noChangeArrowheads="1"/>
          </p:cNvSpPr>
          <p:nvPr/>
        </p:nvSpPr>
        <p:spPr bwMode="auto">
          <a:xfrm>
            <a:off x="5105400" y="2133600"/>
            <a:ext cx="2362200" cy="38862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79" name="Oval 7"/>
          <p:cNvSpPr>
            <a:spLocks noChangeArrowheads="1"/>
          </p:cNvSpPr>
          <p:nvPr/>
        </p:nvSpPr>
        <p:spPr bwMode="auto">
          <a:xfrm>
            <a:off x="5410200" y="3962400"/>
            <a:ext cx="2057400" cy="2133600"/>
          </a:xfrm>
          <a:prstGeom prst="ellipse">
            <a:avLst/>
          </a:prstGeom>
          <a:noFill/>
          <a:ln w="57150">
            <a:solidFill>
              <a:srgbClr val="1A82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12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2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12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2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7" grpId="0" animBg="1"/>
      <p:bldP spid="412677" grpId="1" animBg="1"/>
      <p:bldP spid="412678" grpId="0" animBg="1"/>
      <p:bldP spid="412678" grpId="1" animBg="1"/>
      <p:bldP spid="4126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an immune system?</a:t>
            </a:r>
          </a:p>
        </p:txBody>
      </p:sp>
      <p:sp>
        <p:nvSpPr>
          <p:cNvPr id="371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077200" cy="5359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61"/>
              </a:buClr>
            </a:pPr>
            <a:r>
              <a:rPr lang="en-US" sz="2400" dirty="0" smtClean="0"/>
              <a:t>Attack from outside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1800" dirty="0" smtClean="0"/>
              <a:t>lots of organisms want you for lunch!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1800" dirty="0" smtClean="0"/>
              <a:t>animals are a tasty nutrient- &amp; vitamin-packed meal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cells are packages of macromolecules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no cell wall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/>
              <a:t>traded mobility for susceptibility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animals must defend themselves against invaders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viruses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/>
              <a:t>HIV, flu, cold, measles, chicken pox, SARS</a:t>
            </a:r>
            <a:endParaRPr lang="en-US" sz="1600" b="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bacteria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/>
              <a:t>pneumonia, meningitis, tuberculosis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fungi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/>
              <a:t>yeast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err="1" smtClean="0"/>
              <a:t>protists</a:t>
            </a:r>
            <a:endParaRPr lang="en-US" sz="1800" dirty="0" smtClean="0"/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/>
              <a:t>amoeba, Lyme disease, malaria</a:t>
            </a:r>
          </a:p>
          <a:p>
            <a:pPr eaLnBrk="1" hangingPunct="1">
              <a:lnSpc>
                <a:spcPct val="90000"/>
              </a:lnSpc>
              <a:buClr>
                <a:srgbClr val="00005B"/>
              </a:buClr>
            </a:pPr>
            <a:r>
              <a:rPr lang="en-US" sz="2400" dirty="0" smtClean="0"/>
              <a:t>Attack from inside</a:t>
            </a:r>
            <a:endParaRPr lang="en-US" sz="2200" dirty="0" smtClean="0"/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1800" dirty="0" smtClean="0"/>
              <a:t>defend against abnormal body cells = cancers</a:t>
            </a:r>
          </a:p>
        </p:txBody>
      </p:sp>
      <p:pic>
        <p:nvPicPr>
          <p:cNvPr id="18436" name="Picture 8" descr="207022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5175" y="4144963"/>
            <a:ext cx="1868488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722" name="AutoShape 10"/>
          <p:cNvSpPr>
            <a:spLocks noChangeArrowheads="1"/>
          </p:cNvSpPr>
          <p:nvPr/>
        </p:nvSpPr>
        <p:spPr bwMode="auto">
          <a:xfrm flipH="1">
            <a:off x="6850063" y="2317750"/>
            <a:ext cx="2119312" cy="1025525"/>
          </a:xfrm>
          <a:prstGeom prst="wedgeEllipseCallout">
            <a:avLst>
              <a:gd name="adj1" fmla="val -8204"/>
              <a:gd name="adj2" fmla="val 14070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Mmmmm,</a:t>
            </a:r>
          </a:p>
          <a:p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What’s in your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lunchbox?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1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1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1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1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1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1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1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1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1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1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1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1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1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17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17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17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17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 autoUpdateAnimBg="0"/>
      <p:bldP spid="371722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985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T cells</a:t>
            </a:r>
          </a:p>
        </p:txBody>
      </p:sp>
      <p:sp>
        <p:nvSpPr>
          <p:cNvPr id="424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Cell-mediated response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immune response to </a:t>
            </a:r>
            <a:r>
              <a:rPr lang="en-US" u="sng" smtClean="0"/>
              <a:t>infected cells</a:t>
            </a:r>
            <a:endParaRPr lang="en-US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smtClean="0"/>
              <a:t>pathogens inside cells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mtClean="0"/>
              <a:t>viruses, bacteria &amp; parasites within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defense against “non-self” cells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mtClean="0"/>
              <a:t>cancer &amp; transplant cells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Types of T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helper T cells</a:t>
            </a:r>
            <a:endParaRPr lang="en-US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smtClean="0"/>
              <a:t>alerts immune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killer (cytotoxic) T cells</a:t>
            </a:r>
            <a:r>
              <a:rPr lang="en-US" smtClean="0"/>
              <a:t> 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mtClean="0"/>
              <a:t>attack infected body cells</a:t>
            </a:r>
          </a:p>
        </p:txBody>
      </p:sp>
      <p:pic>
        <p:nvPicPr>
          <p:cNvPr id="424967" name="Picture 7" descr="f48-09a_cytotoxic_t_cel"/>
          <p:cNvPicPr>
            <a:picLocks noChangeAspect="1" noChangeArrowheads="1"/>
          </p:cNvPicPr>
          <p:nvPr/>
        </p:nvPicPr>
        <p:blipFill>
          <a:blip r:embed="rId4" cstate="print"/>
          <a:srcRect l="12375" t="3000" r="13499" b="4500"/>
          <a:stretch>
            <a:fillRect/>
          </a:stretch>
        </p:blipFill>
        <p:spPr bwMode="auto">
          <a:xfrm>
            <a:off x="6188075" y="4038600"/>
            <a:ext cx="28797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4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4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4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4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73"/>
          <p:cNvSpPr>
            <a:spLocks noChangeShapeType="1"/>
          </p:cNvSpPr>
          <p:nvPr/>
        </p:nvSpPr>
        <p:spPr bwMode="auto">
          <a:xfrm rot="1596720" flipH="1">
            <a:off x="3770313" y="3879850"/>
            <a:ext cx="1025525" cy="43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How do T cells know a cell is infected</a:t>
            </a:r>
          </a:p>
        </p:txBody>
      </p:sp>
      <p:sp>
        <p:nvSpPr>
          <p:cNvPr id="459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4213" y="1360488"/>
            <a:ext cx="8412162" cy="2366962"/>
          </a:xfrm>
        </p:spPr>
        <p:txBody>
          <a:bodyPr/>
          <a:lstStyle/>
          <a:p>
            <a:pPr eaLnBrk="1" hangingPunct="1"/>
            <a:r>
              <a:rPr lang="en-US" smtClean="0"/>
              <a:t>Infected cells digest pathogens &amp; MHC proteins bind &amp; carry pieces to cell surface</a:t>
            </a:r>
          </a:p>
          <a:p>
            <a:pPr lvl="1" eaLnBrk="1" hangingPunct="1"/>
            <a:r>
              <a:rPr lang="en-US" smtClean="0"/>
              <a:t>“antigen presenting cells” (APC)</a:t>
            </a:r>
          </a:p>
          <a:p>
            <a:pPr lvl="1" eaLnBrk="1" hangingPunct="1"/>
            <a:r>
              <a:rPr lang="en-US" smtClean="0"/>
              <a:t>alerts helper T cells</a:t>
            </a:r>
          </a:p>
        </p:txBody>
      </p:sp>
      <p:sp>
        <p:nvSpPr>
          <p:cNvPr id="79877" name="AutoShape 72"/>
          <p:cNvSpPr>
            <a:spLocks noChangeArrowheads="1"/>
          </p:cNvSpPr>
          <p:nvPr/>
        </p:nvSpPr>
        <p:spPr bwMode="auto">
          <a:xfrm>
            <a:off x="4725988" y="3975100"/>
            <a:ext cx="4006850" cy="7397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b="1">
                <a:solidFill>
                  <a:srgbClr val="0F116A"/>
                </a:solidFill>
              </a:rPr>
              <a:t>MHC proteins displaying </a:t>
            </a:r>
            <a:br>
              <a:rPr lang="en-US" b="1">
                <a:solidFill>
                  <a:srgbClr val="0F116A"/>
                </a:solidFill>
              </a:rPr>
            </a:br>
            <a:r>
              <a:rPr lang="en-US" b="1">
                <a:solidFill>
                  <a:srgbClr val="0F116A"/>
                </a:solidFill>
              </a:rPr>
              <a:t>foreign antigens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79878" name="AutoShape 77"/>
          <p:cNvSpPr>
            <a:spLocks noChangeArrowheads="1"/>
          </p:cNvSpPr>
          <p:nvPr/>
        </p:nvSpPr>
        <p:spPr bwMode="auto">
          <a:xfrm>
            <a:off x="112713" y="3951288"/>
            <a:ext cx="1416050" cy="739775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</a:rPr>
              <a:t>infected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cell</a:t>
            </a:r>
            <a:endParaRPr lang="en-US" sz="3000" b="1">
              <a:solidFill>
                <a:schemeClr val="bg1"/>
              </a:solidFill>
            </a:endParaRPr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1524000" y="3779838"/>
            <a:ext cx="3352800" cy="3014662"/>
            <a:chOff x="240" y="2256"/>
            <a:chExt cx="2112" cy="189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096" y="2256"/>
              <a:ext cx="173" cy="228"/>
              <a:chOff x="4410" y="2401"/>
              <a:chExt cx="144" cy="190"/>
            </a:xfrm>
          </p:grpSpPr>
          <p:sp>
            <p:nvSpPr>
              <p:cNvPr id="79969" name="AutoShape 12"/>
              <p:cNvSpPr>
                <a:spLocks noChangeArrowheads="1"/>
              </p:cNvSpPr>
              <p:nvPr/>
            </p:nvSpPr>
            <p:spPr bwMode="auto">
              <a:xfrm rot="789218">
                <a:off x="4410" y="2447"/>
                <a:ext cx="144" cy="14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70" name="AutoShape 13"/>
              <p:cNvSpPr>
                <a:spLocks noChangeArrowheads="1"/>
              </p:cNvSpPr>
              <p:nvPr/>
            </p:nvSpPr>
            <p:spPr bwMode="auto">
              <a:xfrm rot="789218">
                <a:off x="4466" y="2401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276" y="2312"/>
              <a:ext cx="173" cy="228"/>
              <a:chOff x="4410" y="2401"/>
              <a:chExt cx="144" cy="190"/>
            </a:xfrm>
          </p:grpSpPr>
          <p:sp>
            <p:nvSpPr>
              <p:cNvPr id="79967" name="AutoShape 15"/>
              <p:cNvSpPr>
                <a:spLocks noChangeArrowheads="1"/>
              </p:cNvSpPr>
              <p:nvPr/>
            </p:nvSpPr>
            <p:spPr bwMode="auto">
              <a:xfrm rot="789218">
                <a:off x="4410" y="2447"/>
                <a:ext cx="144" cy="14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68" name="AutoShape 16"/>
              <p:cNvSpPr>
                <a:spLocks noChangeArrowheads="1"/>
              </p:cNvSpPr>
              <p:nvPr/>
            </p:nvSpPr>
            <p:spPr bwMode="auto">
              <a:xfrm rot="789218">
                <a:off x="4466" y="2401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1449" y="2370"/>
              <a:ext cx="173" cy="228"/>
              <a:chOff x="4410" y="2401"/>
              <a:chExt cx="144" cy="190"/>
            </a:xfrm>
          </p:grpSpPr>
          <p:sp>
            <p:nvSpPr>
              <p:cNvPr id="79965" name="AutoShape 18"/>
              <p:cNvSpPr>
                <a:spLocks noChangeArrowheads="1"/>
              </p:cNvSpPr>
              <p:nvPr/>
            </p:nvSpPr>
            <p:spPr bwMode="auto">
              <a:xfrm rot="789218">
                <a:off x="4410" y="2447"/>
                <a:ext cx="144" cy="14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66" name="AutoShape 19"/>
              <p:cNvSpPr>
                <a:spLocks noChangeArrowheads="1"/>
              </p:cNvSpPr>
              <p:nvPr/>
            </p:nvSpPr>
            <p:spPr bwMode="auto">
              <a:xfrm rot="789218">
                <a:off x="4466" y="2401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756" y="2672"/>
              <a:ext cx="183" cy="208"/>
              <a:chOff x="1711" y="1932"/>
              <a:chExt cx="153" cy="173"/>
            </a:xfrm>
          </p:grpSpPr>
          <p:sp>
            <p:nvSpPr>
              <p:cNvPr id="79963" name="AutoShape 21"/>
              <p:cNvSpPr>
                <a:spLocks noChangeArrowheads="1"/>
              </p:cNvSpPr>
              <p:nvPr/>
            </p:nvSpPr>
            <p:spPr bwMode="auto">
              <a:xfrm rot="2554829">
                <a:off x="1711" y="1961"/>
                <a:ext cx="144" cy="14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64" name="AutoShape 22"/>
              <p:cNvSpPr>
                <a:spLocks noChangeArrowheads="1"/>
              </p:cNvSpPr>
              <p:nvPr/>
            </p:nvSpPr>
            <p:spPr bwMode="auto">
              <a:xfrm rot="2554829">
                <a:off x="1800" y="1932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87"/>
            <p:cNvGrpSpPr>
              <a:grpSpLocks/>
            </p:cNvGrpSpPr>
            <p:nvPr/>
          </p:nvGrpSpPr>
          <p:grpSpPr bwMode="auto">
            <a:xfrm>
              <a:off x="2122" y="3349"/>
              <a:ext cx="230" cy="173"/>
              <a:chOff x="2122" y="3349"/>
              <a:chExt cx="230" cy="173"/>
            </a:xfrm>
          </p:grpSpPr>
          <p:sp>
            <p:nvSpPr>
              <p:cNvPr id="79961" name="AutoShape 24"/>
              <p:cNvSpPr>
                <a:spLocks noChangeArrowheads="1"/>
              </p:cNvSpPr>
              <p:nvPr/>
            </p:nvSpPr>
            <p:spPr bwMode="auto">
              <a:xfrm rot="5400000">
                <a:off x="2122" y="3349"/>
                <a:ext cx="173" cy="17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62" name="AutoShape 25"/>
              <p:cNvSpPr>
                <a:spLocks noChangeArrowheads="1"/>
              </p:cNvSpPr>
              <p:nvPr/>
            </p:nvSpPr>
            <p:spPr bwMode="auto">
              <a:xfrm rot="5400000">
                <a:off x="2256" y="3378"/>
                <a:ext cx="77" cy="1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 rot="4382755">
              <a:off x="1575" y="3954"/>
              <a:ext cx="230" cy="172"/>
              <a:chOff x="4320" y="2880"/>
              <a:chExt cx="192" cy="144"/>
            </a:xfrm>
          </p:grpSpPr>
          <p:sp>
            <p:nvSpPr>
              <p:cNvPr id="79959" name="AutoShape 27"/>
              <p:cNvSpPr>
                <a:spLocks noChangeArrowheads="1"/>
              </p:cNvSpPr>
              <p:nvPr/>
            </p:nvSpPr>
            <p:spPr bwMode="auto">
              <a:xfrm rot="5400000">
                <a:off x="4320" y="2880"/>
                <a:ext cx="144" cy="14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60" name="AutoShape 28"/>
              <p:cNvSpPr>
                <a:spLocks noChangeArrowheads="1"/>
              </p:cNvSpPr>
              <p:nvPr/>
            </p:nvSpPr>
            <p:spPr bwMode="auto">
              <a:xfrm rot="5400000">
                <a:off x="4432" y="2904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 rot="6645232">
              <a:off x="885" y="3780"/>
              <a:ext cx="230" cy="173"/>
              <a:chOff x="4320" y="2880"/>
              <a:chExt cx="192" cy="144"/>
            </a:xfrm>
          </p:grpSpPr>
          <p:sp>
            <p:nvSpPr>
              <p:cNvPr id="79957" name="AutoShape 30"/>
              <p:cNvSpPr>
                <a:spLocks noChangeArrowheads="1"/>
              </p:cNvSpPr>
              <p:nvPr/>
            </p:nvSpPr>
            <p:spPr bwMode="auto">
              <a:xfrm rot="5400000">
                <a:off x="4320" y="2880"/>
                <a:ext cx="144" cy="14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58" name="AutoShape 31"/>
              <p:cNvSpPr>
                <a:spLocks noChangeArrowheads="1"/>
              </p:cNvSpPr>
              <p:nvPr/>
            </p:nvSpPr>
            <p:spPr bwMode="auto">
              <a:xfrm rot="5400000">
                <a:off x="4432" y="2904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 rot="2842310">
              <a:off x="1863" y="3838"/>
              <a:ext cx="230" cy="173"/>
              <a:chOff x="4320" y="2400"/>
              <a:chExt cx="192" cy="144"/>
            </a:xfrm>
          </p:grpSpPr>
          <p:sp>
            <p:nvSpPr>
              <p:cNvPr id="79955" name="AutoShape 33"/>
              <p:cNvSpPr>
                <a:spLocks noChangeArrowheads="1"/>
              </p:cNvSpPr>
              <p:nvPr/>
            </p:nvSpPr>
            <p:spPr bwMode="auto">
              <a:xfrm rot="5400000">
                <a:off x="4320" y="2400"/>
                <a:ext cx="144" cy="14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56" name="AutoShape 34"/>
              <p:cNvSpPr>
                <a:spLocks noChangeArrowheads="1"/>
              </p:cNvSpPr>
              <p:nvPr/>
            </p:nvSpPr>
            <p:spPr bwMode="auto">
              <a:xfrm rot="5400000">
                <a:off x="4432" y="2424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 rot="5284560">
              <a:off x="1345" y="3953"/>
              <a:ext cx="230" cy="173"/>
              <a:chOff x="4320" y="2400"/>
              <a:chExt cx="192" cy="144"/>
            </a:xfrm>
          </p:grpSpPr>
          <p:sp>
            <p:nvSpPr>
              <p:cNvPr id="79953" name="AutoShape 36"/>
              <p:cNvSpPr>
                <a:spLocks noChangeArrowheads="1"/>
              </p:cNvSpPr>
              <p:nvPr/>
            </p:nvSpPr>
            <p:spPr bwMode="auto">
              <a:xfrm rot="5400000">
                <a:off x="4320" y="2400"/>
                <a:ext cx="144" cy="14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54" name="AutoShape 37"/>
              <p:cNvSpPr>
                <a:spLocks noChangeArrowheads="1"/>
              </p:cNvSpPr>
              <p:nvPr/>
            </p:nvSpPr>
            <p:spPr bwMode="auto">
              <a:xfrm rot="5400000">
                <a:off x="4432" y="2424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 rot="6899366">
              <a:off x="1115" y="3895"/>
              <a:ext cx="230" cy="173"/>
              <a:chOff x="4319" y="1871"/>
              <a:chExt cx="192" cy="144"/>
            </a:xfrm>
          </p:grpSpPr>
          <p:sp>
            <p:nvSpPr>
              <p:cNvPr id="79951" name="AutoShape 39"/>
              <p:cNvSpPr>
                <a:spLocks noChangeArrowheads="1"/>
              </p:cNvSpPr>
              <p:nvPr/>
            </p:nvSpPr>
            <p:spPr bwMode="auto">
              <a:xfrm rot="5400000">
                <a:off x="4319" y="1871"/>
                <a:ext cx="144" cy="14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52" name="AutoShape 40"/>
              <p:cNvSpPr>
                <a:spLocks noChangeArrowheads="1"/>
              </p:cNvSpPr>
              <p:nvPr/>
            </p:nvSpPr>
            <p:spPr bwMode="auto">
              <a:xfrm rot="5400000">
                <a:off x="4431" y="1895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F116A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 rot="-2901987">
              <a:off x="1575" y="2514"/>
              <a:ext cx="230" cy="172"/>
              <a:chOff x="4319" y="1871"/>
              <a:chExt cx="192" cy="144"/>
            </a:xfrm>
          </p:grpSpPr>
          <p:sp>
            <p:nvSpPr>
              <p:cNvPr id="79949" name="AutoShape 42"/>
              <p:cNvSpPr>
                <a:spLocks noChangeArrowheads="1"/>
              </p:cNvSpPr>
              <p:nvPr/>
            </p:nvSpPr>
            <p:spPr bwMode="auto">
              <a:xfrm rot="5400000">
                <a:off x="4319" y="1871"/>
                <a:ext cx="144" cy="14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50" name="AutoShape 43"/>
              <p:cNvSpPr>
                <a:spLocks noChangeArrowheads="1"/>
              </p:cNvSpPr>
              <p:nvPr/>
            </p:nvSpPr>
            <p:spPr bwMode="auto">
              <a:xfrm rot="5400000">
                <a:off x="4431" y="1895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F116A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44"/>
            <p:cNvGrpSpPr>
              <a:grpSpLocks/>
            </p:cNvGrpSpPr>
            <p:nvPr/>
          </p:nvGrpSpPr>
          <p:grpSpPr bwMode="auto">
            <a:xfrm rot="-2845171">
              <a:off x="1921" y="2859"/>
              <a:ext cx="230" cy="173"/>
              <a:chOff x="4320" y="2880"/>
              <a:chExt cx="192" cy="144"/>
            </a:xfrm>
          </p:grpSpPr>
          <p:sp>
            <p:nvSpPr>
              <p:cNvPr id="79947" name="AutoShape 45"/>
              <p:cNvSpPr>
                <a:spLocks noChangeArrowheads="1"/>
              </p:cNvSpPr>
              <p:nvPr/>
            </p:nvSpPr>
            <p:spPr bwMode="auto">
              <a:xfrm rot="5400000">
                <a:off x="4320" y="2880"/>
                <a:ext cx="144" cy="14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48" name="AutoShape 46"/>
              <p:cNvSpPr>
                <a:spLocks noChangeArrowheads="1"/>
              </p:cNvSpPr>
              <p:nvPr/>
            </p:nvSpPr>
            <p:spPr bwMode="auto">
              <a:xfrm rot="5400000">
                <a:off x="4432" y="2904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88"/>
            <p:cNvGrpSpPr>
              <a:grpSpLocks/>
            </p:cNvGrpSpPr>
            <p:nvPr/>
          </p:nvGrpSpPr>
          <p:grpSpPr bwMode="auto">
            <a:xfrm>
              <a:off x="2015" y="3616"/>
              <a:ext cx="204" cy="185"/>
              <a:chOff x="2015" y="3616"/>
              <a:chExt cx="204" cy="185"/>
            </a:xfrm>
          </p:grpSpPr>
          <p:sp>
            <p:nvSpPr>
              <p:cNvPr id="79945" name="AutoShape 48"/>
              <p:cNvSpPr>
                <a:spLocks noChangeArrowheads="1"/>
              </p:cNvSpPr>
              <p:nvPr/>
            </p:nvSpPr>
            <p:spPr bwMode="auto">
              <a:xfrm rot="8046864">
                <a:off x="2014" y="3617"/>
                <a:ext cx="173" cy="172"/>
              </a:xfrm>
              <a:prstGeom prst="hexagon">
                <a:avLst>
                  <a:gd name="adj" fmla="val 25145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46" name="AutoShape 49"/>
              <p:cNvSpPr>
                <a:spLocks noChangeArrowheads="1"/>
              </p:cNvSpPr>
              <p:nvPr/>
            </p:nvSpPr>
            <p:spPr bwMode="auto">
              <a:xfrm rot="8046864">
                <a:off x="2123" y="3705"/>
                <a:ext cx="77" cy="1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50"/>
            <p:cNvGrpSpPr>
              <a:grpSpLocks/>
            </p:cNvGrpSpPr>
            <p:nvPr/>
          </p:nvGrpSpPr>
          <p:grpSpPr bwMode="auto">
            <a:xfrm rot="3499058">
              <a:off x="2092" y="3033"/>
              <a:ext cx="173" cy="230"/>
              <a:chOff x="3168" y="1632"/>
              <a:chExt cx="144" cy="192"/>
            </a:xfrm>
          </p:grpSpPr>
          <p:sp>
            <p:nvSpPr>
              <p:cNvPr id="79943" name="AutoShape 51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144" cy="14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44" name="AutoShape 52"/>
              <p:cNvSpPr>
                <a:spLocks noChangeArrowheads="1"/>
              </p:cNvSpPr>
              <p:nvPr/>
            </p:nvSpPr>
            <p:spPr bwMode="auto">
              <a:xfrm>
                <a:off x="3208" y="1632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924" name="Oval 53"/>
            <p:cNvSpPr>
              <a:spLocks noChangeArrowheads="1"/>
            </p:cNvSpPr>
            <p:nvPr/>
          </p:nvSpPr>
          <p:spPr bwMode="auto">
            <a:xfrm rot="1914836">
              <a:off x="240" y="2506"/>
              <a:ext cx="2015" cy="1381"/>
            </a:xfrm>
            <a:prstGeom prst="ellipse">
              <a:avLst/>
            </a:prstGeom>
            <a:solidFill>
              <a:srgbClr val="FFEA18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5" name="AutoShape 54"/>
            <p:cNvSpPr>
              <a:spLocks noChangeArrowheads="1"/>
            </p:cNvSpPr>
            <p:nvPr/>
          </p:nvSpPr>
          <p:spPr bwMode="auto">
            <a:xfrm>
              <a:off x="1604" y="3003"/>
              <a:ext cx="76" cy="116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6" name="AutoShape 55"/>
            <p:cNvSpPr>
              <a:spLocks noChangeArrowheads="1"/>
            </p:cNvSpPr>
            <p:nvPr/>
          </p:nvSpPr>
          <p:spPr bwMode="auto">
            <a:xfrm>
              <a:off x="1488" y="3061"/>
              <a:ext cx="77" cy="11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7" name="AutoShape 56"/>
            <p:cNvSpPr>
              <a:spLocks noChangeArrowheads="1"/>
            </p:cNvSpPr>
            <p:nvPr/>
          </p:nvSpPr>
          <p:spPr bwMode="auto">
            <a:xfrm rot="16200000" flipH="1">
              <a:off x="1047" y="3445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8" name="AutoShape 57"/>
            <p:cNvSpPr>
              <a:spLocks noChangeArrowheads="1"/>
            </p:cNvSpPr>
            <p:nvPr/>
          </p:nvSpPr>
          <p:spPr bwMode="auto">
            <a:xfrm rot="-5400000">
              <a:off x="1681" y="2811"/>
              <a:ext cx="76" cy="115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9" name="AutoShape 58"/>
            <p:cNvSpPr>
              <a:spLocks noChangeArrowheads="1"/>
            </p:cNvSpPr>
            <p:nvPr/>
          </p:nvSpPr>
          <p:spPr bwMode="auto">
            <a:xfrm>
              <a:off x="1776" y="3291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0" name="AutoShape 59"/>
            <p:cNvSpPr>
              <a:spLocks noChangeArrowheads="1"/>
            </p:cNvSpPr>
            <p:nvPr/>
          </p:nvSpPr>
          <p:spPr bwMode="auto">
            <a:xfrm>
              <a:off x="1201" y="3637"/>
              <a:ext cx="76" cy="11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1" name="AutoShape 60"/>
            <p:cNvSpPr>
              <a:spLocks noChangeArrowheads="1"/>
            </p:cNvSpPr>
            <p:nvPr/>
          </p:nvSpPr>
          <p:spPr bwMode="auto">
            <a:xfrm rot="16200000" flipV="1">
              <a:off x="1402" y="2859"/>
              <a:ext cx="58" cy="11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2" name="Oval 61"/>
            <p:cNvSpPr>
              <a:spLocks noChangeArrowheads="1"/>
            </p:cNvSpPr>
            <p:nvPr/>
          </p:nvSpPr>
          <p:spPr bwMode="auto">
            <a:xfrm rot="-1199183">
              <a:off x="510" y="2715"/>
              <a:ext cx="576" cy="450"/>
            </a:xfrm>
            <a:prstGeom prst="ellipse">
              <a:avLst/>
            </a:prstGeom>
            <a:solidFill>
              <a:srgbClr val="673713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3" name="AutoShape 62"/>
            <p:cNvSpPr>
              <a:spLocks noChangeArrowheads="1"/>
            </p:cNvSpPr>
            <p:nvPr/>
          </p:nvSpPr>
          <p:spPr bwMode="auto">
            <a:xfrm rot="16200000" flipH="1">
              <a:off x="1105" y="3157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4" name="AutoShape 63"/>
            <p:cNvSpPr>
              <a:spLocks noChangeArrowheads="1"/>
            </p:cNvSpPr>
            <p:nvPr/>
          </p:nvSpPr>
          <p:spPr bwMode="auto">
            <a:xfrm rot="16200000" flipH="1">
              <a:off x="1393" y="3502"/>
              <a:ext cx="76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5" name="AutoShape 64"/>
            <p:cNvSpPr>
              <a:spLocks noChangeArrowheads="1"/>
            </p:cNvSpPr>
            <p:nvPr/>
          </p:nvSpPr>
          <p:spPr bwMode="auto">
            <a:xfrm>
              <a:off x="1719" y="3637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6" name="AutoShape 65"/>
            <p:cNvSpPr>
              <a:spLocks noChangeArrowheads="1"/>
            </p:cNvSpPr>
            <p:nvPr/>
          </p:nvSpPr>
          <p:spPr bwMode="auto">
            <a:xfrm>
              <a:off x="1258" y="3176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7" name="AutoShape 66"/>
            <p:cNvSpPr>
              <a:spLocks noChangeArrowheads="1"/>
            </p:cNvSpPr>
            <p:nvPr/>
          </p:nvSpPr>
          <p:spPr bwMode="auto">
            <a:xfrm>
              <a:off x="855" y="3406"/>
              <a:ext cx="77" cy="11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8" name="AutoShape 67"/>
            <p:cNvSpPr>
              <a:spLocks noChangeArrowheads="1"/>
            </p:cNvSpPr>
            <p:nvPr/>
          </p:nvSpPr>
          <p:spPr bwMode="auto">
            <a:xfrm rot="5400000">
              <a:off x="1623" y="3445"/>
              <a:ext cx="77" cy="11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9" name="AutoShape 68"/>
            <p:cNvSpPr>
              <a:spLocks noChangeArrowheads="1"/>
            </p:cNvSpPr>
            <p:nvPr/>
          </p:nvSpPr>
          <p:spPr bwMode="auto">
            <a:xfrm flipV="1">
              <a:off x="1334" y="2715"/>
              <a:ext cx="77" cy="11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40" name="AutoShape 69"/>
            <p:cNvSpPr>
              <a:spLocks noChangeArrowheads="1"/>
            </p:cNvSpPr>
            <p:nvPr/>
          </p:nvSpPr>
          <p:spPr bwMode="auto">
            <a:xfrm flipV="1">
              <a:off x="1219" y="2658"/>
              <a:ext cx="76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41" name="AutoShape 70"/>
            <p:cNvSpPr>
              <a:spLocks noChangeArrowheads="1"/>
            </p:cNvSpPr>
            <p:nvPr/>
          </p:nvSpPr>
          <p:spPr bwMode="auto">
            <a:xfrm flipV="1">
              <a:off x="1161" y="2831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42" name="AutoShape 71"/>
            <p:cNvSpPr>
              <a:spLocks noChangeArrowheads="1"/>
            </p:cNvSpPr>
            <p:nvPr/>
          </p:nvSpPr>
          <p:spPr bwMode="auto">
            <a:xfrm flipV="1">
              <a:off x="1276" y="2831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0" name="Oval 76"/>
          <p:cNvSpPr>
            <a:spLocks noChangeArrowheads="1"/>
          </p:cNvSpPr>
          <p:nvPr/>
        </p:nvSpPr>
        <p:spPr bwMode="auto">
          <a:xfrm rot="2254818">
            <a:off x="1812925" y="4205288"/>
            <a:ext cx="365125" cy="2730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AutoShape 78"/>
          <p:cNvSpPr>
            <a:spLocks noChangeArrowheads="1"/>
          </p:cNvSpPr>
          <p:nvPr/>
        </p:nvSpPr>
        <p:spPr bwMode="auto">
          <a:xfrm rot="3499058">
            <a:off x="2164557" y="5331619"/>
            <a:ext cx="273050" cy="27463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59AF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AutoShape 79"/>
          <p:cNvSpPr>
            <a:spLocks noChangeArrowheads="1"/>
          </p:cNvSpPr>
          <p:nvPr/>
        </p:nvSpPr>
        <p:spPr bwMode="auto">
          <a:xfrm rot="3499058">
            <a:off x="2894806" y="4876007"/>
            <a:ext cx="274637" cy="273050"/>
          </a:xfrm>
          <a:prstGeom prst="hexagon">
            <a:avLst>
              <a:gd name="adj" fmla="val 25145"/>
              <a:gd name="vf" fmla="val 115470"/>
            </a:avLst>
          </a:prstGeom>
          <a:solidFill>
            <a:srgbClr val="C59AF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AutoShape 80"/>
          <p:cNvSpPr>
            <a:spLocks noChangeArrowheads="1"/>
          </p:cNvSpPr>
          <p:nvPr/>
        </p:nvSpPr>
        <p:spPr bwMode="auto">
          <a:xfrm rot="3499058">
            <a:off x="3444082" y="5331619"/>
            <a:ext cx="273050" cy="27463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59AF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AutoShape 81"/>
          <p:cNvSpPr>
            <a:spLocks noChangeArrowheads="1"/>
          </p:cNvSpPr>
          <p:nvPr/>
        </p:nvSpPr>
        <p:spPr bwMode="auto">
          <a:xfrm rot="3499058">
            <a:off x="4083050" y="5697538"/>
            <a:ext cx="274637" cy="27463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59AF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82"/>
          <p:cNvGrpSpPr>
            <a:grpSpLocks/>
          </p:cNvGrpSpPr>
          <p:nvPr/>
        </p:nvGrpSpPr>
        <p:grpSpPr bwMode="auto">
          <a:xfrm>
            <a:off x="2163763" y="4600575"/>
            <a:ext cx="334962" cy="365125"/>
            <a:chOff x="784" y="2948"/>
            <a:chExt cx="176" cy="192"/>
          </a:xfrm>
        </p:grpSpPr>
        <p:sp>
          <p:nvSpPr>
            <p:cNvPr id="79908" name="Freeform 83"/>
            <p:cNvSpPr>
              <a:spLocks/>
            </p:cNvSpPr>
            <p:nvPr/>
          </p:nvSpPr>
          <p:spPr bwMode="auto">
            <a:xfrm>
              <a:off x="784" y="2948"/>
              <a:ext cx="164" cy="170"/>
            </a:xfrm>
            <a:custGeom>
              <a:avLst/>
              <a:gdLst>
                <a:gd name="T0" fmla="*/ 164 w 164"/>
                <a:gd name="T1" fmla="*/ 5 h 170"/>
                <a:gd name="T2" fmla="*/ 115 w 164"/>
                <a:gd name="T3" fmla="*/ 13 h 170"/>
                <a:gd name="T4" fmla="*/ 123 w 164"/>
                <a:gd name="T5" fmla="*/ 54 h 170"/>
                <a:gd name="T6" fmla="*/ 82 w 164"/>
                <a:gd name="T7" fmla="*/ 79 h 170"/>
                <a:gd name="T8" fmla="*/ 66 w 164"/>
                <a:gd name="T9" fmla="*/ 96 h 170"/>
                <a:gd name="T10" fmla="*/ 57 w 164"/>
                <a:gd name="T11" fmla="*/ 137 h 170"/>
                <a:gd name="T12" fmla="*/ 8 w 164"/>
                <a:gd name="T13" fmla="*/ 153 h 170"/>
                <a:gd name="T14" fmla="*/ 0 w 164"/>
                <a:gd name="T15" fmla="*/ 17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9" name="Freeform 84"/>
            <p:cNvSpPr>
              <a:spLocks/>
            </p:cNvSpPr>
            <p:nvPr/>
          </p:nvSpPr>
          <p:spPr bwMode="auto">
            <a:xfrm rot="15370908" flipV="1">
              <a:off x="793" y="2973"/>
              <a:ext cx="164" cy="170"/>
            </a:xfrm>
            <a:custGeom>
              <a:avLst/>
              <a:gdLst>
                <a:gd name="T0" fmla="*/ 164 w 164"/>
                <a:gd name="T1" fmla="*/ 5 h 170"/>
                <a:gd name="T2" fmla="*/ 115 w 164"/>
                <a:gd name="T3" fmla="*/ 13 h 170"/>
                <a:gd name="T4" fmla="*/ 123 w 164"/>
                <a:gd name="T5" fmla="*/ 54 h 170"/>
                <a:gd name="T6" fmla="*/ 82 w 164"/>
                <a:gd name="T7" fmla="*/ 79 h 170"/>
                <a:gd name="T8" fmla="*/ 66 w 164"/>
                <a:gd name="T9" fmla="*/ 96 h 170"/>
                <a:gd name="T10" fmla="*/ 57 w 164"/>
                <a:gd name="T11" fmla="*/ 137 h 170"/>
                <a:gd name="T12" fmla="*/ 8 w 164"/>
                <a:gd name="T13" fmla="*/ 153 h 170"/>
                <a:gd name="T14" fmla="*/ 0 w 164"/>
                <a:gd name="T15" fmla="*/ 17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6" name="Freeform 85"/>
          <p:cNvSpPr>
            <a:spLocks/>
          </p:cNvSpPr>
          <p:nvPr/>
        </p:nvSpPr>
        <p:spPr bwMode="auto">
          <a:xfrm>
            <a:off x="2438400" y="4783138"/>
            <a:ext cx="311150" cy="323850"/>
          </a:xfrm>
          <a:custGeom>
            <a:avLst/>
            <a:gdLst>
              <a:gd name="T0" fmla="*/ 164 w 164"/>
              <a:gd name="T1" fmla="*/ 5 h 170"/>
              <a:gd name="T2" fmla="*/ 115 w 164"/>
              <a:gd name="T3" fmla="*/ 13 h 170"/>
              <a:gd name="T4" fmla="*/ 123 w 164"/>
              <a:gd name="T5" fmla="*/ 54 h 170"/>
              <a:gd name="T6" fmla="*/ 82 w 164"/>
              <a:gd name="T7" fmla="*/ 79 h 170"/>
              <a:gd name="T8" fmla="*/ 66 w 164"/>
              <a:gd name="T9" fmla="*/ 96 h 170"/>
              <a:gd name="T10" fmla="*/ 57 w 164"/>
              <a:gd name="T11" fmla="*/ 137 h 170"/>
              <a:gd name="T12" fmla="*/ 8 w 164"/>
              <a:gd name="T13" fmla="*/ 153 h 170"/>
              <a:gd name="T14" fmla="*/ 0 w 164"/>
              <a:gd name="T15" fmla="*/ 170 h 1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4"/>
              <a:gd name="T25" fmla="*/ 0 h 170"/>
              <a:gd name="T26" fmla="*/ 164 w 164"/>
              <a:gd name="T27" fmla="*/ 170 h 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4" h="170">
                <a:moveTo>
                  <a:pt x="164" y="5"/>
                </a:moveTo>
                <a:cubicBezTo>
                  <a:pt x="147" y="7"/>
                  <a:pt x="125" y="0"/>
                  <a:pt x="115" y="13"/>
                </a:cubicBezTo>
                <a:cubicBezTo>
                  <a:pt x="106" y="23"/>
                  <a:pt x="124" y="40"/>
                  <a:pt x="123" y="54"/>
                </a:cubicBezTo>
                <a:cubicBezTo>
                  <a:pt x="120" y="71"/>
                  <a:pt x="92" y="75"/>
                  <a:pt x="82" y="79"/>
                </a:cubicBezTo>
                <a:cubicBezTo>
                  <a:pt x="76" y="84"/>
                  <a:pt x="69" y="88"/>
                  <a:pt x="66" y="96"/>
                </a:cubicBezTo>
                <a:cubicBezTo>
                  <a:pt x="60" y="108"/>
                  <a:pt x="66" y="127"/>
                  <a:pt x="57" y="137"/>
                </a:cubicBezTo>
                <a:cubicBezTo>
                  <a:pt x="44" y="149"/>
                  <a:pt x="15" y="137"/>
                  <a:pt x="8" y="153"/>
                </a:cubicBezTo>
                <a:cubicBezTo>
                  <a:pt x="5" y="158"/>
                  <a:pt x="2" y="164"/>
                  <a:pt x="0" y="170"/>
                </a:cubicBezTo>
              </a:path>
            </a:pathLst>
          </a:custGeom>
          <a:noFill/>
          <a:ln w="9525">
            <a:solidFill>
              <a:srgbClr val="FFEA1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9867" name="AutoShape 91"/>
          <p:cNvSpPr>
            <a:spLocks noChangeArrowheads="1"/>
          </p:cNvSpPr>
          <p:nvPr/>
        </p:nvSpPr>
        <p:spPr bwMode="auto">
          <a:xfrm>
            <a:off x="6051550" y="5978525"/>
            <a:ext cx="2938463" cy="6604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b="1">
                <a:solidFill>
                  <a:srgbClr val="0F116A"/>
                </a:solidFill>
              </a:rPr>
              <a:t>T cell</a:t>
            </a:r>
            <a:br>
              <a:rPr lang="en-US" b="1">
                <a:solidFill>
                  <a:srgbClr val="0F116A"/>
                </a:solidFill>
              </a:rPr>
            </a:br>
            <a:r>
              <a:rPr lang="en-US" b="1">
                <a:solidFill>
                  <a:srgbClr val="0F116A"/>
                </a:solidFill>
              </a:rPr>
              <a:t>antigen receptors</a:t>
            </a:r>
            <a:endParaRPr lang="en-US" sz="2200" b="1">
              <a:solidFill>
                <a:srgbClr val="0F116A"/>
              </a:solidFill>
            </a:endParaRPr>
          </a:p>
        </p:txBody>
      </p:sp>
      <p:grpSp>
        <p:nvGrpSpPr>
          <p:cNvPr id="18" name="Group 99"/>
          <p:cNvGrpSpPr>
            <a:grpSpLocks/>
          </p:cNvGrpSpPr>
          <p:nvPr/>
        </p:nvGrpSpPr>
        <p:grpSpPr bwMode="auto">
          <a:xfrm>
            <a:off x="5881688" y="4959350"/>
            <a:ext cx="1212850" cy="893763"/>
            <a:chOff x="4723" y="2985"/>
            <a:chExt cx="764" cy="563"/>
          </a:xfrm>
        </p:grpSpPr>
        <p:grpSp>
          <p:nvGrpSpPr>
            <p:cNvPr id="19" name="Group 98"/>
            <p:cNvGrpSpPr>
              <a:grpSpLocks/>
            </p:cNvGrpSpPr>
            <p:nvPr/>
          </p:nvGrpSpPr>
          <p:grpSpPr bwMode="auto">
            <a:xfrm flipH="1">
              <a:off x="4723" y="2985"/>
              <a:ext cx="764" cy="563"/>
              <a:chOff x="4723" y="2985"/>
              <a:chExt cx="764" cy="563"/>
            </a:xfrm>
          </p:grpSpPr>
          <p:sp>
            <p:nvSpPr>
              <p:cNvPr id="79906" name="Freeform 95"/>
              <p:cNvSpPr>
                <a:spLocks/>
              </p:cNvSpPr>
              <p:nvPr/>
            </p:nvSpPr>
            <p:spPr bwMode="auto">
              <a:xfrm rot="1593904">
                <a:off x="5353" y="3370"/>
                <a:ext cx="134" cy="122"/>
              </a:xfrm>
              <a:custGeom>
                <a:avLst/>
                <a:gdLst>
                  <a:gd name="T0" fmla="*/ 129 w 134"/>
                  <a:gd name="T1" fmla="*/ 0 h 134"/>
                  <a:gd name="T2" fmla="*/ 0 w 134"/>
                  <a:gd name="T3" fmla="*/ 86 h 134"/>
                  <a:gd name="T4" fmla="*/ 134 w 134"/>
                  <a:gd name="T5" fmla="*/ 134 h 134"/>
                  <a:gd name="T6" fmla="*/ 0 60000 65536"/>
                  <a:gd name="T7" fmla="*/ 0 60000 65536"/>
                  <a:gd name="T8" fmla="*/ 0 60000 65536"/>
                  <a:gd name="T9" fmla="*/ 0 w 134"/>
                  <a:gd name="T10" fmla="*/ 0 h 134"/>
                  <a:gd name="T11" fmla="*/ 134 w 134"/>
                  <a:gd name="T12" fmla="*/ 134 h 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" h="134">
                    <a:moveTo>
                      <a:pt x="129" y="0"/>
                    </a:moveTo>
                    <a:lnTo>
                      <a:pt x="0" y="86"/>
                    </a:lnTo>
                    <a:lnTo>
                      <a:pt x="134" y="134"/>
                    </a:lnTo>
                  </a:path>
                </a:pathLst>
              </a:cu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7" name="Oval 96"/>
              <p:cNvSpPr>
                <a:spLocks noChangeArrowheads="1"/>
              </p:cNvSpPr>
              <p:nvPr/>
            </p:nvSpPr>
            <p:spPr bwMode="auto">
              <a:xfrm rot="1199183" flipH="1">
                <a:off x="4723" y="2985"/>
                <a:ext cx="720" cy="563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905" name="Rectangle 97"/>
            <p:cNvSpPr>
              <a:spLocks noChangeArrowheads="1"/>
            </p:cNvSpPr>
            <p:nvPr/>
          </p:nvSpPr>
          <p:spPr bwMode="auto">
            <a:xfrm flipH="1">
              <a:off x="4843" y="3119"/>
              <a:ext cx="56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</a:rPr>
                <a:t>T cell</a:t>
              </a:r>
            </a:p>
          </p:txBody>
        </p:sp>
      </p:grpSp>
      <p:sp>
        <p:nvSpPr>
          <p:cNvPr id="79889" name="Oval 100"/>
          <p:cNvSpPr>
            <a:spLocks noChangeArrowheads="1"/>
          </p:cNvSpPr>
          <p:nvPr/>
        </p:nvSpPr>
        <p:spPr bwMode="auto">
          <a:xfrm rot="2254818">
            <a:off x="2544763" y="4167188"/>
            <a:ext cx="365125" cy="2730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Oval 101"/>
          <p:cNvSpPr>
            <a:spLocks noChangeArrowheads="1"/>
          </p:cNvSpPr>
          <p:nvPr/>
        </p:nvSpPr>
        <p:spPr bwMode="auto">
          <a:xfrm rot="2254818">
            <a:off x="3313113" y="6015038"/>
            <a:ext cx="365125" cy="2730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Oval 102"/>
          <p:cNvSpPr>
            <a:spLocks noChangeArrowheads="1"/>
          </p:cNvSpPr>
          <p:nvPr/>
        </p:nvSpPr>
        <p:spPr bwMode="auto">
          <a:xfrm rot="2254818">
            <a:off x="3922713" y="5048250"/>
            <a:ext cx="365125" cy="2730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04"/>
          <p:cNvGrpSpPr>
            <a:grpSpLocks/>
          </p:cNvGrpSpPr>
          <p:nvPr/>
        </p:nvGrpSpPr>
        <p:grpSpPr bwMode="auto">
          <a:xfrm rot="-4309955">
            <a:off x="1889919" y="4223544"/>
            <a:ext cx="198438" cy="215900"/>
            <a:chOff x="784" y="2948"/>
            <a:chExt cx="176" cy="192"/>
          </a:xfrm>
        </p:grpSpPr>
        <p:sp>
          <p:nvSpPr>
            <p:cNvPr id="79902" name="Freeform 105"/>
            <p:cNvSpPr>
              <a:spLocks/>
            </p:cNvSpPr>
            <p:nvPr/>
          </p:nvSpPr>
          <p:spPr bwMode="auto">
            <a:xfrm>
              <a:off x="784" y="2948"/>
              <a:ext cx="164" cy="170"/>
            </a:xfrm>
            <a:custGeom>
              <a:avLst/>
              <a:gdLst>
                <a:gd name="T0" fmla="*/ 164 w 164"/>
                <a:gd name="T1" fmla="*/ 5 h 170"/>
                <a:gd name="T2" fmla="*/ 115 w 164"/>
                <a:gd name="T3" fmla="*/ 13 h 170"/>
                <a:gd name="T4" fmla="*/ 123 w 164"/>
                <a:gd name="T5" fmla="*/ 54 h 170"/>
                <a:gd name="T6" fmla="*/ 82 w 164"/>
                <a:gd name="T7" fmla="*/ 79 h 170"/>
                <a:gd name="T8" fmla="*/ 66 w 164"/>
                <a:gd name="T9" fmla="*/ 96 h 170"/>
                <a:gd name="T10" fmla="*/ 57 w 164"/>
                <a:gd name="T11" fmla="*/ 137 h 170"/>
                <a:gd name="T12" fmla="*/ 8 w 164"/>
                <a:gd name="T13" fmla="*/ 153 h 170"/>
                <a:gd name="T14" fmla="*/ 0 w 164"/>
                <a:gd name="T15" fmla="*/ 17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3" name="Freeform 106"/>
            <p:cNvSpPr>
              <a:spLocks/>
            </p:cNvSpPr>
            <p:nvPr/>
          </p:nvSpPr>
          <p:spPr bwMode="auto">
            <a:xfrm rot="15370908" flipV="1">
              <a:off x="793" y="2973"/>
              <a:ext cx="164" cy="170"/>
            </a:xfrm>
            <a:custGeom>
              <a:avLst/>
              <a:gdLst>
                <a:gd name="T0" fmla="*/ 164 w 164"/>
                <a:gd name="T1" fmla="*/ 5 h 170"/>
                <a:gd name="T2" fmla="*/ 115 w 164"/>
                <a:gd name="T3" fmla="*/ 13 h 170"/>
                <a:gd name="T4" fmla="*/ 123 w 164"/>
                <a:gd name="T5" fmla="*/ 54 h 170"/>
                <a:gd name="T6" fmla="*/ 82 w 164"/>
                <a:gd name="T7" fmla="*/ 79 h 170"/>
                <a:gd name="T8" fmla="*/ 66 w 164"/>
                <a:gd name="T9" fmla="*/ 96 h 170"/>
                <a:gd name="T10" fmla="*/ 57 w 164"/>
                <a:gd name="T11" fmla="*/ 137 h 170"/>
                <a:gd name="T12" fmla="*/ 8 w 164"/>
                <a:gd name="T13" fmla="*/ 153 h 170"/>
                <a:gd name="T14" fmla="*/ 0 w 164"/>
                <a:gd name="T15" fmla="*/ 17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107"/>
          <p:cNvGrpSpPr>
            <a:grpSpLocks/>
          </p:cNvGrpSpPr>
          <p:nvPr/>
        </p:nvGrpSpPr>
        <p:grpSpPr bwMode="auto">
          <a:xfrm rot="-4309955">
            <a:off x="2602706" y="4175919"/>
            <a:ext cx="198438" cy="215900"/>
            <a:chOff x="784" y="2948"/>
            <a:chExt cx="176" cy="192"/>
          </a:xfrm>
        </p:grpSpPr>
        <p:sp>
          <p:nvSpPr>
            <p:cNvPr id="79900" name="Freeform 108"/>
            <p:cNvSpPr>
              <a:spLocks/>
            </p:cNvSpPr>
            <p:nvPr/>
          </p:nvSpPr>
          <p:spPr bwMode="auto">
            <a:xfrm>
              <a:off x="784" y="2948"/>
              <a:ext cx="164" cy="170"/>
            </a:xfrm>
            <a:custGeom>
              <a:avLst/>
              <a:gdLst>
                <a:gd name="T0" fmla="*/ 164 w 164"/>
                <a:gd name="T1" fmla="*/ 5 h 170"/>
                <a:gd name="T2" fmla="*/ 115 w 164"/>
                <a:gd name="T3" fmla="*/ 13 h 170"/>
                <a:gd name="T4" fmla="*/ 123 w 164"/>
                <a:gd name="T5" fmla="*/ 54 h 170"/>
                <a:gd name="T6" fmla="*/ 82 w 164"/>
                <a:gd name="T7" fmla="*/ 79 h 170"/>
                <a:gd name="T8" fmla="*/ 66 w 164"/>
                <a:gd name="T9" fmla="*/ 96 h 170"/>
                <a:gd name="T10" fmla="*/ 57 w 164"/>
                <a:gd name="T11" fmla="*/ 137 h 170"/>
                <a:gd name="T12" fmla="*/ 8 w 164"/>
                <a:gd name="T13" fmla="*/ 153 h 170"/>
                <a:gd name="T14" fmla="*/ 0 w 164"/>
                <a:gd name="T15" fmla="*/ 17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1" name="Freeform 109"/>
            <p:cNvSpPr>
              <a:spLocks/>
            </p:cNvSpPr>
            <p:nvPr/>
          </p:nvSpPr>
          <p:spPr bwMode="auto">
            <a:xfrm rot="15370908" flipV="1">
              <a:off x="793" y="2973"/>
              <a:ext cx="164" cy="170"/>
            </a:xfrm>
            <a:custGeom>
              <a:avLst/>
              <a:gdLst>
                <a:gd name="T0" fmla="*/ 164 w 164"/>
                <a:gd name="T1" fmla="*/ 5 h 170"/>
                <a:gd name="T2" fmla="*/ 115 w 164"/>
                <a:gd name="T3" fmla="*/ 13 h 170"/>
                <a:gd name="T4" fmla="*/ 123 w 164"/>
                <a:gd name="T5" fmla="*/ 54 h 170"/>
                <a:gd name="T6" fmla="*/ 82 w 164"/>
                <a:gd name="T7" fmla="*/ 79 h 170"/>
                <a:gd name="T8" fmla="*/ 66 w 164"/>
                <a:gd name="T9" fmla="*/ 96 h 170"/>
                <a:gd name="T10" fmla="*/ 57 w 164"/>
                <a:gd name="T11" fmla="*/ 137 h 170"/>
                <a:gd name="T12" fmla="*/ 8 w 164"/>
                <a:gd name="T13" fmla="*/ 153 h 170"/>
                <a:gd name="T14" fmla="*/ 0 w 164"/>
                <a:gd name="T15" fmla="*/ 17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110"/>
          <p:cNvGrpSpPr>
            <a:grpSpLocks/>
          </p:cNvGrpSpPr>
          <p:nvPr/>
        </p:nvGrpSpPr>
        <p:grpSpPr bwMode="auto">
          <a:xfrm rot="-4309955">
            <a:off x="4013994" y="5090319"/>
            <a:ext cx="198438" cy="215900"/>
            <a:chOff x="784" y="2948"/>
            <a:chExt cx="176" cy="192"/>
          </a:xfrm>
        </p:grpSpPr>
        <p:sp>
          <p:nvSpPr>
            <p:cNvPr id="79898" name="Freeform 111"/>
            <p:cNvSpPr>
              <a:spLocks/>
            </p:cNvSpPr>
            <p:nvPr/>
          </p:nvSpPr>
          <p:spPr bwMode="auto">
            <a:xfrm>
              <a:off x="784" y="2948"/>
              <a:ext cx="164" cy="170"/>
            </a:xfrm>
            <a:custGeom>
              <a:avLst/>
              <a:gdLst>
                <a:gd name="T0" fmla="*/ 164 w 164"/>
                <a:gd name="T1" fmla="*/ 5 h 170"/>
                <a:gd name="T2" fmla="*/ 115 w 164"/>
                <a:gd name="T3" fmla="*/ 13 h 170"/>
                <a:gd name="T4" fmla="*/ 123 w 164"/>
                <a:gd name="T5" fmla="*/ 54 h 170"/>
                <a:gd name="T6" fmla="*/ 82 w 164"/>
                <a:gd name="T7" fmla="*/ 79 h 170"/>
                <a:gd name="T8" fmla="*/ 66 w 164"/>
                <a:gd name="T9" fmla="*/ 96 h 170"/>
                <a:gd name="T10" fmla="*/ 57 w 164"/>
                <a:gd name="T11" fmla="*/ 137 h 170"/>
                <a:gd name="T12" fmla="*/ 8 w 164"/>
                <a:gd name="T13" fmla="*/ 153 h 170"/>
                <a:gd name="T14" fmla="*/ 0 w 164"/>
                <a:gd name="T15" fmla="*/ 17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9" name="Freeform 112"/>
            <p:cNvSpPr>
              <a:spLocks/>
            </p:cNvSpPr>
            <p:nvPr/>
          </p:nvSpPr>
          <p:spPr bwMode="auto">
            <a:xfrm rot="15370908" flipV="1">
              <a:off x="793" y="2973"/>
              <a:ext cx="164" cy="170"/>
            </a:xfrm>
            <a:custGeom>
              <a:avLst/>
              <a:gdLst>
                <a:gd name="T0" fmla="*/ 164 w 164"/>
                <a:gd name="T1" fmla="*/ 5 h 170"/>
                <a:gd name="T2" fmla="*/ 115 w 164"/>
                <a:gd name="T3" fmla="*/ 13 h 170"/>
                <a:gd name="T4" fmla="*/ 123 w 164"/>
                <a:gd name="T5" fmla="*/ 54 h 170"/>
                <a:gd name="T6" fmla="*/ 82 w 164"/>
                <a:gd name="T7" fmla="*/ 79 h 170"/>
                <a:gd name="T8" fmla="*/ 66 w 164"/>
                <a:gd name="T9" fmla="*/ 96 h 170"/>
                <a:gd name="T10" fmla="*/ 57 w 164"/>
                <a:gd name="T11" fmla="*/ 137 h 170"/>
                <a:gd name="T12" fmla="*/ 8 w 164"/>
                <a:gd name="T13" fmla="*/ 153 h 170"/>
                <a:gd name="T14" fmla="*/ 0 w 164"/>
                <a:gd name="T15" fmla="*/ 17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13"/>
          <p:cNvGrpSpPr>
            <a:grpSpLocks/>
          </p:cNvGrpSpPr>
          <p:nvPr/>
        </p:nvGrpSpPr>
        <p:grpSpPr bwMode="auto">
          <a:xfrm rot="-4309955">
            <a:off x="3398044" y="6026944"/>
            <a:ext cx="198438" cy="215900"/>
            <a:chOff x="784" y="2948"/>
            <a:chExt cx="176" cy="192"/>
          </a:xfrm>
        </p:grpSpPr>
        <p:sp>
          <p:nvSpPr>
            <p:cNvPr id="79896" name="Freeform 114"/>
            <p:cNvSpPr>
              <a:spLocks/>
            </p:cNvSpPr>
            <p:nvPr/>
          </p:nvSpPr>
          <p:spPr bwMode="auto">
            <a:xfrm>
              <a:off x="784" y="2948"/>
              <a:ext cx="164" cy="170"/>
            </a:xfrm>
            <a:custGeom>
              <a:avLst/>
              <a:gdLst>
                <a:gd name="T0" fmla="*/ 164 w 164"/>
                <a:gd name="T1" fmla="*/ 5 h 170"/>
                <a:gd name="T2" fmla="*/ 115 w 164"/>
                <a:gd name="T3" fmla="*/ 13 h 170"/>
                <a:gd name="T4" fmla="*/ 123 w 164"/>
                <a:gd name="T5" fmla="*/ 54 h 170"/>
                <a:gd name="T6" fmla="*/ 82 w 164"/>
                <a:gd name="T7" fmla="*/ 79 h 170"/>
                <a:gd name="T8" fmla="*/ 66 w 164"/>
                <a:gd name="T9" fmla="*/ 96 h 170"/>
                <a:gd name="T10" fmla="*/ 57 w 164"/>
                <a:gd name="T11" fmla="*/ 137 h 170"/>
                <a:gd name="T12" fmla="*/ 8 w 164"/>
                <a:gd name="T13" fmla="*/ 153 h 170"/>
                <a:gd name="T14" fmla="*/ 0 w 164"/>
                <a:gd name="T15" fmla="*/ 17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7" name="Freeform 115"/>
            <p:cNvSpPr>
              <a:spLocks/>
            </p:cNvSpPr>
            <p:nvPr/>
          </p:nvSpPr>
          <p:spPr bwMode="auto">
            <a:xfrm rot="15370908" flipV="1">
              <a:off x="793" y="2973"/>
              <a:ext cx="164" cy="170"/>
            </a:xfrm>
            <a:custGeom>
              <a:avLst/>
              <a:gdLst>
                <a:gd name="T0" fmla="*/ 164 w 164"/>
                <a:gd name="T1" fmla="*/ 5 h 170"/>
                <a:gd name="T2" fmla="*/ 115 w 164"/>
                <a:gd name="T3" fmla="*/ 13 h 170"/>
                <a:gd name="T4" fmla="*/ 123 w 164"/>
                <a:gd name="T5" fmla="*/ 54 h 170"/>
                <a:gd name="T6" fmla="*/ 82 w 164"/>
                <a:gd name="T7" fmla="*/ 79 h 170"/>
                <a:gd name="T8" fmla="*/ 66 w 164"/>
                <a:gd name="T9" fmla="*/ 96 h 170"/>
                <a:gd name="T10" fmla="*/ 57 w 164"/>
                <a:gd name="T11" fmla="*/ 137 h 170"/>
                <a:gd name="T12" fmla="*/ 8 w 164"/>
                <a:gd name="T13" fmla="*/ 153 h 170"/>
                <a:gd name="T14" fmla="*/ 0 w 164"/>
                <a:gd name="T15" fmla="*/ 17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9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 autoUpdateAnimBg="0"/>
      <p:bldP spid="45986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91"/>
          <p:cNvSpPr>
            <a:spLocks noChangeArrowheads="1"/>
          </p:cNvSpPr>
          <p:nvPr/>
        </p:nvSpPr>
        <p:spPr bwMode="auto">
          <a:xfrm>
            <a:off x="0" y="6172200"/>
            <a:ext cx="2133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Rectangle 381"/>
          <p:cNvSpPr>
            <a:spLocks noChangeArrowheads="1"/>
          </p:cNvSpPr>
          <p:nvPr/>
        </p:nvSpPr>
        <p:spPr bwMode="auto">
          <a:xfrm>
            <a:off x="7010400" y="6172200"/>
            <a:ext cx="2133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 cell response</a:t>
            </a:r>
          </a:p>
        </p:txBody>
      </p:sp>
      <p:sp>
        <p:nvSpPr>
          <p:cNvPr id="461041" name="AutoShape 241"/>
          <p:cNvSpPr>
            <a:spLocks noChangeArrowheads="1"/>
          </p:cNvSpPr>
          <p:nvPr/>
        </p:nvSpPr>
        <p:spPr bwMode="auto">
          <a:xfrm>
            <a:off x="3505200" y="3581400"/>
            <a:ext cx="1295400" cy="304800"/>
          </a:xfrm>
          <a:custGeom>
            <a:avLst/>
            <a:gdLst>
              <a:gd name="T0" fmla="*/ 971550 w 21600"/>
              <a:gd name="T1" fmla="*/ 0 h 21600"/>
              <a:gd name="T2" fmla="*/ 0 w 21600"/>
              <a:gd name="T3" fmla="*/ 152400 h 21600"/>
              <a:gd name="T4" fmla="*/ 971550 w 21600"/>
              <a:gd name="T5" fmla="*/ 304800 h 21600"/>
              <a:gd name="T6" fmla="*/ 1295400 w 21600"/>
              <a:gd name="T7" fmla="*/ 15240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66" name="AutoShape 266"/>
          <p:cNvSpPr>
            <a:spLocks noChangeArrowheads="1"/>
          </p:cNvSpPr>
          <p:nvPr/>
        </p:nvSpPr>
        <p:spPr bwMode="auto">
          <a:xfrm rot="-1800000">
            <a:off x="5867400" y="2590800"/>
            <a:ext cx="1295400" cy="304800"/>
          </a:xfrm>
          <a:custGeom>
            <a:avLst/>
            <a:gdLst>
              <a:gd name="T0" fmla="*/ 971550 w 21600"/>
              <a:gd name="T1" fmla="*/ 0 h 21600"/>
              <a:gd name="T2" fmla="*/ 0 w 21600"/>
              <a:gd name="T3" fmla="*/ 152400 h 21600"/>
              <a:gd name="T4" fmla="*/ 971550 w 21600"/>
              <a:gd name="T5" fmla="*/ 304800 h 21600"/>
              <a:gd name="T6" fmla="*/ 1295400 w 21600"/>
              <a:gd name="T7" fmla="*/ 15240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79" name="AutoShape 279"/>
          <p:cNvSpPr>
            <a:spLocks noChangeArrowheads="1"/>
          </p:cNvSpPr>
          <p:nvPr/>
        </p:nvSpPr>
        <p:spPr bwMode="auto">
          <a:xfrm rot="1775713">
            <a:off x="5865813" y="4648200"/>
            <a:ext cx="1295400" cy="304800"/>
          </a:xfrm>
          <a:custGeom>
            <a:avLst/>
            <a:gdLst>
              <a:gd name="T0" fmla="*/ 971550 w 21600"/>
              <a:gd name="T1" fmla="*/ 0 h 21600"/>
              <a:gd name="T2" fmla="*/ 0 w 21600"/>
              <a:gd name="T3" fmla="*/ 152400 h 21600"/>
              <a:gd name="T4" fmla="*/ 971550 w 21600"/>
              <a:gd name="T5" fmla="*/ 304800 h 21600"/>
              <a:gd name="T6" fmla="*/ 1295400 w 21600"/>
              <a:gd name="T7" fmla="*/ 15240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86"/>
          <p:cNvGrpSpPr>
            <a:grpSpLocks/>
          </p:cNvGrpSpPr>
          <p:nvPr/>
        </p:nvGrpSpPr>
        <p:grpSpPr bwMode="auto">
          <a:xfrm>
            <a:off x="6477000" y="3733800"/>
            <a:ext cx="2667000" cy="3124200"/>
            <a:chOff x="4080" y="2352"/>
            <a:chExt cx="1680" cy="1968"/>
          </a:xfrm>
        </p:grpSpPr>
        <p:sp>
          <p:nvSpPr>
            <p:cNvPr id="82186" name="Rectangle 281"/>
            <p:cNvSpPr>
              <a:spLocks noChangeArrowheads="1"/>
            </p:cNvSpPr>
            <p:nvPr/>
          </p:nvSpPr>
          <p:spPr bwMode="auto">
            <a:xfrm>
              <a:off x="4704" y="2352"/>
              <a:ext cx="996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200" b="1" u="sng">
                  <a:solidFill>
                    <a:srgbClr val="CC0000"/>
                  </a:solidFill>
                </a:rPr>
                <a:t>stimulate</a:t>
              </a:r>
              <a:br>
                <a:rPr lang="en-US" sz="2200" b="1" u="sng">
                  <a:solidFill>
                    <a:srgbClr val="CC0000"/>
                  </a:solidFill>
                </a:rPr>
              </a:br>
              <a:r>
                <a:rPr lang="en-US" sz="2200" b="1" u="sng">
                  <a:solidFill>
                    <a:srgbClr val="CC0000"/>
                  </a:solidFill>
                </a:rPr>
                <a:t>B cells &amp;</a:t>
              </a:r>
              <a:br>
                <a:rPr lang="en-US" sz="2200" b="1" u="sng">
                  <a:solidFill>
                    <a:srgbClr val="CC0000"/>
                  </a:solidFill>
                </a:rPr>
              </a:br>
              <a:r>
                <a:rPr lang="en-US" sz="2200" b="1" u="sng">
                  <a:solidFill>
                    <a:srgbClr val="CC0000"/>
                  </a:solidFill>
                </a:rPr>
                <a:t>antibodies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grpSp>
          <p:nvGrpSpPr>
            <p:cNvPr id="3" name="Group 382"/>
            <p:cNvGrpSpPr>
              <a:grpSpLocks/>
            </p:cNvGrpSpPr>
            <p:nvPr/>
          </p:nvGrpSpPr>
          <p:grpSpPr bwMode="auto">
            <a:xfrm>
              <a:off x="4080" y="2928"/>
              <a:ext cx="1680" cy="1392"/>
              <a:chOff x="4080" y="2928"/>
              <a:chExt cx="1680" cy="1392"/>
            </a:xfrm>
          </p:grpSpPr>
          <p:grpSp>
            <p:nvGrpSpPr>
              <p:cNvPr id="4" name="Group 304"/>
              <p:cNvGrpSpPr>
                <a:grpSpLocks/>
              </p:cNvGrpSpPr>
              <p:nvPr/>
            </p:nvGrpSpPr>
            <p:grpSpPr bwMode="auto">
              <a:xfrm>
                <a:off x="4896" y="2928"/>
                <a:ext cx="720" cy="768"/>
                <a:chOff x="4656" y="240"/>
                <a:chExt cx="720" cy="768"/>
              </a:xfrm>
            </p:grpSpPr>
            <p:sp>
              <p:nvSpPr>
                <p:cNvPr id="82222" name="Rectangle 305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23" name="Rectangle 306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24" name="Rectangle 307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25" name="Rectangle 308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26" name="Rectangle 309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27" name="Rectangle 310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28" name="Rectangle 31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29" name="Rectangle 312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30" name="Oval 313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31" name="Oval 314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337"/>
              <p:cNvGrpSpPr>
                <a:grpSpLocks/>
              </p:cNvGrpSpPr>
              <p:nvPr/>
            </p:nvGrpSpPr>
            <p:grpSpPr bwMode="auto">
              <a:xfrm>
                <a:off x="5040" y="3552"/>
                <a:ext cx="720" cy="768"/>
                <a:chOff x="4656" y="240"/>
                <a:chExt cx="720" cy="768"/>
              </a:xfrm>
            </p:grpSpPr>
            <p:sp>
              <p:nvSpPr>
                <p:cNvPr id="82212" name="Rectangle 338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13" name="Rectangle 339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14" name="Rectangle 340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15" name="Rectangle 341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16" name="Rectangle 342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17" name="Rectangle 343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18" name="Rectangle 344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19" name="Rectangle 345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20" name="Oval 346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21" name="Oval 347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348"/>
              <p:cNvGrpSpPr>
                <a:grpSpLocks/>
              </p:cNvGrpSpPr>
              <p:nvPr/>
            </p:nvGrpSpPr>
            <p:grpSpPr bwMode="auto">
              <a:xfrm>
                <a:off x="4464" y="3552"/>
                <a:ext cx="720" cy="768"/>
                <a:chOff x="4656" y="240"/>
                <a:chExt cx="720" cy="768"/>
              </a:xfrm>
            </p:grpSpPr>
            <p:sp>
              <p:nvSpPr>
                <p:cNvPr id="82202" name="Rectangle 349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03" name="Rectangle 350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04" name="Rectangle 351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05" name="Rectangle 352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06" name="Rectangle 353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07" name="Rectangle 354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08" name="Rectangle 355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09" name="Rectangle 356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10" name="Oval 357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11" name="Oval 358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59"/>
              <p:cNvGrpSpPr>
                <a:grpSpLocks/>
              </p:cNvGrpSpPr>
              <p:nvPr/>
            </p:nvGrpSpPr>
            <p:grpSpPr bwMode="auto">
              <a:xfrm>
                <a:off x="4080" y="3168"/>
                <a:ext cx="720" cy="768"/>
                <a:chOff x="4656" y="240"/>
                <a:chExt cx="720" cy="768"/>
              </a:xfrm>
            </p:grpSpPr>
            <p:sp>
              <p:nvSpPr>
                <p:cNvPr id="82192" name="Rectangle 360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193" name="Rectangle 361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194" name="Rectangle 362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195" name="Rectangle 363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196" name="Rectangle 364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197" name="Rectangle 365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198" name="Rectangle 366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199" name="Rectangle 367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2200" name="Oval 368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01" name="Oval 369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383"/>
          <p:cNvGrpSpPr>
            <a:grpSpLocks/>
          </p:cNvGrpSpPr>
          <p:nvPr/>
        </p:nvGrpSpPr>
        <p:grpSpPr bwMode="auto">
          <a:xfrm>
            <a:off x="5181600" y="5638800"/>
            <a:ext cx="1828800" cy="1219200"/>
            <a:chOff x="3264" y="3552"/>
            <a:chExt cx="1152" cy="768"/>
          </a:xfrm>
        </p:grpSpPr>
        <p:sp>
          <p:nvSpPr>
            <p:cNvPr id="82178" name="Rectangle 371"/>
            <p:cNvSpPr>
              <a:spLocks noChangeArrowheads="1"/>
            </p:cNvSpPr>
            <p:nvPr/>
          </p:nvSpPr>
          <p:spPr bwMode="auto">
            <a:xfrm rot="-8100000">
              <a:off x="4150" y="405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82179" name="Rectangle 372"/>
            <p:cNvSpPr>
              <a:spLocks noChangeArrowheads="1"/>
            </p:cNvSpPr>
            <p:nvPr/>
          </p:nvSpPr>
          <p:spPr bwMode="auto">
            <a:xfrm rot="2700000">
              <a:off x="4006" y="39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82180" name="Rectangle 373"/>
            <p:cNvSpPr>
              <a:spLocks noChangeArrowheads="1"/>
            </p:cNvSpPr>
            <p:nvPr/>
          </p:nvSpPr>
          <p:spPr bwMode="auto">
            <a:xfrm rot="8100000">
              <a:off x="3552" y="403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82181" name="Rectangle 374"/>
            <p:cNvSpPr>
              <a:spLocks noChangeArrowheads="1"/>
            </p:cNvSpPr>
            <p:nvPr/>
          </p:nvSpPr>
          <p:spPr bwMode="auto">
            <a:xfrm rot="-2700000">
              <a:off x="3264" y="403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82182" name="Rectangle 375"/>
            <p:cNvSpPr>
              <a:spLocks noChangeArrowheads="1"/>
            </p:cNvSpPr>
            <p:nvPr/>
          </p:nvSpPr>
          <p:spPr bwMode="auto">
            <a:xfrm>
              <a:off x="3504" y="38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82183" name="Rectangle 376"/>
            <p:cNvSpPr>
              <a:spLocks noChangeArrowheads="1"/>
            </p:cNvSpPr>
            <p:nvPr/>
          </p:nvSpPr>
          <p:spPr bwMode="auto">
            <a:xfrm flipV="1">
              <a:off x="3648" y="355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82184" name="Rectangle 377"/>
            <p:cNvSpPr>
              <a:spLocks noChangeArrowheads="1"/>
            </p:cNvSpPr>
            <p:nvPr/>
          </p:nvSpPr>
          <p:spPr bwMode="auto">
            <a:xfrm rot="5400000" flipV="1">
              <a:off x="3718" y="39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82185" name="Rectangle 378"/>
            <p:cNvSpPr>
              <a:spLocks noChangeArrowheads="1"/>
            </p:cNvSpPr>
            <p:nvPr/>
          </p:nvSpPr>
          <p:spPr bwMode="auto">
            <a:xfrm rot="-5400000" flipH="1" flipV="1">
              <a:off x="3814" y="367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Group 389"/>
          <p:cNvGrpSpPr>
            <a:grpSpLocks/>
          </p:cNvGrpSpPr>
          <p:nvPr/>
        </p:nvGrpSpPr>
        <p:grpSpPr bwMode="auto">
          <a:xfrm>
            <a:off x="7007225" y="1066800"/>
            <a:ext cx="2070100" cy="2076450"/>
            <a:chOff x="4414" y="672"/>
            <a:chExt cx="1304" cy="1308"/>
          </a:xfrm>
        </p:grpSpPr>
        <p:grpSp>
          <p:nvGrpSpPr>
            <p:cNvPr id="10" name="Group 388"/>
            <p:cNvGrpSpPr>
              <a:grpSpLocks/>
            </p:cNvGrpSpPr>
            <p:nvPr/>
          </p:nvGrpSpPr>
          <p:grpSpPr bwMode="auto">
            <a:xfrm>
              <a:off x="4414" y="672"/>
              <a:ext cx="1010" cy="861"/>
              <a:chOff x="4414" y="672"/>
              <a:chExt cx="1010" cy="861"/>
            </a:xfrm>
          </p:grpSpPr>
          <p:sp>
            <p:nvSpPr>
              <p:cNvPr id="82172" name="AutoShape 278"/>
              <p:cNvSpPr>
                <a:spLocks noChangeArrowheads="1"/>
              </p:cNvSpPr>
              <p:nvPr/>
            </p:nvSpPr>
            <p:spPr bwMode="auto">
              <a:xfrm rot="-4367175">
                <a:off x="4920" y="792"/>
                <a:ext cx="336" cy="96"/>
              </a:xfrm>
              <a:prstGeom prst="homePlate">
                <a:avLst>
                  <a:gd name="adj" fmla="val 87500"/>
                </a:avLst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73" name="AutoShape 277"/>
              <p:cNvSpPr>
                <a:spLocks noChangeArrowheads="1"/>
              </p:cNvSpPr>
              <p:nvPr/>
            </p:nvSpPr>
            <p:spPr bwMode="auto">
              <a:xfrm rot="-1896273">
                <a:off x="5040" y="912"/>
                <a:ext cx="336" cy="96"/>
              </a:xfrm>
              <a:prstGeom prst="homePlate">
                <a:avLst>
                  <a:gd name="adj" fmla="val 87500"/>
                </a:avLst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74" name="AutoShape 276"/>
              <p:cNvSpPr>
                <a:spLocks noChangeArrowheads="1"/>
              </p:cNvSpPr>
              <p:nvPr/>
            </p:nvSpPr>
            <p:spPr bwMode="auto">
              <a:xfrm>
                <a:off x="5088" y="1104"/>
                <a:ext cx="336" cy="96"/>
              </a:xfrm>
              <a:prstGeom prst="homePlate">
                <a:avLst>
                  <a:gd name="adj" fmla="val 87500"/>
                </a:avLst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387"/>
              <p:cNvGrpSpPr>
                <a:grpSpLocks/>
              </p:cNvGrpSpPr>
              <p:nvPr/>
            </p:nvGrpSpPr>
            <p:grpSpPr bwMode="auto">
              <a:xfrm>
                <a:off x="4414" y="864"/>
                <a:ext cx="855" cy="669"/>
                <a:chOff x="4414" y="864"/>
                <a:chExt cx="855" cy="669"/>
              </a:xfrm>
            </p:grpSpPr>
            <p:sp>
              <p:nvSpPr>
                <p:cNvPr id="82176" name="Oval 272"/>
                <p:cNvSpPr>
                  <a:spLocks noChangeArrowheads="1"/>
                </p:cNvSpPr>
                <p:nvPr/>
              </p:nvSpPr>
              <p:spPr bwMode="auto">
                <a:xfrm rot="9600817">
                  <a:off x="4414" y="864"/>
                  <a:ext cx="855" cy="669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77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4553" y="1008"/>
                  <a:ext cx="566" cy="3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2200" b="1">
                      <a:solidFill>
                        <a:schemeClr val="bg1"/>
                      </a:solidFill>
                    </a:rPr>
                    <a:t>killer</a:t>
                  </a:r>
                  <a:br>
                    <a:rPr lang="en-US" sz="2200" b="1">
                      <a:solidFill>
                        <a:schemeClr val="bg1"/>
                      </a:solidFill>
                    </a:rPr>
                  </a:br>
                  <a:r>
                    <a:rPr lang="en-US" sz="2200" b="1">
                      <a:solidFill>
                        <a:schemeClr val="bg1"/>
                      </a:solidFill>
                    </a:rPr>
                    <a:t>T cell</a:t>
                  </a:r>
                  <a:endParaRPr lang="en-US" sz="2200" b="1">
                    <a:solidFill>
                      <a:srgbClr val="0F116A"/>
                    </a:solidFill>
                  </a:endParaRPr>
                </a:p>
              </p:txBody>
            </p:sp>
          </p:grpSp>
        </p:grpSp>
        <p:sp>
          <p:nvSpPr>
            <p:cNvPr id="82171" name="Rectangle 385"/>
            <p:cNvSpPr>
              <a:spLocks noChangeArrowheads="1"/>
            </p:cNvSpPr>
            <p:nvPr/>
          </p:nvSpPr>
          <p:spPr bwMode="auto">
            <a:xfrm>
              <a:off x="4594" y="1584"/>
              <a:ext cx="112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200" b="1" u="sng">
                  <a:solidFill>
                    <a:srgbClr val="CC0000"/>
                  </a:solidFill>
                </a:rPr>
                <a:t>activate</a:t>
              </a:r>
              <a:br>
                <a:rPr lang="en-US" sz="2200" b="1" u="sng">
                  <a:solidFill>
                    <a:srgbClr val="CC0000"/>
                  </a:solidFill>
                </a:rPr>
              </a:br>
              <a:r>
                <a:rPr lang="en-US" sz="2200" b="1" u="sng">
                  <a:solidFill>
                    <a:srgbClr val="CC0000"/>
                  </a:solidFill>
                </a:rPr>
                <a:t>killer T cells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61190" name="Text Box 390"/>
          <p:cNvSpPr txBox="1">
            <a:spLocks noChangeArrowheads="1"/>
          </p:cNvSpPr>
          <p:nvPr/>
        </p:nvSpPr>
        <p:spPr bwMode="auto">
          <a:xfrm>
            <a:off x="304800" y="3657600"/>
            <a:ext cx="4889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b="1">
                <a:solidFill>
                  <a:srgbClr val="0F116A"/>
                </a:solidFill>
              </a:rPr>
              <a:t>or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61193" name="Rectangle 393"/>
          <p:cNvSpPr>
            <a:spLocks noChangeArrowheads="1"/>
          </p:cNvSpPr>
          <p:nvPr/>
        </p:nvSpPr>
        <p:spPr bwMode="auto">
          <a:xfrm>
            <a:off x="2971800" y="33528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interleukin 1</a:t>
            </a:r>
          </a:p>
        </p:txBody>
      </p:sp>
      <p:sp>
        <p:nvSpPr>
          <p:cNvPr id="461194" name="Rectangle 394"/>
          <p:cNvSpPr>
            <a:spLocks noChangeArrowheads="1"/>
          </p:cNvSpPr>
          <p:nvPr/>
        </p:nvSpPr>
        <p:spPr bwMode="auto">
          <a:xfrm rot="1750064">
            <a:off x="5943600" y="44196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interleukin 2</a:t>
            </a:r>
          </a:p>
        </p:txBody>
      </p:sp>
      <p:sp>
        <p:nvSpPr>
          <p:cNvPr id="461195" name="Rectangle 395"/>
          <p:cNvSpPr>
            <a:spLocks noChangeArrowheads="1"/>
          </p:cNvSpPr>
          <p:nvPr/>
        </p:nvSpPr>
        <p:spPr bwMode="auto">
          <a:xfrm rot="-1771631">
            <a:off x="5638800" y="22860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interleukin 2</a:t>
            </a:r>
          </a:p>
        </p:txBody>
      </p:sp>
      <p:grpSp>
        <p:nvGrpSpPr>
          <p:cNvPr id="12" name="Group 568"/>
          <p:cNvGrpSpPr>
            <a:grpSpLocks/>
          </p:cNvGrpSpPr>
          <p:nvPr/>
        </p:nvGrpSpPr>
        <p:grpSpPr bwMode="auto">
          <a:xfrm>
            <a:off x="69850" y="1314450"/>
            <a:ext cx="3302000" cy="2393950"/>
            <a:chOff x="44" y="828"/>
            <a:chExt cx="2080" cy="1508"/>
          </a:xfrm>
        </p:grpSpPr>
        <p:sp>
          <p:nvSpPr>
            <p:cNvPr id="82082" name="Text Box 83"/>
            <p:cNvSpPr txBox="1">
              <a:spLocks noChangeArrowheads="1"/>
            </p:cNvSpPr>
            <p:nvPr/>
          </p:nvSpPr>
          <p:spPr bwMode="auto">
            <a:xfrm>
              <a:off x="898" y="828"/>
              <a:ext cx="122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b="1" u="sng">
                  <a:solidFill>
                    <a:srgbClr val="CC0000"/>
                  </a:solidFill>
                </a:rPr>
                <a:t>infected cell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grpSp>
          <p:nvGrpSpPr>
            <p:cNvPr id="13" name="Group 420"/>
            <p:cNvGrpSpPr>
              <a:grpSpLocks/>
            </p:cNvGrpSpPr>
            <p:nvPr/>
          </p:nvGrpSpPr>
          <p:grpSpPr bwMode="auto">
            <a:xfrm>
              <a:off x="44" y="912"/>
              <a:ext cx="1584" cy="1424"/>
              <a:chOff x="192" y="912"/>
              <a:chExt cx="1584" cy="1424"/>
            </a:xfrm>
          </p:grpSpPr>
          <p:grpSp>
            <p:nvGrpSpPr>
              <p:cNvPr id="14" name="Group 5"/>
              <p:cNvGrpSpPr>
                <a:grpSpLocks/>
              </p:cNvGrpSpPr>
              <p:nvPr/>
            </p:nvGrpSpPr>
            <p:grpSpPr bwMode="auto">
              <a:xfrm>
                <a:off x="192" y="912"/>
                <a:ext cx="1584" cy="1424"/>
                <a:chOff x="240" y="2256"/>
                <a:chExt cx="2112" cy="1899"/>
              </a:xfrm>
            </p:grpSpPr>
            <p:grpSp>
              <p:nvGrpSpPr>
                <p:cNvPr id="15" name="Group 6"/>
                <p:cNvGrpSpPr>
                  <a:grpSpLocks/>
                </p:cNvGrpSpPr>
                <p:nvPr/>
              </p:nvGrpSpPr>
              <p:grpSpPr bwMode="auto">
                <a:xfrm>
                  <a:off x="1096" y="2256"/>
                  <a:ext cx="173" cy="228"/>
                  <a:chOff x="4410" y="2401"/>
                  <a:chExt cx="144" cy="190"/>
                </a:xfrm>
              </p:grpSpPr>
              <p:sp>
                <p:nvSpPr>
                  <p:cNvPr id="82168" name="AutoShape 7"/>
                  <p:cNvSpPr>
                    <a:spLocks noChangeArrowheads="1"/>
                  </p:cNvSpPr>
                  <p:nvPr/>
                </p:nvSpPr>
                <p:spPr bwMode="auto">
                  <a:xfrm rot="789218">
                    <a:off x="4410" y="2447"/>
                    <a:ext cx="144" cy="144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C59AF7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69" name="AutoShape 8"/>
                  <p:cNvSpPr>
                    <a:spLocks noChangeArrowheads="1"/>
                  </p:cNvSpPr>
                  <p:nvPr/>
                </p:nvSpPr>
                <p:spPr bwMode="auto">
                  <a:xfrm rot="789218">
                    <a:off x="4466" y="2401"/>
                    <a:ext cx="64" cy="9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9"/>
                <p:cNvGrpSpPr>
                  <a:grpSpLocks/>
                </p:cNvGrpSpPr>
                <p:nvPr/>
              </p:nvGrpSpPr>
              <p:grpSpPr bwMode="auto">
                <a:xfrm>
                  <a:off x="1276" y="2312"/>
                  <a:ext cx="173" cy="228"/>
                  <a:chOff x="4410" y="2401"/>
                  <a:chExt cx="144" cy="190"/>
                </a:xfrm>
              </p:grpSpPr>
              <p:sp>
                <p:nvSpPr>
                  <p:cNvPr id="82166" name="AutoShape 10"/>
                  <p:cNvSpPr>
                    <a:spLocks noChangeArrowheads="1"/>
                  </p:cNvSpPr>
                  <p:nvPr/>
                </p:nvSpPr>
                <p:spPr bwMode="auto">
                  <a:xfrm rot="789218">
                    <a:off x="4410" y="2447"/>
                    <a:ext cx="144" cy="144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C59AF7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67" name="AutoShape 11"/>
                  <p:cNvSpPr>
                    <a:spLocks noChangeArrowheads="1"/>
                  </p:cNvSpPr>
                  <p:nvPr/>
                </p:nvSpPr>
                <p:spPr bwMode="auto">
                  <a:xfrm rot="789218">
                    <a:off x="4466" y="2401"/>
                    <a:ext cx="64" cy="9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12"/>
                <p:cNvGrpSpPr>
                  <a:grpSpLocks/>
                </p:cNvGrpSpPr>
                <p:nvPr/>
              </p:nvGrpSpPr>
              <p:grpSpPr bwMode="auto">
                <a:xfrm>
                  <a:off x="1449" y="2370"/>
                  <a:ext cx="173" cy="228"/>
                  <a:chOff x="4410" y="2401"/>
                  <a:chExt cx="144" cy="190"/>
                </a:xfrm>
              </p:grpSpPr>
              <p:sp>
                <p:nvSpPr>
                  <p:cNvPr id="82164" name="AutoShape 13"/>
                  <p:cNvSpPr>
                    <a:spLocks noChangeArrowheads="1"/>
                  </p:cNvSpPr>
                  <p:nvPr/>
                </p:nvSpPr>
                <p:spPr bwMode="auto">
                  <a:xfrm rot="789218">
                    <a:off x="4410" y="2447"/>
                    <a:ext cx="144" cy="144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C59AF7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65" name="AutoShape 14"/>
                  <p:cNvSpPr>
                    <a:spLocks noChangeArrowheads="1"/>
                  </p:cNvSpPr>
                  <p:nvPr/>
                </p:nvSpPr>
                <p:spPr bwMode="auto">
                  <a:xfrm rot="789218">
                    <a:off x="4466" y="2401"/>
                    <a:ext cx="64" cy="9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15"/>
                <p:cNvGrpSpPr>
                  <a:grpSpLocks/>
                </p:cNvGrpSpPr>
                <p:nvPr/>
              </p:nvGrpSpPr>
              <p:grpSpPr bwMode="auto">
                <a:xfrm>
                  <a:off x="1756" y="2672"/>
                  <a:ext cx="183" cy="208"/>
                  <a:chOff x="1711" y="1932"/>
                  <a:chExt cx="153" cy="173"/>
                </a:xfrm>
              </p:grpSpPr>
              <p:sp>
                <p:nvSpPr>
                  <p:cNvPr id="82162" name="AutoShape 16"/>
                  <p:cNvSpPr>
                    <a:spLocks noChangeArrowheads="1"/>
                  </p:cNvSpPr>
                  <p:nvPr/>
                </p:nvSpPr>
                <p:spPr bwMode="auto">
                  <a:xfrm rot="2554829">
                    <a:off x="1711" y="1961"/>
                    <a:ext cx="144" cy="144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C59AF7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63" name="AutoShape 17"/>
                  <p:cNvSpPr>
                    <a:spLocks noChangeArrowheads="1"/>
                  </p:cNvSpPr>
                  <p:nvPr/>
                </p:nvSpPr>
                <p:spPr bwMode="auto">
                  <a:xfrm rot="2554829">
                    <a:off x="1800" y="1932"/>
                    <a:ext cx="64" cy="9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C0000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18"/>
                <p:cNvGrpSpPr>
                  <a:grpSpLocks/>
                </p:cNvGrpSpPr>
                <p:nvPr/>
              </p:nvGrpSpPr>
              <p:grpSpPr bwMode="auto">
                <a:xfrm>
                  <a:off x="2122" y="3349"/>
                  <a:ext cx="230" cy="173"/>
                  <a:chOff x="2122" y="3349"/>
                  <a:chExt cx="230" cy="173"/>
                </a:xfrm>
              </p:grpSpPr>
              <p:sp>
                <p:nvSpPr>
                  <p:cNvPr id="82160" name="AutoShape 1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122" y="3349"/>
                    <a:ext cx="173" cy="173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C59AF7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61" name="AutoShape 2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256" y="3378"/>
                    <a:ext cx="77" cy="11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21"/>
                <p:cNvGrpSpPr>
                  <a:grpSpLocks/>
                </p:cNvGrpSpPr>
                <p:nvPr/>
              </p:nvGrpSpPr>
              <p:grpSpPr bwMode="auto">
                <a:xfrm rot="4382755">
                  <a:off x="1575" y="3954"/>
                  <a:ext cx="230" cy="172"/>
                  <a:chOff x="4320" y="2880"/>
                  <a:chExt cx="192" cy="144"/>
                </a:xfrm>
              </p:grpSpPr>
              <p:sp>
                <p:nvSpPr>
                  <p:cNvPr id="82158" name="AutoShape 2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20" y="2880"/>
                    <a:ext cx="144" cy="144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C59AF7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59" name="AutoShape 2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432" y="2904"/>
                    <a:ext cx="64" cy="9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99B00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24"/>
                <p:cNvGrpSpPr>
                  <a:grpSpLocks/>
                </p:cNvGrpSpPr>
                <p:nvPr/>
              </p:nvGrpSpPr>
              <p:grpSpPr bwMode="auto">
                <a:xfrm rot="6645232">
                  <a:off x="885" y="3780"/>
                  <a:ext cx="230" cy="173"/>
                  <a:chOff x="4320" y="2880"/>
                  <a:chExt cx="192" cy="144"/>
                </a:xfrm>
              </p:grpSpPr>
              <p:sp>
                <p:nvSpPr>
                  <p:cNvPr id="82156" name="AutoShape 2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20" y="2880"/>
                    <a:ext cx="144" cy="144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C59AF7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57" name="AutoShape 2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432" y="2904"/>
                    <a:ext cx="64" cy="9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99B00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27"/>
                <p:cNvGrpSpPr>
                  <a:grpSpLocks/>
                </p:cNvGrpSpPr>
                <p:nvPr/>
              </p:nvGrpSpPr>
              <p:grpSpPr bwMode="auto">
                <a:xfrm rot="2842310">
                  <a:off x="1863" y="3838"/>
                  <a:ext cx="230" cy="173"/>
                  <a:chOff x="4320" y="2400"/>
                  <a:chExt cx="192" cy="144"/>
                </a:xfrm>
              </p:grpSpPr>
              <p:sp>
                <p:nvSpPr>
                  <p:cNvPr id="82154" name="AutoShape 2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20" y="2400"/>
                    <a:ext cx="144" cy="144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C59AF7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55" name="AutoShape 2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432" y="2424"/>
                    <a:ext cx="64" cy="9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C0000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30"/>
                <p:cNvGrpSpPr>
                  <a:grpSpLocks/>
                </p:cNvGrpSpPr>
                <p:nvPr/>
              </p:nvGrpSpPr>
              <p:grpSpPr bwMode="auto">
                <a:xfrm rot="5284560">
                  <a:off x="1345" y="3953"/>
                  <a:ext cx="230" cy="173"/>
                  <a:chOff x="4320" y="2400"/>
                  <a:chExt cx="192" cy="144"/>
                </a:xfrm>
              </p:grpSpPr>
              <p:sp>
                <p:nvSpPr>
                  <p:cNvPr id="82152" name="AutoShape 3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20" y="2400"/>
                    <a:ext cx="144" cy="144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C59AF7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53" name="AutoShape 3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432" y="2424"/>
                    <a:ext cx="64" cy="9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C0000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33"/>
                <p:cNvGrpSpPr>
                  <a:grpSpLocks/>
                </p:cNvGrpSpPr>
                <p:nvPr/>
              </p:nvGrpSpPr>
              <p:grpSpPr bwMode="auto">
                <a:xfrm rot="6899366">
                  <a:off x="1115" y="3895"/>
                  <a:ext cx="230" cy="173"/>
                  <a:chOff x="4319" y="1871"/>
                  <a:chExt cx="192" cy="144"/>
                </a:xfrm>
              </p:grpSpPr>
              <p:sp>
                <p:nvSpPr>
                  <p:cNvPr id="82150" name="AutoShape 3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19" y="1871"/>
                    <a:ext cx="144" cy="144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C59AF7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51" name="AutoShape 3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431" y="1895"/>
                    <a:ext cx="64" cy="9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F116A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36"/>
                <p:cNvGrpSpPr>
                  <a:grpSpLocks/>
                </p:cNvGrpSpPr>
                <p:nvPr/>
              </p:nvGrpSpPr>
              <p:grpSpPr bwMode="auto">
                <a:xfrm rot="-2901987">
                  <a:off x="1575" y="2514"/>
                  <a:ext cx="230" cy="172"/>
                  <a:chOff x="4319" y="1871"/>
                  <a:chExt cx="192" cy="144"/>
                </a:xfrm>
              </p:grpSpPr>
              <p:sp>
                <p:nvSpPr>
                  <p:cNvPr id="82148" name="AutoShape 3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19" y="1871"/>
                    <a:ext cx="144" cy="144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C59AF7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49" name="AutoShape 3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431" y="1895"/>
                    <a:ext cx="64" cy="9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F116A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39"/>
                <p:cNvGrpSpPr>
                  <a:grpSpLocks/>
                </p:cNvGrpSpPr>
                <p:nvPr/>
              </p:nvGrpSpPr>
              <p:grpSpPr bwMode="auto">
                <a:xfrm rot="-2845171">
                  <a:off x="1921" y="2859"/>
                  <a:ext cx="230" cy="173"/>
                  <a:chOff x="4320" y="2880"/>
                  <a:chExt cx="192" cy="144"/>
                </a:xfrm>
              </p:grpSpPr>
              <p:sp>
                <p:nvSpPr>
                  <p:cNvPr id="82146" name="AutoShape 4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20" y="2880"/>
                    <a:ext cx="144" cy="144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C59AF7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47" name="AutoShap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432" y="2904"/>
                    <a:ext cx="64" cy="9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99B00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42"/>
                <p:cNvGrpSpPr>
                  <a:grpSpLocks/>
                </p:cNvGrpSpPr>
                <p:nvPr/>
              </p:nvGrpSpPr>
              <p:grpSpPr bwMode="auto">
                <a:xfrm>
                  <a:off x="2015" y="3616"/>
                  <a:ext cx="204" cy="185"/>
                  <a:chOff x="2015" y="3616"/>
                  <a:chExt cx="204" cy="185"/>
                </a:xfrm>
              </p:grpSpPr>
              <p:sp>
                <p:nvSpPr>
                  <p:cNvPr id="82144" name="AutoShape 43"/>
                  <p:cNvSpPr>
                    <a:spLocks noChangeArrowheads="1"/>
                  </p:cNvSpPr>
                  <p:nvPr/>
                </p:nvSpPr>
                <p:spPr bwMode="auto">
                  <a:xfrm rot="8046864">
                    <a:off x="2014" y="3617"/>
                    <a:ext cx="173" cy="172"/>
                  </a:xfrm>
                  <a:prstGeom prst="hexagon">
                    <a:avLst>
                      <a:gd name="adj" fmla="val 25145"/>
                      <a:gd name="vf" fmla="val 115470"/>
                    </a:avLst>
                  </a:prstGeom>
                  <a:solidFill>
                    <a:srgbClr val="C59AF7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45" name="AutoShape 44"/>
                  <p:cNvSpPr>
                    <a:spLocks noChangeArrowheads="1"/>
                  </p:cNvSpPr>
                  <p:nvPr/>
                </p:nvSpPr>
                <p:spPr bwMode="auto">
                  <a:xfrm rot="8046864">
                    <a:off x="2123" y="3705"/>
                    <a:ext cx="77" cy="11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45"/>
                <p:cNvGrpSpPr>
                  <a:grpSpLocks/>
                </p:cNvGrpSpPr>
                <p:nvPr/>
              </p:nvGrpSpPr>
              <p:grpSpPr bwMode="auto">
                <a:xfrm rot="3499058">
                  <a:off x="2092" y="3033"/>
                  <a:ext cx="173" cy="230"/>
                  <a:chOff x="3168" y="1632"/>
                  <a:chExt cx="144" cy="192"/>
                </a:xfrm>
              </p:grpSpPr>
              <p:sp>
                <p:nvSpPr>
                  <p:cNvPr id="82142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1680"/>
                    <a:ext cx="144" cy="144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C59AF7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43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3208" y="1632"/>
                    <a:ext cx="64" cy="9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2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123" name="Oval 48"/>
                <p:cNvSpPr>
                  <a:spLocks noChangeArrowheads="1"/>
                </p:cNvSpPr>
                <p:nvPr/>
              </p:nvSpPr>
              <p:spPr bwMode="auto">
                <a:xfrm rot="1914836">
                  <a:off x="240" y="2506"/>
                  <a:ext cx="2015" cy="1381"/>
                </a:xfrm>
                <a:prstGeom prst="ellipse">
                  <a:avLst/>
                </a:prstGeom>
                <a:solidFill>
                  <a:srgbClr val="FFEA18"/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24" name="AutoShape 49"/>
                <p:cNvSpPr>
                  <a:spLocks noChangeArrowheads="1"/>
                </p:cNvSpPr>
                <p:nvPr/>
              </p:nvSpPr>
              <p:spPr bwMode="auto">
                <a:xfrm>
                  <a:off x="1604" y="3003"/>
                  <a:ext cx="76" cy="11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F116A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25" name="AutoShape 50"/>
                <p:cNvSpPr>
                  <a:spLocks noChangeArrowheads="1"/>
                </p:cNvSpPr>
                <p:nvPr/>
              </p:nvSpPr>
              <p:spPr bwMode="auto">
                <a:xfrm>
                  <a:off x="1488" y="3061"/>
                  <a:ext cx="77" cy="11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26" name="AutoShape 51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047" y="3445"/>
                  <a:ext cx="77" cy="11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99B00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27" name="AutoShape 52"/>
                <p:cNvSpPr>
                  <a:spLocks noChangeArrowheads="1"/>
                </p:cNvSpPr>
                <p:nvPr/>
              </p:nvSpPr>
              <p:spPr bwMode="auto">
                <a:xfrm rot="-5400000">
                  <a:off x="1681" y="2811"/>
                  <a:ext cx="76" cy="11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F116A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28" name="AutoShape 53"/>
                <p:cNvSpPr>
                  <a:spLocks noChangeArrowheads="1"/>
                </p:cNvSpPr>
                <p:nvPr/>
              </p:nvSpPr>
              <p:spPr bwMode="auto">
                <a:xfrm>
                  <a:off x="1776" y="3291"/>
                  <a:ext cx="77" cy="11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F116A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29" name="AutoShape 54"/>
                <p:cNvSpPr>
                  <a:spLocks noChangeArrowheads="1"/>
                </p:cNvSpPr>
                <p:nvPr/>
              </p:nvSpPr>
              <p:spPr bwMode="auto">
                <a:xfrm>
                  <a:off x="1201" y="3637"/>
                  <a:ext cx="76" cy="11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30" name="AutoShape 55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1402" y="2859"/>
                  <a:ext cx="58" cy="11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31" name="Oval 56"/>
                <p:cNvSpPr>
                  <a:spLocks noChangeArrowheads="1"/>
                </p:cNvSpPr>
                <p:nvPr/>
              </p:nvSpPr>
              <p:spPr bwMode="auto">
                <a:xfrm rot="-1199183">
                  <a:off x="510" y="2715"/>
                  <a:ext cx="576" cy="450"/>
                </a:xfrm>
                <a:prstGeom prst="ellipse">
                  <a:avLst/>
                </a:prstGeom>
                <a:solidFill>
                  <a:srgbClr val="673713"/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32" name="AutoShape 57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105" y="3157"/>
                  <a:ext cx="77" cy="11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99B00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33" name="AutoShape 58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393" y="3502"/>
                  <a:ext cx="76" cy="11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99B00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34" name="AutoShape 59"/>
                <p:cNvSpPr>
                  <a:spLocks noChangeArrowheads="1"/>
                </p:cNvSpPr>
                <p:nvPr/>
              </p:nvSpPr>
              <p:spPr bwMode="auto">
                <a:xfrm>
                  <a:off x="1719" y="3637"/>
                  <a:ext cx="77" cy="11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0000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35" name="AutoShape 60"/>
                <p:cNvSpPr>
                  <a:spLocks noChangeArrowheads="1"/>
                </p:cNvSpPr>
                <p:nvPr/>
              </p:nvSpPr>
              <p:spPr bwMode="auto">
                <a:xfrm>
                  <a:off x="1258" y="3176"/>
                  <a:ext cx="77" cy="11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0000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36" name="AutoShape 61"/>
                <p:cNvSpPr>
                  <a:spLocks noChangeArrowheads="1"/>
                </p:cNvSpPr>
                <p:nvPr/>
              </p:nvSpPr>
              <p:spPr bwMode="auto">
                <a:xfrm>
                  <a:off x="855" y="3406"/>
                  <a:ext cx="77" cy="11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0000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37" name="AutoShape 62"/>
                <p:cNvSpPr>
                  <a:spLocks noChangeArrowheads="1"/>
                </p:cNvSpPr>
                <p:nvPr/>
              </p:nvSpPr>
              <p:spPr bwMode="auto">
                <a:xfrm rot="5400000">
                  <a:off x="1623" y="3445"/>
                  <a:ext cx="77" cy="11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38" name="AutoShape 63"/>
                <p:cNvSpPr>
                  <a:spLocks noChangeArrowheads="1"/>
                </p:cNvSpPr>
                <p:nvPr/>
              </p:nvSpPr>
              <p:spPr bwMode="auto">
                <a:xfrm flipV="1">
                  <a:off x="1334" y="2715"/>
                  <a:ext cx="77" cy="11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39" name="AutoShape 64"/>
                <p:cNvSpPr>
                  <a:spLocks noChangeArrowheads="1"/>
                </p:cNvSpPr>
                <p:nvPr/>
              </p:nvSpPr>
              <p:spPr bwMode="auto">
                <a:xfrm flipV="1">
                  <a:off x="1219" y="2658"/>
                  <a:ext cx="76" cy="11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40" name="AutoShape 65"/>
                <p:cNvSpPr>
                  <a:spLocks noChangeArrowheads="1"/>
                </p:cNvSpPr>
                <p:nvPr/>
              </p:nvSpPr>
              <p:spPr bwMode="auto">
                <a:xfrm flipV="1">
                  <a:off x="1161" y="2831"/>
                  <a:ext cx="77" cy="11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41" name="AutoShape 66"/>
                <p:cNvSpPr>
                  <a:spLocks noChangeArrowheads="1"/>
                </p:cNvSpPr>
                <p:nvPr/>
              </p:nvSpPr>
              <p:spPr bwMode="auto">
                <a:xfrm flipV="1">
                  <a:off x="1276" y="2831"/>
                  <a:ext cx="77" cy="11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085" name="Oval 68"/>
              <p:cNvSpPr>
                <a:spLocks noChangeArrowheads="1"/>
              </p:cNvSpPr>
              <p:nvPr/>
            </p:nvSpPr>
            <p:spPr bwMode="auto">
              <a:xfrm rot="2254818">
                <a:off x="705" y="1133"/>
                <a:ext cx="173" cy="1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6" name="AutoShape 69"/>
              <p:cNvSpPr>
                <a:spLocks noChangeArrowheads="1"/>
              </p:cNvSpPr>
              <p:nvPr/>
            </p:nvSpPr>
            <p:spPr bwMode="auto">
              <a:xfrm rot="3499058">
                <a:off x="494" y="1652"/>
                <a:ext cx="129" cy="13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7" name="AutoShape 70"/>
              <p:cNvSpPr>
                <a:spLocks noChangeArrowheads="1"/>
              </p:cNvSpPr>
              <p:nvPr/>
            </p:nvSpPr>
            <p:spPr bwMode="auto">
              <a:xfrm rot="3499058">
                <a:off x="840" y="1436"/>
                <a:ext cx="130" cy="129"/>
              </a:xfrm>
              <a:prstGeom prst="hexagon">
                <a:avLst>
                  <a:gd name="adj" fmla="val 25194"/>
                  <a:gd name="vf" fmla="val 115470"/>
                </a:avLst>
              </a:prstGeom>
              <a:solidFill>
                <a:srgbClr val="C59A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8" name="AutoShape 71"/>
              <p:cNvSpPr>
                <a:spLocks noChangeArrowheads="1"/>
              </p:cNvSpPr>
              <p:nvPr/>
            </p:nvSpPr>
            <p:spPr bwMode="auto">
              <a:xfrm rot="3499058">
                <a:off x="1099" y="1652"/>
                <a:ext cx="129" cy="13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9" name="AutoShape 72"/>
              <p:cNvSpPr>
                <a:spLocks noChangeArrowheads="1"/>
              </p:cNvSpPr>
              <p:nvPr/>
            </p:nvSpPr>
            <p:spPr bwMode="auto">
              <a:xfrm rot="3499058">
                <a:off x="1401" y="1825"/>
                <a:ext cx="130" cy="13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73"/>
              <p:cNvGrpSpPr>
                <a:grpSpLocks/>
              </p:cNvGrpSpPr>
              <p:nvPr/>
            </p:nvGrpSpPr>
            <p:grpSpPr bwMode="auto">
              <a:xfrm>
                <a:off x="494" y="1300"/>
                <a:ext cx="159" cy="172"/>
                <a:chOff x="784" y="2948"/>
                <a:chExt cx="176" cy="192"/>
              </a:xfrm>
            </p:grpSpPr>
            <p:sp>
              <p:nvSpPr>
                <p:cNvPr id="82107" name="Freeform 74"/>
                <p:cNvSpPr>
                  <a:spLocks/>
                </p:cNvSpPr>
                <p:nvPr/>
              </p:nvSpPr>
              <p:spPr bwMode="auto">
                <a:xfrm>
                  <a:off x="784" y="2948"/>
                  <a:ext cx="164" cy="170"/>
                </a:xfrm>
                <a:custGeom>
                  <a:avLst/>
                  <a:gdLst>
                    <a:gd name="T0" fmla="*/ 164 w 164"/>
                    <a:gd name="T1" fmla="*/ 5 h 170"/>
                    <a:gd name="T2" fmla="*/ 115 w 164"/>
                    <a:gd name="T3" fmla="*/ 13 h 170"/>
                    <a:gd name="T4" fmla="*/ 123 w 164"/>
                    <a:gd name="T5" fmla="*/ 54 h 170"/>
                    <a:gd name="T6" fmla="*/ 82 w 164"/>
                    <a:gd name="T7" fmla="*/ 79 h 170"/>
                    <a:gd name="T8" fmla="*/ 66 w 164"/>
                    <a:gd name="T9" fmla="*/ 96 h 170"/>
                    <a:gd name="T10" fmla="*/ 57 w 164"/>
                    <a:gd name="T11" fmla="*/ 137 h 170"/>
                    <a:gd name="T12" fmla="*/ 8 w 164"/>
                    <a:gd name="T13" fmla="*/ 153 h 170"/>
                    <a:gd name="T14" fmla="*/ 0 w 164"/>
                    <a:gd name="T15" fmla="*/ 170 h 1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4"/>
                    <a:gd name="T25" fmla="*/ 0 h 170"/>
                    <a:gd name="T26" fmla="*/ 164 w 164"/>
                    <a:gd name="T27" fmla="*/ 170 h 1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4" h="170">
                      <a:moveTo>
                        <a:pt x="164" y="5"/>
                      </a:moveTo>
                      <a:cubicBezTo>
                        <a:pt x="147" y="7"/>
                        <a:pt x="125" y="0"/>
                        <a:pt x="115" y="13"/>
                      </a:cubicBezTo>
                      <a:cubicBezTo>
                        <a:pt x="106" y="23"/>
                        <a:pt x="124" y="40"/>
                        <a:pt x="123" y="54"/>
                      </a:cubicBezTo>
                      <a:cubicBezTo>
                        <a:pt x="120" y="71"/>
                        <a:pt x="92" y="75"/>
                        <a:pt x="82" y="79"/>
                      </a:cubicBezTo>
                      <a:cubicBezTo>
                        <a:pt x="76" y="84"/>
                        <a:pt x="69" y="88"/>
                        <a:pt x="66" y="96"/>
                      </a:cubicBezTo>
                      <a:cubicBezTo>
                        <a:pt x="60" y="108"/>
                        <a:pt x="66" y="127"/>
                        <a:pt x="57" y="137"/>
                      </a:cubicBezTo>
                      <a:cubicBezTo>
                        <a:pt x="44" y="149"/>
                        <a:pt x="15" y="137"/>
                        <a:pt x="8" y="153"/>
                      </a:cubicBezTo>
                      <a:cubicBezTo>
                        <a:pt x="5" y="158"/>
                        <a:pt x="2" y="164"/>
                        <a:pt x="0" y="17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08" name="Freeform 75"/>
                <p:cNvSpPr>
                  <a:spLocks/>
                </p:cNvSpPr>
                <p:nvPr/>
              </p:nvSpPr>
              <p:spPr bwMode="auto">
                <a:xfrm rot="15370908" flipV="1">
                  <a:off x="793" y="2973"/>
                  <a:ext cx="164" cy="170"/>
                </a:xfrm>
                <a:custGeom>
                  <a:avLst/>
                  <a:gdLst>
                    <a:gd name="T0" fmla="*/ 164 w 164"/>
                    <a:gd name="T1" fmla="*/ 5 h 170"/>
                    <a:gd name="T2" fmla="*/ 115 w 164"/>
                    <a:gd name="T3" fmla="*/ 13 h 170"/>
                    <a:gd name="T4" fmla="*/ 123 w 164"/>
                    <a:gd name="T5" fmla="*/ 54 h 170"/>
                    <a:gd name="T6" fmla="*/ 82 w 164"/>
                    <a:gd name="T7" fmla="*/ 79 h 170"/>
                    <a:gd name="T8" fmla="*/ 66 w 164"/>
                    <a:gd name="T9" fmla="*/ 96 h 170"/>
                    <a:gd name="T10" fmla="*/ 57 w 164"/>
                    <a:gd name="T11" fmla="*/ 137 h 170"/>
                    <a:gd name="T12" fmla="*/ 8 w 164"/>
                    <a:gd name="T13" fmla="*/ 153 h 170"/>
                    <a:gd name="T14" fmla="*/ 0 w 164"/>
                    <a:gd name="T15" fmla="*/ 170 h 1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4"/>
                    <a:gd name="T25" fmla="*/ 0 h 170"/>
                    <a:gd name="T26" fmla="*/ 164 w 164"/>
                    <a:gd name="T27" fmla="*/ 170 h 1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4" h="170">
                      <a:moveTo>
                        <a:pt x="164" y="5"/>
                      </a:moveTo>
                      <a:cubicBezTo>
                        <a:pt x="147" y="7"/>
                        <a:pt x="125" y="0"/>
                        <a:pt x="115" y="13"/>
                      </a:cubicBezTo>
                      <a:cubicBezTo>
                        <a:pt x="106" y="23"/>
                        <a:pt x="124" y="40"/>
                        <a:pt x="123" y="54"/>
                      </a:cubicBezTo>
                      <a:cubicBezTo>
                        <a:pt x="120" y="71"/>
                        <a:pt x="92" y="75"/>
                        <a:pt x="82" y="79"/>
                      </a:cubicBezTo>
                      <a:cubicBezTo>
                        <a:pt x="76" y="84"/>
                        <a:pt x="69" y="88"/>
                        <a:pt x="66" y="96"/>
                      </a:cubicBezTo>
                      <a:cubicBezTo>
                        <a:pt x="60" y="108"/>
                        <a:pt x="66" y="127"/>
                        <a:pt x="57" y="137"/>
                      </a:cubicBezTo>
                      <a:cubicBezTo>
                        <a:pt x="44" y="149"/>
                        <a:pt x="15" y="137"/>
                        <a:pt x="8" y="153"/>
                      </a:cubicBezTo>
                      <a:cubicBezTo>
                        <a:pt x="5" y="158"/>
                        <a:pt x="2" y="164"/>
                        <a:pt x="0" y="17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091" name="Freeform 76"/>
              <p:cNvSpPr>
                <a:spLocks/>
              </p:cNvSpPr>
              <p:nvPr/>
            </p:nvSpPr>
            <p:spPr bwMode="auto">
              <a:xfrm>
                <a:off x="624" y="1386"/>
                <a:ext cx="147" cy="153"/>
              </a:xfrm>
              <a:custGeom>
                <a:avLst/>
                <a:gdLst>
                  <a:gd name="T0" fmla="*/ 164 w 164"/>
                  <a:gd name="T1" fmla="*/ 5 h 170"/>
                  <a:gd name="T2" fmla="*/ 115 w 164"/>
                  <a:gd name="T3" fmla="*/ 13 h 170"/>
                  <a:gd name="T4" fmla="*/ 123 w 164"/>
                  <a:gd name="T5" fmla="*/ 54 h 170"/>
                  <a:gd name="T6" fmla="*/ 82 w 164"/>
                  <a:gd name="T7" fmla="*/ 79 h 170"/>
                  <a:gd name="T8" fmla="*/ 66 w 164"/>
                  <a:gd name="T9" fmla="*/ 96 h 170"/>
                  <a:gd name="T10" fmla="*/ 57 w 164"/>
                  <a:gd name="T11" fmla="*/ 137 h 170"/>
                  <a:gd name="T12" fmla="*/ 8 w 164"/>
                  <a:gd name="T13" fmla="*/ 153 h 170"/>
                  <a:gd name="T14" fmla="*/ 0 w 164"/>
                  <a:gd name="T15" fmla="*/ 170 h 1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170"/>
                  <a:gd name="T26" fmla="*/ 164 w 164"/>
                  <a:gd name="T27" fmla="*/ 170 h 1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170">
                    <a:moveTo>
                      <a:pt x="164" y="5"/>
                    </a:moveTo>
                    <a:cubicBezTo>
                      <a:pt x="147" y="7"/>
                      <a:pt x="125" y="0"/>
                      <a:pt x="115" y="13"/>
                    </a:cubicBezTo>
                    <a:cubicBezTo>
                      <a:pt x="106" y="23"/>
                      <a:pt x="124" y="40"/>
                      <a:pt x="123" y="54"/>
                    </a:cubicBezTo>
                    <a:cubicBezTo>
                      <a:pt x="120" y="71"/>
                      <a:pt x="92" y="75"/>
                      <a:pt x="82" y="79"/>
                    </a:cubicBezTo>
                    <a:cubicBezTo>
                      <a:pt x="76" y="84"/>
                      <a:pt x="69" y="88"/>
                      <a:pt x="66" y="96"/>
                    </a:cubicBezTo>
                    <a:cubicBezTo>
                      <a:pt x="60" y="108"/>
                      <a:pt x="66" y="127"/>
                      <a:pt x="57" y="137"/>
                    </a:cubicBezTo>
                    <a:cubicBezTo>
                      <a:pt x="44" y="149"/>
                      <a:pt x="15" y="137"/>
                      <a:pt x="8" y="153"/>
                    </a:cubicBezTo>
                    <a:cubicBezTo>
                      <a:pt x="5" y="158"/>
                      <a:pt x="2" y="164"/>
                      <a:pt x="0" y="170"/>
                    </a:cubicBezTo>
                  </a:path>
                </a:pathLst>
              </a:custGeom>
              <a:noFill/>
              <a:ln w="9525">
                <a:solidFill>
                  <a:srgbClr val="FFEA1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92" name="Oval 398"/>
              <p:cNvSpPr>
                <a:spLocks noChangeArrowheads="1"/>
              </p:cNvSpPr>
              <p:nvPr/>
            </p:nvSpPr>
            <p:spPr bwMode="auto">
              <a:xfrm rot="2254818">
                <a:off x="1064" y="2009"/>
                <a:ext cx="173" cy="1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93" name="Oval 399"/>
              <p:cNvSpPr>
                <a:spLocks noChangeArrowheads="1"/>
              </p:cNvSpPr>
              <p:nvPr/>
            </p:nvSpPr>
            <p:spPr bwMode="auto">
              <a:xfrm rot="2254818">
                <a:off x="1325" y="1522"/>
                <a:ext cx="173" cy="1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94" name="Oval 401"/>
              <p:cNvSpPr>
                <a:spLocks noChangeArrowheads="1"/>
              </p:cNvSpPr>
              <p:nvPr/>
            </p:nvSpPr>
            <p:spPr bwMode="auto">
              <a:xfrm rot="2254818">
                <a:off x="690" y="1657"/>
                <a:ext cx="173" cy="1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" name="Group 408"/>
              <p:cNvGrpSpPr>
                <a:grpSpLocks/>
              </p:cNvGrpSpPr>
              <p:nvPr/>
            </p:nvGrpSpPr>
            <p:grpSpPr bwMode="auto">
              <a:xfrm rot="-4309955">
                <a:off x="740" y="1125"/>
                <a:ext cx="96" cy="104"/>
                <a:chOff x="784" y="2948"/>
                <a:chExt cx="176" cy="192"/>
              </a:xfrm>
            </p:grpSpPr>
            <p:sp>
              <p:nvSpPr>
                <p:cNvPr id="82105" name="Freeform 409"/>
                <p:cNvSpPr>
                  <a:spLocks/>
                </p:cNvSpPr>
                <p:nvPr/>
              </p:nvSpPr>
              <p:spPr bwMode="auto">
                <a:xfrm>
                  <a:off x="784" y="2948"/>
                  <a:ext cx="164" cy="170"/>
                </a:xfrm>
                <a:custGeom>
                  <a:avLst/>
                  <a:gdLst>
                    <a:gd name="T0" fmla="*/ 164 w 164"/>
                    <a:gd name="T1" fmla="*/ 5 h 170"/>
                    <a:gd name="T2" fmla="*/ 115 w 164"/>
                    <a:gd name="T3" fmla="*/ 13 h 170"/>
                    <a:gd name="T4" fmla="*/ 123 w 164"/>
                    <a:gd name="T5" fmla="*/ 54 h 170"/>
                    <a:gd name="T6" fmla="*/ 82 w 164"/>
                    <a:gd name="T7" fmla="*/ 79 h 170"/>
                    <a:gd name="T8" fmla="*/ 66 w 164"/>
                    <a:gd name="T9" fmla="*/ 96 h 170"/>
                    <a:gd name="T10" fmla="*/ 57 w 164"/>
                    <a:gd name="T11" fmla="*/ 137 h 170"/>
                    <a:gd name="T12" fmla="*/ 8 w 164"/>
                    <a:gd name="T13" fmla="*/ 153 h 170"/>
                    <a:gd name="T14" fmla="*/ 0 w 164"/>
                    <a:gd name="T15" fmla="*/ 170 h 1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4"/>
                    <a:gd name="T25" fmla="*/ 0 h 170"/>
                    <a:gd name="T26" fmla="*/ 164 w 164"/>
                    <a:gd name="T27" fmla="*/ 170 h 1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4" h="170">
                      <a:moveTo>
                        <a:pt x="164" y="5"/>
                      </a:moveTo>
                      <a:cubicBezTo>
                        <a:pt x="147" y="7"/>
                        <a:pt x="125" y="0"/>
                        <a:pt x="115" y="13"/>
                      </a:cubicBezTo>
                      <a:cubicBezTo>
                        <a:pt x="106" y="23"/>
                        <a:pt x="124" y="40"/>
                        <a:pt x="123" y="54"/>
                      </a:cubicBezTo>
                      <a:cubicBezTo>
                        <a:pt x="120" y="71"/>
                        <a:pt x="92" y="75"/>
                        <a:pt x="82" y="79"/>
                      </a:cubicBezTo>
                      <a:cubicBezTo>
                        <a:pt x="76" y="84"/>
                        <a:pt x="69" y="88"/>
                        <a:pt x="66" y="96"/>
                      </a:cubicBezTo>
                      <a:cubicBezTo>
                        <a:pt x="60" y="108"/>
                        <a:pt x="66" y="127"/>
                        <a:pt x="57" y="137"/>
                      </a:cubicBezTo>
                      <a:cubicBezTo>
                        <a:pt x="44" y="149"/>
                        <a:pt x="15" y="137"/>
                        <a:pt x="8" y="153"/>
                      </a:cubicBezTo>
                      <a:cubicBezTo>
                        <a:pt x="5" y="158"/>
                        <a:pt x="2" y="164"/>
                        <a:pt x="0" y="17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06" name="Freeform 410"/>
                <p:cNvSpPr>
                  <a:spLocks/>
                </p:cNvSpPr>
                <p:nvPr/>
              </p:nvSpPr>
              <p:spPr bwMode="auto">
                <a:xfrm rot="15370908" flipV="1">
                  <a:off x="793" y="2973"/>
                  <a:ext cx="164" cy="170"/>
                </a:xfrm>
                <a:custGeom>
                  <a:avLst/>
                  <a:gdLst>
                    <a:gd name="T0" fmla="*/ 164 w 164"/>
                    <a:gd name="T1" fmla="*/ 5 h 170"/>
                    <a:gd name="T2" fmla="*/ 115 w 164"/>
                    <a:gd name="T3" fmla="*/ 13 h 170"/>
                    <a:gd name="T4" fmla="*/ 123 w 164"/>
                    <a:gd name="T5" fmla="*/ 54 h 170"/>
                    <a:gd name="T6" fmla="*/ 82 w 164"/>
                    <a:gd name="T7" fmla="*/ 79 h 170"/>
                    <a:gd name="T8" fmla="*/ 66 w 164"/>
                    <a:gd name="T9" fmla="*/ 96 h 170"/>
                    <a:gd name="T10" fmla="*/ 57 w 164"/>
                    <a:gd name="T11" fmla="*/ 137 h 170"/>
                    <a:gd name="T12" fmla="*/ 8 w 164"/>
                    <a:gd name="T13" fmla="*/ 153 h 170"/>
                    <a:gd name="T14" fmla="*/ 0 w 164"/>
                    <a:gd name="T15" fmla="*/ 170 h 1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4"/>
                    <a:gd name="T25" fmla="*/ 0 h 170"/>
                    <a:gd name="T26" fmla="*/ 164 w 164"/>
                    <a:gd name="T27" fmla="*/ 170 h 1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4" h="170">
                      <a:moveTo>
                        <a:pt x="164" y="5"/>
                      </a:moveTo>
                      <a:cubicBezTo>
                        <a:pt x="147" y="7"/>
                        <a:pt x="125" y="0"/>
                        <a:pt x="115" y="13"/>
                      </a:cubicBezTo>
                      <a:cubicBezTo>
                        <a:pt x="106" y="23"/>
                        <a:pt x="124" y="40"/>
                        <a:pt x="123" y="54"/>
                      </a:cubicBezTo>
                      <a:cubicBezTo>
                        <a:pt x="120" y="71"/>
                        <a:pt x="92" y="75"/>
                        <a:pt x="82" y="79"/>
                      </a:cubicBezTo>
                      <a:cubicBezTo>
                        <a:pt x="76" y="84"/>
                        <a:pt x="69" y="88"/>
                        <a:pt x="66" y="96"/>
                      </a:cubicBezTo>
                      <a:cubicBezTo>
                        <a:pt x="60" y="108"/>
                        <a:pt x="66" y="127"/>
                        <a:pt x="57" y="137"/>
                      </a:cubicBezTo>
                      <a:cubicBezTo>
                        <a:pt x="44" y="149"/>
                        <a:pt x="15" y="137"/>
                        <a:pt x="8" y="153"/>
                      </a:cubicBezTo>
                      <a:cubicBezTo>
                        <a:pt x="5" y="158"/>
                        <a:pt x="2" y="164"/>
                        <a:pt x="0" y="17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411"/>
              <p:cNvGrpSpPr>
                <a:grpSpLocks/>
              </p:cNvGrpSpPr>
              <p:nvPr/>
            </p:nvGrpSpPr>
            <p:grpSpPr bwMode="auto">
              <a:xfrm rot="-4309955">
                <a:off x="719" y="1654"/>
                <a:ext cx="96" cy="104"/>
                <a:chOff x="784" y="2948"/>
                <a:chExt cx="176" cy="192"/>
              </a:xfrm>
            </p:grpSpPr>
            <p:sp>
              <p:nvSpPr>
                <p:cNvPr id="82103" name="Freeform 412"/>
                <p:cNvSpPr>
                  <a:spLocks/>
                </p:cNvSpPr>
                <p:nvPr/>
              </p:nvSpPr>
              <p:spPr bwMode="auto">
                <a:xfrm>
                  <a:off x="784" y="2948"/>
                  <a:ext cx="164" cy="170"/>
                </a:xfrm>
                <a:custGeom>
                  <a:avLst/>
                  <a:gdLst>
                    <a:gd name="T0" fmla="*/ 164 w 164"/>
                    <a:gd name="T1" fmla="*/ 5 h 170"/>
                    <a:gd name="T2" fmla="*/ 115 w 164"/>
                    <a:gd name="T3" fmla="*/ 13 h 170"/>
                    <a:gd name="T4" fmla="*/ 123 w 164"/>
                    <a:gd name="T5" fmla="*/ 54 h 170"/>
                    <a:gd name="T6" fmla="*/ 82 w 164"/>
                    <a:gd name="T7" fmla="*/ 79 h 170"/>
                    <a:gd name="T8" fmla="*/ 66 w 164"/>
                    <a:gd name="T9" fmla="*/ 96 h 170"/>
                    <a:gd name="T10" fmla="*/ 57 w 164"/>
                    <a:gd name="T11" fmla="*/ 137 h 170"/>
                    <a:gd name="T12" fmla="*/ 8 w 164"/>
                    <a:gd name="T13" fmla="*/ 153 h 170"/>
                    <a:gd name="T14" fmla="*/ 0 w 164"/>
                    <a:gd name="T15" fmla="*/ 170 h 1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4"/>
                    <a:gd name="T25" fmla="*/ 0 h 170"/>
                    <a:gd name="T26" fmla="*/ 164 w 164"/>
                    <a:gd name="T27" fmla="*/ 170 h 1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4" h="170">
                      <a:moveTo>
                        <a:pt x="164" y="5"/>
                      </a:moveTo>
                      <a:cubicBezTo>
                        <a:pt x="147" y="7"/>
                        <a:pt x="125" y="0"/>
                        <a:pt x="115" y="13"/>
                      </a:cubicBezTo>
                      <a:cubicBezTo>
                        <a:pt x="106" y="23"/>
                        <a:pt x="124" y="40"/>
                        <a:pt x="123" y="54"/>
                      </a:cubicBezTo>
                      <a:cubicBezTo>
                        <a:pt x="120" y="71"/>
                        <a:pt x="92" y="75"/>
                        <a:pt x="82" y="79"/>
                      </a:cubicBezTo>
                      <a:cubicBezTo>
                        <a:pt x="76" y="84"/>
                        <a:pt x="69" y="88"/>
                        <a:pt x="66" y="96"/>
                      </a:cubicBezTo>
                      <a:cubicBezTo>
                        <a:pt x="60" y="108"/>
                        <a:pt x="66" y="127"/>
                        <a:pt x="57" y="137"/>
                      </a:cubicBezTo>
                      <a:cubicBezTo>
                        <a:pt x="44" y="149"/>
                        <a:pt x="15" y="137"/>
                        <a:pt x="8" y="153"/>
                      </a:cubicBezTo>
                      <a:cubicBezTo>
                        <a:pt x="5" y="158"/>
                        <a:pt x="2" y="164"/>
                        <a:pt x="0" y="17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04" name="Freeform 413"/>
                <p:cNvSpPr>
                  <a:spLocks/>
                </p:cNvSpPr>
                <p:nvPr/>
              </p:nvSpPr>
              <p:spPr bwMode="auto">
                <a:xfrm rot="15370908" flipV="1">
                  <a:off x="793" y="2973"/>
                  <a:ext cx="164" cy="170"/>
                </a:xfrm>
                <a:custGeom>
                  <a:avLst/>
                  <a:gdLst>
                    <a:gd name="T0" fmla="*/ 164 w 164"/>
                    <a:gd name="T1" fmla="*/ 5 h 170"/>
                    <a:gd name="T2" fmla="*/ 115 w 164"/>
                    <a:gd name="T3" fmla="*/ 13 h 170"/>
                    <a:gd name="T4" fmla="*/ 123 w 164"/>
                    <a:gd name="T5" fmla="*/ 54 h 170"/>
                    <a:gd name="T6" fmla="*/ 82 w 164"/>
                    <a:gd name="T7" fmla="*/ 79 h 170"/>
                    <a:gd name="T8" fmla="*/ 66 w 164"/>
                    <a:gd name="T9" fmla="*/ 96 h 170"/>
                    <a:gd name="T10" fmla="*/ 57 w 164"/>
                    <a:gd name="T11" fmla="*/ 137 h 170"/>
                    <a:gd name="T12" fmla="*/ 8 w 164"/>
                    <a:gd name="T13" fmla="*/ 153 h 170"/>
                    <a:gd name="T14" fmla="*/ 0 w 164"/>
                    <a:gd name="T15" fmla="*/ 170 h 1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4"/>
                    <a:gd name="T25" fmla="*/ 0 h 170"/>
                    <a:gd name="T26" fmla="*/ 164 w 164"/>
                    <a:gd name="T27" fmla="*/ 170 h 1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4" h="170">
                      <a:moveTo>
                        <a:pt x="164" y="5"/>
                      </a:moveTo>
                      <a:cubicBezTo>
                        <a:pt x="147" y="7"/>
                        <a:pt x="125" y="0"/>
                        <a:pt x="115" y="13"/>
                      </a:cubicBezTo>
                      <a:cubicBezTo>
                        <a:pt x="106" y="23"/>
                        <a:pt x="124" y="40"/>
                        <a:pt x="123" y="54"/>
                      </a:cubicBezTo>
                      <a:cubicBezTo>
                        <a:pt x="120" y="71"/>
                        <a:pt x="92" y="75"/>
                        <a:pt x="82" y="79"/>
                      </a:cubicBezTo>
                      <a:cubicBezTo>
                        <a:pt x="76" y="84"/>
                        <a:pt x="69" y="88"/>
                        <a:pt x="66" y="96"/>
                      </a:cubicBezTo>
                      <a:cubicBezTo>
                        <a:pt x="60" y="108"/>
                        <a:pt x="66" y="127"/>
                        <a:pt x="57" y="137"/>
                      </a:cubicBezTo>
                      <a:cubicBezTo>
                        <a:pt x="44" y="149"/>
                        <a:pt x="15" y="137"/>
                        <a:pt x="8" y="153"/>
                      </a:cubicBezTo>
                      <a:cubicBezTo>
                        <a:pt x="5" y="158"/>
                        <a:pt x="2" y="164"/>
                        <a:pt x="0" y="17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20" name="Group 414"/>
              <p:cNvGrpSpPr>
                <a:grpSpLocks/>
              </p:cNvGrpSpPr>
              <p:nvPr/>
            </p:nvGrpSpPr>
            <p:grpSpPr bwMode="auto">
              <a:xfrm rot="-4309955">
                <a:off x="1100" y="2005"/>
                <a:ext cx="96" cy="104"/>
                <a:chOff x="784" y="2948"/>
                <a:chExt cx="176" cy="192"/>
              </a:xfrm>
            </p:grpSpPr>
            <p:sp>
              <p:nvSpPr>
                <p:cNvPr id="82101" name="Freeform 415"/>
                <p:cNvSpPr>
                  <a:spLocks/>
                </p:cNvSpPr>
                <p:nvPr/>
              </p:nvSpPr>
              <p:spPr bwMode="auto">
                <a:xfrm>
                  <a:off x="784" y="2948"/>
                  <a:ext cx="164" cy="170"/>
                </a:xfrm>
                <a:custGeom>
                  <a:avLst/>
                  <a:gdLst>
                    <a:gd name="T0" fmla="*/ 164 w 164"/>
                    <a:gd name="T1" fmla="*/ 5 h 170"/>
                    <a:gd name="T2" fmla="*/ 115 w 164"/>
                    <a:gd name="T3" fmla="*/ 13 h 170"/>
                    <a:gd name="T4" fmla="*/ 123 w 164"/>
                    <a:gd name="T5" fmla="*/ 54 h 170"/>
                    <a:gd name="T6" fmla="*/ 82 w 164"/>
                    <a:gd name="T7" fmla="*/ 79 h 170"/>
                    <a:gd name="T8" fmla="*/ 66 w 164"/>
                    <a:gd name="T9" fmla="*/ 96 h 170"/>
                    <a:gd name="T10" fmla="*/ 57 w 164"/>
                    <a:gd name="T11" fmla="*/ 137 h 170"/>
                    <a:gd name="T12" fmla="*/ 8 w 164"/>
                    <a:gd name="T13" fmla="*/ 153 h 170"/>
                    <a:gd name="T14" fmla="*/ 0 w 164"/>
                    <a:gd name="T15" fmla="*/ 170 h 1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4"/>
                    <a:gd name="T25" fmla="*/ 0 h 170"/>
                    <a:gd name="T26" fmla="*/ 164 w 164"/>
                    <a:gd name="T27" fmla="*/ 170 h 1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4" h="170">
                      <a:moveTo>
                        <a:pt x="164" y="5"/>
                      </a:moveTo>
                      <a:cubicBezTo>
                        <a:pt x="147" y="7"/>
                        <a:pt x="125" y="0"/>
                        <a:pt x="115" y="13"/>
                      </a:cubicBezTo>
                      <a:cubicBezTo>
                        <a:pt x="106" y="23"/>
                        <a:pt x="124" y="40"/>
                        <a:pt x="123" y="54"/>
                      </a:cubicBezTo>
                      <a:cubicBezTo>
                        <a:pt x="120" y="71"/>
                        <a:pt x="92" y="75"/>
                        <a:pt x="82" y="79"/>
                      </a:cubicBezTo>
                      <a:cubicBezTo>
                        <a:pt x="76" y="84"/>
                        <a:pt x="69" y="88"/>
                        <a:pt x="66" y="96"/>
                      </a:cubicBezTo>
                      <a:cubicBezTo>
                        <a:pt x="60" y="108"/>
                        <a:pt x="66" y="127"/>
                        <a:pt x="57" y="137"/>
                      </a:cubicBezTo>
                      <a:cubicBezTo>
                        <a:pt x="44" y="149"/>
                        <a:pt x="15" y="137"/>
                        <a:pt x="8" y="153"/>
                      </a:cubicBezTo>
                      <a:cubicBezTo>
                        <a:pt x="5" y="158"/>
                        <a:pt x="2" y="164"/>
                        <a:pt x="0" y="17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02" name="Freeform 416"/>
                <p:cNvSpPr>
                  <a:spLocks/>
                </p:cNvSpPr>
                <p:nvPr/>
              </p:nvSpPr>
              <p:spPr bwMode="auto">
                <a:xfrm rot="15370908" flipV="1">
                  <a:off x="793" y="2973"/>
                  <a:ext cx="164" cy="170"/>
                </a:xfrm>
                <a:custGeom>
                  <a:avLst/>
                  <a:gdLst>
                    <a:gd name="T0" fmla="*/ 164 w 164"/>
                    <a:gd name="T1" fmla="*/ 5 h 170"/>
                    <a:gd name="T2" fmla="*/ 115 w 164"/>
                    <a:gd name="T3" fmla="*/ 13 h 170"/>
                    <a:gd name="T4" fmla="*/ 123 w 164"/>
                    <a:gd name="T5" fmla="*/ 54 h 170"/>
                    <a:gd name="T6" fmla="*/ 82 w 164"/>
                    <a:gd name="T7" fmla="*/ 79 h 170"/>
                    <a:gd name="T8" fmla="*/ 66 w 164"/>
                    <a:gd name="T9" fmla="*/ 96 h 170"/>
                    <a:gd name="T10" fmla="*/ 57 w 164"/>
                    <a:gd name="T11" fmla="*/ 137 h 170"/>
                    <a:gd name="T12" fmla="*/ 8 w 164"/>
                    <a:gd name="T13" fmla="*/ 153 h 170"/>
                    <a:gd name="T14" fmla="*/ 0 w 164"/>
                    <a:gd name="T15" fmla="*/ 170 h 1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4"/>
                    <a:gd name="T25" fmla="*/ 0 h 170"/>
                    <a:gd name="T26" fmla="*/ 164 w 164"/>
                    <a:gd name="T27" fmla="*/ 170 h 1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4" h="170">
                      <a:moveTo>
                        <a:pt x="164" y="5"/>
                      </a:moveTo>
                      <a:cubicBezTo>
                        <a:pt x="147" y="7"/>
                        <a:pt x="125" y="0"/>
                        <a:pt x="115" y="13"/>
                      </a:cubicBezTo>
                      <a:cubicBezTo>
                        <a:pt x="106" y="23"/>
                        <a:pt x="124" y="40"/>
                        <a:pt x="123" y="54"/>
                      </a:cubicBezTo>
                      <a:cubicBezTo>
                        <a:pt x="120" y="71"/>
                        <a:pt x="92" y="75"/>
                        <a:pt x="82" y="79"/>
                      </a:cubicBezTo>
                      <a:cubicBezTo>
                        <a:pt x="76" y="84"/>
                        <a:pt x="69" y="88"/>
                        <a:pt x="66" y="96"/>
                      </a:cubicBezTo>
                      <a:cubicBezTo>
                        <a:pt x="60" y="108"/>
                        <a:pt x="66" y="127"/>
                        <a:pt x="57" y="137"/>
                      </a:cubicBezTo>
                      <a:cubicBezTo>
                        <a:pt x="44" y="149"/>
                        <a:pt x="15" y="137"/>
                        <a:pt x="8" y="153"/>
                      </a:cubicBezTo>
                      <a:cubicBezTo>
                        <a:pt x="5" y="158"/>
                        <a:pt x="2" y="164"/>
                        <a:pt x="0" y="17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21" name="Group 417"/>
              <p:cNvGrpSpPr>
                <a:grpSpLocks/>
              </p:cNvGrpSpPr>
              <p:nvPr/>
            </p:nvGrpSpPr>
            <p:grpSpPr bwMode="auto">
              <a:xfrm rot="-4309955">
                <a:off x="1355" y="1519"/>
                <a:ext cx="96" cy="104"/>
                <a:chOff x="784" y="2948"/>
                <a:chExt cx="176" cy="192"/>
              </a:xfrm>
            </p:grpSpPr>
            <p:sp>
              <p:nvSpPr>
                <p:cNvPr id="82099" name="Freeform 418"/>
                <p:cNvSpPr>
                  <a:spLocks/>
                </p:cNvSpPr>
                <p:nvPr/>
              </p:nvSpPr>
              <p:spPr bwMode="auto">
                <a:xfrm>
                  <a:off x="784" y="2948"/>
                  <a:ext cx="164" cy="170"/>
                </a:xfrm>
                <a:custGeom>
                  <a:avLst/>
                  <a:gdLst>
                    <a:gd name="T0" fmla="*/ 164 w 164"/>
                    <a:gd name="T1" fmla="*/ 5 h 170"/>
                    <a:gd name="T2" fmla="*/ 115 w 164"/>
                    <a:gd name="T3" fmla="*/ 13 h 170"/>
                    <a:gd name="T4" fmla="*/ 123 w 164"/>
                    <a:gd name="T5" fmla="*/ 54 h 170"/>
                    <a:gd name="T6" fmla="*/ 82 w 164"/>
                    <a:gd name="T7" fmla="*/ 79 h 170"/>
                    <a:gd name="T8" fmla="*/ 66 w 164"/>
                    <a:gd name="T9" fmla="*/ 96 h 170"/>
                    <a:gd name="T10" fmla="*/ 57 w 164"/>
                    <a:gd name="T11" fmla="*/ 137 h 170"/>
                    <a:gd name="T12" fmla="*/ 8 w 164"/>
                    <a:gd name="T13" fmla="*/ 153 h 170"/>
                    <a:gd name="T14" fmla="*/ 0 w 164"/>
                    <a:gd name="T15" fmla="*/ 170 h 1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4"/>
                    <a:gd name="T25" fmla="*/ 0 h 170"/>
                    <a:gd name="T26" fmla="*/ 164 w 164"/>
                    <a:gd name="T27" fmla="*/ 170 h 1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4" h="170">
                      <a:moveTo>
                        <a:pt x="164" y="5"/>
                      </a:moveTo>
                      <a:cubicBezTo>
                        <a:pt x="147" y="7"/>
                        <a:pt x="125" y="0"/>
                        <a:pt x="115" y="13"/>
                      </a:cubicBezTo>
                      <a:cubicBezTo>
                        <a:pt x="106" y="23"/>
                        <a:pt x="124" y="40"/>
                        <a:pt x="123" y="54"/>
                      </a:cubicBezTo>
                      <a:cubicBezTo>
                        <a:pt x="120" y="71"/>
                        <a:pt x="92" y="75"/>
                        <a:pt x="82" y="79"/>
                      </a:cubicBezTo>
                      <a:cubicBezTo>
                        <a:pt x="76" y="84"/>
                        <a:pt x="69" y="88"/>
                        <a:pt x="66" y="96"/>
                      </a:cubicBezTo>
                      <a:cubicBezTo>
                        <a:pt x="60" y="108"/>
                        <a:pt x="66" y="127"/>
                        <a:pt x="57" y="137"/>
                      </a:cubicBezTo>
                      <a:cubicBezTo>
                        <a:pt x="44" y="149"/>
                        <a:pt x="15" y="137"/>
                        <a:pt x="8" y="153"/>
                      </a:cubicBezTo>
                      <a:cubicBezTo>
                        <a:pt x="5" y="158"/>
                        <a:pt x="2" y="164"/>
                        <a:pt x="0" y="17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00" name="Freeform 419"/>
                <p:cNvSpPr>
                  <a:spLocks/>
                </p:cNvSpPr>
                <p:nvPr/>
              </p:nvSpPr>
              <p:spPr bwMode="auto">
                <a:xfrm rot="15370908" flipV="1">
                  <a:off x="793" y="2973"/>
                  <a:ext cx="164" cy="170"/>
                </a:xfrm>
                <a:custGeom>
                  <a:avLst/>
                  <a:gdLst>
                    <a:gd name="T0" fmla="*/ 164 w 164"/>
                    <a:gd name="T1" fmla="*/ 5 h 170"/>
                    <a:gd name="T2" fmla="*/ 115 w 164"/>
                    <a:gd name="T3" fmla="*/ 13 h 170"/>
                    <a:gd name="T4" fmla="*/ 123 w 164"/>
                    <a:gd name="T5" fmla="*/ 54 h 170"/>
                    <a:gd name="T6" fmla="*/ 82 w 164"/>
                    <a:gd name="T7" fmla="*/ 79 h 170"/>
                    <a:gd name="T8" fmla="*/ 66 w 164"/>
                    <a:gd name="T9" fmla="*/ 96 h 170"/>
                    <a:gd name="T10" fmla="*/ 57 w 164"/>
                    <a:gd name="T11" fmla="*/ 137 h 170"/>
                    <a:gd name="T12" fmla="*/ 8 w 164"/>
                    <a:gd name="T13" fmla="*/ 153 h 170"/>
                    <a:gd name="T14" fmla="*/ 0 w 164"/>
                    <a:gd name="T15" fmla="*/ 170 h 1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4"/>
                    <a:gd name="T25" fmla="*/ 0 h 170"/>
                    <a:gd name="T26" fmla="*/ 164 w 164"/>
                    <a:gd name="T27" fmla="*/ 170 h 1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4" h="170">
                      <a:moveTo>
                        <a:pt x="164" y="5"/>
                      </a:moveTo>
                      <a:cubicBezTo>
                        <a:pt x="147" y="7"/>
                        <a:pt x="125" y="0"/>
                        <a:pt x="115" y="13"/>
                      </a:cubicBezTo>
                      <a:cubicBezTo>
                        <a:pt x="106" y="23"/>
                        <a:pt x="124" y="40"/>
                        <a:pt x="123" y="54"/>
                      </a:cubicBezTo>
                      <a:cubicBezTo>
                        <a:pt x="120" y="71"/>
                        <a:pt x="92" y="75"/>
                        <a:pt x="82" y="79"/>
                      </a:cubicBezTo>
                      <a:cubicBezTo>
                        <a:pt x="76" y="84"/>
                        <a:pt x="69" y="88"/>
                        <a:pt x="66" y="96"/>
                      </a:cubicBezTo>
                      <a:cubicBezTo>
                        <a:pt x="60" y="108"/>
                        <a:pt x="66" y="127"/>
                        <a:pt x="57" y="137"/>
                      </a:cubicBezTo>
                      <a:cubicBezTo>
                        <a:pt x="44" y="149"/>
                        <a:pt x="15" y="137"/>
                        <a:pt x="8" y="153"/>
                      </a:cubicBezTo>
                      <a:cubicBezTo>
                        <a:pt x="5" y="158"/>
                        <a:pt x="2" y="164"/>
                        <a:pt x="0" y="17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1925" name="Group 421"/>
          <p:cNvGrpSpPr>
            <a:grpSpLocks/>
          </p:cNvGrpSpPr>
          <p:nvPr/>
        </p:nvGrpSpPr>
        <p:grpSpPr bwMode="auto">
          <a:xfrm>
            <a:off x="2949575" y="2051050"/>
            <a:ext cx="1212850" cy="893763"/>
            <a:chOff x="4723" y="2985"/>
            <a:chExt cx="764" cy="563"/>
          </a:xfrm>
        </p:grpSpPr>
        <p:grpSp>
          <p:nvGrpSpPr>
            <p:cNvPr id="81926" name="Group 422"/>
            <p:cNvGrpSpPr>
              <a:grpSpLocks/>
            </p:cNvGrpSpPr>
            <p:nvPr/>
          </p:nvGrpSpPr>
          <p:grpSpPr bwMode="auto">
            <a:xfrm flipH="1">
              <a:off x="4723" y="2985"/>
              <a:ext cx="764" cy="563"/>
              <a:chOff x="4723" y="2985"/>
              <a:chExt cx="764" cy="563"/>
            </a:xfrm>
          </p:grpSpPr>
          <p:sp>
            <p:nvSpPr>
              <p:cNvPr id="82080" name="Freeform 423"/>
              <p:cNvSpPr>
                <a:spLocks/>
              </p:cNvSpPr>
              <p:nvPr/>
            </p:nvSpPr>
            <p:spPr bwMode="auto">
              <a:xfrm rot="1593904">
                <a:off x="5353" y="3370"/>
                <a:ext cx="134" cy="122"/>
              </a:xfrm>
              <a:custGeom>
                <a:avLst/>
                <a:gdLst>
                  <a:gd name="T0" fmla="*/ 129 w 134"/>
                  <a:gd name="T1" fmla="*/ 0 h 134"/>
                  <a:gd name="T2" fmla="*/ 0 w 134"/>
                  <a:gd name="T3" fmla="*/ 86 h 134"/>
                  <a:gd name="T4" fmla="*/ 134 w 134"/>
                  <a:gd name="T5" fmla="*/ 134 h 134"/>
                  <a:gd name="T6" fmla="*/ 0 60000 65536"/>
                  <a:gd name="T7" fmla="*/ 0 60000 65536"/>
                  <a:gd name="T8" fmla="*/ 0 60000 65536"/>
                  <a:gd name="T9" fmla="*/ 0 w 134"/>
                  <a:gd name="T10" fmla="*/ 0 h 134"/>
                  <a:gd name="T11" fmla="*/ 134 w 134"/>
                  <a:gd name="T12" fmla="*/ 134 h 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" h="134">
                    <a:moveTo>
                      <a:pt x="129" y="0"/>
                    </a:moveTo>
                    <a:lnTo>
                      <a:pt x="0" y="86"/>
                    </a:lnTo>
                    <a:lnTo>
                      <a:pt x="134" y="134"/>
                    </a:lnTo>
                  </a:path>
                </a:pathLst>
              </a:cu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1" name="Oval 424"/>
              <p:cNvSpPr>
                <a:spLocks noChangeArrowheads="1"/>
              </p:cNvSpPr>
              <p:nvPr/>
            </p:nvSpPr>
            <p:spPr bwMode="auto">
              <a:xfrm rot="1199183" flipH="1">
                <a:off x="4723" y="2985"/>
                <a:ext cx="720" cy="563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79" name="Rectangle 425"/>
            <p:cNvSpPr>
              <a:spLocks noChangeArrowheads="1"/>
            </p:cNvSpPr>
            <p:nvPr/>
          </p:nvSpPr>
          <p:spPr bwMode="auto">
            <a:xfrm flipH="1">
              <a:off x="4830" y="3033"/>
              <a:ext cx="5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helper</a:t>
              </a:r>
              <a:br>
                <a:rPr lang="en-US" sz="2000" b="1">
                  <a:solidFill>
                    <a:schemeClr val="bg1"/>
                  </a:solidFill>
                </a:rPr>
              </a:br>
              <a:r>
                <a:rPr lang="en-US" sz="2000" b="1">
                  <a:solidFill>
                    <a:schemeClr val="bg1"/>
                  </a:solidFill>
                </a:rPr>
                <a:t>T cell</a:t>
              </a:r>
              <a:endParaRPr lang="en-US" sz="2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1927" name="Group 426"/>
          <p:cNvGrpSpPr>
            <a:grpSpLocks/>
          </p:cNvGrpSpPr>
          <p:nvPr/>
        </p:nvGrpSpPr>
        <p:grpSpPr bwMode="auto">
          <a:xfrm>
            <a:off x="2949575" y="5351463"/>
            <a:ext cx="1212850" cy="893762"/>
            <a:chOff x="4723" y="2985"/>
            <a:chExt cx="764" cy="563"/>
          </a:xfrm>
        </p:grpSpPr>
        <p:grpSp>
          <p:nvGrpSpPr>
            <p:cNvPr id="81928" name="Group 427"/>
            <p:cNvGrpSpPr>
              <a:grpSpLocks/>
            </p:cNvGrpSpPr>
            <p:nvPr/>
          </p:nvGrpSpPr>
          <p:grpSpPr bwMode="auto">
            <a:xfrm flipH="1">
              <a:off x="4723" y="2985"/>
              <a:ext cx="764" cy="563"/>
              <a:chOff x="4723" y="2985"/>
              <a:chExt cx="764" cy="563"/>
            </a:xfrm>
          </p:grpSpPr>
          <p:sp>
            <p:nvSpPr>
              <p:cNvPr id="82076" name="Freeform 428"/>
              <p:cNvSpPr>
                <a:spLocks/>
              </p:cNvSpPr>
              <p:nvPr/>
            </p:nvSpPr>
            <p:spPr bwMode="auto">
              <a:xfrm rot="1593904">
                <a:off x="5353" y="3370"/>
                <a:ext cx="134" cy="122"/>
              </a:xfrm>
              <a:custGeom>
                <a:avLst/>
                <a:gdLst>
                  <a:gd name="T0" fmla="*/ 129 w 134"/>
                  <a:gd name="T1" fmla="*/ 0 h 134"/>
                  <a:gd name="T2" fmla="*/ 0 w 134"/>
                  <a:gd name="T3" fmla="*/ 86 h 134"/>
                  <a:gd name="T4" fmla="*/ 134 w 134"/>
                  <a:gd name="T5" fmla="*/ 134 h 134"/>
                  <a:gd name="T6" fmla="*/ 0 60000 65536"/>
                  <a:gd name="T7" fmla="*/ 0 60000 65536"/>
                  <a:gd name="T8" fmla="*/ 0 60000 65536"/>
                  <a:gd name="T9" fmla="*/ 0 w 134"/>
                  <a:gd name="T10" fmla="*/ 0 h 134"/>
                  <a:gd name="T11" fmla="*/ 134 w 134"/>
                  <a:gd name="T12" fmla="*/ 134 h 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" h="134">
                    <a:moveTo>
                      <a:pt x="129" y="0"/>
                    </a:moveTo>
                    <a:lnTo>
                      <a:pt x="0" y="86"/>
                    </a:lnTo>
                    <a:lnTo>
                      <a:pt x="134" y="134"/>
                    </a:lnTo>
                  </a:path>
                </a:pathLst>
              </a:cu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7" name="Oval 429"/>
              <p:cNvSpPr>
                <a:spLocks noChangeArrowheads="1"/>
              </p:cNvSpPr>
              <p:nvPr/>
            </p:nvSpPr>
            <p:spPr bwMode="auto">
              <a:xfrm rot="1199183" flipH="1">
                <a:off x="4723" y="2985"/>
                <a:ext cx="720" cy="563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75" name="Rectangle 430"/>
            <p:cNvSpPr>
              <a:spLocks noChangeArrowheads="1"/>
            </p:cNvSpPr>
            <p:nvPr/>
          </p:nvSpPr>
          <p:spPr bwMode="auto">
            <a:xfrm flipH="1">
              <a:off x="4830" y="3033"/>
              <a:ext cx="5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helper</a:t>
              </a:r>
              <a:br>
                <a:rPr lang="en-US" sz="2000" b="1">
                  <a:solidFill>
                    <a:schemeClr val="bg1"/>
                  </a:solidFill>
                </a:rPr>
              </a:br>
              <a:r>
                <a:rPr lang="en-US" sz="2000" b="1">
                  <a:solidFill>
                    <a:schemeClr val="bg1"/>
                  </a:solidFill>
                </a:rPr>
                <a:t>T cell</a:t>
              </a:r>
              <a:endParaRPr lang="en-US" sz="2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1929" name="Group 446"/>
          <p:cNvGrpSpPr>
            <a:grpSpLocks/>
          </p:cNvGrpSpPr>
          <p:nvPr/>
        </p:nvGrpSpPr>
        <p:grpSpPr bwMode="auto">
          <a:xfrm>
            <a:off x="4291013" y="2590800"/>
            <a:ext cx="2090737" cy="2330450"/>
            <a:chOff x="2576" y="231"/>
            <a:chExt cx="1317" cy="1468"/>
          </a:xfrm>
        </p:grpSpPr>
        <p:grpSp>
          <p:nvGrpSpPr>
            <p:cNvPr id="81930" name="Group 431"/>
            <p:cNvGrpSpPr>
              <a:grpSpLocks/>
            </p:cNvGrpSpPr>
            <p:nvPr/>
          </p:nvGrpSpPr>
          <p:grpSpPr bwMode="auto">
            <a:xfrm>
              <a:off x="2681" y="231"/>
              <a:ext cx="764" cy="563"/>
              <a:chOff x="4723" y="2985"/>
              <a:chExt cx="764" cy="563"/>
            </a:xfrm>
          </p:grpSpPr>
          <p:grpSp>
            <p:nvGrpSpPr>
              <p:cNvPr id="81931" name="Group 432"/>
              <p:cNvGrpSpPr>
                <a:grpSpLocks/>
              </p:cNvGrpSpPr>
              <p:nvPr/>
            </p:nvGrpSpPr>
            <p:grpSpPr bwMode="auto">
              <a:xfrm flipH="1">
                <a:off x="4723" y="2985"/>
                <a:ext cx="764" cy="563"/>
                <a:chOff x="4723" y="2985"/>
                <a:chExt cx="764" cy="563"/>
              </a:xfrm>
            </p:grpSpPr>
            <p:sp>
              <p:nvSpPr>
                <p:cNvPr id="82072" name="Freeform 433"/>
                <p:cNvSpPr>
                  <a:spLocks/>
                </p:cNvSpPr>
                <p:nvPr/>
              </p:nvSpPr>
              <p:spPr bwMode="auto">
                <a:xfrm rot="1593904">
                  <a:off x="5353" y="3370"/>
                  <a:ext cx="134" cy="122"/>
                </a:xfrm>
                <a:custGeom>
                  <a:avLst/>
                  <a:gdLst>
                    <a:gd name="T0" fmla="*/ 129 w 134"/>
                    <a:gd name="T1" fmla="*/ 0 h 134"/>
                    <a:gd name="T2" fmla="*/ 0 w 134"/>
                    <a:gd name="T3" fmla="*/ 86 h 134"/>
                    <a:gd name="T4" fmla="*/ 134 w 134"/>
                    <a:gd name="T5" fmla="*/ 134 h 134"/>
                    <a:gd name="T6" fmla="*/ 0 60000 65536"/>
                    <a:gd name="T7" fmla="*/ 0 60000 65536"/>
                    <a:gd name="T8" fmla="*/ 0 60000 65536"/>
                    <a:gd name="T9" fmla="*/ 0 w 134"/>
                    <a:gd name="T10" fmla="*/ 0 h 134"/>
                    <a:gd name="T11" fmla="*/ 134 w 134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" h="134">
                      <a:moveTo>
                        <a:pt x="129" y="0"/>
                      </a:moveTo>
                      <a:lnTo>
                        <a:pt x="0" y="86"/>
                      </a:lnTo>
                      <a:lnTo>
                        <a:pt x="134" y="134"/>
                      </a:ln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73" name="Oval 434"/>
                <p:cNvSpPr>
                  <a:spLocks noChangeArrowheads="1"/>
                </p:cNvSpPr>
                <p:nvPr/>
              </p:nvSpPr>
              <p:spPr bwMode="auto">
                <a:xfrm rot="1199183" flipH="1">
                  <a:off x="4723" y="2985"/>
                  <a:ext cx="720" cy="563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071" name="Rectangle 435"/>
              <p:cNvSpPr>
                <a:spLocks noChangeArrowheads="1"/>
              </p:cNvSpPr>
              <p:nvPr/>
            </p:nvSpPr>
            <p:spPr bwMode="auto">
              <a:xfrm flipH="1">
                <a:off x="4830" y="3033"/>
                <a:ext cx="59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</a:rPr>
                  <a:t>helper</a:t>
                </a:r>
                <a:br>
                  <a:rPr lang="en-US" sz="2000" b="1">
                    <a:solidFill>
                      <a:schemeClr val="bg1"/>
                    </a:solidFill>
                  </a:rPr>
                </a:br>
                <a:r>
                  <a:rPr lang="en-US" sz="2000" b="1">
                    <a:solidFill>
                      <a:schemeClr val="bg1"/>
                    </a:solidFill>
                  </a:rPr>
                  <a:t>T cell</a:t>
                </a:r>
                <a:endParaRPr lang="en-US" sz="22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1932" name="Group 436"/>
            <p:cNvGrpSpPr>
              <a:grpSpLocks/>
            </p:cNvGrpSpPr>
            <p:nvPr/>
          </p:nvGrpSpPr>
          <p:grpSpPr bwMode="auto">
            <a:xfrm>
              <a:off x="3129" y="650"/>
              <a:ext cx="764" cy="563"/>
              <a:chOff x="4723" y="2985"/>
              <a:chExt cx="764" cy="563"/>
            </a:xfrm>
          </p:grpSpPr>
          <p:grpSp>
            <p:nvGrpSpPr>
              <p:cNvPr id="81933" name="Group 437"/>
              <p:cNvGrpSpPr>
                <a:grpSpLocks/>
              </p:cNvGrpSpPr>
              <p:nvPr/>
            </p:nvGrpSpPr>
            <p:grpSpPr bwMode="auto">
              <a:xfrm flipH="1">
                <a:off x="4723" y="2985"/>
                <a:ext cx="764" cy="563"/>
                <a:chOff x="4723" y="2985"/>
                <a:chExt cx="764" cy="563"/>
              </a:xfrm>
            </p:grpSpPr>
            <p:sp>
              <p:nvSpPr>
                <p:cNvPr id="82068" name="Freeform 438"/>
                <p:cNvSpPr>
                  <a:spLocks/>
                </p:cNvSpPr>
                <p:nvPr/>
              </p:nvSpPr>
              <p:spPr bwMode="auto">
                <a:xfrm rot="1593904">
                  <a:off x="5353" y="3370"/>
                  <a:ext cx="134" cy="122"/>
                </a:xfrm>
                <a:custGeom>
                  <a:avLst/>
                  <a:gdLst>
                    <a:gd name="T0" fmla="*/ 129 w 134"/>
                    <a:gd name="T1" fmla="*/ 0 h 134"/>
                    <a:gd name="T2" fmla="*/ 0 w 134"/>
                    <a:gd name="T3" fmla="*/ 86 h 134"/>
                    <a:gd name="T4" fmla="*/ 134 w 134"/>
                    <a:gd name="T5" fmla="*/ 134 h 134"/>
                    <a:gd name="T6" fmla="*/ 0 60000 65536"/>
                    <a:gd name="T7" fmla="*/ 0 60000 65536"/>
                    <a:gd name="T8" fmla="*/ 0 60000 65536"/>
                    <a:gd name="T9" fmla="*/ 0 w 134"/>
                    <a:gd name="T10" fmla="*/ 0 h 134"/>
                    <a:gd name="T11" fmla="*/ 134 w 134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" h="134">
                      <a:moveTo>
                        <a:pt x="129" y="0"/>
                      </a:moveTo>
                      <a:lnTo>
                        <a:pt x="0" y="86"/>
                      </a:lnTo>
                      <a:lnTo>
                        <a:pt x="134" y="134"/>
                      </a:ln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69" name="Oval 439"/>
                <p:cNvSpPr>
                  <a:spLocks noChangeArrowheads="1"/>
                </p:cNvSpPr>
                <p:nvPr/>
              </p:nvSpPr>
              <p:spPr bwMode="auto">
                <a:xfrm rot="1199183" flipH="1">
                  <a:off x="4723" y="2985"/>
                  <a:ext cx="720" cy="563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067" name="Rectangle 440"/>
              <p:cNvSpPr>
                <a:spLocks noChangeArrowheads="1"/>
              </p:cNvSpPr>
              <p:nvPr/>
            </p:nvSpPr>
            <p:spPr bwMode="auto">
              <a:xfrm flipH="1">
                <a:off x="4830" y="3033"/>
                <a:ext cx="59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</a:rPr>
                  <a:t>helper</a:t>
                </a:r>
                <a:br>
                  <a:rPr lang="en-US" sz="2000" b="1">
                    <a:solidFill>
                      <a:schemeClr val="bg1"/>
                    </a:solidFill>
                  </a:rPr>
                </a:br>
                <a:r>
                  <a:rPr lang="en-US" sz="2000" b="1">
                    <a:solidFill>
                      <a:schemeClr val="bg1"/>
                    </a:solidFill>
                  </a:rPr>
                  <a:t>T cell</a:t>
                </a:r>
                <a:endParaRPr lang="en-US" sz="22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1934" name="Group 441"/>
            <p:cNvGrpSpPr>
              <a:grpSpLocks/>
            </p:cNvGrpSpPr>
            <p:nvPr/>
          </p:nvGrpSpPr>
          <p:grpSpPr bwMode="auto">
            <a:xfrm>
              <a:off x="2576" y="1136"/>
              <a:ext cx="764" cy="563"/>
              <a:chOff x="4723" y="2985"/>
              <a:chExt cx="764" cy="563"/>
            </a:xfrm>
          </p:grpSpPr>
          <p:grpSp>
            <p:nvGrpSpPr>
              <p:cNvPr id="81935" name="Group 442"/>
              <p:cNvGrpSpPr>
                <a:grpSpLocks/>
              </p:cNvGrpSpPr>
              <p:nvPr/>
            </p:nvGrpSpPr>
            <p:grpSpPr bwMode="auto">
              <a:xfrm flipH="1">
                <a:off x="4723" y="2985"/>
                <a:ext cx="764" cy="563"/>
                <a:chOff x="4723" y="2985"/>
                <a:chExt cx="764" cy="563"/>
              </a:xfrm>
            </p:grpSpPr>
            <p:sp>
              <p:nvSpPr>
                <p:cNvPr id="82064" name="Freeform 443"/>
                <p:cNvSpPr>
                  <a:spLocks/>
                </p:cNvSpPr>
                <p:nvPr/>
              </p:nvSpPr>
              <p:spPr bwMode="auto">
                <a:xfrm rot="1593904">
                  <a:off x="5353" y="3370"/>
                  <a:ext cx="134" cy="122"/>
                </a:xfrm>
                <a:custGeom>
                  <a:avLst/>
                  <a:gdLst>
                    <a:gd name="T0" fmla="*/ 129 w 134"/>
                    <a:gd name="T1" fmla="*/ 0 h 134"/>
                    <a:gd name="T2" fmla="*/ 0 w 134"/>
                    <a:gd name="T3" fmla="*/ 86 h 134"/>
                    <a:gd name="T4" fmla="*/ 134 w 134"/>
                    <a:gd name="T5" fmla="*/ 134 h 134"/>
                    <a:gd name="T6" fmla="*/ 0 60000 65536"/>
                    <a:gd name="T7" fmla="*/ 0 60000 65536"/>
                    <a:gd name="T8" fmla="*/ 0 60000 65536"/>
                    <a:gd name="T9" fmla="*/ 0 w 134"/>
                    <a:gd name="T10" fmla="*/ 0 h 134"/>
                    <a:gd name="T11" fmla="*/ 134 w 134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" h="134">
                      <a:moveTo>
                        <a:pt x="129" y="0"/>
                      </a:moveTo>
                      <a:lnTo>
                        <a:pt x="0" y="86"/>
                      </a:lnTo>
                      <a:lnTo>
                        <a:pt x="134" y="134"/>
                      </a:ln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65" name="Oval 444"/>
                <p:cNvSpPr>
                  <a:spLocks noChangeArrowheads="1"/>
                </p:cNvSpPr>
                <p:nvPr/>
              </p:nvSpPr>
              <p:spPr bwMode="auto">
                <a:xfrm rot="1199183" flipH="1">
                  <a:off x="4723" y="2985"/>
                  <a:ext cx="720" cy="563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063" name="Rectangle 445"/>
              <p:cNvSpPr>
                <a:spLocks noChangeArrowheads="1"/>
              </p:cNvSpPr>
              <p:nvPr/>
            </p:nvSpPr>
            <p:spPr bwMode="auto">
              <a:xfrm flipH="1">
                <a:off x="4830" y="3033"/>
                <a:ext cx="59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</a:rPr>
                  <a:t>helper</a:t>
                </a:r>
                <a:br>
                  <a:rPr lang="en-US" sz="2000" b="1">
                    <a:solidFill>
                      <a:schemeClr val="bg1"/>
                    </a:solidFill>
                  </a:rPr>
                </a:br>
                <a:r>
                  <a:rPr lang="en-US" sz="2000" b="1">
                    <a:solidFill>
                      <a:schemeClr val="bg1"/>
                    </a:solidFill>
                  </a:rPr>
                  <a:t>T cell</a:t>
                </a:r>
                <a:endParaRPr lang="en-US" sz="22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1936" name="Group 567"/>
          <p:cNvGrpSpPr>
            <a:grpSpLocks/>
          </p:cNvGrpSpPr>
          <p:nvPr/>
        </p:nvGrpSpPr>
        <p:grpSpPr bwMode="auto">
          <a:xfrm>
            <a:off x="-12700" y="3981450"/>
            <a:ext cx="3927475" cy="2836863"/>
            <a:chOff x="-8" y="2508"/>
            <a:chExt cx="2474" cy="1787"/>
          </a:xfrm>
        </p:grpSpPr>
        <p:grpSp>
          <p:nvGrpSpPr>
            <p:cNvPr id="81937" name="Group 448"/>
            <p:cNvGrpSpPr>
              <a:grpSpLocks/>
            </p:cNvGrpSpPr>
            <p:nvPr/>
          </p:nvGrpSpPr>
          <p:grpSpPr bwMode="auto">
            <a:xfrm>
              <a:off x="1273" y="4140"/>
              <a:ext cx="119" cy="155"/>
              <a:chOff x="272" y="3765"/>
              <a:chExt cx="119" cy="155"/>
            </a:xfrm>
          </p:grpSpPr>
          <p:sp>
            <p:nvSpPr>
              <p:cNvPr id="82057" name="AutoShape 449"/>
              <p:cNvSpPr>
                <a:spLocks noChangeArrowheads="1"/>
              </p:cNvSpPr>
              <p:nvPr/>
            </p:nvSpPr>
            <p:spPr bwMode="auto">
              <a:xfrm rot="-9554768">
                <a:off x="272" y="3765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8" name="AutoShape 450"/>
              <p:cNvSpPr>
                <a:spLocks noChangeArrowheads="1"/>
              </p:cNvSpPr>
              <p:nvPr/>
            </p:nvSpPr>
            <p:spPr bwMode="auto">
              <a:xfrm rot="-9554768">
                <a:off x="283" y="3841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38" name="Group 451"/>
            <p:cNvGrpSpPr>
              <a:grpSpLocks/>
            </p:cNvGrpSpPr>
            <p:nvPr/>
          </p:nvGrpSpPr>
          <p:grpSpPr bwMode="auto">
            <a:xfrm>
              <a:off x="990" y="4063"/>
              <a:ext cx="119" cy="155"/>
              <a:chOff x="572" y="3967"/>
              <a:chExt cx="119" cy="155"/>
            </a:xfrm>
          </p:grpSpPr>
          <p:sp>
            <p:nvSpPr>
              <p:cNvPr id="82055" name="AutoShape 452"/>
              <p:cNvSpPr>
                <a:spLocks noChangeArrowheads="1"/>
              </p:cNvSpPr>
              <p:nvPr/>
            </p:nvSpPr>
            <p:spPr bwMode="auto">
              <a:xfrm rot="-9554768">
                <a:off x="572" y="3967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6" name="AutoShape 453"/>
              <p:cNvSpPr>
                <a:spLocks noChangeArrowheads="1"/>
              </p:cNvSpPr>
              <p:nvPr/>
            </p:nvSpPr>
            <p:spPr bwMode="auto">
              <a:xfrm rot="-9554768">
                <a:off x="583" y="404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39" name="Group 454"/>
            <p:cNvGrpSpPr>
              <a:grpSpLocks/>
            </p:cNvGrpSpPr>
            <p:nvPr/>
          </p:nvGrpSpPr>
          <p:grpSpPr bwMode="auto">
            <a:xfrm>
              <a:off x="451" y="2752"/>
              <a:ext cx="126" cy="167"/>
              <a:chOff x="459" y="2820"/>
              <a:chExt cx="126" cy="167"/>
            </a:xfrm>
          </p:grpSpPr>
          <p:sp>
            <p:nvSpPr>
              <p:cNvPr id="82053" name="AutoShape 455"/>
              <p:cNvSpPr>
                <a:spLocks noChangeArrowheads="1"/>
              </p:cNvSpPr>
              <p:nvPr/>
            </p:nvSpPr>
            <p:spPr bwMode="auto">
              <a:xfrm rot="789218">
                <a:off x="459" y="2860"/>
                <a:ext cx="126" cy="127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4" name="AutoShape 456"/>
              <p:cNvSpPr>
                <a:spLocks noChangeArrowheads="1"/>
              </p:cNvSpPr>
              <p:nvPr/>
            </p:nvSpPr>
            <p:spPr bwMode="auto">
              <a:xfrm rot="789218">
                <a:off x="508" y="2820"/>
                <a:ext cx="56" cy="84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40" name="Group 457"/>
            <p:cNvGrpSpPr>
              <a:grpSpLocks/>
            </p:cNvGrpSpPr>
            <p:nvPr/>
          </p:nvGrpSpPr>
          <p:grpSpPr bwMode="auto">
            <a:xfrm>
              <a:off x="327" y="2755"/>
              <a:ext cx="126" cy="167"/>
              <a:chOff x="335" y="2823"/>
              <a:chExt cx="126" cy="167"/>
            </a:xfrm>
          </p:grpSpPr>
          <p:sp>
            <p:nvSpPr>
              <p:cNvPr id="82051" name="AutoShape 458"/>
              <p:cNvSpPr>
                <a:spLocks noChangeArrowheads="1"/>
              </p:cNvSpPr>
              <p:nvPr/>
            </p:nvSpPr>
            <p:spPr bwMode="auto">
              <a:xfrm rot="789218">
                <a:off x="335" y="2863"/>
                <a:ext cx="126" cy="127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2" name="AutoShape 459"/>
              <p:cNvSpPr>
                <a:spLocks noChangeArrowheads="1"/>
              </p:cNvSpPr>
              <p:nvPr/>
            </p:nvSpPr>
            <p:spPr bwMode="auto">
              <a:xfrm rot="789218">
                <a:off x="384" y="2823"/>
                <a:ext cx="56" cy="84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41" name="Group 460"/>
            <p:cNvGrpSpPr>
              <a:grpSpLocks/>
            </p:cNvGrpSpPr>
            <p:nvPr/>
          </p:nvGrpSpPr>
          <p:grpSpPr bwMode="auto">
            <a:xfrm>
              <a:off x="74" y="3452"/>
              <a:ext cx="126" cy="145"/>
              <a:chOff x="82" y="3520"/>
              <a:chExt cx="126" cy="145"/>
            </a:xfrm>
          </p:grpSpPr>
          <p:sp>
            <p:nvSpPr>
              <p:cNvPr id="82049" name="AutoShape 461"/>
              <p:cNvSpPr>
                <a:spLocks noChangeArrowheads="1"/>
              </p:cNvSpPr>
              <p:nvPr/>
            </p:nvSpPr>
            <p:spPr bwMode="auto">
              <a:xfrm rot="-8365193">
                <a:off x="89" y="3520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0" name="AutoShape 462"/>
              <p:cNvSpPr>
                <a:spLocks noChangeArrowheads="1"/>
              </p:cNvSpPr>
              <p:nvPr/>
            </p:nvSpPr>
            <p:spPr bwMode="auto">
              <a:xfrm rot="-8365193">
                <a:off x="82" y="3586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F116A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42" name="Group 463"/>
            <p:cNvGrpSpPr>
              <a:grpSpLocks/>
            </p:cNvGrpSpPr>
            <p:nvPr/>
          </p:nvGrpSpPr>
          <p:grpSpPr bwMode="auto">
            <a:xfrm>
              <a:off x="-8" y="3292"/>
              <a:ext cx="158" cy="119"/>
              <a:chOff x="0" y="3360"/>
              <a:chExt cx="158" cy="119"/>
            </a:xfrm>
          </p:grpSpPr>
          <p:sp>
            <p:nvSpPr>
              <p:cNvPr id="82047" name="AutoShape 464"/>
              <p:cNvSpPr>
                <a:spLocks noChangeArrowheads="1"/>
              </p:cNvSpPr>
              <p:nvPr/>
            </p:nvSpPr>
            <p:spPr bwMode="auto">
              <a:xfrm rot="-5625020">
                <a:off x="39" y="3360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48" name="AutoShape 465"/>
              <p:cNvSpPr>
                <a:spLocks noChangeArrowheads="1"/>
              </p:cNvSpPr>
              <p:nvPr/>
            </p:nvSpPr>
            <p:spPr bwMode="auto">
              <a:xfrm rot="-5625020">
                <a:off x="13" y="3384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F116A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43" name="Group 466"/>
            <p:cNvGrpSpPr>
              <a:grpSpLocks/>
            </p:cNvGrpSpPr>
            <p:nvPr/>
          </p:nvGrpSpPr>
          <p:grpSpPr bwMode="auto">
            <a:xfrm>
              <a:off x="878" y="2566"/>
              <a:ext cx="119" cy="157"/>
              <a:chOff x="886" y="2634"/>
              <a:chExt cx="119" cy="157"/>
            </a:xfrm>
          </p:grpSpPr>
          <p:sp>
            <p:nvSpPr>
              <p:cNvPr id="82045" name="AutoShape 467"/>
              <p:cNvSpPr>
                <a:spLocks noChangeArrowheads="1"/>
              </p:cNvSpPr>
              <p:nvPr/>
            </p:nvSpPr>
            <p:spPr bwMode="auto">
              <a:xfrm rot="789218">
                <a:off x="886" y="2672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46" name="AutoShape 468"/>
              <p:cNvSpPr>
                <a:spLocks noChangeArrowheads="1"/>
              </p:cNvSpPr>
              <p:nvPr/>
            </p:nvSpPr>
            <p:spPr bwMode="auto">
              <a:xfrm rot="789218">
                <a:off x="932" y="2634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44" name="Group 469"/>
            <p:cNvGrpSpPr>
              <a:grpSpLocks/>
            </p:cNvGrpSpPr>
            <p:nvPr/>
          </p:nvGrpSpPr>
          <p:grpSpPr bwMode="auto">
            <a:xfrm>
              <a:off x="1022" y="2592"/>
              <a:ext cx="119" cy="157"/>
              <a:chOff x="1030" y="2660"/>
              <a:chExt cx="119" cy="157"/>
            </a:xfrm>
          </p:grpSpPr>
          <p:sp>
            <p:nvSpPr>
              <p:cNvPr id="82043" name="AutoShape 470"/>
              <p:cNvSpPr>
                <a:spLocks noChangeArrowheads="1"/>
              </p:cNvSpPr>
              <p:nvPr/>
            </p:nvSpPr>
            <p:spPr bwMode="auto">
              <a:xfrm rot="789218">
                <a:off x="1030" y="2698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44" name="AutoShape 471"/>
              <p:cNvSpPr>
                <a:spLocks noChangeArrowheads="1"/>
              </p:cNvSpPr>
              <p:nvPr/>
            </p:nvSpPr>
            <p:spPr bwMode="auto">
              <a:xfrm rot="789218">
                <a:off x="1076" y="26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45" name="Group 472"/>
            <p:cNvGrpSpPr>
              <a:grpSpLocks/>
            </p:cNvGrpSpPr>
            <p:nvPr/>
          </p:nvGrpSpPr>
          <p:grpSpPr bwMode="auto">
            <a:xfrm>
              <a:off x="1148" y="2645"/>
              <a:ext cx="119" cy="157"/>
              <a:chOff x="1156" y="2713"/>
              <a:chExt cx="119" cy="157"/>
            </a:xfrm>
          </p:grpSpPr>
          <p:sp>
            <p:nvSpPr>
              <p:cNvPr id="82041" name="AutoShape 473"/>
              <p:cNvSpPr>
                <a:spLocks noChangeArrowheads="1"/>
              </p:cNvSpPr>
              <p:nvPr/>
            </p:nvSpPr>
            <p:spPr bwMode="auto">
              <a:xfrm rot="789218">
                <a:off x="1156" y="2751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42" name="AutoShape 474"/>
              <p:cNvSpPr>
                <a:spLocks noChangeArrowheads="1"/>
              </p:cNvSpPr>
              <p:nvPr/>
            </p:nvSpPr>
            <p:spPr bwMode="auto">
              <a:xfrm rot="789218">
                <a:off x="1202" y="271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46" name="Group 475"/>
            <p:cNvGrpSpPr>
              <a:grpSpLocks/>
            </p:cNvGrpSpPr>
            <p:nvPr/>
          </p:nvGrpSpPr>
          <p:grpSpPr bwMode="auto">
            <a:xfrm>
              <a:off x="1381" y="2854"/>
              <a:ext cx="127" cy="143"/>
              <a:chOff x="1389" y="2922"/>
              <a:chExt cx="127" cy="143"/>
            </a:xfrm>
          </p:grpSpPr>
          <p:sp>
            <p:nvSpPr>
              <p:cNvPr id="82039" name="AutoShape 476"/>
              <p:cNvSpPr>
                <a:spLocks noChangeArrowheads="1"/>
              </p:cNvSpPr>
              <p:nvPr/>
            </p:nvSpPr>
            <p:spPr bwMode="auto">
              <a:xfrm rot="2554829">
                <a:off x="1389" y="2946"/>
                <a:ext cx="120" cy="119"/>
              </a:xfrm>
              <a:prstGeom prst="hexagon">
                <a:avLst>
                  <a:gd name="adj" fmla="val 2521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40" name="AutoShape 477"/>
              <p:cNvSpPr>
                <a:spLocks noChangeArrowheads="1"/>
              </p:cNvSpPr>
              <p:nvPr/>
            </p:nvSpPr>
            <p:spPr bwMode="auto">
              <a:xfrm rot="2554829">
                <a:off x="1463" y="2922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47" name="Group 478"/>
            <p:cNvGrpSpPr>
              <a:grpSpLocks/>
            </p:cNvGrpSpPr>
            <p:nvPr/>
          </p:nvGrpSpPr>
          <p:grpSpPr bwMode="auto">
            <a:xfrm>
              <a:off x="1619" y="3285"/>
              <a:ext cx="159" cy="119"/>
              <a:chOff x="1627" y="3353"/>
              <a:chExt cx="159" cy="119"/>
            </a:xfrm>
          </p:grpSpPr>
          <p:sp>
            <p:nvSpPr>
              <p:cNvPr id="82037" name="AutoShape 479"/>
              <p:cNvSpPr>
                <a:spLocks noChangeArrowheads="1"/>
              </p:cNvSpPr>
              <p:nvPr/>
            </p:nvSpPr>
            <p:spPr bwMode="auto">
              <a:xfrm rot="5400000">
                <a:off x="1627" y="3353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38" name="AutoShape 480"/>
              <p:cNvSpPr>
                <a:spLocks noChangeArrowheads="1"/>
              </p:cNvSpPr>
              <p:nvPr/>
            </p:nvSpPr>
            <p:spPr bwMode="auto">
              <a:xfrm rot="5400000">
                <a:off x="1720" y="337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48" name="Group 481"/>
            <p:cNvGrpSpPr>
              <a:grpSpLocks/>
            </p:cNvGrpSpPr>
            <p:nvPr/>
          </p:nvGrpSpPr>
          <p:grpSpPr bwMode="auto">
            <a:xfrm>
              <a:off x="1542" y="3911"/>
              <a:ext cx="119" cy="157"/>
              <a:chOff x="1550" y="3979"/>
              <a:chExt cx="119" cy="157"/>
            </a:xfrm>
          </p:grpSpPr>
          <p:sp>
            <p:nvSpPr>
              <p:cNvPr id="82035" name="AutoShape 482"/>
              <p:cNvSpPr>
                <a:spLocks noChangeArrowheads="1"/>
              </p:cNvSpPr>
              <p:nvPr/>
            </p:nvSpPr>
            <p:spPr bwMode="auto">
              <a:xfrm rot="9782755">
                <a:off x="1550" y="3979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36" name="AutoShape 483"/>
              <p:cNvSpPr>
                <a:spLocks noChangeArrowheads="1"/>
              </p:cNvSpPr>
              <p:nvPr/>
            </p:nvSpPr>
            <p:spPr bwMode="auto">
              <a:xfrm rot="9782755">
                <a:off x="1600" y="4057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49" name="Group 484"/>
            <p:cNvGrpSpPr>
              <a:grpSpLocks/>
            </p:cNvGrpSpPr>
            <p:nvPr/>
          </p:nvGrpSpPr>
          <p:grpSpPr bwMode="auto">
            <a:xfrm>
              <a:off x="1587" y="3720"/>
              <a:ext cx="126" cy="142"/>
              <a:chOff x="1595" y="3788"/>
              <a:chExt cx="126" cy="142"/>
            </a:xfrm>
          </p:grpSpPr>
          <p:sp>
            <p:nvSpPr>
              <p:cNvPr id="82033" name="AutoShape 485"/>
              <p:cNvSpPr>
                <a:spLocks noChangeArrowheads="1"/>
              </p:cNvSpPr>
              <p:nvPr/>
            </p:nvSpPr>
            <p:spPr bwMode="auto">
              <a:xfrm rot="8242310">
                <a:off x="1595" y="3788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34" name="AutoShape 486"/>
              <p:cNvSpPr>
                <a:spLocks noChangeArrowheads="1"/>
              </p:cNvSpPr>
              <p:nvPr/>
            </p:nvSpPr>
            <p:spPr bwMode="auto">
              <a:xfrm rot="8242310">
                <a:off x="1668" y="3851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50" name="Group 487"/>
            <p:cNvGrpSpPr>
              <a:grpSpLocks/>
            </p:cNvGrpSpPr>
            <p:nvPr/>
          </p:nvGrpSpPr>
          <p:grpSpPr bwMode="auto">
            <a:xfrm>
              <a:off x="1381" y="4093"/>
              <a:ext cx="119" cy="158"/>
              <a:chOff x="1389" y="4161"/>
              <a:chExt cx="119" cy="158"/>
            </a:xfrm>
          </p:grpSpPr>
          <p:sp>
            <p:nvSpPr>
              <p:cNvPr id="82031" name="AutoShape 488"/>
              <p:cNvSpPr>
                <a:spLocks noChangeArrowheads="1"/>
              </p:cNvSpPr>
              <p:nvPr/>
            </p:nvSpPr>
            <p:spPr bwMode="auto">
              <a:xfrm rot="10684560">
                <a:off x="1389" y="4161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32" name="AutoShape 489"/>
              <p:cNvSpPr>
                <a:spLocks noChangeArrowheads="1"/>
              </p:cNvSpPr>
              <p:nvPr/>
            </p:nvSpPr>
            <p:spPr bwMode="auto">
              <a:xfrm rot="10684560">
                <a:off x="1424" y="424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51" name="Group 490"/>
            <p:cNvGrpSpPr>
              <a:grpSpLocks/>
            </p:cNvGrpSpPr>
            <p:nvPr/>
          </p:nvGrpSpPr>
          <p:grpSpPr bwMode="auto">
            <a:xfrm>
              <a:off x="1141" y="4126"/>
              <a:ext cx="119" cy="154"/>
              <a:chOff x="1170" y="4158"/>
              <a:chExt cx="119" cy="154"/>
            </a:xfrm>
          </p:grpSpPr>
          <p:sp>
            <p:nvSpPr>
              <p:cNvPr id="82029" name="AutoShape 491"/>
              <p:cNvSpPr>
                <a:spLocks noChangeArrowheads="1"/>
              </p:cNvSpPr>
              <p:nvPr/>
            </p:nvSpPr>
            <p:spPr bwMode="auto">
              <a:xfrm rot="-9300634">
                <a:off x="1170" y="4158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30" name="AutoShape 492"/>
              <p:cNvSpPr>
                <a:spLocks noChangeArrowheads="1"/>
              </p:cNvSpPr>
              <p:nvPr/>
            </p:nvSpPr>
            <p:spPr bwMode="auto">
              <a:xfrm rot="-9300634">
                <a:off x="1178" y="423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F116A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52" name="Group 493"/>
            <p:cNvGrpSpPr>
              <a:grpSpLocks/>
            </p:cNvGrpSpPr>
            <p:nvPr/>
          </p:nvGrpSpPr>
          <p:grpSpPr bwMode="auto">
            <a:xfrm>
              <a:off x="1488" y="2930"/>
              <a:ext cx="126" cy="142"/>
              <a:chOff x="1496" y="2998"/>
              <a:chExt cx="126" cy="142"/>
            </a:xfrm>
          </p:grpSpPr>
          <p:sp>
            <p:nvSpPr>
              <p:cNvPr id="82027" name="AutoShape 494"/>
              <p:cNvSpPr>
                <a:spLocks noChangeArrowheads="1"/>
              </p:cNvSpPr>
              <p:nvPr/>
            </p:nvSpPr>
            <p:spPr bwMode="auto">
              <a:xfrm rot="2554829">
                <a:off x="1496" y="3021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28" name="AutoShape 495"/>
              <p:cNvSpPr>
                <a:spLocks noChangeArrowheads="1"/>
              </p:cNvSpPr>
              <p:nvPr/>
            </p:nvSpPr>
            <p:spPr bwMode="auto">
              <a:xfrm rot="2554829">
                <a:off x="1569" y="2998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53" name="Group 496"/>
            <p:cNvGrpSpPr>
              <a:grpSpLocks/>
            </p:cNvGrpSpPr>
            <p:nvPr/>
          </p:nvGrpSpPr>
          <p:grpSpPr bwMode="auto">
            <a:xfrm>
              <a:off x="1615" y="3505"/>
              <a:ext cx="143" cy="127"/>
              <a:chOff x="1623" y="3573"/>
              <a:chExt cx="143" cy="127"/>
            </a:xfrm>
          </p:grpSpPr>
          <p:sp>
            <p:nvSpPr>
              <p:cNvPr id="82025" name="AutoShape 497"/>
              <p:cNvSpPr>
                <a:spLocks noChangeArrowheads="1"/>
              </p:cNvSpPr>
              <p:nvPr/>
            </p:nvSpPr>
            <p:spPr bwMode="auto">
              <a:xfrm rot="8046864">
                <a:off x="1623" y="3573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26" name="AutoShape 498"/>
              <p:cNvSpPr>
                <a:spLocks noChangeArrowheads="1"/>
              </p:cNvSpPr>
              <p:nvPr/>
            </p:nvSpPr>
            <p:spPr bwMode="auto">
              <a:xfrm rot="8046864">
                <a:off x="1699" y="3634"/>
                <a:ext cx="53" cy="8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54" name="Group 499"/>
            <p:cNvGrpSpPr>
              <a:grpSpLocks/>
            </p:cNvGrpSpPr>
            <p:nvPr/>
          </p:nvGrpSpPr>
          <p:grpSpPr bwMode="auto">
            <a:xfrm>
              <a:off x="1582" y="3083"/>
              <a:ext cx="149" cy="119"/>
              <a:chOff x="1590" y="3151"/>
              <a:chExt cx="149" cy="119"/>
            </a:xfrm>
          </p:grpSpPr>
          <p:sp>
            <p:nvSpPr>
              <p:cNvPr id="82023" name="AutoShape 500"/>
              <p:cNvSpPr>
                <a:spLocks noChangeArrowheads="1"/>
              </p:cNvSpPr>
              <p:nvPr/>
            </p:nvSpPr>
            <p:spPr bwMode="auto">
              <a:xfrm rot="3499058">
                <a:off x="1589" y="3152"/>
                <a:ext cx="119" cy="118"/>
              </a:xfrm>
              <a:prstGeom prst="hexagon">
                <a:avLst>
                  <a:gd name="adj" fmla="val 25212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24" name="AutoShape 501"/>
              <p:cNvSpPr>
                <a:spLocks noChangeArrowheads="1"/>
              </p:cNvSpPr>
              <p:nvPr/>
            </p:nvSpPr>
            <p:spPr bwMode="auto">
              <a:xfrm rot="3499058">
                <a:off x="1673" y="314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55" name="Group 502"/>
            <p:cNvGrpSpPr>
              <a:grpSpLocks/>
            </p:cNvGrpSpPr>
            <p:nvPr/>
          </p:nvGrpSpPr>
          <p:grpSpPr bwMode="auto">
            <a:xfrm>
              <a:off x="564" y="3899"/>
              <a:ext cx="119" cy="155"/>
              <a:chOff x="572" y="3967"/>
              <a:chExt cx="119" cy="155"/>
            </a:xfrm>
          </p:grpSpPr>
          <p:sp>
            <p:nvSpPr>
              <p:cNvPr id="82021" name="AutoShape 503"/>
              <p:cNvSpPr>
                <a:spLocks noChangeArrowheads="1"/>
              </p:cNvSpPr>
              <p:nvPr/>
            </p:nvSpPr>
            <p:spPr bwMode="auto">
              <a:xfrm rot="-9554768">
                <a:off x="572" y="3967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22" name="AutoShape 504"/>
              <p:cNvSpPr>
                <a:spLocks noChangeArrowheads="1"/>
              </p:cNvSpPr>
              <p:nvPr/>
            </p:nvSpPr>
            <p:spPr bwMode="auto">
              <a:xfrm rot="-9554768">
                <a:off x="583" y="404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56" name="Group 505"/>
            <p:cNvGrpSpPr>
              <a:grpSpLocks/>
            </p:cNvGrpSpPr>
            <p:nvPr/>
          </p:nvGrpSpPr>
          <p:grpSpPr bwMode="auto">
            <a:xfrm>
              <a:off x="723" y="3978"/>
              <a:ext cx="119" cy="154"/>
              <a:chOff x="731" y="4046"/>
              <a:chExt cx="119" cy="154"/>
            </a:xfrm>
          </p:grpSpPr>
          <p:sp>
            <p:nvSpPr>
              <p:cNvPr id="82019" name="AutoShape 506"/>
              <p:cNvSpPr>
                <a:spLocks noChangeArrowheads="1"/>
              </p:cNvSpPr>
              <p:nvPr/>
            </p:nvSpPr>
            <p:spPr bwMode="auto">
              <a:xfrm rot="-9300634">
                <a:off x="731" y="4046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20" name="AutoShape 507"/>
              <p:cNvSpPr>
                <a:spLocks noChangeArrowheads="1"/>
              </p:cNvSpPr>
              <p:nvPr/>
            </p:nvSpPr>
            <p:spPr bwMode="auto">
              <a:xfrm rot="-9300634">
                <a:off x="739" y="4121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F116A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57" name="Group 508"/>
            <p:cNvGrpSpPr>
              <a:grpSpLocks/>
            </p:cNvGrpSpPr>
            <p:nvPr/>
          </p:nvGrpSpPr>
          <p:grpSpPr bwMode="auto">
            <a:xfrm>
              <a:off x="845" y="3996"/>
              <a:ext cx="119" cy="158"/>
              <a:chOff x="853" y="4064"/>
              <a:chExt cx="119" cy="158"/>
            </a:xfrm>
          </p:grpSpPr>
          <p:sp>
            <p:nvSpPr>
              <p:cNvPr id="82017" name="AutoShape 509"/>
              <p:cNvSpPr>
                <a:spLocks noChangeArrowheads="1"/>
              </p:cNvSpPr>
              <p:nvPr/>
            </p:nvSpPr>
            <p:spPr bwMode="auto">
              <a:xfrm rot="10684560">
                <a:off x="853" y="4064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18" name="AutoShape 510"/>
              <p:cNvSpPr>
                <a:spLocks noChangeArrowheads="1"/>
              </p:cNvSpPr>
              <p:nvPr/>
            </p:nvSpPr>
            <p:spPr bwMode="auto">
              <a:xfrm rot="10684560">
                <a:off x="888" y="414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58" name="Group 511"/>
            <p:cNvGrpSpPr>
              <a:grpSpLocks/>
            </p:cNvGrpSpPr>
            <p:nvPr/>
          </p:nvGrpSpPr>
          <p:grpSpPr bwMode="auto">
            <a:xfrm>
              <a:off x="386" y="3787"/>
              <a:ext cx="119" cy="158"/>
              <a:chOff x="394" y="3855"/>
              <a:chExt cx="119" cy="158"/>
            </a:xfrm>
          </p:grpSpPr>
          <p:sp>
            <p:nvSpPr>
              <p:cNvPr id="82015" name="AutoShape 512"/>
              <p:cNvSpPr>
                <a:spLocks noChangeArrowheads="1"/>
              </p:cNvSpPr>
              <p:nvPr/>
            </p:nvSpPr>
            <p:spPr bwMode="auto">
              <a:xfrm rot="10684560">
                <a:off x="394" y="3855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16" name="AutoShape 513"/>
              <p:cNvSpPr>
                <a:spLocks noChangeArrowheads="1"/>
              </p:cNvSpPr>
              <p:nvPr/>
            </p:nvSpPr>
            <p:spPr bwMode="auto">
              <a:xfrm rot="10684560">
                <a:off x="429" y="3934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59" name="Group 514"/>
            <p:cNvGrpSpPr>
              <a:grpSpLocks/>
            </p:cNvGrpSpPr>
            <p:nvPr/>
          </p:nvGrpSpPr>
          <p:grpSpPr bwMode="auto">
            <a:xfrm>
              <a:off x="162" y="3543"/>
              <a:ext cx="141" cy="128"/>
              <a:chOff x="170" y="3611"/>
              <a:chExt cx="141" cy="128"/>
            </a:xfrm>
          </p:grpSpPr>
          <p:sp>
            <p:nvSpPr>
              <p:cNvPr id="82013" name="AutoShape 515"/>
              <p:cNvSpPr>
                <a:spLocks noChangeArrowheads="1"/>
              </p:cNvSpPr>
              <p:nvPr/>
            </p:nvSpPr>
            <p:spPr bwMode="auto">
              <a:xfrm rot="-8069585">
                <a:off x="192" y="3611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14" name="AutoShape 516"/>
              <p:cNvSpPr>
                <a:spLocks noChangeArrowheads="1"/>
              </p:cNvSpPr>
              <p:nvPr/>
            </p:nvSpPr>
            <p:spPr bwMode="auto">
              <a:xfrm rot="-8069585">
                <a:off x="183" y="367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60" name="Group 517"/>
            <p:cNvGrpSpPr>
              <a:grpSpLocks/>
            </p:cNvGrpSpPr>
            <p:nvPr/>
          </p:nvGrpSpPr>
          <p:grpSpPr bwMode="auto">
            <a:xfrm>
              <a:off x="264" y="3697"/>
              <a:ext cx="119" cy="155"/>
              <a:chOff x="272" y="3765"/>
              <a:chExt cx="119" cy="155"/>
            </a:xfrm>
          </p:grpSpPr>
          <p:sp>
            <p:nvSpPr>
              <p:cNvPr id="82011" name="AutoShape 518"/>
              <p:cNvSpPr>
                <a:spLocks noChangeArrowheads="1"/>
              </p:cNvSpPr>
              <p:nvPr/>
            </p:nvSpPr>
            <p:spPr bwMode="auto">
              <a:xfrm rot="-9554768">
                <a:off x="272" y="3765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12" name="AutoShape 519"/>
              <p:cNvSpPr>
                <a:spLocks noChangeArrowheads="1"/>
              </p:cNvSpPr>
              <p:nvPr/>
            </p:nvSpPr>
            <p:spPr bwMode="auto">
              <a:xfrm rot="-9554768">
                <a:off x="283" y="3841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61" name="Group 520"/>
            <p:cNvGrpSpPr>
              <a:grpSpLocks/>
            </p:cNvGrpSpPr>
            <p:nvPr/>
          </p:nvGrpSpPr>
          <p:grpSpPr bwMode="auto">
            <a:xfrm>
              <a:off x="1279" y="2736"/>
              <a:ext cx="119" cy="148"/>
              <a:chOff x="1287" y="2804"/>
              <a:chExt cx="119" cy="148"/>
            </a:xfrm>
          </p:grpSpPr>
          <p:sp>
            <p:nvSpPr>
              <p:cNvPr id="82009" name="AutoShape 521"/>
              <p:cNvSpPr>
                <a:spLocks noChangeArrowheads="1"/>
              </p:cNvSpPr>
              <p:nvPr/>
            </p:nvSpPr>
            <p:spPr bwMode="auto">
              <a:xfrm rot="2053323">
                <a:off x="1287" y="2833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10" name="AutoShape 522"/>
              <p:cNvSpPr>
                <a:spLocks noChangeArrowheads="1"/>
              </p:cNvSpPr>
              <p:nvPr/>
            </p:nvSpPr>
            <p:spPr bwMode="auto">
              <a:xfrm rot="2053323">
                <a:off x="1353" y="2804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F116A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62" name="Group 523"/>
            <p:cNvGrpSpPr>
              <a:grpSpLocks/>
            </p:cNvGrpSpPr>
            <p:nvPr/>
          </p:nvGrpSpPr>
          <p:grpSpPr bwMode="auto">
            <a:xfrm>
              <a:off x="657" y="2705"/>
              <a:ext cx="146" cy="123"/>
              <a:chOff x="665" y="2773"/>
              <a:chExt cx="146" cy="123"/>
            </a:xfrm>
          </p:grpSpPr>
          <p:sp>
            <p:nvSpPr>
              <p:cNvPr id="82007" name="AutoShape 524"/>
              <p:cNvSpPr>
                <a:spLocks noChangeArrowheads="1"/>
              </p:cNvSpPr>
              <p:nvPr/>
            </p:nvSpPr>
            <p:spPr bwMode="auto">
              <a:xfrm rot="-3152021">
                <a:off x="692" y="2777"/>
                <a:ext cx="119" cy="11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08" name="AutoShape 525"/>
              <p:cNvSpPr>
                <a:spLocks noChangeArrowheads="1"/>
              </p:cNvSpPr>
              <p:nvPr/>
            </p:nvSpPr>
            <p:spPr bwMode="auto">
              <a:xfrm rot="-3152021">
                <a:off x="678" y="2760"/>
                <a:ext cx="53" cy="80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66" name="Freeform 526"/>
            <p:cNvSpPr>
              <a:spLocks/>
            </p:cNvSpPr>
            <p:nvPr/>
          </p:nvSpPr>
          <p:spPr bwMode="auto">
            <a:xfrm>
              <a:off x="88" y="2645"/>
              <a:ext cx="1621" cy="1559"/>
            </a:xfrm>
            <a:custGeom>
              <a:avLst/>
              <a:gdLst>
                <a:gd name="T0" fmla="*/ 174 w 1960"/>
                <a:gd name="T1" fmla="*/ 421 h 1886"/>
                <a:gd name="T2" fmla="*/ 123 w 1960"/>
                <a:gd name="T3" fmla="*/ 488 h 1886"/>
                <a:gd name="T4" fmla="*/ 81 w 1960"/>
                <a:gd name="T5" fmla="*/ 758 h 1886"/>
                <a:gd name="T6" fmla="*/ 14 w 1960"/>
                <a:gd name="T7" fmla="*/ 850 h 1886"/>
                <a:gd name="T8" fmla="*/ 22 w 1960"/>
                <a:gd name="T9" fmla="*/ 985 h 1886"/>
                <a:gd name="T10" fmla="*/ 89 w 1960"/>
                <a:gd name="T11" fmla="*/ 1061 h 1886"/>
                <a:gd name="T12" fmla="*/ 182 w 1960"/>
                <a:gd name="T13" fmla="*/ 1145 h 1886"/>
                <a:gd name="T14" fmla="*/ 241 w 1960"/>
                <a:gd name="T15" fmla="*/ 1187 h 1886"/>
                <a:gd name="T16" fmla="*/ 258 w 1960"/>
                <a:gd name="T17" fmla="*/ 1347 h 1886"/>
                <a:gd name="T18" fmla="*/ 334 w 1960"/>
                <a:gd name="T19" fmla="*/ 1389 h 1886"/>
                <a:gd name="T20" fmla="*/ 477 w 1960"/>
                <a:gd name="T21" fmla="*/ 1457 h 1886"/>
                <a:gd name="T22" fmla="*/ 628 w 1960"/>
                <a:gd name="T23" fmla="*/ 1575 h 1886"/>
                <a:gd name="T24" fmla="*/ 704 w 1960"/>
                <a:gd name="T25" fmla="*/ 1650 h 1886"/>
                <a:gd name="T26" fmla="*/ 738 w 1960"/>
                <a:gd name="T27" fmla="*/ 1659 h 1886"/>
                <a:gd name="T28" fmla="*/ 1075 w 1960"/>
                <a:gd name="T29" fmla="*/ 1726 h 1886"/>
                <a:gd name="T30" fmla="*/ 1150 w 1960"/>
                <a:gd name="T31" fmla="*/ 1768 h 1886"/>
                <a:gd name="T32" fmla="*/ 1310 w 1960"/>
                <a:gd name="T33" fmla="*/ 1836 h 1886"/>
                <a:gd name="T34" fmla="*/ 1454 w 1960"/>
                <a:gd name="T35" fmla="*/ 1886 h 1886"/>
                <a:gd name="T36" fmla="*/ 1614 w 1960"/>
                <a:gd name="T37" fmla="*/ 1853 h 1886"/>
                <a:gd name="T38" fmla="*/ 1639 w 1960"/>
                <a:gd name="T39" fmla="*/ 1827 h 1886"/>
                <a:gd name="T40" fmla="*/ 1673 w 1960"/>
                <a:gd name="T41" fmla="*/ 1810 h 1886"/>
                <a:gd name="T42" fmla="*/ 1748 w 1960"/>
                <a:gd name="T43" fmla="*/ 1718 h 1886"/>
                <a:gd name="T44" fmla="*/ 1765 w 1960"/>
                <a:gd name="T45" fmla="*/ 1684 h 1886"/>
                <a:gd name="T46" fmla="*/ 1824 w 1960"/>
                <a:gd name="T47" fmla="*/ 1625 h 1886"/>
                <a:gd name="T48" fmla="*/ 1883 w 1960"/>
                <a:gd name="T49" fmla="*/ 1490 h 1886"/>
                <a:gd name="T50" fmla="*/ 1950 w 1960"/>
                <a:gd name="T51" fmla="*/ 977 h 1886"/>
                <a:gd name="T52" fmla="*/ 1959 w 1960"/>
                <a:gd name="T53" fmla="*/ 842 h 1886"/>
                <a:gd name="T54" fmla="*/ 1841 w 1960"/>
                <a:gd name="T55" fmla="*/ 480 h 1886"/>
                <a:gd name="T56" fmla="*/ 1790 w 1960"/>
                <a:gd name="T57" fmla="*/ 438 h 1886"/>
                <a:gd name="T58" fmla="*/ 1555 w 1960"/>
                <a:gd name="T59" fmla="*/ 286 h 1886"/>
                <a:gd name="T60" fmla="*/ 1344 w 1960"/>
                <a:gd name="T61" fmla="*/ 93 h 1886"/>
                <a:gd name="T62" fmla="*/ 1117 w 1960"/>
                <a:gd name="T63" fmla="*/ 17 h 1886"/>
                <a:gd name="T64" fmla="*/ 990 w 1960"/>
                <a:gd name="T65" fmla="*/ 0 h 1886"/>
                <a:gd name="T66" fmla="*/ 814 w 1960"/>
                <a:gd name="T67" fmla="*/ 76 h 1886"/>
                <a:gd name="T68" fmla="*/ 729 w 1960"/>
                <a:gd name="T69" fmla="*/ 177 h 1886"/>
                <a:gd name="T70" fmla="*/ 696 w 1960"/>
                <a:gd name="T71" fmla="*/ 194 h 1886"/>
                <a:gd name="T72" fmla="*/ 637 w 1960"/>
                <a:gd name="T73" fmla="*/ 236 h 1886"/>
                <a:gd name="T74" fmla="*/ 258 w 1960"/>
                <a:gd name="T75" fmla="*/ 236 h 1886"/>
                <a:gd name="T76" fmla="*/ 182 w 1960"/>
                <a:gd name="T77" fmla="*/ 337 h 1886"/>
                <a:gd name="T78" fmla="*/ 174 w 1960"/>
                <a:gd name="T79" fmla="*/ 421 h 18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60"/>
                <a:gd name="T121" fmla="*/ 0 h 1886"/>
                <a:gd name="T122" fmla="*/ 1960 w 1960"/>
                <a:gd name="T123" fmla="*/ 1886 h 188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60" h="1886">
                  <a:moveTo>
                    <a:pt x="174" y="421"/>
                  </a:moveTo>
                  <a:cubicBezTo>
                    <a:pt x="138" y="443"/>
                    <a:pt x="145" y="454"/>
                    <a:pt x="123" y="488"/>
                  </a:cubicBezTo>
                  <a:cubicBezTo>
                    <a:pt x="103" y="551"/>
                    <a:pt x="163" y="728"/>
                    <a:pt x="81" y="758"/>
                  </a:cubicBezTo>
                  <a:cubicBezTo>
                    <a:pt x="43" y="795"/>
                    <a:pt x="39" y="810"/>
                    <a:pt x="14" y="850"/>
                  </a:cubicBezTo>
                  <a:cubicBezTo>
                    <a:pt x="2" y="894"/>
                    <a:pt x="0" y="942"/>
                    <a:pt x="22" y="985"/>
                  </a:cubicBezTo>
                  <a:cubicBezTo>
                    <a:pt x="37" y="1015"/>
                    <a:pt x="89" y="1061"/>
                    <a:pt x="89" y="1061"/>
                  </a:cubicBezTo>
                  <a:cubicBezTo>
                    <a:pt x="110" y="1121"/>
                    <a:pt x="86" y="1069"/>
                    <a:pt x="182" y="1145"/>
                  </a:cubicBezTo>
                  <a:cubicBezTo>
                    <a:pt x="240" y="1191"/>
                    <a:pt x="190" y="1170"/>
                    <a:pt x="241" y="1187"/>
                  </a:cubicBezTo>
                  <a:cubicBezTo>
                    <a:pt x="253" y="1239"/>
                    <a:pt x="239" y="1296"/>
                    <a:pt x="258" y="1347"/>
                  </a:cubicBezTo>
                  <a:cubicBezTo>
                    <a:pt x="270" y="1380"/>
                    <a:pt x="309" y="1377"/>
                    <a:pt x="334" y="1389"/>
                  </a:cubicBezTo>
                  <a:cubicBezTo>
                    <a:pt x="386" y="1412"/>
                    <a:pt x="422" y="1438"/>
                    <a:pt x="477" y="1457"/>
                  </a:cubicBezTo>
                  <a:cubicBezTo>
                    <a:pt x="521" y="1513"/>
                    <a:pt x="570" y="1535"/>
                    <a:pt x="628" y="1575"/>
                  </a:cubicBezTo>
                  <a:cubicBezTo>
                    <a:pt x="653" y="1592"/>
                    <a:pt x="682" y="1635"/>
                    <a:pt x="704" y="1650"/>
                  </a:cubicBezTo>
                  <a:cubicBezTo>
                    <a:pt x="713" y="1656"/>
                    <a:pt x="726" y="1655"/>
                    <a:pt x="738" y="1659"/>
                  </a:cubicBezTo>
                  <a:cubicBezTo>
                    <a:pt x="845" y="1695"/>
                    <a:pt x="961" y="1712"/>
                    <a:pt x="1075" y="1726"/>
                  </a:cubicBezTo>
                  <a:cubicBezTo>
                    <a:pt x="1132" y="1764"/>
                    <a:pt x="1105" y="1753"/>
                    <a:pt x="1150" y="1768"/>
                  </a:cubicBezTo>
                  <a:cubicBezTo>
                    <a:pt x="1202" y="1802"/>
                    <a:pt x="1249" y="1817"/>
                    <a:pt x="1310" y="1836"/>
                  </a:cubicBezTo>
                  <a:cubicBezTo>
                    <a:pt x="1353" y="1864"/>
                    <a:pt x="1405" y="1869"/>
                    <a:pt x="1454" y="1886"/>
                  </a:cubicBezTo>
                  <a:cubicBezTo>
                    <a:pt x="1473" y="1882"/>
                    <a:pt x="1579" y="1871"/>
                    <a:pt x="1614" y="1853"/>
                  </a:cubicBezTo>
                  <a:cubicBezTo>
                    <a:pt x="1624" y="1847"/>
                    <a:pt x="1629" y="1834"/>
                    <a:pt x="1639" y="1827"/>
                  </a:cubicBezTo>
                  <a:cubicBezTo>
                    <a:pt x="1649" y="1819"/>
                    <a:pt x="1661" y="1815"/>
                    <a:pt x="1673" y="1810"/>
                  </a:cubicBezTo>
                  <a:cubicBezTo>
                    <a:pt x="1698" y="1770"/>
                    <a:pt x="1711" y="1743"/>
                    <a:pt x="1748" y="1718"/>
                  </a:cubicBezTo>
                  <a:cubicBezTo>
                    <a:pt x="1753" y="1706"/>
                    <a:pt x="1756" y="1693"/>
                    <a:pt x="1765" y="1684"/>
                  </a:cubicBezTo>
                  <a:cubicBezTo>
                    <a:pt x="1782" y="1662"/>
                    <a:pt x="1824" y="1625"/>
                    <a:pt x="1824" y="1625"/>
                  </a:cubicBezTo>
                  <a:cubicBezTo>
                    <a:pt x="1840" y="1578"/>
                    <a:pt x="1868" y="1537"/>
                    <a:pt x="1883" y="1490"/>
                  </a:cubicBezTo>
                  <a:cubicBezTo>
                    <a:pt x="1886" y="1338"/>
                    <a:pt x="1856" y="1122"/>
                    <a:pt x="1950" y="977"/>
                  </a:cubicBezTo>
                  <a:cubicBezTo>
                    <a:pt x="1953" y="932"/>
                    <a:pt x="1960" y="887"/>
                    <a:pt x="1959" y="842"/>
                  </a:cubicBezTo>
                  <a:cubicBezTo>
                    <a:pt x="1955" y="744"/>
                    <a:pt x="1899" y="558"/>
                    <a:pt x="1841" y="480"/>
                  </a:cubicBezTo>
                  <a:cubicBezTo>
                    <a:pt x="1816" y="447"/>
                    <a:pt x="1818" y="461"/>
                    <a:pt x="1790" y="438"/>
                  </a:cubicBezTo>
                  <a:cubicBezTo>
                    <a:pt x="1717" y="378"/>
                    <a:pt x="1639" y="328"/>
                    <a:pt x="1555" y="286"/>
                  </a:cubicBezTo>
                  <a:cubicBezTo>
                    <a:pt x="1505" y="225"/>
                    <a:pt x="1420" y="117"/>
                    <a:pt x="1344" y="93"/>
                  </a:cubicBezTo>
                  <a:cubicBezTo>
                    <a:pt x="1274" y="45"/>
                    <a:pt x="1199" y="27"/>
                    <a:pt x="1117" y="17"/>
                  </a:cubicBezTo>
                  <a:cubicBezTo>
                    <a:pt x="1074" y="11"/>
                    <a:pt x="990" y="0"/>
                    <a:pt x="990" y="0"/>
                  </a:cubicBezTo>
                  <a:cubicBezTo>
                    <a:pt x="923" y="10"/>
                    <a:pt x="870" y="41"/>
                    <a:pt x="814" y="76"/>
                  </a:cubicBezTo>
                  <a:cubicBezTo>
                    <a:pt x="789" y="111"/>
                    <a:pt x="763" y="150"/>
                    <a:pt x="729" y="177"/>
                  </a:cubicBezTo>
                  <a:cubicBezTo>
                    <a:pt x="719" y="184"/>
                    <a:pt x="705" y="186"/>
                    <a:pt x="696" y="194"/>
                  </a:cubicBezTo>
                  <a:cubicBezTo>
                    <a:pt x="632" y="241"/>
                    <a:pt x="690" y="216"/>
                    <a:pt x="637" y="236"/>
                  </a:cubicBezTo>
                  <a:cubicBezTo>
                    <a:pt x="500" y="230"/>
                    <a:pt x="388" y="212"/>
                    <a:pt x="258" y="236"/>
                  </a:cubicBezTo>
                  <a:cubicBezTo>
                    <a:pt x="219" y="262"/>
                    <a:pt x="206" y="298"/>
                    <a:pt x="182" y="337"/>
                  </a:cubicBezTo>
                  <a:cubicBezTo>
                    <a:pt x="175" y="357"/>
                    <a:pt x="124" y="493"/>
                    <a:pt x="174" y="421"/>
                  </a:cubicBezTo>
                  <a:close/>
                </a:path>
              </a:pathLst>
            </a:custGeom>
            <a:solidFill>
              <a:srgbClr val="FFEA1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7" name="AutoShape 527"/>
            <p:cNvSpPr>
              <a:spLocks noChangeArrowheads="1"/>
            </p:cNvSpPr>
            <p:nvPr/>
          </p:nvSpPr>
          <p:spPr bwMode="auto">
            <a:xfrm>
              <a:off x="1137" y="3299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8" name="AutoShape 528"/>
            <p:cNvSpPr>
              <a:spLocks noChangeArrowheads="1"/>
            </p:cNvSpPr>
            <p:nvPr/>
          </p:nvSpPr>
          <p:spPr bwMode="auto">
            <a:xfrm>
              <a:off x="1058" y="3338"/>
              <a:ext cx="53" cy="8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9" name="Oval 529"/>
            <p:cNvSpPr>
              <a:spLocks noChangeArrowheads="1"/>
            </p:cNvSpPr>
            <p:nvPr/>
          </p:nvSpPr>
          <p:spPr bwMode="auto">
            <a:xfrm rot="2254818">
              <a:off x="83" y="2947"/>
              <a:ext cx="538" cy="40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0" name="AutoShape 530"/>
            <p:cNvSpPr>
              <a:spLocks noChangeArrowheads="1"/>
            </p:cNvSpPr>
            <p:nvPr/>
          </p:nvSpPr>
          <p:spPr bwMode="auto">
            <a:xfrm rot="16200000" flipH="1">
              <a:off x="753" y="3603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1" name="AutoShape 531"/>
            <p:cNvSpPr>
              <a:spLocks noChangeArrowheads="1"/>
            </p:cNvSpPr>
            <p:nvPr/>
          </p:nvSpPr>
          <p:spPr bwMode="auto">
            <a:xfrm rot="-5400000">
              <a:off x="1191" y="3166"/>
              <a:ext cx="52" cy="79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2" name="AutoShape 532"/>
            <p:cNvSpPr>
              <a:spLocks noChangeArrowheads="1"/>
            </p:cNvSpPr>
            <p:nvPr/>
          </p:nvSpPr>
          <p:spPr bwMode="auto">
            <a:xfrm>
              <a:off x="1256" y="3497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3" name="AutoShape 533"/>
            <p:cNvSpPr>
              <a:spLocks noChangeArrowheads="1"/>
            </p:cNvSpPr>
            <p:nvPr/>
          </p:nvSpPr>
          <p:spPr bwMode="auto">
            <a:xfrm>
              <a:off x="859" y="3735"/>
              <a:ext cx="53" cy="8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4" name="AutoShape 534"/>
            <p:cNvSpPr>
              <a:spLocks noChangeArrowheads="1"/>
            </p:cNvSpPr>
            <p:nvPr/>
          </p:nvSpPr>
          <p:spPr bwMode="auto">
            <a:xfrm rot="16200000" flipV="1">
              <a:off x="998" y="3199"/>
              <a:ext cx="40" cy="8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5" name="AutoShape 535"/>
            <p:cNvSpPr>
              <a:spLocks noChangeArrowheads="1"/>
            </p:cNvSpPr>
            <p:nvPr/>
          </p:nvSpPr>
          <p:spPr bwMode="auto">
            <a:xfrm rot="16200000" flipH="1">
              <a:off x="793" y="3405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6" name="AutoShape 536"/>
            <p:cNvSpPr>
              <a:spLocks noChangeArrowheads="1"/>
            </p:cNvSpPr>
            <p:nvPr/>
          </p:nvSpPr>
          <p:spPr bwMode="auto">
            <a:xfrm rot="16200000" flipH="1">
              <a:off x="1327" y="3994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7" name="AutoShape 537"/>
            <p:cNvSpPr>
              <a:spLocks noChangeArrowheads="1"/>
            </p:cNvSpPr>
            <p:nvPr/>
          </p:nvSpPr>
          <p:spPr bwMode="auto">
            <a:xfrm>
              <a:off x="314" y="3502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8" name="AutoShape 538"/>
            <p:cNvSpPr>
              <a:spLocks noChangeArrowheads="1"/>
            </p:cNvSpPr>
            <p:nvPr/>
          </p:nvSpPr>
          <p:spPr bwMode="auto">
            <a:xfrm>
              <a:off x="899" y="3418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9" name="AutoShape 539"/>
            <p:cNvSpPr>
              <a:spLocks noChangeArrowheads="1"/>
            </p:cNvSpPr>
            <p:nvPr/>
          </p:nvSpPr>
          <p:spPr bwMode="auto">
            <a:xfrm>
              <a:off x="621" y="3576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0" name="AutoShape 540"/>
            <p:cNvSpPr>
              <a:spLocks noChangeArrowheads="1"/>
            </p:cNvSpPr>
            <p:nvPr/>
          </p:nvSpPr>
          <p:spPr bwMode="auto">
            <a:xfrm rot="5400000">
              <a:off x="1494" y="3790"/>
              <a:ext cx="53" cy="8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1" name="AutoShape 541"/>
            <p:cNvSpPr>
              <a:spLocks noChangeArrowheads="1"/>
            </p:cNvSpPr>
            <p:nvPr/>
          </p:nvSpPr>
          <p:spPr bwMode="auto">
            <a:xfrm flipV="1">
              <a:off x="902" y="2926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2" name="AutoShape 542"/>
            <p:cNvSpPr>
              <a:spLocks noChangeArrowheads="1"/>
            </p:cNvSpPr>
            <p:nvPr/>
          </p:nvSpPr>
          <p:spPr bwMode="auto">
            <a:xfrm flipV="1">
              <a:off x="1031" y="3054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3" name="AutoShape 543"/>
            <p:cNvSpPr>
              <a:spLocks noChangeArrowheads="1"/>
            </p:cNvSpPr>
            <p:nvPr/>
          </p:nvSpPr>
          <p:spPr bwMode="auto">
            <a:xfrm flipV="1">
              <a:off x="909" y="3083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4" name="AutoShape 544"/>
            <p:cNvSpPr>
              <a:spLocks noChangeArrowheads="1"/>
            </p:cNvSpPr>
            <p:nvPr/>
          </p:nvSpPr>
          <p:spPr bwMode="auto">
            <a:xfrm flipV="1">
              <a:off x="827" y="2879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5" name="Oval 545"/>
            <p:cNvSpPr>
              <a:spLocks noChangeArrowheads="1"/>
            </p:cNvSpPr>
            <p:nvPr/>
          </p:nvSpPr>
          <p:spPr bwMode="auto">
            <a:xfrm rot="2254818">
              <a:off x="621" y="2977"/>
              <a:ext cx="262" cy="21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6" name="AutoShape 546"/>
            <p:cNvSpPr>
              <a:spLocks noChangeArrowheads="1"/>
            </p:cNvSpPr>
            <p:nvPr/>
          </p:nvSpPr>
          <p:spPr bwMode="auto">
            <a:xfrm rot="3499058">
              <a:off x="475" y="3457"/>
              <a:ext cx="119" cy="11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7" name="AutoShape 547"/>
            <p:cNvSpPr>
              <a:spLocks noChangeArrowheads="1"/>
            </p:cNvSpPr>
            <p:nvPr/>
          </p:nvSpPr>
          <p:spPr bwMode="auto">
            <a:xfrm rot="3499058">
              <a:off x="1031" y="3457"/>
              <a:ext cx="119" cy="11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8" name="AutoShape 548"/>
            <p:cNvSpPr>
              <a:spLocks noChangeArrowheads="1"/>
            </p:cNvSpPr>
            <p:nvPr/>
          </p:nvSpPr>
          <p:spPr bwMode="auto">
            <a:xfrm rot="3499058">
              <a:off x="1329" y="3268"/>
              <a:ext cx="119" cy="11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63" name="Group 549"/>
            <p:cNvGrpSpPr>
              <a:grpSpLocks/>
            </p:cNvGrpSpPr>
            <p:nvPr/>
          </p:nvGrpSpPr>
          <p:grpSpPr bwMode="auto">
            <a:xfrm rot="-1836218">
              <a:off x="997" y="3698"/>
              <a:ext cx="397" cy="311"/>
              <a:chOff x="2829" y="2905"/>
              <a:chExt cx="397" cy="311"/>
            </a:xfrm>
          </p:grpSpPr>
          <p:sp>
            <p:nvSpPr>
              <p:cNvPr id="82002" name="Oval 550"/>
              <p:cNvSpPr>
                <a:spLocks noChangeArrowheads="1"/>
              </p:cNvSpPr>
              <p:nvPr/>
            </p:nvSpPr>
            <p:spPr bwMode="auto">
              <a:xfrm rot="-1199183">
                <a:off x="2829" y="2905"/>
                <a:ext cx="397" cy="311"/>
              </a:xfrm>
              <a:prstGeom prst="ellipse">
                <a:avLst/>
              </a:prstGeom>
              <a:solidFill>
                <a:srgbClr val="673713"/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1964" name="Group 551"/>
              <p:cNvGrpSpPr>
                <a:grpSpLocks/>
              </p:cNvGrpSpPr>
              <p:nvPr/>
            </p:nvGrpSpPr>
            <p:grpSpPr bwMode="auto">
              <a:xfrm>
                <a:off x="3011" y="3020"/>
                <a:ext cx="145" cy="159"/>
                <a:chOff x="1277" y="3896"/>
                <a:chExt cx="145" cy="159"/>
              </a:xfrm>
            </p:grpSpPr>
            <p:sp>
              <p:nvSpPr>
                <p:cNvPr id="82005" name="Freeform 552"/>
                <p:cNvSpPr>
                  <a:spLocks/>
                </p:cNvSpPr>
                <p:nvPr/>
              </p:nvSpPr>
              <p:spPr bwMode="auto">
                <a:xfrm>
                  <a:off x="1277" y="3896"/>
                  <a:ext cx="135" cy="141"/>
                </a:xfrm>
                <a:custGeom>
                  <a:avLst/>
                  <a:gdLst>
                    <a:gd name="T0" fmla="*/ 164 w 164"/>
                    <a:gd name="T1" fmla="*/ 5 h 170"/>
                    <a:gd name="T2" fmla="*/ 115 w 164"/>
                    <a:gd name="T3" fmla="*/ 13 h 170"/>
                    <a:gd name="T4" fmla="*/ 123 w 164"/>
                    <a:gd name="T5" fmla="*/ 54 h 170"/>
                    <a:gd name="T6" fmla="*/ 82 w 164"/>
                    <a:gd name="T7" fmla="*/ 79 h 170"/>
                    <a:gd name="T8" fmla="*/ 66 w 164"/>
                    <a:gd name="T9" fmla="*/ 96 h 170"/>
                    <a:gd name="T10" fmla="*/ 57 w 164"/>
                    <a:gd name="T11" fmla="*/ 137 h 170"/>
                    <a:gd name="T12" fmla="*/ 8 w 164"/>
                    <a:gd name="T13" fmla="*/ 153 h 170"/>
                    <a:gd name="T14" fmla="*/ 0 w 164"/>
                    <a:gd name="T15" fmla="*/ 170 h 1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4"/>
                    <a:gd name="T25" fmla="*/ 0 h 170"/>
                    <a:gd name="T26" fmla="*/ 164 w 164"/>
                    <a:gd name="T27" fmla="*/ 170 h 1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4" h="170">
                      <a:moveTo>
                        <a:pt x="164" y="5"/>
                      </a:moveTo>
                      <a:cubicBezTo>
                        <a:pt x="147" y="7"/>
                        <a:pt x="125" y="0"/>
                        <a:pt x="115" y="13"/>
                      </a:cubicBezTo>
                      <a:cubicBezTo>
                        <a:pt x="106" y="23"/>
                        <a:pt x="124" y="40"/>
                        <a:pt x="123" y="54"/>
                      </a:cubicBezTo>
                      <a:cubicBezTo>
                        <a:pt x="120" y="71"/>
                        <a:pt x="92" y="75"/>
                        <a:pt x="82" y="79"/>
                      </a:cubicBezTo>
                      <a:cubicBezTo>
                        <a:pt x="76" y="84"/>
                        <a:pt x="69" y="88"/>
                        <a:pt x="66" y="96"/>
                      </a:cubicBezTo>
                      <a:cubicBezTo>
                        <a:pt x="60" y="108"/>
                        <a:pt x="66" y="127"/>
                        <a:pt x="57" y="137"/>
                      </a:cubicBezTo>
                      <a:cubicBezTo>
                        <a:pt x="44" y="149"/>
                        <a:pt x="15" y="137"/>
                        <a:pt x="8" y="153"/>
                      </a:cubicBezTo>
                      <a:cubicBezTo>
                        <a:pt x="5" y="158"/>
                        <a:pt x="2" y="164"/>
                        <a:pt x="0" y="17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06" name="Freeform 553"/>
                <p:cNvSpPr>
                  <a:spLocks/>
                </p:cNvSpPr>
                <p:nvPr/>
              </p:nvSpPr>
              <p:spPr bwMode="auto">
                <a:xfrm rot="15370908" flipV="1">
                  <a:off x="1284" y="3917"/>
                  <a:ext cx="136" cy="140"/>
                </a:xfrm>
                <a:custGeom>
                  <a:avLst/>
                  <a:gdLst>
                    <a:gd name="T0" fmla="*/ 164 w 164"/>
                    <a:gd name="T1" fmla="*/ 5 h 170"/>
                    <a:gd name="T2" fmla="*/ 115 w 164"/>
                    <a:gd name="T3" fmla="*/ 13 h 170"/>
                    <a:gd name="T4" fmla="*/ 123 w 164"/>
                    <a:gd name="T5" fmla="*/ 54 h 170"/>
                    <a:gd name="T6" fmla="*/ 82 w 164"/>
                    <a:gd name="T7" fmla="*/ 79 h 170"/>
                    <a:gd name="T8" fmla="*/ 66 w 164"/>
                    <a:gd name="T9" fmla="*/ 96 h 170"/>
                    <a:gd name="T10" fmla="*/ 57 w 164"/>
                    <a:gd name="T11" fmla="*/ 137 h 170"/>
                    <a:gd name="T12" fmla="*/ 8 w 164"/>
                    <a:gd name="T13" fmla="*/ 153 h 170"/>
                    <a:gd name="T14" fmla="*/ 0 w 164"/>
                    <a:gd name="T15" fmla="*/ 170 h 1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4"/>
                    <a:gd name="T25" fmla="*/ 0 h 170"/>
                    <a:gd name="T26" fmla="*/ 164 w 164"/>
                    <a:gd name="T27" fmla="*/ 170 h 1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4" h="170">
                      <a:moveTo>
                        <a:pt x="164" y="5"/>
                      </a:moveTo>
                      <a:cubicBezTo>
                        <a:pt x="147" y="7"/>
                        <a:pt x="125" y="0"/>
                        <a:pt x="115" y="13"/>
                      </a:cubicBezTo>
                      <a:cubicBezTo>
                        <a:pt x="106" y="23"/>
                        <a:pt x="124" y="40"/>
                        <a:pt x="123" y="54"/>
                      </a:cubicBezTo>
                      <a:cubicBezTo>
                        <a:pt x="120" y="71"/>
                        <a:pt x="92" y="75"/>
                        <a:pt x="82" y="79"/>
                      </a:cubicBezTo>
                      <a:cubicBezTo>
                        <a:pt x="76" y="84"/>
                        <a:pt x="69" y="88"/>
                        <a:pt x="66" y="96"/>
                      </a:cubicBezTo>
                      <a:cubicBezTo>
                        <a:pt x="60" y="108"/>
                        <a:pt x="66" y="127"/>
                        <a:pt x="57" y="137"/>
                      </a:cubicBezTo>
                      <a:cubicBezTo>
                        <a:pt x="44" y="149"/>
                        <a:pt x="15" y="137"/>
                        <a:pt x="8" y="153"/>
                      </a:cubicBezTo>
                      <a:cubicBezTo>
                        <a:pt x="5" y="158"/>
                        <a:pt x="2" y="164"/>
                        <a:pt x="0" y="17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004" name="Freeform 554"/>
              <p:cNvSpPr>
                <a:spLocks/>
              </p:cNvSpPr>
              <p:nvPr/>
            </p:nvSpPr>
            <p:spPr bwMode="auto">
              <a:xfrm>
                <a:off x="2921" y="2948"/>
                <a:ext cx="135" cy="140"/>
              </a:xfrm>
              <a:custGeom>
                <a:avLst/>
                <a:gdLst>
                  <a:gd name="T0" fmla="*/ 164 w 164"/>
                  <a:gd name="T1" fmla="*/ 5 h 170"/>
                  <a:gd name="T2" fmla="*/ 115 w 164"/>
                  <a:gd name="T3" fmla="*/ 13 h 170"/>
                  <a:gd name="T4" fmla="*/ 123 w 164"/>
                  <a:gd name="T5" fmla="*/ 54 h 170"/>
                  <a:gd name="T6" fmla="*/ 82 w 164"/>
                  <a:gd name="T7" fmla="*/ 79 h 170"/>
                  <a:gd name="T8" fmla="*/ 66 w 164"/>
                  <a:gd name="T9" fmla="*/ 96 h 170"/>
                  <a:gd name="T10" fmla="*/ 57 w 164"/>
                  <a:gd name="T11" fmla="*/ 137 h 170"/>
                  <a:gd name="T12" fmla="*/ 8 w 164"/>
                  <a:gd name="T13" fmla="*/ 153 h 170"/>
                  <a:gd name="T14" fmla="*/ 0 w 164"/>
                  <a:gd name="T15" fmla="*/ 170 h 1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170"/>
                  <a:gd name="T26" fmla="*/ 164 w 164"/>
                  <a:gd name="T27" fmla="*/ 170 h 1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170">
                    <a:moveTo>
                      <a:pt x="164" y="5"/>
                    </a:moveTo>
                    <a:cubicBezTo>
                      <a:pt x="147" y="7"/>
                      <a:pt x="125" y="0"/>
                      <a:pt x="115" y="13"/>
                    </a:cubicBezTo>
                    <a:cubicBezTo>
                      <a:pt x="106" y="23"/>
                      <a:pt x="124" y="40"/>
                      <a:pt x="123" y="54"/>
                    </a:cubicBezTo>
                    <a:cubicBezTo>
                      <a:pt x="120" y="71"/>
                      <a:pt x="92" y="75"/>
                      <a:pt x="82" y="79"/>
                    </a:cubicBezTo>
                    <a:cubicBezTo>
                      <a:pt x="76" y="84"/>
                      <a:pt x="69" y="88"/>
                      <a:pt x="66" y="96"/>
                    </a:cubicBezTo>
                    <a:cubicBezTo>
                      <a:pt x="60" y="108"/>
                      <a:pt x="66" y="127"/>
                      <a:pt x="57" y="137"/>
                    </a:cubicBezTo>
                    <a:cubicBezTo>
                      <a:pt x="44" y="149"/>
                      <a:pt x="15" y="137"/>
                      <a:pt x="8" y="153"/>
                    </a:cubicBezTo>
                    <a:cubicBezTo>
                      <a:pt x="5" y="158"/>
                      <a:pt x="2" y="164"/>
                      <a:pt x="0" y="170"/>
                    </a:cubicBezTo>
                  </a:path>
                </a:pathLst>
              </a:custGeom>
              <a:noFill/>
              <a:ln w="9525">
                <a:solidFill>
                  <a:srgbClr val="FFEA1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90" name="AutoShape 555"/>
            <p:cNvSpPr>
              <a:spLocks noChangeArrowheads="1"/>
            </p:cNvSpPr>
            <p:nvPr/>
          </p:nvSpPr>
          <p:spPr bwMode="auto">
            <a:xfrm rot="3499058">
              <a:off x="688" y="3700"/>
              <a:ext cx="119" cy="11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1" name="AutoShape 556"/>
            <p:cNvSpPr>
              <a:spLocks noChangeArrowheads="1"/>
            </p:cNvSpPr>
            <p:nvPr/>
          </p:nvSpPr>
          <p:spPr bwMode="auto">
            <a:xfrm rot="3499058">
              <a:off x="1157" y="2942"/>
              <a:ext cx="119" cy="11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2" name="AutoShape 557"/>
            <p:cNvSpPr>
              <a:spLocks noChangeArrowheads="1"/>
            </p:cNvSpPr>
            <p:nvPr/>
          </p:nvSpPr>
          <p:spPr bwMode="auto">
            <a:xfrm rot="16200000" flipH="1">
              <a:off x="484" y="3699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3" name="AutoShape 558"/>
            <p:cNvSpPr>
              <a:spLocks noChangeArrowheads="1"/>
            </p:cNvSpPr>
            <p:nvPr/>
          </p:nvSpPr>
          <p:spPr bwMode="auto">
            <a:xfrm flipV="1">
              <a:off x="667" y="3055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4" name="AutoShape 559"/>
            <p:cNvSpPr>
              <a:spLocks noChangeArrowheads="1"/>
            </p:cNvSpPr>
            <p:nvPr/>
          </p:nvSpPr>
          <p:spPr bwMode="auto">
            <a:xfrm flipV="1">
              <a:off x="722" y="3110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5" name="AutoShape 560"/>
            <p:cNvSpPr>
              <a:spLocks noChangeArrowheads="1"/>
            </p:cNvSpPr>
            <p:nvPr/>
          </p:nvSpPr>
          <p:spPr bwMode="auto">
            <a:xfrm flipV="1">
              <a:off x="735" y="3034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6" name="AutoShape 561"/>
            <p:cNvSpPr>
              <a:spLocks noChangeArrowheads="1"/>
            </p:cNvSpPr>
            <p:nvPr/>
          </p:nvSpPr>
          <p:spPr bwMode="auto">
            <a:xfrm flipV="1">
              <a:off x="997" y="2936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7" name="AutoShape 562"/>
            <p:cNvSpPr>
              <a:spLocks noChangeArrowheads="1"/>
            </p:cNvSpPr>
            <p:nvPr/>
          </p:nvSpPr>
          <p:spPr bwMode="auto">
            <a:xfrm flipV="1">
              <a:off x="805" y="3083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8" name="Oval 563"/>
            <p:cNvSpPr>
              <a:spLocks noChangeArrowheads="1"/>
            </p:cNvSpPr>
            <p:nvPr/>
          </p:nvSpPr>
          <p:spPr bwMode="auto">
            <a:xfrm rot="2254818">
              <a:off x="279" y="2965"/>
              <a:ext cx="268" cy="20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9" name="Oval 564"/>
            <p:cNvSpPr>
              <a:spLocks noChangeArrowheads="1"/>
            </p:cNvSpPr>
            <p:nvPr/>
          </p:nvSpPr>
          <p:spPr bwMode="auto">
            <a:xfrm rot="2254818">
              <a:off x="313" y="3221"/>
              <a:ext cx="159" cy="11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0" name="Text Box 565"/>
            <p:cNvSpPr txBox="1">
              <a:spLocks noChangeArrowheads="1"/>
            </p:cNvSpPr>
            <p:nvPr/>
          </p:nvSpPr>
          <p:spPr bwMode="auto">
            <a:xfrm>
              <a:off x="1208" y="2508"/>
              <a:ext cx="1258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b="1" u="sng">
                  <a:solidFill>
                    <a:srgbClr val="CC0000"/>
                  </a:solidFill>
                </a:rPr>
                <a:t>activated</a:t>
              </a:r>
            </a:p>
            <a:p>
              <a:pPr algn="l">
                <a:lnSpc>
                  <a:spcPct val="80000"/>
                </a:lnSpc>
              </a:pPr>
              <a:r>
                <a:rPr lang="en-US" b="1" u="sng">
                  <a:solidFill>
                    <a:srgbClr val="CC0000"/>
                  </a:solidFill>
                </a:rPr>
                <a:t>macrophage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82001" name="Oval 566"/>
            <p:cNvSpPr>
              <a:spLocks noChangeArrowheads="1"/>
            </p:cNvSpPr>
            <p:nvPr/>
          </p:nvSpPr>
          <p:spPr bwMode="auto">
            <a:xfrm rot="2254818">
              <a:off x="253" y="2997"/>
              <a:ext cx="159" cy="11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1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1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1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6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41" grpId="0" animBg="1"/>
      <p:bldP spid="461066" grpId="0" animBg="1"/>
      <p:bldP spid="461079" grpId="0" animBg="1"/>
      <p:bldP spid="461190" grpId="0"/>
      <p:bldP spid="461193" grpId="0"/>
      <p:bldP spid="461194" grpId="0"/>
      <p:bldP spid="4611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Attack of the Killer T cells</a:t>
            </a:r>
          </a:p>
        </p:txBody>
      </p:sp>
      <p:sp>
        <p:nvSpPr>
          <p:cNvPr id="464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772400" cy="2057400"/>
          </a:xfrm>
        </p:spPr>
        <p:txBody>
          <a:bodyPr/>
          <a:lstStyle/>
          <a:p>
            <a:pPr eaLnBrk="1" hangingPunct="1"/>
            <a:r>
              <a:rPr lang="en-US" smtClean="0"/>
              <a:t>Destroys infected body cells</a:t>
            </a:r>
          </a:p>
          <a:p>
            <a:pPr lvl="1" eaLnBrk="1" hangingPunct="1"/>
            <a:r>
              <a:rPr lang="en-US" smtClean="0"/>
              <a:t>binds to target cell</a:t>
            </a:r>
          </a:p>
          <a:p>
            <a:pPr lvl="1" eaLnBrk="1" hangingPunct="1"/>
            <a:r>
              <a:rPr lang="en-US" smtClean="0"/>
              <a:t>secretes </a:t>
            </a:r>
            <a:r>
              <a:rPr lang="en-US" u="sng" smtClean="0">
                <a:solidFill>
                  <a:srgbClr val="CC0000"/>
                </a:solidFill>
              </a:rPr>
              <a:t>perforin</a:t>
            </a:r>
            <a:r>
              <a:rPr lang="en-US" smtClean="0"/>
              <a:t> protein</a:t>
            </a:r>
          </a:p>
          <a:p>
            <a:pPr marL="1085850" lvl="2" eaLnBrk="1" hangingPunct="1"/>
            <a:r>
              <a:rPr lang="en-US" smtClean="0"/>
              <a:t>punctures cell membrane of infected cell</a:t>
            </a:r>
          </a:p>
        </p:txBody>
      </p:sp>
      <p:sp>
        <p:nvSpPr>
          <p:cNvPr id="83971" name="Line 10"/>
          <p:cNvSpPr>
            <a:spLocks noChangeShapeType="1"/>
          </p:cNvSpPr>
          <p:nvPr/>
        </p:nvSpPr>
        <p:spPr bwMode="auto">
          <a:xfrm flipH="1">
            <a:off x="4030663" y="5895975"/>
            <a:ext cx="303212" cy="315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3972" name="Picture 5"/>
          <p:cNvPicPr>
            <a:picLocks noChangeAspect="1" noChangeArrowheads="1"/>
          </p:cNvPicPr>
          <p:nvPr/>
        </p:nvPicPr>
        <p:blipFill>
          <a:blip r:embed="rId4" cstate="print"/>
          <a:srcRect l="46124" t="36000" b="9000"/>
          <a:stretch>
            <a:fillRect/>
          </a:stretch>
        </p:blipFill>
        <p:spPr bwMode="auto">
          <a:xfrm>
            <a:off x="17463" y="3540125"/>
            <a:ext cx="423386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Rectangle 11"/>
          <p:cNvSpPr>
            <a:spLocks noChangeArrowheads="1"/>
          </p:cNvSpPr>
          <p:nvPr/>
        </p:nvSpPr>
        <p:spPr bwMode="auto">
          <a:xfrm>
            <a:off x="0" y="3538538"/>
            <a:ext cx="1236663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Rectangle 13"/>
          <p:cNvSpPr>
            <a:spLocks noChangeArrowheads="1"/>
          </p:cNvSpPr>
          <p:nvPr/>
        </p:nvSpPr>
        <p:spPr bwMode="auto">
          <a:xfrm>
            <a:off x="0" y="5291138"/>
            <a:ext cx="762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Rectangle 8"/>
          <p:cNvSpPr>
            <a:spLocks noChangeArrowheads="1"/>
          </p:cNvSpPr>
          <p:nvPr/>
        </p:nvSpPr>
        <p:spPr bwMode="auto">
          <a:xfrm>
            <a:off x="611188" y="3886200"/>
            <a:ext cx="13954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Killer T cell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binds to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infected cell</a:t>
            </a:r>
            <a:endParaRPr lang="en-US"/>
          </a:p>
        </p:txBody>
      </p:sp>
      <p:sp>
        <p:nvSpPr>
          <p:cNvPr id="83977" name="Rectangle 17"/>
          <p:cNvSpPr>
            <a:spLocks noChangeArrowheads="1"/>
          </p:cNvSpPr>
          <p:nvPr/>
        </p:nvSpPr>
        <p:spPr bwMode="auto">
          <a:xfrm>
            <a:off x="1506538" y="6272213"/>
            <a:ext cx="1395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infected cell</a:t>
            </a:r>
          </a:p>
          <a:p>
            <a:pPr algn="r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destroyed</a:t>
            </a:r>
            <a:endParaRPr lang="en-US"/>
          </a:p>
        </p:txBody>
      </p:sp>
      <p:pic>
        <p:nvPicPr>
          <p:cNvPr id="83978" name="Picture 19"/>
          <p:cNvPicPr>
            <a:picLocks noChangeAspect="1" noChangeArrowheads="1"/>
          </p:cNvPicPr>
          <p:nvPr/>
        </p:nvPicPr>
        <p:blipFill>
          <a:blip r:embed="rId5" cstate="print"/>
          <a:srcRect l="11250" t="3000" r="11250"/>
          <a:stretch>
            <a:fillRect/>
          </a:stretch>
        </p:blipFill>
        <p:spPr bwMode="auto">
          <a:xfrm>
            <a:off x="5638800" y="3638550"/>
            <a:ext cx="3429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9" name="Rectangle 21"/>
          <p:cNvSpPr>
            <a:spLocks noChangeArrowheads="1"/>
          </p:cNvSpPr>
          <p:nvPr/>
        </p:nvSpPr>
        <p:spPr bwMode="auto">
          <a:xfrm>
            <a:off x="8051800" y="4864100"/>
            <a:ext cx="109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0F116A"/>
                </a:solidFill>
              </a:rPr>
              <a:t>cell </a:t>
            </a:r>
            <a:br>
              <a:rPr lang="en-US" sz="1700" b="1">
                <a:solidFill>
                  <a:srgbClr val="0F116A"/>
                </a:solidFill>
              </a:rPr>
            </a:br>
            <a:r>
              <a:rPr lang="en-US" sz="1700" b="1">
                <a:solidFill>
                  <a:srgbClr val="0F116A"/>
                </a:solidFill>
              </a:rPr>
              <a:t>membrane</a:t>
            </a:r>
            <a:endParaRPr lang="en-US" sz="1600">
              <a:solidFill>
                <a:srgbClr val="0F116A"/>
              </a:solidFill>
            </a:endParaRPr>
          </a:p>
        </p:txBody>
      </p:sp>
      <p:sp>
        <p:nvSpPr>
          <p:cNvPr id="83980" name="Rectangle 23"/>
          <p:cNvSpPr>
            <a:spLocks noChangeArrowheads="1"/>
          </p:cNvSpPr>
          <p:nvPr/>
        </p:nvSpPr>
        <p:spPr bwMode="auto">
          <a:xfrm>
            <a:off x="5127625" y="3703638"/>
            <a:ext cx="15589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300" b="1">
                <a:solidFill>
                  <a:srgbClr val="0F116A"/>
                </a:solidFill>
              </a:rPr>
              <a:t>Killer T cell</a:t>
            </a:r>
            <a:endParaRPr lang="en-US" sz="2300">
              <a:solidFill>
                <a:srgbClr val="0F116A"/>
              </a:solidFill>
            </a:endParaRPr>
          </a:p>
        </p:txBody>
      </p:sp>
      <p:sp>
        <p:nvSpPr>
          <p:cNvPr id="83981" name="Rectangle 24"/>
          <p:cNvSpPr>
            <a:spLocks noChangeArrowheads="1"/>
          </p:cNvSpPr>
          <p:nvPr/>
        </p:nvSpPr>
        <p:spPr bwMode="auto">
          <a:xfrm>
            <a:off x="8051800" y="5778500"/>
            <a:ext cx="109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CC0000"/>
                </a:solidFill>
              </a:rPr>
              <a:t>cell </a:t>
            </a:r>
            <a:br>
              <a:rPr lang="en-US" sz="1700" b="1">
                <a:solidFill>
                  <a:srgbClr val="CC0000"/>
                </a:solidFill>
              </a:rPr>
            </a:br>
            <a:r>
              <a:rPr lang="en-US" sz="1700" b="1">
                <a:solidFill>
                  <a:srgbClr val="CC0000"/>
                </a:solidFill>
              </a:rPr>
              <a:t>membrane</a:t>
            </a:r>
            <a:endParaRPr lang="en-US" sz="1600">
              <a:solidFill>
                <a:srgbClr val="CC0000"/>
              </a:solidFill>
            </a:endParaRPr>
          </a:p>
        </p:txBody>
      </p:sp>
      <p:sp>
        <p:nvSpPr>
          <p:cNvPr id="83982" name="Rectangle 25"/>
          <p:cNvSpPr>
            <a:spLocks noChangeArrowheads="1"/>
          </p:cNvSpPr>
          <p:nvPr/>
        </p:nvSpPr>
        <p:spPr bwMode="auto">
          <a:xfrm>
            <a:off x="5791200" y="6324600"/>
            <a:ext cx="2057400" cy="457200"/>
          </a:xfrm>
          <a:prstGeom prst="rect">
            <a:avLst/>
          </a:prstGeom>
          <a:solidFill>
            <a:srgbClr val="F1E5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Rectangle 22"/>
          <p:cNvSpPr>
            <a:spLocks noChangeArrowheads="1"/>
          </p:cNvSpPr>
          <p:nvPr/>
        </p:nvSpPr>
        <p:spPr bwMode="auto">
          <a:xfrm>
            <a:off x="5715000" y="6400800"/>
            <a:ext cx="14398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solidFill>
                  <a:srgbClr val="CC0000"/>
                </a:solidFill>
              </a:rPr>
              <a:t>target cell</a:t>
            </a: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83984" name="Line 27"/>
          <p:cNvSpPr>
            <a:spLocks noChangeShapeType="1"/>
          </p:cNvSpPr>
          <p:nvPr/>
        </p:nvSpPr>
        <p:spPr bwMode="auto">
          <a:xfrm>
            <a:off x="5230813" y="5626100"/>
            <a:ext cx="765175" cy="968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Rectangle 28"/>
          <p:cNvSpPr>
            <a:spLocks noChangeArrowheads="1"/>
          </p:cNvSpPr>
          <p:nvPr/>
        </p:nvSpPr>
        <p:spPr bwMode="auto">
          <a:xfrm>
            <a:off x="8072438" y="3448050"/>
            <a:ext cx="8905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100" b="1">
                <a:solidFill>
                  <a:srgbClr val="0F116A"/>
                </a:solidFill>
              </a:rPr>
              <a:t>vesicle</a:t>
            </a:r>
            <a:endParaRPr lang="en-US" sz="2000">
              <a:solidFill>
                <a:srgbClr val="0F116A"/>
              </a:solidFill>
            </a:endParaRPr>
          </a:p>
        </p:txBody>
      </p:sp>
      <p:pic>
        <p:nvPicPr>
          <p:cNvPr id="83986" name="Picture 29"/>
          <p:cNvPicPr>
            <a:picLocks noChangeAspect="1" noChangeArrowheads="1"/>
          </p:cNvPicPr>
          <p:nvPr/>
        </p:nvPicPr>
        <p:blipFill>
          <a:blip r:embed="rId6" cstate="print"/>
          <a:srcRect l="68187" t="69810" r="6494" b="2165"/>
          <a:stretch>
            <a:fillRect/>
          </a:stretch>
        </p:blipFill>
        <p:spPr bwMode="auto">
          <a:xfrm>
            <a:off x="6858000" y="1143000"/>
            <a:ext cx="2108200" cy="1719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3987" name="Rectangle 18"/>
          <p:cNvSpPr>
            <a:spLocks noChangeArrowheads="1"/>
          </p:cNvSpPr>
          <p:nvPr/>
        </p:nvSpPr>
        <p:spPr bwMode="auto">
          <a:xfrm>
            <a:off x="4175125" y="5391150"/>
            <a:ext cx="187483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900" b="1" u="sng">
                <a:solidFill>
                  <a:srgbClr val="CC0000"/>
                </a:solidFill>
              </a:rPr>
              <a:t>perforin</a:t>
            </a:r>
            <a:r>
              <a:rPr lang="en-US" sz="1900" b="1">
                <a:solidFill>
                  <a:srgbClr val="000000"/>
                </a:solidFill>
              </a:rPr>
              <a:t> 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punctures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cell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5562600" y="1371600"/>
            <a:ext cx="3581400" cy="5486400"/>
          </a:xfrm>
          <a:prstGeom prst="rect">
            <a:avLst/>
          </a:prstGeom>
          <a:solidFill>
            <a:srgbClr val="C59AF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1371600"/>
            <a:ext cx="3581400" cy="5486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9301" name="Line 5"/>
          <p:cNvSpPr>
            <a:spLocks noChangeShapeType="1"/>
          </p:cNvSpPr>
          <p:nvPr/>
        </p:nvSpPr>
        <p:spPr bwMode="auto">
          <a:xfrm>
            <a:off x="4495800" y="2895600"/>
            <a:ext cx="0" cy="457200"/>
          </a:xfrm>
          <a:prstGeom prst="line">
            <a:avLst/>
          </a:prstGeom>
          <a:noFill/>
          <a:ln w="38100">
            <a:solidFill>
              <a:srgbClr val="099B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Immune response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3328988" y="1173163"/>
            <a:ext cx="24272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pathogen invasion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antigen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exposure</a:t>
            </a:r>
            <a:endParaRPr lang="en-US" sz="2800" b="1"/>
          </a:p>
        </p:txBody>
      </p:sp>
      <p:sp>
        <p:nvSpPr>
          <p:cNvPr id="439304" name="Rectangle 8"/>
          <p:cNvSpPr>
            <a:spLocks noChangeArrowheads="1"/>
          </p:cNvSpPr>
          <p:nvPr/>
        </p:nvSpPr>
        <p:spPr bwMode="auto">
          <a:xfrm>
            <a:off x="319088" y="1905000"/>
            <a:ext cx="282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free antigens in blood</a:t>
            </a:r>
            <a:endParaRPr lang="en-US" sz="2800" b="1"/>
          </a:p>
        </p:txBody>
      </p:sp>
      <p:sp>
        <p:nvSpPr>
          <p:cNvPr id="439305" name="Rectangle 9"/>
          <p:cNvSpPr>
            <a:spLocks noChangeArrowheads="1"/>
          </p:cNvSpPr>
          <p:nvPr/>
        </p:nvSpPr>
        <p:spPr bwMode="auto">
          <a:xfrm>
            <a:off x="5692775" y="1905000"/>
            <a:ext cx="335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antigens on infected cells </a:t>
            </a:r>
            <a:endParaRPr lang="en-US" sz="2800" b="1"/>
          </a:p>
        </p:txBody>
      </p:sp>
      <p:sp>
        <p:nvSpPr>
          <p:cNvPr id="439306" name="Rectangle 10"/>
          <p:cNvSpPr>
            <a:spLocks noChangeArrowheads="1"/>
          </p:cNvSpPr>
          <p:nvPr/>
        </p:nvSpPr>
        <p:spPr bwMode="auto">
          <a:xfrm>
            <a:off x="542925" y="2620963"/>
            <a:ext cx="2386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humoral response</a:t>
            </a:r>
            <a:endParaRPr lang="en-US" sz="2800" b="1"/>
          </a:p>
        </p:txBody>
      </p:sp>
      <p:sp>
        <p:nvSpPr>
          <p:cNvPr id="439307" name="Rectangle 11"/>
          <p:cNvSpPr>
            <a:spLocks noChangeArrowheads="1"/>
          </p:cNvSpPr>
          <p:nvPr/>
        </p:nvSpPr>
        <p:spPr bwMode="auto">
          <a:xfrm>
            <a:off x="6215063" y="2620963"/>
            <a:ext cx="2344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cellular response </a:t>
            </a:r>
            <a:endParaRPr lang="en-US" sz="2800" b="1"/>
          </a:p>
        </p:txBody>
      </p:sp>
      <p:sp>
        <p:nvSpPr>
          <p:cNvPr id="439308" name="Oval 12"/>
          <p:cNvSpPr>
            <a:spLocks noChangeArrowheads="1"/>
          </p:cNvSpPr>
          <p:nvPr/>
        </p:nvSpPr>
        <p:spPr bwMode="auto">
          <a:xfrm>
            <a:off x="990600" y="3481388"/>
            <a:ext cx="13716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F116A"/>
                </a:solidFill>
              </a:rPr>
              <a:t>B cells</a:t>
            </a:r>
          </a:p>
        </p:txBody>
      </p:sp>
      <p:sp>
        <p:nvSpPr>
          <p:cNvPr id="439309" name="Oval 13"/>
          <p:cNvSpPr>
            <a:spLocks noChangeArrowheads="1"/>
          </p:cNvSpPr>
          <p:nvPr/>
        </p:nvSpPr>
        <p:spPr bwMode="auto">
          <a:xfrm>
            <a:off x="6705600" y="3481388"/>
            <a:ext cx="13716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F116A"/>
                </a:solidFill>
              </a:rPr>
              <a:t>T cells</a:t>
            </a:r>
          </a:p>
        </p:txBody>
      </p:sp>
      <p:sp>
        <p:nvSpPr>
          <p:cNvPr id="439310" name="Oval 14"/>
          <p:cNvSpPr>
            <a:spLocks noChangeArrowheads="1"/>
          </p:cNvSpPr>
          <p:nvPr/>
        </p:nvSpPr>
        <p:spPr bwMode="auto">
          <a:xfrm>
            <a:off x="3848100" y="2544763"/>
            <a:ext cx="13716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F116A"/>
                </a:solidFill>
              </a:rPr>
              <a:t>macrophages</a:t>
            </a:r>
          </a:p>
        </p:txBody>
      </p:sp>
      <p:sp>
        <p:nvSpPr>
          <p:cNvPr id="439311" name="Oval 15"/>
          <p:cNvSpPr>
            <a:spLocks noChangeArrowheads="1"/>
          </p:cNvSpPr>
          <p:nvPr/>
        </p:nvSpPr>
        <p:spPr bwMode="auto">
          <a:xfrm>
            <a:off x="3848100" y="3443288"/>
            <a:ext cx="1371600" cy="6858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F116A"/>
                </a:solidFill>
              </a:rPr>
              <a:t>helper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T cells</a:t>
            </a:r>
          </a:p>
        </p:txBody>
      </p:sp>
      <p:sp>
        <p:nvSpPr>
          <p:cNvPr id="439312" name="Oval 16"/>
          <p:cNvSpPr>
            <a:spLocks noChangeArrowheads="1"/>
          </p:cNvSpPr>
          <p:nvPr/>
        </p:nvSpPr>
        <p:spPr bwMode="auto">
          <a:xfrm>
            <a:off x="304800" y="5257800"/>
            <a:ext cx="1371600" cy="685800"/>
          </a:xfrm>
          <a:prstGeom prst="ellipse">
            <a:avLst/>
          </a:prstGeom>
          <a:solidFill>
            <a:srgbClr val="F9FD9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F116A"/>
                </a:solidFill>
              </a:rPr>
              <a:t>plasma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B cells</a:t>
            </a:r>
          </a:p>
        </p:txBody>
      </p:sp>
      <p:sp>
        <p:nvSpPr>
          <p:cNvPr id="439313" name="Oval 17"/>
          <p:cNvSpPr>
            <a:spLocks noChangeArrowheads="1"/>
          </p:cNvSpPr>
          <p:nvPr/>
        </p:nvSpPr>
        <p:spPr bwMode="auto">
          <a:xfrm>
            <a:off x="1981200" y="5257800"/>
            <a:ext cx="1371600" cy="685800"/>
          </a:xfrm>
          <a:prstGeom prst="ellipse">
            <a:avLst/>
          </a:prstGeom>
          <a:solidFill>
            <a:srgbClr val="F9FD9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F116A"/>
                </a:solidFill>
              </a:rPr>
              <a:t>memory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B cells</a:t>
            </a:r>
          </a:p>
        </p:txBody>
      </p:sp>
      <p:sp>
        <p:nvSpPr>
          <p:cNvPr id="439314" name="Oval 18"/>
          <p:cNvSpPr>
            <a:spLocks noChangeArrowheads="1"/>
          </p:cNvSpPr>
          <p:nvPr/>
        </p:nvSpPr>
        <p:spPr bwMode="auto">
          <a:xfrm>
            <a:off x="5943600" y="5257800"/>
            <a:ext cx="1371600" cy="685800"/>
          </a:xfrm>
          <a:prstGeom prst="ellipse">
            <a:avLst/>
          </a:prstGeom>
          <a:solidFill>
            <a:srgbClr val="F9FD9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F116A"/>
                </a:solidFill>
              </a:rPr>
              <a:t>memory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T cells</a:t>
            </a:r>
          </a:p>
        </p:txBody>
      </p:sp>
      <p:sp>
        <p:nvSpPr>
          <p:cNvPr id="439315" name="Oval 19"/>
          <p:cNvSpPr>
            <a:spLocks noChangeArrowheads="1"/>
          </p:cNvSpPr>
          <p:nvPr/>
        </p:nvSpPr>
        <p:spPr bwMode="auto">
          <a:xfrm>
            <a:off x="7620000" y="5257800"/>
            <a:ext cx="1371600" cy="685800"/>
          </a:xfrm>
          <a:prstGeom prst="ellipse">
            <a:avLst/>
          </a:prstGeom>
          <a:solidFill>
            <a:srgbClr val="F9FD9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F116A"/>
                </a:solidFill>
              </a:rPr>
              <a:t>cytotoxic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T cells</a:t>
            </a:r>
          </a:p>
        </p:txBody>
      </p:sp>
      <p:sp>
        <p:nvSpPr>
          <p:cNvPr id="439317" name="Line 21"/>
          <p:cNvSpPr>
            <a:spLocks noChangeShapeType="1"/>
          </p:cNvSpPr>
          <p:nvPr/>
        </p:nvSpPr>
        <p:spPr bwMode="auto">
          <a:xfrm flipH="1">
            <a:off x="2209800" y="1524000"/>
            <a:ext cx="114300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9318" name="Line 22"/>
          <p:cNvSpPr>
            <a:spLocks noChangeShapeType="1"/>
          </p:cNvSpPr>
          <p:nvPr/>
        </p:nvSpPr>
        <p:spPr bwMode="auto">
          <a:xfrm>
            <a:off x="5029200" y="1524000"/>
            <a:ext cx="114300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9319" name="Line 23"/>
          <p:cNvSpPr>
            <a:spLocks noChangeShapeType="1"/>
          </p:cNvSpPr>
          <p:nvPr/>
        </p:nvSpPr>
        <p:spPr bwMode="auto">
          <a:xfrm>
            <a:off x="1600200" y="220980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9320" name="Line 24"/>
          <p:cNvSpPr>
            <a:spLocks noChangeShapeType="1"/>
          </p:cNvSpPr>
          <p:nvPr/>
        </p:nvSpPr>
        <p:spPr bwMode="auto">
          <a:xfrm>
            <a:off x="7391400" y="220980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9321" name="Line 25"/>
          <p:cNvSpPr>
            <a:spLocks noChangeShapeType="1"/>
          </p:cNvSpPr>
          <p:nvPr/>
        </p:nvSpPr>
        <p:spPr bwMode="auto">
          <a:xfrm>
            <a:off x="1600200" y="297180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9322" name="Line 26"/>
          <p:cNvSpPr>
            <a:spLocks noChangeShapeType="1"/>
          </p:cNvSpPr>
          <p:nvPr/>
        </p:nvSpPr>
        <p:spPr bwMode="auto">
          <a:xfrm>
            <a:off x="7391400" y="297180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9323" name="Line 27"/>
          <p:cNvSpPr>
            <a:spLocks noChangeShapeType="1"/>
          </p:cNvSpPr>
          <p:nvPr/>
        </p:nvSpPr>
        <p:spPr bwMode="auto">
          <a:xfrm>
            <a:off x="4495800" y="198120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066800" y="4114800"/>
            <a:ext cx="1219200" cy="1066800"/>
            <a:chOff x="672" y="2592"/>
            <a:chExt cx="768" cy="672"/>
          </a:xfrm>
        </p:grpSpPr>
        <p:sp>
          <p:nvSpPr>
            <p:cNvPr id="90158" name="Line 28"/>
            <p:cNvSpPr>
              <a:spLocks noChangeShapeType="1"/>
            </p:cNvSpPr>
            <p:nvPr/>
          </p:nvSpPr>
          <p:spPr bwMode="auto">
            <a:xfrm flipH="1">
              <a:off x="672" y="2592"/>
              <a:ext cx="384" cy="6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9" name="Line 29"/>
            <p:cNvSpPr>
              <a:spLocks noChangeShapeType="1"/>
            </p:cNvSpPr>
            <p:nvPr/>
          </p:nvSpPr>
          <p:spPr bwMode="auto">
            <a:xfrm>
              <a:off x="1056" y="2592"/>
              <a:ext cx="384" cy="6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6781800" y="4114800"/>
            <a:ext cx="1219200" cy="1066800"/>
            <a:chOff x="4272" y="2592"/>
            <a:chExt cx="768" cy="672"/>
          </a:xfrm>
        </p:grpSpPr>
        <p:sp>
          <p:nvSpPr>
            <p:cNvPr id="90156" name="Line 30"/>
            <p:cNvSpPr>
              <a:spLocks noChangeShapeType="1"/>
            </p:cNvSpPr>
            <p:nvPr/>
          </p:nvSpPr>
          <p:spPr bwMode="auto">
            <a:xfrm flipH="1">
              <a:off x="4272" y="2592"/>
              <a:ext cx="384" cy="6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7" name="Line 31"/>
            <p:cNvSpPr>
              <a:spLocks noChangeShapeType="1"/>
            </p:cNvSpPr>
            <p:nvPr/>
          </p:nvSpPr>
          <p:spPr bwMode="auto">
            <a:xfrm>
              <a:off x="4656" y="2592"/>
              <a:ext cx="384" cy="6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9330" name="Line 34"/>
          <p:cNvSpPr>
            <a:spLocks noChangeShapeType="1"/>
          </p:cNvSpPr>
          <p:nvPr/>
        </p:nvSpPr>
        <p:spPr bwMode="auto">
          <a:xfrm rot="5400000">
            <a:off x="3162300" y="3162300"/>
            <a:ext cx="0" cy="1295400"/>
          </a:xfrm>
          <a:prstGeom prst="line">
            <a:avLst/>
          </a:prstGeom>
          <a:noFill/>
          <a:ln w="38100">
            <a:solidFill>
              <a:srgbClr val="099B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9331" name="Line 35"/>
          <p:cNvSpPr>
            <a:spLocks noChangeShapeType="1"/>
          </p:cNvSpPr>
          <p:nvPr/>
        </p:nvSpPr>
        <p:spPr bwMode="auto">
          <a:xfrm rot="16200000" flipH="1">
            <a:off x="5905500" y="3162300"/>
            <a:ext cx="0" cy="1295400"/>
          </a:xfrm>
          <a:prstGeom prst="line">
            <a:avLst/>
          </a:prstGeom>
          <a:noFill/>
          <a:ln w="38100">
            <a:solidFill>
              <a:srgbClr val="099B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0" y="5943600"/>
            <a:ext cx="1981200" cy="914400"/>
            <a:chOff x="0" y="3744"/>
            <a:chExt cx="1248" cy="576"/>
          </a:xfrm>
        </p:grpSpPr>
        <p:sp>
          <p:nvSpPr>
            <p:cNvPr id="90144" name="Rectangle 36"/>
            <p:cNvSpPr>
              <a:spLocks noChangeArrowheads="1"/>
            </p:cNvSpPr>
            <p:nvPr/>
          </p:nvSpPr>
          <p:spPr bwMode="auto">
            <a:xfrm>
              <a:off x="768" y="379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90145" name="Rectangle 37"/>
            <p:cNvSpPr>
              <a:spLocks noChangeArrowheads="1"/>
            </p:cNvSpPr>
            <p:nvPr/>
          </p:nvSpPr>
          <p:spPr bwMode="auto">
            <a:xfrm rot="5400000" flipV="1">
              <a:off x="478" y="3746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90146" name="Rectangle 38"/>
            <p:cNvSpPr>
              <a:spLocks noChangeArrowheads="1"/>
            </p:cNvSpPr>
            <p:nvPr/>
          </p:nvSpPr>
          <p:spPr bwMode="auto">
            <a:xfrm flipV="1">
              <a:off x="576" y="374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90147" name="Rectangle 39"/>
            <p:cNvSpPr>
              <a:spLocks noChangeArrowheads="1"/>
            </p:cNvSpPr>
            <p:nvPr/>
          </p:nvSpPr>
          <p:spPr bwMode="auto">
            <a:xfrm rot="5400000" flipV="1">
              <a:off x="142" y="3746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90148" name="Rectangle 40"/>
            <p:cNvSpPr>
              <a:spLocks noChangeArrowheads="1"/>
            </p:cNvSpPr>
            <p:nvPr/>
          </p:nvSpPr>
          <p:spPr bwMode="auto">
            <a:xfrm rot="5400000" flipH="1">
              <a:off x="842" y="4106"/>
              <a:ext cx="1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90149" name="Rectangle 41"/>
            <p:cNvSpPr>
              <a:spLocks noChangeArrowheads="1"/>
            </p:cNvSpPr>
            <p:nvPr/>
          </p:nvSpPr>
          <p:spPr bwMode="auto">
            <a:xfrm rot="5400000" flipH="1">
              <a:off x="218" y="4106"/>
              <a:ext cx="1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90150" name="Rectangle 42"/>
            <p:cNvSpPr>
              <a:spLocks noChangeArrowheads="1"/>
            </p:cNvSpPr>
            <p:nvPr/>
          </p:nvSpPr>
          <p:spPr bwMode="auto">
            <a:xfrm>
              <a:off x="288" y="379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90151" name="Rectangle 43"/>
            <p:cNvSpPr>
              <a:spLocks noChangeArrowheads="1"/>
            </p:cNvSpPr>
            <p:nvPr/>
          </p:nvSpPr>
          <p:spPr bwMode="auto">
            <a:xfrm rot="5400000" flipV="1">
              <a:off x="1006" y="3938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90152" name="Rectangle 44"/>
            <p:cNvSpPr>
              <a:spLocks noChangeArrowheads="1"/>
            </p:cNvSpPr>
            <p:nvPr/>
          </p:nvSpPr>
          <p:spPr bwMode="auto">
            <a:xfrm>
              <a:off x="144" y="3984"/>
              <a:ext cx="9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>
                  <a:solidFill>
                    <a:srgbClr val="0F116A"/>
                  </a:solidFill>
                </a:rPr>
                <a:t>antibodies</a:t>
              </a:r>
              <a:endParaRPr lang="en-US" sz="2800" b="1">
                <a:solidFill>
                  <a:srgbClr val="CC0000"/>
                </a:solidFill>
              </a:endParaRPr>
            </a:p>
          </p:txBody>
        </p:sp>
        <p:sp>
          <p:nvSpPr>
            <p:cNvPr id="90153" name="Rectangle 45"/>
            <p:cNvSpPr>
              <a:spLocks noChangeArrowheads="1"/>
            </p:cNvSpPr>
            <p:nvPr/>
          </p:nvSpPr>
          <p:spPr bwMode="auto">
            <a:xfrm>
              <a:off x="0" y="393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90154" name="Rectangle 46"/>
            <p:cNvSpPr>
              <a:spLocks noChangeArrowheads="1"/>
            </p:cNvSpPr>
            <p:nvPr/>
          </p:nvSpPr>
          <p:spPr bwMode="auto">
            <a:xfrm rot="5400000" flipV="1">
              <a:off x="382" y="4078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90155" name="Rectangle 47"/>
            <p:cNvSpPr>
              <a:spLocks noChangeArrowheads="1"/>
            </p:cNvSpPr>
            <p:nvPr/>
          </p:nvSpPr>
          <p:spPr bwMode="auto">
            <a:xfrm rot="5400000" flipH="1">
              <a:off x="650" y="4058"/>
              <a:ext cx="1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</p:grpSp>
      <p:sp>
        <p:nvSpPr>
          <p:cNvPr id="439350" name="Oval 54"/>
          <p:cNvSpPr>
            <a:spLocks noChangeArrowheads="1"/>
          </p:cNvSpPr>
          <p:nvPr/>
        </p:nvSpPr>
        <p:spPr bwMode="auto">
          <a:xfrm>
            <a:off x="3581400" y="3200400"/>
            <a:ext cx="1905000" cy="12192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9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9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39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39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9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39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39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39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3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9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3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3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1" grpId="0" animBg="1"/>
      <p:bldP spid="439304" grpId="0"/>
      <p:bldP spid="439305" grpId="0"/>
      <p:bldP spid="439306" grpId="0"/>
      <p:bldP spid="439307" grpId="0"/>
      <p:bldP spid="439308" grpId="0" animBg="1"/>
      <p:bldP spid="439309" grpId="0" animBg="1"/>
      <p:bldP spid="439310" grpId="0" animBg="1"/>
      <p:bldP spid="439311" grpId="0" animBg="1"/>
      <p:bldP spid="439312" grpId="0" animBg="1"/>
      <p:bldP spid="439313" grpId="0" animBg="1"/>
      <p:bldP spid="439314" grpId="0" animBg="1"/>
      <p:bldP spid="439315" grpId="0" animBg="1"/>
      <p:bldP spid="439317" grpId="0" animBg="1"/>
      <p:bldP spid="439318" grpId="0" animBg="1"/>
      <p:bldP spid="439319" grpId="0" animBg="1"/>
      <p:bldP spid="439320" grpId="0" animBg="1"/>
      <p:bldP spid="439321" grpId="0" animBg="1"/>
      <p:bldP spid="439322" grpId="0" animBg="1"/>
      <p:bldP spid="439323" grpId="0" animBg="1"/>
      <p:bldP spid="439330" grpId="0" animBg="1"/>
      <p:bldP spid="439331" grpId="0" animBg="1"/>
      <p:bldP spid="4393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8" name="Picture 8"/>
          <p:cNvPicPr>
            <a:picLocks noChangeAspect="1" noChangeArrowheads="1"/>
          </p:cNvPicPr>
          <p:nvPr/>
        </p:nvPicPr>
        <p:blipFill>
          <a:blip r:embed="rId6" cstate="print"/>
          <a:srcRect b="4976"/>
          <a:stretch>
            <a:fillRect/>
          </a:stretch>
        </p:blipFill>
        <p:spPr bwMode="auto">
          <a:xfrm>
            <a:off x="4414838" y="4059238"/>
            <a:ext cx="4729162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Vaccinations </a:t>
            </a:r>
          </a:p>
        </p:txBody>
      </p:sp>
      <p:sp>
        <p:nvSpPr>
          <p:cNvPr id="4147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90550" y="1439863"/>
            <a:ext cx="8255000" cy="5300662"/>
          </a:xfrm>
        </p:spPr>
        <p:txBody>
          <a:bodyPr/>
          <a:lstStyle/>
          <a:p>
            <a:pPr eaLnBrk="1" hangingPunct="1"/>
            <a:r>
              <a:rPr lang="en-US" dirty="0" smtClean="0"/>
              <a:t>Immune system exposed </a:t>
            </a:r>
            <a:br>
              <a:rPr lang="en-US" dirty="0" smtClean="0"/>
            </a:br>
            <a:r>
              <a:rPr lang="en-US" dirty="0" smtClean="0"/>
              <a:t>to harmless version of pathogen </a:t>
            </a:r>
          </a:p>
          <a:p>
            <a:pPr lvl="1" eaLnBrk="1" hangingPunct="1"/>
            <a:r>
              <a:rPr lang="en-US" dirty="0" smtClean="0"/>
              <a:t>triggers </a:t>
            </a:r>
            <a:r>
              <a:rPr lang="en-US" u="sng" dirty="0" smtClean="0">
                <a:solidFill>
                  <a:srgbClr val="CC0000"/>
                </a:solidFill>
              </a:rPr>
              <a:t>active immunity</a:t>
            </a:r>
            <a:endParaRPr lang="en-US" dirty="0" smtClean="0"/>
          </a:p>
          <a:p>
            <a:pPr lvl="1" eaLnBrk="1" hangingPunct="1"/>
            <a:r>
              <a:rPr lang="en-US" dirty="0" smtClean="0"/>
              <a:t>stimulates immune system to produce </a:t>
            </a:r>
            <a:br>
              <a:rPr lang="en-US" dirty="0" smtClean="0"/>
            </a:br>
            <a:r>
              <a:rPr lang="en-US" dirty="0" smtClean="0"/>
              <a:t>antibodies to invader</a:t>
            </a:r>
          </a:p>
          <a:p>
            <a:pPr lvl="1" eaLnBrk="1" hangingPunct="1"/>
            <a:r>
              <a:rPr lang="en-US" dirty="0" smtClean="0"/>
              <a:t>rapid response if </a:t>
            </a:r>
            <a:br>
              <a:rPr lang="en-US" dirty="0" smtClean="0"/>
            </a:br>
            <a:r>
              <a:rPr lang="en-US" dirty="0" smtClean="0"/>
              <a:t>future exposure</a:t>
            </a:r>
          </a:p>
          <a:p>
            <a:pPr eaLnBrk="1" hangingPunct="1"/>
            <a:r>
              <a:rPr lang="en-US" dirty="0" smtClean="0"/>
              <a:t>Most successful </a:t>
            </a:r>
            <a:br>
              <a:rPr lang="en-US" dirty="0" smtClean="0"/>
            </a:br>
            <a:r>
              <a:rPr lang="en-US" dirty="0" smtClean="0"/>
              <a:t>against viral diseases</a:t>
            </a:r>
          </a:p>
        </p:txBody>
      </p:sp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 t="6235"/>
          <a:stretch>
            <a:fillRect/>
          </a:stretch>
        </p:blipFill>
        <p:spPr bwMode="auto">
          <a:xfrm>
            <a:off x="6324600" y="152400"/>
            <a:ext cx="2620963" cy="18441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4C4C4C"/>
            </a:outerShdw>
          </a:effectLst>
        </p:spPr>
      </p:pic>
      <p:sp>
        <p:nvSpPr>
          <p:cNvPr id="414729" name="AutoShape 9"/>
          <p:cNvSpPr>
            <a:spLocks noChangeArrowheads="1"/>
          </p:cNvSpPr>
          <p:nvPr/>
        </p:nvSpPr>
        <p:spPr bwMode="auto">
          <a:xfrm rot="7440878">
            <a:off x="7381875" y="3554413"/>
            <a:ext cx="1125538" cy="544512"/>
          </a:xfrm>
          <a:custGeom>
            <a:avLst/>
            <a:gdLst>
              <a:gd name="T0" fmla="*/ 844154 w 21600"/>
              <a:gd name="T1" fmla="*/ 0 h 21600"/>
              <a:gd name="T2" fmla="*/ 0 w 21600"/>
              <a:gd name="T3" fmla="*/ 272256 h 21600"/>
              <a:gd name="T4" fmla="*/ 844154 w 21600"/>
              <a:gd name="T5" fmla="*/ 544512 h 21600"/>
              <a:gd name="T6" fmla="*/ 1125538 w 21600"/>
              <a:gd name="T7" fmla="*/ 272256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Rectangle 10"/>
          <p:cNvSpPr>
            <a:spLocks noChangeArrowheads="1"/>
          </p:cNvSpPr>
          <p:nvPr/>
        </p:nvSpPr>
        <p:spPr bwMode="auto">
          <a:xfrm>
            <a:off x="6115050" y="1992313"/>
            <a:ext cx="828675" cy="38893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4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4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4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4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4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4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4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4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 build="p" autoUpdateAnimBg="0"/>
      <p:bldP spid="414729" grpId="0" animBg="1"/>
      <p:bldP spid="414729" grpId="1" animBg="1"/>
      <p:bldP spid="414729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Immune system malfunctions</a:t>
            </a:r>
          </a:p>
        </p:txBody>
      </p:sp>
      <p:sp>
        <p:nvSpPr>
          <p:cNvPr id="443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818673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u="sng" smtClean="0">
                <a:solidFill>
                  <a:srgbClr val="CC0000"/>
                </a:solidFill>
              </a:rPr>
              <a:t>Auto-immune diseases</a:t>
            </a:r>
            <a:endParaRPr lang="en-US" sz="26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immune system attacks own molecules &amp;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lupus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antibodies against many molecules released by normal breakdown of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rheumatoid arthritis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antibodies causing damage to cartilage &amp; bone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diabetes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beta-islet cells of pancreas attacked &amp; destroyed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multiple sclerosis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T cells attack myelin sheath of brain &amp; spinal cord nerves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u="sng" smtClean="0">
                <a:solidFill>
                  <a:srgbClr val="CC0000"/>
                </a:solidFill>
              </a:rPr>
              <a:t>Allergies</a:t>
            </a:r>
            <a:r>
              <a:rPr lang="en-US" sz="22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over-reaction to environmental antigens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allergens = proteins on pollen, dust mites, in animal saliva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stimulates release of histamine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3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3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3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3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3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3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HIV &amp; AIDS</a:t>
            </a:r>
          </a:p>
        </p:txBody>
      </p:sp>
      <p:sp>
        <p:nvSpPr>
          <p:cNvPr id="445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8077200" cy="526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H</a:t>
            </a:r>
            <a:r>
              <a:rPr lang="en-US" u="sng" smtClean="0"/>
              <a:t>uman </a:t>
            </a:r>
            <a:r>
              <a:rPr lang="en-US" u="sng" smtClean="0">
                <a:solidFill>
                  <a:srgbClr val="CC0000"/>
                </a:solidFill>
              </a:rPr>
              <a:t>I</a:t>
            </a:r>
            <a:r>
              <a:rPr lang="en-US" u="sng" smtClean="0"/>
              <a:t>mmunodeficiency </a:t>
            </a:r>
            <a:r>
              <a:rPr lang="en-US" u="sng" smtClean="0">
                <a:solidFill>
                  <a:srgbClr val="CC0000"/>
                </a:solidFill>
              </a:rPr>
              <a:t>V</a:t>
            </a:r>
            <a:r>
              <a:rPr lang="en-US" u="sng" smtClean="0"/>
              <a:t>irus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virus infects </a:t>
            </a:r>
            <a:r>
              <a:rPr lang="en-US" u="sng" smtClean="0">
                <a:solidFill>
                  <a:srgbClr val="CC0000"/>
                </a:solidFill>
              </a:rPr>
              <a:t>helper T cells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helper T cells don’t activate rest of immune system: T cells &amp; B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also destroy T cells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A</a:t>
            </a:r>
            <a:r>
              <a:rPr lang="en-US" u="sng" smtClean="0"/>
              <a:t>cquired </a:t>
            </a:r>
            <a:r>
              <a:rPr lang="en-US" u="sng" smtClean="0">
                <a:solidFill>
                  <a:srgbClr val="CC0000"/>
                </a:solidFill>
              </a:rPr>
              <a:t>I</a:t>
            </a:r>
            <a:r>
              <a:rPr lang="en-US" u="sng" smtClean="0"/>
              <a:t>mmuno</a:t>
            </a:r>
            <a:r>
              <a:rPr lang="en-US" u="sng" smtClean="0">
                <a:solidFill>
                  <a:srgbClr val="CC0000"/>
                </a:solidFill>
              </a:rPr>
              <a:t>D</a:t>
            </a:r>
            <a:r>
              <a:rPr lang="en-US" u="sng" smtClean="0"/>
              <a:t>eficiency </a:t>
            </a:r>
            <a:r>
              <a:rPr lang="en-US" u="sng" smtClean="0">
                <a:solidFill>
                  <a:srgbClr val="CC0000"/>
                </a:solidFill>
              </a:rPr>
              <a:t>S</a:t>
            </a:r>
            <a:r>
              <a:rPr lang="en-US" u="sng" smtClean="0"/>
              <a:t>yndrome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infections by opportunistic </a:t>
            </a:r>
            <a:br>
              <a:rPr lang="en-US" smtClean="0"/>
            </a:br>
            <a:r>
              <a:rPr lang="en-US" smtClean="0"/>
              <a:t>diseases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death usually from other </a:t>
            </a:r>
            <a:br>
              <a:rPr lang="en-US" smtClean="0"/>
            </a:br>
            <a:r>
              <a:rPr lang="en-US" smtClean="0"/>
              <a:t>infections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pneumonia, cancer </a:t>
            </a:r>
          </a:p>
        </p:txBody>
      </p:sp>
      <p:pic>
        <p:nvPicPr>
          <p:cNvPr id="445444" name="Picture 4" descr="43_22TcellHIV_L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548188"/>
            <a:ext cx="2846388" cy="22479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54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4207" y="78508"/>
            <a:ext cx="3450588" cy="336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46" y="2097869"/>
            <a:ext cx="4142364" cy="442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56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" y="82297"/>
            <a:ext cx="8942832" cy="654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4" y="53418"/>
            <a:ext cx="9048232" cy="641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62" y="5952340"/>
            <a:ext cx="7620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5" y="106218"/>
            <a:ext cx="9050980" cy="296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52800"/>
            <a:ext cx="8001000" cy="30295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2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7584" y="1209963"/>
            <a:ext cx="3655580" cy="552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0641" y="84016"/>
            <a:ext cx="4507922" cy="10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Lines of defense</a:t>
            </a:r>
          </a:p>
        </p:txBody>
      </p:sp>
      <p:sp>
        <p:nvSpPr>
          <p:cNvPr id="3737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77850" y="1355725"/>
            <a:ext cx="7953375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1st line: </a:t>
            </a:r>
            <a:r>
              <a:rPr lang="en-US" sz="2600" u="sng" smtClean="0">
                <a:solidFill>
                  <a:srgbClr val="CC0000"/>
                </a:solidFill>
              </a:rPr>
              <a:t>Barriers</a:t>
            </a:r>
            <a:endParaRPr lang="en-US" sz="26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broad, </a:t>
            </a:r>
            <a:r>
              <a:rPr lang="en-US" sz="2400" u="sng" smtClean="0"/>
              <a:t>external</a:t>
            </a:r>
            <a:r>
              <a:rPr lang="en-US" sz="2400" smtClean="0"/>
              <a:t> defense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“walls &amp; moats”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skin &amp; mucus membranes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2nd line: </a:t>
            </a:r>
            <a:r>
              <a:rPr lang="en-US" sz="2600" u="sng" smtClean="0">
                <a:solidFill>
                  <a:srgbClr val="CC0000"/>
                </a:solidFill>
              </a:rPr>
              <a:t>Non-specific patrol</a:t>
            </a:r>
            <a:endParaRPr lang="en-US" sz="26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broad, </a:t>
            </a:r>
            <a:r>
              <a:rPr lang="en-US" sz="2400" u="sng" smtClean="0"/>
              <a:t>internal</a:t>
            </a:r>
            <a:r>
              <a:rPr lang="en-US" sz="2400" smtClean="0"/>
              <a:t> defense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“patrolling soldiers”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leukocytes</a:t>
            </a:r>
            <a:r>
              <a:rPr lang="en-US" sz="2400" smtClean="0"/>
              <a:t> = </a:t>
            </a:r>
            <a:r>
              <a:rPr lang="en-US" sz="2400" u="sng" smtClean="0">
                <a:solidFill>
                  <a:srgbClr val="CC0000"/>
                </a:solidFill>
              </a:rPr>
              <a:t>phagocytic WBC</a:t>
            </a:r>
            <a:endParaRPr lang="en-US" sz="240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u="sng" smtClean="0">
                <a:solidFill>
                  <a:srgbClr val="CC0000"/>
                </a:solidFill>
              </a:rPr>
              <a:t>macrophages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3rd line: </a:t>
            </a:r>
            <a:r>
              <a:rPr lang="en-US" sz="2600" u="sng" smtClean="0">
                <a:solidFill>
                  <a:srgbClr val="CC0000"/>
                </a:solidFill>
              </a:rPr>
              <a:t>Immune system</a:t>
            </a:r>
            <a:endParaRPr lang="en-US" sz="26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specific, </a:t>
            </a:r>
            <a:r>
              <a:rPr lang="en-US" sz="2400" u="sng" smtClean="0">
                <a:solidFill>
                  <a:srgbClr val="CC0000"/>
                </a:solidFill>
              </a:rPr>
              <a:t>acquired immunity</a:t>
            </a:r>
            <a:endParaRPr lang="en-US" sz="240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“elite trained units”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lymphocytes</a:t>
            </a:r>
            <a:r>
              <a:rPr lang="en-US" sz="2400" smtClean="0"/>
              <a:t> &amp; </a:t>
            </a:r>
            <a:r>
              <a:rPr lang="en-US" sz="2400" u="sng" smtClean="0">
                <a:solidFill>
                  <a:srgbClr val="CC0000"/>
                </a:solidFill>
              </a:rPr>
              <a:t>antibodies</a:t>
            </a:r>
            <a:endParaRPr lang="en-US" sz="240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u="sng" smtClean="0">
                <a:solidFill>
                  <a:srgbClr val="CC0000"/>
                </a:solidFill>
              </a:rPr>
              <a:t>B cells</a:t>
            </a:r>
            <a:r>
              <a:rPr lang="en-US" sz="2000" smtClean="0"/>
              <a:t> &amp; </a:t>
            </a:r>
            <a:r>
              <a:rPr lang="en-US" sz="2000" u="sng" smtClean="0">
                <a:solidFill>
                  <a:srgbClr val="CC0000"/>
                </a:solidFill>
              </a:rPr>
              <a:t>T cells</a:t>
            </a:r>
            <a:endParaRPr lang="en-US" sz="2000" smtClean="0">
              <a:solidFill>
                <a:srgbClr val="CC0000"/>
              </a:solidFill>
            </a:endParaRPr>
          </a:p>
        </p:txBody>
      </p:sp>
      <p:pic>
        <p:nvPicPr>
          <p:cNvPr id="24580" name="Picture 5" descr="210847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0125" y="306388"/>
            <a:ext cx="266858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213160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0650" y="2792413"/>
            <a:ext cx="2376488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70" name="Picture 10" descr="penguin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9238" y="5273675"/>
            <a:ext cx="12747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71" name="AutoShape 11"/>
          <p:cNvSpPr>
            <a:spLocks noChangeArrowheads="1"/>
          </p:cNvSpPr>
          <p:nvPr/>
        </p:nvSpPr>
        <p:spPr bwMode="auto">
          <a:xfrm>
            <a:off x="5416550" y="5095875"/>
            <a:ext cx="2479675" cy="1714500"/>
          </a:xfrm>
          <a:prstGeom prst="wedgeEllipseCallout">
            <a:avLst>
              <a:gd name="adj1" fmla="val 62931"/>
              <a:gd name="adj2" fmla="val -2074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Bacteria &amp; insects</a:t>
            </a:r>
            <a:br>
              <a:rPr lang="en-US" sz="1800" b="1">
                <a:solidFill>
                  <a:srgbClr val="0F116A"/>
                </a:solidFill>
                <a:latin typeface="Comic Sans MS" charset="0"/>
              </a:rPr>
            </a:br>
            <a:r>
              <a:rPr lang="en-US" sz="1800" b="1" u="sng">
                <a:solidFill>
                  <a:srgbClr val="0F116A"/>
                </a:solidFill>
                <a:latin typeface="Comic Sans MS" charset="0"/>
              </a:rPr>
              <a:t>inherit</a:t>
            </a:r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 </a:t>
            </a:r>
            <a:r>
              <a:rPr lang="en-US" sz="1800" b="1" i="1" u="sng">
                <a:solidFill>
                  <a:srgbClr val="CC0000"/>
                </a:solidFill>
                <a:latin typeface="Comic Sans MS" charset="0"/>
              </a:rPr>
              <a:t>resistance</a:t>
            </a:r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.</a:t>
            </a:r>
          </a:p>
          <a:p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Vertebrates</a:t>
            </a:r>
            <a:br>
              <a:rPr lang="en-US" sz="1800" b="1">
                <a:solidFill>
                  <a:srgbClr val="0F116A"/>
                </a:solidFill>
                <a:latin typeface="Comic Sans MS" charset="0"/>
              </a:rPr>
            </a:br>
            <a:r>
              <a:rPr lang="en-US" sz="1800" b="1" u="sng">
                <a:solidFill>
                  <a:srgbClr val="0F116A"/>
                </a:solidFill>
                <a:latin typeface="Comic Sans MS" charset="0"/>
              </a:rPr>
              <a:t>acquire</a:t>
            </a:r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 </a:t>
            </a:r>
            <a:r>
              <a:rPr lang="en-US" sz="1800" b="1" i="1" u="sng">
                <a:solidFill>
                  <a:srgbClr val="CC0000"/>
                </a:solidFill>
                <a:latin typeface="Comic Sans MS" charset="0"/>
              </a:rPr>
              <a:t>immunity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3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3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3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3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3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3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37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37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3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3" grpId="0" build="p" autoUpdateAnimBg="0"/>
      <p:bldP spid="37377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91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535" y="0"/>
            <a:ext cx="535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Antibiotics are ineffective against viruses! </a:t>
            </a:r>
            <a:endParaRPr kumimoji="1" lang="ja-JP" alt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25908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i="1" dirty="0">
                <a:hlinkClick r:id="rId2"/>
              </a:rPr>
              <a:t>http://</a:t>
            </a:r>
            <a:r>
              <a:rPr kumimoji="1" lang="en-US" altLang="ja-JP" sz="1400" i="1" dirty="0" err="1">
                <a:hlinkClick r:id="rId2"/>
              </a:rPr>
              <a:t>www.youtube.com</a:t>
            </a:r>
            <a:r>
              <a:rPr kumimoji="1" lang="en-US" altLang="ja-JP" sz="1400" i="1" dirty="0">
                <a:hlinkClick r:id="rId2"/>
              </a:rPr>
              <a:t>/</a:t>
            </a:r>
            <a:r>
              <a:rPr kumimoji="1" lang="en-US" altLang="ja-JP" sz="1400" i="1" dirty="0" err="1">
                <a:hlinkClick r:id="rId2"/>
              </a:rPr>
              <a:t>watch?v</a:t>
            </a:r>
            <a:r>
              <a:rPr kumimoji="1" lang="en-US" altLang="ja-JP" sz="1400" i="1" dirty="0">
                <a:hlinkClick r:id="rId2"/>
              </a:rPr>
              <a:t>=RedO6rLNQ2o</a:t>
            </a:r>
            <a:endParaRPr lang="ja-JP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161871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Over-use of antibiotics is accelerating the evolution of more harmful bacteria. We are running out of antibiotics that work and are selecting for diseases such as MRSA. </a:t>
            </a:r>
            <a:endParaRPr kumimoji="1" lang="ja-JP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62200"/>
            <a:ext cx="4724400" cy="3944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3048000"/>
            <a:ext cx="43434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Antibiotics are designed to disrupt structures or metabolic pathways in bacteria and fungi: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cell walls and membranes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DNA synthesis (replication)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RNA polymerase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Translation</a:t>
            </a:r>
          </a:p>
          <a:p>
            <a:endParaRPr kumimoji="1" lang="en-US" altLang="ja-JP" sz="1100" dirty="0" smtClean="0"/>
          </a:p>
          <a:p>
            <a:r>
              <a:rPr kumimoji="1" lang="en-US" altLang="ja-JP" dirty="0" smtClean="0"/>
              <a:t>These do not exist or are very different in viruses, so the antibiotic will have no effect.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2484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Bacterial drug </a:t>
            </a:r>
            <a:r>
              <a:rPr kumimoji="1" lang="en-US" altLang="ja-JP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resisance</a:t>
            </a:r>
            <a:r>
              <a:rPr kumimoji="1" lang="en-US" altLang="ja-JP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from Wiley Essential Biochemistry. Find out more here:</a:t>
            </a:r>
          </a:p>
          <a:p>
            <a:r>
              <a:rPr kumimoji="1" lang="en-US" altLang="ja-JP" sz="1600" dirty="0">
                <a:hlinkClick r:id="rId4"/>
              </a:rPr>
              <a:t>http://</a:t>
            </a:r>
            <a:r>
              <a:rPr kumimoji="1" lang="en-US" altLang="ja-JP" sz="1600" dirty="0" err="1">
                <a:hlinkClick r:id="rId4"/>
              </a:rPr>
              <a:t>www.wiley.com</a:t>
            </a:r>
            <a:r>
              <a:rPr kumimoji="1" lang="en-US" altLang="ja-JP" sz="1600" dirty="0">
                <a:hlinkClick r:id="rId4"/>
              </a:rPr>
              <a:t>/college/</a:t>
            </a:r>
            <a:r>
              <a:rPr kumimoji="1" lang="en-US" altLang="ja-JP" sz="1600" dirty="0" err="1">
                <a:hlinkClick r:id="rId4"/>
              </a:rPr>
              <a:t>pratt</a:t>
            </a:r>
            <a:r>
              <a:rPr kumimoji="1" lang="en-US" altLang="ja-JP" sz="1600" dirty="0">
                <a:hlinkClick r:id="rId4"/>
              </a:rPr>
              <a:t>/0471393878/student/activities/</a:t>
            </a:r>
            <a:r>
              <a:rPr kumimoji="1" lang="en-US" altLang="ja-JP" sz="1600" dirty="0" err="1">
                <a:hlinkClick r:id="rId4"/>
              </a:rPr>
              <a:t>bacterial_drug_resistance</a:t>
            </a:r>
            <a:r>
              <a:rPr kumimoji="1" lang="en-US" altLang="ja-JP" sz="1600" dirty="0">
                <a:hlinkClick r:id="rId4"/>
              </a:rPr>
              <a:t>/</a:t>
            </a:r>
            <a:r>
              <a:rPr kumimoji="1" lang="en-US" altLang="ja-JP" sz="1600" dirty="0" err="1">
                <a:hlinkClick r:id="rId4"/>
              </a:rPr>
              <a:t>index.html</a:t>
            </a:r>
            <a:endParaRPr kumimoji="1" lang="ja-JP" alt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8441" y="76200"/>
            <a:ext cx="4119359" cy="25146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568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6" y="50800"/>
            <a:ext cx="8944251" cy="664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6611" y="3879551"/>
            <a:ext cx="3227244" cy="287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685800"/>
            <a:ext cx="268675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12"/>
          <a:stretch/>
        </p:blipFill>
        <p:spPr bwMode="auto">
          <a:xfrm>
            <a:off x="76201" y="13421"/>
            <a:ext cx="9105864" cy="589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5594" y="610035"/>
            <a:ext cx="3850552" cy="308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1329</Words>
  <Application>Microsoft Office PowerPoint</Application>
  <PresentationFormat>On-screen Show (4:3)</PresentationFormat>
  <Paragraphs>597</Paragraphs>
  <Slides>32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Why an immune system?</vt:lpstr>
      <vt:lpstr>Slide 3</vt:lpstr>
      <vt:lpstr>Slide 4</vt:lpstr>
      <vt:lpstr>Lines of defense</vt:lpstr>
      <vt:lpstr>Slide 6</vt:lpstr>
      <vt:lpstr>Slide 7</vt:lpstr>
      <vt:lpstr>Slide 8</vt:lpstr>
      <vt:lpstr>Slide 9</vt:lpstr>
      <vt:lpstr>Slide 10</vt:lpstr>
      <vt:lpstr>Slide 11</vt:lpstr>
      <vt:lpstr>How are invaders recognized: antigens </vt:lpstr>
      <vt:lpstr>Antibodies </vt:lpstr>
      <vt:lpstr>Structure of antibodies</vt:lpstr>
      <vt:lpstr>Slide 15</vt:lpstr>
      <vt:lpstr>B cells</vt:lpstr>
      <vt:lpstr>B cell immune response</vt:lpstr>
      <vt:lpstr>Slide 18</vt:lpstr>
      <vt:lpstr>1° vs 2° response to disease</vt:lpstr>
      <vt:lpstr>T cells</vt:lpstr>
      <vt:lpstr>How do T cells know a cell is infected</vt:lpstr>
      <vt:lpstr>T cell response</vt:lpstr>
      <vt:lpstr>Attack of the Killer T cells</vt:lpstr>
      <vt:lpstr>Immune response</vt:lpstr>
      <vt:lpstr>Vaccinations </vt:lpstr>
      <vt:lpstr>Immune system malfunctions</vt:lpstr>
      <vt:lpstr>HIV &amp; AIDS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</dc:creator>
  <cp:lastModifiedBy>Megan</cp:lastModifiedBy>
  <cp:revision>1</cp:revision>
  <dcterms:created xsi:type="dcterms:W3CDTF">2014-02-27T19:10:43Z</dcterms:created>
  <dcterms:modified xsi:type="dcterms:W3CDTF">2014-02-27T19:17:12Z</dcterms:modified>
</cp:coreProperties>
</file>