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4" r:id="rId3"/>
    <p:sldId id="265" r:id="rId4"/>
    <p:sldId id="263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D1901-710D-471D-B65B-6D7B55E9C955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5EDD-F2E0-434D-81FC-A89CE46570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CFB610-61FD-428F-87D6-107D947A90ED}" type="slidenum">
              <a:rPr lang="en-US"/>
              <a:pPr/>
              <a:t>2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15CB4-89D1-44B5-8FF6-C72DA4D9BEC6}" type="slidenum">
              <a:rPr lang="en-US"/>
              <a:pPr/>
              <a:t>4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CEDF0-BDA6-4183-951A-51C37598191C}" type="slidenum">
              <a:rPr lang="en-GB"/>
              <a:pPr/>
              <a:t>5</a:t>
            </a:fld>
            <a:endParaRPr lang="en-GB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Damaged cells release an enzyme called Thrombokinase.  </a:t>
            </a:r>
          </a:p>
          <a:p>
            <a:r>
              <a:rPr lang="en-GB"/>
              <a:t>This as well as Factor X, Factor VII and Ca+ inos cause Prothrombin (inactive enzyme) to change to Thrombin (active enzyme)</a:t>
            </a:r>
          </a:p>
          <a:p>
            <a:r>
              <a:rPr lang="en-GB"/>
              <a:t>Thrombin will hydrolyse soluble fibrinogen into fibrin which is insoluble.  </a:t>
            </a:r>
          </a:p>
          <a:p>
            <a:r>
              <a:rPr lang="en-GB"/>
              <a:t>Fibrin forms a network which traps erythrocytes and becomes a clot. </a:t>
            </a:r>
          </a:p>
          <a:p>
            <a:endParaRPr lang="en-GB"/>
          </a:p>
          <a:p>
            <a:r>
              <a:rPr lang="en-GB"/>
              <a:t>Anti haemophilia factors are VIII and IX – these are important in step a above.  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DD8A-D9BC-4494-BC48-C0C8A5FE216A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30F6-8A50-4FD8-A2AA-00B8D1543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DD8A-D9BC-4494-BC48-C0C8A5FE216A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30F6-8A50-4FD8-A2AA-00B8D1543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DD8A-D9BC-4494-BC48-C0C8A5FE216A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30F6-8A50-4FD8-A2AA-00B8D1543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DD8A-D9BC-4494-BC48-C0C8A5FE216A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30F6-8A50-4FD8-A2AA-00B8D1543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DD8A-D9BC-4494-BC48-C0C8A5FE216A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30F6-8A50-4FD8-A2AA-00B8D1543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DD8A-D9BC-4494-BC48-C0C8A5FE216A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30F6-8A50-4FD8-A2AA-00B8D1543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DD8A-D9BC-4494-BC48-C0C8A5FE216A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30F6-8A50-4FD8-A2AA-00B8D1543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DD8A-D9BC-4494-BC48-C0C8A5FE216A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30F6-8A50-4FD8-A2AA-00B8D1543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DD8A-D9BC-4494-BC48-C0C8A5FE216A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30F6-8A50-4FD8-A2AA-00B8D1543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DD8A-D9BC-4494-BC48-C0C8A5FE216A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30F6-8A50-4FD8-A2AA-00B8D1543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DD8A-D9BC-4494-BC48-C0C8A5FE216A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30F6-8A50-4FD8-A2AA-00B8D1543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ADD8A-D9BC-4494-BC48-C0C8A5FE216A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830F6-8A50-4FD8-A2AA-00B8D15438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-animations.blogspot.com/2008/01/hemophilia-video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biology-animations.blogspot.com/2008/01/for-detailed-information-httpen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n.wikipedia.org/wiki/Image:Rabies_virus_longitudinal.sv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4646290"/>
              </p:ext>
            </p:extLst>
          </p:nvPr>
        </p:nvGraphicFramePr>
        <p:xfrm>
          <a:off x="228600" y="533400"/>
          <a:ext cx="86106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981"/>
                <a:gridCol w="6965834"/>
                <a:gridCol w="679785"/>
              </a:tblGrid>
              <a:tr h="370840">
                <a:tc gridSpan="2">
                  <a:txBody>
                    <a:bodyPr/>
                    <a:lstStyle/>
                    <a:p>
                      <a:r>
                        <a:rPr kumimoji="1" lang="en-US" altLang="ja-JP" dirty="0" smtClean="0"/>
                        <a:t>11.1Assessment</a:t>
                      </a:r>
                      <a:r>
                        <a:rPr kumimoji="1" lang="en-US" altLang="ja-JP" baseline="0" dirty="0" smtClean="0"/>
                        <a:t> Statements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Obj.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11.1.1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1" dirty="0" smtClean="0"/>
                        <a:t>Describe</a:t>
                      </a:r>
                      <a:r>
                        <a:rPr kumimoji="1" lang="en-US" altLang="ja-JP" sz="1600" dirty="0" smtClean="0"/>
                        <a:t> the</a:t>
                      </a:r>
                      <a:r>
                        <a:rPr kumimoji="1" lang="en-US" altLang="ja-JP" sz="1600" baseline="0" dirty="0" smtClean="0"/>
                        <a:t> process of blood clotting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11.1.2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1" dirty="0" smtClean="0"/>
                        <a:t>Outline</a:t>
                      </a:r>
                      <a:r>
                        <a:rPr kumimoji="1" lang="en-US" altLang="ja-JP" sz="1600" b="1" baseline="0" dirty="0" smtClean="0"/>
                        <a:t> </a:t>
                      </a:r>
                      <a:r>
                        <a:rPr kumimoji="1" lang="en-US" altLang="ja-JP" sz="1600" b="0" baseline="0" dirty="0" smtClean="0"/>
                        <a:t>the principle of challenge and response, </a:t>
                      </a:r>
                      <a:r>
                        <a:rPr kumimoji="1" lang="en-US" altLang="ja-JP" sz="1600" b="0" baseline="0" dirty="0" err="1" smtClean="0"/>
                        <a:t>clonal</a:t>
                      </a:r>
                      <a:r>
                        <a:rPr kumimoji="1" lang="en-US" altLang="ja-JP" sz="1600" b="0" baseline="0" dirty="0" smtClean="0"/>
                        <a:t> selection and memory cells as the basis of immunity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11.1.3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1" dirty="0" smtClean="0"/>
                        <a:t>Define</a:t>
                      </a:r>
                      <a:r>
                        <a:rPr kumimoji="1" lang="en-US" altLang="ja-JP" sz="1600" b="0" dirty="0" smtClean="0"/>
                        <a:t> </a:t>
                      </a:r>
                      <a:r>
                        <a:rPr kumimoji="1" lang="en-US" altLang="ja-JP" sz="1600" b="0" i="1" dirty="0" smtClean="0"/>
                        <a:t>active</a:t>
                      </a:r>
                      <a:r>
                        <a:rPr kumimoji="1" lang="en-US" altLang="ja-JP" sz="1600" b="0" i="0" dirty="0" smtClean="0"/>
                        <a:t> and </a:t>
                      </a:r>
                      <a:r>
                        <a:rPr kumimoji="1" lang="en-US" altLang="ja-JP" sz="1600" b="0" i="1" dirty="0" smtClean="0"/>
                        <a:t>passive</a:t>
                      </a:r>
                      <a:r>
                        <a:rPr kumimoji="1" lang="en-US" altLang="ja-JP" sz="1600" b="0" i="0" baseline="0" dirty="0" smtClean="0"/>
                        <a:t> immunity</a:t>
                      </a:r>
                      <a:endParaRPr kumimoji="1" lang="ja-JP" alt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11.1.4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1" dirty="0" smtClean="0"/>
                        <a:t>Explain</a:t>
                      </a:r>
                      <a:r>
                        <a:rPr kumimoji="1" lang="en-US" altLang="ja-JP" sz="1600" b="0" dirty="0" smtClean="0"/>
                        <a:t> antibody production</a:t>
                      </a:r>
                      <a:endParaRPr kumimoji="1" lang="ja-JP" alt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11.1.5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1" dirty="0" smtClean="0"/>
                        <a:t>Describe</a:t>
                      </a:r>
                      <a:r>
                        <a:rPr kumimoji="1" lang="en-US" altLang="ja-JP" sz="1600" b="0" dirty="0" smtClean="0"/>
                        <a:t> the production of monoclonal antibodies and their use in diagnosis</a:t>
                      </a:r>
                      <a:r>
                        <a:rPr kumimoji="1" lang="en-US" altLang="ja-JP" sz="1600" b="0" baseline="0" dirty="0" smtClean="0"/>
                        <a:t> and treatment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11.1.6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1" dirty="0" smtClean="0"/>
                        <a:t>Explain</a:t>
                      </a:r>
                      <a:r>
                        <a:rPr kumimoji="1" lang="en-US" altLang="ja-JP" sz="1600" b="1" baseline="0" dirty="0" smtClean="0"/>
                        <a:t> </a:t>
                      </a:r>
                      <a:r>
                        <a:rPr kumimoji="1" lang="en-US" altLang="ja-JP" sz="1600" b="0" baseline="0" dirty="0" smtClean="0"/>
                        <a:t>the principle of vaccination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11.1.7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1" dirty="0" smtClean="0"/>
                        <a:t>Discuss</a:t>
                      </a:r>
                      <a:r>
                        <a:rPr kumimoji="1" lang="en-US" altLang="ja-JP" sz="1600" b="0" dirty="0" smtClean="0"/>
                        <a:t> the benefits and dangers of vaccination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8" name="Picture 8"/>
          <p:cNvPicPr>
            <a:picLocks noChangeAspect="1" noChangeArrowheads="1"/>
          </p:cNvPicPr>
          <p:nvPr/>
        </p:nvPicPr>
        <p:blipFill>
          <a:blip r:embed="rId6" cstate="print"/>
          <a:srcRect b="4976"/>
          <a:stretch>
            <a:fillRect/>
          </a:stretch>
        </p:blipFill>
        <p:spPr bwMode="auto">
          <a:xfrm>
            <a:off x="4414838" y="4059238"/>
            <a:ext cx="4729162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Vaccinations </a:t>
            </a:r>
          </a:p>
        </p:txBody>
      </p:sp>
      <p:sp>
        <p:nvSpPr>
          <p:cNvPr id="41472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90550" y="1439863"/>
            <a:ext cx="8255000" cy="5300662"/>
          </a:xfrm>
        </p:spPr>
        <p:txBody>
          <a:bodyPr/>
          <a:lstStyle/>
          <a:p>
            <a:pPr eaLnBrk="1" hangingPunct="1"/>
            <a:r>
              <a:rPr lang="en-US" dirty="0" smtClean="0"/>
              <a:t>Immune system exposed </a:t>
            </a:r>
            <a:br>
              <a:rPr lang="en-US" dirty="0" smtClean="0"/>
            </a:br>
            <a:r>
              <a:rPr lang="en-US" dirty="0" smtClean="0"/>
              <a:t>to harmless version of pathogen </a:t>
            </a:r>
          </a:p>
          <a:p>
            <a:pPr lvl="1" eaLnBrk="1" hangingPunct="1"/>
            <a:r>
              <a:rPr lang="en-US" dirty="0" smtClean="0"/>
              <a:t>triggers </a:t>
            </a:r>
            <a:r>
              <a:rPr lang="en-US" u="sng" dirty="0" smtClean="0">
                <a:solidFill>
                  <a:srgbClr val="CC0000"/>
                </a:solidFill>
              </a:rPr>
              <a:t>active immunity</a:t>
            </a:r>
            <a:endParaRPr lang="en-US" dirty="0" smtClean="0"/>
          </a:p>
          <a:p>
            <a:pPr lvl="1" eaLnBrk="1" hangingPunct="1"/>
            <a:r>
              <a:rPr lang="en-US" dirty="0" smtClean="0"/>
              <a:t>stimulates immune system to produce </a:t>
            </a:r>
            <a:br>
              <a:rPr lang="en-US" dirty="0" smtClean="0"/>
            </a:br>
            <a:r>
              <a:rPr lang="en-US" dirty="0" smtClean="0"/>
              <a:t>antibodies to invader</a:t>
            </a:r>
          </a:p>
          <a:p>
            <a:pPr lvl="1" eaLnBrk="1" hangingPunct="1"/>
            <a:r>
              <a:rPr lang="en-US" dirty="0" smtClean="0"/>
              <a:t>rapid response if </a:t>
            </a:r>
            <a:br>
              <a:rPr lang="en-US" dirty="0" smtClean="0"/>
            </a:br>
            <a:r>
              <a:rPr lang="en-US" dirty="0" smtClean="0"/>
              <a:t>future exposure</a:t>
            </a:r>
          </a:p>
          <a:p>
            <a:pPr eaLnBrk="1" hangingPunct="1"/>
            <a:r>
              <a:rPr lang="en-US" dirty="0" smtClean="0"/>
              <a:t>Most successful </a:t>
            </a:r>
            <a:br>
              <a:rPr lang="en-US" dirty="0" smtClean="0"/>
            </a:br>
            <a:r>
              <a:rPr lang="en-US" dirty="0" smtClean="0"/>
              <a:t>against viral diseases</a:t>
            </a:r>
          </a:p>
        </p:txBody>
      </p:sp>
      <p:pic>
        <p:nvPicPr>
          <p:cNvPr id="414723" name="Picture 3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 t="6235"/>
          <a:stretch>
            <a:fillRect/>
          </a:stretch>
        </p:blipFill>
        <p:spPr bwMode="auto">
          <a:xfrm>
            <a:off x="6324600" y="152400"/>
            <a:ext cx="2620963" cy="18441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4C4C4C"/>
            </a:outerShdw>
          </a:effectLst>
        </p:spPr>
      </p:pic>
      <p:sp>
        <p:nvSpPr>
          <p:cNvPr id="414729" name="AutoShape 9"/>
          <p:cNvSpPr>
            <a:spLocks noChangeArrowheads="1"/>
          </p:cNvSpPr>
          <p:nvPr/>
        </p:nvSpPr>
        <p:spPr bwMode="auto">
          <a:xfrm rot="7440878">
            <a:off x="7381875" y="3554413"/>
            <a:ext cx="1125538" cy="544512"/>
          </a:xfrm>
          <a:custGeom>
            <a:avLst/>
            <a:gdLst>
              <a:gd name="T0" fmla="*/ 844154 w 21600"/>
              <a:gd name="T1" fmla="*/ 0 h 21600"/>
              <a:gd name="T2" fmla="*/ 0 w 21600"/>
              <a:gd name="T3" fmla="*/ 272256 h 21600"/>
              <a:gd name="T4" fmla="*/ 844154 w 21600"/>
              <a:gd name="T5" fmla="*/ 544512 h 21600"/>
              <a:gd name="T6" fmla="*/ 1125538 w 21600"/>
              <a:gd name="T7" fmla="*/ 272256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Rectangle 10"/>
          <p:cNvSpPr>
            <a:spLocks noChangeArrowheads="1"/>
          </p:cNvSpPr>
          <p:nvPr/>
        </p:nvSpPr>
        <p:spPr bwMode="auto">
          <a:xfrm>
            <a:off x="6115050" y="1992313"/>
            <a:ext cx="828675" cy="38893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4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4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4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4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4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4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4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4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4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147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4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4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4" grpId="0" build="p" autoUpdateAnimBg="0"/>
      <p:bldP spid="414729" grpId="0" animBg="1"/>
      <p:bldP spid="414729" grpId="1" animBg="1"/>
      <p:bldP spid="414729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697" y="228600"/>
            <a:ext cx="868460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Passive immunity</a:t>
            </a:r>
          </a:p>
        </p:txBody>
      </p:sp>
      <p:sp>
        <p:nvSpPr>
          <p:cNvPr id="4167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08025" y="1371600"/>
            <a:ext cx="8435975" cy="5343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Obtaining antibodies from another individual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Maternal immunity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antibodies pass from mother to baby across placenta or in mother’s milk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critical role of breastfeeding in infant health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mother is creating antibodies against pathogens baby is being exposed to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Injection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injection of antibodies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short-term immunity</a:t>
            </a:r>
          </a:p>
        </p:txBody>
      </p:sp>
      <p:pic>
        <p:nvPicPr>
          <p:cNvPr id="7168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2300" y="4573588"/>
            <a:ext cx="1800225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6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6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914400"/>
          </a:xfrm>
        </p:spPr>
        <p:txBody>
          <a:bodyPr/>
          <a:lstStyle/>
          <a:p>
            <a:r>
              <a:rPr lang="en-GB"/>
              <a:t>11.1.1 Blood Clotting HL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0" y="6021388"/>
            <a:ext cx="9144000" cy="620712"/>
          </a:xfrm>
        </p:spPr>
        <p:txBody>
          <a:bodyPr>
            <a:normAutofit fontScale="85000" lnSpcReduction="20000"/>
          </a:bodyPr>
          <a:lstStyle/>
          <a:p>
            <a:r>
              <a:rPr lang="en-GB" sz="1400">
                <a:hlinkClick r:id="rId3"/>
              </a:rPr>
              <a:t>http://biology-animations.blogspot.com/2008/01/hemophilia-video.html</a:t>
            </a:r>
            <a:endParaRPr lang="en-GB" sz="1400"/>
          </a:p>
          <a:p>
            <a:endParaRPr lang="en-GB" sz="1400"/>
          </a:p>
          <a:p>
            <a:r>
              <a:rPr lang="en-GB" sz="1400">
                <a:hlinkClick r:id="rId4"/>
              </a:rPr>
              <a:t>http://biology-animations.blogspot.com/2008/01/for-detailed-information-httpen.html</a:t>
            </a:r>
            <a:endParaRPr lang="en-GB" sz="1400"/>
          </a:p>
          <a:p>
            <a:endParaRPr lang="en-GB"/>
          </a:p>
          <a:p>
            <a:endParaRPr lang="en-GB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08050"/>
            <a:ext cx="309086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119438" y="836613"/>
            <a:ext cx="6024562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GB"/>
              <a:t>Clotting is the mechanism that prevents and blood loss </a:t>
            </a:r>
          </a:p>
          <a:p>
            <a:pPr marL="342900" indent="-342900"/>
            <a:r>
              <a:rPr lang="en-GB"/>
              <a:t>from broken blood vessels. </a:t>
            </a:r>
            <a:endParaRPr lang="en-GB" u="sng"/>
          </a:p>
          <a:p>
            <a:pPr marL="342900" indent="-342900"/>
            <a:endParaRPr lang="en-GB" u="sng"/>
          </a:p>
          <a:p>
            <a:pPr marL="342900" indent="-342900"/>
            <a:r>
              <a:rPr lang="en-GB" u="sng"/>
              <a:t>Mechanism</a:t>
            </a:r>
            <a:endParaRPr lang="en-GB"/>
          </a:p>
          <a:p>
            <a:pPr marL="342900" indent="-342900"/>
            <a:r>
              <a:rPr lang="en-GB"/>
              <a:t> </a:t>
            </a:r>
            <a:endParaRPr lang="en-GB" b="1"/>
          </a:p>
          <a:p>
            <a:pPr marL="342900" indent="-342900">
              <a:buFontTx/>
              <a:buAutoNum type="alphaLcParenR"/>
            </a:pPr>
            <a:r>
              <a:rPr lang="en-GB"/>
              <a:t>Platelets or damaged cells release a group of proteins </a:t>
            </a:r>
          </a:p>
          <a:p>
            <a:pPr marL="342900" indent="-342900"/>
            <a:r>
              <a:rPr lang="en-GB"/>
              <a:t>called clotting factors. These clotting factors are released </a:t>
            </a:r>
          </a:p>
          <a:p>
            <a:pPr marL="342900" indent="-342900"/>
            <a:r>
              <a:rPr lang="en-GB"/>
              <a:t>into the plasma a wound site.</a:t>
            </a:r>
          </a:p>
          <a:p>
            <a:pPr marL="342900" indent="-342900"/>
            <a:endParaRPr lang="en-GB" b="1"/>
          </a:p>
          <a:p>
            <a:pPr marL="342900" indent="-342900"/>
            <a:r>
              <a:rPr lang="en-GB" b="1"/>
              <a:t>b)</a:t>
            </a:r>
            <a:r>
              <a:rPr lang="en-GB"/>
              <a:t> Clotting factors activate the enzyme </a:t>
            </a:r>
            <a:r>
              <a:rPr lang="en-GB" b="1"/>
              <a:t>Thrombin</a:t>
            </a:r>
            <a:r>
              <a:rPr lang="en-GB"/>
              <a:t> from </a:t>
            </a:r>
          </a:p>
          <a:p>
            <a:pPr marL="342900" indent="-342900"/>
            <a:r>
              <a:rPr lang="en-GB"/>
              <a:t>its inactive form prothrombin</a:t>
            </a:r>
          </a:p>
          <a:p>
            <a:pPr marL="342900" indent="-342900"/>
            <a:endParaRPr lang="en-GB" b="1"/>
          </a:p>
          <a:p>
            <a:pPr marL="342900" indent="-342900"/>
            <a:r>
              <a:rPr lang="en-GB" b="1"/>
              <a:t>c)</a:t>
            </a:r>
            <a:r>
              <a:rPr lang="en-GB"/>
              <a:t> Thrombin turns the soluble plasma protein </a:t>
            </a:r>
            <a:r>
              <a:rPr lang="en-GB" b="1"/>
              <a:t>fibrinogen</a:t>
            </a:r>
          </a:p>
          <a:p>
            <a:pPr marL="342900" indent="-342900"/>
            <a:r>
              <a:rPr lang="en-GB"/>
              <a:t>into its insoluble fibrous form </a:t>
            </a:r>
            <a:r>
              <a:rPr lang="en-GB" b="1"/>
              <a:t>Fibrin.</a:t>
            </a:r>
          </a:p>
          <a:p>
            <a:pPr marL="342900" indent="-342900"/>
            <a:endParaRPr lang="en-GB" b="1"/>
          </a:p>
          <a:p>
            <a:pPr marL="342900" indent="-342900"/>
            <a:r>
              <a:rPr lang="en-GB" b="1"/>
              <a:t>d)</a:t>
            </a:r>
            <a:r>
              <a:rPr lang="en-GB"/>
              <a:t> Fibrin binds together platelets and blood cells to form </a:t>
            </a:r>
          </a:p>
          <a:p>
            <a:pPr marL="342900" indent="-342900"/>
            <a:r>
              <a:rPr lang="en-GB"/>
              <a:t>a solid 'plug' for the4 wound. This plug is called a clot.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4" name="Picture 4" descr="Uploaded 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33375"/>
            <a:ext cx="9144000" cy="5908675"/>
          </a:xfrm>
          <a:noFill/>
          <a:ln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HL Production of monoclonal antibodies 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5219700" y="2103438"/>
            <a:ext cx="2459038" cy="4754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Extract B cell that can produce the required antibodies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Hybridise with a tumour cell (capable of endless division)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In culture the hybridoma can produce large quantities of antibodies </a:t>
            </a:r>
          </a:p>
        </p:txBody>
      </p:sp>
      <p:pic>
        <p:nvPicPr>
          <p:cNvPr id="84996" name="Picture 4" descr="hybrid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675" y="2924175"/>
            <a:ext cx="1584325" cy="2663825"/>
          </a:xfrm>
          <a:prstGeom prst="rect">
            <a:avLst/>
          </a:prstGeom>
          <a:noFill/>
        </p:spPr>
      </p:pic>
      <p:pic>
        <p:nvPicPr>
          <p:cNvPr id="84997" name="Picture 5" descr="Upload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575"/>
            <a:ext cx="52197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425575"/>
          </a:xfrm>
        </p:spPr>
        <p:txBody>
          <a:bodyPr/>
          <a:lstStyle/>
          <a:p>
            <a:r>
              <a:rPr lang="en-US" sz="2800"/>
              <a:t>Production of monoclonal antibodies</a:t>
            </a:r>
            <a:br>
              <a:rPr lang="en-US" sz="2800"/>
            </a:br>
            <a:r>
              <a:rPr lang="en-US" sz="2800"/>
              <a:t>and their use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Use in diagnosis – will be covered in 11.4.10 (pregnancy diagnostic)</a:t>
            </a:r>
          </a:p>
          <a:p>
            <a:pPr>
              <a:lnSpc>
                <a:spcPct val="80000"/>
              </a:lnSpc>
            </a:pPr>
            <a:r>
              <a:rPr lang="en-US" sz="2000"/>
              <a:t>Treatment</a:t>
            </a:r>
          </a:p>
          <a:p>
            <a:pPr>
              <a:lnSpc>
                <a:spcPct val="80000"/>
              </a:lnSpc>
            </a:pPr>
            <a:r>
              <a:rPr lang="en-GB" sz="2000" i="1"/>
              <a:t>Diagnosis:</a:t>
            </a:r>
            <a:r>
              <a:rPr lang="en-GB" sz="2000"/>
              <a:t> HIV infection can be diagnosed through a blood test </a:t>
            </a:r>
          </a:p>
          <a:p>
            <a:pPr>
              <a:lnSpc>
                <a:spcPct val="80000"/>
              </a:lnSpc>
            </a:pPr>
            <a:r>
              <a:rPr lang="en-GB" sz="2000"/>
              <a:t>which assays for the presence of anti-HIV antibodies, </a:t>
            </a:r>
          </a:p>
          <a:p>
            <a:pPr lvl="1">
              <a:lnSpc>
                <a:spcPct val="80000"/>
              </a:lnSpc>
            </a:pPr>
            <a:r>
              <a:rPr lang="en-GB" sz="1800"/>
              <a:t>antibody produced through monoclonal antibody production is an anti-anti-HIV antibody! </a:t>
            </a:r>
          </a:p>
          <a:p>
            <a:pPr>
              <a:lnSpc>
                <a:spcPct val="80000"/>
              </a:lnSpc>
            </a:pPr>
            <a:r>
              <a:rPr lang="en-GB" sz="2000" i="1"/>
              <a:t>Treatment:</a:t>
            </a:r>
            <a:r>
              <a:rPr lang="en-GB" sz="2000"/>
              <a:t> </a:t>
            </a:r>
          </a:p>
          <a:p>
            <a:pPr>
              <a:lnSpc>
                <a:spcPct val="80000"/>
              </a:lnSpc>
            </a:pPr>
            <a:r>
              <a:rPr lang="en-US" sz="2000"/>
              <a:t>Rabies Virus</a:t>
            </a:r>
            <a:endParaRPr lang="en-GB" sz="2000"/>
          </a:p>
          <a:p>
            <a:pPr>
              <a:lnSpc>
                <a:spcPct val="80000"/>
              </a:lnSpc>
            </a:pPr>
            <a:r>
              <a:rPr lang="en-GB" sz="2000"/>
              <a:t>monoclonal antibodies can be produced which selectively locate and adhere to cancer cells </a:t>
            </a:r>
          </a:p>
          <a:p>
            <a:pPr>
              <a:lnSpc>
                <a:spcPct val="80000"/>
              </a:lnSpc>
            </a:pPr>
            <a:r>
              <a:rPr lang="en-GB" sz="2000"/>
              <a:t>anti-cancer drugs can be attached to the monoclonal antibodies </a:t>
            </a:r>
          </a:p>
          <a:p>
            <a:pPr lvl="1">
              <a:lnSpc>
                <a:spcPct val="80000"/>
              </a:lnSpc>
            </a:pPr>
            <a:r>
              <a:rPr lang="en-GB" sz="1800"/>
              <a:t>so that they deliver their effects directly to the targeted cancer cells </a:t>
            </a:r>
          </a:p>
          <a:p>
            <a:pPr lvl="1">
              <a:lnSpc>
                <a:spcPct val="80000"/>
              </a:lnSpc>
            </a:pPr>
            <a:endParaRPr lang="en-GB" sz="1800"/>
          </a:p>
          <a:p>
            <a:pPr lvl="1">
              <a:lnSpc>
                <a:spcPct val="80000"/>
              </a:lnSpc>
              <a:buSzPct val="100000"/>
              <a:buFont typeface="Courier New" pitchFamily="49" charset="0"/>
              <a:buChar char="o"/>
            </a:pPr>
            <a:endParaRPr lang="en-US" sz="1800"/>
          </a:p>
        </p:txBody>
      </p:sp>
      <p:pic>
        <p:nvPicPr>
          <p:cNvPr id="86020" name="Picture 4" descr="300px-Rabies_virus_longitudinal">
            <a:hlinkClick r:id="rId2" tooltip="Rabies virus longitudinal.sv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229225"/>
            <a:ext cx="2352675" cy="13954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348</Words>
  <Application>Microsoft Office PowerPoint</Application>
  <PresentationFormat>On-screen Show (4:3)</PresentationFormat>
  <Paragraphs>85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Vaccinations </vt:lpstr>
      <vt:lpstr>Slide 3</vt:lpstr>
      <vt:lpstr>Passive immunity</vt:lpstr>
      <vt:lpstr>11.1.1 Blood Clotting HL</vt:lpstr>
      <vt:lpstr>Slide 6</vt:lpstr>
      <vt:lpstr>HL Production of monoclonal antibodies </vt:lpstr>
      <vt:lpstr>Production of monoclonal antibodies and their use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</dc:creator>
  <cp:lastModifiedBy>Megan</cp:lastModifiedBy>
  <cp:revision>1</cp:revision>
  <dcterms:created xsi:type="dcterms:W3CDTF">2014-02-27T19:10:47Z</dcterms:created>
  <dcterms:modified xsi:type="dcterms:W3CDTF">2014-02-27T19:12:18Z</dcterms:modified>
</cp:coreProperties>
</file>