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63" r:id="rId4"/>
    <p:sldId id="265" r:id="rId5"/>
    <p:sldId id="266" r:id="rId6"/>
    <p:sldId id="267" r:id="rId7"/>
    <p:sldId id="271" r:id="rId8"/>
    <p:sldId id="270" r:id="rId9"/>
    <p:sldId id="268" r:id="rId10"/>
    <p:sldId id="276" r:id="rId11"/>
    <p:sldId id="277" r:id="rId12"/>
    <p:sldId id="269" r:id="rId13"/>
    <p:sldId id="272" r:id="rId14"/>
    <p:sldId id="273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ve &amp; Lindsay Shopman" initials="C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5C0B-C51F-1040-8731-D1F72C8E7167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D3DA-A02F-EE47-A173-A46575E20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79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D3DA-A02F-EE47-A173-A46575E205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4/11/2013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4biology.info/c4b/9/plant9.3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9.3 – </a:t>
            </a:r>
            <a:r>
              <a:rPr lang="en-US" dirty="0" smtClean="0"/>
              <a:t>Reproduction</a:t>
            </a:r>
            <a:r>
              <a:rPr lang="en-US" sz="2400" dirty="0" smtClean="0"/>
              <a:t> in </a:t>
            </a:r>
            <a:r>
              <a:rPr lang="en-US" sz="2400" dirty="0" err="1" smtClean="0"/>
              <a:t>Angiospermophytes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36" y="3337560"/>
            <a:ext cx="5720575" cy="2301240"/>
          </a:xfrm>
        </p:spPr>
        <p:txBody>
          <a:bodyPr/>
          <a:lstStyle/>
          <a:p>
            <a:r>
              <a:rPr lang="en-US" dirty="0" smtClean="0"/>
              <a:t>Plant Science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73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92105"/>
          <a:stretch/>
        </p:blipFill>
        <p:spPr bwMode="auto">
          <a:xfrm>
            <a:off x="1" y="13855"/>
            <a:ext cx="4572000" cy="4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7" y="460665"/>
            <a:ext cx="8793806" cy="5676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5"/>
            <a:ext cx="9144000" cy="543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79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germination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Absorption of water by the seed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Embryo releases </a:t>
            </a:r>
            <a:r>
              <a:rPr lang="en-US" sz="2800" b="1" u="sng" dirty="0" smtClean="0"/>
              <a:t>gibberellin</a:t>
            </a:r>
            <a:r>
              <a:rPr lang="en-US" sz="2800" dirty="0" smtClean="0"/>
              <a:t> (a plant growth substance) in the embryo’s cotyledon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Triggers the production of amylase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Amylase converts starch </a:t>
            </a:r>
            <a:r>
              <a:rPr lang="en-US" sz="2800" dirty="0" smtClean="0">
                <a:sym typeface="Wingdings"/>
              </a:rPr>
              <a:t> maltose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>
                <a:sym typeface="Wingdings"/>
              </a:rPr>
              <a:t>Maltose diffuses to the embryo where it is used for cellular respiration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>
                <a:sym typeface="Wingdings"/>
              </a:rPr>
              <a:t>Sugar content is increased causing more water to be absorbed</a:t>
            </a:r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>
                <a:sym typeface="Wingdings"/>
              </a:rPr>
              <a:t>Seed coat softens and embryo emerges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435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flowering plants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194805742"/>
              </p:ext>
            </p:extLst>
          </p:nvPr>
        </p:nvGraphicFramePr>
        <p:xfrm>
          <a:off x="274638" y="1298575"/>
          <a:ext cx="859472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308"/>
                <a:gridCol w="3247508"/>
                <a:gridCol w="2864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Plant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Flowering &amp; light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Long-day plants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Bloom when days are longest and nights shortest (midsummer)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Radishes, spinach, and lettuce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Short-day plants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Bloom in spring, late summer, and autumn when days are shorter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Poinsettias, chrysanthemums, and asters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Day-neutral plants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Flower without regard to day 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Roses, dandelions, and tomatoes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07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flowering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Length of night controls flowering process through the use of a blue-green pigment = </a:t>
            </a:r>
            <a:r>
              <a:rPr lang="en-US" sz="2400" b="1" u="sng" dirty="0" err="1" smtClean="0"/>
              <a:t>phytochrome</a:t>
            </a:r>
            <a:endParaRPr lang="en-US" sz="2400" b="1" u="sng" dirty="0" smtClean="0"/>
          </a:p>
          <a:p>
            <a:r>
              <a:rPr lang="en-US" sz="2400" dirty="0" err="1" smtClean="0"/>
              <a:t>Phytochrome</a:t>
            </a:r>
            <a:r>
              <a:rPr lang="en-US" sz="2400" dirty="0" smtClean="0"/>
              <a:t> has an active form 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 and an inactive form 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fr</a:t>
            </a:r>
            <a:r>
              <a:rPr lang="en-US" sz="2400" dirty="0" smtClean="0"/>
              <a:t> rapidly in red light (660nm)</a:t>
            </a:r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r</a:t>
            </a:r>
            <a:r>
              <a:rPr lang="en-US" sz="2400" dirty="0" smtClean="0">
                <a:sym typeface="Wingdings"/>
              </a:rPr>
              <a:t> rapidly in daylight and far-red light (730nm)</a:t>
            </a:r>
          </a:p>
          <a:p>
            <a:r>
              <a:rPr lang="en-US" sz="2400" dirty="0" smtClean="0">
                <a:sym typeface="Wingdings"/>
              </a:rPr>
              <a:t>At night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fr</a:t>
            </a:r>
            <a:r>
              <a:rPr lang="en-US" sz="2400" dirty="0" smtClean="0">
                <a:sym typeface="Wingdings"/>
              </a:rPr>
              <a:t>  </a:t>
            </a:r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r</a:t>
            </a:r>
            <a:r>
              <a:rPr lang="en-US" sz="2400" dirty="0" smtClean="0">
                <a:sym typeface="Wingdings"/>
              </a:rPr>
              <a:t> occurs slowly allowing plants to time the dark period</a:t>
            </a:r>
          </a:p>
          <a:p>
            <a:r>
              <a:rPr lang="en-US" sz="2400" dirty="0" err="1" smtClean="0">
                <a:sym typeface="Wingdings"/>
              </a:rPr>
              <a:t>P</a:t>
            </a:r>
            <a:r>
              <a:rPr lang="en-US" sz="2400" baseline="-25000" dirty="0" err="1" smtClean="0">
                <a:sym typeface="Wingdings"/>
              </a:rPr>
              <a:t>fr</a:t>
            </a:r>
            <a:r>
              <a:rPr lang="en-US" sz="2400" dirty="0" smtClean="0">
                <a:sym typeface="Wingdings"/>
              </a:rPr>
              <a:t> causes growth response</a:t>
            </a:r>
          </a:p>
          <a:p>
            <a:pPr lvl="2"/>
            <a:r>
              <a:rPr lang="en-US" sz="2000" dirty="0" smtClean="0">
                <a:sym typeface="Wingdings"/>
              </a:rPr>
              <a:t>In long-day plants </a:t>
            </a:r>
            <a:r>
              <a:rPr lang="en-US" sz="2000" dirty="0" err="1" smtClean="0">
                <a:sym typeface="Wingdings"/>
              </a:rPr>
              <a:t>P</a:t>
            </a:r>
            <a:r>
              <a:rPr lang="en-US" sz="2000" baseline="-25000" dirty="0" err="1" smtClean="0">
                <a:sym typeface="Wingdings"/>
              </a:rPr>
              <a:t>fr</a:t>
            </a:r>
            <a:r>
              <a:rPr lang="en-US" sz="2000" dirty="0" smtClean="0">
                <a:sym typeface="Wingdings"/>
              </a:rPr>
              <a:t> = promoter of flowering process</a:t>
            </a:r>
          </a:p>
          <a:p>
            <a:pPr lvl="2"/>
            <a:r>
              <a:rPr lang="en-US" sz="2000" dirty="0" smtClean="0">
                <a:sym typeface="Wingdings"/>
              </a:rPr>
              <a:t>In short-day plants </a:t>
            </a:r>
            <a:r>
              <a:rPr lang="en-US" sz="2000" dirty="0" err="1" smtClean="0">
                <a:sym typeface="Wingdings"/>
              </a:rPr>
              <a:t>P</a:t>
            </a:r>
            <a:r>
              <a:rPr lang="en-US" sz="2000" baseline="-25000" dirty="0" err="1" smtClean="0">
                <a:sym typeface="Wingdings"/>
              </a:rPr>
              <a:t>fr</a:t>
            </a:r>
            <a:r>
              <a:rPr lang="en-US" sz="2000" dirty="0" smtClean="0">
                <a:sym typeface="Wingdings"/>
              </a:rPr>
              <a:t> = inhibitor of flowering process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265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56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8" y="42660"/>
            <a:ext cx="8903141" cy="615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Damon, A., </a:t>
            </a:r>
            <a:r>
              <a:rPr lang="en-US" sz="2400" dirty="0" err="1"/>
              <a:t>McGonegal</a:t>
            </a:r>
            <a:r>
              <a:rPr lang="en-US" sz="2400" dirty="0"/>
              <a:t>, R., </a:t>
            </a:r>
            <a:r>
              <a:rPr lang="en-US" sz="2400" dirty="0" err="1"/>
              <a:t>Tosto</a:t>
            </a:r>
            <a:r>
              <a:rPr lang="en-US" sz="2400" dirty="0"/>
              <a:t>, P., &amp; Ward, W. (2007).  </a:t>
            </a:r>
            <a:r>
              <a:rPr lang="en-US" sz="2400" i="1" dirty="0"/>
              <a:t>Higher Level Biology.</a:t>
            </a:r>
            <a:r>
              <a:rPr lang="en-US" sz="2400" dirty="0"/>
              <a:t>  England: Pearson Education,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Raven, P.H., Johnson, G.B., </a:t>
            </a:r>
            <a:r>
              <a:rPr lang="en-US" sz="2400" dirty="0" err="1"/>
              <a:t>Losos</a:t>
            </a:r>
            <a:r>
              <a:rPr lang="en-US" sz="2400" dirty="0"/>
              <a:t>, J.B., Mason, K.A., &amp; Singer, S.R. (2008).  </a:t>
            </a:r>
            <a:r>
              <a:rPr lang="en-US" sz="2400" i="1" dirty="0"/>
              <a:t>Biology.</a:t>
            </a:r>
            <a:r>
              <a:rPr lang="en-US" sz="2400" dirty="0"/>
              <a:t> (8th ed.).  New York: McGraw-Hill Companies,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Dunlop, J., Francis, L., Gaspar, P., Gibbons, K., Grace, E., Mills, A., &amp; Searle, S. (2010).  </a:t>
            </a:r>
            <a:r>
              <a:rPr lang="en-US" sz="2400" i="1" dirty="0" smtClean="0"/>
              <a:t>Biology 11.</a:t>
            </a:r>
            <a:r>
              <a:rPr lang="en-US" sz="2400" dirty="0" smtClean="0"/>
              <a:t>  Canada: McGraw-Hill Companies,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Dickinson, T., Edwards, L., Flood, N., Grace, E., Jackson, C., </a:t>
            </a:r>
            <a:r>
              <a:rPr lang="en-US" sz="2400" dirty="0" err="1" smtClean="0"/>
              <a:t>Mazza</a:t>
            </a:r>
            <a:r>
              <a:rPr lang="en-US" sz="2400" dirty="0" smtClean="0"/>
              <a:t>, M., &amp; Ross, J. (2009).  </a:t>
            </a:r>
            <a:r>
              <a:rPr lang="en-US" sz="2400" i="1" dirty="0" smtClean="0"/>
              <a:t>ON Science 10.</a:t>
            </a:r>
            <a:r>
              <a:rPr lang="en-US" sz="2400" dirty="0" smtClean="0"/>
              <a:t>  Canada: McGraw-Hill Companies,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Encyclopedia Britannica Online.  &lt;</a:t>
            </a:r>
            <a:r>
              <a:rPr lang="en-US" sz="2400" dirty="0" smtClean="0">
                <a:hlinkClick r:id="rId3"/>
              </a:rPr>
              <a:t>www.britannica.com</a:t>
            </a:r>
            <a:r>
              <a:rPr lang="en-US" sz="2400" dirty="0" smtClean="0"/>
              <a:t>&gt;</a:t>
            </a:r>
          </a:p>
        </p:txBody>
      </p:sp>
    </p:spTree>
    <p:extLst>
      <p:ext uri="{BB962C8B-B14F-4D97-AF65-F5344CB8AC3E}">
        <p14:creationId xmlns="" xmlns:p14="http://schemas.microsoft.com/office/powerpoint/2010/main" val="19596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v32223_42_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77800"/>
            <a:ext cx="7185025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86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structure &amp;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573694705"/>
              </p:ext>
            </p:extLst>
          </p:nvPr>
        </p:nvGraphicFramePr>
        <p:xfrm>
          <a:off x="274638" y="1298575"/>
          <a:ext cx="859472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747"/>
                <a:gridCol w="67009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Flower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Protect</a:t>
                      </a:r>
                      <a:r>
                        <a:rPr lang="en-US" sz="2400" baseline="0" dirty="0" smtClean="0"/>
                        <a:t> the developing flower while in the bud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Petals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Often are </a:t>
                      </a:r>
                      <a:r>
                        <a:rPr lang="en-US" sz="2400" dirty="0" err="1" smtClean="0"/>
                        <a:t>colourful</a:t>
                      </a:r>
                      <a:r>
                        <a:rPr lang="en-US" sz="2400" dirty="0" smtClean="0"/>
                        <a:t> to attract pollinators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 of stamen which produces the male</a:t>
                      </a:r>
                      <a:r>
                        <a:rPr lang="en-US" sz="2400" baseline="0" dirty="0" smtClean="0"/>
                        <a:t> sex cells, pollen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Filament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Stalk of stamen that holds up the anther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Stigma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Sticky top of carpel on which pollen lands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Style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 of the carpel that supports the stigma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 of carpel in which the female sex cells develop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20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 &amp;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Plants have two different generations in their life cycle: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Gametophyte generation = haploid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Sporophyte generation = diploid</a:t>
            </a:r>
          </a:p>
          <a:p>
            <a:r>
              <a:rPr lang="en-US" sz="2800" b="1" u="sng" dirty="0" smtClean="0"/>
              <a:t>Pollination:</a:t>
            </a:r>
            <a:r>
              <a:rPr lang="en-US" sz="2800" dirty="0" smtClean="0"/>
              <a:t> the transfer of pollen from the anther (male) to the stigma (female)</a:t>
            </a:r>
          </a:p>
          <a:p>
            <a:pPr lvl="2"/>
            <a:r>
              <a:rPr lang="en-US" sz="2400" dirty="0" smtClean="0"/>
              <a:t>Cross pollination involves pollen from one plant landing on the stigma of another plant</a:t>
            </a:r>
          </a:p>
          <a:p>
            <a:pPr lvl="2"/>
            <a:r>
              <a:rPr lang="en-US" sz="2400" dirty="0" smtClean="0"/>
              <a:t>Self pollination involves the transfer of a plants own pollen to its own stigma</a:t>
            </a:r>
          </a:p>
        </p:txBody>
      </p:sp>
    </p:spTree>
    <p:extLst>
      <p:ext uri="{BB962C8B-B14F-4D97-AF65-F5344CB8AC3E}">
        <p14:creationId xmlns="" xmlns:p14="http://schemas.microsoft.com/office/powerpoint/2010/main" val="31183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 &amp;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Fertilization:</a:t>
            </a:r>
            <a:r>
              <a:rPr lang="en-US" sz="2800" dirty="0"/>
              <a:t> the fusion of gametes (pollen &amp; egg</a:t>
            </a:r>
            <a:r>
              <a:rPr lang="en-US" sz="2800" dirty="0" smtClean="0"/>
              <a:t>)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Pollen germinates to produce a pollen tube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The pollen tube grows down the style of the carpel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Within the growing pollen tube is the nucleus that will produce the sperm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The pollen tube completes its growth by entering an opening at the bottom of the ovary</a:t>
            </a:r>
          </a:p>
          <a:p>
            <a:pPr marL="799402" lvl="2" indent="-457200">
              <a:buFont typeface="+mj-lt"/>
              <a:buAutoNum type="arabicPeriod"/>
            </a:pPr>
            <a:r>
              <a:rPr lang="en-US" sz="2400" dirty="0" smtClean="0"/>
              <a:t>The sperm moves from the tube to combine with the egg of the ovule to form a zygote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839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 &amp;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u="sng" dirty="0"/>
              <a:t>Seed dispersal:</a:t>
            </a:r>
            <a:r>
              <a:rPr lang="en-US" sz="2800" dirty="0"/>
              <a:t> the removal of seeds from the fruit, away from the parent</a:t>
            </a:r>
          </a:p>
          <a:p>
            <a:r>
              <a:rPr lang="en-US" sz="2800" dirty="0"/>
              <a:t>Methods include:</a:t>
            </a:r>
          </a:p>
          <a:p>
            <a:pPr lvl="2"/>
            <a:r>
              <a:rPr lang="en-US" sz="2400" dirty="0"/>
              <a:t>Wind</a:t>
            </a:r>
          </a:p>
          <a:p>
            <a:pPr lvl="2"/>
            <a:r>
              <a:rPr lang="en-US" sz="2400" dirty="0"/>
              <a:t>Parachutes (maple tree)</a:t>
            </a:r>
          </a:p>
          <a:p>
            <a:pPr lvl="2"/>
            <a:r>
              <a:rPr lang="en-US" sz="2400" dirty="0"/>
              <a:t>Carried by animals (burrs with hooks)</a:t>
            </a:r>
          </a:p>
          <a:p>
            <a:pPr lvl="2"/>
            <a:r>
              <a:rPr lang="en-US" sz="2400" dirty="0"/>
              <a:t>Edible fruit (digestive tract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431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structure &amp; function</a:t>
            </a:r>
            <a:r>
              <a:rPr lang="en-US" baseline="30000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-24810" r="-2481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9515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structure &amp;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347478505"/>
              </p:ext>
            </p:extLst>
          </p:nvPr>
        </p:nvGraphicFramePr>
        <p:xfrm>
          <a:off x="274638" y="1298575"/>
          <a:ext cx="859472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027"/>
                <a:gridCol w="6406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Seed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Testa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Tough, protective outer coat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Cotyledons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Seed leaves that function as nutrient storage structures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Micropyle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Scar of the opening where the pollen tube entered the ovule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Embryo root &amp; embryo shoot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Become the new plant when germination occurs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10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germination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Germination:</a:t>
            </a:r>
            <a:r>
              <a:rPr lang="en-US" sz="2800" dirty="0" smtClean="0"/>
              <a:t> the growth or development from the seed</a:t>
            </a:r>
          </a:p>
          <a:p>
            <a:r>
              <a:rPr lang="en-US" sz="2800" dirty="0" smtClean="0"/>
              <a:t>Moisture = to soften the seed coat</a:t>
            </a:r>
          </a:p>
          <a:p>
            <a:r>
              <a:rPr lang="en-US" sz="2800" dirty="0" smtClean="0"/>
              <a:t>Temperature = low followed by high to activate enzymes</a:t>
            </a:r>
          </a:p>
          <a:p>
            <a:r>
              <a:rPr lang="en-US" sz="2800" dirty="0" smtClean="0"/>
              <a:t>Oxygen = to carry out cellular respiration</a:t>
            </a:r>
          </a:p>
          <a:p>
            <a:r>
              <a:rPr lang="en-US" sz="2800" dirty="0" smtClean="0"/>
              <a:t>Light = requirements vary by plant</a:t>
            </a:r>
          </a:p>
          <a:p>
            <a:r>
              <a:rPr lang="en-US" sz="2800" dirty="0" smtClean="0"/>
              <a:t>Each seed requires its own combination of the above events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532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1994</TotalTime>
  <Words>837</Words>
  <Application>Microsoft Office PowerPoint</Application>
  <PresentationFormat>On-screen Show (4:3)</PresentationFormat>
  <Paragraphs>99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Soho</vt:lpstr>
      <vt:lpstr>Plant Science</vt:lpstr>
      <vt:lpstr>Slide 2</vt:lpstr>
      <vt:lpstr>Flower structure &amp; function</vt:lpstr>
      <vt:lpstr>Pollination &amp; fertilization</vt:lpstr>
      <vt:lpstr>Pollination &amp; fertilization</vt:lpstr>
      <vt:lpstr>Pollination &amp; fertilization</vt:lpstr>
      <vt:lpstr>Seed structure &amp; function5</vt:lpstr>
      <vt:lpstr>Seed structure &amp; function</vt:lpstr>
      <vt:lpstr>Seed germination</vt:lpstr>
      <vt:lpstr>Slide 10</vt:lpstr>
      <vt:lpstr>Slide 11</vt:lpstr>
      <vt:lpstr>Seed germination</vt:lpstr>
      <vt:lpstr>Control of flowering plants</vt:lpstr>
      <vt:lpstr>Control of flowering plants</vt:lpstr>
      <vt:lpstr>Slide 15</vt:lpstr>
      <vt:lpstr>Slide 16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Science</dc:title>
  <dc:creator>Clive &amp; Lindsay Shopman</dc:creator>
  <cp:lastModifiedBy>Megan</cp:lastModifiedBy>
  <cp:revision>63</cp:revision>
  <dcterms:created xsi:type="dcterms:W3CDTF">2012-03-16T04:01:18Z</dcterms:created>
  <dcterms:modified xsi:type="dcterms:W3CDTF">2013-04-12T17:46:15Z</dcterms:modified>
</cp:coreProperties>
</file>