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3" r:id="rId3"/>
    <p:sldId id="264" r:id="rId4"/>
    <p:sldId id="269" r:id="rId5"/>
    <p:sldId id="265" r:id="rId6"/>
    <p:sldId id="266" r:id="rId7"/>
    <p:sldId id="277" r:id="rId8"/>
    <p:sldId id="278" r:id="rId9"/>
    <p:sldId id="271" r:id="rId10"/>
    <p:sldId id="272" r:id="rId11"/>
    <p:sldId id="283" r:id="rId12"/>
    <p:sldId id="284" r:id="rId13"/>
    <p:sldId id="273" r:id="rId14"/>
    <p:sldId id="274" r:id="rId15"/>
    <p:sldId id="279" r:id="rId16"/>
    <p:sldId id="275" r:id="rId17"/>
    <p:sldId id="280" r:id="rId18"/>
    <p:sldId id="276" r:id="rId19"/>
    <p:sldId id="281" r:id="rId20"/>
    <p:sldId id="282" r:id="rId21"/>
    <p:sldId id="267" r:id="rId22"/>
    <p:sldId id="286" r:id="rId23"/>
    <p:sldId id="268" r:id="rId24"/>
    <p:sldId id="285" r:id="rId25"/>
    <p:sldId id="270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ve &amp; Lindsay Shopman" initials="C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94624" autoAdjust="0"/>
  </p:normalViewPr>
  <p:slideViewPr>
    <p:cSldViewPr snapToGrid="0" snapToObjects="1">
      <p:cViewPr varScale="1">
        <p:scale>
          <a:sx n="69" d="100"/>
          <a:sy n="69" d="100"/>
        </p:scale>
        <p:origin x="-6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5C0B-C51F-1040-8731-D1F72C8E7167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D3DA-A02F-EE47-A173-A46575E20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79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D3DA-A02F-EE47-A173-A46575E2059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5/15/2013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9.2 – Transport in </a:t>
            </a:r>
            <a:r>
              <a:rPr lang="en-US" sz="2400" dirty="0" err="1" smtClean="0"/>
              <a:t>Angiospermophytes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36" y="3337560"/>
            <a:ext cx="5720575" cy="2301240"/>
          </a:xfrm>
        </p:spPr>
        <p:txBody>
          <a:bodyPr/>
          <a:lstStyle/>
          <a:p>
            <a:r>
              <a:rPr lang="en-US" dirty="0" smtClean="0"/>
              <a:t>Plant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3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loss of water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from the leaves and stems of </a:t>
            </a:r>
            <a:r>
              <a:rPr lang="en-US" sz="2800" dirty="0" smtClean="0"/>
              <a:t>plants </a:t>
            </a:r>
            <a:r>
              <a:rPr lang="en-US" sz="2800" smtClean="0"/>
              <a:t>through evaporation</a:t>
            </a:r>
            <a:endParaRPr lang="en-US" sz="2800" dirty="0" smtClean="0"/>
          </a:p>
          <a:p>
            <a:pPr marL="685102" lvl="2" indent="-342900">
              <a:buFont typeface="+mj-lt"/>
              <a:buAutoNum type="arabicPeriod"/>
            </a:pPr>
            <a:r>
              <a:rPr lang="en-US" sz="2400" b="1" u="sng" dirty="0" smtClean="0"/>
              <a:t>Evaporation</a:t>
            </a:r>
            <a:r>
              <a:rPr lang="en-US" sz="2400" dirty="0" smtClean="0"/>
              <a:t> of water spongy mesophyll through stomata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This water is replaced by water molecules in the xylem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Water moves through xylem vessels by </a:t>
            </a:r>
            <a:r>
              <a:rPr lang="en-US" sz="2400" b="1" u="sng" dirty="0" smtClean="0"/>
              <a:t>transpiration pull</a:t>
            </a:r>
            <a:r>
              <a:rPr lang="en-US" sz="2400" dirty="0" smtClean="0"/>
              <a:t> or </a:t>
            </a:r>
            <a:r>
              <a:rPr lang="en-US" sz="2400" b="1" u="sng" dirty="0" smtClean="0"/>
              <a:t>cohesion-tension</a:t>
            </a:r>
            <a:r>
              <a:rPr lang="en-US" sz="2400" dirty="0" smtClean="0"/>
              <a:t> and </a:t>
            </a:r>
            <a:r>
              <a:rPr lang="en-US" sz="2400" b="1" u="sng" dirty="0" smtClean="0"/>
              <a:t>adhesion</a:t>
            </a:r>
            <a:endParaRPr lang="en-US" sz="2400" dirty="0" smtClean="0"/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Water is pulled from the root cortex into the xylem cells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Water is pulled from the soil into the roots</a:t>
            </a:r>
          </a:p>
          <a:p>
            <a:r>
              <a:rPr lang="en-US" sz="2800" dirty="0" smtClean="0"/>
              <a:t>This creates a continuous column of water from the roots to the leaves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63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015" y="1477107"/>
            <a:ext cx="7196380" cy="3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054" y="228599"/>
            <a:ext cx="5692043" cy="629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5100"/>
            <a:ext cx="4864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3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Guard cells regulate transpiration by opening and closing stomata</a:t>
            </a:r>
          </a:p>
          <a:p>
            <a:r>
              <a:rPr lang="en-US" sz="2800" dirty="0" smtClean="0"/>
              <a:t>Stomata open and close for gas exchange to occur (which regulates transpiration)</a:t>
            </a:r>
          </a:p>
          <a:p>
            <a:r>
              <a:rPr lang="en-US" sz="2800" dirty="0" smtClean="0"/>
              <a:t>An increase in turgor pressure in the guard cells cause the stomata to open</a:t>
            </a:r>
          </a:p>
          <a:p>
            <a:r>
              <a:rPr lang="en-US" sz="2800" dirty="0" smtClean="0"/>
              <a:t>A decrease in turgor pressure in the guard cells cause the stomata to close</a:t>
            </a:r>
          </a:p>
          <a:p>
            <a:r>
              <a:rPr lang="en-US" sz="2800" dirty="0" smtClean="0"/>
              <a:t>Generally stomata are open during the day and closed at night</a:t>
            </a:r>
          </a:p>
        </p:txBody>
      </p:sp>
    </p:spTree>
    <p:extLst>
      <p:ext uri="{BB962C8B-B14F-4D97-AF65-F5344CB8AC3E}">
        <p14:creationId xmlns:p14="http://schemas.microsoft.com/office/powerpoint/2010/main" xmlns="" val="14825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v32223_36_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0800"/>
            <a:ext cx="8686800" cy="4206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8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Stomata must remain open much of the time because CO</a:t>
            </a:r>
            <a:r>
              <a:rPr lang="en-US" sz="2800" baseline="-25000" dirty="0"/>
              <a:t>2</a:t>
            </a:r>
            <a:r>
              <a:rPr lang="en-US" sz="2800" dirty="0"/>
              <a:t> must enter the leaf so photosynthesis can occur</a:t>
            </a:r>
          </a:p>
          <a:p>
            <a:r>
              <a:rPr lang="en-US" sz="2800" dirty="0" smtClean="0"/>
              <a:t>The gain and loss of water in the guard cells is due to transport of 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ions</a:t>
            </a:r>
          </a:p>
          <a:p>
            <a:pPr lvl="2"/>
            <a:r>
              <a:rPr lang="en-US" sz="2400" dirty="0" smtClean="0"/>
              <a:t>The higher concentration of solute inside the cell causes water to move into the cell</a:t>
            </a:r>
          </a:p>
          <a:p>
            <a:r>
              <a:rPr lang="en-US" sz="2800" dirty="0" smtClean="0"/>
              <a:t>The hormone </a:t>
            </a:r>
            <a:r>
              <a:rPr lang="en-US" sz="2800" b="1" u="sng" dirty="0" err="1" smtClean="0"/>
              <a:t>abscisic</a:t>
            </a:r>
            <a:r>
              <a:rPr lang="en-US" sz="2800" b="1" u="sng" dirty="0" smtClean="0"/>
              <a:t> acid</a:t>
            </a:r>
            <a:r>
              <a:rPr lang="en-US" sz="2800" dirty="0" smtClean="0"/>
              <a:t> causes 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to rapidly diffuse out of the guard cell</a:t>
            </a:r>
          </a:p>
          <a:p>
            <a:pPr lvl="2"/>
            <a:r>
              <a:rPr lang="en-US" sz="2400" dirty="0" smtClean="0"/>
              <a:t>This causes water to also leave and the stoma closes</a:t>
            </a:r>
          </a:p>
          <a:p>
            <a:r>
              <a:rPr lang="en-US" sz="2800" dirty="0" err="1" smtClean="0"/>
              <a:t>Abscisic</a:t>
            </a:r>
            <a:r>
              <a:rPr lang="en-US" sz="2800" dirty="0" smtClean="0"/>
              <a:t> acid is produced in the roots during times of drought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8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38_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000"/>
            <a:ext cx="8686800" cy="3556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abiotic factors on transpiration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50578383"/>
              </p:ext>
            </p:extLst>
          </p:nvPr>
        </p:nvGraphicFramePr>
        <p:xfrm>
          <a:off x="274638" y="1298575"/>
          <a:ext cx="8594726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912"/>
                <a:gridCol w="62518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Speeds</a:t>
                      </a:r>
                      <a:r>
                        <a:rPr lang="en-US" baseline="0" dirty="0" smtClean="0"/>
                        <a:t> up transpiration by warming the leaf and opening stomata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Decreasing humidity increases transpiration because of the greater</a:t>
                      </a:r>
                      <a:r>
                        <a:rPr lang="en-US" baseline="0" dirty="0" smtClean="0"/>
                        <a:t> difference in water concentration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 the rate of transpiration because humid air near the stomata is carried away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Increasing temperature causes</a:t>
                      </a:r>
                      <a:r>
                        <a:rPr lang="en-US" baseline="0" dirty="0" smtClean="0"/>
                        <a:t> greater transpiration because more water evaporates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the intake of water at the roots does not keep up with transpiration, turgor loss occurs and the stomata close – this decreases transpiration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carbon dioxide levels in the air around the plant usually cause the guard cells to lose</a:t>
                      </a:r>
                      <a:r>
                        <a:rPr lang="en-US" baseline="0" dirty="0" smtClean="0"/>
                        <a:t> turgor and the stomata to close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9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of xerophytes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Xerophytes are plants that survive with very little water (desert plants) and have:</a:t>
            </a:r>
          </a:p>
          <a:p>
            <a:pPr lvl="2"/>
            <a:r>
              <a:rPr lang="en-US" sz="2400" dirty="0" smtClean="0"/>
              <a:t>Deep roots to absorb water from deep underground</a:t>
            </a:r>
          </a:p>
          <a:p>
            <a:pPr lvl="2"/>
            <a:r>
              <a:rPr lang="en-US" sz="2400" dirty="0" smtClean="0"/>
              <a:t>Rolled leaves that enclose stomata to reduce transpiration</a:t>
            </a:r>
          </a:p>
          <a:p>
            <a:pPr lvl="2"/>
            <a:r>
              <a:rPr lang="en-US" sz="2400" dirty="0" smtClean="0"/>
              <a:t>Spines instead of leaves to minimize surface area = reduced transpiration</a:t>
            </a:r>
          </a:p>
          <a:p>
            <a:pPr lvl="2"/>
            <a:r>
              <a:rPr lang="en-US" sz="2400" dirty="0" smtClean="0"/>
              <a:t>Reduced number of stomata to reduce transpiration</a:t>
            </a:r>
          </a:p>
          <a:p>
            <a:pPr lvl="2"/>
            <a:r>
              <a:rPr lang="en-US" sz="2400" dirty="0" smtClean="0"/>
              <a:t>Stomata closed during midday</a:t>
            </a:r>
          </a:p>
          <a:p>
            <a:pPr lvl="2"/>
            <a:r>
              <a:rPr lang="en-US" sz="2400" dirty="0" smtClean="0"/>
              <a:t>Thick waxy cuticle to reduce evaporation form leaf’s surface</a:t>
            </a:r>
          </a:p>
          <a:p>
            <a:pPr lvl="2"/>
            <a:r>
              <a:rPr lang="en-US" sz="2400" dirty="0" smtClean="0"/>
              <a:t>Succulent tissues and thick cortex for increased water storage (often tastes bitter so animals do not drink it)</a:t>
            </a:r>
          </a:p>
          <a:p>
            <a:pPr lvl="2"/>
            <a:r>
              <a:rPr lang="en-US" sz="2400" dirty="0" smtClean="0"/>
              <a:t>Alternative photosynthetic processes</a:t>
            </a:r>
          </a:p>
          <a:p>
            <a:r>
              <a:rPr lang="en-US" sz="2800" dirty="0" smtClean="0"/>
              <a:t>E.g. cactus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24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0218"/>
            <a:ext cx="8591550" cy="799515"/>
          </a:xfrm>
        </p:spPr>
        <p:txBody>
          <a:bodyPr/>
          <a:lstStyle/>
          <a:p>
            <a:r>
              <a:rPr lang="en-US" dirty="0" smtClean="0"/>
              <a:t>Support of terrestrial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45673"/>
            <a:ext cx="8595360" cy="20173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 of </a:t>
            </a:r>
            <a:r>
              <a:rPr lang="en-US" sz="2800" dirty="0" smtClean="0"/>
              <a:t>terrestrial plants comes through:</a:t>
            </a:r>
          </a:p>
          <a:p>
            <a:pPr lvl="2"/>
            <a:r>
              <a:rPr lang="en-US" sz="2400" dirty="0" smtClean="0"/>
              <a:t>Thickened cellulose in cell walls</a:t>
            </a:r>
          </a:p>
          <a:p>
            <a:pPr lvl="2"/>
            <a:r>
              <a:rPr lang="en-US" sz="2400" dirty="0" err="1" smtClean="0"/>
              <a:t>Turgor</a:t>
            </a:r>
            <a:r>
              <a:rPr lang="en-US" sz="2400" dirty="0" smtClean="0"/>
              <a:t> pressure of cells</a:t>
            </a:r>
          </a:p>
          <a:p>
            <a:pPr lvl="2"/>
            <a:r>
              <a:rPr lang="en-US" sz="2400" dirty="0" smtClean="0"/>
              <a:t>Lignified xylem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99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of hydrophytes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Hydrophytes are plants that survive in or on water (water plants) and have:</a:t>
            </a:r>
          </a:p>
          <a:p>
            <a:pPr lvl="2"/>
            <a:r>
              <a:rPr lang="en-US" sz="2400" dirty="0" smtClean="0"/>
              <a:t>Large air spaces (thick spongy mesophyll) to allow leaves to float</a:t>
            </a:r>
          </a:p>
          <a:p>
            <a:pPr lvl="2"/>
            <a:r>
              <a:rPr lang="en-US" sz="2400" dirty="0" smtClean="0"/>
              <a:t>Large numbers of stomata that are open most of the time</a:t>
            </a:r>
          </a:p>
          <a:p>
            <a:pPr lvl="2"/>
            <a:r>
              <a:rPr lang="en-US" sz="2400" dirty="0" smtClean="0"/>
              <a:t>Stomata on upper surface of floating leaves</a:t>
            </a:r>
          </a:p>
          <a:p>
            <a:pPr lvl="2"/>
            <a:r>
              <a:rPr lang="en-US" sz="2400" dirty="0" smtClean="0"/>
              <a:t>No stomata on submerged leaves</a:t>
            </a:r>
          </a:p>
          <a:p>
            <a:pPr lvl="2"/>
            <a:r>
              <a:rPr lang="en-US" sz="2400" dirty="0" smtClean="0"/>
              <a:t>Thin cuticle so leaves will not dry out</a:t>
            </a:r>
          </a:p>
          <a:p>
            <a:pPr lvl="2"/>
            <a:r>
              <a:rPr lang="en-US" sz="2400" dirty="0" smtClean="0"/>
              <a:t>Large flat leaves for flotation</a:t>
            </a:r>
          </a:p>
          <a:p>
            <a:pPr lvl="2"/>
            <a:r>
              <a:rPr lang="en-US" sz="2400" dirty="0" smtClean="0"/>
              <a:t>Reduced roots since water can diffuse directly into leaves</a:t>
            </a:r>
          </a:p>
          <a:p>
            <a:r>
              <a:rPr lang="en-US" sz="2800" dirty="0" smtClean="0"/>
              <a:t>E.g. water lily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450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 – transport of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Transports sugars (in the form of sucrose) through translocation from source (photosynthetic tissue, storage organs) to sink (roots, fruit, and seeds)</a:t>
            </a:r>
          </a:p>
          <a:p>
            <a:r>
              <a:rPr lang="en-US" sz="2800" dirty="0" smtClean="0"/>
              <a:t>Unlike xylem, phloem is living tissue</a:t>
            </a:r>
          </a:p>
          <a:p>
            <a:r>
              <a:rPr lang="en-US" sz="2800" dirty="0" smtClean="0"/>
              <a:t>Made up of </a:t>
            </a:r>
            <a:r>
              <a:rPr lang="en-US" sz="2800" b="1" u="sng" dirty="0" smtClean="0"/>
              <a:t>sieve tubes</a:t>
            </a:r>
            <a:r>
              <a:rPr lang="en-US" sz="2800" dirty="0" smtClean="0"/>
              <a:t> = long, hollow tubes that have no nucleus, ribosomes or Golgi</a:t>
            </a:r>
          </a:p>
          <a:p>
            <a:r>
              <a:rPr lang="en-US" sz="2800" dirty="0" smtClean="0"/>
              <a:t>Between sieve tubes are </a:t>
            </a:r>
            <a:r>
              <a:rPr lang="en-US" sz="2800" b="1" u="sng" dirty="0" smtClean="0"/>
              <a:t>sieve plates</a:t>
            </a:r>
            <a:r>
              <a:rPr lang="en-US" sz="2800" dirty="0" smtClean="0"/>
              <a:t> that have large pores to facilitate transport</a:t>
            </a:r>
          </a:p>
          <a:p>
            <a:r>
              <a:rPr lang="en-US" sz="2800" dirty="0" smtClean="0"/>
              <a:t>Sieve tubes have associated </a:t>
            </a:r>
            <a:r>
              <a:rPr lang="en-US" sz="2800" b="1" u="sng" dirty="0" smtClean="0"/>
              <a:t>companion cells</a:t>
            </a:r>
            <a:r>
              <a:rPr lang="en-US" sz="2800" dirty="0" smtClean="0"/>
              <a:t> that have nuclei, direct activities and provide nutrients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5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533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Transport of substances through phloem from one part of the plant (source – photosynthetic tissue, storage organs) to another part of the plant (sink – fruits, seeds, roots)</a:t>
            </a:r>
          </a:p>
          <a:p>
            <a:r>
              <a:rPr lang="en-US" sz="2800" dirty="0" smtClean="0"/>
              <a:t>Phloem transports substances in two directions by active and passive transport</a:t>
            </a:r>
          </a:p>
          <a:p>
            <a:r>
              <a:rPr lang="en-US" sz="2800" dirty="0" smtClean="0"/>
              <a:t>Example = maple syrup</a:t>
            </a:r>
          </a:p>
          <a:p>
            <a:pPr lvl="2"/>
            <a:r>
              <a:rPr lang="en-US" sz="2400" dirty="0" smtClean="0"/>
              <a:t>In summer, phloem transports sugar from the leaves (source) to the roots (sink)</a:t>
            </a:r>
          </a:p>
          <a:p>
            <a:pPr lvl="2"/>
            <a:r>
              <a:rPr lang="en-US" sz="2400" dirty="0" smtClean="0"/>
              <a:t>In spring, phloem transports sugar from the roots (source) to the branches (sink)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47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205" y="228600"/>
            <a:ext cx="4431323" cy="64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v32223_38_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0988"/>
            <a:ext cx="7921625" cy="63484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71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Damon, A., </a:t>
            </a:r>
            <a:r>
              <a:rPr lang="en-US" sz="2400" dirty="0" err="1"/>
              <a:t>McGonegal</a:t>
            </a:r>
            <a:r>
              <a:rPr lang="en-US" sz="2400" dirty="0"/>
              <a:t>, R., </a:t>
            </a:r>
            <a:r>
              <a:rPr lang="en-US" sz="2400" dirty="0" err="1"/>
              <a:t>Tosto</a:t>
            </a:r>
            <a:r>
              <a:rPr lang="en-US" sz="2400" dirty="0"/>
              <a:t>, P., &amp; Ward, W. (2007).  </a:t>
            </a:r>
            <a:r>
              <a:rPr lang="en-US" sz="2400" i="1" dirty="0"/>
              <a:t>Higher Level Biology.</a:t>
            </a:r>
            <a:r>
              <a:rPr lang="en-US" sz="2400" dirty="0"/>
              <a:t>  England: Pearson Education,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Raven, P.H., Johnson, G.B., </a:t>
            </a:r>
            <a:r>
              <a:rPr lang="en-US" sz="2400" dirty="0" err="1"/>
              <a:t>Losos</a:t>
            </a:r>
            <a:r>
              <a:rPr lang="en-US" sz="2400" dirty="0"/>
              <a:t>, J.B., Mason, K.A., &amp; Singer, S.R. (2008).  </a:t>
            </a:r>
            <a:r>
              <a:rPr lang="en-US" sz="2400" i="1" dirty="0"/>
              <a:t>Biology.</a:t>
            </a:r>
            <a:r>
              <a:rPr lang="en-US" sz="2400" dirty="0"/>
              <a:t> (8th ed.).  New York: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Dunlop, J., Francis, L., Gaspar, P., Gibbons, K., Grace, E., Mills, A., &amp; Searle, S. (2010).  </a:t>
            </a:r>
            <a:r>
              <a:rPr lang="en-US" sz="2400" i="1" dirty="0" smtClean="0"/>
              <a:t>Biology 11.</a:t>
            </a:r>
            <a:r>
              <a:rPr lang="en-US" sz="2400" dirty="0" smtClean="0"/>
              <a:t>  Canada: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Dickinson, T., Edwards, L., Flood, N., Grace, E., Jackson, C., </a:t>
            </a:r>
            <a:r>
              <a:rPr lang="en-US" sz="2400" dirty="0" err="1" smtClean="0"/>
              <a:t>Mazza</a:t>
            </a:r>
            <a:r>
              <a:rPr lang="en-US" sz="2400" dirty="0" smtClean="0"/>
              <a:t>, M., &amp; Ross, J. (2009).  </a:t>
            </a:r>
            <a:r>
              <a:rPr lang="en-US" sz="2400" i="1" dirty="0" smtClean="0"/>
              <a:t>ON Science 10.</a:t>
            </a:r>
            <a:r>
              <a:rPr lang="en-US" sz="2400" dirty="0" smtClean="0"/>
              <a:t>  Canada: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Encyclopedia Britannica Online.  &lt;</a:t>
            </a:r>
            <a:r>
              <a:rPr lang="en-US" sz="2400" dirty="0" smtClean="0">
                <a:hlinkClick r:id="rId3"/>
              </a:rPr>
              <a:t>www.britannica.com</a:t>
            </a:r>
            <a:r>
              <a:rPr lang="en-US" sz="24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9596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 – transport of water &amp;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Transports water and minerals from roots to stems and leaves</a:t>
            </a:r>
          </a:p>
          <a:p>
            <a:r>
              <a:rPr lang="en-US" sz="3200" dirty="0" smtClean="0"/>
              <a:t>Xylem tissue consists of long hollow tubes formed by non-living cells: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800" b="1" u="sng" dirty="0" err="1" smtClean="0"/>
              <a:t>Trachieds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overlapping tubes that are longer, narrower, and tapered at the ends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800" b="1" u="sng" dirty="0" smtClean="0"/>
              <a:t>Vessel elements:</a:t>
            </a:r>
            <a:r>
              <a:rPr lang="en-US" sz="2800" dirty="0" smtClean="0"/>
              <a:t> long, wide continuous tubes that are joined end-to-end</a:t>
            </a:r>
          </a:p>
          <a:p>
            <a:pPr lvl="4"/>
            <a:r>
              <a:rPr lang="en-US" sz="2400" dirty="0" smtClean="0"/>
              <a:t>Have thicker, lignified walls to support the stem</a:t>
            </a:r>
          </a:p>
          <a:p>
            <a:pPr lvl="4"/>
            <a:r>
              <a:rPr lang="en-US" sz="2400" dirty="0" smtClean="0"/>
              <a:t>More efficient than </a:t>
            </a:r>
            <a:r>
              <a:rPr lang="en-US" sz="2400" dirty="0" err="1" smtClean="0"/>
              <a:t>trachieds</a:t>
            </a:r>
            <a:r>
              <a:rPr lang="en-US" sz="2400" dirty="0" smtClean="0"/>
              <a:t> at transport</a:t>
            </a:r>
          </a:p>
        </p:txBody>
      </p:sp>
    </p:spTree>
    <p:extLst>
      <p:ext uri="{BB962C8B-B14F-4D97-AF65-F5344CB8AC3E}">
        <p14:creationId xmlns:p14="http://schemas.microsoft.com/office/powerpoint/2010/main" xmlns="" val="1072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533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Uptake by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Branching increases the number of roots</a:t>
            </a:r>
          </a:p>
          <a:p>
            <a:r>
              <a:rPr lang="en-US" sz="2800" dirty="0" smtClean="0"/>
              <a:t>Root hairs increase surface area and take in minerals (N, P, K) by active transport</a:t>
            </a:r>
          </a:p>
          <a:p>
            <a:r>
              <a:rPr lang="en-US" sz="2800" dirty="0" smtClean="0"/>
              <a:t>Root hairs take in water by osmosis</a:t>
            </a:r>
          </a:p>
          <a:p>
            <a:r>
              <a:rPr lang="en-US" sz="2800" dirty="0" smtClean="0"/>
              <a:t>Water moves from the roots hairs, through the cortex and into the xylem by one of two ways: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b="1" u="sng" dirty="0" err="1" smtClean="0"/>
              <a:t>Symplastic</a:t>
            </a:r>
            <a:r>
              <a:rPr lang="en-US" sz="2400" b="1" u="sng" dirty="0" smtClean="0"/>
              <a:t> route:</a:t>
            </a:r>
            <a:r>
              <a:rPr lang="en-US" sz="2400" dirty="0" smtClean="0"/>
              <a:t> water moves from cell to cell through the cytoplasm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b="1" u="sng" dirty="0" err="1" smtClean="0"/>
              <a:t>Apoplastic</a:t>
            </a:r>
            <a:r>
              <a:rPr lang="en-US" sz="2400" b="1" u="sng" dirty="0" smtClean="0"/>
              <a:t> route:</a:t>
            </a:r>
            <a:r>
              <a:rPr lang="en-US" sz="2400" dirty="0" smtClean="0"/>
              <a:t> water moves by capillary action through cell walls until it reaches the endodermis</a:t>
            </a: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706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v32223_38_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3979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Uptake by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Mineral ions move from the soil into the roots through 3 main processes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: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Diffusion of mineral ions AND the mass flow of water in the soil carrying these ions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Aid provided by fungal hyphae (mutualistic relationship)</a:t>
            </a:r>
          </a:p>
          <a:p>
            <a:pPr marL="685102" lvl="2" indent="-342900">
              <a:buFont typeface="+mj-lt"/>
              <a:buAutoNum type="arabicPeriod"/>
            </a:pPr>
            <a:r>
              <a:rPr lang="en-US" sz="2400" dirty="0" smtClean="0"/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xmlns="" val="7933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Uptake by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 smtClean="0"/>
              <a:t>Mineral ion absorption</a:t>
            </a:r>
            <a:r>
              <a:rPr lang="en-US" sz="3000" b="1" i="1" baseline="30000" dirty="0"/>
              <a:t>1</a:t>
            </a:r>
            <a:endParaRPr lang="en-US" sz="3000" b="1" i="1" dirty="0" smtClean="0"/>
          </a:p>
          <a:p>
            <a:pPr marL="512064" indent="-514350">
              <a:buFont typeface="+mj-lt"/>
              <a:buAutoNum type="arabicPeriod"/>
            </a:pPr>
            <a:r>
              <a:rPr lang="en-US" sz="2800" dirty="0"/>
              <a:t>Proton pump uses energy from ATP to pump hydrogen ions out of cell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/>
              <a:t>This results in a higher hydrogen ion concentration outside the cell than inside creating a negative charge inside the </a:t>
            </a:r>
            <a:r>
              <a:rPr lang="en-US" sz="2800" dirty="0" smtClean="0"/>
              <a:t>cell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This gradient results in the diffusion of hydrogen ions back into the cell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The voltage difference is called a membrane potential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The hydrogen ion gradient and the membrane potential represent forms of potential energy that can be used to absorb mineral 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1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v32223_38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800"/>
            <a:ext cx="593566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2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984</TotalTime>
  <Words>1193</Words>
  <Application>Microsoft Office PowerPoint</Application>
  <PresentationFormat>On-screen Show (4:3)</PresentationFormat>
  <Paragraphs>110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Soho</vt:lpstr>
      <vt:lpstr>Plant Science</vt:lpstr>
      <vt:lpstr>Support of terrestrial plants</vt:lpstr>
      <vt:lpstr>Xylem – transport of water &amp; minerals</vt:lpstr>
      <vt:lpstr>Slide 4</vt:lpstr>
      <vt:lpstr>Uptake by roots</vt:lpstr>
      <vt:lpstr>Slide 6</vt:lpstr>
      <vt:lpstr>Uptake by roots</vt:lpstr>
      <vt:lpstr>Uptake by roots</vt:lpstr>
      <vt:lpstr>Slide 9</vt:lpstr>
      <vt:lpstr>Transpiration</vt:lpstr>
      <vt:lpstr>Slide 11</vt:lpstr>
      <vt:lpstr>Slide 12</vt:lpstr>
      <vt:lpstr>Slide 13</vt:lpstr>
      <vt:lpstr>Role of stomata</vt:lpstr>
      <vt:lpstr>Slide 15</vt:lpstr>
      <vt:lpstr>Role of stomata</vt:lpstr>
      <vt:lpstr>Slide 17</vt:lpstr>
      <vt:lpstr>Effect of abiotic factors on transpiration</vt:lpstr>
      <vt:lpstr>Adaptations of xerophytes</vt:lpstr>
      <vt:lpstr>Adaptations of hydrophytes</vt:lpstr>
      <vt:lpstr>Phloem – transport of sugars</vt:lpstr>
      <vt:lpstr>Slide 22</vt:lpstr>
      <vt:lpstr>Translocation</vt:lpstr>
      <vt:lpstr>Slide 24</vt:lpstr>
      <vt:lpstr>Slide 25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Clive &amp; Lindsay Shopman</dc:creator>
  <cp:lastModifiedBy>Megan</cp:lastModifiedBy>
  <cp:revision>45</cp:revision>
  <dcterms:created xsi:type="dcterms:W3CDTF">2012-03-16T04:01:18Z</dcterms:created>
  <dcterms:modified xsi:type="dcterms:W3CDTF">2013-05-15T17:00:14Z</dcterms:modified>
</cp:coreProperties>
</file>