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3" r:id="rId3"/>
    <p:sldId id="264" r:id="rId4"/>
    <p:sldId id="274" r:id="rId5"/>
    <p:sldId id="273" r:id="rId6"/>
    <p:sldId id="265" r:id="rId7"/>
    <p:sldId id="266" r:id="rId8"/>
    <p:sldId id="267" r:id="rId9"/>
    <p:sldId id="275" r:id="rId10"/>
    <p:sldId id="268" r:id="rId11"/>
    <p:sldId id="269" r:id="rId12"/>
    <p:sldId id="276" r:id="rId13"/>
    <p:sldId id="270" r:id="rId14"/>
    <p:sldId id="271" r:id="rId15"/>
    <p:sldId id="272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6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ve &amp; Lindsay Shopm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B19C7A-FF97-4045-871F-0987CF04C0FF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9CAF46-BC2D-4CFF-9291-409E450E5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A44E56-0B8D-454E-9AC5-E2434DC729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E3E5A1-943C-4770-A145-C6CDCECB85C8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747A-A58F-47BD-AD2A-CB3DD28AF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40770-F0C8-4C4B-9B86-9E81E21DFAA4}" type="datetimeFigureOut">
              <a:rPr lang="en-US"/>
              <a:pPr>
                <a:defRPr/>
              </a:pPr>
              <a:t>4/2/2013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89F8-2637-463C-9B40-8AFAEC07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2520-5EB9-4B54-95B4-894DA4081E67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856F-60DB-4960-8995-3B3E0474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0C52-DC3F-4659-ADA3-59FE28D766FE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5AB0-E130-4B6B-84BD-8216DB881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7B6AC1-8361-4E4B-9527-ACAD168686C6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9416-3F54-4F24-8D92-95A593AEE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D0CE-CDFE-4D4F-B912-3942E671D1A7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8C9-76B9-4DB2-BD20-48975336B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78C4-618F-4B98-B305-C817E8DD4549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C994-D970-4E3B-A8F0-90E4FA38A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7C0277-0A10-491D-AA81-B537DD5A11CA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1E47-C90F-467A-8275-2C7B630F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ABFC-C394-4D70-84D3-F7F1F5F152CB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8693-8C87-4F7F-83A7-1B2E6403B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CCA2C03-9ECA-4763-83BA-48D4A4D9CC88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DE04-3AF5-46BC-BEEB-B3A8E8985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4C3C586-CA62-43A9-B0C4-62FFA5C91ACD}" type="datetimeFigureOut">
              <a:rPr lang="en-US"/>
              <a:pPr>
                <a:defRPr/>
              </a:pPr>
              <a:t>4/2/2013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1AE-D289-4BF5-9CDC-9A616D48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64F2B-1182-45EF-9857-9A8779A2E387}" type="datetimeFigureOut">
              <a:rPr lang="en-US"/>
              <a:pPr>
                <a:defRPr/>
              </a:pPr>
              <a:t>4/2/2013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5221CA-6357-49F4-9A16-9041CD8B5AAE}" type="slidenum">
              <a:rPr lang="en-US"/>
              <a:pPr>
                <a:defRPr/>
              </a:pPr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9.1 – Plant Structure &amp; Growth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3336925"/>
            <a:ext cx="5719762" cy="23018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Plant Science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Connect leaves, roots and flowers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Transport materials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Support aerial parts of the plant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Contain </a:t>
            </a:r>
            <a:r>
              <a:rPr lang="en-US" sz="2400" b="1" u="sng" dirty="0" smtClean="0"/>
              <a:t>vascular bundles</a:t>
            </a:r>
            <a:r>
              <a:rPr lang="en-US" sz="2400" dirty="0" smtClean="0"/>
              <a:t> (xylem, phloem and associated tissues) arranged in a ring around the outside of the stem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Xylem is located closer to 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; phloem towards the outside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Between the xylem and phloem is a thin layer called the </a:t>
            </a:r>
            <a:r>
              <a:rPr lang="en-US" sz="2400" b="1" u="sng" dirty="0" smtClean="0"/>
              <a:t>vascular cambium</a:t>
            </a:r>
            <a:endParaRPr lang="en-US" sz="24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the stem is called the </a:t>
            </a:r>
            <a:r>
              <a:rPr lang="en-US" sz="2400" b="1" u="sng" dirty="0" smtClean="0"/>
              <a:t>pith</a:t>
            </a:r>
            <a:endParaRPr lang="en-US" sz="24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outside of the stem is called the </a:t>
            </a:r>
            <a:r>
              <a:rPr lang="en-US" sz="2400" b="1" u="sng" dirty="0" smtClean="0"/>
              <a:t>cortex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Stems</a:t>
            </a:r>
            <a:r>
              <a:rPr lang="en-US" baseline="30000" smtClean="0"/>
              <a:t>5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bio-brainstorm.wikispaces.com/file/view/DicotStemX-SX400.jpg/130604049/DicotStemX-S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1763712"/>
            <a:ext cx="3829050" cy="2733676"/>
          </a:xfrm>
          <a:prstGeom prst="rect">
            <a:avLst/>
          </a:prstGeom>
          <a:noFill/>
        </p:spPr>
      </p:pic>
      <p:pic>
        <p:nvPicPr>
          <p:cNvPr id="6" name="Picture 4" descr="http://www.cartage.org.lb/en/themes/sciences/botanicalsciences/plantsstructure/StemShoot/distemle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314" y="1041400"/>
            <a:ext cx="3766285" cy="539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Stem modifications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162"/>
                <a:gridCol w="6278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Stem modification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 &amp; example(s)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Bulbs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Vertical, underground stems consisting of enlarged bases of leaves that store food</a:t>
                      </a:r>
                    </a:p>
                    <a:p>
                      <a:r>
                        <a:rPr lang="en-US" sz="2000" dirty="0" smtClean="0"/>
                        <a:t>e.g. onions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Tubers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Horizontally growing stems below ground that are modified as carbohydrate-storage</a:t>
                      </a:r>
                      <a:r>
                        <a:rPr lang="en-US" sz="2000" baseline="0" dirty="0" smtClean="0"/>
                        <a:t> structures</a:t>
                      </a:r>
                    </a:p>
                    <a:p>
                      <a:r>
                        <a:rPr lang="en-US" sz="2000" baseline="0" dirty="0" smtClean="0"/>
                        <a:t>e.g. potatoes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Rhizomes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Horizontal</a:t>
                      </a:r>
                      <a:r>
                        <a:rPr lang="en-US" sz="2000" baseline="0" dirty="0" smtClean="0"/>
                        <a:t> stems that grow just below the surface to allow plant spreading</a:t>
                      </a:r>
                    </a:p>
                    <a:p>
                      <a:r>
                        <a:rPr lang="en-US" sz="2000" baseline="0" dirty="0" smtClean="0"/>
                        <a:t>e.g. ginger plant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Stolons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Horizontal stems growing above ground that allow a plant to reproduce asexually</a:t>
                      </a:r>
                    </a:p>
                    <a:p>
                      <a:r>
                        <a:rPr lang="en-US" sz="2000" dirty="0" smtClean="0"/>
                        <a:t>e.g. strawberry plants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Leaves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Produce food by photosynthesis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Have a network of </a:t>
            </a:r>
            <a:r>
              <a:rPr lang="en-US" sz="2800" b="1" u="sng" dirty="0" smtClean="0"/>
              <a:t>veins</a:t>
            </a:r>
            <a:r>
              <a:rPr lang="en-US" sz="2800" dirty="0" smtClean="0"/>
              <a:t> that transport sugar and water (vascular bundles form the stem)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/>
              <a:t>Cuticle:</a:t>
            </a:r>
            <a:r>
              <a:rPr lang="en-US" sz="2800" dirty="0" smtClean="0"/>
              <a:t> a waxy covering that provides water resistance, protection, and reduces water loss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/>
              <a:t>Mesophyll cells:</a:t>
            </a:r>
            <a:r>
              <a:rPr lang="en-US" sz="2800" dirty="0" smtClean="0"/>
              <a:t> cells of the leaf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/>
              <a:t>Palisade layer:</a:t>
            </a:r>
            <a:r>
              <a:rPr lang="en-US" sz="2400" dirty="0" smtClean="0"/>
              <a:t> primary role is photosynthesis; upper layer of cells; very condensed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/>
              <a:t>Spongy layer:</a:t>
            </a:r>
            <a:r>
              <a:rPr lang="en-US" sz="2400" dirty="0" smtClean="0"/>
              <a:t> primary role is gas exchange; lower layer of cells; has many air spaces</a:t>
            </a:r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Leaves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/>
              <a:t>Stoma (pl. stomata):</a:t>
            </a:r>
            <a:r>
              <a:rPr lang="en-US" sz="2800" dirty="0"/>
              <a:t> openings in the leaf that control the passage of gases and allow water </a:t>
            </a:r>
            <a:r>
              <a:rPr lang="en-US" sz="2800" dirty="0" err="1"/>
              <a:t>vapour</a:t>
            </a:r>
            <a:r>
              <a:rPr lang="en-US" sz="2800" dirty="0"/>
              <a:t> to </a:t>
            </a:r>
            <a:r>
              <a:rPr lang="en-US" sz="2800" dirty="0" smtClean="0"/>
              <a:t>escape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Loss of water </a:t>
            </a:r>
            <a:r>
              <a:rPr lang="en-US" sz="2800" dirty="0" err="1" smtClean="0"/>
              <a:t>vapour</a:t>
            </a:r>
            <a:r>
              <a:rPr lang="en-US" sz="2800" dirty="0" smtClean="0"/>
              <a:t> is called </a:t>
            </a:r>
            <a:r>
              <a:rPr lang="en-US" sz="2800" b="1" u="sng" dirty="0" smtClean="0"/>
              <a:t>transpiration</a:t>
            </a:r>
            <a:endParaRPr lang="en-US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Stomata are surround by two </a:t>
            </a:r>
            <a:r>
              <a:rPr lang="en-US" sz="2800" b="1" u="sng" dirty="0" smtClean="0"/>
              <a:t>guard cells</a:t>
            </a:r>
            <a:r>
              <a:rPr lang="en-US" sz="2800" dirty="0" smtClean="0"/>
              <a:t> = kidney shaped cells that control the opening and closing of the stomata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Water entering the guard cells causes them to swell, thus opening the stomata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Usually closed at night to prevent water loss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Leaves</a:t>
            </a:r>
            <a:r>
              <a:rPr lang="en-US" baseline="30000" smtClean="0"/>
              <a:t>3</a:t>
            </a:r>
            <a:endParaRPr lang="en-US" smtClean="0"/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-1991" b="-1991"/>
          <a:stretch>
            <a:fillRect/>
          </a:stretch>
        </p:blipFill>
        <p:spPr bwMode="auto">
          <a:xfrm>
            <a:off x="274638" y="1298575"/>
            <a:ext cx="859472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Leaves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95"/>
                <a:gridCol w="58552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Structure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Primary function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Palisade mesophyll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Absorption of light &amp; photosynthesis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Spongy mesophyll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 exchange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Xylem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Transport water, minerals &amp; nutrients to leaves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Phloem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Transport products of photosynthesis from leaves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Cuticle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conservation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Stomata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 exchange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Guard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 conservation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Epidermis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Protection</a:t>
                      </a:r>
                      <a:r>
                        <a:rPr lang="en-US" sz="2400" baseline="0" dirty="0" smtClean="0"/>
                        <a:t> &amp; support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Leaf modifications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5" cy="479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162"/>
                <a:gridCol w="6278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Leaf modification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 &amp; example(s)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Tendrils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Structures that coil around objects to aid in support and climbing (may also be formed from modified stems)</a:t>
                      </a:r>
                    </a:p>
                    <a:p>
                      <a:r>
                        <a:rPr lang="en-US" sz="2000" dirty="0" smtClean="0"/>
                        <a:t>e.g. pea plants produce tendrils from leaves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Reproductive leaves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Produce tiny plants along the leaf margins that fall to the ground and take root in the soil</a:t>
                      </a:r>
                    </a:p>
                    <a:p>
                      <a:r>
                        <a:rPr lang="en-US" sz="2000" dirty="0" smtClean="0"/>
                        <a:t>e.g. </a:t>
                      </a:r>
                      <a:r>
                        <a:rPr lang="en-US" sz="2000" dirty="0" err="1" smtClean="0"/>
                        <a:t>kalanchoe</a:t>
                      </a:r>
                      <a:r>
                        <a:rPr lang="en-US" sz="2000" baseline="0" dirty="0" smtClean="0"/>
                        <a:t> plants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Bracts or floral leaves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Coloured</a:t>
                      </a:r>
                      <a:r>
                        <a:rPr lang="en-US" sz="2000" dirty="0" smtClean="0"/>
                        <a:t> modified leaves that surround flowers and attract insects for pollination</a:t>
                      </a:r>
                    </a:p>
                    <a:p>
                      <a:r>
                        <a:rPr lang="en-US" sz="2000" dirty="0" smtClean="0"/>
                        <a:t>e.g. poinsettia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Spines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 water loss, may be associated with modified stems </a:t>
                      </a:r>
                      <a:r>
                        <a:rPr lang="en-US" sz="2000" dirty="0" err="1" smtClean="0"/>
                        <a:t>tha</a:t>
                      </a:r>
                      <a:r>
                        <a:rPr lang="en-US" sz="2000" dirty="0" smtClean="0"/>
                        <a:t> carry out photosynthesis</a:t>
                      </a:r>
                    </a:p>
                    <a:p>
                      <a:r>
                        <a:rPr lang="en-US" sz="2000" dirty="0" smtClean="0"/>
                        <a:t>e.g.</a:t>
                      </a:r>
                      <a:r>
                        <a:rPr lang="en-US" sz="2000" baseline="0" dirty="0" smtClean="0"/>
                        <a:t> cacti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Meristems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Dicots have 2 types of meristems:</a:t>
            </a:r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u="sng" dirty="0" smtClean="0"/>
              <a:t>Apical:</a:t>
            </a:r>
            <a:r>
              <a:rPr lang="en-US" sz="2000" dirty="0" smtClean="0"/>
              <a:t> an area of embryonic tissue found at the root or shoot tips of a plant; root and shoot are the two types of apical meristem</a:t>
            </a:r>
            <a:r>
              <a:rPr lang="en-US" sz="2000" baseline="30000" dirty="0" smtClean="0"/>
              <a:t>3</a:t>
            </a:r>
            <a:endParaRPr lang="en-US" sz="2000" dirty="0" smtClean="0"/>
          </a:p>
          <a:p>
            <a:pPr marL="1029589" lvl="4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b="1" u="sng" dirty="0" smtClean="0"/>
              <a:t>Root:</a:t>
            </a:r>
            <a:r>
              <a:rPr lang="en-US" sz="1800" dirty="0" smtClean="0"/>
              <a:t> extend the roots of a plant</a:t>
            </a:r>
          </a:p>
          <a:p>
            <a:pPr marL="1029589" lvl="4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b="1" u="sng" dirty="0" smtClean="0"/>
              <a:t>Shoot:</a:t>
            </a:r>
            <a:r>
              <a:rPr lang="en-US" sz="1800" dirty="0" smtClean="0"/>
              <a:t> extend the shoots of a plant</a:t>
            </a:r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u="sng" dirty="0" smtClean="0"/>
              <a:t>Lateral:</a:t>
            </a:r>
            <a:r>
              <a:rPr lang="en-US" sz="2000" dirty="0" smtClean="0"/>
              <a:t> the area of embryonic tissue responsible for secondary growth (increased girth) in plants; vascular cambium and cork cambium are the two types of lateral meristem</a:t>
            </a:r>
            <a:r>
              <a:rPr lang="en-US" sz="2000" baseline="30000" dirty="0" smtClean="0"/>
              <a:t>3</a:t>
            </a:r>
            <a:endParaRPr lang="en-US" sz="2000" dirty="0" smtClean="0"/>
          </a:p>
          <a:p>
            <a:pPr marL="1029589" lvl="4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b="1" u="sng" dirty="0" smtClean="0"/>
              <a:t>Vascular cambium:</a:t>
            </a:r>
            <a:r>
              <a:rPr lang="en-US" sz="1800" dirty="0" smtClean="0"/>
              <a:t> a thin layer of </a:t>
            </a:r>
            <a:r>
              <a:rPr lang="en-US" sz="1800" dirty="0" err="1" smtClean="0"/>
              <a:t>meristematic</a:t>
            </a:r>
            <a:r>
              <a:rPr lang="en-US" sz="1800" dirty="0" smtClean="0"/>
              <a:t> tissue found along the length of roots and stems in some plants; produces new vascular tissue and is necessary for secondary growth</a:t>
            </a:r>
            <a:r>
              <a:rPr lang="en-US" sz="1800" baseline="30000" dirty="0" smtClean="0"/>
              <a:t>3</a:t>
            </a:r>
            <a:endParaRPr lang="en-US" sz="1800" dirty="0" smtClean="0"/>
          </a:p>
          <a:p>
            <a:pPr marL="1029589" lvl="4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b="1" u="sng" dirty="0" smtClean="0"/>
              <a:t>Cork cambium:</a:t>
            </a:r>
            <a:r>
              <a:rPr lang="en-US" sz="1800" dirty="0" smtClean="0"/>
              <a:t> a type of lateral meristem that produces the outer bark on woody plants</a:t>
            </a:r>
            <a:r>
              <a:rPr lang="en-US" sz="1800" baseline="30000" dirty="0" smtClean="0"/>
              <a:t>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Meristems</a:t>
            </a:r>
            <a:r>
              <a:rPr lang="en-US" baseline="30000" smtClean="0"/>
              <a:t>2</a:t>
            </a:r>
            <a:endParaRPr lang="en-US" smtClean="0"/>
          </a:p>
        </p:txBody>
      </p:sp>
      <p:pic>
        <p:nvPicPr>
          <p:cNvPr id="32770" name="Picture 2" descr="rav32223_36_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01800"/>
            <a:ext cx="8686800" cy="3463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Land plants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695"/>
                <a:gridCol w="59060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Plant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Major features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Non-vascular land plants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No conducting tissue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Often grouped together as bryophytes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Usually small and grow close to the ground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Include mosses, liverworts, and hornworts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Seedless vascular plants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Well-developed vascular tissue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Do not produce seeds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Include horsetails,</a:t>
                      </a:r>
                      <a:r>
                        <a:rPr lang="en-US" sz="2000" baseline="0" dirty="0" smtClean="0"/>
                        <a:t> ferns, club mosses, and whisk ferns (were once large specimens, but most of today’s representatives are relatively small)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Seeded vascular plants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Most living plant</a:t>
                      </a:r>
                      <a:r>
                        <a:rPr lang="en-US" sz="2000" baseline="0" dirty="0" smtClean="0"/>
                        <a:t> species are in this group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Seeds contain an embryo, a supply of nutrients, and a protective outer coat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Have extensive vascular tissue and include some of the world’s largest organisms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orient="vert"/>
          </p:nvPr>
        </p:nvSpPr>
        <p:spPr/>
        <p:txBody>
          <a:bodyPr anchor="t"/>
          <a:lstStyle/>
          <a:p>
            <a:r>
              <a:rPr lang="en-US" smtClean="0"/>
              <a:t>Meristems</a:t>
            </a:r>
            <a:r>
              <a:rPr lang="en-US" baseline="30000" smtClean="0"/>
              <a:t>2</a:t>
            </a:r>
            <a:endParaRPr lang="en-US" smtClean="0"/>
          </a:p>
        </p:txBody>
      </p:sp>
      <p:pic>
        <p:nvPicPr>
          <p:cNvPr id="33794" name="Picture 2" descr="rav32223_36_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177800"/>
            <a:ext cx="6445250" cy="6515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Auxins &amp; phototropism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/>
              <a:t>Tropisms:</a:t>
            </a:r>
            <a:r>
              <a:rPr lang="en-US" sz="2800" dirty="0" smtClean="0"/>
              <a:t> growth or movement responses to directional external stimuli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Positive = towards the stimulus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Negative = away from the stimulus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 smtClean="0"/>
              <a:t>Auxins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plant hormones that cause the positive phototropism of plants shoots and seedlings</a:t>
            </a:r>
            <a:r>
              <a:rPr lang="en-US" sz="2800" baseline="30000" dirty="0" smtClean="0"/>
              <a:t>1</a:t>
            </a:r>
            <a:endParaRPr lang="en-US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Only work on plant cells with </a:t>
            </a:r>
            <a:r>
              <a:rPr lang="en-US" sz="2800" dirty="0" err="1" smtClean="0"/>
              <a:t>auxin</a:t>
            </a:r>
            <a:r>
              <a:rPr lang="en-US" sz="2800" dirty="0" smtClean="0"/>
              <a:t> receptors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Found in: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Embryos of seeds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Meristems of apical buds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Young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Auxins &amp; phototropism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Auxins</a:t>
            </a:r>
            <a:r>
              <a:rPr lang="en-US" sz="2800" dirty="0" smtClean="0"/>
              <a:t> increase the flexibility of plant cell walls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Allows elongation on the side of the cell resulting in growth towards light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Not an increase in </a:t>
            </a:r>
            <a:r>
              <a:rPr lang="en-US" sz="2800" dirty="0" err="1" smtClean="0"/>
              <a:t>auxin</a:t>
            </a:r>
            <a:r>
              <a:rPr lang="en-US" sz="2800" dirty="0" smtClean="0"/>
              <a:t>; rather a redistribution of existing </a:t>
            </a:r>
            <a:r>
              <a:rPr lang="en-US" sz="2800" dirty="0" err="1" smtClean="0"/>
              <a:t>auxin</a:t>
            </a:r>
            <a:endParaRPr lang="en-US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Available </a:t>
            </a:r>
            <a:r>
              <a:rPr lang="en-US" sz="2800" dirty="0" err="1" smtClean="0"/>
              <a:t>auxin</a:t>
            </a:r>
            <a:r>
              <a:rPr lang="en-US" sz="2800" dirty="0" smtClean="0"/>
              <a:t> moves </a:t>
            </a:r>
            <a:r>
              <a:rPr lang="en-US" sz="2800" b="1" i="1" dirty="0" smtClean="0"/>
              <a:t>away</a:t>
            </a:r>
            <a:r>
              <a:rPr lang="en-US" sz="2800" dirty="0" smtClean="0"/>
              <a:t> from the light source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Results in increased flexibility on side of cell (and thus plant structures) away from light causing curving of plant towards light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Plant </a:t>
            </a:r>
            <a:r>
              <a:rPr lang="en-US" sz="2800" dirty="0" err="1" smtClean="0"/>
              <a:t>auxin</a:t>
            </a:r>
            <a:r>
              <a:rPr lang="en-US" sz="2800" dirty="0" smtClean="0"/>
              <a:t> responsible = </a:t>
            </a:r>
            <a:r>
              <a:rPr lang="en-US" sz="2800" b="1" u="sng" dirty="0" err="1" smtClean="0"/>
              <a:t>indoleacetic</a:t>
            </a:r>
            <a:r>
              <a:rPr lang="en-US" sz="2800" b="1" u="sng" dirty="0" smtClean="0"/>
              <a:t> acid</a:t>
            </a:r>
            <a:r>
              <a:rPr lang="en-US" sz="2800" dirty="0" smtClean="0"/>
              <a:t> (IAA)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Damon, A., </a:t>
            </a:r>
            <a:r>
              <a:rPr lang="en-US" sz="2400" dirty="0" err="1"/>
              <a:t>McGonegal</a:t>
            </a:r>
            <a:r>
              <a:rPr lang="en-US" sz="2400" dirty="0"/>
              <a:t>, R., </a:t>
            </a:r>
            <a:r>
              <a:rPr lang="en-US" sz="2400" dirty="0" err="1"/>
              <a:t>Tosto</a:t>
            </a:r>
            <a:r>
              <a:rPr lang="en-US" sz="2400" dirty="0"/>
              <a:t>, P., &amp; Ward, W. (2007).  </a:t>
            </a:r>
            <a:r>
              <a:rPr lang="en-US" sz="2400" i="1" dirty="0"/>
              <a:t>Higher Level Biology.</a:t>
            </a:r>
            <a:r>
              <a:rPr lang="en-US" sz="2400" dirty="0"/>
              <a:t>  England: Pearson Education, Inc.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Raven, P.H., Johnson, G.B., </a:t>
            </a:r>
            <a:r>
              <a:rPr lang="en-US" sz="2400" dirty="0" err="1"/>
              <a:t>Losos</a:t>
            </a:r>
            <a:r>
              <a:rPr lang="en-US" sz="2400" dirty="0"/>
              <a:t>, J.B., Mason, K.A., &amp; Singer, S.R. (2008).  </a:t>
            </a:r>
            <a:r>
              <a:rPr lang="en-US" sz="2400" i="1" dirty="0"/>
              <a:t>Biology.</a:t>
            </a:r>
            <a:r>
              <a:rPr lang="en-US" sz="2400" dirty="0"/>
              <a:t> (8th ed.).  New York: McGraw-Hill Companies, Inc.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Dunlop, J., Francis, L., Gaspar, P., Gibbons, K., Grace, E., Mills, A., &amp; Searle, S. (2010).  </a:t>
            </a:r>
            <a:r>
              <a:rPr lang="en-US" sz="2400" i="1" dirty="0" smtClean="0"/>
              <a:t>Biology 11.</a:t>
            </a:r>
            <a:r>
              <a:rPr lang="en-US" sz="2400" dirty="0" smtClean="0"/>
              <a:t>  Canada: McGraw-Hill Companies, Inc.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Dickinson, T., Edwards, L., Flood, N., Grace, E., Jackson, C., </a:t>
            </a:r>
            <a:r>
              <a:rPr lang="en-US" sz="2400" dirty="0" err="1" smtClean="0"/>
              <a:t>Mazza</a:t>
            </a:r>
            <a:r>
              <a:rPr lang="en-US" sz="2400" dirty="0" smtClean="0"/>
              <a:t>, M., &amp; Ross, J. (2009).  </a:t>
            </a:r>
            <a:r>
              <a:rPr lang="en-US" sz="2400" i="1" dirty="0" smtClean="0"/>
              <a:t>ON Science 10.</a:t>
            </a:r>
            <a:r>
              <a:rPr lang="en-US" sz="2400" dirty="0" smtClean="0"/>
              <a:t>  Canada: McGraw-Hill Companies, Inc.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Encyclopedia Britannica Online.  &lt;</a:t>
            </a:r>
            <a:r>
              <a:rPr lang="en-US" sz="2400" dirty="0">
                <a:hlinkClick r:id="rId3"/>
              </a:rPr>
              <a:t>www.britannica.com</a:t>
            </a:r>
            <a:r>
              <a:rPr lang="en-US" sz="2400" dirty="0" smtClean="0"/>
              <a:t>&gt;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Seeded vascular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Further divided into 2 categories:</a:t>
            </a:r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u="sng" dirty="0" smtClean="0"/>
              <a:t>Gymnosperms:</a:t>
            </a:r>
            <a:r>
              <a:rPr lang="en-US" sz="2800" dirty="0" smtClean="0"/>
              <a:t> a vascular plant with non-enclosed seeds</a:t>
            </a:r>
            <a:r>
              <a:rPr lang="en-US" sz="2800" baseline="30000" dirty="0" smtClean="0"/>
              <a:t>3</a:t>
            </a:r>
            <a:endParaRPr lang="en-US" sz="2800" dirty="0" smtClean="0"/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u="sng" dirty="0" smtClean="0"/>
              <a:t>Angiosperms:</a:t>
            </a:r>
            <a:r>
              <a:rPr lang="en-US" sz="2800" dirty="0" smtClean="0"/>
              <a:t> a vascular plant with seeds enclosed in protective tissue</a:t>
            </a:r>
            <a:r>
              <a:rPr lang="en-US" sz="2800" baseline="30000" dirty="0" smtClean="0"/>
              <a:t>3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***Our focus will be on angiosperms***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Angiosperms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Monocotyledonous</a:t>
                      </a:r>
                      <a:r>
                        <a:rPr lang="en-US" sz="2000" baseline="0" dirty="0" smtClean="0"/>
                        <a:t> (Monocots)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Dicotyledonous (Dicots)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Parallel venation in leaves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Netlike venation pattern in leaves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flower parts or multiples of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or 5 flower parts or multiples</a:t>
                      </a:r>
                      <a:r>
                        <a:rPr lang="en-US" sz="2000" baseline="0" dirty="0" smtClean="0"/>
                        <a:t> of 4 or 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Seeds contain only one cotyledon (seed</a:t>
                      </a:r>
                      <a:r>
                        <a:rPr lang="en-US" sz="2000" baseline="0" dirty="0" smtClean="0"/>
                        <a:t> leaf)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Seeds contain two cotyledons</a:t>
                      </a:r>
                      <a:r>
                        <a:rPr lang="en-US" sz="2000" baseline="0" dirty="0" smtClean="0"/>
                        <a:t> (seed leaves)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Vascular bundles arranged throughout the stem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Vascular bundles arranged as a ring in the stem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Root system mainly fibrous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Root system involves a taproot (main root)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Pollen grain with one opening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Pollen grain with three openings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Angiosperms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Angiosperms generally have 3 types of tissue (with a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special tissue):</a:t>
            </a:r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u="sng" dirty="0" smtClean="0"/>
              <a:t>Dermal tissue:</a:t>
            </a:r>
            <a:r>
              <a:rPr lang="en-US" sz="2400" dirty="0" smtClean="0"/>
              <a:t> the outer layer of cells that form a protective covering for a plant; includes epidermis and periderm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u="sng" dirty="0" smtClean="0"/>
              <a:t>Ground tissue:</a:t>
            </a:r>
            <a:r>
              <a:rPr lang="en-US" sz="2400" dirty="0" smtClean="0"/>
              <a:t> a plant tissue that has multiple functions and that makes up most of the inside of a plant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u="sng" dirty="0" smtClean="0"/>
              <a:t>Vascular tissue:</a:t>
            </a:r>
            <a:r>
              <a:rPr lang="en-US" sz="2400" dirty="0" smtClean="0"/>
              <a:t> structures that transport sap (water, sugar, minerals) and provide vertical support for the plant’s body</a:t>
            </a:r>
            <a:r>
              <a:rPr lang="en-US" sz="2400" baseline="30000" dirty="0" smtClean="0"/>
              <a:t>4</a:t>
            </a:r>
            <a:endParaRPr lang="en-US" sz="2400" dirty="0" smtClean="0"/>
          </a:p>
          <a:p>
            <a:pPr marL="685102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u="sng" dirty="0" err="1" smtClean="0"/>
              <a:t>Meristematic</a:t>
            </a:r>
            <a:r>
              <a:rPr lang="en-US" sz="2400" b="1" u="sng" dirty="0" smtClean="0"/>
              <a:t> tissue:</a:t>
            </a:r>
            <a:r>
              <a:rPr lang="en-US" sz="2400" dirty="0" smtClean="0"/>
              <a:t> the undifferentiated embryonic plant tissue from which all other plant tissues develop</a:t>
            </a:r>
            <a:r>
              <a:rPr lang="en-US" sz="2400" baseline="30000" dirty="0" smtClean="0"/>
              <a:t>3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Vascular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/>
              <a:t>There are 2 main types of vascular tissue:</a:t>
            </a:r>
          </a:p>
          <a:p>
            <a:pPr marL="684213" lvl="2" indent="-342900">
              <a:buFont typeface="Candara" pitchFamily="34" charset="0"/>
              <a:buAutoNum type="arabicPeriod"/>
            </a:pPr>
            <a:r>
              <a:rPr lang="en-US" sz="2400" b="1" u="sng" smtClean="0"/>
              <a:t>Xylem:</a:t>
            </a:r>
            <a:r>
              <a:rPr lang="en-US" sz="2400" smtClean="0"/>
              <a:t> vascular tissue that transports water and minerals from the roots to the leaves</a:t>
            </a:r>
          </a:p>
          <a:p>
            <a:pPr lvl="4"/>
            <a:r>
              <a:rPr lang="en-US" sz="2000" smtClean="0"/>
              <a:t>Passive transport</a:t>
            </a:r>
          </a:p>
          <a:p>
            <a:pPr lvl="4"/>
            <a:r>
              <a:rPr lang="en-US" sz="2000" smtClean="0"/>
              <a:t>Dead cells</a:t>
            </a:r>
          </a:p>
          <a:p>
            <a:pPr lvl="4"/>
            <a:r>
              <a:rPr lang="en-US" sz="2000" smtClean="0"/>
              <a:t>Unidirectional</a:t>
            </a:r>
          </a:p>
          <a:p>
            <a:pPr marL="684213" lvl="2" indent="-342900">
              <a:buFont typeface="Candara" pitchFamily="34" charset="0"/>
              <a:buAutoNum type="arabicPeriod"/>
            </a:pPr>
            <a:r>
              <a:rPr lang="en-US" sz="2400" b="1" u="sng" smtClean="0"/>
              <a:t>Phloem:</a:t>
            </a:r>
            <a:r>
              <a:rPr lang="en-US" sz="2400" smtClean="0"/>
              <a:t> vascular tissue that transports organic nutrients, often from the leaves to the roots, but also from roots and mature leaves to new leaves</a:t>
            </a:r>
          </a:p>
          <a:p>
            <a:pPr lvl="4"/>
            <a:r>
              <a:rPr lang="en-US" sz="2000" smtClean="0"/>
              <a:t>Active and passive transport</a:t>
            </a:r>
          </a:p>
          <a:p>
            <a:pPr lvl="4"/>
            <a:r>
              <a:rPr lang="en-US" sz="2000" smtClean="0"/>
              <a:t>Living cells</a:t>
            </a:r>
          </a:p>
          <a:p>
            <a:pPr lvl="4"/>
            <a:r>
              <a:rPr lang="en-US" sz="2000" smtClean="0"/>
              <a:t>Bidirectional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>
            <a:no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Act as anchors, absorb water &amp; mineral ions, and store carbohydrates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Each root has a protective end called a </a:t>
            </a:r>
            <a:r>
              <a:rPr lang="en-US" sz="2400" b="1" u="sng" dirty="0" smtClean="0"/>
              <a:t>root cap</a:t>
            </a:r>
            <a:endParaRPr lang="en-US" sz="24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epidermis layer (outer layer, 1 cell thick) of the root often have </a:t>
            </a:r>
            <a:r>
              <a:rPr lang="en-US" sz="2400" b="1" u="sng" dirty="0" smtClean="0"/>
              <a:t>root hairs</a:t>
            </a:r>
            <a:r>
              <a:rPr lang="en-US" sz="2400" dirty="0" smtClean="0"/>
              <a:t> that help absorb water and minerals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Root hairs greatly increase surface area of the root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next layer is called the </a:t>
            </a:r>
            <a:r>
              <a:rPr lang="en-US" sz="2400" b="1" u="sng" dirty="0" smtClean="0"/>
              <a:t>cortex</a:t>
            </a:r>
            <a:r>
              <a:rPr lang="en-US" sz="2400" dirty="0" smtClean="0"/>
              <a:t> and stores starch molecules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inner layer contains the </a:t>
            </a:r>
            <a:r>
              <a:rPr lang="en-US" sz="2400" b="1" u="sng" dirty="0" smtClean="0"/>
              <a:t>vascular cylinder</a:t>
            </a:r>
            <a:r>
              <a:rPr lang="en-US" sz="2400" dirty="0" smtClean="0"/>
              <a:t> which contains the plant’s conducting tissues (xylem and phloem)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Roots</a:t>
            </a:r>
            <a:r>
              <a:rPr lang="en-US" baseline="30000" smtClean="0"/>
              <a:t>5</a:t>
            </a:r>
            <a:endParaRPr lang="en-US" smtClean="0"/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-10812" r="-10812"/>
          <a:stretch>
            <a:fillRect/>
          </a:stretch>
        </p:blipFill>
        <p:spPr bwMode="auto">
          <a:xfrm>
            <a:off x="274638" y="1298575"/>
            <a:ext cx="859472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/>
              <a:t>Root modifications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274638" y="1298575"/>
          <a:ext cx="8594726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162"/>
                <a:gridCol w="6278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Root modification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 &amp; example(s)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 roots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Thick</a:t>
                      </a:r>
                      <a:r>
                        <a:rPr lang="en-US" sz="2000" baseline="0" dirty="0" smtClean="0"/>
                        <a:t> adventitious roots that from from the lower part of the stem and brace the plant</a:t>
                      </a:r>
                    </a:p>
                    <a:p>
                      <a:r>
                        <a:rPr lang="en-US" sz="2000" baseline="0" dirty="0" smtClean="0"/>
                        <a:t>e.g. corn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Storage roots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Specialized cells within the root store large quantities of carbohydrates and water</a:t>
                      </a:r>
                    </a:p>
                    <a:p>
                      <a:r>
                        <a:rPr lang="en-US" sz="2000" dirty="0" smtClean="0"/>
                        <a:t>e.g. carrots and beets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Pneumatophores (air roots)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Produced by plants that live in wet places, these roots extend above the soil or water surface and facilitate oxygen uptake</a:t>
                      </a:r>
                    </a:p>
                    <a:p>
                      <a:r>
                        <a:rPr lang="en-US" sz="2000" dirty="0" smtClean="0"/>
                        <a:t>e.g.</a:t>
                      </a:r>
                      <a:r>
                        <a:rPr lang="en-US" sz="2000" baseline="0" dirty="0" smtClean="0"/>
                        <a:t> mangroves and cypress trees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Buttress roots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 roots that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develop near the bottom of trees to provide stability</a:t>
                      </a:r>
                    </a:p>
                    <a:p>
                      <a:r>
                        <a:rPr lang="en-US" sz="2000" dirty="0" smtClean="0"/>
                        <a:t>e.g. fig tree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979</TotalTime>
  <Words>1616</Words>
  <Application>Microsoft Office PowerPoint</Application>
  <PresentationFormat>On-screen Show (4:3)</PresentationFormat>
  <Paragraphs>189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Soho</vt:lpstr>
      <vt:lpstr>Plant Science</vt:lpstr>
      <vt:lpstr>Land plants</vt:lpstr>
      <vt:lpstr>Seeded vascular plants</vt:lpstr>
      <vt:lpstr>Angiosperms</vt:lpstr>
      <vt:lpstr>Angiosperms</vt:lpstr>
      <vt:lpstr>Vascular tissue</vt:lpstr>
      <vt:lpstr>Roots</vt:lpstr>
      <vt:lpstr>Roots5</vt:lpstr>
      <vt:lpstr>Root modifications</vt:lpstr>
      <vt:lpstr>Stems</vt:lpstr>
      <vt:lpstr>Stems5</vt:lpstr>
      <vt:lpstr>Stem modifications</vt:lpstr>
      <vt:lpstr>Leaves</vt:lpstr>
      <vt:lpstr>Leaves</vt:lpstr>
      <vt:lpstr>Leaves3</vt:lpstr>
      <vt:lpstr>Leaves</vt:lpstr>
      <vt:lpstr>Leaf modifications</vt:lpstr>
      <vt:lpstr>Meristems</vt:lpstr>
      <vt:lpstr>Meristems2</vt:lpstr>
      <vt:lpstr>Meristems2</vt:lpstr>
      <vt:lpstr>Auxins &amp; phototropism</vt:lpstr>
      <vt:lpstr>Auxins &amp; phototropism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Science</dc:title>
  <dc:creator>Clive &amp; Lindsay Shopman</dc:creator>
  <cp:lastModifiedBy>Megan</cp:lastModifiedBy>
  <cp:revision>46</cp:revision>
  <dcterms:created xsi:type="dcterms:W3CDTF">2012-03-16T04:01:18Z</dcterms:created>
  <dcterms:modified xsi:type="dcterms:W3CDTF">2013-04-03T03:56:37Z</dcterms:modified>
</cp:coreProperties>
</file>