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5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5" r:id="rId15"/>
    <p:sldId id="266" r:id="rId16"/>
    <p:sldId id="267" r:id="rId17"/>
    <p:sldId id="268" r:id="rId18"/>
    <p:sldId id="285" r:id="rId19"/>
    <p:sldId id="284" r:id="rId20"/>
    <p:sldId id="283" r:id="rId21"/>
    <p:sldId id="292" r:id="rId22"/>
    <p:sldId id="293" r:id="rId23"/>
    <p:sldId id="263" r:id="rId24"/>
    <p:sldId id="264" r:id="rId25"/>
    <p:sldId id="286" r:id="rId26"/>
    <p:sldId id="294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8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2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B747-E1E8-4CCE-BF8A-5540CCF8381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6077-DBD5-4F1B-B56D-690797AB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r="59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FF00"/>
                </a:solidFill>
              </a:rPr>
              <a:t>Carbon Cycles &amp; Climate Change (4.3-4.4)</a:t>
            </a:r>
          </a:p>
          <a:p>
            <a:r>
              <a:rPr kumimoji="1" lang="en-US" altLang="ja-JP" sz="3200" u="sng" dirty="0" smtClean="0">
                <a:solidFill>
                  <a:srgbClr val="FFFF00"/>
                </a:solidFill>
              </a:rPr>
              <a:t>IB Diploma Biology</a:t>
            </a:r>
          </a:p>
        </p:txBody>
      </p:sp>
    </p:spTree>
    <p:extLst>
      <p:ext uri="{BB962C8B-B14F-4D97-AF65-F5344CB8AC3E}">
        <p14:creationId xmlns:p14="http://schemas.microsoft.com/office/powerpoint/2010/main" val="37347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Combustion!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US" dirty="0" smtClean="0"/>
              <a:t>Reaction of hydrocarbons (like fossil fuels) with heat and oxygen to release energy and produce CO</a:t>
            </a:r>
            <a:r>
              <a:rPr lang="en-US" sz="1800" dirty="0" smtClean="0"/>
              <a:t>2</a:t>
            </a:r>
            <a:r>
              <a:rPr lang="en-US" dirty="0" smtClean="0"/>
              <a:t> and water…</a:t>
            </a:r>
          </a:p>
          <a:p>
            <a:endParaRPr lang="en-US" dirty="0"/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19425"/>
            <a:ext cx="7381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6413"/>
            <a:ext cx="4953000" cy="30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89" y="3866413"/>
            <a:ext cx="4672511" cy="30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Limestone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Animals such as reef-building corals and mollusks have hard parts that are composed of calcium carbonate and can become fossilized in </a:t>
            </a:r>
            <a:r>
              <a:rPr lang="en-US" dirty="0" smtClean="0"/>
              <a:t>limestone</a:t>
            </a:r>
          </a:p>
          <a:p>
            <a:endParaRPr lang="en-US" dirty="0" smtClean="0"/>
          </a:p>
          <a:p>
            <a:r>
              <a:rPr lang="en-US" dirty="0" smtClean="0"/>
              <a:t>An aquatic carbon sink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8" y="3657600"/>
            <a:ext cx="3524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Carbon Fluxes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3244"/>
            <a:ext cx="7391400" cy="509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Monitoring of CO</a:t>
            </a:r>
            <a:r>
              <a:rPr lang="en-US" sz="2800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Atmospheric monitoring stations</a:t>
            </a:r>
          </a:p>
          <a:p>
            <a:r>
              <a:rPr lang="en-US" dirty="0" smtClean="0"/>
              <a:t>Ice cores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28" y="4220829"/>
            <a:ext cx="4105275" cy="256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20829"/>
            <a:ext cx="4784128" cy="253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3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9575"/>
            <a:ext cx="80962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2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0525"/>
            <a:ext cx="81057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575"/>
            <a:ext cx="80772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15400" cy="466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A Strong Correlation…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7001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Greenhouse Gases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i="1" dirty="0" smtClean="0"/>
              <a:t>Carbon Dioxide, Water Vapor, Methane, Nitrous Oxides</a:t>
            </a:r>
          </a:p>
          <a:p>
            <a:r>
              <a:rPr lang="en-US" dirty="0"/>
              <a:t>The impact of a gas depends on its ability to absorb long-wave radiation as well as on its concentration in the atmosphere.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222"/>
            <a:ext cx="9144000" cy="25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2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1" y="838200"/>
            <a:ext cx="876711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221"/>
            <a:ext cx="9144000" cy="63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Energy in the form of </a:t>
            </a:r>
            <a:r>
              <a:rPr lang="en-US" b="1" u="sng" dirty="0" smtClean="0"/>
              <a:t>short wave</a:t>
            </a:r>
            <a:r>
              <a:rPr lang="en-US" dirty="0" smtClean="0"/>
              <a:t> solar </a:t>
            </a:r>
            <a:r>
              <a:rPr lang="en-US" dirty="0"/>
              <a:t>radiation is emitted toward earth. </a:t>
            </a:r>
          </a:p>
          <a:p>
            <a:r>
              <a:rPr lang="en-US" dirty="0"/>
              <a:t>26% is </a:t>
            </a:r>
            <a:r>
              <a:rPr lang="en-US" dirty="0" smtClean="0"/>
              <a:t>reflected by the </a:t>
            </a:r>
            <a:r>
              <a:rPr lang="en-US" dirty="0" err="1" smtClean="0"/>
              <a:t>atomosphere</a:t>
            </a:r>
            <a:r>
              <a:rPr lang="en-US" dirty="0" smtClean="0"/>
              <a:t>, </a:t>
            </a:r>
            <a:r>
              <a:rPr lang="en-US" dirty="0"/>
              <a:t>19% </a:t>
            </a:r>
            <a:r>
              <a:rPr lang="en-US" dirty="0" smtClean="0"/>
              <a:t>absorbed by the atmosphere, </a:t>
            </a:r>
            <a:r>
              <a:rPr lang="en-US" dirty="0"/>
              <a:t>55% reaches earth’s surface. 4% of that is reflected to space and the remaining 51% is absorbed by earth’s surface and re-emitted as </a:t>
            </a:r>
            <a:r>
              <a:rPr lang="en-US" b="1" u="sng" dirty="0"/>
              <a:t>long wave</a:t>
            </a:r>
            <a:r>
              <a:rPr lang="en-US" dirty="0"/>
              <a:t> infrared radiation.</a:t>
            </a:r>
          </a:p>
        </p:txBody>
      </p:sp>
    </p:spTree>
    <p:extLst>
      <p:ext uri="{BB962C8B-B14F-4D97-AF65-F5344CB8AC3E}">
        <p14:creationId xmlns:p14="http://schemas.microsoft.com/office/powerpoint/2010/main" val="273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a greenhouse, light penetrates the glass – incoming short-wave radiation</a:t>
            </a:r>
          </a:p>
          <a:p>
            <a:pPr lvl="0"/>
            <a:r>
              <a:rPr lang="en-US" dirty="0"/>
              <a:t>Light energy is converted to heat energy and is </a:t>
            </a:r>
            <a:r>
              <a:rPr lang="en-US" dirty="0" smtClean="0"/>
              <a:t>re-radiated </a:t>
            </a:r>
            <a:r>
              <a:rPr lang="en-US" dirty="0"/>
              <a:t>– outgoing long-wave infrared radiation causing the greenhouse to warm up. </a:t>
            </a:r>
          </a:p>
          <a:p>
            <a:pPr lvl="0"/>
            <a:r>
              <a:rPr lang="en-US" dirty="0"/>
              <a:t>The heat is </a:t>
            </a:r>
            <a:r>
              <a:rPr lang="en-US" dirty="0" smtClean="0"/>
              <a:t>trapped and warms the atmosphere </a:t>
            </a:r>
            <a:endParaRPr lang="en-US" dirty="0"/>
          </a:p>
          <a:p>
            <a:pPr lvl="0"/>
            <a:r>
              <a:rPr lang="en-US" dirty="0"/>
              <a:t>The atmosphere around the Earth acts like a giant greenhouse.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39200" cy="66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riation in carbon dioxide concentration during the past 400,000 years (historical data from the Vostock ice core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91370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1308"/>
            <a:ext cx="4953000" cy="23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11308"/>
            <a:ext cx="4191000" cy="23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4638" y="457200"/>
            <a:ext cx="88693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Greenhouse Effect &amp; Global Warming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9613" y="14351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Verdana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latin typeface="Verdana" pitchFamily="34" charset="0"/>
              </a:rPr>
              <a:t>“greenhouse effect”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&amp; </a:t>
            </a:r>
            <a:r>
              <a:rPr lang="en-US" sz="2800" b="1" i="1" dirty="0">
                <a:solidFill>
                  <a:srgbClr val="FF0000"/>
                </a:solidFill>
                <a:latin typeface="Verdana" pitchFamily="34" charset="0"/>
              </a:rPr>
              <a:t>global warming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</a:rPr>
              <a:t>are </a:t>
            </a:r>
            <a:r>
              <a:rPr lang="en-US" sz="2800" b="1" u="sng" dirty="0">
                <a:latin typeface="Verdana" pitchFamily="34" charset="0"/>
              </a:rPr>
              <a:t>not</a:t>
            </a:r>
            <a:r>
              <a:rPr lang="en-US" sz="2800" dirty="0">
                <a:latin typeface="Verdana" pitchFamily="34" charset="0"/>
              </a:rPr>
              <a:t> the same thing. </a:t>
            </a:r>
            <a:endParaRPr lang="en-US" sz="1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Global warming refers to a rise in the temperature of the surface of the earth </a:t>
            </a:r>
            <a:endParaRPr lang="en-US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i"/>
            </a:pPr>
            <a:endParaRPr lang="en-US" sz="1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Verdana" pitchFamily="34" charset="0"/>
              </a:rPr>
              <a:t>An increase in the </a:t>
            </a:r>
            <a:r>
              <a:rPr lang="en-US" sz="2800" b="1" i="1" dirty="0">
                <a:solidFill>
                  <a:srgbClr val="FF0000"/>
                </a:solidFill>
                <a:latin typeface="Verdana" pitchFamily="34" charset="0"/>
              </a:rPr>
              <a:t>concentration of greenhouse gases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</a:rPr>
              <a:t>leads to an increase in the </a:t>
            </a:r>
            <a:r>
              <a:rPr lang="en-US" sz="2800" dirty="0" err="1">
                <a:latin typeface="Verdana" pitchFamily="34" charset="0"/>
              </a:rPr>
              <a:t>the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Verdana" pitchFamily="34" charset="0"/>
              </a:rPr>
              <a:t>magnitude of the greenhouse effect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.  </a:t>
            </a:r>
            <a:r>
              <a:rPr lang="en-US" sz="2800" dirty="0">
                <a:latin typeface="Verdana" pitchFamily="34" charset="0"/>
              </a:rPr>
              <a:t>(Called enhanced greenhouse effect) </a:t>
            </a:r>
            <a:endParaRPr lang="en-US" sz="1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This results in global warming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Climate Science “Controversy”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486775" cy="4525963"/>
          </a:xfrm>
        </p:spPr>
        <p:txBody>
          <a:bodyPr/>
          <a:lstStyle/>
          <a:p>
            <a:r>
              <a:rPr lang="en-US" dirty="0" smtClean="0"/>
              <a:t>Some claim human actions are not main reason (or even any reason) for recent increases in carbon and global temperatures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438400" cy="32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52" y="3352800"/>
            <a:ext cx="5561547" cy="32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Threats to Coral Reefs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Dissolved carbon dioxide increases acidity of oceans which breaks down calcium carbonate that makes up reefs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6734175" cy="32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THE END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252"/>
            <a:ext cx="9144000" cy="46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4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16758" y="4051300"/>
            <a:ext cx="2634592" cy="918592"/>
            <a:chOff x="6116758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750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16758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8912" y="5189622"/>
            <a:ext cx="2432438" cy="918592"/>
            <a:chOff x="6318912" y="4051300"/>
            <a:chExt cx="2432438" cy="918592"/>
          </a:xfrm>
        </p:grpSpPr>
        <p:sp>
          <p:nvSpPr>
            <p:cNvPr id="14" name="TextBox 13"/>
            <p:cNvSpPr txBox="1"/>
            <p:nvPr/>
          </p:nvSpPr>
          <p:spPr>
            <a:xfrm>
              <a:off x="6318912" y="4106292"/>
              <a:ext cx="15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/>
                <a:t>Chris Paine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81" y="5233506"/>
            <a:ext cx="839569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2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" b="21847"/>
          <a:stretch/>
        </p:blipFill>
        <p:spPr bwMode="auto">
          <a:xfrm>
            <a:off x="152400" y="2286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 b="7244"/>
          <a:stretch/>
        </p:blipFill>
        <p:spPr bwMode="auto">
          <a:xfrm>
            <a:off x="163657" y="152399"/>
            <a:ext cx="8980343" cy="662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It’s not just Carbon Dioxide…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Methane! </a:t>
            </a:r>
            <a:r>
              <a:rPr lang="en-US" dirty="0" smtClean="0"/>
              <a:t>(Oxidized to Water and CO</a:t>
            </a:r>
            <a:r>
              <a:rPr lang="en-US" sz="1800" dirty="0" smtClean="0"/>
              <a:t>2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Methanogenesis: </a:t>
            </a:r>
            <a:r>
              <a:rPr lang="en-US" dirty="0" smtClean="0"/>
              <a:t>Methane </a:t>
            </a:r>
            <a:r>
              <a:rPr lang="en-US" dirty="0"/>
              <a:t>is produced from organic matter in anaerobic conditions by </a:t>
            </a:r>
            <a:r>
              <a:rPr lang="en-US" dirty="0" smtClean="0"/>
              <a:t>archaeans </a:t>
            </a:r>
            <a:r>
              <a:rPr lang="en-US" dirty="0"/>
              <a:t>and some diffuses into the atmosphere</a:t>
            </a:r>
            <a:r>
              <a:rPr lang="en-US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46" y="228600"/>
            <a:ext cx="1718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0999"/>
            <a:ext cx="3124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401741"/>
            <a:ext cx="50825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Archaea are single-celled prokaryotic microorganisms  that share some traits of bacteria and some of eukaryotes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Peat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Soil-like peat </a:t>
            </a:r>
            <a:r>
              <a:rPr lang="en-US" dirty="0"/>
              <a:t>forms when organic matter is </a:t>
            </a:r>
            <a:r>
              <a:rPr lang="en-US" dirty="0" smtClean="0"/>
              <a:t>partially </a:t>
            </a:r>
            <a:r>
              <a:rPr lang="en-US" dirty="0"/>
              <a:t>decomposed </a:t>
            </a:r>
            <a:r>
              <a:rPr lang="en-US" dirty="0" smtClean="0"/>
              <a:t>in anaerobic </a:t>
            </a:r>
            <a:r>
              <a:rPr lang="en-US" dirty="0"/>
              <a:t>conditions in waterlogged soils.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9625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189744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Peatlands contain 180-455 billion tons of sequestered carbon and release 20-45 million tons of methane, annually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3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Coal, Oil, and Gas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Partially decomposed organic matter from past geological eras was converted into oil and gas in porous rocks or into coal.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686800" cy="32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391"/>
            <a:ext cx="9144000" cy="339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467</Words>
  <Application>Microsoft Office PowerPoint</Application>
  <PresentationFormat>On-screen Show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The Carbon Cycle</vt:lpstr>
      <vt:lpstr>PowerPoint Presentation</vt:lpstr>
      <vt:lpstr>PowerPoint Presentation</vt:lpstr>
      <vt:lpstr>PowerPoint Presentation</vt:lpstr>
      <vt:lpstr>PowerPoint Presentation</vt:lpstr>
      <vt:lpstr>It’s not just Carbon Dioxide…</vt:lpstr>
      <vt:lpstr>Peat Formation</vt:lpstr>
      <vt:lpstr>Coal, Oil, and Gas Formation</vt:lpstr>
      <vt:lpstr>Combustion!</vt:lpstr>
      <vt:lpstr>Limestone Formation</vt:lpstr>
      <vt:lpstr>Carbon Fluxes</vt:lpstr>
      <vt:lpstr>Monitoring of CO2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Greenhouse Gases</vt:lpstr>
      <vt:lpstr>PowerPoint Presentation</vt:lpstr>
      <vt:lpstr>How it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Science “Controversy”</vt:lpstr>
      <vt:lpstr>Threats to Coral Reefs</vt:lpstr>
      <vt:lpstr>THE END</vt:lpstr>
      <vt:lpstr>Bibliography / Acknowledgments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Cedarbaum</dc:creator>
  <cp:lastModifiedBy>Ransom, Megan</cp:lastModifiedBy>
  <cp:revision>16</cp:revision>
  <dcterms:created xsi:type="dcterms:W3CDTF">2014-09-21T12:02:56Z</dcterms:created>
  <dcterms:modified xsi:type="dcterms:W3CDTF">2015-09-15T19:05:23Z</dcterms:modified>
</cp:coreProperties>
</file>