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81" r:id="rId9"/>
    <p:sldId id="282" r:id="rId10"/>
    <p:sldId id="283" r:id="rId11"/>
    <p:sldId id="277" r:id="rId12"/>
    <p:sldId id="278" r:id="rId13"/>
    <p:sldId id="279" r:id="rId14"/>
    <p:sldId id="280" r:id="rId15"/>
    <p:sldId id="271" r:id="rId16"/>
    <p:sldId id="263" r:id="rId17"/>
    <p:sldId id="264" r:id="rId18"/>
    <p:sldId id="266" r:id="rId19"/>
    <p:sldId id="272" r:id="rId20"/>
    <p:sldId id="267" r:id="rId21"/>
    <p:sldId id="284" r:id="rId22"/>
    <p:sldId id="268" r:id="rId23"/>
    <p:sldId id="269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5CF2-0D4D-4D5B-8840-48055FD73DC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E20B-23E4-4B1A-8FCA-69C0643A1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5CF2-0D4D-4D5B-8840-48055FD73DC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E20B-23E4-4B1A-8FCA-69C0643A1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5CF2-0D4D-4D5B-8840-48055FD73DC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E20B-23E4-4B1A-8FCA-69C0643A1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5CF2-0D4D-4D5B-8840-48055FD73DC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E20B-23E4-4B1A-8FCA-69C0643A1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5CF2-0D4D-4D5B-8840-48055FD73DC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E20B-23E4-4B1A-8FCA-69C0643A1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5CF2-0D4D-4D5B-8840-48055FD73DC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E20B-23E4-4B1A-8FCA-69C0643A1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5CF2-0D4D-4D5B-8840-48055FD73DC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E20B-23E4-4B1A-8FCA-69C0643A1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5CF2-0D4D-4D5B-8840-48055FD73DC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E20B-23E4-4B1A-8FCA-69C0643A1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5CF2-0D4D-4D5B-8840-48055FD73DC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E20B-23E4-4B1A-8FCA-69C0643A1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5CF2-0D4D-4D5B-8840-48055FD73DC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E20B-23E4-4B1A-8FCA-69C0643A1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5CF2-0D4D-4D5B-8840-48055FD73DC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E20B-23E4-4B1A-8FCA-69C0643A13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85CF2-0D4D-4D5B-8840-48055FD73DCE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1E20B-23E4-4B1A-8FCA-69C0643A13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ncbi.nlm.nih.gov/pmc/articles/PMC1242032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hyperlink" Target="http://www.slideshare.net/jasondenys" TargetMode="External"/><Relationship Id="rId2" Type="http://schemas.openxmlformats.org/officeDocument/2006/relationships/hyperlink" Target="http://ib.bioninja.com.a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://i-biology.net/" TargetMode="External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arwin-online.org.uk/EditorialIntroductions/Freeman_VegetableMouldandWorm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www.youtube.com/watch?v=DZig6EL5B6A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z9SbsK0j1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596" r="3621"/>
          <a:stretch/>
        </p:blipFill>
        <p:spPr>
          <a:xfrm>
            <a:off x="1638" y="-22719"/>
            <a:ext cx="9144000" cy="68807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81000"/>
            <a:ext cx="7620000" cy="1200329"/>
          </a:xfrm>
          <a:prstGeom prst="rect">
            <a:avLst/>
          </a:prstGeom>
          <a:solidFill>
            <a:srgbClr val="66FF66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/>
              <a:t>Ecosystems &amp; Energy Flow (4.1-4.2)</a:t>
            </a:r>
          </a:p>
          <a:p>
            <a:r>
              <a:rPr kumimoji="1" lang="en-US" altLang="ja-JP" sz="3200" u="sng" dirty="0" smtClean="0"/>
              <a:t>IB Diploma Biology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960438"/>
          </a:xfrm>
        </p:spPr>
        <p:txBody>
          <a:bodyPr/>
          <a:lstStyle/>
          <a:p>
            <a:pPr algn="l"/>
            <a:r>
              <a:rPr lang="en-US" b="1" dirty="0" smtClean="0"/>
              <a:t>Chi-Squared Testing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90221"/>
            <a:ext cx="8839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2800" dirty="0" smtClean="0"/>
              <a:t>Compare the Chi-squared value with the Critical Value</a:t>
            </a:r>
          </a:p>
          <a:p>
            <a:endParaRPr lang="en-US" sz="2800" dirty="0"/>
          </a:p>
          <a:p>
            <a:r>
              <a:rPr lang="en-US" sz="2800" b="1" dirty="0" smtClean="0"/>
              <a:t>	If the </a:t>
            </a:r>
            <a:r>
              <a:rPr lang="en-US" sz="2800" b="1" i="1" dirty="0" smtClean="0"/>
              <a:t>X</a:t>
            </a:r>
            <a:r>
              <a:rPr lang="en-US" sz="2800" b="1" i="1" baseline="30000" dirty="0" smtClean="0"/>
              <a:t>2</a:t>
            </a:r>
            <a:r>
              <a:rPr lang="en-US" sz="2800" b="1" dirty="0" smtClean="0"/>
              <a:t> &lt; CV, then ACCEPT the Null Hypothesis</a:t>
            </a:r>
          </a:p>
          <a:p>
            <a:r>
              <a:rPr lang="en-US" sz="2800" i="1" dirty="0" smtClean="0"/>
              <a:t>	(i.e. there is NO Association between the variables)</a:t>
            </a:r>
          </a:p>
          <a:p>
            <a:endParaRPr lang="en-US" sz="2800" i="1" dirty="0"/>
          </a:p>
          <a:p>
            <a:r>
              <a:rPr lang="en-US" sz="2800" b="1" i="1" dirty="0" smtClean="0"/>
              <a:t>	</a:t>
            </a:r>
            <a:r>
              <a:rPr lang="en-US" sz="2800" b="1" dirty="0"/>
              <a:t>If the </a:t>
            </a:r>
            <a:r>
              <a:rPr lang="en-US" sz="2800" b="1" i="1" dirty="0"/>
              <a:t>X</a:t>
            </a:r>
            <a:r>
              <a:rPr lang="en-US" sz="2800" b="1" i="1" baseline="30000" dirty="0"/>
              <a:t>2</a:t>
            </a:r>
            <a:r>
              <a:rPr lang="en-US" sz="2800" b="1" dirty="0"/>
              <a:t> </a:t>
            </a:r>
            <a:r>
              <a:rPr lang="en-US" sz="2800" b="1" dirty="0" smtClean="0"/>
              <a:t>&gt; </a:t>
            </a:r>
            <a:r>
              <a:rPr lang="en-US" sz="2800" b="1" dirty="0"/>
              <a:t>CV, then </a:t>
            </a:r>
            <a:r>
              <a:rPr lang="en-US" sz="2800" b="1" dirty="0" smtClean="0"/>
              <a:t>REJECT </a:t>
            </a:r>
            <a:r>
              <a:rPr lang="en-US" sz="2800" b="1" dirty="0"/>
              <a:t>the Null Hypothesis</a:t>
            </a:r>
          </a:p>
          <a:p>
            <a:r>
              <a:rPr lang="en-US" sz="2800" i="1" dirty="0"/>
              <a:t>	(i.e. there is </a:t>
            </a:r>
            <a:r>
              <a:rPr lang="en-US" sz="2800" i="1" dirty="0" smtClean="0"/>
              <a:t>a significant </a:t>
            </a:r>
            <a:r>
              <a:rPr lang="en-US" sz="2800" i="1" dirty="0"/>
              <a:t>Association between the </a:t>
            </a:r>
            <a:r>
              <a:rPr lang="en-US" sz="2800" i="1" dirty="0" smtClean="0"/>
              <a:t>	variables)…aka ACCEPT the Alternative Hypothesis</a:t>
            </a:r>
            <a:endParaRPr lang="en-US" sz="2800" i="1" dirty="0"/>
          </a:p>
          <a:p>
            <a:pPr marL="514350" indent="-514350">
              <a:buFont typeface="+mj-lt"/>
              <a:buAutoNum type="arabicPeriod" startAt="6"/>
            </a:pPr>
            <a:endParaRPr lang="en-US" sz="2800" dirty="0" smtClean="0"/>
          </a:p>
          <a:p>
            <a:pPr marL="514350" indent="-514350">
              <a:buFont typeface="+mj-lt"/>
              <a:buAutoNum type="arabicPeriod" startAt="6"/>
            </a:pPr>
            <a:endParaRPr lang="en-US" sz="2800" dirty="0" smtClean="0"/>
          </a:p>
          <a:p>
            <a:pPr marL="514350" indent="-514350">
              <a:buFont typeface="+mj-lt"/>
              <a:buAutoNum type="arabicPeriod" startAt="6"/>
            </a:pPr>
            <a:endParaRPr lang="en-US" sz="2800" dirty="0" smtClean="0"/>
          </a:p>
          <a:p>
            <a:pPr lvl="1"/>
            <a:endParaRPr lang="en-US" sz="28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927" y="143584"/>
            <a:ext cx="904073" cy="91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820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Ecosystem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98"/>
          <a:stretch/>
        </p:blipFill>
        <p:spPr bwMode="auto">
          <a:xfrm>
            <a:off x="0" y="2777836"/>
            <a:ext cx="9144000" cy="408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4110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community and its abiotic environment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8188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Nutrient Cycles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21920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Nutrients are elements and compounds that promote growth in organisms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Nutrients are limited and have been recycled for at least 3 billion years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606" y="3429000"/>
            <a:ext cx="434939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698319"/>
            <a:ext cx="4076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Nutrients flow through food chains and are then recycled into soil by decomposers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67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Sustainability of Ecosystems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332422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481078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Sustainable = </a:t>
            </a:r>
            <a:r>
              <a:rPr lang="en-US" sz="3200" dirty="0"/>
              <a:t>a</a:t>
            </a:r>
            <a:r>
              <a:rPr lang="en-US" sz="3200" dirty="0" smtClean="0"/>
              <a:t>ble to continue indefinitely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Requirements of sustainable ecosystems: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 smtClean="0"/>
              <a:t>Nutrient availability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 smtClean="0"/>
              <a:t>Detoxification of waste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 smtClean="0"/>
              <a:t>Energy availability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963429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Mesocosms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Small, closed-off experimental systems set up as ecological experiments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Can be used to test effects of varying certain conditions on ecosystem stability as well as the sustainability of ecosystems 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4191000"/>
            <a:ext cx="47244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26" y="4191000"/>
            <a:ext cx="4412673" cy="254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509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5127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" b="1" dirty="0" smtClean="0">
                <a:solidFill>
                  <a:srgbClr val="E46C0A"/>
                </a:solidFill>
              </a:rPr>
              <a:t>Food webs </a:t>
            </a:r>
            <a:r>
              <a:rPr kumimoji="1" lang="en-US" altLang="ja-JP" sz="2600" dirty="0" smtClean="0"/>
              <a:t>show </a:t>
            </a:r>
            <a:r>
              <a:rPr kumimoji="1" lang="en-US" altLang="ja-JP" sz="2600" b="1" dirty="0" smtClean="0"/>
              <a:t>all of the feeding relationships</a:t>
            </a:r>
            <a:r>
              <a:rPr kumimoji="1" lang="en-US" altLang="ja-JP" sz="2600" dirty="0" smtClean="0"/>
              <a:t> within a habitat. </a:t>
            </a:r>
          </a:p>
          <a:p>
            <a:r>
              <a:rPr kumimoji="1" lang="en-US" altLang="ja-JP" dirty="0" smtClean="0"/>
              <a:t>Read </a:t>
            </a:r>
            <a:r>
              <a:rPr kumimoji="1" lang="en-US" altLang="ja-JP" dirty="0" smtClean="0">
                <a:hlinkClick r:id="rId2"/>
              </a:rPr>
              <a:t>this research article</a:t>
            </a:r>
            <a:r>
              <a:rPr kumimoji="1" lang="en-US" altLang="ja-JP" dirty="0" smtClean="0"/>
              <a:t> and generate a food web. </a:t>
            </a:r>
            <a:endParaRPr kumimoji="1" lang="ja-JP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7620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/>
              <a:t>The state of the oceans, part 2: Delving deeper into the sea's </a:t>
            </a:r>
            <a:r>
              <a:rPr lang="en-US" altLang="ja-JP" i="1" dirty="0" smtClean="0"/>
              <a:t>bounty.</a:t>
            </a:r>
            <a:r>
              <a:rPr lang="en-US" altLang="ja-JP" dirty="0" smtClean="0"/>
              <a:t>     John </a:t>
            </a:r>
            <a:r>
              <a:rPr lang="en-US" altLang="ja-JP" dirty="0" err="1"/>
              <a:t>Tibbetts</a:t>
            </a:r>
            <a:endParaRPr lang="ja-JP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841256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42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7983"/>
          <a:stretch/>
        </p:blipFill>
        <p:spPr bwMode="auto">
          <a:xfrm>
            <a:off x="0" y="510974"/>
            <a:ext cx="9069658" cy="588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-35127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" b="1" dirty="0" smtClean="0">
                <a:solidFill>
                  <a:srgbClr val="E46C0A"/>
                </a:solidFill>
              </a:rPr>
              <a:t>Food webs </a:t>
            </a:r>
            <a:r>
              <a:rPr kumimoji="1" lang="en-US" altLang="ja-JP" sz="2600" dirty="0" smtClean="0"/>
              <a:t>show </a:t>
            </a:r>
            <a:r>
              <a:rPr kumimoji="1" lang="en-US" altLang="ja-JP" sz="2600" b="1" dirty="0" smtClean="0"/>
              <a:t>all of the feeding relationships</a:t>
            </a:r>
            <a:r>
              <a:rPr kumimoji="1" lang="en-US" altLang="ja-JP" sz="2600" dirty="0" smtClean="0"/>
              <a:t> within a habitat.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7861"/>
          <a:stretch/>
        </p:blipFill>
        <p:spPr bwMode="auto">
          <a:xfrm>
            <a:off x="0" y="510973"/>
            <a:ext cx="9143999" cy="598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-35127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" b="1" dirty="0" smtClean="0">
                <a:solidFill>
                  <a:srgbClr val="E46C0A"/>
                </a:solidFill>
              </a:rPr>
              <a:t>Food webs </a:t>
            </a:r>
            <a:r>
              <a:rPr kumimoji="1" lang="en-US" altLang="ja-JP" sz="2600" dirty="0" smtClean="0"/>
              <a:t>show </a:t>
            </a:r>
            <a:r>
              <a:rPr kumimoji="1" lang="en-US" altLang="ja-JP" sz="2600" b="1" dirty="0" smtClean="0"/>
              <a:t>all of the feeding relationships</a:t>
            </a:r>
            <a:r>
              <a:rPr kumimoji="1" lang="en-US" altLang="ja-JP" sz="2600" dirty="0" smtClean="0"/>
              <a:t> within a habitat.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24784"/>
          <a:stretch/>
        </p:blipFill>
        <p:spPr bwMode="auto">
          <a:xfrm>
            <a:off x="1" y="0"/>
            <a:ext cx="9143999" cy="491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54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40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8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27703"/>
          <a:stretch/>
        </p:blipFill>
        <p:spPr bwMode="auto">
          <a:xfrm>
            <a:off x="0" y="228600"/>
            <a:ext cx="9143999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5549" b="26846"/>
          <a:stretch/>
        </p:blipFill>
        <p:spPr bwMode="auto">
          <a:xfrm>
            <a:off x="4190999" y="4550352"/>
            <a:ext cx="4952999" cy="230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28271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Energy Losses in Ecosystems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7313" y="1092637"/>
            <a:ext cx="870048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Respiration releases energy which is used by organisms and converted to 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Heat energy is unusable to organisms and is lost from ecosystems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Reasons for energy loss between trophic levels: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Heat energy lost from respiration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Organic material not consumed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Not all parts of consumed matter digested or absorbed by consumer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Energy lost in feces and passes to decomposers instead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As a result, food chains are limited in length</a:t>
            </a:r>
          </a:p>
        </p:txBody>
      </p:sp>
    </p:spTree>
    <p:extLst>
      <p:ext uri="{BB962C8B-B14F-4D97-AF65-F5344CB8AC3E}">
        <p14:creationId xmlns:p14="http://schemas.microsoft.com/office/powerpoint/2010/main" val="803471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9144000" cy="645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51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4"/>
            <a:ext cx="9144000" cy="74655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Bibliography / Acknowledgments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12" y="870284"/>
            <a:ext cx="4313694" cy="1074630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171" y="976660"/>
            <a:ext cx="3065449" cy="2861086"/>
          </a:xfrm>
          <a:prstGeom prst="rect">
            <a:avLst/>
          </a:prstGeom>
        </p:spPr>
      </p:pic>
      <p:pic>
        <p:nvPicPr>
          <p:cNvPr id="7" name="Picture 6" descr="Screen Shot 2014-04-27 at 14.39.1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12" y="2005889"/>
            <a:ext cx="3546845" cy="469098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116758" y="4051300"/>
            <a:ext cx="2634592" cy="918592"/>
            <a:chOff x="6116758" y="4051300"/>
            <a:chExt cx="2634592" cy="918592"/>
          </a:xfrm>
        </p:grpSpPr>
        <p:pic>
          <p:nvPicPr>
            <p:cNvPr id="8" name="Picture 7">
              <a:hlinkClick r:id="rId7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7750" y="4106292"/>
              <a:ext cx="825500" cy="8255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116758" y="4106292"/>
              <a:ext cx="17813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2000" b="1" dirty="0">
                  <a:hlinkClick r:id="rId7"/>
                </a:rPr>
                <a:t>Jason de </a:t>
              </a:r>
              <a:r>
                <a:rPr lang="fr-FR" sz="2000" b="1" dirty="0" smtClean="0">
                  <a:hlinkClick r:id="rId7"/>
                </a:rPr>
                <a:t>Nys</a:t>
              </a:r>
              <a:endParaRPr lang="fr-FR" sz="2000" b="1" dirty="0" smtClean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18912" y="4051300"/>
              <a:ext cx="2432438" cy="918592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18912" y="5189622"/>
            <a:ext cx="2432438" cy="918592"/>
            <a:chOff x="6318912" y="4051300"/>
            <a:chExt cx="2432438" cy="918592"/>
          </a:xfrm>
        </p:grpSpPr>
        <p:sp>
          <p:nvSpPr>
            <p:cNvPr id="14" name="TextBox 13"/>
            <p:cNvSpPr txBox="1"/>
            <p:nvPr/>
          </p:nvSpPr>
          <p:spPr>
            <a:xfrm>
              <a:off x="6318912" y="4106292"/>
              <a:ext cx="15792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u="sng" dirty="0" smtClean="0"/>
                <a:t>Chris Paine</a:t>
              </a:r>
              <a:endParaRPr lang="fr-FR" sz="2000" b="1" u="sng" dirty="0" smtClean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18912" y="4051300"/>
              <a:ext cx="2432438" cy="918592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681" y="5233506"/>
            <a:ext cx="839569" cy="82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82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8564"/>
            <a:ext cx="9143999" cy="639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7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" y="2657094"/>
            <a:ext cx="4255389" cy="62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0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7500" y="3319272"/>
            <a:ext cx="4062481" cy="333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71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81" y="3209544"/>
            <a:ext cx="4223601" cy="347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9397"/>
            <a:ext cx="9143999" cy="672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960438"/>
          </a:xfrm>
        </p:spPr>
        <p:txBody>
          <a:bodyPr/>
          <a:lstStyle/>
          <a:p>
            <a:pPr algn="l"/>
            <a:r>
              <a:rPr lang="en-US" b="1" dirty="0" smtClean="0"/>
              <a:t>Quadrat Sampling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Quadrats are square sample areas, often marked by a quadrat frame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Quadrat sampling involves repeatedly placing a quadrat frame at random positions in a habitat and recording numbers of organisms present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4051518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Goal is to obtain realistic estimates of population </a:t>
            </a:r>
            <a:r>
              <a:rPr lang="en-US" sz="2800" dirty="0" smtClean="0"/>
              <a:t>sizes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Not useful for motile </a:t>
            </a:r>
            <a:r>
              <a:rPr lang="en-US" sz="2800" dirty="0" smtClean="0"/>
              <a:t>organisms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594" y="3886200"/>
            <a:ext cx="3595405" cy="296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453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960438"/>
          </a:xfrm>
        </p:spPr>
        <p:txBody>
          <a:bodyPr/>
          <a:lstStyle/>
          <a:p>
            <a:pPr algn="l"/>
            <a:r>
              <a:rPr lang="en-US" b="1" dirty="0" smtClean="0"/>
              <a:t>Chi-Squared Testing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8458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Draw a contingency table of observed frequencies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4000" dirty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Calculate the expected frequencies for each of the possible contingency table scenarios</a:t>
            </a:r>
          </a:p>
          <a:p>
            <a:pPr lvl="1"/>
            <a:r>
              <a:rPr lang="en-US" sz="2800" dirty="0" smtClean="0"/>
              <a:t>	(Row Total) x (Column Total)  /  Grand Total</a:t>
            </a:r>
          </a:p>
          <a:p>
            <a:pPr lvl="1"/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Calculate number of degrees of freedom</a:t>
            </a:r>
          </a:p>
          <a:p>
            <a:r>
              <a:rPr lang="en-US" sz="2800" dirty="0" smtClean="0"/>
              <a:t>	(# Rows – 1)(# Columns – 1) = </a:t>
            </a:r>
            <a:r>
              <a:rPr lang="en-US" sz="2800" dirty="0" err="1" smtClean="0"/>
              <a:t>df</a:t>
            </a:r>
            <a:endParaRPr lang="en-US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3443556" cy="182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927" y="143584"/>
            <a:ext cx="904073" cy="91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193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960438"/>
          </a:xfrm>
        </p:spPr>
        <p:txBody>
          <a:bodyPr/>
          <a:lstStyle/>
          <a:p>
            <a:pPr algn="l"/>
            <a:r>
              <a:rPr lang="en-US" b="1" dirty="0" smtClean="0"/>
              <a:t>Chi-Squared Testing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8458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Find the critical value for the Chi-squared test (0.05)</a:t>
            </a:r>
          </a:p>
          <a:p>
            <a:pPr marL="514350" indent="-514350">
              <a:buFont typeface="+mj-lt"/>
              <a:buAutoNum type="arabicPeriod" startAt="4"/>
            </a:pPr>
            <a:endParaRPr lang="en-US" sz="2800" dirty="0" smtClean="0"/>
          </a:p>
          <a:p>
            <a:pPr marL="514350" indent="-514350">
              <a:buFont typeface="+mj-lt"/>
              <a:buAutoNum type="arabicPeriod" startAt="4"/>
            </a:pPr>
            <a:endParaRPr lang="en-US" sz="2800" dirty="0" smtClean="0"/>
          </a:p>
          <a:p>
            <a:pPr marL="514350" indent="-514350">
              <a:buFont typeface="+mj-lt"/>
              <a:buAutoNum type="arabicPeriod" startAt="4"/>
            </a:pPr>
            <a:endParaRPr lang="en-US" sz="2800" dirty="0"/>
          </a:p>
          <a:p>
            <a:pPr marL="514350" indent="-514350">
              <a:buFont typeface="+mj-lt"/>
              <a:buAutoNum type="arabicPeriod" startAt="4"/>
            </a:pPr>
            <a:endParaRPr lang="en-US" sz="4000" dirty="0"/>
          </a:p>
          <a:p>
            <a:pPr marL="514350" indent="-514350">
              <a:buFont typeface="+mj-lt"/>
              <a:buAutoNum type="arabicPeriod" startAt="4"/>
            </a:pPr>
            <a:endParaRPr lang="en-US" sz="2800" dirty="0" smtClean="0"/>
          </a:p>
          <a:p>
            <a:pPr marL="514350" indent="-514350">
              <a:buFont typeface="+mj-lt"/>
              <a:buAutoNum type="arabicPeriod" startAt="4"/>
            </a:pPr>
            <a:endParaRPr lang="en-US" sz="2800" dirty="0" smtClean="0"/>
          </a:p>
          <a:p>
            <a:pPr marL="514350" indent="-514350">
              <a:buFont typeface="+mj-lt"/>
              <a:buAutoNum type="arabicPeriod" startAt="4"/>
            </a:pPr>
            <a:endParaRPr lang="en-US" sz="2800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Calculate the Chi-Squared value:</a:t>
            </a:r>
          </a:p>
          <a:p>
            <a:pPr lvl="1"/>
            <a:endParaRPr lang="en-US" sz="28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927" y="143584"/>
            <a:ext cx="904073" cy="91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83755"/>
            <a:ext cx="4800600" cy="3072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5181600"/>
            <a:ext cx="43910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412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350</Words>
  <Application>Microsoft Office PowerPoint</Application>
  <PresentationFormat>On-screen Show (4:3)</PresentationFormat>
  <Paragraphs>79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Quadrat Sampling</vt:lpstr>
      <vt:lpstr>Chi-Squared Testing</vt:lpstr>
      <vt:lpstr>Chi-Squared Testing</vt:lpstr>
      <vt:lpstr>Chi-Squared Testing</vt:lpstr>
      <vt:lpstr>Ecosystem</vt:lpstr>
      <vt:lpstr>Nutrient Cycles</vt:lpstr>
      <vt:lpstr>Sustainability of Ecosystems</vt:lpstr>
      <vt:lpstr>Mesocosms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Bibliography / Acknowledgments</vt:lpstr>
    </vt:vector>
  </TitlesOfParts>
  <Company>Bandung International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Jacob Cedarbaum</dc:creator>
  <cp:lastModifiedBy>Jacob</cp:lastModifiedBy>
  <cp:revision>33</cp:revision>
  <dcterms:created xsi:type="dcterms:W3CDTF">2009-10-10T06:21:09Z</dcterms:created>
  <dcterms:modified xsi:type="dcterms:W3CDTF">2015-04-29T01:41:48Z</dcterms:modified>
</cp:coreProperties>
</file>