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0" r:id="rId2"/>
    <p:sldId id="395" r:id="rId3"/>
    <p:sldId id="448" r:id="rId4"/>
    <p:sldId id="446" r:id="rId5"/>
    <p:sldId id="450" r:id="rId6"/>
    <p:sldId id="447" r:id="rId7"/>
    <p:sldId id="449" r:id="rId8"/>
    <p:sldId id="445" r:id="rId9"/>
    <p:sldId id="453" r:id="rId10"/>
    <p:sldId id="455" r:id="rId11"/>
    <p:sldId id="456" r:id="rId12"/>
    <p:sldId id="457" r:id="rId13"/>
    <p:sldId id="468" r:id="rId14"/>
    <p:sldId id="452" r:id="rId15"/>
    <p:sldId id="461" r:id="rId16"/>
    <p:sldId id="26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4EF53345-1A6E-7045-BD3D-5021CEFB7936}">
          <p14:sldIdLst>
            <p14:sldId id="260"/>
            <p14:sldId id="395"/>
            <p14:sldId id="448"/>
            <p14:sldId id="446"/>
            <p14:sldId id="450"/>
            <p14:sldId id="447"/>
            <p14:sldId id="449"/>
            <p14:sldId id="445"/>
            <p14:sldId id="451"/>
            <p14:sldId id="453"/>
            <p14:sldId id="454"/>
            <p14:sldId id="455"/>
            <p14:sldId id="456"/>
            <p14:sldId id="457"/>
            <p14:sldId id="452"/>
            <p14:sldId id="461"/>
            <p14:sldId id="462"/>
            <p14:sldId id="459"/>
            <p14:sldId id="466"/>
            <p14:sldId id="467"/>
            <p14:sldId id="464"/>
            <p14:sldId id="465"/>
            <p14:sldId id="436"/>
            <p14:sldId id="439"/>
            <p14:sldId id="438"/>
            <p14:sldId id="458"/>
            <p14:sldId id="460"/>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EB00"/>
    <a:srgbClr val="FEB4B5"/>
    <a:srgbClr val="FF6666"/>
    <a:srgbClr val="FFFFAF"/>
    <a:srgbClr val="C6BF60"/>
    <a:srgbClr val="FFF400"/>
    <a:srgbClr val="F09CA0"/>
    <a:srgbClr val="B6DCC6"/>
    <a:srgbClr val="EAEAEA"/>
    <a:srgbClr val="EEEE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9492" autoAdjust="0"/>
  </p:normalViewPr>
  <p:slideViewPr>
    <p:cSldViewPr snapToGrid="0" snapToObjects="1" showGuides="1">
      <p:cViewPr varScale="1">
        <p:scale>
          <a:sx n="73" d="100"/>
          <a:sy n="73" d="100"/>
        </p:scale>
        <p:origin x="-1230" y="-90"/>
      </p:cViewPr>
      <p:guideLst>
        <p:guide orient="horz" pos="2934"/>
        <p:guide pos="4938"/>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pPr/>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pPr/>
              <a:t>‹#›</a:t>
            </a:fld>
            <a:endParaRPr lang="en-US"/>
          </a:p>
        </p:txBody>
      </p:sp>
    </p:spTree>
    <p:extLst>
      <p:ext uri="{BB962C8B-B14F-4D97-AF65-F5344CB8AC3E}">
        <p14:creationId xmlns:p14="http://schemas.microsoft.com/office/powerpoint/2010/main" xmlns=""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bioknowledgy.weebl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2"/>
              </a:rPr>
              <a:t>https</a:t>
            </a:r>
            <a:r>
              <a:rPr lang="en-US" u="sng" dirty="0">
                <a:hlinkClick r:id="rId2"/>
              </a:rPr>
              <a:t>://</a:t>
            </a:r>
            <a:r>
              <a:rPr lang="en-US" u="sng" dirty="0" smtClean="0">
                <a:hlinkClick r:id="rId2"/>
              </a:rPr>
              <a:t>bioknowledgy.weebly.com</a:t>
            </a:r>
            <a:r>
              <a:rPr lang="en-US" u="sng" dirty="0">
                <a:hlinkClick r:id="rId2"/>
              </a:rPr>
              <a:t>/</a:t>
            </a:r>
            <a:r>
              <a:rPr lang="en-US" dirty="0"/>
              <a:t> </a:t>
            </a:r>
            <a:endParaRPr lang="en-US" dirty="0" smtClean="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xmlns=""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ature.com/scitable/topicpage/dna-transcription-426" TargetMode="External"/><Relationship Id="rId1" Type="http://schemas.openxmlformats.org/officeDocument/2006/relationships/slideLayout" Target="../slideLayouts/slideLayout1.xml"/><Relationship Id="rId4" Type="http://schemas.openxmlformats.org/officeDocument/2006/relationships/hyperlink" Target="https://commons.wikimedia.org/wiki/File:Simple_transcription_elongation1.sv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nature.com/neuro/journal/v13/n4/images/nn0410-405-F1.jp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ature.com/neuro/journal/v13/n4/images/nn0410-405-F1.jp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ature.com/neuro/journal/v13/n4/images/nn0410-405-F1.jp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learn.genetics.utah.edu/content/epigenetics/inheritance/images/Reprogramming.jp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learn.genetics.utah.edu/content/epigenetics/rats/" TargetMode="External"/><Relationship Id="rId1" Type="http://schemas.openxmlformats.org/officeDocument/2006/relationships/slideLayout" Target="../slideLayouts/slideLayout2.xml"/><Relationship Id="rId4" Type="http://schemas.openxmlformats.org/officeDocument/2006/relationships/hyperlink" Target="http://learn.genetics.utah.edu/content/epigenetic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commackibbio.blogspot.com/"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i-biology.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Gene.pn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hyperlink" Target="http://commons.wikimedia.org/wiki/File:Lac_Operon.svg" TargetMode="External"/><Relationship Id="rId4" Type="http://schemas.openxmlformats.org/officeDocument/2006/relationships/hyperlink" Target="http://en.wikipedia.org/wiki/File:Lac_operon1.p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Lac_Operon.svg"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upload.wikimedia.org/wikipedia/commons/0/06/Kr%C3%B3liki_kalifornijskie_666.jpg" TargetMode="External"/><Relationship Id="rId4" Type="http://schemas.openxmlformats.org/officeDocument/2006/relationships/hyperlink" Target="http://www.alpinecommunitynetwork.com/wp-content/uploads/himalayan-bunny-5-19-11-1_opt4.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File:DNA_to_Chromatin_Formatio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 y="1"/>
            <a:ext cx="6790269" cy="858648"/>
          </a:xfrm>
          <a:solidFill>
            <a:schemeClr val="accent1">
              <a:lumMod val="40000"/>
              <a:lumOff val="60000"/>
              <a:alpha val="78000"/>
            </a:schemeClr>
          </a:solidFill>
        </p:spPr>
        <p:txBody>
          <a:bodyPr>
            <a:normAutofit fontScale="90000"/>
          </a:bodyPr>
          <a:lstStyle/>
          <a:p>
            <a:r>
              <a:rPr lang="en-US" dirty="0" smtClean="0"/>
              <a:t>7.2 Transcription and gene expression</a:t>
            </a:r>
            <a:endParaRPr lang="en-US" dirty="0"/>
          </a:p>
        </p:txBody>
      </p:sp>
      <p:sp>
        <p:nvSpPr>
          <p:cNvPr id="3" name="Subtitle 2"/>
          <p:cNvSpPr>
            <a:spLocks noGrp="1"/>
          </p:cNvSpPr>
          <p:nvPr>
            <p:ph type="subTitle" idx="1"/>
          </p:nvPr>
        </p:nvSpPr>
        <p:spPr>
          <a:xfrm>
            <a:off x="4470400" y="1068638"/>
            <a:ext cx="4673600" cy="607762"/>
          </a:xfrm>
          <a:solidFill>
            <a:schemeClr val="accent1">
              <a:lumMod val="40000"/>
              <a:lumOff val="60000"/>
              <a:alpha val="78000"/>
            </a:schemeClr>
          </a:solidFill>
        </p:spPr>
        <p:txBody>
          <a:bodyPr>
            <a:normAutofit fontScale="70000" lnSpcReduction="20000"/>
          </a:bodyPr>
          <a:lstStyle/>
          <a:p>
            <a:pPr algn="l"/>
            <a:r>
              <a:rPr lang="en-US" dirty="0">
                <a:solidFill>
                  <a:schemeClr val="tx1"/>
                </a:solidFill>
              </a:rPr>
              <a:t>Essential idea: Information stored as a code in DNA is copied onto mRNA.</a:t>
            </a:r>
          </a:p>
        </p:txBody>
      </p:sp>
      <p:sp>
        <p:nvSpPr>
          <p:cNvPr id="4" name="Text Placeholder 3"/>
          <p:cNvSpPr>
            <a:spLocks noGrp="1"/>
          </p:cNvSpPr>
          <p:nvPr>
            <p:ph type="body" sz="quarter" idx="10"/>
          </p:nvPr>
        </p:nvSpPr>
        <p:spPr>
          <a:xfrm>
            <a:off x="-2" y="3476147"/>
            <a:ext cx="4707463" cy="3015792"/>
          </a:xfrm>
          <a:solidFill>
            <a:schemeClr val="accent1">
              <a:lumMod val="40000"/>
              <a:lumOff val="60000"/>
              <a:alpha val="78000"/>
            </a:schemeClr>
          </a:solidFill>
        </p:spPr>
        <p:txBody>
          <a:bodyPr>
            <a:noAutofit/>
          </a:bodyPr>
          <a:lstStyle/>
          <a:p>
            <a:pPr algn="l"/>
            <a:r>
              <a:rPr lang="en-US" sz="1600" dirty="0">
                <a:solidFill>
                  <a:schemeClr val="tx1"/>
                </a:solidFill>
              </a:rPr>
              <a:t>"The genetic code is frequently referred to as a blueprint because it contains the instructions a cell requires in order to sustain itself. We now know that there is more to these instructions than simply the sequence of letters in the nucleotide code, however. For example, vast amounts of evidence demonstrate that this code is the basis for the production of various molecules, including RNA and protein ... In transcription, a portion of the double-stranded DNA template gives rise to a single-stranded RNA molecule."</a:t>
            </a:r>
          </a:p>
          <a:p>
            <a:pPr algn="l"/>
            <a:r>
              <a:rPr lang="en-US" sz="1200" dirty="0">
                <a:solidFill>
                  <a:schemeClr val="tx1"/>
                </a:solidFill>
                <a:hlinkClick r:id="rId2"/>
              </a:rPr>
              <a:t>http://www.nature.com/scitable/topicpage/dna-transcription-426</a:t>
            </a:r>
            <a:r>
              <a:rPr lang="en-US" sz="1200" dirty="0" smtClean="0">
                <a:solidFill>
                  <a:schemeClr val="tx1"/>
                </a:solidFill>
                <a:hlinkClick r:id="rId2"/>
              </a:rPr>
              <a:t>#</a:t>
            </a:r>
            <a:endParaRPr lang="en-US" sz="1200" dirty="0" smtClean="0">
              <a:solidFill>
                <a:schemeClr val="tx1"/>
              </a:solidFill>
            </a:endParaRPr>
          </a:p>
        </p:txBody>
      </p:sp>
      <p:sp>
        <p:nvSpPr>
          <p:cNvPr id="5" name="Rectangle 4"/>
          <p:cNvSpPr/>
          <p:nvPr/>
        </p:nvSpPr>
        <p:spPr>
          <a:xfrm>
            <a:off x="5757333" y="4029331"/>
            <a:ext cx="3386667" cy="1355469"/>
          </a:xfrm>
          <a:prstGeom prst="rect">
            <a:avLst/>
          </a:prstGeom>
          <a:solidFill>
            <a:schemeClr val="accent1">
              <a:lumMod val="40000"/>
              <a:lumOff val="60000"/>
              <a:alpha val="78000"/>
            </a:schemeClr>
          </a:solidFill>
        </p:spPr>
        <p:txBody>
          <a:bodyPr vert="horz" lIns="91440" tIns="45720" rIns="91440" bIns="45720" rtlCol="0">
            <a:noAutofit/>
          </a:bodyPr>
          <a:lstStyle/>
          <a:p>
            <a:pPr>
              <a:spcBef>
                <a:spcPct val="20000"/>
              </a:spcBef>
              <a:buFont typeface="Arial"/>
              <a:buNone/>
            </a:pPr>
            <a:r>
              <a:rPr lang="en-US" sz="1600" dirty="0"/>
              <a:t>The image shows how DNA is used as a template to create portable molecules of genetic code, i.e. mRNA, that can leave the nucleus for translation in other regions of the cell.</a:t>
            </a:r>
          </a:p>
        </p:txBody>
      </p:sp>
      <p:pic>
        <p:nvPicPr>
          <p:cNvPr id="6" name="Picture 5"/>
          <p:cNvPicPr>
            <a:picLocks noChangeAspect="1"/>
          </p:cNvPicPr>
          <p:nvPr/>
        </p:nvPicPr>
        <p:blipFill>
          <a:blip r:embed="rId3"/>
          <a:stretch>
            <a:fillRect/>
          </a:stretch>
        </p:blipFill>
        <p:spPr>
          <a:xfrm>
            <a:off x="-2" y="1840118"/>
            <a:ext cx="9144000" cy="1636028"/>
          </a:xfrm>
          <a:prstGeom prst="rect">
            <a:avLst/>
          </a:prstGeom>
        </p:spPr>
      </p:pic>
      <p:sp>
        <p:nvSpPr>
          <p:cNvPr id="7" name="Rectangle 6"/>
          <p:cNvSpPr/>
          <p:nvPr/>
        </p:nvSpPr>
        <p:spPr>
          <a:xfrm>
            <a:off x="0" y="6623288"/>
            <a:ext cx="5549169" cy="276999"/>
          </a:xfrm>
          <a:prstGeom prst="rect">
            <a:avLst/>
          </a:prstGeom>
        </p:spPr>
        <p:txBody>
          <a:bodyPr wrap="square">
            <a:spAutoFit/>
          </a:bodyPr>
          <a:lstStyle/>
          <a:p>
            <a:r>
              <a:rPr lang="en-US" sz="1200" dirty="0">
                <a:hlinkClick r:id="rId4"/>
              </a:rPr>
              <a:t>https://commons.wikimedia.org/wiki/File:Simple_transcription_elongation1.</a:t>
            </a:r>
            <a:r>
              <a:rPr lang="en-US" sz="1200" dirty="0" smtClean="0">
                <a:hlinkClick r:id="rId4"/>
              </a:rPr>
              <a:t>svg</a:t>
            </a:r>
            <a:endParaRPr lang="en-US" sz="1200" dirty="0"/>
          </a:p>
        </p:txBody>
      </p:sp>
    </p:spTree>
    <p:extLst>
      <p:ext uri="{BB962C8B-B14F-4D97-AF65-F5344CB8AC3E}">
        <p14:creationId xmlns:p14="http://schemas.microsoft.com/office/powerpoint/2010/main" xmlns=""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33906"/>
          </a:xfrm>
        </p:spPr>
        <p:txBody>
          <a:bodyPr>
            <a:noAutofit/>
          </a:bodyPr>
          <a:lstStyle/>
          <a:p>
            <a:pPr fontAlgn="b">
              <a:spcAft>
                <a:spcPts val="0"/>
              </a:spcAft>
            </a:pPr>
            <a:r>
              <a:rPr lang="en-GB" sz="1600" dirty="0">
                <a:solidFill>
                  <a:srgbClr val="000000"/>
                </a:solidFill>
                <a:latin typeface="Arial"/>
                <a:ea typeface="ＭＳ 明朝"/>
                <a:cs typeface="Arial"/>
              </a:rPr>
              <a:t>7.2.</a:t>
            </a:r>
            <a:r>
              <a:rPr lang="en-GB" sz="1600" dirty="0" smtClean="0">
                <a:solidFill>
                  <a:srgbClr val="000000"/>
                </a:solidFill>
                <a:latin typeface="Arial"/>
                <a:ea typeface="ＭＳ 明朝"/>
                <a:cs typeface="Arial"/>
              </a:rPr>
              <a:t>U2 Nucleosomes </a:t>
            </a:r>
            <a:r>
              <a:rPr lang="en-GB" sz="1600" dirty="0">
                <a:solidFill>
                  <a:srgbClr val="000000"/>
                </a:solidFill>
                <a:latin typeface="Arial"/>
                <a:ea typeface="ＭＳ 明朝"/>
                <a:cs typeface="Arial"/>
              </a:rPr>
              <a:t>help to regulate transcription in eukaryotes.</a:t>
            </a:r>
          </a:p>
        </p:txBody>
      </p:sp>
      <p:pic>
        <p:nvPicPr>
          <p:cNvPr id="3" name="Picture 2"/>
          <p:cNvPicPr>
            <a:picLocks noChangeAspect="1"/>
          </p:cNvPicPr>
          <p:nvPr/>
        </p:nvPicPr>
        <p:blipFill>
          <a:blip r:embed="rId2"/>
          <a:stretch>
            <a:fillRect/>
          </a:stretch>
        </p:blipFill>
        <p:spPr>
          <a:xfrm>
            <a:off x="351644" y="2032000"/>
            <a:ext cx="8472344" cy="2740526"/>
          </a:xfrm>
          <a:prstGeom prst="rect">
            <a:avLst/>
          </a:prstGeom>
        </p:spPr>
      </p:pic>
      <p:sp>
        <p:nvSpPr>
          <p:cNvPr id="4" name="Rectangle 3"/>
          <p:cNvSpPr/>
          <p:nvPr/>
        </p:nvSpPr>
        <p:spPr>
          <a:xfrm>
            <a:off x="3168316" y="6581001"/>
            <a:ext cx="5975684" cy="276999"/>
          </a:xfrm>
          <a:prstGeom prst="rect">
            <a:avLst/>
          </a:prstGeom>
        </p:spPr>
        <p:txBody>
          <a:bodyPr wrap="square">
            <a:spAutoFit/>
          </a:bodyPr>
          <a:lstStyle/>
          <a:p>
            <a:pPr algn="r"/>
            <a:r>
              <a:rPr lang="en-US" sz="1200" dirty="0" smtClean="0"/>
              <a:t>Edited from: </a:t>
            </a:r>
            <a:r>
              <a:rPr lang="en-US" sz="1200" dirty="0" smtClean="0">
                <a:hlinkClick r:id="rId3"/>
              </a:rPr>
              <a:t>http</a:t>
            </a:r>
            <a:r>
              <a:rPr lang="en-US" sz="1200" dirty="0">
                <a:hlinkClick r:id="rId3"/>
              </a:rPr>
              <a:t>://www.nature.com/neuro/journal/v13/n4/images/nn0410-405-F1.</a:t>
            </a:r>
            <a:r>
              <a:rPr lang="en-US" sz="1200" dirty="0" smtClean="0">
                <a:hlinkClick r:id="rId3"/>
              </a:rPr>
              <a:t>jpg</a:t>
            </a:r>
            <a:endParaRPr lang="en-US" sz="1200" dirty="0"/>
          </a:p>
        </p:txBody>
      </p:sp>
      <p:sp>
        <p:nvSpPr>
          <p:cNvPr id="5" name="Rectangle 4"/>
          <p:cNvSpPr/>
          <p:nvPr/>
        </p:nvSpPr>
        <p:spPr>
          <a:xfrm>
            <a:off x="351644" y="597442"/>
            <a:ext cx="3488461" cy="707886"/>
          </a:xfrm>
          <a:prstGeom prst="rect">
            <a:avLst/>
          </a:prstGeom>
        </p:spPr>
        <p:txBody>
          <a:bodyPr wrap="square">
            <a:spAutoFit/>
          </a:bodyPr>
          <a:lstStyle/>
          <a:p>
            <a:r>
              <a:rPr lang="en-GB" sz="2000" b="1" dirty="0" smtClean="0"/>
              <a:t>Methylation</a:t>
            </a:r>
            <a:r>
              <a:rPr lang="en-GB" sz="2000" dirty="0" smtClean="0"/>
              <a:t> is the addition of methyl groups to </a:t>
            </a:r>
            <a:r>
              <a:rPr lang="en-GB" sz="2000" b="1" dirty="0" smtClean="0"/>
              <a:t>DNA</a:t>
            </a:r>
            <a:endParaRPr lang="en-US" sz="2000" b="1" dirty="0"/>
          </a:p>
        </p:txBody>
      </p:sp>
      <p:sp>
        <p:nvSpPr>
          <p:cNvPr id="7" name="Rectangle 6"/>
          <p:cNvSpPr/>
          <p:nvPr/>
        </p:nvSpPr>
        <p:spPr>
          <a:xfrm>
            <a:off x="5008334" y="597442"/>
            <a:ext cx="4004456" cy="707886"/>
          </a:xfrm>
          <a:prstGeom prst="rect">
            <a:avLst/>
          </a:prstGeom>
        </p:spPr>
        <p:txBody>
          <a:bodyPr wrap="square">
            <a:spAutoFit/>
          </a:bodyPr>
          <a:lstStyle/>
          <a:p>
            <a:r>
              <a:rPr lang="en-GB" sz="2000" b="1" dirty="0"/>
              <a:t>Acetylation</a:t>
            </a:r>
            <a:r>
              <a:rPr lang="en-GB" sz="2000" dirty="0"/>
              <a:t> </a:t>
            </a:r>
            <a:r>
              <a:rPr lang="en-GB" sz="2000" dirty="0" smtClean="0"/>
              <a:t>is the addition of </a:t>
            </a:r>
            <a:r>
              <a:rPr lang="en-GB" sz="2000" dirty="0"/>
              <a:t>Acetyl </a:t>
            </a:r>
            <a:r>
              <a:rPr lang="en-GB" sz="2000" dirty="0" smtClean="0"/>
              <a:t>groups to </a:t>
            </a:r>
            <a:r>
              <a:rPr lang="en-GB" sz="2000" b="1" dirty="0" smtClean="0"/>
              <a:t>histones</a:t>
            </a:r>
          </a:p>
        </p:txBody>
      </p:sp>
    </p:spTree>
    <p:extLst>
      <p:ext uri="{BB962C8B-B14F-4D97-AF65-F5344CB8AC3E}">
        <p14:creationId xmlns:p14="http://schemas.microsoft.com/office/powerpoint/2010/main" xmlns="" val="3790699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33906"/>
          </a:xfrm>
        </p:spPr>
        <p:txBody>
          <a:bodyPr>
            <a:noAutofit/>
          </a:bodyPr>
          <a:lstStyle/>
          <a:p>
            <a:pPr fontAlgn="b">
              <a:spcAft>
                <a:spcPts val="0"/>
              </a:spcAft>
            </a:pPr>
            <a:r>
              <a:rPr lang="en-GB" sz="1600" dirty="0">
                <a:solidFill>
                  <a:srgbClr val="000000"/>
                </a:solidFill>
                <a:latin typeface="Arial"/>
                <a:ea typeface="ＭＳ 明朝"/>
                <a:cs typeface="Arial"/>
              </a:rPr>
              <a:t>7.2.</a:t>
            </a:r>
            <a:r>
              <a:rPr lang="en-GB" sz="1600" dirty="0" smtClean="0">
                <a:solidFill>
                  <a:srgbClr val="000000"/>
                </a:solidFill>
                <a:latin typeface="Arial"/>
                <a:ea typeface="ＭＳ 明朝"/>
                <a:cs typeface="Arial"/>
              </a:rPr>
              <a:t>U2 Nucleosomes </a:t>
            </a:r>
            <a:r>
              <a:rPr lang="en-GB" sz="1600" dirty="0">
                <a:solidFill>
                  <a:srgbClr val="000000"/>
                </a:solidFill>
                <a:latin typeface="Arial"/>
                <a:ea typeface="ＭＳ 明朝"/>
                <a:cs typeface="Arial"/>
              </a:rPr>
              <a:t>help to regulate transcription in eukaryotes.</a:t>
            </a:r>
          </a:p>
        </p:txBody>
      </p:sp>
      <p:pic>
        <p:nvPicPr>
          <p:cNvPr id="3" name="Picture 2"/>
          <p:cNvPicPr>
            <a:picLocks noChangeAspect="1"/>
          </p:cNvPicPr>
          <p:nvPr/>
        </p:nvPicPr>
        <p:blipFill>
          <a:blip r:embed="rId2"/>
          <a:stretch>
            <a:fillRect/>
          </a:stretch>
        </p:blipFill>
        <p:spPr>
          <a:xfrm>
            <a:off x="351644" y="2032000"/>
            <a:ext cx="8472344" cy="2740526"/>
          </a:xfrm>
          <a:prstGeom prst="rect">
            <a:avLst/>
          </a:prstGeom>
        </p:spPr>
      </p:pic>
      <p:sp>
        <p:nvSpPr>
          <p:cNvPr id="4" name="Rectangle 3"/>
          <p:cNvSpPr/>
          <p:nvPr/>
        </p:nvSpPr>
        <p:spPr>
          <a:xfrm>
            <a:off x="3168316" y="6581001"/>
            <a:ext cx="5975684" cy="276999"/>
          </a:xfrm>
          <a:prstGeom prst="rect">
            <a:avLst/>
          </a:prstGeom>
        </p:spPr>
        <p:txBody>
          <a:bodyPr wrap="square">
            <a:spAutoFit/>
          </a:bodyPr>
          <a:lstStyle/>
          <a:p>
            <a:pPr algn="r"/>
            <a:r>
              <a:rPr lang="en-US" sz="1200" dirty="0" smtClean="0"/>
              <a:t>Edited from: </a:t>
            </a:r>
            <a:r>
              <a:rPr lang="en-US" sz="1200" dirty="0" smtClean="0">
                <a:hlinkClick r:id="rId3"/>
              </a:rPr>
              <a:t>http</a:t>
            </a:r>
            <a:r>
              <a:rPr lang="en-US" sz="1200" dirty="0">
                <a:hlinkClick r:id="rId3"/>
              </a:rPr>
              <a:t>://www.nature.com/neuro/journal/v13/n4/images/nn0410-405-F1.</a:t>
            </a:r>
            <a:r>
              <a:rPr lang="en-US" sz="1200" dirty="0" smtClean="0">
                <a:hlinkClick r:id="rId3"/>
              </a:rPr>
              <a:t>jpg</a:t>
            </a:r>
            <a:endParaRPr lang="en-US" sz="1200" dirty="0"/>
          </a:p>
        </p:txBody>
      </p:sp>
      <p:sp>
        <p:nvSpPr>
          <p:cNvPr id="5" name="Rectangle 4"/>
          <p:cNvSpPr/>
          <p:nvPr/>
        </p:nvSpPr>
        <p:spPr>
          <a:xfrm>
            <a:off x="351644" y="597442"/>
            <a:ext cx="3642212" cy="707886"/>
          </a:xfrm>
          <a:prstGeom prst="rect">
            <a:avLst/>
          </a:prstGeom>
        </p:spPr>
        <p:txBody>
          <a:bodyPr wrap="square">
            <a:spAutoFit/>
          </a:bodyPr>
          <a:lstStyle/>
          <a:p>
            <a:r>
              <a:rPr lang="en-GB" sz="2000" b="1" dirty="0" smtClean="0"/>
              <a:t>Methylation</a:t>
            </a:r>
            <a:r>
              <a:rPr lang="en-GB" sz="2000" dirty="0" smtClean="0"/>
              <a:t> is the addition of methyl groups to </a:t>
            </a:r>
            <a:r>
              <a:rPr lang="en-GB" sz="2000" b="1" dirty="0" smtClean="0"/>
              <a:t>DNA</a:t>
            </a:r>
            <a:endParaRPr lang="en-US" sz="2000" b="1" dirty="0"/>
          </a:p>
        </p:txBody>
      </p:sp>
      <p:sp>
        <p:nvSpPr>
          <p:cNvPr id="10" name="Rectangle 9"/>
          <p:cNvSpPr/>
          <p:nvPr/>
        </p:nvSpPr>
        <p:spPr>
          <a:xfrm>
            <a:off x="4359598" y="597442"/>
            <a:ext cx="4620648" cy="400110"/>
          </a:xfrm>
          <a:prstGeom prst="rect">
            <a:avLst/>
          </a:prstGeom>
        </p:spPr>
        <p:txBody>
          <a:bodyPr wrap="square">
            <a:spAutoFit/>
          </a:bodyPr>
          <a:lstStyle/>
          <a:p>
            <a:r>
              <a:rPr lang="en-GB" sz="2000" dirty="0" smtClean="0"/>
              <a:t>Methylation of DNA </a:t>
            </a:r>
            <a:r>
              <a:rPr lang="en-GB" sz="2000" b="1" dirty="0" smtClean="0"/>
              <a:t>inhibits transcription</a:t>
            </a:r>
          </a:p>
        </p:txBody>
      </p:sp>
      <p:sp>
        <p:nvSpPr>
          <p:cNvPr id="12" name="Rectangle 11"/>
          <p:cNvSpPr/>
          <p:nvPr/>
        </p:nvSpPr>
        <p:spPr>
          <a:xfrm>
            <a:off x="4359598" y="4965211"/>
            <a:ext cx="4464390" cy="1323439"/>
          </a:xfrm>
          <a:prstGeom prst="rect">
            <a:avLst/>
          </a:prstGeom>
          <a:solidFill>
            <a:schemeClr val="bg1">
              <a:alpha val="76000"/>
            </a:schemeClr>
          </a:solidFill>
        </p:spPr>
        <p:txBody>
          <a:bodyPr wrap="square">
            <a:spAutoFit/>
          </a:bodyPr>
          <a:lstStyle/>
          <a:p>
            <a:r>
              <a:rPr lang="en-GB" sz="2000" dirty="0" smtClean="0"/>
              <a:t>Processes that inhibit transcription </a:t>
            </a:r>
            <a:r>
              <a:rPr lang="en-GB" sz="2000" b="1" dirty="0" smtClean="0"/>
              <a:t>bind</a:t>
            </a:r>
            <a:r>
              <a:rPr lang="en-GB" sz="2000" dirty="0" smtClean="0"/>
              <a:t> the </a:t>
            </a:r>
            <a:r>
              <a:rPr lang="en-GB" sz="2000" b="1" dirty="0" smtClean="0"/>
              <a:t>DNA</a:t>
            </a:r>
            <a:r>
              <a:rPr lang="en-GB" sz="2000" dirty="0" smtClean="0"/>
              <a:t> </a:t>
            </a:r>
            <a:r>
              <a:rPr lang="en-GB" sz="2000" b="1" dirty="0" smtClean="0"/>
              <a:t>more tightly </a:t>
            </a:r>
            <a:r>
              <a:rPr lang="en-GB" sz="2000" dirty="0" smtClean="0"/>
              <a:t>to the </a:t>
            </a:r>
            <a:r>
              <a:rPr lang="en-GB" sz="2000" b="1" dirty="0" smtClean="0"/>
              <a:t>histone</a:t>
            </a:r>
            <a:r>
              <a:rPr lang="en-GB" sz="2000" dirty="0" smtClean="0"/>
              <a:t> making it </a:t>
            </a:r>
            <a:r>
              <a:rPr lang="en-GB" sz="2000" b="1" dirty="0" smtClean="0"/>
              <a:t>less accessible </a:t>
            </a:r>
            <a:r>
              <a:rPr lang="en-GB" sz="2000" dirty="0" smtClean="0"/>
              <a:t>to transcription factors (</a:t>
            </a:r>
            <a:r>
              <a:rPr lang="en-GB" sz="2000" dirty="0"/>
              <a:t>forming h</a:t>
            </a:r>
            <a:r>
              <a:rPr lang="en-GB" sz="2000" dirty="0" smtClean="0"/>
              <a:t>eterochromatin).</a:t>
            </a:r>
            <a:endParaRPr lang="en-GB" sz="2000" b="1" dirty="0" smtClean="0"/>
          </a:p>
        </p:txBody>
      </p:sp>
      <p:sp>
        <p:nvSpPr>
          <p:cNvPr id="8" name="Rectangle 7"/>
          <p:cNvSpPr/>
          <p:nvPr/>
        </p:nvSpPr>
        <p:spPr>
          <a:xfrm>
            <a:off x="196137" y="5842337"/>
            <a:ext cx="3797719" cy="738664"/>
          </a:xfrm>
          <a:prstGeom prst="rect">
            <a:avLst/>
          </a:prstGeom>
        </p:spPr>
        <p:txBody>
          <a:bodyPr wrap="square">
            <a:spAutoFit/>
          </a:bodyPr>
          <a:lstStyle/>
          <a:p>
            <a:r>
              <a:rPr lang="en-GB" sz="1400" i="1" dirty="0" smtClean="0"/>
              <a:t>*Chromatin </a:t>
            </a:r>
            <a:r>
              <a:rPr lang="en-GB" sz="1400" i="1" dirty="0"/>
              <a:t>is a complex </a:t>
            </a:r>
            <a:r>
              <a:rPr lang="en-GB" sz="1400" i="1" dirty="0" smtClean="0"/>
              <a:t>of DNA</a:t>
            </a:r>
            <a:r>
              <a:rPr lang="en-GB" sz="1400" i="1" dirty="0"/>
              <a:t>, protein and </a:t>
            </a:r>
            <a:r>
              <a:rPr lang="en-GB" sz="1400" i="1" dirty="0" smtClean="0"/>
              <a:t>RNA. Tightly packed chromatin which cannot be transcribed is referred to as </a:t>
            </a:r>
            <a:r>
              <a:rPr lang="en-GB" sz="1400" i="1" dirty="0"/>
              <a:t>heterochromatin</a:t>
            </a:r>
            <a:r>
              <a:rPr lang="en-GB" sz="1400" i="1" dirty="0" smtClean="0"/>
              <a:t>.</a:t>
            </a:r>
            <a:endParaRPr lang="en-US" sz="1400" i="1" dirty="0"/>
          </a:p>
        </p:txBody>
      </p:sp>
    </p:spTree>
    <p:extLst>
      <p:ext uri="{BB962C8B-B14F-4D97-AF65-F5344CB8AC3E}">
        <p14:creationId xmlns:p14="http://schemas.microsoft.com/office/powerpoint/2010/main" xmlns="" val="2521142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33906"/>
          </a:xfrm>
        </p:spPr>
        <p:txBody>
          <a:bodyPr>
            <a:noAutofit/>
          </a:bodyPr>
          <a:lstStyle/>
          <a:p>
            <a:pPr fontAlgn="b">
              <a:spcAft>
                <a:spcPts val="0"/>
              </a:spcAft>
            </a:pPr>
            <a:r>
              <a:rPr lang="en-GB" sz="1600" dirty="0">
                <a:solidFill>
                  <a:srgbClr val="000000"/>
                </a:solidFill>
                <a:latin typeface="Arial"/>
                <a:ea typeface="ＭＳ 明朝"/>
                <a:cs typeface="Arial"/>
              </a:rPr>
              <a:t>7.2.</a:t>
            </a:r>
            <a:r>
              <a:rPr lang="en-GB" sz="1600" dirty="0" smtClean="0">
                <a:solidFill>
                  <a:srgbClr val="000000"/>
                </a:solidFill>
                <a:latin typeface="Arial"/>
                <a:ea typeface="ＭＳ 明朝"/>
                <a:cs typeface="Arial"/>
              </a:rPr>
              <a:t>U2 Nucleosomes </a:t>
            </a:r>
            <a:r>
              <a:rPr lang="en-GB" sz="1600" dirty="0">
                <a:solidFill>
                  <a:srgbClr val="000000"/>
                </a:solidFill>
                <a:latin typeface="Arial"/>
                <a:ea typeface="ＭＳ 明朝"/>
                <a:cs typeface="Arial"/>
              </a:rPr>
              <a:t>help to regulate transcription in eukaryotes.</a:t>
            </a:r>
          </a:p>
        </p:txBody>
      </p:sp>
      <p:pic>
        <p:nvPicPr>
          <p:cNvPr id="3" name="Picture 2"/>
          <p:cNvPicPr>
            <a:picLocks noChangeAspect="1"/>
          </p:cNvPicPr>
          <p:nvPr/>
        </p:nvPicPr>
        <p:blipFill>
          <a:blip r:embed="rId2"/>
          <a:stretch>
            <a:fillRect/>
          </a:stretch>
        </p:blipFill>
        <p:spPr>
          <a:xfrm>
            <a:off x="351644" y="2032000"/>
            <a:ext cx="8472344" cy="2740526"/>
          </a:xfrm>
          <a:prstGeom prst="rect">
            <a:avLst/>
          </a:prstGeom>
        </p:spPr>
      </p:pic>
      <p:sp>
        <p:nvSpPr>
          <p:cNvPr id="4" name="Rectangle 3"/>
          <p:cNvSpPr/>
          <p:nvPr/>
        </p:nvSpPr>
        <p:spPr>
          <a:xfrm>
            <a:off x="3168316" y="6581001"/>
            <a:ext cx="5975684" cy="276999"/>
          </a:xfrm>
          <a:prstGeom prst="rect">
            <a:avLst/>
          </a:prstGeom>
        </p:spPr>
        <p:txBody>
          <a:bodyPr wrap="square">
            <a:spAutoFit/>
          </a:bodyPr>
          <a:lstStyle/>
          <a:p>
            <a:pPr algn="r"/>
            <a:r>
              <a:rPr lang="en-US" sz="1200" dirty="0" smtClean="0"/>
              <a:t>Edited from: </a:t>
            </a:r>
            <a:r>
              <a:rPr lang="en-US" sz="1200" dirty="0" smtClean="0">
                <a:hlinkClick r:id="rId3"/>
              </a:rPr>
              <a:t>http</a:t>
            </a:r>
            <a:r>
              <a:rPr lang="en-US" sz="1200" dirty="0">
                <a:hlinkClick r:id="rId3"/>
              </a:rPr>
              <a:t>://www.nature.com/neuro/journal/v13/n4/images/nn0410-405-F1.</a:t>
            </a:r>
            <a:r>
              <a:rPr lang="en-US" sz="1200" dirty="0" smtClean="0">
                <a:hlinkClick r:id="rId3"/>
              </a:rPr>
              <a:t>jpg</a:t>
            </a:r>
            <a:endParaRPr lang="en-US" sz="1200" dirty="0"/>
          </a:p>
        </p:txBody>
      </p:sp>
      <p:sp>
        <p:nvSpPr>
          <p:cNvPr id="7" name="Rectangle 6"/>
          <p:cNvSpPr/>
          <p:nvPr/>
        </p:nvSpPr>
        <p:spPr>
          <a:xfrm>
            <a:off x="351644" y="628568"/>
            <a:ext cx="4004456" cy="707886"/>
          </a:xfrm>
          <a:prstGeom prst="rect">
            <a:avLst/>
          </a:prstGeom>
        </p:spPr>
        <p:txBody>
          <a:bodyPr wrap="square">
            <a:spAutoFit/>
          </a:bodyPr>
          <a:lstStyle/>
          <a:p>
            <a:r>
              <a:rPr lang="en-GB" sz="2000" b="1" dirty="0"/>
              <a:t>Acetylation</a:t>
            </a:r>
            <a:r>
              <a:rPr lang="en-GB" sz="2000" dirty="0"/>
              <a:t> </a:t>
            </a:r>
            <a:r>
              <a:rPr lang="en-GB" sz="2000" dirty="0" smtClean="0"/>
              <a:t>is the addition of </a:t>
            </a:r>
            <a:r>
              <a:rPr lang="en-GB" sz="2000" dirty="0"/>
              <a:t>Acetyl </a:t>
            </a:r>
            <a:r>
              <a:rPr lang="en-GB" sz="2000" dirty="0" smtClean="0"/>
              <a:t>groups to </a:t>
            </a:r>
            <a:r>
              <a:rPr lang="en-GB" sz="2000" b="1" dirty="0" smtClean="0"/>
              <a:t>histones</a:t>
            </a:r>
          </a:p>
        </p:txBody>
      </p:sp>
      <p:sp>
        <p:nvSpPr>
          <p:cNvPr id="8" name="Rectangle 7"/>
          <p:cNvSpPr/>
          <p:nvPr/>
        </p:nvSpPr>
        <p:spPr>
          <a:xfrm>
            <a:off x="351644" y="5293671"/>
            <a:ext cx="4253353" cy="1015663"/>
          </a:xfrm>
          <a:prstGeom prst="rect">
            <a:avLst/>
          </a:prstGeom>
          <a:ln>
            <a:solidFill>
              <a:schemeClr val="tx1"/>
            </a:solidFill>
          </a:ln>
        </p:spPr>
        <p:txBody>
          <a:bodyPr wrap="square">
            <a:spAutoFit/>
          </a:bodyPr>
          <a:lstStyle/>
          <a:p>
            <a:r>
              <a:rPr lang="en-GB" sz="2000" b="1" dirty="0" err="1" smtClean="0"/>
              <a:t>n.b.</a:t>
            </a:r>
            <a:r>
              <a:rPr lang="en-GB" sz="2000" b="1" dirty="0" smtClean="0"/>
              <a:t> Methylation</a:t>
            </a:r>
            <a:r>
              <a:rPr lang="en-GB" sz="2000" dirty="0" smtClean="0"/>
              <a:t> of </a:t>
            </a:r>
            <a:r>
              <a:rPr lang="en-GB" sz="2000" b="1" dirty="0" smtClean="0"/>
              <a:t>histones</a:t>
            </a:r>
            <a:r>
              <a:rPr lang="en-GB" sz="2000" dirty="0" smtClean="0"/>
              <a:t> can also occur, this process </a:t>
            </a:r>
            <a:r>
              <a:rPr lang="en-GB" sz="2000" b="1" dirty="0" smtClean="0"/>
              <a:t>can </a:t>
            </a:r>
            <a:r>
              <a:rPr lang="en-GB" sz="2000" b="1" dirty="0"/>
              <a:t>both promote and inhibit</a:t>
            </a:r>
            <a:r>
              <a:rPr lang="en-GB" sz="2000" dirty="0"/>
              <a:t> </a:t>
            </a:r>
            <a:r>
              <a:rPr lang="en-GB" sz="2000" dirty="0" smtClean="0"/>
              <a:t>transcription</a:t>
            </a:r>
            <a:r>
              <a:rPr lang="en-US" sz="2000" dirty="0"/>
              <a:t>.</a:t>
            </a:r>
            <a:endParaRPr lang="en-GB" sz="2000" b="1" dirty="0"/>
          </a:p>
        </p:txBody>
      </p:sp>
      <p:sp>
        <p:nvSpPr>
          <p:cNvPr id="9" name="Rectangle 8"/>
          <p:cNvSpPr/>
          <p:nvPr/>
        </p:nvSpPr>
        <p:spPr>
          <a:xfrm>
            <a:off x="351644" y="1487215"/>
            <a:ext cx="4004456" cy="400110"/>
          </a:xfrm>
          <a:prstGeom prst="rect">
            <a:avLst/>
          </a:prstGeom>
        </p:spPr>
        <p:txBody>
          <a:bodyPr wrap="square">
            <a:spAutoFit/>
          </a:bodyPr>
          <a:lstStyle/>
          <a:p>
            <a:r>
              <a:rPr lang="en-GB" sz="2000" dirty="0"/>
              <a:t>Acetylation </a:t>
            </a:r>
            <a:r>
              <a:rPr lang="en-GB" sz="2000" dirty="0" smtClean="0"/>
              <a:t>promotes transcription</a:t>
            </a:r>
            <a:endParaRPr lang="en-GB" sz="2000" b="1" dirty="0" smtClean="0"/>
          </a:p>
        </p:txBody>
      </p:sp>
      <p:sp>
        <p:nvSpPr>
          <p:cNvPr id="12" name="Rectangle 11"/>
          <p:cNvSpPr/>
          <p:nvPr/>
        </p:nvSpPr>
        <p:spPr>
          <a:xfrm>
            <a:off x="4604997" y="627090"/>
            <a:ext cx="4218991" cy="1631216"/>
          </a:xfrm>
          <a:prstGeom prst="rect">
            <a:avLst/>
          </a:prstGeom>
        </p:spPr>
        <p:txBody>
          <a:bodyPr wrap="square">
            <a:spAutoFit/>
          </a:bodyPr>
          <a:lstStyle/>
          <a:p>
            <a:r>
              <a:rPr lang="en-GB" sz="2000" dirty="0" smtClean="0"/>
              <a:t>Processes that </a:t>
            </a:r>
            <a:r>
              <a:rPr lang="en-GB" sz="2000" b="1" dirty="0" smtClean="0"/>
              <a:t>promote</a:t>
            </a:r>
            <a:r>
              <a:rPr lang="en-GB" sz="2000" dirty="0" smtClean="0"/>
              <a:t> </a:t>
            </a:r>
            <a:r>
              <a:rPr lang="en-GB" sz="2000" b="1" dirty="0" smtClean="0"/>
              <a:t>transcription</a:t>
            </a:r>
            <a:r>
              <a:rPr lang="en-GB" sz="2000" dirty="0" smtClean="0"/>
              <a:t> </a:t>
            </a:r>
            <a:r>
              <a:rPr lang="en-GB" sz="2000" b="1" dirty="0" smtClean="0"/>
              <a:t>bind</a:t>
            </a:r>
            <a:r>
              <a:rPr lang="en-GB" sz="2000" dirty="0" smtClean="0"/>
              <a:t> the </a:t>
            </a:r>
            <a:r>
              <a:rPr lang="en-GB" sz="2000" b="1" dirty="0" smtClean="0"/>
              <a:t>DNA</a:t>
            </a:r>
            <a:r>
              <a:rPr lang="en-GB" sz="2000" dirty="0" smtClean="0"/>
              <a:t> more loosely to the </a:t>
            </a:r>
            <a:r>
              <a:rPr lang="en-GB" sz="2000" b="1" dirty="0" smtClean="0"/>
              <a:t>histone</a:t>
            </a:r>
            <a:r>
              <a:rPr lang="en-GB" sz="2000" dirty="0" smtClean="0"/>
              <a:t> making it </a:t>
            </a:r>
            <a:r>
              <a:rPr lang="en-GB" sz="2000" b="1" dirty="0" smtClean="0"/>
              <a:t>more accessible</a:t>
            </a:r>
            <a:r>
              <a:rPr lang="en-GB" sz="2000" dirty="0" smtClean="0"/>
              <a:t> to transcription factors (forming </a:t>
            </a:r>
            <a:r>
              <a:rPr lang="en-GB" sz="2000" b="1" dirty="0" err="1" smtClean="0"/>
              <a:t>euchromatin</a:t>
            </a:r>
            <a:r>
              <a:rPr lang="en-GB" sz="2000" b="1" dirty="0" smtClean="0"/>
              <a:t>*</a:t>
            </a:r>
            <a:r>
              <a:rPr lang="en-GB" sz="2000" dirty="0" smtClean="0"/>
              <a:t>).</a:t>
            </a:r>
            <a:endParaRPr lang="en-GB" sz="2000" b="1" dirty="0" smtClean="0"/>
          </a:p>
        </p:txBody>
      </p:sp>
      <p:sp>
        <p:nvSpPr>
          <p:cNvPr id="5" name="Rectangle 4"/>
          <p:cNvSpPr/>
          <p:nvPr/>
        </p:nvSpPr>
        <p:spPr>
          <a:xfrm>
            <a:off x="5026269" y="5693337"/>
            <a:ext cx="3797719" cy="738664"/>
          </a:xfrm>
          <a:prstGeom prst="rect">
            <a:avLst/>
          </a:prstGeom>
        </p:spPr>
        <p:txBody>
          <a:bodyPr wrap="square">
            <a:spAutoFit/>
          </a:bodyPr>
          <a:lstStyle/>
          <a:p>
            <a:r>
              <a:rPr lang="en-GB" sz="1400" i="1" dirty="0" smtClean="0"/>
              <a:t>*Chromatin </a:t>
            </a:r>
            <a:r>
              <a:rPr lang="en-GB" sz="1400" i="1" dirty="0"/>
              <a:t>is a complex </a:t>
            </a:r>
            <a:r>
              <a:rPr lang="en-GB" sz="1400" i="1" dirty="0" smtClean="0"/>
              <a:t>of DNA</a:t>
            </a:r>
            <a:r>
              <a:rPr lang="en-GB" sz="1400" i="1" dirty="0"/>
              <a:t>, protein and </a:t>
            </a:r>
            <a:r>
              <a:rPr lang="en-GB" sz="1400" i="1" dirty="0" smtClean="0"/>
              <a:t>RNA. Loosely packed chromatin which can be transcribed is referred to as </a:t>
            </a:r>
            <a:r>
              <a:rPr lang="en-GB" sz="1400" i="1" dirty="0" err="1" smtClean="0"/>
              <a:t>euchromatin</a:t>
            </a:r>
            <a:r>
              <a:rPr lang="en-GB" sz="1400" i="1" dirty="0"/>
              <a:t>.</a:t>
            </a:r>
            <a:endParaRPr lang="en-US" sz="1400" i="1" dirty="0"/>
          </a:p>
        </p:txBody>
      </p:sp>
    </p:spTree>
    <p:extLst>
      <p:ext uri="{BB962C8B-B14F-4D97-AF65-F5344CB8AC3E}">
        <p14:creationId xmlns:p14="http://schemas.microsoft.com/office/powerpoint/2010/main" xmlns="" val="495455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7.2.3 Nucleosomes help to regulate transcription in eukaryotes.&#10; "/>
          <p:cNvPicPr>
            <a:picLocks noChangeAspect="1" noChangeArrowheads="1"/>
          </p:cNvPicPr>
          <p:nvPr/>
        </p:nvPicPr>
        <p:blipFill>
          <a:blip r:embed="rId2"/>
          <a:srcRect/>
          <a:stretch>
            <a:fillRect/>
          </a:stretch>
        </p:blipFill>
        <p:spPr bwMode="auto">
          <a:xfrm>
            <a:off x="210453" y="261257"/>
            <a:ext cx="8786474" cy="659674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33906"/>
          </a:xfrm>
        </p:spPr>
        <p:txBody>
          <a:bodyPr>
            <a:noAutofit/>
          </a:bodyPr>
          <a:lstStyle/>
          <a:p>
            <a:pPr fontAlgn="b">
              <a:spcAft>
                <a:spcPts val="0"/>
              </a:spcAft>
            </a:pPr>
            <a:r>
              <a:rPr lang="en-GB" sz="1600" dirty="0">
                <a:solidFill>
                  <a:srgbClr val="000000"/>
                </a:solidFill>
                <a:latin typeface="Arial"/>
                <a:ea typeface="ＭＳ 明朝"/>
                <a:cs typeface="Arial"/>
              </a:rPr>
              <a:t>7.2.</a:t>
            </a:r>
            <a:r>
              <a:rPr lang="en-GB" sz="1600" dirty="0" smtClean="0">
                <a:solidFill>
                  <a:srgbClr val="000000"/>
                </a:solidFill>
                <a:latin typeface="Arial"/>
                <a:ea typeface="ＭＳ 明朝"/>
                <a:cs typeface="Arial"/>
              </a:rPr>
              <a:t>U2 Nucleosomes </a:t>
            </a:r>
            <a:r>
              <a:rPr lang="en-GB" sz="1600" dirty="0">
                <a:solidFill>
                  <a:srgbClr val="000000"/>
                </a:solidFill>
                <a:latin typeface="Arial"/>
                <a:ea typeface="ＭＳ 明朝"/>
                <a:cs typeface="Arial"/>
              </a:rPr>
              <a:t>help to regulate transcription in eukaryotes.</a:t>
            </a:r>
          </a:p>
        </p:txBody>
      </p:sp>
      <p:pic>
        <p:nvPicPr>
          <p:cNvPr id="3" name="Picture 2"/>
          <p:cNvPicPr>
            <a:picLocks noChangeAspect="1"/>
          </p:cNvPicPr>
          <p:nvPr/>
        </p:nvPicPr>
        <p:blipFill>
          <a:blip r:embed="rId2"/>
          <a:stretch>
            <a:fillRect/>
          </a:stretch>
        </p:blipFill>
        <p:spPr>
          <a:xfrm>
            <a:off x="790021" y="1800599"/>
            <a:ext cx="6557957" cy="3091608"/>
          </a:xfrm>
          <a:prstGeom prst="rect">
            <a:avLst/>
          </a:prstGeom>
        </p:spPr>
      </p:pic>
      <p:sp>
        <p:nvSpPr>
          <p:cNvPr id="4" name="Rectangle 3"/>
          <p:cNvSpPr/>
          <p:nvPr/>
        </p:nvSpPr>
        <p:spPr>
          <a:xfrm>
            <a:off x="2683823" y="6581001"/>
            <a:ext cx="6460177" cy="276999"/>
          </a:xfrm>
          <a:prstGeom prst="rect">
            <a:avLst/>
          </a:prstGeom>
        </p:spPr>
        <p:txBody>
          <a:bodyPr wrap="square">
            <a:spAutoFit/>
          </a:bodyPr>
          <a:lstStyle/>
          <a:p>
            <a:pPr algn="r"/>
            <a:r>
              <a:rPr lang="en-US" sz="1200" dirty="0">
                <a:hlinkClick r:id="rId3"/>
              </a:rPr>
              <a:t>http://learn.genetics.utah.edu/content/epigenetics/inheritance/images/</a:t>
            </a:r>
            <a:r>
              <a:rPr lang="en-US" sz="1200" dirty="0" smtClean="0">
                <a:hlinkClick r:id="rId3"/>
              </a:rPr>
              <a:t>Reprogramming.jpg</a:t>
            </a:r>
            <a:endParaRPr lang="en-US" sz="1200" dirty="0"/>
          </a:p>
        </p:txBody>
      </p:sp>
      <p:sp>
        <p:nvSpPr>
          <p:cNvPr id="5" name="Rectangle 4"/>
          <p:cNvSpPr/>
          <p:nvPr/>
        </p:nvSpPr>
        <p:spPr>
          <a:xfrm>
            <a:off x="-1" y="442263"/>
            <a:ext cx="9144001" cy="646331"/>
          </a:xfrm>
          <a:prstGeom prst="rect">
            <a:avLst/>
          </a:prstGeom>
        </p:spPr>
        <p:txBody>
          <a:bodyPr wrap="square">
            <a:spAutoFit/>
          </a:bodyPr>
          <a:lstStyle/>
          <a:p>
            <a:r>
              <a:rPr lang="en-GB" dirty="0"/>
              <a:t>Changes in the environment affect the cell metabolism, this in turn can directly or indirectly affect processes such as Acetylation &amp; </a:t>
            </a:r>
            <a:r>
              <a:rPr lang="en-GB" dirty="0" smtClean="0"/>
              <a:t>Methylation.</a:t>
            </a:r>
            <a:endParaRPr lang="en-GB" dirty="0"/>
          </a:p>
        </p:txBody>
      </p:sp>
      <p:sp>
        <p:nvSpPr>
          <p:cNvPr id="7" name="Rectangle 6"/>
          <p:cNvSpPr/>
          <p:nvPr/>
        </p:nvSpPr>
        <p:spPr>
          <a:xfrm>
            <a:off x="0" y="1146584"/>
            <a:ext cx="4493873" cy="830997"/>
          </a:xfrm>
          <a:prstGeom prst="rect">
            <a:avLst/>
          </a:prstGeom>
        </p:spPr>
        <p:txBody>
          <a:bodyPr wrap="square">
            <a:spAutoFit/>
          </a:bodyPr>
          <a:lstStyle/>
          <a:p>
            <a:r>
              <a:rPr lang="en-GB" sz="1600" dirty="0" smtClean="0"/>
              <a:t>Methylation and acetylation</a:t>
            </a:r>
            <a:r>
              <a:rPr lang="en-GB" sz="1600" dirty="0"/>
              <a:t> </a:t>
            </a:r>
            <a:r>
              <a:rPr lang="en-GB" sz="1600" dirty="0" smtClean="0"/>
              <a:t>mark the DNA to affect transcription. These these markers are known as </a:t>
            </a:r>
            <a:r>
              <a:rPr lang="en-GB" sz="1600" b="1" dirty="0" smtClean="0"/>
              <a:t>epigenetic tags*</a:t>
            </a:r>
            <a:r>
              <a:rPr lang="en-GB" sz="1600" dirty="0" smtClean="0"/>
              <a:t>.</a:t>
            </a:r>
            <a:endParaRPr lang="en-GB" sz="1600" dirty="0"/>
          </a:p>
        </p:txBody>
      </p:sp>
      <p:sp>
        <p:nvSpPr>
          <p:cNvPr id="8" name="Rectangle 7"/>
          <p:cNvSpPr/>
          <p:nvPr/>
        </p:nvSpPr>
        <p:spPr>
          <a:xfrm>
            <a:off x="-1" y="5015166"/>
            <a:ext cx="5370148" cy="584776"/>
          </a:xfrm>
          <a:prstGeom prst="rect">
            <a:avLst/>
          </a:prstGeom>
        </p:spPr>
        <p:txBody>
          <a:bodyPr wrap="square">
            <a:spAutoFit/>
          </a:bodyPr>
          <a:lstStyle/>
          <a:p>
            <a:r>
              <a:rPr lang="en-US" sz="1600" dirty="0"/>
              <a:t>Reprogramming scours the genome and erases </a:t>
            </a:r>
            <a:r>
              <a:rPr lang="en-US" sz="1600" dirty="0" smtClean="0"/>
              <a:t>the epigenetic </a:t>
            </a:r>
            <a:r>
              <a:rPr lang="en-US" sz="1600" dirty="0"/>
              <a:t>tags </a:t>
            </a:r>
            <a:r>
              <a:rPr lang="en-US" sz="1600" dirty="0" smtClean="0"/>
              <a:t>to </a:t>
            </a:r>
            <a:r>
              <a:rPr lang="en-US" sz="1600" dirty="0"/>
              <a:t>return the cells to a genetic "blank </a:t>
            </a:r>
            <a:r>
              <a:rPr lang="en-US" sz="1600" dirty="0" smtClean="0"/>
              <a:t>slate”.</a:t>
            </a:r>
            <a:endParaRPr lang="en-US" sz="1600" dirty="0"/>
          </a:p>
        </p:txBody>
      </p:sp>
      <p:sp>
        <p:nvSpPr>
          <p:cNvPr id="9" name="Rectangle 8"/>
          <p:cNvSpPr/>
          <p:nvPr/>
        </p:nvSpPr>
        <p:spPr>
          <a:xfrm>
            <a:off x="6700183" y="1467077"/>
            <a:ext cx="2443817" cy="1323439"/>
          </a:xfrm>
          <a:prstGeom prst="rect">
            <a:avLst/>
          </a:prstGeom>
        </p:spPr>
        <p:txBody>
          <a:bodyPr wrap="square">
            <a:spAutoFit/>
          </a:bodyPr>
          <a:lstStyle/>
          <a:p>
            <a:r>
              <a:rPr lang="en-US" sz="1600" dirty="0" smtClean="0"/>
              <a:t>For a new organism to grow it needs unmarked DNA that can develop into lots of different </a:t>
            </a:r>
            <a:r>
              <a:rPr lang="en-US" sz="1600" dirty="0" err="1" smtClean="0"/>
              <a:t>specialised</a:t>
            </a:r>
            <a:r>
              <a:rPr lang="en-US" sz="1600" dirty="0" smtClean="0"/>
              <a:t> cell types.</a:t>
            </a:r>
            <a:endParaRPr lang="en-US" sz="1600" dirty="0"/>
          </a:p>
        </p:txBody>
      </p:sp>
      <p:sp>
        <p:nvSpPr>
          <p:cNvPr id="10" name="Rectangle 9"/>
          <p:cNvSpPr/>
          <p:nvPr/>
        </p:nvSpPr>
        <p:spPr>
          <a:xfrm>
            <a:off x="3260089" y="5726204"/>
            <a:ext cx="5883911" cy="584776"/>
          </a:xfrm>
          <a:prstGeom prst="rect">
            <a:avLst/>
          </a:prstGeom>
        </p:spPr>
        <p:txBody>
          <a:bodyPr wrap="square">
            <a:spAutoFit/>
          </a:bodyPr>
          <a:lstStyle/>
          <a:p>
            <a:r>
              <a:rPr lang="en-US" sz="1600" dirty="0" smtClean="0"/>
              <a:t>For a </a:t>
            </a:r>
            <a:r>
              <a:rPr lang="en-US" sz="1600" dirty="0"/>
              <a:t>small </a:t>
            </a:r>
            <a:r>
              <a:rPr lang="en-US" sz="1600" dirty="0" smtClean="0"/>
              <a:t>number of </a:t>
            </a:r>
            <a:r>
              <a:rPr lang="en-US" sz="1600" dirty="0"/>
              <a:t>genes, epigenetic tags make it through this process </a:t>
            </a:r>
            <a:r>
              <a:rPr lang="en-US" sz="1600" dirty="0" smtClean="0"/>
              <a:t>unchanged hence get passed from parent </a:t>
            </a:r>
            <a:r>
              <a:rPr lang="en-US" sz="1600" dirty="0"/>
              <a:t>to offspring.</a:t>
            </a:r>
          </a:p>
        </p:txBody>
      </p:sp>
      <p:sp>
        <p:nvSpPr>
          <p:cNvPr id="11" name="Rectangle 10"/>
          <p:cNvSpPr/>
          <p:nvPr/>
        </p:nvSpPr>
        <p:spPr>
          <a:xfrm>
            <a:off x="110003" y="5941648"/>
            <a:ext cx="3080084" cy="738664"/>
          </a:xfrm>
          <a:prstGeom prst="rect">
            <a:avLst/>
          </a:prstGeom>
        </p:spPr>
        <p:txBody>
          <a:bodyPr wrap="square">
            <a:spAutoFit/>
          </a:bodyPr>
          <a:lstStyle/>
          <a:p>
            <a:pPr lvl="0"/>
            <a:r>
              <a:rPr lang="en-GB" sz="1400" i="1" dirty="0" smtClean="0"/>
              <a:t>*The branch </a:t>
            </a:r>
            <a:r>
              <a:rPr lang="en-GB" sz="1400" i="1" dirty="0"/>
              <a:t>of genetics concerned with </a:t>
            </a:r>
            <a:r>
              <a:rPr lang="en-GB" sz="1400" i="1" dirty="0" err="1" smtClean="0"/>
              <a:t>hertible</a:t>
            </a:r>
            <a:r>
              <a:rPr lang="en-GB" sz="1400" i="1" dirty="0" smtClean="0"/>
              <a:t> </a:t>
            </a:r>
            <a:r>
              <a:rPr lang="en-GB" sz="1400" i="1" dirty="0"/>
              <a:t>changes not caused by </a:t>
            </a:r>
            <a:r>
              <a:rPr lang="en-GB" sz="1400" i="1" dirty="0" smtClean="0"/>
              <a:t>DNA is called </a:t>
            </a:r>
            <a:r>
              <a:rPr lang="en-GB" sz="1400" b="1" i="1" dirty="0" smtClean="0"/>
              <a:t>Epigenetics</a:t>
            </a:r>
            <a:r>
              <a:rPr lang="en-GB" sz="1400" i="1" dirty="0" smtClean="0"/>
              <a:t>.</a:t>
            </a:r>
            <a:endParaRPr lang="en-GB" sz="1400" i="1" dirty="0"/>
          </a:p>
        </p:txBody>
      </p:sp>
    </p:spTree>
    <p:extLst>
      <p:ext uri="{BB962C8B-B14F-4D97-AF65-F5344CB8AC3E}">
        <p14:creationId xmlns:p14="http://schemas.microsoft.com/office/powerpoint/2010/main" xmlns="" val="2298671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616386"/>
          </a:xfrm>
        </p:spPr>
        <p:txBody>
          <a:bodyPr>
            <a:noAutofit/>
          </a:bodyPr>
          <a:lstStyle/>
          <a:p>
            <a:pPr fontAlgn="b">
              <a:spcAft>
                <a:spcPts val="0"/>
              </a:spcAft>
            </a:pPr>
            <a:r>
              <a:rPr lang="en-GB" sz="1600" dirty="0">
                <a:solidFill>
                  <a:srgbClr val="000000"/>
                </a:solidFill>
                <a:latin typeface="Arial"/>
                <a:ea typeface="ＭＳ 明朝"/>
                <a:cs typeface="Arial"/>
              </a:rPr>
              <a:t>Nature of Science: Looking for patterns, trends and </a:t>
            </a:r>
            <a:r>
              <a:rPr lang="en-GB" sz="1600" dirty="0" smtClean="0">
                <a:solidFill>
                  <a:srgbClr val="000000"/>
                </a:solidFill>
                <a:latin typeface="Arial"/>
                <a:ea typeface="ＭＳ 明朝"/>
                <a:cs typeface="Arial"/>
              </a:rPr>
              <a:t>discrepancies - there </a:t>
            </a:r>
            <a:r>
              <a:rPr lang="en-GB" sz="1600" dirty="0">
                <a:solidFill>
                  <a:srgbClr val="000000"/>
                </a:solidFill>
                <a:latin typeface="Arial"/>
                <a:ea typeface="ＭＳ 明朝"/>
                <a:cs typeface="Arial"/>
              </a:rPr>
              <a:t>is mounting evidence that the environment can trigger heritable changes in epigenetic factors. (3.1)</a:t>
            </a:r>
          </a:p>
        </p:txBody>
      </p:sp>
      <p:sp>
        <p:nvSpPr>
          <p:cNvPr id="6" name="Rectangle 5"/>
          <p:cNvSpPr/>
          <p:nvPr/>
        </p:nvSpPr>
        <p:spPr>
          <a:xfrm>
            <a:off x="661766" y="5138302"/>
            <a:ext cx="7721600" cy="276999"/>
          </a:xfrm>
          <a:prstGeom prst="rect">
            <a:avLst/>
          </a:prstGeom>
          <a:ln>
            <a:solidFill>
              <a:srgbClr val="000000"/>
            </a:solidFill>
          </a:ln>
        </p:spPr>
        <p:txBody>
          <a:bodyPr wrap="square">
            <a:spAutoFit/>
          </a:bodyPr>
          <a:lstStyle/>
          <a:p>
            <a:r>
              <a:rPr lang="en-US" sz="1200" dirty="0">
                <a:solidFill>
                  <a:srgbClr val="000000"/>
                </a:solidFill>
                <a:latin typeface="Lucida Grande"/>
                <a:ea typeface="Lucida Grande"/>
                <a:cs typeface="Lucida Grande"/>
                <a:hlinkClick r:id="rId2"/>
              </a:rPr>
              <a:t>http://learn.genetics.utah.edu/content/epigenetics/rats</a:t>
            </a:r>
            <a:r>
              <a:rPr lang="en-US" sz="1200" dirty="0" smtClean="0">
                <a:solidFill>
                  <a:srgbClr val="000000"/>
                </a:solidFill>
                <a:latin typeface="Lucida Grande"/>
                <a:ea typeface="Lucida Grande"/>
                <a:cs typeface="Lucida Grande"/>
                <a:hlinkClick r:id="rId2"/>
              </a:rPr>
              <a:t>/</a:t>
            </a:r>
            <a:endParaRPr lang="en-US" sz="1200" dirty="0"/>
          </a:p>
        </p:txBody>
      </p:sp>
      <p:pic>
        <p:nvPicPr>
          <p:cNvPr id="8" name="Picture 7" descr="Screen Shot 2015-07-01 at 13.32.53.png">
            <a:hlinkClick r:id="rId2"/>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1766" y="1670453"/>
            <a:ext cx="7721600" cy="3492500"/>
          </a:xfrm>
          <a:prstGeom prst="rect">
            <a:avLst/>
          </a:prstGeom>
          <a:ln>
            <a:solidFill>
              <a:srgbClr val="000000"/>
            </a:solidFill>
          </a:ln>
        </p:spPr>
      </p:pic>
      <p:sp>
        <p:nvSpPr>
          <p:cNvPr id="10" name="Rectangle 9"/>
          <p:cNvSpPr/>
          <p:nvPr/>
        </p:nvSpPr>
        <p:spPr>
          <a:xfrm>
            <a:off x="308525" y="750727"/>
            <a:ext cx="8526949" cy="707886"/>
          </a:xfrm>
          <a:prstGeom prst="rect">
            <a:avLst/>
          </a:prstGeom>
        </p:spPr>
        <p:txBody>
          <a:bodyPr wrap="square">
            <a:spAutoFit/>
          </a:bodyPr>
          <a:lstStyle/>
          <a:p>
            <a:r>
              <a:rPr lang="en-GB" sz="2000" dirty="0" smtClean="0"/>
              <a:t>Use the excellent </a:t>
            </a:r>
            <a:r>
              <a:rPr lang="en-GB" sz="2000" b="1" dirty="0" smtClean="0">
                <a:hlinkClick r:id="rId4"/>
              </a:rPr>
              <a:t>Learn.Genetics</a:t>
            </a:r>
            <a:r>
              <a:rPr lang="en-GB" sz="2000" dirty="0" smtClean="0"/>
              <a:t> resources to learn more about Epigenetics and it’s importance.</a:t>
            </a:r>
            <a:endParaRPr lang="en-GB" sz="2000" dirty="0"/>
          </a:p>
        </p:txBody>
      </p:sp>
      <p:sp>
        <p:nvSpPr>
          <p:cNvPr id="7" name="Rectangle 6"/>
          <p:cNvSpPr/>
          <p:nvPr/>
        </p:nvSpPr>
        <p:spPr>
          <a:xfrm>
            <a:off x="460925" y="5684614"/>
            <a:ext cx="8526949" cy="707886"/>
          </a:xfrm>
          <a:prstGeom prst="rect">
            <a:avLst/>
          </a:prstGeom>
        </p:spPr>
        <p:txBody>
          <a:bodyPr wrap="square">
            <a:spAutoFit/>
          </a:bodyPr>
          <a:lstStyle/>
          <a:p>
            <a:r>
              <a:rPr lang="en-GB" sz="2000" i="1" dirty="0" smtClean="0"/>
              <a:t>What evidence can you find that supports the idea that the environment can trigger heritable changes?</a:t>
            </a:r>
            <a:endParaRPr lang="en-GB" sz="2000" i="1" dirty="0"/>
          </a:p>
        </p:txBody>
      </p:sp>
    </p:spTree>
    <p:extLst>
      <p:ext uri="{BB962C8B-B14F-4D97-AF65-F5344CB8AC3E}">
        <p14:creationId xmlns:p14="http://schemas.microsoft.com/office/powerpoint/2010/main" xmlns="" val="1869996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1306287" y="2178578"/>
            <a:ext cx="3176219" cy="4200805"/>
          </a:xfrm>
          <a:prstGeom prst="rect">
            <a:avLst/>
          </a:prstGeom>
        </p:spPr>
      </p:pic>
      <p:pic>
        <p:nvPicPr>
          <p:cNvPr id="11" name="Picture 10">
            <a:hlinkClick r:id="rId7"/>
          </p:cNvPr>
          <p:cNvPicPr>
            <a:picLocks noChangeAspect="1"/>
          </p:cNvPicPr>
          <p:nvPr/>
        </p:nvPicPr>
        <p:blipFill>
          <a:blip r:embed="rId8"/>
          <a:stretch>
            <a:fillRect/>
          </a:stretch>
        </p:blipFill>
        <p:spPr>
          <a:xfrm>
            <a:off x="6521397" y="4136991"/>
            <a:ext cx="1219200" cy="1219200"/>
          </a:xfrm>
          <a:prstGeom prst="rect">
            <a:avLst/>
          </a:prstGeom>
        </p:spPr>
      </p:pic>
      <p:sp>
        <p:nvSpPr>
          <p:cNvPr id="12" name="Rectangle 11"/>
          <p:cNvSpPr/>
          <p:nvPr/>
        </p:nvSpPr>
        <p:spPr>
          <a:xfrm>
            <a:off x="6466852" y="5363966"/>
            <a:ext cx="1388421" cy="369332"/>
          </a:xfrm>
          <a:prstGeom prst="rect">
            <a:avLst/>
          </a:prstGeom>
        </p:spPr>
        <p:txBody>
          <a:bodyPr wrap="none">
            <a:spAutoFit/>
          </a:bodyPr>
          <a:lstStyle/>
          <a:p>
            <a:r>
              <a:rPr lang="en-US" b="1" dirty="0">
                <a:hlinkClick r:id="rId7"/>
              </a:rPr>
              <a:t>Bob </a:t>
            </a:r>
            <a:r>
              <a:rPr lang="en-US" b="1" dirty="0" err="1">
                <a:hlinkClick r:id="rId7"/>
              </a:rPr>
              <a:t>Smullen</a:t>
            </a:r>
            <a:endParaRPr lang="en-US" b="1" dirty="0"/>
          </a:p>
        </p:txBody>
      </p:sp>
    </p:spTree>
    <p:extLst>
      <p:ext uri="{BB962C8B-B14F-4D97-AF65-F5344CB8AC3E}">
        <p14:creationId xmlns:p14="http://schemas.microsoft.com/office/powerpoint/2010/main" xmlns="" val="124146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637867"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22362154"/>
              </p:ext>
            </p:extLst>
          </p:nvPr>
        </p:nvGraphicFramePr>
        <p:xfrm>
          <a:off x="321932" y="784225"/>
          <a:ext cx="8500119" cy="3743384"/>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pPr algn="l" fontAlgn="b">
                        <a:spcAft>
                          <a:spcPts val="0"/>
                        </a:spcAft>
                      </a:pPr>
                      <a:r>
                        <a:rPr lang="en-GB" sz="1400" kern="1200" dirty="0">
                          <a:solidFill>
                            <a:srgbClr val="000000"/>
                          </a:solidFill>
                          <a:effectLst/>
                          <a:latin typeface="Arial"/>
                          <a:ea typeface="ＭＳ 明朝"/>
                          <a:cs typeface="Arial"/>
                        </a:rPr>
                        <a:t>7.2.U1</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Transcription occurs in a 5’ to 3’ direction.</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a:spcAft>
                          <a:spcPts val="0"/>
                        </a:spcAft>
                      </a:pPr>
                      <a:r>
                        <a:rPr lang="en-GB" sz="1400" dirty="0">
                          <a:effectLst/>
                          <a:latin typeface="Arial"/>
                          <a:ea typeface="Times New Roman"/>
                          <a:cs typeface="Arial"/>
                        </a:rPr>
                        <a:t>RNA polymerase adds the 5´ end of the free RNA nucleotide to the 3´ end of the growing mRNA molecule.</a:t>
                      </a:r>
                      <a:endParaRPr lang="en-GB" sz="1400" dirty="0">
                        <a:effectLst/>
                        <a:latin typeface="Cambria"/>
                        <a:ea typeface="ＭＳ 明朝"/>
                        <a:cs typeface="Times New Roman"/>
                      </a:endParaRPr>
                    </a:p>
                  </a:txBody>
                  <a:tcPr marL="12700" marR="12700" marT="12700" marB="0">
                    <a:solidFill>
                      <a:schemeClr val="bg1"/>
                    </a:solidFill>
                  </a:tcPr>
                </a:tc>
              </a:tr>
              <a:tr h="228024">
                <a:tc>
                  <a:txBody>
                    <a:bodyPr/>
                    <a:lstStyle/>
                    <a:p>
                      <a:pPr algn="l" fontAlgn="b">
                        <a:spcAft>
                          <a:spcPts val="0"/>
                        </a:spcAft>
                      </a:pPr>
                      <a:r>
                        <a:rPr lang="en-GB" sz="1400" kern="1200" dirty="0">
                          <a:solidFill>
                            <a:srgbClr val="000000"/>
                          </a:solidFill>
                          <a:effectLst/>
                          <a:latin typeface="Arial"/>
                          <a:ea typeface="ＭＳ 明朝"/>
                          <a:cs typeface="Arial"/>
                        </a:rPr>
                        <a:t>7.2.U2</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fontAlgn="b">
                        <a:spcAft>
                          <a:spcPts val="0"/>
                        </a:spcAft>
                      </a:pPr>
                      <a:r>
                        <a:rPr lang="en-GB" sz="1400" kern="1200">
                          <a:solidFill>
                            <a:srgbClr val="000000"/>
                          </a:solidFill>
                          <a:effectLst/>
                          <a:latin typeface="Arial"/>
                          <a:ea typeface="ＭＳ 明朝"/>
                          <a:cs typeface="Arial"/>
                        </a:rPr>
                        <a:t>Nucleosomes help to regulate transcription in eukaryotes.</a:t>
                      </a:r>
                      <a:endParaRPr lang="en-GB" sz="1400">
                        <a:effectLst/>
                        <a:latin typeface="Cambria"/>
                        <a:ea typeface="ＭＳ 明朝"/>
                        <a:cs typeface="Times New Roman"/>
                      </a:endParaRPr>
                    </a:p>
                  </a:txBody>
                  <a:tcPr marL="12700" marR="12700" marT="12700" marB="0">
                    <a:solidFill>
                      <a:schemeClr val="bg1"/>
                    </a:solidFill>
                  </a:tcPr>
                </a:tc>
                <a:tc>
                  <a:txBody>
                    <a:bodyPr/>
                    <a:lstStyle/>
                    <a:p>
                      <a:pPr>
                        <a:spcAft>
                          <a:spcPts val="0"/>
                        </a:spcAft>
                      </a:pPr>
                      <a:r>
                        <a:rPr lang="en-GB" sz="1400">
                          <a:effectLst/>
                          <a:latin typeface="Arial"/>
                          <a:ea typeface="Times New Roman"/>
                          <a:cs typeface="Arial"/>
                        </a:rPr>
                        <a:t> </a:t>
                      </a:r>
                      <a:endParaRPr lang="en-GB" sz="1400">
                        <a:effectLst/>
                        <a:latin typeface="Cambria"/>
                        <a:ea typeface="ＭＳ 明朝"/>
                        <a:cs typeface="Times New Roman"/>
                      </a:endParaRPr>
                    </a:p>
                  </a:txBody>
                  <a:tcPr marL="12700" marR="12700" marT="12700" marB="0">
                    <a:solidFill>
                      <a:schemeClr val="bg1"/>
                    </a:solidFill>
                  </a:tcPr>
                </a:tc>
              </a:tr>
              <a:tr h="228024">
                <a:tc>
                  <a:txBody>
                    <a:bodyPr/>
                    <a:lstStyle/>
                    <a:p>
                      <a:pPr algn="l" fontAlgn="b">
                        <a:spcAft>
                          <a:spcPts val="0"/>
                        </a:spcAft>
                      </a:pPr>
                      <a:r>
                        <a:rPr lang="en-GB" sz="1400" kern="1200" dirty="0">
                          <a:solidFill>
                            <a:srgbClr val="000000"/>
                          </a:solidFill>
                          <a:effectLst/>
                          <a:latin typeface="Arial"/>
                          <a:ea typeface="ＭＳ 明朝"/>
                          <a:cs typeface="Arial"/>
                        </a:rPr>
                        <a:t>7.2.U3</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Eukaryotic cells modify mRNA after transcription.</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a:spcAft>
                          <a:spcPts val="0"/>
                        </a:spcAft>
                      </a:pPr>
                      <a:r>
                        <a:rPr lang="en-GB" sz="1400">
                          <a:effectLst/>
                          <a:latin typeface="Arial"/>
                          <a:ea typeface="Times New Roman"/>
                          <a:cs typeface="Arial"/>
                        </a:rPr>
                        <a:t> </a:t>
                      </a:r>
                      <a:endParaRPr lang="en-GB" sz="1400">
                        <a:effectLst/>
                        <a:latin typeface="Cambria"/>
                        <a:ea typeface="ＭＳ 明朝"/>
                        <a:cs typeface="Times New Roman"/>
                      </a:endParaRPr>
                    </a:p>
                  </a:txBody>
                  <a:tcPr marL="12700" marR="12700" marT="12700" marB="0">
                    <a:solidFill>
                      <a:schemeClr val="bg1"/>
                    </a:solidFill>
                  </a:tcPr>
                </a:tc>
              </a:tr>
              <a:tr h="228024">
                <a:tc>
                  <a:txBody>
                    <a:bodyPr/>
                    <a:lstStyle/>
                    <a:p>
                      <a:pPr algn="l" fontAlgn="b">
                        <a:spcAft>
                          <a:spcPts val="0"/>
                        </a:spcAft>
                      </a:pPr>
                      <a:r>
                        <a:rPr lang="en-GB" sz="1400" kern="1200" dirty="0">
                          <a:solidFill>
                            <a:srgbClr val="000000"/>
                          </a:solidFill>
                          <a:effectLst/>
                          <a:latin typeface="Arial"/>
                          <a:ea typeface="ＭＳ 明朝"/>
                          <a:cs typeface="Arial"/>
                        </a:rPr>
                        <a:t>7.2.U4</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Splicing of mRNA increases the number of different proteins an organism can produce.</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a:spcAft>
                          <a:spcPts val="0"/>
                        </a:spcAft>
                      </a:pPr>
                      <a:r>
                        <a:rPr lang="en-GB" sz="1400">
                          <a:effectLst/>
                          <a:latin typeface="Arial"/>
                          <a:ea typeface="Times New Roman"/>
                          <a:cs typeface="Arial"/>
                        </a:rPr>
                        <a:t> </a:t>
                      </a:r>
                      <a:endParaRPr lang="en-GB" sz="1400">
                        <a:effectLst/>
                        <a:latin typeface="Cambria"/>
                        <a:ea typeface="ＭＳ 明朝"/>
                        <a:cs typeface="Times New Roman"/>
                      </a:endParaRPr>
                    </a:p>
                  </a:txBody>
                  <a:tcPr marL="12700" marR="12700" marT="12700" marB="0">
                    <a:solidFill>
                      <a:schemeClr val="bg1"/>
                    </a:solidFill>
                  </a:tcPr>
                </a:tc>
              </a:tr>
              <a:tr h="228024">
                <a:tc>
                  <a:txBody>
                    <a:bodyPr/>
                    <a:lstStyle/>
                    <a:p>
                      <a:pPr algn="l" fontAlgn="b">
                        <a:spcAft>
                          <a:spcPts val="0"/>
                        </a:spcAft>
                      </a:pPr>
                      <a:r>
                        <a:rPr lang="en-GB" sz="1400" kern="1200" dirty="0">
                          <a:solidFill>
                            <a:srgbClr val="000000"/>
                          </a:solidFill>
                          <a:effectLst/>
                          <a:latin typeface="Arial"/>
                          <a:ea typeface="ＭＳ 明朝"/>
                          <a:cs typeface="Arial"/>
                        </a:rPr>
                        <a:t>7.2.U5</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Gene expression is regulated by proteins that bind to specific base sequences in DNA.</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a:spcAft>
                          <a:spcPts val="0"/>
                        </a:spcAft>
                      </a:pPr>
                      <a:r>
                        <a:rPr lang="en-GB" sz="1400">
                          <a:effectLst/>
                          <a:latin typeface="Arial"/>
                          <a:ea typeface="Times New Roman"/>
                          <a:cs typeface="Arial"/>
                        </a:rPr>
                        <a:t> </a:t>
                      </a:r>
                      <a:endParaRPr lang="en-GB" sz="1400">
                        <a:effectLst/>
                        <a:latin typeface="Cambria"/>
                        <a:ea typeface="ＭＳ 明朝"/>
                        <a:cs typeface="Times New Roman"/>
                      </a:endParaRPr>
                    </a:p>
                  </a:txBody>
                  <a:tcPr marL="12700" marR="12700" marT="12700" marB="0">
                    <a:solidFill>
                      <a:schemeClr val="bg1"/>
                    </a:solidFill>
                  </a:tcPr>
                </a:tc>
              </a:tr>
              <a:tr h="228024">
                <a:tc>
                  <a:txBody>
                    <a:bodyPr/>
                    <a:lstStyle/>
                    <a:p>
                      <a:pPr algn="l" fontAlgn="b">
                        <a:spcAft>
                          <a:spcPts val="0"/>
                        </a:spcAft>
                      </a:pPr>
                      <a:r>
                        <a:rPr lang="en-GB" sz="1400" kern="1200" dirty="0">
                          <a:solidFill>
                            <a:srgbClr val="000000"/>
                          </a:solidFill>
                          <a:effectLst/>
                          <a:latin typeface="Arial"/>
                          <a:ea typeface="ＭＳ 明朝"/>
                          <a:cs typeface="Arial"/>
                        </a:rPr>
                        <a:t>7.2.U6</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fontAlgn="b">
                        <a:spcAft>
                          <a:spcPts val="0"/>
                        </a:spcAft>
                      </a:pPr>
                      <a:r>
                        <a:rPr lang="en-GB" sz="1400" kern="1200">
                          <a:solidFill>
                            <a:srgbClr val="000000"/>
                          </a:solidFill>
                          <a:effectLst/>
                          <a:latin typeface="Arial"/>
                          <a:ea typeface="ＭＳ 明朝"/>
                          <a:cs typeface="Arial"/>
                        </a:rPr>
                        <a:t>The environment of a cell and of an organism has an impact on gene expression.</a:t>
                      </a:r>
                      <a:endParaRPr lang="en-GB" sz="1400">
                        <a:effectLst/>
                        <a:latin typeface="Cambria"/>
                        <a:ea typeface="ＭＳ 明朝"/>
                        <a:cs typeface="Times New Roman"/>
                      </a:endParaRPr>
                    </a:p>
                  </a:txBody>
                  <a:tcPr marL="12700" marR="12700" marT="12700" marB="0">
                    <a:solidFill>
                      <a:schemeClr val="bg1"/>
                    </a:solidFill>
                  </a:tcPr>
                </a:tc>
                <a:tc>
                  <a:txBody>
                    <a:bodyPr/>
                    <a:lstStyle/>
                    <a:p>
                      <a:pPr>
                        <a:spcAft>
                          <a:spcPts val="0"/>
                        </a:spcAft>
                      </a:pPr>
                      <a:r>
                        <a:rPr lang="en-GB" sz="1400">
                          <a:effectLst/>
                          <a:latin typeface="Arial"/>
                          <a:ea typeface="Times New Roman"/>
                          <a:cs typeface="Arial"/>
                        </a:rPr>
                        <a:t> </a:t>
                      </a:r>
                      <a:endParaRPr lang="en-GB" sz="1400">
                        <a:effectLst/>
                        <a:latin typeface="Cambria"/>
                        <a:ea typeface="ＭＳ 明朝"/>
                        <a:cs typeface="Times New Roman"/>
                      </a:endParaRPr>
                    </a:p>
                  </a:txBody>
                  <a:tcPr marL="12700" marR="12700" marT="12700" marB="0">
                    <a:solidFill>
                      <a:schemeClr val="bg1"/>
                    </a:solidFill>
                  </a:tcPr>
                </a:tc>
              </a:tr>
              <a:tr h="228024">
                <a:tc>
                  <a:txBody>
                    <a:bodyPr/>
                    <a:lstStyle/>
                    <a:p>
                      <a:pPr algn="l" fontAlgn="b">
                        <a:spcAft>
                          <a:spcPts val="0"/>
                        </a:spcAft>
                      </a:pPr>
                      <a:r>
                        <a:rPr lang="en-GB" sz="1400" kern="1200" dirty="0">
                          <a:solidFill>
                            <a:srgbClr val="000000"/>
                          </a:solidFill>
                          <a:effectLst/>
                          <a:latin typeface="Arial"/>
                          <a:ea typeface="ＭＳ 明朝"/>
                          <a:cs typeface="Arial"/>
                        </a:rPr>
                        <a:t>7.2.A1</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fontAlgn="b">
                        <a:spcAft>
                          <a:spcPts val="0"/>
                        </a:spcAft>
                      </a:pPr>
                      <a:r>
                        <a:rPr lang="en-GB" sz="1400" kern="1200">
                          <a:solidFill>
                            <a:srgbClr val="000000"/>
                          </a:solidFill>
                          <a:effectLst/>
                          <a:latin typeface="Arial"/>
                          <a:ea typeface="ＭＳ 明朝"/>
                          <a:cs typeface="Arial"/>
                        </a:rPr>
                        <a:t>The promoter as an example of non-coding DNA with a function.</a:t>
                      </a:r>
                      <a:endParaRPr lang="en-GB" sz="1400">
                        <a:effectLst/>
                        <a:latin typeface="Cambria"/>
                        <a:ea typeface="ＭＳ 明朝"/>
                        <a:cs typeface="Times New Roman"/>
                      </a:endParaRPr>
                    </a:p>
                  </a:txBody>
                  <a:tcPr marL="12700" marR="12700" marT="12700" marB="0">
                    <a:solidFill>
                      <a:schemeClr val="bg1"/>
                    </a:solidFill>
                  </a:tcPr>
                </a:tc>
                <a:tc>
                  <a:txBody>
                    <a:bodyPr/>
                    <a:lstStyle/>
                    <a:p>
                      <a:pPr>
                        <a:spcAft>
                          <a:spcPts val="0"/>
                        </a:spcAft>
                      </a:pPr>
                      <a:r>
                        <a:rPr lang="en-GB" sz="1400">
                          <a:effectLst/>
                          <a:latin typeface="Arial"/>
                          <a:ea typeface="Times New Roman"/>
                          <a:cs typeface="Arial"/>
                        </a:rPr>
                        <a:t> </a:t>
                      </a:r>
                      <a:endParaRPr lang="en-GB" sz="1400">
                        <a:effectLst/>
                        <a:latin typeface="Cambria"/>
                        <a:ea typeface="ＭＳ 明朝"/>
                        <a:cs typeface="Times New Roman"/>
                      </a:endParaRPr>
                    </a:p>
                  </a:txBody>
                  <a:tcPr marL="12700" marR="12700" marT="12700" marB="0">
                    <a:solidFill>
                      <a:schemeClr val="bg1"/>
                    </a:solidFill>
                  </a:tcPr>
                </a:tc>
              </a:tr>
              <a:tr h="228024">
                <a:tc>
                  <a:txBody>
                    <a:bodyPr/>
                    <a:lstStyle/>
                    <a:p>
                      <a:pPr algn="l" fontAlgn="b">
                        <a:spcAft>
                          <a:spcPts val="0"/>
                        </a:spcAft>
                      </a:pPr>
                      <a:r>
                        <a:rPr lang="en-GB" sz="1400" kern="1200" dirty="0">
                          <a:solidFill>
                            <a:srgbClr val="000000"/>
                          </a:solidFill>
                          <a:effectLst/>
                          <a:latin typeface="Arial"/>
                          <a:ea typeface="ＭＳ 明朝"/>
                          <a:cs typeface="Arial"/>
                        </a:rPr>
                        <a:t>7.2.S1</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fontAlgn="b">
                        <a:spcAft>
                          <a:spcPts val="0"/>
                        </a:spcAft>
                      </a:pPr>
                      <a:r>
                        <a:rPr lang="en-GB" sz="1400" kern="1200" dirty="0">
                          <a:solidFill>
                            <a:srgbClr val="000000"/>
                          </a:solidFill>
                          <a:effectLst/>
                          <a:latin typeface="Arial"/>
                          <a:ea typeface="ＭＳ 明朝"/>
                          <a:cs typeface="Arial"/>
                        </a:rPr>
                        <a:t>Analysis of changes in the DNA methylation patterns.</a:t>
                      </a:r>
                      <a:endParaRPr lang="en-GB" sz="1400" dirty="0">
                        <a:effectLst/>
                        <a:latin typeface="Cambria"/>
                        <a:ea typeface="ＭＳ 明朝"/>
                        <a:cs typeface="Times New Roman"/>
                      </a:endParaRPr>
                    </a:p>
                  </a:txBody>
                  <a:tcPr marL="12700" marR="12700" marT="12700" marB="0">
                    <a:solidFill>
                      <a:schemeClr val="bg1"/>
                    </a:solidFill>
                  </a:tcPr>
                </a:tc>
                <a:tc>
                  <a:txBody>
                    <a:bodyPr/>
                    <a:lstStyle/>
                    <a:p>
                      <a:pPr>
                        <a:spcAft>
                          <a:spcPts val="0"/>
                        </a:spcAft>
                      </a:pPr>
                      <a:r>
                        <a:rPr lang="en-GB" sz="1400" dirty="0">
                          <a:effectLst/>
                          <a:latin typeface="Arial"/>
                          <a:ea typeface="Times New Roman"/>
                          <a:cs typeface="Arial"/>
                        </a:rPr>
                        <a:t> </a:t>
                      </a:r>
                      <a:endParaRPr lang="en-GB" sz="1400" dirty="0">
                        <a:effectLst/>
                        <a:latin typeface="Cambria"/>
                        <a:ea typeface="ＭＳ 明朝"/>
                        <a:cs typeface="Times New Roman"/>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xmlns="" val="694705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68800" y="1190303"/>
            <a:ext cx="4775200" cy="3822700"/>
          </a:xfrm>
          <a:prstGeom prst="rect">
            <a:avLst/>
          </a:prstGeom>
        </p:spPr>
      </p:pic>
      <p:sp>
        <p:nvSpPr>
          <p:cNvPr id="2" name="Title 1"/>
          <p:cNvSpPr>
            <a:spLocks noGrp="1"/>
          </p:cNvSpPr>
          <p:nvPr>
            <p:ph type="title"/>
          </p:nvPr>
        </p:nvSpPr>
        <p:spPr>
          <a:xfrm>
            <a:off x="-11652" y="4761"/>
            <a:ext cx="9144000" cy="368754"/>
          </a:xfrm>
        </p:spPr>
        <p:txBody>
          <a:bodyPr>
            <a:noAutofit/>
          </a:bodyPr>
          <a:lstStyle/>
          <a:p>
            <a:r>
              <a:rPr lang="en-US" sz="1600" b="1" dirty="0" smtClean="0">
                <a:latin typeface="Arial"/>
                <a:cs typeface="Arial"/>
              </a:rPr>
              <a:t>Review: </a:t>
            </a:r>
            <a:r>
              <a:rPr lang="en-US" sz="1600" dirty="0" smtClean="0">
                <a:latin typeface="Arial"/>
                <a:cs typeface="Arial"/>
              </a:rPr>
              <a:t>7.1</a:t>
            </a:r>
            <a:r>
              <a:rPr lang="en-US" sz="1600" dirty="0">
                <a:latin typeface="Arial"/>
                <a:cs typeface="Arial"/>
              </a:rPr>
              <a:t>.</a:t>
            </a:r>
            <a:r>
              <a:rPr lang="en-US" sz="1600" dirty="0" smtClean="0">
                <a:latin typeface="Arial"/>
                <a:cs typeface="Arial"/>
              </a:rPr>
              <a:t>U6 Some </a:t>
            </a:r>
            <a:r>
              <a:rPr lang="en-US" sz="1600" dirty="0">
                <a:latin typeface="Arial"/>
                <a:cs typeface="Arial"/>
              </a:rPr>
              <a:t>regions of DNA do not code for proteins but have other important functions.</a:t>
            </a:r>
          </a:p>
        </p:txBody>
      </p:sp>
      <p:sp>
        <p:nvSpPr>
          <p:cNvPr id="3" name="Rectangle 2"/>
          <p:cNvSpPr/>
          <p:nvPr/>
        </p:nvSpPr>
        <p:spPr>
          <a:xfrm>
            <a:off x="0" y="543972"/>
            <a:ext cx="8399566" cy="646331"/>
          </a:xfrm>
          <a:prstGeom prst="rect">
            <a:avLst/>
          </a:prstGeom>
          <a:noFill/>
        </p:spPr>
        <p:txBody>
          <a:bodyPr wrap="square">
            <a:spAutoFit/>
          </a:bodyPr>
          <a:lstStyle/>
          <a:p>
            <a:r>
              <a:rPr lang="en-US" dirty="0" smtClean="0"/>
              <a:t>Between genes exist </a:t>
            </a:r>
            <a:r>
              <a:rPr lang="en-US" b="1" dirty="0" smtClean="0"/>
              <a:t>non-coding regions of DNA</a:t>
            </a:r>
            <a:r>
              <a:rPr lang="en-US" dirty="0" smtClean="0"/>
              <a:t>. Although such DNA does not code for polypeptides it </a:t>
            </a:r>
            <a:r>
              <a:rPr lang="en-US" b="1" dirty="0" smtClean="0"/>
              <a:t>can affect transcription</a:t>
            </a:r>
            <a:r>
              <a:rPr lang="en-US" dirty="0" smtClean="0"/>
              <a:t> of mRNA.</a:t>
            </a:r>
          </a:p>
        </p:txBody>
      </p:sp>
      <p:sp>
        <p:nvSpPr>
          <p:cNvPr id="6" name="Rectangle 5"/>
          <p:cNvSpPr/>
          <p:nvPr/>
        </p:nvSpPr>
        <p:spPr>
          <a:xfrm>
            <a:off x="237391" y="3519484"/>
            <a:ext cx="4572000" cy="2308324"/>
          </a:xfrm>
          <a:prstGeom prst="rect">
            <a:avLst/>
          </a:prstGeom>
        </p:spPr>
        <p:txBody>
          <a:bodyPr>
            <a:spAutoFit/>
          </a:bodyPr>
          <a:lstStyle/>
          <a:p>
            <a:r>
              <a:rPr lang="en-US" dirty="0"/>
              <a:t>Some </a:t>
            </a:r>
            <a:r>
              <a:rPr lang="en-US" dirty="0" smtClean="0"/>
              <a:t>other regions </a:t>
            </a:r>
            <a:r>
              <a:rPr lang="en-US" dirty="0"/>
              <a:t>act as binding sites for particular proteins, which in turn affect transcription of the nearby gene:</a:t>
            </a:r>
          </a:p>
          <a:p>
            <a:pPr marL="285750" indent="-285750">
              <a:buFont typeface="Arial"/>
              <a:buChar char="•"/>
            </a:pPr>
            <a:r>
              <a:rPr lang="en-US" b="1" dirty="0"/>
              <a:t>Enhancers</a:t>
            </a:r>
            <a:r>
              <a:rPr lang="en-US" dirty="0"/>
              <a:t> are sequences that </a:t>
            </a:r>
            <a:r>
              <a:rPr lang="en-US" b="1" dirty="0"/>
              <a:t>increase the rate of transcription</a:t>
            </a:r>
            <a:r>
              <a:rPr lang="en-US" dirty="0"/>
              <a:t> (when a protein is bound to it)</a:t>
            </a:r>
          </a:p>
          <a:p>
            <a:pPr marL="285750" indent="-285750">
              <a:buFont typeface="Arial"/>
              <a:buChar char="•"/>
            </a:pPr>
            <a:r>
              <a:rPr lang="en-US" b="1" dirty="0"/>
              <a:t>Silencers inhibit transcription </a:t>
            </a:r>
            <a:r>
              <a:rPr lang="en-US" dirty="0"/>
              <a:t>(when a protein is bound to it)</a:t>
            </a:r>
          </a:p>
        </p:txBody>
      </p:sp>
      <p:sp>
        <p:nvSpPr>
          <p:cNvPr id="7" name="Rectangle 6"/>
          <p:cNvSpPr/>
          <p:nvPr/>
        </p:nvSpPr>
        <p:spPr>
          <a:xfrm>
            <a:off x="237391" y="2005183"/>
            <a:ext cx="4572000" cy="646331"/>
          </a:xfrm>
          <a:prstGeom prst="rect">
            <a:avLst/>
          </a:prstGeom>
        </p:spPr>
        <p:txBody>
          <a:bodyPr>
            <a:spAutoFit/>
          </a:bodyPr>
          <a:lstStyle/>
          <a:p>
            <a:r>
              <a:rPr lang="en-US" b="1" dirty="0"/>
              <a:t>Promoters</a:t>
            </a:r>
            <a:r>
              <a:rPr lang="en-US" dirty="0"/>
              <a:t> sequences are </a:t>
            </a:r>
            <a:r>
              <a:rPr lang="en-US" b="1" dirty="0"/>
              <a:t>attachment</a:t>
            </a:r>
            <a:r>
              <a:rPr lang="en-US" dirty="0"/>
              <a:t> </a:t>
            </a:r>
            <a:r>
              <a:rPr lang="en-US" b="1" dirty="0"/>
              <a:t>points</a:t>
            </a:r>
            <a:r>
              <a:rPr lang="en-US" dirty="0"/>
              <a:t> for </a:t>
            </a:r>
            <a:r>
              <a:rPr lang="en-US" b="1" dirty="0"/>
              <a:t>RNA polymerase</a:t>
            </a:r>
            <a:r>
              <a:rPr lang="en-US" dirty="0"/>
              <a:t> adjacent to the gene</a:t>
            </a:r>
          </a:p>
        </p:txBody>
      </p:sp>
      <p:sp>
        <p:nvSpPr>
          <p:cNvPr id="8" name="Rectangle 7"/>
          <p:cNvSpPr/>
          <p:nvPr/>
        </p:nvSpPr>
        <p:spPr>
          <a:xfrm>
            <a:off x="4572000" y="6581001"/>
            <a:ext cx="4572000" cy="276999"/>
          </a:xfrm>
          <a:prstGeom prst="rect">
            <a:avLst/>
          </a:prstGeom>
        </p:spPr>
        <p:txBody>
          <a:bodyPr>
            <a:spAutoFit/>
          </a:bodyPr>
          <a:lstStyle/>
          <a:p>
            <a:pPr algn="r"/>
            <a:r>
              <a:rPr lang="en-US" sz="1200" dirty="0">
                <a:hlinkClick r:id="rId3"/>
              </a:rPr>
              <a:t>http://commons.wikimedia.org/wiki/</a:t>
            </a:r>
            <a:r>
              <a:rPr lang="en-US" sz="1200" dirty="0" smtClean="0">
                <a:hlinkClick r:id="rId3"/>
              </a:rPr>
              <a:t>File:Gene.png</a:t>
            </a:r>
            <a:endParaRPr lang="en-US" sz="1200" dirty="0"/>
          </a:p>
        </p:txBody>
      </p:sp>
    </p:spTree>
    <p:extLst>
      <p:ext uri="{BB962C8B-B14F-4D97-AF65-F5344CB8AC3E}">
        <p14:creationId xmlns:p14="http://schemas.microsoft.com/office/powerpoint/2010/main" xmlns="" val="132524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867836" y="4145783"/>
            <a:ext cx="7429500" cy="1206500"/>
          </a:xfrm>
          <a:prstGeom prst="rect">
            <a:avLst/>
          </a:prstGeom>
        </p:spPr>
      </p:pic>
      <p:sp>
        <p:nvSpPr>
          <p:cNvPr id="2" name="Title 1"/>
          <p:cNvSpPr>
            <a:spLocks noGrp="1"/>
          </p:cNvSpPr>
          <p:nvPr>
            <p:ph type="title"/>
          </p:nvPr>
        </p:nvSpPr>
        <p:spPr>
          <a:xfrm>
            <a:off x="0" y="4762"/>
            <a:ext cx="9144000" cy="333906"/>
          </a:xfrm>
        </p:spPr>
        <p:txBody>
          <a:bodyPr>
            <a:noAutofit/>
          </a:bodyPr>
          <a:lstStyle/>
          <a:p>
            <a:pPr fontAlgn="b">
              <a:spcAft>
                <a:spcPts val="0"/>
              </a:spcAft>
            </a:pPr>
            <a:r>
              <a:rPr lang="en-GB" sz="1600" dirty="0">
                <a:solidFill>
                  <a:srgbClr val="000000"/>
                </a:solidFill>
                <a:latin typeface="Arial"/>
                <a:ea typeface="ＭＳ 明朝"/>
                <a:cs typeface="Arial"/>
              </a:rPr>
              <a:t>7.2.</a:t>
            </a:r>
            <a:r>
              <a:rPr lang="en-GB" sz="1600" dirty="0" smtClean="0">
                <a:solidFill>
                  <a:srgbClr val="000000"/>
                </a:solidFill>
                <a:latin typeface="Arial"/>
                <a:ea typeface="ＭＳ 明朝"/>
                <a:cs typeface="Arial"/>
              </a:rPr>
              <a:t>A1 The </a:t>
            </a:r>
            <a:r>
              <a:rPr lang="en-GB" sz="1600" dirty="0">
                <a:solidFill>
                  <a:srgbClr val="000000"/>
                </a:solidFill>
                <a:latin typeface="Arial"/>
                <a:ea typeface="ＭＳ 明朝"/>
                <a:cs typeface="Arial"/>
              </a:rPr>
              <a:t>promoter as an example of non-coding DNA with a function.</a:t>
            </a:r>
            <a:endParaRPr lang="en-GB" sz="1600" dirty="0">
              <a:latin typeface="Cambria"/>
              <a:ea typeface="ＭＳ 明朝"/>
              <a:cs typeface="Times New Roman"/>
            </a:endParaRPr>
          </a:p>
        </p:txBody>
      </p:sp>
      <p:sp>
        <p:nvSpPr>
          <p:cNvPr id="5" name="Rectangle 4"/>
          <p:cNvSpPr/>
          <p:nvPr/>
        </p:nvSpPr>
        <p:spPr>
          <a:xfrm>
            <a:off x="335625" y="2786893"/>
            <a:ext cx="4151708" cy="861774"/>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The promoter is a </a:t>
            </a:r>
            <a:r>
              <a:rPr lang="en-US" sz="1600" b="1" dirty="0">
                <a:solidFill>
                  <a:schemeClr val="tx1"/>
                </a:solidFill>
              </a:rPr>
              <a:t>DNA sequence</a:t>
            </a:r>
            <a:r>
              <a:rPr lang="en-US" sz="1600" dirty="0">
                <a:solidFill>
                  <a:schemeClr val="tx1"/>
                </a:solidFill>
              </a:rPr>
              <a:t> is located </a:t>
            </a:r>
            <a:r>
              <a:rPr lang="en-US" sz="1600" b="1" dirty="0" smtClean="0">
                <a:solidFill>
                  <a:schemeClr val="tx1"/>
                </a:solidFill>
              </a:rPr>
              <a:t>near </a:t>
            </a:r>
            <a:r>
              <a:rPr lang="en-US" sz="1600" b="1" dirty="0">
                <a:solidFill>
                  <a:schemeClr val="tx1"/>
                </a:solidFill>
              </a:rPr>
              <a:t>a gene</a:t>
            </a:r>
            <a:r>
              <a:rPr lang="en-US" sz="1600" dirty="0">
                <a:solidFill>
                  <a:schemeClr val="tx1"/>
                </a:solidFill>
              </a:rPr>
              <a:t>. It acts as the </a:t>
            </a:r>
            <a:r>
              <a:rPr lang="en-US" sz="1600" b="1" dirty="0">
                <a:solidFill>
                  <a:schemeClr val="tx1"/>
                </a:solidFill>
              </a:rPr>
              <a:t>binding site</a:t>
            </a:r>
            <a:r>
              <a:rPr lang="en-US" sz="1600" dirty="0">
                <a:solidFill>
                  <a:schemeClr val="tx1"/>
                </a:solidFill>
              </a:rPr>
              <a:t> for </a:t>
            </a:r>
            <a:r>
              <a:rPr lang="en-US" sz="1600" b="1" dirty="0">
                <a:solidFill>
                  <a:schemeClr val="tx1"/>
                </a:solidFill>
              </a:rPr>
              <a:t>RNA polymerase</a:t>
            </a:r>
            <a:r>
              <a:rPr lang="en-US" sz="1600" dirty="0">
                <a:solidFill>
                  <a:schemeClr val="tx1"/>
                </a:solidFill>
              </a:rPr>
              <a:t>.</a:t>
            </a:r>
          </a:p>
        </p:txBody>
      </p:sp>
      <p:sp>
        <p:nvSpPr>
          <p:cNvPr id="3" name="Rectangle 2"/>
          <p:cNvSpPr/>
          <p:nvPr/>
        </p:nvSpPr>
        <p:spPr>
          <a:xfrm>
            <a:off x="0" y="571670"/>
            <a:ext cx="7112000" cy="400110"/>
          </a:xfrm>
          <a:prstGeom prst="rect">
            <a:avLst/>
          </a:prstGeom>
        </p:spPr>
        <p:txBody>
          <a:bodyPr wrap="square">
            <a:spAutoFit/>
          </a:bodyPr>
          <a:lstStyle/>
          <a:p>
            <a:r>
              <a:rPr lang="en-US" b="1" dirty="0"/>
              <a:t>Non-coding regions</a:t>
            </a:r>
            <a:r>
              <a:rPr lang="en-US" dirty="0"/>
              <a:t> </a:t>
            </a:r>
            <a:r>
              <a:rPr lang="en-US" dirty="0" smtClean="0"/>
              <a:t>have </a:t>
            </a:r>
            <a:r>
              <a:rPr lang="en-US" b="1" dirty="0"/>
              <a:t>important functions</a:t>
            </a:r>
            <a:r>
              <a:rPr lang="en-US" dirty="0"/>
              <a:t>, for example </a:t>
            </a:r>
            <a:r>
              <a:rPr lang="en-US" sz="2000" b="1" dirty="0" smtClean="0"/>
              <a:t>promoters</a:t>
            </a:r>
            <a:r>
              <a:rPr lang="en-US" dirty="0" smtClean="0"/>
              <a:t>:</a:t>
            </a:r>
            <a:endParaRPr lang="en-US" dirty="0"/>
          </a:p>
        </p:txBody>
      </p:sp>
      <p:pic>
        <p:nvPicPr>
          <p:cNvPr id="4" name="Picture 3"/>
          <p:cNvPicPr>
            <a:picLocks noChangeAspect="1"/>
          </p:cNvPicPr>
          <p:nvPr/>
        </p:nvPicPr>
        <p:blipFill>
          <a:blip r:embed="rId3"/>
          <a:stretch>
            <a:fillRect/>
          </a:stretch>
        </p:blipFill>
        <p:spPr>
          <a:xfrm>
            <a:off x="0" y="1214967"/>
            <a:ext cx="9144000" cy="922371"/>
          </a:xfrm>
          <a:prstGeom prst="rect">
            <a:avLst/>
          </a:prstGeom>
        </p:spPr>
      </p:pic>
      <p:sp>
        <p:nvSpPr>
          <p:cNvPr id="6" name="Rectangle 5"/>
          <p:cNvSpPr/>
          <p:nvPr/>
        </p:nvSpPr>
        <p:spPr>
          <a:xfrm>
            <a:off x="4944533" y="3063891"/>
            <a:ext cx="3945466" cy="584776"/>
          </a:xfrm>
          <a:prstGeom prst="rect">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rPr>
              <a:t>The adjacent </a:t>
            </a:r>
            <a:r>
              <a:rPr lang="en-US" sz="1600" b="1" dirty="0">
                <a:solidFill>
                  <a:srgbClr val="000000"/>
                </a:solidFill>
              </a:rPr>
              <a:t>gene is transcribed</a:t>
            </a:r>
            <a:r>
              <a:rPr lang="en-US" sz="1600" dirty="0">
                <a:solidFill>
                  <a:srgbClr val="000000"/>
                </a:solidFill>
              </a:rPr>
              <a:t>, but the </a:t>
            </a:r>
            <a:r>
              <a:rPr lang="en-US" sz="1600" b="1" dirty="0">
                <a:solidFill>
                  <a:srgbClr val="000000"/>
                </a:solidFill>
              </a:rPr>
              <a:t>promoter region is not</a:t>
            </a:r>
            <a:r>
              <a:rPr lang="en-US" sz="1600" dirty="0">
                <a:solidFill>
                  <a:srgbClr val="000000"/>
                </a:solidFill>
              </a:rPr>
              <a:t>.</a:t>
            </a:r>
          </a:p>
        </p:txBody>
      </p:sp>
      <p:cxnSp>
        <p:nvCxnSpPr>
          <p:cNvPr id="7" name="Straight Connector 6"/>
          <p:cNvCxnSpPr>
            <a:endCxn id="5" idx="0"/>
          </p:cNvCxnSpPr>
          <p:nvPr/>
        </p:nvCxnSpPr>
        <p:spPr>
          <a:xfrm flipH="1">
            <a:off x="2411479" y="2137338"/>
            <a:ext cx="822788" cy="649555"/>
          </a:xfrm>
          <a:prstGeom prst="lin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cxnSp>
      <p:sp>
        <p:nvSpPr>
          <p:cNvPr id="11" name="Left Bracket 10"/>
          <p:cNvSpPr/>
          <p:nvPr/>
        </p:nvSpPr>
        <p:spPr>
          <a:xfrm rot="16200000">
            <a:off x="6104468" y="215407"/>
            <a:ext cx="270936" cy="4114800"/>
          </a:xfrm>
          <a:prstGeom prst="leftBracket">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1" idx="1"/>
            <a:endCxn id="6" idx="0"/>
          </p:cNvCxnSpPr>
          <p:nvPr/>
        </p:nvCxnSpPr>
        <p:spPr>
          <a:xfrm>
            <a:off x="6239936" y="2408275"/>
            <a:ext cx="677330" cy="655616"/>
          </a:xfrm>
          <a:prstGeom prst="lin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sp>
        <p:nvSpPr>
          <p:cNvPr id="16" name="Left Bracket 15"/>
          <p:cNvSpPr/>
          <p:nvPr/>
        </p:nvSpPr>
        <p:spPr>
          <a:xfrm rot="5400000">
            <a:off x="5937250" y="2140992"/>
            <a:ext cx="270936" cy="4449236"/>
          </a:xfrm>
          <a:prstGeom prst="leftBracket">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1"/>
            <a:endCxn id="6" idx="2"/>
          </p:cNvCxnSpPr>
          <p:nvPr/>
        </p:nvCxnSpPr>
        <p:spPr>
          <a:xfrm flipV="1">
            <a:off x="6072718" y="3648667"/>
            <a:ext cx="844548" cy="581475"/>
          </a:xfrm>
          <a:prstGeom prst="lin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a:endCxn id="5" idx="2"/>
          </p:cNvCxnSpPr>
          <p:nvPr/>
        </p:nvCxnSpPr>
        <p:spPr>
          <a:xfrm flipH="1" flipV="1">
            <a:off x="2411479" y="3648667"/>
            <a:ext cx="152400" cy="948734"/>
          </a:xfrm>
          <a:prstGeom prst="lin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cxnSp>
      <p:sp>
        <p:nvSpPr>
          <p:cNvPr id="25" name="Rectangle 24"/>
          <p:cNvSpPr/>
          <p:nvPr/>
        </p:nvSpPr>
        <p:spPr>
          <a:xfrm>
            <a:off x="488025" y="5895635"/>
            <a:ext cx="2926046" cy="542057"/>
          </a:xfrm>
          <a:prstGeom prst="rect">
            <a:avLst/>
          </a:prstGeom>
          <a:noFill/>
          <a:ln w="38100" cmpd="sng">
            <a:solidFill>
              <a:srgbClr val="FFFF00"/>
            </a:solidFill>
          </a:ln>
          <a:effectLst>
            <a:glow rad="38100">
              <a:schemeClr val="tx1"/>
            </a:glo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tx1"/>
                </a:solidFill>
              </a:rPr>
              <a:t>RNA polymerase transcribes the gene into RNA, typically mRNA.</a:t>
            </a:r>
            <a:endParaRPr lang="en-US" sz="1600" dirty="0">
              <a:solidFill>
                <a:schemeClr val="tx1"/>
              </a:solidFill>
            </a:endParaRPr>
          </a:p>
        </p:txBody>
      </p:sp>
      <p:cxnSp>
        <p:nvCxnSpPr>
          <p:cNvPr id="26" name="Straight Connector 25"/>
          <p:cNvCxnSpPr>
            <a:endCxn id="25" idx="0"/>
          </p:cNvCxnSpPr>
          <p:nvPr/>
        </p:nvCxnSpPr>
        <p:spPr>
          <a:xfrm flipH="1">
            <a:off x="1951048" y="5328981"/>
            <a:ext cx="460431" cy="566654"/>
          </a:xfrm>
          <a:prstGeom prst="line">
            <a:avLst/>
          </a:prstGeom>
          <a:noFill/>
          <a:ln w="38100" cmpd="sng">
            <a:solidFill>
              <a:srgbClr val="FFFF00"/>
            </a:solidFill>
          </a:ln>
          <a:effectLst>
            <a:glow rad="38100">
              <a:schemeClr val="tx1"/>
            </a:glow>
          </a:effectLst>
        </p:spPr>
        <p:style>
          <a:lnRef idx="1">
            <a:schemeClr val="accent1"/>
          </a:lnRef>
          <a:fillRef idx="3">
            <a:schemeClr val="accent1"/>
          </a:fillRef>
          <a:effectRef idx="2">
            <a:schemeClr val="accent1"/>
          </a:effectRef>
          <a:fontRef idx="minor">
            <a:schemeClr val="lt1"/>
          </a:fontRef>
        </p:style>
      </p:cxnSp>
      <p:sp>
        <p:nvSpPr>
          <p:cNvPr id="31" name="Rectangle 30"/>
          <p:cNvSpPr/>
          <p:nvPr/>
        </p:nvSpPr>
        <p:spPr>
          <a:xfrm>
            <a:off x="3704932" y="5343443"/>
            <a:ext cx="4265117" cy="854825"/>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tx1"/>
                </a:solidFill>
              </a:rPr>
              <a:t>Operator is a region of DNA that can regulate transcription, typically inhibiting transcription (silencers are a type of operator)</a:t>
            </a:r>
            <a:endParaRPr lang="en-US" sz="1600" dirty="0">
              <a:solidFill>
                <a:schemeClr val="tx1"/>
              </a:solidFill>
            </a:endParaRPr>
          </a:p>
        </p:txBody>
      </p:sp>
      <p:cxnSp>
        <p:nvCxnSpPr>
          <p:cNvPr id="32" name="Straight Connector 31"/>
          <p:cNvCxnSpPr/>
          <p:nvPr/>
        </p:nvCxnSpPr>
        <p:spPr>
          <a:xfrm flipH="1" flipV="1">
            <a:off x="3530592" y="4893370"/>
            <a:ext cx="1041409" cy="458914"/>
          </a:xfrm>
          <a:prstGeom prst="lin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cxnSp>
      <p:sp>
        <p:nvSpPr>
          <p:cNvPr id="37" name="Rectangle 36"/>
          <p:cNvSpPr/>
          <p:nvPr/>
        </p:nvSpPr>
        <p:spPr>
          <a:xfrm>
            <a:off x="4572000" y="6357012"/>
            <a:ext cx="4572000" cy="276999"/>
          </a:xfrm>
          <a:prstGeom prst="rect">
            <a:avLst/>
          </a:prstGeom>
        </p:spPr>
        <p:txBody>
          <a:bodyPr>
            <a:spAutoFit/>
          </a:bodyPr>
          <a:lstStyle/>
          <a:p>
            <a:pPr algn="r"/>
            <a:r>
              <a:rPr lang="en-US" sz="1200" dirty="0">
                <a:hlinkClick r:id="rId4"/>
              </a:rPr>
              <a:t>http://en.wikipedia.org/wiki/File:Lac_operon1.</a:t>
            </a:r>
            <a:r>
              <a:rPr lang="en-US" sz="1200" dirty="0" smtClean="0">
                <a:hlinkClick r:id="rId4"/>
              </a:rPr>
              <a:t>png</a:t>
            </a:r>
            <a:endParaRPr lang="en-US" sz="1200" dirty="0"/>
          </a:p>
        </p:txBody>
      </p:sp>
      <p:sp>
        <p:nvSpPr>
          <p:cNvPr id="38" name="Rectangle 37"/>
          <p:cNvSpPr/>
          <p:nvPr/>
        </p:nvSpPr>
        <p:spPr>
          <a:xfrm>
            <a:off x="4572001" y="6581001"/>
            <a:ext cx="4572000" cy="276999"/>
          </a:xfrm>
          <a:prstGeom prst="rect">
            <a:avLst/>
          </a:prstGeom>
        </p:spPr>
        <p:txBody>
          <a:bodyPr>
            <a:spAutoFit/>
          </a:bodyPr>
          <a:lstStyle/>
          <a:p>
            <a:r>
              <a:rPr lang="en-US" sz="1200" dirty="0" smtClean="0"/>
              <a:t>Edited from: </a:t>
            </a:r>
            <a:r>
              <a:rPr lang="en-US" sz="1200" dirty="0" smtClean="0">
                <a:hlinkClick r:id="rId5"/>
              </a:rPr>
              <a:t>http</a:t>
            </a:r>
            <a:r>
              <a:rPr lang="en-US" sz="1200" dirty="0">
                <a:hlinkClick r:id="rId5"/>
              </a:rPr>
              <a:t>://commons.wikimedia.org/wiki/</a:t>
            </a:r>
            <a:r>
              <a:rPr lang="en-US" sz="1200" dirty="0" smtClean="0">
                <a:hlinkClick r:id="rId5"/>
              </a:rPr>
              <a:t>File:Lac_Operon.svg</a:t>
            </a:r>
            <a:endParaRPr lang="en-US" sz="1200" dirty="0"/>
          </a:p>
        </p:txBody>
      </p:sp>
    </p:spTree>
    <p:extLst>
      <p:ext uri="{BB962C8B-B14F-4D97-AF65-F5344CB8AC3E}">
        <p14:creationId xmlns:p14="http://schemas.microsoft.com/office/powerpoint/2010/main" xmlns="" val="2885275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636394" y="1398061"/>
            <a:ext cx="7429500" cy="1587500"/>
          </a:xfrm>
          <a:prstGeom prst="rect">
            <a:avLst/>
          </a:prstGeom>
        </p:spPr>
      </p:pic>
      <p:sp>
        <p:nvSpPr>
          <p:cNvPr id="2" name="Title 1"/>
          <p:cNvSpPr>
            <a:spLocks noGrp="1"/>
          </p:cNvSpPr>
          <p:nvPr>
            <p:ph type="title"/>
          </p:nvPr>
        </p:nvSpPr>
        <p:spPr>
          <a:xfrm>
            <a:off x="0" y="4762"/>
            <a:ext cx="9144000" cy="333906"/>
          </a:xfrm>
        </p:spPr>
        <p:txBody>
          <a:bodyPr>
            <a:noAutofit/>
          </a:bodyPr>
          <a:lstStyle/>
          <a:p>
            <a:pPr fontAlgn="b">
              <a:spcAft>
                <a:spcPts val="0"/>
              </a:spcAft>
            </a:pPr>
            <a:r>
              <a:rPr lang="en-GB" sz="1600" dirty="0">
                <a:solidFill>
                  <a:srgbClr val="000000"/>
                </a:solidFill>
                <a:latin typeface="Arial"/>
                <a:ea typeface="ＭＳ 明朝"/>
                <a:cs typeface="Arial"/>
              </a:rPr>
              <a:t>7.2</a:t>
            </a:r>
            <a:r>
              <a:rPr lang="en-GB" sz="1600" dirty="0" smtClean="0">
                <a:solidFill>
                  <a:srgbClr val="000000"/>
                </a:solidFill>
                <a:latin typeface="Arial"/>
                <a:ea typeface="ＭＳ 明朝"/>
                <a:cs typeface="Arial"/>
              </a:rPr>
              <a:t>.</a:t>
            </a:r>
            <a:r>
              <a:rPr lang="en-GB" sz="1600" dirty="0">
                <a:solidFill>
                  <a:srgbClr val="000000"/>
                </a:solidFill>
                <a:latin typeface="Arial"/>
                <a:ea typeface="ＭＳ 明朝"/>
                <a:cs typeface="Arial"/>
              </a:rPr>
              <a:t>U5 Gene expression is regulated by proteins that bind to specific base sequences in DNA.</a:t>
            </a:r>
          </a:p>
        </p:txBody>
      </p:sp>
      <p:sp>
        <p:nvSpPr>
          <p:cNvPr id="4" name="Rectangle 3"/>
          <p:cNvSpPr/>
          <p:nvPr/>
        </p:nvSpPr>
        <p:spPr>
          <a:xfrm>
            <a:off x="0" y="422718"/>
            <a:ext cx="8275387" cy="646331"/>
          </a:xfrm>
          <a:prstGeom prst="rect">
            <a:avLst/>
          </a:prstGeom>
        </p:spPr>
        <p:txBody>
          <a:bodyPr wrap="square">
            <a:spAutoFit/>
          </a:bodyPr>
          <a:lstStyle/>
          <a:p>
            <a:r>
              <a:rPr lang="en-GB" dirty="0"/>
              <a:t>One well known example of the regulation of gene expression by proteins is the metabolism of lactose in </a:t>
            </a:r>
            <a:r>
              <a:rPr lang="en-GB" i="1" dirty="0"/>
              <a:t>E. Coli </a:t>
            </a:r>
            <a:r>
              <a:rPr lang="en-GB" dirty="0" smtClean="0"/>
              <a:t>bacterium. </a:t>
            </a:r>
            <a:r>
              <a:rPr lang="en-GB" dirty="0"/>
              <a:t>The diagram below illustrates this example</a:t>
            </a:r>
            <a:r>
              <a:rPr lang="en-GB" dirty="0" smtClean="0"/>
              <a:t>.</a:t>
            </a:r>
            <a:endParaRPr lang="en-US" dirty="0"/>
          </a:p>
        </p:txBody>
      </p:sp>
      <p:sp>
        <p:nvSpPr>
          <p:cNvPr id="5" name="Rectangle 4"/>
          <p:cNvSpPr/>
          <p:nvPr/>
        </p:nvSpPr>
        <p:spPr>
          <a:xfrm>
            <a:off x="7110086" y="3823023"/>
            <a:ext cx="1702123" cy="1047957"/>
          </a:xfrm>
          <a:prstGeom prst="rect">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Genes involved in the metabolism (breakdown) of lactose</a:t>
            </a:r>
            <a:endParaRPr lang="en-US" sz="1600" dirty="0">
              <a:solidFill>
                <a:srgbClr val="000000"/>
              </a:solidFill>
            </a:endParaRPr>
          </a:p>
        </p:txBody>
      </p:sp>
      <p:sp>
        <p:nvSpPr>
          <p:cNvPr id="6" name="Left Bracket 5"/>
          <p:cNvSpPr/>
          <p:nvPr/>
        </p:nvSpPr>
        <p:spPr>
          <a:xfrm rot="16200000">
            <a:off x="5764289" y="1010748"/>
            <a:ext cx="196123" cy="4407087"/>
          </a:xfrm>
          <a:prstGeom prst="leftBracket">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6" idx="1"/>
            <a:endCxn id="5" idx="0"/>
          </p:cNvCxnSpPr>
          <p:nvPr/>
        </p:nvCxnSpPr>
        <p:spPr>
          <a:xfrm>
            <a:off x="5862351" y="3312353"/>
            <a:ext cx="2098797" cy="510670"/>
          </a:xfrm>
          <a:prstGeom prst="line">
            <a:avLst/>
          </a:prstGeom>
          <a:noFill/>
          <a:ln w="381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sp>
        <p:nvSpPr>
          <p:cNvPr id="22" name="Rectangle 21"/>
          <p:cNvSpPr/>
          <p:nvPr/>
        </p:nvSpPr>
        <p:spPr>
          <a:xfrm>
            <a:off x="5201942" y="1217745"/>
            <a:ext cx="2863952" cy="1047523"/>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tx1"/>
                </a:solidFill>
              </a:rPr>
              <a:t>The </a:t>
            </a:r>
            <a:r>
              <a:rPr lang="en-US" sz="1600" b="1" dirty="0" smtClean="0">
                <a:solidFill>
                  <a:schemeClr val="tx1"/>
                </a:solidFill>
              </a:rPr>
              <a:t>repressor</a:t>
            </a:r>
            <a:r>
              <a:rPr lang="en-US" sz="1600" dirty="0" smtClean="0">
                <a:solidFill>
                  <a:schemeClr val="tx1"/>
                </a:solidFill>
              </a:rPr>
              <a:t> protein is </a:t>
            </a:r>
            <a:r>
              <a:rPr lang="en-US" sz="1600" b="1" dirty="0" smtClean="0">
                <a:solidFill>
                  <a:schemeClr val="tx1"/>
                </a:solidFill>
              </a:rPr>
              <a:t>bound</a:t>
            </a:r>
            <a:r>
              <a:rPr lang="en-US" sz="1600" dirty="0" smtClean="0">
                <a:solidFill>
                  <a:schemeClr val="tx1"/>
                </a:solidFill>
              </a:rPr>
              <a:t> to the </a:t>
            </a:r>
            <a:r>
              <a:rPr lang="en-US" sz="1600" b="1" dirty="0" smtClean="0">
                <a:solidFill>
                  <a:schemeClr val="tx1"/>
                </a:solidFill>
              </a:rPr>
              <a:t>operator</a:t>
            </a:r>
            <a:r>
              <a:rPr lang="en-US" sz="1600" dirty="0" smtClean="0">
                <a:solidFill>
                  <a:schemeClr val="tx1"/>
                </a:solidFill>
              </a:rPr>
              <a:t> </a:t>
            </a:r>
            <a:r>
              <a:rPr lang="en-US" sz="1600" b="1" dirty="0" smtClean="0">
                <a:solidFill>
                  <a:schemeClr val="tx1"/>
                </a:solidFill>
              </a:rPr>
              <a:t>preventing</a:t>
            </a:r>
            <a:r>
              <a:rPr lang="en-US" sz="1600" dirty="0" smtClean="0">
                <a:solidFill>
                  <a:schemeClr val="tx1"/>
                </a:solidFill>
              </a:rPr>
              <a:t> RNA Polymerase from </a:t>
            </a:r>
            <a:r>
              <a:rPr lang="en-US" sz="1600" b="1" dirty="0" smtClean="0">
                <a:solidFill>
                  <a:schemeClr val="tx1"/>
                </a:solidFill>
              </a:rPr>
              <a:t>transcription</a:t>
            </a:r>
            <a:r>
              <a:rPr lang="en-US" sz="1600" dirty="0" smtClean="0">
                <a:solidFill>
                  <a:schemeClr val="tx1"/>
                </a:solidFill>
              </a:rPr>
              <a:t> of the genes</a:t>
            </a:r>
            <a:endParaRPr lang="en-US" sz="1600" dirty="0">
              <a:solidFill>
                <a:schemeClr val="tx1"/>
              </a:solidFill>
            </a:endParaRPr>
          </a:p>
        </p:txBody>
      </p:sp>
      <p:cxnSp>
        <p:nvCxnSpPr>
          <p:cNvPr id="23" name="Straight Connector 22"/>
          <p:cNvCxnSpPr>
            <a:endCxn id="22" idx="1"/>
          </p:cNvCxnSpPr>
          <p:nvPr/>
        </p:nvCxnSpPr>
        <p:spPr>
          <a:xfrm flipV="1">
            <a:off x="3849416" y="1741507"/>
            <a:ext cx="1352526" cy="419012"/>
          </a:xfrm>
          <a:prstGeom prst="lin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cxnSp>
      <p:sp>
        <p:nvSpPr>
          <p:cNvPr id="41" name="Rectangle 40"/>
          <p:cNvSpPr/>
          <p:nvPr/>
        </p:nvSpPr>
        <p:spPr>
          <a:xfrm>
            <a:off x="182509" y="1217746"/>
            <a:ext cx="1676734" cy="523762"/>
          </a:xfrm>
          <a:prstGeom prst="rect">
            <a:avLst/>
          </a:prstGeom>
          <a:noFill/>
          <a:ln w="38100" cmpd="sng">
            <a:solidFill>
              <a:srgbClr val="FFFF00"/>
            </a:solidFill>
          </a:ln>
          <a:effectLst>
            <a:glow rad="38100">
              <a:schemeClr val="tx1"/>
            </a:glo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RNA Polymerase</a:t>
            </a:r>
          </a:p>
        </p:txBody>
      </p:sp>
      <p:cxnSp>
        <p:nvCxnSpPr>
          <p:cNvPr id="42" name="Straight Connector 41"/>
          <p:cNvCxnSpPr>
            <a:endCxn id="41" idx="3"/>
          </p:cNvCxnSpPr>
          <p:nvPr/>
        </p:nvCxnSpPr>
        <p:spPr>
          <a:xfrm flipH="1" flipV="1">
            <a:off x="1859243" y="1479627"/>
            <a:ext cx="340423" cy="458290"/>
          </a:xfrm>
          <a:prstGeom prst="line">
            <a:avLst/>
          </a:prstGeom>
          <a:noFill/>
          <a:ln w="38100" cmpd="sng">
            <a:solidFill>
              <a:srgbClr val="FFFF00"/>
            </a:solidFill>
          </a:ln>
          <a:effectLst>
            <a:glow rad="38100">
              <a:schemeClr val="tx1"/>
            </a:glow>
          </a:effectLst>
        </p:spPr>
        <p:style>
          <a:lnRef idx="1">
            <a:schemeClr val="accent1"/>
          </a:lnRef>
          <a:fillRef idx="3">
            <a:schemeClr val="accent1"/>
          </a:fillRef>
          <a:effectRef idx="2">
            <a:schemeClr val="accent1"/>
          </a:effectRef>
          <a:fontRef idx="minor">
            <a:schemeClr val="lt1"/>
          </a:fontRef>
        </p:style>
      </p:cxnSp>
      <p:sp>
        <p:nvSpPr>
          <p:cNvPr id="45" name="Rectangle 44"/>
          <p:cNvSpPr/>
          <p:nvPr/>
        </p:nvSpPr>
        <p:spPr>
          <a:xfrm>
            <a:off x="2945981" y="3801963"/>
            <a:ext cx="2768465" cy="1265428"/>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tx1"/>
                </a:solidFill>
              </a:rPr>
              <a:t>Operator is a region of DNA that can regulate transcription, typically inhibiting transcription, such as this silencer sequence.</a:t>
            </a:r>
            <a:endParaRPr lang="en-US" sz="1600" dirty="0">
              <a:solidFill>
                <a:schemeClr val="tx1"/>
              </a:solidFill>
            </a:endParaRPr>
          </a:p>
        </p:txBody>
      </p:sp>
      <p:cxnSp>
        <p:nvCxnSpPr>
          <p:cNvPr id="46" name="Straight Connector 45"/>
          <p:cNvCxnSpPr/>
          <p:nvPr/>
        </p:nvCxnSpPr>
        <p:spPr>
          <a:xfrm flipH="1" flipV="1">
            <a:off x="3306514" y="2985563"/>
            <a:ext cx="189384" cy="816400"/>
          </a:xfrm>
          <a:prstGeom prst="lin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cxnSp>
      <p:sp>
        <p:nvSpPr>
          <p:cNvPr id="48" name="Rectangle 47"/>
          <p:cNvSpPr/>
          <p:nvPr/>
        </p:nvSpPr>
        <p:spPr>
          <a:xfrm>
            <a:off x="306883" y="5172143"/>
            <a:ext cx="2416513" cy="1173734"/>
          </a:xfrm>
          <a:prstGeom prst="rect">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solidFill>
              </a:rPr>
              <a:t>The promoter is a DNA sequence is located near a gene. It acts as the binding site for RNA polymerase.</a:t>
            </a:r>
          </a:p>
        </p:txBody>
      </p:sp>
      <p:cxnSp>
        <p:nvCxnSpPr>
          <p:cNvPr id="50" name="Straight Connector 49"/>
          <p:cNvCxnSpPr>
            <a:stCxn id="48" idx="0"/>
          </p:cNvCxnSpPr>
          <p:nvPr/>
        </p:nvCxnSpPr>
        <p:spPr>
          <a:xfrm flipV="1">
            <a:off x="1515140" y="2985562"/>
            <a:ext cx="789273" cy="2186581"/>
          </a:xfrm>
          <a:prstGeom prst="line">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cxnSp>
      <p:sp>
        <p:nvSpPr>
          <p:cNvPr id="58" name="Rectangle 57"/>
          <p:cNvSpPr/>
          <p:nvPr/>
        </p:nvSpPr>
        <p:spPr>
          <a:xfrm>
            <a:off x="3849415" y="5407836"/>
            <a:ext cx="4739757" cy="972595"/>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The consequence of the </a:t>
            </a:r>
            <a:r>
              <a:rPr lang="en-US" b="1" dirty="0" smtClean="0">
                <a:solidFill>
                  <a:schemeClr val="tx1"/>
                </a:solidFill>
              </a:rPr>
              <a:t>inhibition of the lactose metabolism</a:t>
            </a:r>
            <a:r>
              <a:rPr lang="en-US" dirty="0" smtClean="0">
                <a:solidFill>
                  <a:schemeClr val="tx1"/>
                </a:solidFill>
              </a:rPr>
              <a:t> is that the </a:t>
            </a:r>
            <a:r>
              <a:rPr lang="en-US" b="1" dirty="0" smtClean="0">
                <a:solidFill>
                  <a:schemeClr val="tx1"/>
                </a:solidFill>
              </a:rPr>
              <a:t>concentration</a:t>
            </a:r>
            <a:r>
              <a:rPr lang="en-US" dirty="0" smtClean="0">
                <a:solidFill>
                  <a:schemeClr val="tx1"/>
                </a:solidFill>
              </a:rPr>
              <a:t> of undigested </a:t>
            </a:r>
            <a:r>
              <a:rPr lang="en-US" b="1" dirty="0" smtClean="0">
                <a:solidFill>
                  <a:schemeClr val="tx1"/>
                </a:solidFill>
              </a:rPr>
              <a:t>lactose</a:t>
            </a:r>
            <a:r>
              <a:rPr lang="en-US" dirty="0" smtClean="0">
                <a:solidFill>
                  <a:schemeClr val="tx1"/>
                </a:solidFill>
              </a:rPr>
              <a:t> now </a:t>
            </a:r>
            <a:r>
              <a:rPr lang="en-US" b="1" dirty="0" smtClean="0">
                <a:solidFill>
                  <a:schemeClr val="tx1"/>
                </a:solidFill>
              </a:rPr>
              <a:t>increases</a:t>
            </a:r>
            <a:r>
              <a:rPr lang="en-US" dirty="0" smtClean="0">
                <a:solidFill>
                  <a:schemeClr val="tx1"/>
                </a:solidFill>
              </a:rPr>
              <a:t> in </a:t>
            </a:r>
            <a:r>
              <a:rPr lang="en-US" i="1" dirty="0" smtClean="0">
                <a:solidFill>
                  <a:schemeClr val="tx1"/>
                </a:solidFill>
              </a:rPr>
              <a:t>E. Coli </a:t>
            </a:r>
            <a:r>
              <a:rPr lang="en-US" dirty="0" smtClean="0">
                <a:solidFill>
                  <a:schemeClr val="tx1"/>
                </a:solidFill>
              </a:rPr>
              <a:t>…</a:t>
            </a:r>
            <a:endParaRPr lang="en-US" dirty="0">
              <a:solidFill>
                <a:schemeClr val="tx1"/>
              </a:solidFill>
            </a:endParaRPr>
          </a:p>
        </p:txBody>
      </p:sp>
      <p:sp>
        <p:nvSpPr>
          <p:cNvPr id="59" name="Rectangle 58"/>
          <p:cNvSpPr/>
          <p:nvPr/>
        </p:nvSpPr>
        <p:spPr>
          <a:xfrm>
            <a:off x="4572001" y="6581001"/>
            <a:ext cx="4572000" cy="276999"/>
          </a:xfrm>
          <a:prstGeom prst="rect">
            <a:avLst/>
          </a:prstGeom>
        </p:spPr>
        <p:txBody>
          <a:bodyPr>
            <a:spAutoFit/>
          </a:bodyPr>
          <a:lstStyle/>
          <a:p>
            <a:r>
              <a:rPr lang="en-US" sz="1200" dirty="0" smtClean="0"/>
              <a:t>Edited from: </a:t>
            </a:r>
            <a:r>
              <a:rPr lang="en-US" sz="1200" dirty="0" smtClean="0">
                <a:hlinkClick r:id="rId3"/>
              </a:rPr>
              <a:t>http</a:t>
            </a:r>
            <a:r>
              <a:rPr lang="en-US" sz="1200" dirty="0">
                <a:hlinkClick r:id="rId3"/>
              </a:rPr>
              <a:t>://commons.wikimedia.org/wiki/</a:t>
            </a:r>
            <a:r>
              <a:rPr lang="en-US" sz="1200" dirty="0" smtClean="0">
                <a:hlinkClick r:id="rId3"/>
              </a:rPr>
              <a:t>File:Lac_Operon.svg</a:t>
            </a:r>
            <a:endParaRPr lang="en-US" sz="1200" dirty="0"/>
          </a:p>
        </p:txBody>
      </p:sp>
      <p:sp>
        <p:nvSpPr>
          <p:cNvPr id="60" name="Rectangle 59"/>
          <p:cNvSpPr/>
          <p:nvPr/>
        </p:nvSpPr>
        <p:spPr>
          <a:xfrm>
            <a:off x="182509" y="3151024"/>
            <a:ext cx="1332631" cy="348846"/>
          </a:xfrm>
          <a:prstGeom prst="rect">
            <a:avLst/>
          </a:prstGeom>
          <a:noFill/>
          <a:ln w="38100"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tx1"/>
                </a:solidFill>
              </a:rPr>
              <a:t>DNA Strand</a:t>
            </a:r>
            <a:endParaRPr lang="en-US" sz="1600" dirty="0">
              <a:solidFill>
                <a:schemeClr val="tx1"/>
              </a:solidFill>
            </a:endParaRPr>
          </a:p>
        </p:txBody>
      </p:sp>
      <p:cxnSp>
        <p:nvCxnSpPr>
          <p:cNvPr id="61" name="Straight Connector 60"/>
          <p:cNvCxnSpPr>
            <a:stCxn id="60" idx="0"/>
          </p:cNvCxnSpPr>
          <p:nvPr/>
        </p:nvCxnSpPr>
        <p:spPr>
          <a:xfrm flipV="1">
            <a:off x="848825" y="2906875"/>
            <a:ext cx="329568" cy="244149"/>
          </a:xfrm>
          <a:prstGeom prst="line">
            <a:avLst/>
          </a:prstGeom>
          <a:noFill/>
          <a:ln w="38100" cmpd="sng">
            <a:solidFill>
              <a:srgbClr val="95B3D7"/>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xmlns="" val="324602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33906"/>
          </a:xfrm>
        </p:spPr>
        <p:txBody>
          <a:bodyPr>
            <a:noAutofit/>
          </a:bodyPr>
          <a:lstStyle/>
          <a:p>
            <a:pPr fontAlgn="b">
              <a:spcAft>
                <a:spcPts val="0"/>
              </a:spcAft>
            </a:pPr>
            <a:r>
              <a:rPr lang="en-GB" sz="1600" dirty="0">
                <a:solidFill>
                  <a:srgbClr val="000000"/>
                </a:solidFill>
                <a:latin typeface="Arial"/>
                <a:ea typeface="ＭＳ 明朝"/>
                <a:cs typeface="Arial"/>
              </a:rPr>
              <a:t>7.2</a:t>
            </a:r>
            <a:r>
              <a:rPr lang="en-GB" sz="1600" dirty="0" smtClean="0">
                <a:solidFill>
                  <a:srgbClr val="000000"/>
                </a:solidFill>
                <a:latin typeface="Arial"/>
                <a:ea typeface="ＭＳ 明朝"/>
                <a:cs typeface="Arial"/>
              </a:rPr>
              <a:t>.</a:t>
            </a:r>
            <a:r>
              <a:rPr lang="en-GB" sz="1600" dirty="0">
                <a:solidFill>
                  <a:srgbClr val="000000"/>
                </a:solidFill>
                <a:latin typeface="Arial"/>
                <a:ea typeface="ＭＳ 明朝"/>
                <a:cs typeface="Arial"/>
              </a:rPr>
              <a:t>U5 Gene expression is regulated by proteins that bind to specific base sequences in DNA.</a:t>
            </a:r>
          </a:p>
        </p:txBody>
      </p:sp>
      <p:sp>
        <p:nvSpPr>
          <p:cNvPr id="6" name="Rectangle 5"/>
          <p:cNvSpPr/>
          <p:nvPr/>
        </p:nvSpPr>
        <p:spPr>
          <a:xfrm>
            <a:off x="0" y="422718"/>
            <a:ext cx="8275387" cy="646331"/>
          </a:xfrm>
          <a:prstGeom prst="rect">
            <a:avLst/>
          </a:prstGeom>
        </p:spPr>
        <p:txBody>
          <a:bodyPr wrap="square">
            <a:spAutoFit/>
          </a:bodyPr>
          <a:lstStyle/>
          <a:p>
            <a:r>
              <a:rPr lang="en-GB" dirty="0"/>
              <a:t>One well known example of the regulation of gene expression by proteins is the metabolism of lactose in </a:t>
            </a:r>
            <a:r>
              <a:rPr lang="en-GB" i="1" dirty="0"/>
              <a:t>E. Coli </a:t>
            </a:r>
            <a:r>
              <a:rPr lang="en-GB" dirty="0" smtClean="0"/>
              <a:t>bacterium. </a:t>
            </a:r>
            <a:r>
              <a:rPr lang="en-GB" dirty="0"/>
              <a:t>The diagram below illustrates this example</a:t>
            </a:r>
            <a:r>
              <a:rPr lang="en-GB" dirty="0" smtClean="0"/>
              <a:t>.</a:t>
            </a:r>
            <a:endParaRPr lang="en-US" dirty="0"/>
          </a:p>
        </p:txBody>
      </p:sp>
      <p:pic>
        <p:nvPicPr>
          <p:cNvPr id="7" name="Picture 6"/>
          <p:cNvPicPr>
            <a:picLocks noChangeAspect="1"/>
          </p:cNvPicPr>
          <p:nvPr/>
        </p:nvPicPr>
        <p:blipFill>
          <a:blip r:embed="rId2"/>
          <a:stretch>
            <a:fillRect/>
          </a:stretch>
        </p:blipFill>
        <p:spPr>
          <a:xfrm>
            <a:off x="850900" y="2046276"/>
            <a:ext cx="7429500" cy="2870200"/>
          </a:xfrm>
          <a:prstGeom prst="rect">
            <a:avLst/>
          </a:prstGeom>
        </p:spPr>
      </p:pic>
      <p:sp>
        <p:nvSpPr>
          <p:cNvPr id="8" name="Rectangle 7"/>
          <p:cNvSpPr/>
          <p:nvPr/>
        </p:nvSpPr>
        <p:spPr>
          <a:xfrm>
            <a:off x="1440258" y="1270124"/>
            <a:ext cx="3456618" cy="811828"/>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tx1"/>
                </a:solidFill>
              </a:rPr>
              <a:t>Lactose</a:t>
            </a:r>
            <a:r>
              <a:rPr lang="en-US" sz="1600" dirty="0" smtClean="0">
                <a:solidFill>
                  <a:schemeClr val="tx1"/>
                </a:solidFill>
              </a:rPr>
              <a:t> </a:t>
            </a:r>
            <a:r>
              <a:rPr lang="en-US" sz="1600" b="1" dirty="0" smtClean="0">
                <a:solidFill>
                  <a:schemeClr val="tx1"/>
                </a:solidFill>
              </a:rPr>
              <a:t>binds</a:t>
            </a:r>
            <a:r>
              <a:rPr lang="en-US" sz="1600" dirty="0" smtClean="0">
                <a:solidFill>
                  <a:schemeClr val="tx1"/>
                </a:solidFill>
              </a:rPr>
              <a:t> to the </a:t>
            </a:r>
            <a:r>
              <a:rPr lang="en-US" sz="1600" b="1" dirty="0" smtClean="0">
                <a:solidFill>
                  <a:schemeClr val="tx1"/>
                </a:solidFill>
              </a:rPr>
              <a:t>repressor</a:t>
            </a:r>
            <a:r>
              <a:rPr lang="en-US" sz="1600" dirty="0" smtClean="0">
                <a:solidFill>
                  <a:schemeClr val="tx1"/>
                </a:solidFill>
              </a:rPr>
              <a:t> protein </a:t>
            </a:r>
            <a:r>
              <a:rPr lang="en-US" sz="1600" b="1" dirty="0" smtClean="0">
                <a:solidFill>
                  <a:schemeClr val="tx1"/>
                </a:solidFill>
              </a:rPr>
              <a:t>inhibiting</a:t>
            </a:r>
            <a:r>
              <a:rPr lang="en-US" sz="1600" dirty="0" smtClean="0">
                <a:solidFill>
                  <a:schemeClr val="tx1"/>
                </a:solidFill>
              </a:rPr>
              <a:t> </a:t>
            </a:r>
            <a:r>
              <a:rPr lang="en-US" sz="1600" b="1" dirty="0" smtClean="0">
                <a:solidFill>
                  <a:schemeClr val="tx1"/>
                </a:solidFill>
              </a:rPr>
              <a:t>it</a:t>
            </a:r>
            <a:r>
              <a:rPr lang="en-US" sz="1600" dirty="0" smtClean="0">
                <a:solidFill>
                  <a:schemeClr val="tx1"/>
                </a:solidFill>
              </a:rPr>
              <a:t>: the repressor can no longer bind to the operator.</a:t>
            </a:r>
            <a:endParaRPr lang="en-US" sz="1600" dirty="0">
              <a:solidFill>
                <a:schemeClr val="tx1"/>
              </a:solidFill>
            </a:endParaRPr>
          </a:p>
        </p:txBody>
      </p:sp>
      <p:cxnSp>
        <p:nvCxnSpPr>
          <p:cNvPr id="9" name="Straight Connector 8"/>
          <p:cNvCxnSpPr>
            <a:endCxn id="8" idx="2"/>
          </p:cNvCxnSpPr>
          <p:nvPr/>
        </p:nvCxnSpPr>
        <p:spPr>
          <a:xfrm flipH="1" flipV="1">
            <a:off x="3168567" y="2081952"/>
            <a:ext cx="261868" cy="641608"/>
          </a:xfrm>
          <a:prstGeom prst="line">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cxnSp>
      <p:sp>
        <p:nvSpPr>
          <p:cNvPr id="21" name="Rectangle 20"/>
          <p:cNvSpPr/>
          <p:nvPr/>
        </p:nvSpPr>
        <p:spPr>
          <a:xfrm>
            <a:off x="504389" y="5440225"/>
            <a:ext cx="3331934" cy="1093698"/>
          </a:xfrm>
          <a:prstGeom prst="rect">
            <a:avLst/>
          </a:prstGeom>
          <a:noFill/>
          <a:ln w="38100" cmpd="sng">
            <a:solidFill>
              <a:srgbClr val="FFFF00"/>
            </a:solidFill>
          </a:ln>
          <a:effectLst>
            <a:glow rad="38100">
              <a:schemeClr val="tx1"/>
            </a:glo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rPr>
              <a:t>RNA polymerase </a:t>
            </a:r>
            <a:r>
              <a:rPr lang="en-US" sz="1600" dirty="0" smtClean="0">
                <a:solidFill>
                  <a:srgbClr val="000000"/>
                </a:solidFill>
              </a:rPr>
              <a:t>binds </a:t>
            </a:r>
            <a:r>
              <a:rPr lang="en-US" sz="1600" dirty="0">
                <a:solidFill>
                  <a:srgbClr val="000000"/>
                </a:solidFill>
              </a:rPr>
              <a:t>with the promoter, and express the </a:t>
            </a:r>
            <a:r>
              <a:rPr lang="en-US" sz="1600" dirty="0" smtClean="0">
                <a:solidFill>
                  <a:srgbClr val="000000"/>
                </a:solidFill>
              </a:rPr>
              <a:t>genes (by transcribing them), </a:t>
            </a:r>
            <a:r>
              <a:rPr lang="en-US" sz="1600" dirty="0">
                <a:solidFill>
                  <a:srgbClr val="000000"/>
                </a:solidFill>
              </a:rPr>
              <a:t>which </a:t>
            </a:r>
            <a:r>
              <a:rPr lang="en-US" sz="1600" dirty="0" smtClean="0">
                <a:solidFill>
                  <a:srgbClr val="000000"/>
                </a:solidFill>
              </a:rPr>
              <a:t>in turn synthesizes </a:t>
            </a:r>
            <a:r>
              <a:rPr lang="en-US" sz="1600" dirty="0">
                <a:solidFill>
                  <a:srgbClr val="000000"/>
                </a:solidFill>
              </a:rPr>
              <a:t>lactase</a:t>
            </a:r>
          </a:p>
        </p:txBody>
      </p:sp>
      <p:cxnSp>
        <p:nvCxnSpPr>
          <p:cNvPr id="22" name="Straight Connector 21"/>
          <p:cNvCxnSpPr>
            <a:endCxn id="21" idx="0"/>
          </p:cNvCxnSpPr>
          <p:nvPr/>
        </p:nvCxnSpPr>
        <p:spPr>
          <a:xfrm flipH="1">
            <a:off x="2170356" y="4873571"/>
            <a:ext cx="257488" cy="566654"/>
          </a:xfrm>
          <a:prstGeom prst="line">
            <a:avLst/>
          </a:prstGeom>
          <a:noFill/>
          <a:ln w="38100" cmpd="sng">
            <a:solidFill>
              <a:srgbClr val="FFFF00"/>
            </a:solidFill>
          </a:ln>
          <a:effectLst>
            <a:glow rad="38100">
              <a:schemeClr val="tx1"/>
            </a:glow>
          </a:effectLst>
        </p:spPr>
        <p:style>
          <a:lnRef idx="1">
            <a:schemeClr val="accent1"/>
          </a:lnRef>
          <a:fillRef idx="3">
            <a:schemeClr val="accent1"/>
          </a:fillRef>
          <a:effectRef idx="2">
            <a:schemeClr val="accent1"/>
          </a:effectRef>
          <a:fontRef idx="minor">
            <a:schemeClr val="lt1"/>
          </a:fontRef>
        </p:style>
      </p:cxnSp>
      <p:sp>
        <p:nvSpPr>
          <p:cNvPr id="24" name="Rectangle 23"/>
          <p:cNvSpPr/>
          <p:nvPr/>
        </p:nvSpPr>
        <p:spPr>
          <a:xfrm>
            <a:off x="4569545" y="5027063"/>
            <a:ext cx="4019627" cy="150686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With the synthesis of lactase the lactose is broken down, as it’s concentration decreases the inhibition of the repressor molecules will decrease ‘silencing’ the gene again.</a:t>
            </a:r>
            <a:endParaRPr lang="en-US" dirty="0">
              <a:solidFill>
                <a:schemeClr val="tx1"/>
              </a:solidFill>
            </a:endParaRPr>
          </a:p>
        </p:txBody>
      </p:sp>
      <p:sp>
        <p:nvSpPr>
          <p:cNvPr id="25" name="Rectangle 24"/>
          <p:cNvSpPr/>
          <p:nvPr/>
        </p:nvSpPr>
        <p:spPr>
          <a:xfrm>
            <a:off x="5910523" y="1270124"/>
            <a:ext cx="2422702" cy="645215"/>
          </a:xfrm>
          <a:prstGeom prst="rect">
            <a:avLst/>
          </a:prstGeom>
          <a:noFill/>
          <a:ln w="38100" cmpd="sng">
            <a:solidFill>
              <a:schemeClr val="bg1"/>
            </a:solidFill>
          </a:ln>
          <a:effectLst>
            <a:glow rad="38100">
              <a:schemeClr val="tx1"/>
            </a:glo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rgbClr val="000000"/>
                </a:solidFill>
              </a:rPr>
              <a:t>Lactose molecules build up inside the </a:t>
            </a:r>
            <a:r>
              <a:rPr lang="en-US" sz="1600" i="1" dirty="0" smtClean="0">
                <a:solidFill>
                  <a:srgbClr val="000000"/>
                </a:solidFill>
              </a:rPr>
              <a:t>E. Coli</a:t>
            </a:r>
            <a:endParaRPr lang="en-US" sz="1600" i="1" dirty="0">
              <a:solidFill>
                <a:srgbClr val="000000"/>
              </a:solidFill>
            </a:endParaRPr>
          </a:p>
        </p:txBody>
      </p:sp>
      <p:cxnSp>
        <p:nvCxnSpPr>
          <p:cNvPr id="26" name="Straight Connector 25"/>
          <p:cNvCxnSpPr>
            <a:endCxn id="25" idx="2"/>
          </p:cNvCxnSpPr>
          <p:nvPr/>
        </p:nvCxnSpPr>
        <p:spPr>
          <a:xfrm flipV="1">
            <a:off x="6690652" y="1915339"/>
            <a:ext cx="431222" cy="664186"/>
          </a:xfrm>
          <a:prstGeom prst="line">
            <a:avLst/>
          </a:prstGeom>
          <a:noFill/>
          <a:ln w="38100" cmpd="sng">
            <a:solidFill>
              <a:schemeClr val="bg1"/>
            </a:solidFill>
          </a:ln>
          <a:effectLst>
            <a:glow rad="38100">
              <a:schemeClr val="tx1"/>
            </a:glow>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xmlns="" val="2983687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33906"/>
          </a:xfrm>
        </p:spPr>
        <p:txBody>
          <a:bodyPr>
            <a:noAutofit/>
          </a:bodyPr>
          <a:lstStyle/>
          <a:p>
            <a:pPr fontAlgn="b">
              <a:spcAft>
                <a:spcPts val="0"/>
              </a:spcAft>
            </a:pPr>
            <a:r>
              <a:rPr lang="en-GB" sz="1600" dirty="0">
                <a:solidFill>
                  <a:srgbClr val="000000"/>
                </a:solidFill>
                <a:latin typeface="Arial"/>
                <a:ea typeface="ＭＳ 明朝"/>
                <a:cs typeface="Arial"/>
              </a:rPr>
              <a:t>7.2</a:t>
            </a:r>
            <a:r>
              <a:rPr lang="en-GB" sz="1600" dirty="0" smtClean="0">
                <a:solidFill>
                  <a:srgbClr val="000000"/>
                </a:solidFill>
                <a:latin typeface="Arial"/>
                <a:ea typeface="ＭＳ 明朝"/>
                <a:cs typeface="Arial"/>
              </a:rPr>
              <a:t>.</a:t>
            </a:r>
            <a:r>
              <a:rPr lang="en-GB" sz="1600" dirty="0">
                <a:solidFill>
                  <a:srgbClr val="000000"/>
                </a:solidFill>
                <a:latin typeface="Arial"/>
                <a:ea typeface="ＭＳ 明朝"/>
                <a:cs typeface="Arial"/>
              </a:rPr>
              <a:t>U5 Gene expression is regulated by proteins that bind to specific base sequences in DNA.</a:t>
            </a:r>
          </a:p>
        </p:txBody>
      </p:sp>
      <p:pic>
        <p:nvPicPr>
          <p:cNvPr id="3" name="Picture 2"/>
          <p:cNvPicPr>
            <a:picLocks noChangeAspect="1"/>
          </p:cNvPicPr>
          <p:nvPr/>
        </p:nvPicPr>
        <p:blipFill>
          <a:blip r:embed="rId2"/>
          <a:stretch>
            <a:fillRect/>
          </a:stretch>
        </p:blipFill>
        <p:spPr>
          <a:xfrm>
            <a:off x="850900" y="2046276"/>
            <a:ext cx="7429500" cy="28702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1759187578"/>
              </p:ext>
            </p:extLst>
          </p:nvPr>
        </p:nvGraphicFramePr>
        <p:xfrm>
          <a:off x="458265" y="1397000"/>
          <a:ext cx="8235654" cy="4154872"/>
        </p:xfrm>
        <a:graphic>
          <a:graphicData uri="http://schemas.openxmlformats.org/drawingml/2006/table">
            <a:tbl>
              <a:tblPr firstRow="1" bandRow="1">
                <a:tableStyleId>{2D5ABB26-0587-4C30-8999-92F81FD0307C}</a:tableStyleId>
              </a:tblPr>
              <a:tblGrid>
                <a:gridCol w="1405764"/>
                <a:gridCol w="1843408"/>
                <a:gridCol w="4986482"/>
              </a:tblGrid>
              <a:tr h="755431">
                <a:tc>
                  <a:txBody>
                    <a:bodyPr/>
                    <a:lstStyle/>
                    <a:p>
                      <a:pPr marL="0" algn="ctr">
                        <a:lnSpc>
                          <a:spcPct val="100000"/>
                        </a:lnSpc>
                        <a:spcBef>
                          <a:spcPts val="0"/>
                        </a:spcBef>
                        <a:spcAft>
                          <a:spcPts val="0"/>
                        </a:spcAft>
                      </a:pPr>
                      <a:r>
                        <a:rPr lang="en-GB" sz="1800" b="1" dirty="0">
                          <a:effectLst/>
                          <a:latin typeface="Arial"/>
                          <a:ea typeface="Cambria"/>
                          <a:cs typeface="Arial"/>
                        </a:rPr>
                        <a:t>DNA Sequence</a:t>
                      </a:r>
                      <a:endParaRPr lang="en-GB" sz="1800" dirty="0">
                        <a:effectLst/>
                        <a:latin typeface="Arial"/>
                        <a:ea typeface="Cambria"/>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75000"/>
                      </a:schemeClr>
                    </a:solidFill>
                  </a:tcPr>
                </a:tc>
                <a:tc>
                  <a:txBody>
                    <a:bodyPr/>
                    <a:lstStyle/>
                    <a:p>
                      <a:pPr marL="0" algn="ctr">
                        <a:lnSpc>
                          <a:spcPct val="100000"/>
                        </a:lnSpc>
                        <a:spcBef>
                          <a:spcPts val="0"/>
                        </a:spcBef>
                        <a:spcAft>
                          <a:spcPts val="0"/>
                        </a:spcAft>
                      </a:pPr>
                      <a:r>
                        <a:rPr lang="en-GB" sz="1800" b="1" dirty="0">
                          <a:effectLst/>
                          <a:latin typeface="Arial"/>
                          <a:ea typeface="Cambria"/>
                          <a:cs typeface="Arial"/>
                        </a:rPr>
                        <a:t>Binding protein</a:t>
                      </a:r>
                      <a:endParaRPr lang="en-GB" sz="1800" dirty="0">
                        <a:effectLst/>
                        <a:latin typeface="Arial"/>
                        <a:ea typeface="Cambria"/>
                        <a:cs typeface="Arial"/>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75000"/>
                      </a:schemeClr>
                    </a:solidFill>
                  </a:tcPr>
                </a:tc>
                <a:tc>
                  <a:txBody>
                    <a:bodyPr/>
                    <a:lstStyle/>
                    <a:p>
                      <a:pPr marL="0" algn="ctr">
                        <a:lnSpc>
                          <a:spcPct val="100000"/>
                        </a:lnSpc>
                        <a:spcBef>
                          <a:spcPts val="0"/>
                        </a:spcBef>
                        <a:spcAft>
                          <a:spcPts val="0"/>
                        </a:spcAft>
                      </a:pPr>
                      <a:r>
                        <a:rPr lang="en-GB" sz="1800" b="1" kern="1200" dirty="0" smtClean="0">
                          <a:solidFill>
                            <a:schemeClr val="tx1"/>
                          </a:solidFill>
                          <a:effectLst/>
                          <a:latin typeface="Arial"/>
                          <a:ea typeface="+mn-ea"/>
                          <a:cs typeface="Arial"/>
                        </a:rPr>
                        <a:t>Function</a:t>
                      </a:r>
                      <a:endParaRPr lang="en-US" sz="180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alpha val="75000"/>
                      </a:schemeClr>
                    </a:solidFill>
                  </a:tcPr>
                </a:tc>
              </a:tr>
              <a:tr h="1133147">
                <a:tc>
                  <a:txBody>
                    <a:bodyPr/>
                    <a:lstStyle/>
                    <a:p>
                      <a:pPr marL="0" algn="l">
                        <a:lnSpc>
                          <a:spcPct val="100000"/>
                        </a:lnSpc>
                        <a:spcBef>
                          <a:spcPts val="0"/>
                        </a:spcBef>
                        <a:spcAft>
                          <a:spcPts val="0"/>
                        </a:spcAft>
                      </a:pPr>
                      <a:r>
                        <a:rPr lang="en-GB" sz="1800" kern="1200" dirty="0" smtClean="0">
                          <a:solidFill>
                            <a:schemeClr val="tx1"/>
                          </a:solidFill>
                          <a:effectLst/>
                          <a:latin typeface="Arial"/>
                          <a:ea typeface="+mn-ea"/>
                          <a:cs typeface="Arial"/>
                        </a:rPr>
                        <a:t>Enhancers</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90000"/>
                      </a:schemeClr>
                    </a:solidFill>
                  </a:tcPr>
                </a:tc>
                <a:tc>
                  <a:txBody>
                    <a:bodyPr/>
                    <a:lstStyle/>
                    <a:p>
                      <a:pPr marL="0" algn="l">
                        <a:lnSpc>
                          <a:spcPct val="100000"/>
                        </a:lnSpc>
                        <a:spcBef>
                          <a:spcPts val="0"/>
                        </a:spcBef>
                        <a:spcAft>
                          <a:spcPts val="0"/>
                        </a:spcAft>
                      </a:pPr>
                      <a:r>
                        <a:rPr lang="en-GB" sz="1800" kern="1200" dirty="0" smtClean="0">
                          <a:solidFill>
                            <a:schemeClr val="tx1"/>
                          </a:solidFill>
                          <a:effectLst/>
                          <a:latin typeface="Arial"/>
                          <a:ea typeface="+mn-ea"/>
                          <a:cs typeface="Arial"/>
                        </a:rPr>
                        <a:t>Activator</a:t>
                      </a:r>
                      <a:r>
                        <a:rPr lang="en-GB" sz="1800" dirty="0" smtClean="0">
                          <a:solidFill>
                            <a:schemeClr val="tx1"/>
                          </a:solidFill>
                          <a:effectLst/>
                          <a:latin typeface="Arial"/>
                          <a:cs typeface="Arial"/>
                        </a:rPr>
                        <a:t> </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90000"/>
                      </a:schemeClr>
                    </a:solidFill>
                  </a:tcPr>
                </a:tc>
                <a:tc>
                  <a:txBody>
                    <a:bodyPr/>
                    <a:lstStyle/>
                    <a:p>
                      <a:pPr marL="0" algn="l">
                        <a:lnSpc>
                          <a:spcPct val="100000"/>
                        </a:lnSpc>
                        <a:spcBef>
                          <a:spcPts val="0"/>
                        </a:spcBef>
                        <a:spcAft>
                          <a:spcPts val="0"/>
                        </a:spcAft>
                      </a:pPr>
                      <a:r>
                        <a:rPr lang="en-GB" sz="1800" dirty="0">
                          <a:solidFill>
                            <a:schemeClr val="tx1"/>
                          </a:solidFill>
                          <a:effectLst/>
                          <a:latin typeface="Arial"/>
                          <a:ea typeface="Cambria"/>
                          <a:cs typeface="Arial"/>
                        </a:rPr>
                        <a:t>Activator proteins bind to enhancer sequences of DNA to greatly increase the rate of transcription of a gene. </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90000"/>
                      </a:schemeClr>
                    </a:solidFill>
                  </a:tcPr>
                </a:tc>
              </a:tr>
              <a:tr h="1133147">
                <a:tc>
                  <a:txBody>
                    <a:bodyPr/>
                    <a:lstStyle/>
                    <a:p>
                      <a:pPr marL="0" algn="l">
                        <a:lnSpc>
                          <a:spcPct val="100000"/>
                        </a:lnSpc>
                        <a:spcBef>
                          <a:spcPts val="0"/>
                        </a:spcBef>
                        <a:spcAft>
                          <a:spcPts val="0"/>
                        </a:spcAft>
                      </a:pPr>
                      <a:r>
                        <a:rPr lang="en-GB" sz="1800" kern="1200" dirty="0" smtClean="0">
                          <a:solidFill>
                            <a:schemeClr val="tx1"/>
                          </a:solidFill>
                          <a:effectLst/>
                          <a:latin typeface="Arial"/>
                          <a:ea typeface="+mn-ea"/>
                          <a:cs typeface="Arial"/>
                        </a:rPr>
                        <a:t>Silencers</a:t>
                      </a:r>
                      <a:r>
                        <a:rPr lang="en-GB" sz="1800" dirty="0" smtClean="0">
                          <a:solidFill>
                            <a:schemeClr val="tx1"/>
                          </a:solidFill>
                          <a:effectLst/>
                          <a:latin typeface="Arial"/>
                          <a:cs typeface="Arial"/>
                        </a:rPr>
                        <a:t> </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90000"/>
                      </a:schemeClr>
                    </a:solidFill>
                  </a:tcPr>
                </a:tc>
                <a:tc>
                  <a:txBody>
                    <a:bodyPr/>
                    <a:lstStyle/>
                    <a:p>
                      <a:pPr marL="0" algn="l">
                        <a:lnSpc>
                          <a:spcPct val="100000"/>
                        </a:lnSpc>
                        <a:spcBef>
                          <a:spcPts val="0"/>
                        </a:spcBef>
                        <a:spcAft>
                          <a:spcPts val="0"/>
                        </a:spcAft>
                      </a:pPr>
                      <a:r>
                        <a:rPr lang="en-GB" sz="1800" kern="1200" dirty="0" smtClean="0">
                          <a:solidFill>
                            <a:schemeClr val="tx1"/>
                          </a:solidFill>
                          <a:effectLst/>
                          <a:latin typeface="Arial"/>
                          <a:ea typeface="+mn-ea"/>
                          <a:cs typeface="Arial"/>
                        </a:rPr>
                        <a:t>Repressor</a:t>
                      </a:r>
                      <a:r>
                        <a:rPr lang="en-GB" sz="1800" dirty="0" smtClean="0">
                          <a:solidFill>
                            <a:schemeClr val="tx1"/>
                          </a:solidFill>
                          <a:effectLst/>
                          <a:latin typeface="Arial"/>
                          <a:cs typeface="Arial"/>
                        </a:rPr>
                        <a:t> </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90000"/>
                      </a:schemeClr>
                    </a:solidFill>
                  </a:tcPr>
                </a:tc>
                <a:tc>
                  <a:txBody>
                    <a:bodyPr/>
                    <a:lstStyle/>
                    <a:p>
                      <a:pPr marL="0" algn="l">
                        <a:lnSpc>
                          <a:spcPct val="100000"/>
                        </a:lnSpc>
                        <a:spcBef>
                          <a:spcPts val="0"/>
                        </a:spcBef>
                        <a:spcAft>
                          <a:spcPts val="0"/>
                        </a:spcAft>
                      </a:pPr>
                      <a:r>
                        <a:rPr lang="en-GB" sz="1800" dirty="0">
                          <a:solidFill>
                            <a:schemeClr val="tx1"/>
                          </a:solidFill>
                          <a:effectLst/>
                          <a:latin typeface="Arial"/>
                          <a:ea typeface="Cambria"/>
                          <a:cs typeface="Arial"/>
                        </a:rPr>
                        <a:t>Repressor proteins bind to non-coding regions of DNA to either block or reduce the transcription of a gene.</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90000"/>
                      </a:schemeClr>
                    </a:solidFill>
                  </a:tcPr>
                </a:tc>
              </a:tr>
              <a:tr h="1133147">
                <a:tc>
                  <a:txBody>
                    <a:bodyPr/>
                    <a:lstStyle/>
                    <a:p>
                      <a:pPr algn="l"/>
                      <a:r>
                        <a:rPr lang="en-GB" sz="1800" kern="1200" dirty="0" smtClean="0">
                          <a:solidFill>
                            <a:schemeClr val="tx1"/>
                          </a:solidFill>
                          <a:effectLst/>
                          <a:latin typeface="Arial"/>
                          <a:ea typeface="+mn-ea"/>
                          <a:cs typeface="Arial"/>
                        </a:rPr>
                        <a:t>Promoter</a:t>
                      </a:r>
                      <a:endParaRPr lang="en-US"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90000"/>
                      </a:schemeClr>
                    </a:solidFill>
                  </a:tcPr>
                </a:tc>
                <a:tc>
                  <a:txBody>
                    <a:bodyPr/>
                    <a:lstStyle/>
                    <a:p>
                      <a:pPr marL="0" algn="l">
                        <a:lnSpc>
                          <a:spcPct val="100000"/>
                        </a:lnSpc>
                        <a:spcAft>
                          <a:spcPts val="0"/>
                        </a:spcAft>
                      </a:pPr>
                      <a:r>
                        <a:rPr lang="en-GB" sz="1800" dirty="0">
                          <a:solidFill>
                            <a:schemeClr val="tx1"/>
                          </a:solidFill>
                          <a:effectLst/>
                          <a:latin typeface="Arial"/>
                          <a:ea typeface="Cambria"/>
                          <a:cs typeface="Arial"/>
                        </a:rPr>
                        <a:t>RNA Polymerase</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90000"/>
                      </a:schemeClr>
                    </a:solidFill>
                  </a:tcPr>
                </a:tc>
                <a:tc>
                  <a:txBody>
                    <a:bodyPr/>
                    <a:lstStyle/>
                    <a:p>
                      <a:pPr marL="0" algn="l">
                        <a:lnSpc>
                          <a:spcPct val="100000"/>
                        </a:lnSpc>
                        <a:spcAft>
                          <a:spcPts val="1000"/>
                        </a:spcAft>
                      </a:pPr>
                      <a:r>
                        <a:rPr lang="en-GB" sz="1800" dirty="0">
                          <a:solidFill>
                            <a:schemeClr val="tx1"/>
                          </a:solidFill>
                          <a:effectLst/>
                          <a:latin typeface="Arial"/>
                          <a:ea typeface="Cambria"/>
                          <a:cs typeface="Arial"/>
                        </a:rPr>
                        <a:t>A region of DNA located close to a specific gene. Once bound to the sequence RNA polymerase transcribes the gene.</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alpha val="90000"/>
                      </a:schemeClr>
                    </a:solidFill>
                  </a:tcPr>
                </a:tc>
              </a:tr>
            </a:tbl>
          </a:graphicData>
        </a:graphic>
      </p:graphicFrame>
      <p:sp>
        <p:nvSpPr>
          <p:cNvPr id="5" name="Rectangle 4"/>
          <p:cNvSpPr/>
          <p:nvPr/>
        </p:nvSpPr>
        <p:spPr>
          <a:xfrm>
            <a:off x="0" y="422718"/>
            <a:ext cx="8275387" cy="707886"/>
          </a:xfrm>
          <a:prstGeom prst="rect">
            <a:avLst/>
          </a:prstGeom>
        </p:spPr>
        <p:txBody>
          <a:bodyPr wrap="square">
            <a:spAutoFit/>
          </a:bodyPr>
          <a:lstStyle/>
          <a:p>
            <a:r>
              <a:rPr lang="en-GB" sz="2000" dirty="0" smtClean="0"/>
              <a:t>Summary of common </a:t>
            </a:r>
            <a:r>
              <a:rPr lang="en-GB" sz="2000" b="1" dirty="0" smtClean="0"/>
              <a:t>types</a:t>
            </a:r>
            <a:r>
              <a:rPr lang="en-GB" sz="2000" dirty="0" smtClean="0"/>
              <a:t> of </a:t>
            </a:r>
            <a:r>
              <a:rPr lang="en-GB" sz="2000" b="1" dirty="0" smtClean="0"/>
              <a:t>regulating proteins</a:t>
            </a:r>
            <a:r>
              <a:rPr lang="en-GB" sz="2000" dirty="0" smtClean="0"/>
              <a:t> and associated </a:t>
            </a:r>
            <a:r>
              <a:rPr lang="en-GB" sz="2000" b="1" dirty="0" smtClean="0"/>
              <a:t>sequences</a:t>
            </a:r>
            <a:r>
              <a:rPr lang="en-GB" sz="2000" dirty="0" smtClean="0"/>
              <a:t> found in </a:t>
            </a:r>
            <a:r>
              <a:rPr lang="en-GB" sz="2000" b="1" dirty="0" smtClean="0"/>
              <a:t>eukaryotes</a:t>
            </a:r>
            <a:r>
              <a:rPr lang="en-GB" sz="2000" dirty="0" smtClean="0"/>
              <a:t>.</a:t>
            </a:r>
            <a:endParaRPr lang="en-US" sz="2000" dirty="0"/>
          </a:p>
        </p:txBody>
      </p:sp>
    </p:spTree>
    <p:extLst>
      <p:ext uri="{BB962C8B-B14F-4D97-AF65-F5344CB8AC3E}">
        <p14:creationId xmlns:p14="http://schemas.microsoft.com/office/powerpoint/2010/main" xmlns="" val="3246028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548589"/>
            <a:ext cx="4896876" cy="3599316"/>
          </a:xfrm>
          <a:prstGeom prst="rect">
            <a:avLst/>
          </a:prstGeom>
        </p:spPr>
      </p:pic>
      <p:pic>
        <p:nvPicPr>
          <p:cNvPr id="11" name="Picture 10"/>
          <p:cNvPicPr>
            <a:picLocks noChangeAspect="1"/>
          </p:cNvPicPr>
          <p:nvPr/>
        </p:nvPicPr>
        <p:blipFill>
          <a:blip r:embed="rId3"/>
          <a:stretch>
            <a:fillRect/>
          </a:stretch>
        </p:blipFill>
        <p:spPr>
          <a:xfrm>
            <a:off x="4527984" y="2749746"/>
            <a:ext cx="4616015" cy="4108253"/>
          </a:xfrm>
          <a:prstGeom prst="rect">
            <a:avLst/>
          </a:prstGeom>
        </p:spPr>
      </p:pic>
      <p:sp>
        <p:nvSpPr>
          <p:cNvPr id="2" name="Title 1"/>
          <p:cNvSpPr>
            <a:spLocks noGrp="1"/>
          </p:cNvSpPr>
          <p:nvPr>
            <p:ph type="title"/>
          </p:nvPr>
        </p:nvSpPr>
        <p:spPr>
          <a:xfrm>
            <a:off x="0" y="4762"/>
            <a:ext cx="9144000" cy="333906"/>
          </a:xfrm>
        </p:spPr>
        <p:txBody>
          <a:bodyPr>
            <a:noAutofit/>
          </a:bodyPr>
          <a:lstStyle/>
          <a:p>
            <a:pPr fontAlgn="b">
              <a:spcAft>
                <a:spcPts val="0"/>
              </a:spcAft>
            </a:pPr>
            <a:r>
              <a:rPr lang="en-GB" sz="1600" dirty="0">
                <a:solidFill>
                  <a:srgbClr val="000000"/>
                </a:solidFill>
                <a:latin typeface="Arial"/>
                <a:ea typeface="ＭＳ 明朝"/>
                <a:cs typeface="Arial"/>
              </a:rPr>
              <a:t>7.2.</a:t>
            </a:r>
            <a:r>
              <a:rPr lang="en-GB" sz="1600" dirty="0" smtClean="0">
                <a:solidFill>
                  <a:srgbClr val="000000"/>
                </a:solidFill>
                <a:latin typeface="Arial"/>
                <a:ea typeface="ＭＳ 明朝"/>
                <a:cs typeface="Arial"/>
              </a:rPr>
              <a:t>U6 The </a:t>
            </a:r>
            <a:r>
              <a:rPr lang="en-GB" sz="1600" dirty="0">
                <a:solidFill>
                  <a:srgbClr val="000000"/>
                </a:solidFill>
                <a:latin typeface="Arial"/>
                <a:ea typeface="ＭＳ 明朝"/>
                <a:cs typeface="Arial"/>
              </a:rPr>
              <a:t>environment of a cell and of an organism has an impact on gene expression.</a:t>
            </a:r>
            <a:endParaRPr lang="en-GB" sz="1600" dirty="0">
              <a:latin typeface="Cambria"/>
              <a:ea typeface="ＭＳ 明朝"/>
              <a:cs typeface="Times New Roman"/>
            </a:endParaRPr>
          </a:p>
        </p:txBody>
      </p:sp>
      <p:sp>
        <p:nvSpPr>
          <p:cNvPr id="3" name="Rectangle 2"/>
          <p:cNvSpPr/>
          <p:nvPr/>
        </p:nvSpPr>
        <p:spPr>
          <a:xfrm>
            <a:off x="0" y="490977"/>
            <a:ext cx="4527984" cy="1261884"/>
          </a:xfrm>
          <a:prstGeom prst="rect">
            <a:avLst/>
          </a:prstGeom>
          <a:solidFill>
            <a:srgbClr val="FFFFFF">
              <a:alpha val="80000"/>
            </a:srgbClr>
          </a:solidFill>
        </p:spPr>
        <p:txBody>
          <a:bodyPr wrap="square">
            <a:spAutoFit/>
          </a:bodyPr>
          <a:lstStyle/>
          <a:p>
            <a:pPr lvl="0"/>
            <a:r>
              <a:rPr lang="en-GB" dirty="0" smtClean="0"/>
              <a:t>The </a:t>
            </a:r>
            <a:r>
              <a:rPr lang="en-GB" sz="2000" b="1" dirty="0" smtClean="0"/>
              <a:t>environment</a:t>
            </a:r>
            <a:r>
              <a:rPr lang="en-GB" sz="2000" dirty="0" smtClean="0"/>
              <a:t> </a:t>
            </a:r>
            <a:r>
              <a:rPr lang="en-GB" sz="2000" b="1" dirty="0"/>
              <a:t>of an organism impacts</a:t>
            </a:r>
            <a:r>
              <a:rPr lang="en-GB" sz="2000" dirty="0"/>
              <a:t> </a:t>
            </a:r>
            <a:r>
              <a:rPr lang="en-GB" sz="2000" b="1" dirty="0"/>
              <a:t>gene </a:t>
            </a:r>
            <a:r>
              <a:rPr lang="en-GB" sz="2000" b="1" dirty="0" smtClean="0"/>
              <a:t>expression</a:t>
            </a:r>
            <a:r>
              <a:rPr lang="en-GB" dirty="0" smtClean="0"/>
              <a:t>. For example </a:t>
            </a:r>
            <a:r>
              <a:rPr lang="en-GB" b="1" dirty="0" smtClean="0"/>
              <a:t>human hair </a:t>
            </a:r>
            <a:r>
              <a:rPr lang="en-GB" b="1" dirty="0"/>
              <a:t>and skin colour</a:t>
            </a:r>
            <a:r>
              <a:rPr lang="en-GB" dirty="0"/>
              <a:t> </a:t>
            </a:r>
            <a:r>
              <a:rPr lang="en-GB" dirty="0" smtClean="0"/>
              <a:t>are </a:t>
            </a:r>
            <a:r>
              <a:rPr lang="en-GB" dirty="0"/>
              <a:t>impacted by the exposure to </a:t>
            </a:r>
            <a:r>
              <a:rPr lang="en-GB" b="1" dirty="0" smtClean="0"/>
              <a:t>sunlight and high temperatures</a:t>
            </a:r>
            <a:r>
              <a:rPr lang="en-GB" dirty="0" smtClean="0"/>
              <a:t>.</a:t>
            </a:r>
            <a:endParaRPr lang="en-GB" dirty="0"/>
          </a:p>
        </p:txBody>
      </p:sp>
      <p:sp>
        <p:nvSpPr>
          <p:cNvPr id="4" name="Rectangle 3"/>
          <p:cNvSpPr/>
          <p:nvPr/>
        </p:nvSpPr>
        <p:spPr>
          <a:xfrm>
            <a:off x="4896877" y="945206"/>
            <a:ext cx="4247124" cy="923330"/>
          </a:xfrm>
          <a:prstGeom prst="rect">
            <a:avLst/>
          </a:prstGeom>
          <a:solidFill>
            <a:srgbClr val="FFFFFF">
              <a:alpha val="80000"/>
            </a:srgbClr>
          </a:solidFill>
        </p:spPr>
        <p:txBody>
          <a:bodyPr wrap="square">
            <a:spAutoFit/>
          </a:bodyPr>
          <a:lstStyle/>
          <a:p>
            <a:r>
              <a:rPr lang="en-US" dirty="0" smtClean="0"/>
              <a:t>Similarly </a:t>
            </a:r>
            <a:r>
              <a:rPr lang="en-US" b="1" dirty="0" smtClean="0"/>
              <a:t>pigments in the fur </a:t>
            </a:r>
            <a:r>
              <a:rPr lang="en-US" dirty="0" smtClean="0"/>
              <a:t>of </a:t>
            </a:r>
            <a:r>
              <a:rPr lang="en-US" b="1" dirty="0" smtClean="0"/>
              <a:t>Himalayan rabbits </a:t>
            </a:r>
            <a:r>
              <a:rPr lang="en-US" dirty="0" smtClean="0"/>
              <a:t>(</a:t>
            </a:r>
            <a:r>
              <a:rPr lang="en-US" i="1" dirty="0" err="1" smtClean="0"/>
              <a:t>Oryctolagus</a:t>
            </a:r>
            <a:r>
              <a:rPr lang="en-US" i="1" dirty="0" smtClean="0"/>
              <a:t> </a:t>
            </a:r>
            <a:r>
              <a:rPr lang="en-US" i="1" dirty="0" err="1" smtClean="0"/>
              <a:t>cuniculus</a:t>
            </a:r>
            <a:r>
              <a:rPr lang="en-US" dirty="0" smtClean="0"/>
              <a:t>) are </a:t>
            </a:r>
            <a:r>
              <a:rPr lang="en-US" b="1" dirty="0" smtClean="0"/>
              <a:t>regulated by temperature</a:t>
            </a:r>
            <a:r>
              <a:rPr lang="en-US" dirty="0" smtClean="0"/>
              <a:t>.</a:t>
            </a:r>
          </a:p>
        </p:txBody>
      </p:sp>
      <p:sp>
        <p:nvSpPr>
          <p:cNvPr id="7" name="Rectangle 6"/>
          <p:cNvSpPr/>
          <p:nvPr/>
        </p:nvSpPr>
        <p:spPr>
          <a:xfrm>
            <a:off x="3103101" y="2152792"/>
            <a:ext cx="6040899" cy="923330"/>
          </a:xfrm>
          <a:prstGeom prst="rect">
            <a:avLst/>
          </a:prstGeom>
          <a:solidFill>
            <a:srgbClr val="FFFFFF">
              <a:alpha val="80000"/>
            </a:srgbClr>
          </a:solidFill>
        </p:spPr>
        <p:txBody>
          <a:bodyPr wrap="square">
            <a:spAutoFit/>
          </a:bodyPr>
          <a:lstStyle/>
          <a:p>
            <a:r>
              <a:rPr lang="en-US" b="1" dirty="0"/>
              <a:t>Gene C </a:t>
            </a:r>
            <a:r>
              <a:rPr lang="en-US" dirty="0"/>
              <a:t>controls fur pigmentation in Himalayan rabbits. </a:t>
            </a:r>
            <a:r>
              <a:rPr lang="en-US" dirty="0" smtClean="0"/>
              <a:t>The </a:t>
            </a:r>
            <a:r>
              <a:rPr lang="en-US" dirty="0"/>
              <a:t>gene is </a:t>
            </a:r>
            <a:r>
              <a:rPr lang="en-US" b="1" dirty="0"/>
              <a:t>active</a:t>
            </a:r>
            <a:r>
              <a:rPr lang="en-US" dirty="0"/>
              <a:t> when environmental temperatures are </a:t>
            </a:r>
            <a:r>
              <a:rPr lang="en-US" b="1" dirty="0"/>
              <a:t>between 15 and 25°</a:t>
            </a:r>
            <a:r>
              <a:rPr lang="en-US" b="1" dirty="0" smtClean="0"/>
              <a:t>C</a:t>
            </a:r>
            <a:r>
              <a:rPr lang="en-US" dirty="0" smtClean="0"/>
              <a:t>. At higher temperatures the gene is inactive.</a:t>
            </a:r>
            <a:endParaRPr lang="en-US" dirty="0"/>
          </a:p>
        </p:txBody>
      </p:sp>
      <p:sp>
        <p:nvSpPr>
          <p:cNvPr id="8" name="Rectangle 7"/>
          <p:cNvSpPr/>
          <p:nvPr/>
        </p:nvSpPr>
        <p:spPr>
          <a:xfrm>
            <a:off x="6690652" y="4686240"/>
            <a:ext cx="2453348" cy="923330"/>
          </a:xfrm>
          <a:prstGeom prst="rect">
            <a:avLst/>
          </a:prstGeom>
          <a:solidFill>
            <a:srgbClr val="FFFFFF">
              <a:alpha val="80000"/>
            </a:srgbClr>
          </a:solidFill>
        </p:spPr>
        <p:txBody>
          <a:bodyPr wrap="square">
            <a:spAutoFit/>
          </a:bodyPr>
          <a:lstStyle/>
          <a:p>
            <a:pPr marL="0" lvl="1"/>
            <a:r>
              <a:rPr lang="en-US" dirty="0"/>
              <a:t>In the warm weather no </a:t>
            </a:r>
            <a:r>
              <a:rPr lang="en-US" dirty="0" smtClean="0"/>
              <a:t>pigment is produced and the fur </a:t>
            </a:r>
            <a:r>
              <a:rPr lang="en-US" dirty="0"/>
              <a:t>is white </a:t>
            </a:r>
          </a:p>
        </p:txBody>
      </p:sp>
      <p:sp>
        <p:nvSpPr>
          <p:cNvPr id="9" name="Rectangle 8"/>
          <p:cNvSpPr/>
          <p:nvPr/>
        </p:nvSpPr>
        <p:spPr>
          <a:xfrm>
            <a:off x="0" y="4958813"/>
            <a:ext cx="4940892" cy="923330"/>
          </a:xfrm>
          <a:prstGeom prst="rect">
            <a:avLst/>
          </a:prstGeom>
          <a:solidFill>
            <a:srgbClr val="FFFFFF">
              <a:alpha val="80000"/>
            </a:srgbClr>
          </a:solidFill>
        </p:spPr>
        <p:txBody>
          <a:bodyPr wrap="square">
            <a:spAutoFit/>
          </a:bodyPr>
          <a:lstStyle/>
          <a:p>
            <a:pPr marL="0" lvl="1"/>
            <a:r>
              <a:rPr lang="en-US" dirty="0" smtClean="0"/>
              <a:t>In </a:t>
            </a:r>
            <a:r>
              <a:rPr lang="en-US" b="1" dirty="0"/>
              <a:t>low </a:t>
            </a:r>
            <a:r>
              <a:rPr lang="en-US" b="1" dirty="0" smtClean="0"/>
              <a:t>temperatures</a:t>
            </a:r>
            <a:r>
              <a:rPr lang="en-US" dirty="0" smtClean="0"/>
              <a:t> </a:t>
            </a:r>
            <a:r>
              <a:rPr lang="en-US" dirty="0"/>
              <a:t>Gene </a:t>
            </a:r>
            <a:r>
              <a:rPr lang="en-US" dirty="0" smtClean="0"/>
              <a:t>C becomes active in </a:t>
            </a:r>
            <a:r>
              <a:rPr lang="en-US" dirty="0"/>
              <a:t>the rabbit's </a:t>
            </a:r>
            <a:r>
              <a:rPr lang="en-US" b="1" dirty="0" smtClean="0"/>
              <a:t>colder extremities</a:t>
            </a:r>
            <a:r>
              <a:rPr lang="en-US" dirty="0" smtClean="0"/>
              <a:t> (ears</a:t>
            </a:r>
            <a:r>
              <a:rPr lang="en-US" dirty="0"/>
              <a:t>, nose, and </a:t>
            </a:r>
            <a:r>
              <a:rPr lang="en-US" dirty="0" smtClean="0"/>
              <a:t>feet) and produces a </a:t>
            </a:r>
            <a:r>
              <a:rPr lang="en-US" b="1" dirty="0" smtClean="0"/>
              <a:t>black</a:t>
            </a:r>
            <a:r>
              <a:rPr lang="en-US" dirty="0" smtClean="0"/>
              <a:t> pigment.</a:t>
            </a:r>
            <a:endParaRPr lang="en-US" dirty="0"/>
          </a:p>
        </p:txBody>
      </p:sp>
      <p:sp>
        <p:nvSpPr>
          <p:cNvPr id="10" name="Rectangle 9"/>
          <p:cNvSpPr/>
          <p:nvPr/>
        </p:nvSpPr>
        <p:spPr>
          <a:xfrm>
            <a:off x="-2" y="6072731"/>
            <a:ext cx="5577728" cy="369332"/>
          </a:xfrm>
          <a:prstGeom prst="rect">
            <a:avLst/>
          </a:prstGeom>
          <a:solidFill>
            <a:srgbClr val="FFFFFF">
              <a:alpha val="80000"/>
            </a:srgbClr>
          </a:solidFill>
        </p:spPr>
        <p:txBody>
          <a:bodyPr wrap="square">
            <a:spAutoFit/>
          </a:bodyPr>
          <a:lstStyle/>
          <a:p>
            <a:r>
              <a:rPr lang="en-US" dirty="0" smtClean="0"/>
              <a:t>Can you suggest a reason why this is a useful adaptation?</a:t>
            </a:r>
            <a:endParaRPr lang="en-US" dirty="0"/>
          </a:p>
        </p:txBody>
      </p:sp>
      <p:sp>
        <p:nvSpPr>
          <p:cNvPr id="14" name="Rectangle 13"/>
          <p:cNvSpPr/>
          <p:nvPr/>
        </p:nvSpPr>
        <p:spPr>
          <a:xfrm>
            <a:off x="1458260" y="6581001"/>
            <a:ext cx="7685739" cy="276999"/>
          </a:xfrm>
          <a:prstGeom prst="rect">
            <a:avLst/>
          </a:prstGeom>
        </p:spPr>
        <p:txBody>
          <a:bodyPr wrap="square">
            <a:spAutoFit/>
          </a:bodyPr>
          <a:lstStyle/>
          <a:p>
            <a:pPr algn="r"/>
            <a:r>
              <a:rPr lang="en-US" sz="1200" dirty="0">
                <a:hlinkClick r:id="rId4"/>
              </a:rPr>
              <a:t>http://www.alpinecommunitynetwork.com/wp-content/uploads/himalayan-bunny-5-19-11-1_opt4.</a:t>
            </a:r>
            <a:r>
              <a:rPr lang="en-US" sz="1200" dirty="0" smtClean="0">
                <a:hlinkClick r:id="rId4"/>
              </a:rPr>
              <a:t>jpg</a:t>
            </a:r>
            <a:endParaRPr lang="en-US" sz="1200" dirty="0"/>
          </a:p>
        </p:txBody>
      </p:sp>
      <p:sp>
        <p:nvSpPr>
          <p:cNvPr id="15" name="Rectangle 14"/>
          <p:cNvSpPr/>
          <p:nvPr/>
        </p:nvSpPr>
        <p:spPr>
          <a:xfrm>
            <a:off x="2770448" y="6363499"/>
            <a:ext cx="6373551" cy="276999"/>
          </a:xfrm>
          <a:prstGeom prst="rect">
            <a:avLst/>
          </a:prstGeom>
        </p:spPr>
        <p:txBody>
          <a:bodyPr wrap="square">
            <a:spAutoFit/>
          </a:bodyPr>
          <a:lstStyle/>
          <a:p>
            <a:pPr algn="r"/>
            <a:r>
              <a:rPr lang="en-US" sz="1200" dirty="0">
                <a:hlinkClick r:id="rId5"/>
              </a:rPr>
              <a:t>http://upload.wikimedia.org/wikipedia/commons/0/06/Kr%C3%B3liki_kalifornijskie_666.</a:t>
            </a:r>
            <a:r>
              <a:rPr lang="en-US" sz="1200" dirty="0" smtClean="0">
                <a:hlinkClick r:id="rId5"/>
              </a:rPr>
              <a:t>jpg</a:t>
            </a:r>
            <a:endParaRPr lang="en-US" sz="1200" dirty="0"/>
          </a:p>
        </p:txBody>
      </p:sp>
    </p:spTree>
    <p:extLst>
      <p:ext uri="{BB962C8B-B14F-4D97-AF65-F5344CB8AC3E}">
        <p14:creationId xmlns:p14="http://schemas.microsoft.com/office/powerpoint/2010/main" xmlns="" val="3809872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47409"/>
          </a:xfrm>
        </p:spPr>
        <p:txBody>
          <a:bodyPr>
            <a:noAutofit/>
          </a:bodyPr>
          <a:lstStyle/>
          <a:p>
            <a:r>
              <a:rPr lang="en-US" sz="1600" b="1" dirty="0" smtClean="0">
                <a:latin typeface="Arial"/>
                <a:cs typeface="Arial"/>
              </a:rPr>
              <a:t>Review: </a:t>
            </a:r>
            <a:r>
              <a:rPr lang="en-US" sz="1600" dirty="0" smtClean="0">
                <a:latin typeface="Arial"/>
                <a:cs typeface="Arial"/>
              </a:rPr>
              <a:t>7.1</a:t>
            </a:r>
            <a:r>
              <a:rPr lang="en-US" sz="1600" dirty="0">
                <a:latin typeface="Arial"/>
                <a:cs typeface="Arial"/>
              </a:rPr>
              <a:t>.</a:t>
            </a:r>
            <a:r>
              <a:rPr lang="en-US" sz="1600" dirty="0" smtClean="0">
                <a:latin typeface="Arial"/>
                <a:cs typeface="Arial"/>
              </a:rPr>
              <a:t>U1 Nucleosomes </a:t>
            </a:r>
            <a:r>
              <a:rPr lang="en-US" sz="1600" dirty="0">
                <a:latin typeface="Arial"/>
                <a:cs typeface="Arial"/>
              </a:rPr>
              <a:t>help to supercoil the DNA.</a:t>
            </a:r>
          </a:p>
        </p:txBody>
      </p:sp>
      <p:sp>
        <p:nvSpPr>
          <p:cNvPr id="6" name="Rectangle 5"/>
          <p:cNvSpPr/>
          <p:nvPr/>
        </p:nvSpPr>
        <p:spPr>
          <a:xfrm>
            <a:off x="192110" y="580148"/>
            <a:ext cx="4706747" cy="707886"/>
          </a:xfrm>
          <a:prstGeom prst="rect">
            <a:avLst/>
          </a:prstGeom>
        </p:spPr>
        <p:txBody>
          <a:bodyPr wrap="square">
            <a:spAutoFit/>
          </a:bodyPr>
          <a:lstStyle/>
          <a:p>
            <a:r>
              <a:rPr lang="en-GB" sz="2000" b="1" dirty="0" smtClean="0"/>
              <a:t>Eukaryotic </a:t>
            </a:r>
            <a:r>
              <a:rPr lang="en-GB" sz="2000" b="1" dirty="0"/>
              <a:t>DNA </a:t>
            </a:r>
            <a:r>
              <a:rPr lang="en-GB" sz="2000" b="1" dirty="0" smtClean="0"/>
              <a:t>supercoiling is organised by nucleosomes</a:t>
            </a:r>
            <a:endParaRPr lang="en-GB" sz="2000" b="1" dirty="0"/>
          </a:p>
        </p:txBody>
      </p:sp>
      <p:sp>
        <p:nvSpPr>
          <p:cNvPr id="3" name="Rectangle 2"/>
          <p:cNvSpPr/>
          <p:nvPr/>
        </p:nvSpPr>
        <p:spPr>
          <a:xfrm>
            <a:off x="4604019" y="6581001"/>
            <a:ext cx="4572000" cy="276999"/>
          </a:xfrm>
          <a:prstGeom prst="rect">
            <a:avLst/>
          </a:prstGeom>
        </p:spPr>
        <p:txBody>
          <a:bodyPr>
            <a:spAutoFit/>
          </a:bodyPr>
          <a:lstStyle/>
          <a:p>
            <a:pPr algn="r"/>
            <a:r>
              <a:rPr lang="en-US" sz="1200" dirty="0">
                <a:hlinkClick r:id="rId2"/>
              </a:rPr>
              <a:t>http://en.wikipedia.org/wiki/</a:t>
            </a:r>
            <a:r>
              <a:rPr lang="en-US" sz="1200" dirty="0" smtClean="0">
                <a:hlinkClick r:id="rId2"/>
              </a:rPr>
              <a:t>File:DNA_to_Chromatin_Formation.jpg</a:t>
            </a:r>
            <a:endParaRPr lang="en-US" sz="1200" dirty="0"/>
          </a:p>
        </p:txBody>
      </p:sp>
      <p:pic>
        <p:nvPicPr>
          <p:cNvPr id="5" name="Picture 4"/>
          <p:cNvPicPr>
            <a:picLocks noChangeAspect="1"/>
          </p:cNvPicPr>
          <p:nvPr/>
        </p:nvPicPr>
        <p:blipFill>
          <a:blip r:embed="rId3"/>
          <a:stretch>
            <a:fillRect/>
          </a:stretch>
        </p:blipFill>
        <p:spPr>
          <a:xfrm>
            <a:off x="5635288" y="352170"/>
            <a:ext cx="3508712" cy="5810427"/>
          </a:xfrm>
          <a:prstGeom prst="rect">
            <a:avLst/>
          </a:prstGeom>
        </p:spPr>
      </p:pic>
      <p:sp>
        <p:nvSpPr>
          <p:cNvPr id="4" name="Rectangle 3"/>
          <p:cNvSpPr/>
          <p:nvPr/>
        </p:nvSpPr>
        <p:spPr>
          <a:xfrm>
            <a:off x="192110" y="1626526"/>
            <a:ext cx="4572000" cy="1477328"/>
          </a:xfrm>
          <a:prstGeom prst="rect">
            <a:avLst/>
          </a:prstGeom>
          <a:solidFill>
            <a:schemeClr val="bg1"/>
          </a:solidFill>
          <a:ln w="38100" cmpd="sng">
            <a:solidFill>
              <a:srgbClr val="FF6600"/>
            </a:solidFill>
          </a:ln>
        </p:spPr>
        <p:txBody>
          <a:bodyPr wrap="square">
            <a:spAutoFit/>
          </a:bodyPr>
          <a:lstStyle/>
          <a:p>
            <a:pPr marL="285750" indent="-285750">
              <a:buFont typeface="Arial"/>
              <a:buChar char="•"/>
            </a:pPr>
            <a:r>
              <a:rPr lang="en-US" dirty="0"/>
              <a:t>Nucleosomes both protect DNA and allow it to be packaged, this in turn allows DNA to be supercoiled.</a:t>
            </a:r>
          </a:p>
          <a:p>
            <a:pPr marL="285750" indent="-285750">
              <a:buFont typeface="Arial"/>
              <a:buChar char="•"/>
            </a:pPr>
            <a:r>
              <a:rPr lang="en-US" dirty="0"/>
              <a:t>Nucleosomes are formed by wrapping DNA around histone proteins</a:t>
            </a:r>
          </a:p>
        </p:txBody>
      </p:sp>
      <p:sp>
        <p:nvSpPr>
          <p:cNvPr id="13" name="Oval 12"/>
          <p:cNvSpPr/>
          <p:nvPr/>
        </p:nvSpPr>
        <p:spPr>
          <a:xfrm rot="20922800">
            <a:off x="5710221" y="862584"/>
            <a:ext cx="861974" cy="850900"/>
          </a:xfrm>
          <a:prstGeom prst="ellipse">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2110" y="5363147"/>
            <a:ext cx="4572000" cy="954107"/>
          </a:xfrm>
          <a:prstGeom prst="rect">
            <a:avLst/>
          </a:prstGeom>
          <a:ln>
            <a:solidFill>
              <a:srgbClr val="000000"/>
            </a:solidFill>
          </a:ln>
        </p:spPr>
        <p:txBody>
          <a:bodyPr>
            <a:spAutoFit/>
          </a:bodyPr>
          <a:lstStyle/>
          <a:p>
            <a:r>
              <a:rPr lang="en-GB" sz="1400" i="1" dirty="0" err="1" smtClean="0"/>
              <a:t>n.b.</a:t>
            </a:r>
            <a:r>
              <a:rPr lang="en-GB" sz="1400" i="1" dirty="0"/>
              <a:t> </a:t>
            </a:r>
            <a:r>
              <a:rPr lang="en-GB" sz="1400" i="1" dirty="0" smtClean="0"/>
              <a:t>Prokaryotic </a:t>
            </a:r>
            <a:r>
              <a:rPr lang="en-GB" sz="1400" i="1" dirty="0"/>
              <a:t>DNA </a:t>
            </a:r>
            <a:r>
              <a:rPr lang="en-GB" sz="1400" i="1" dirty="0" smtClean="0"/>
              <a:t>is, like eukaryotic DNA, supercoiled, but differently: Prokaryotic </a:t>
            </a:r>
            <a:r>
              <a:rPr lang="en-GB" sz="1400" i="1" dirty="0"/>
              <a:t>DNA </a:t>
            </a:r>
            <a:r>
              <a:rPr lang="en-GB" sz="1400" i="1" dirty="0" smtClean="0"/>
              <a:t>maybe </a:t>
            </a:r>
            <a:r>
              <a:rPr lang="en-GB" sz="1400" i="1" dirty="0"/>
              <a:t>associated with proteins, but it is not organised </a:t>
            </a:r>
            <a:r>
              <a:rPr lang="en-GB" sz="1400" i="1" dirty="0" smtClean="0"/>
              <a:t>by histones and is therefore sometimes referred as being ‘naked’.</a:t>
            </a:r>
            <a:endParaRPr lang="en-GB" sz="1400" dirty="0"/>
          </a:p>
        </p:txBody>
      </p:sp>
      <p:cxnSp>
        <p:nvCxnSpPr>
          <p:cNvPr id="15" name="Straight Connector 14"/>
          <p:cNvCxnSpPr>
            <a:stCxn id="13" idx="2"/>
          </p:cNvCxnSpPr>
          <p:nvPr/>
        </p:nvCxnSpPr>
        <p:spPr>
          <a:xfrm flipH="1">
            <a:off x="4764110" y="1372386"/>
            <a:ext cx="954446" cy="254140"/>
          </a:xfrm>
          <a:prstGeom prst="line">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xmlns="" val="745341674"/>
      </p:ext>
    </p:extLst>
  </p:cSld>
  <p:clrMapOvr>
    <a:masterClrMapping/>
  </p:clrMapOvr>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30152</TotalTime>
  <Words>1512</Words>
  <Application>Microsoft Office PowerPoint</Application>
  <PresentationFormat>On-screen Show (4:3)</PresentationFormat>
  <Paragraphs>124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IB DP Student Notes</vt:lpstr>
      <vt:lpstr>7.2 Transcription and gene expression</vt:lpstr>
      <vt:lpstr>Understandings, Applications and Skills</vt:lpstr>
      <vt:lpstr>Review: 7.1.U6 Some regions of DNA do not code for proteins but have other important functions.</vt:lpstr>
      <vt:lpstr>7.2.A1 The promoter as an example of non-coding DNA with a function.</vt:lpstr>
      <vt:lpstr>7.2.U5 Gene expression is regulated by proteins that bind to specific base sequences in DNA.</vt:lpstr>
      <vt:lpstr>7.2.U5 Gene expression is regulated by proteins that bind to specific base sequences in DNA.</vt:lpstr>
      <vt:lpstr>7.2.U5 Gene expression is regulated by proteins that bind to specific base sequences in DNA.</vt:lpstr>
      <vt:lpstr>7.2.U6 The environment of a cell and of an organism has an impact on gene expression.</vt:lpstr>
      <vt:lpstr>Review: 7.1.U1 Nucleosomes help to supercoil the DNA.</vt:lpstr>
      <vt:lpstr>7.2.U2 Nucleosomes help to regulate transcription in eukaryotes.</vt:lpstr>
      <vt:lpstr>7.2.U2 Nucleosomes help to regulate transcription in eukaryotes.</vt:lpstr>
      <vt:lpstr>7.2.U2 Nucleosomes help to regulate transcription in eukaryotes.</vt:lpstr>
      <vt:lpstr>Slide 13</vt:lpstr>
      <vt:lpstr>7.2.U2 Nucleosomes help to regulate transcription in eukaryotes.</vt:lpstr>
      <vt:lpstr>Nature of Science: Looking for patterns, trends and discrepancies - there is mounting evidence that the environment can trigger heritable changes in epigenetic factors. (3.1)</vt:lpstr>
      <vt:lpstr>Bibliography / Acknowledgments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Megan</cp:lastModifiedBy>
  <cp:revision>471</cp:revision>
  <dcterms:created xsi:type="dcterms:W3CDTF">2014-04-26T01:56:54Z</dcterms:created>
  <dcterms:modified xsi:type="dcterms:W3CDTF">2015-12-08T04:46:30Z</dcterms:modified>
</cp:coreProperties>
</file>