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F2C868-7A54-45F0-B422-A5655194E3C8}" type="datetimeFigureOut">
              <a:rPr lang="en-CA" smtClean="0"/>
              <a:t>02/12/2013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37712C-FFEF-4450-BA26-1B48A5A5B947}" type="slidenum">
              <a:rPr lang="en-CA" smtClean="0"/>
              <a:t>‹#›</a:t>
            </a:fld>
            <a:endParaRPr lang="en-CA"/>
          </a:p>
        </p:txBody>
      </p:sp>
    </p:spTree>
    <p:extLst>
      <p:ext uri="{BB962C8B-B14F-4D97-AF65-F5344CB8AC3E}">
        <p14:creationId xmlns:p14="http://schemas.microsoft.com/office/powerpoint/2010/main" val="1368738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pPr marL="39688">
              <a:spcBef>
                <a:spcPts val="413"/>
              </a:spcBef>
            </a:pPr>
            <a:r>
              <a:rPr lang="en-US">
                <a:solidFill>
                  <a:srgbClr val="000000"/>
                </a:solidFill>
                <a:latin typeface="Arial" charset="0"/>
                <a:ea typeface="Arial" charset="0"/>
                <a:cs typeface="Arial" charset="0"/>
                <a:sym typeface="Arial" charset="0"/>
              </a:rPr>
              <a:t>On sunny hot days, balancing 2 processes/ 2 forces:</a:t>
            </a:r>
          </a:p>
          <a:p>
            <a:pPr marL="39688">
              <a:spcBef>
                <a:spcPts val="413"/>
              </a:spcBef>
              <a:buClr>
                <a:srgbClr val="000000"/>
              </a:buClr>
              <a:buFont typeface="Wingdings" charset="2"/>
              <a:buChar char="§"/>
            </a:pPr>
            <a:r>
              <a:rPr lang="en-US">
                <a:solidFill>
                  <a:srgbClr val="000000"/>
                </a:solidFill>
                <a:latin typeface="Arial" charset="0"/>
                <a:ea typeface="Arial" charset="0"/>
                <a:cs typeface="Arial" charset="0"/>
                <a:sym typeface="Arial" charset="0"/>
              </a:rPr>
              <a:t>Lots of sun so guard cells producing glucose, therefore increasing sugar concentration, therefore increase osmosis into guard cells = turgid &amp; open</a:t>
            </a:r>
          </a:p>
          <a:p>
            <a:pPr marL="39688">
              <a:spcBef>
                <a:spcPts val="413"/>
              </a:spcBef>
              <a:buClr>
                <a:srgbClr val="000000"/>
              </a:buClr>
              <a:buFont typeface="Wingdings" charset="2"/>
              <a:buChar char="§"/>
            </a:pPr>
            <a:r>
              <a:rPr lang="en-US">
                <a:solidFill>
                  <a:srgbClr val="000000"/>
                </a:solidFill>
                <a:latin typeface="Arial" charset="0"/>
                <a:ea typeface="Arial" charset="0"/>
                <a:cs typeface="Arial" charset="0"/>
                <a:sym typeface="Arial" charset="0"/>
              </a:rPr>
              <a:t>Lots of sun so plant starts to wilt, therefore guard cells shrink = flaccid &amp; closed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36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pPr marL="39688">
              <a:spcBef>
                <a:spcPts val="413"/>
              </a:spcBef>
            </a:pPr>
            <a:r>
              <a:rPr lang="en-US" dirty="0">
                <a:solidFill>
                  <a:srgbClr val="000000"/>
                </a:solidFill>
                <a:latin typeface="Arial" charset="0"/>
                <a:ea typeface="Arial" charset="0"/>
                <a:cs typeface="Arial" charset="0"/>
                <a:sym typeface="Arial" charset="0"/>
              </a:rPr>
              <a:t>The key point is how carbon dioxide is grabbed out of the air -- carbon fixation -- and then handed off to the Calvin cycle.</a:t>
            </a:r>
          </a:p>
          <a:p>
            <a:pPr marL="39688">
              <a:spcBef>
                <a:spcPts val="413"/>
              </a:spcBef>
              <a:buClr>
                <a:srgbClr val="000000"/>
              </a:buClr>
              <a:buFont typeface="Wingdings" charset="2"/>
              <a:buChar char="§"/>
            </a:pPr>
            <a:r>
              <a:rPr lang="en-US" dirty="0">
                <a:solidFill>
                  <a:srgbClr val="000000"/>
                </a:solidFill>
                <a:latin typeface="Arial" charset="0"/>
                <a:ea typeface="Arial" charset="0"/>
                <a:cs typeface="Arial" charset="0"/>
                <a:sym typeface="Arial" charset="0"/>
              </a:rPr>
              <a:t>C4 plants separate the 2 steps of carbon fixation anatomically. They use 2 different cells to complete the process.</a:t>
            </a:r>
          </a:p>
          <a:p>
            <a:pPr marL="39688">
              <a:spcBef>
                <a:spcPts val="413"/>
              </a:spcBef>
              <a:buClr>
                <a:srgbClr val="000000"/>
              </a:buClr>
              <a:buFont typeface="Wingdings" charset="2"/>
              <a:buChar char="§"/>
            </a:pPr>
            <a:r>
              <a:rPr lang="en-US" dirty="0">
                <a:solidFill>
                  <a:srgbClr val="000000"/>
                </a:solidFill>
                <a:latin typeface="Arial" charset="0"/>
                <a:ea typeface="Arial" charset="0"/>
                <a:cs typeface="Arial" charset="0"/>
                <a:sym typeface="Arial" charset="0"/>
              </a:rPr>
              <a:t>CAM plants separate the 2 steps of carbon fixation temporally. They do them at 2 different times.</a:t>
            </a:r>
          </a:p>
          <a:p>
            <a:pPr marL="39688">
              <a:spcBef>
                <a:spcPts val="413"/>
              </a:spcBef>
            </a:pPr>
            <a:r>
              <a:rPr lang="en-US" dirty="0">
                <a:solidFill>
                  <a:srgbClr val="000000"/>
                </a:solidFill>
                <a:latin typeface="Arial" charset="0"/>
                <a:ea typeface="Arial" charset="0"/>
                <a:cs typeface="Arial" charset="0"/>
                <a:sym typeface="Arial" charset="0"/>
              </a:rPr>
              <a:t>The key problem they are trying to overcome is that </a:t>
            </a:r>
            <a:r>
              <a:rPr lang="en-US" dirty="0" err="1">
                <a:solidFill>
                  <a:srgbClr val="000000"/>
                </a:solidFill>
                <a:latin typeface="Arial" charset="0"/>
                <a:ea typeface="Arial" charset="0"/>
                <a:cs typeface="Arial" charset="0"/>
                <a:sym typeface="Arial" charset="0"/>
              </a:rPr>
              <a:t>Rubisco</a:t>
            </a:r>
            <a:r>
              <a:rPr lang="en-US" dirty="0">
                <a:solidFill>
                  <a:srgbClr val="000000"/>
                </a:solidFill>
                <a:latin typeface="Arial" charset="0"/>
                <a:ea typeface="Arial" charset="0"/>
                <a:cs typeface="Arial" charset="0"/>
                <a:sym typeface="Arial" charset="0"/>
              </a:rPr>
              <a:t> is a very inefficient enzyme in the presence of high O2. In high O2, </a:t>
            </a:r>
            <a:r>
              <a:rPr lang="en-US" dirty="0" err="1">
                <a:solidFill>
                  <a:srgbClr val="000000"/>
                </a:solidFill>
                <a:latin typeface="Arial" charset="0"/>
                <a:ea typeface="Arial" charset="0"/>
                <a:cs typeface="Arial" charset="0"/>
                <a:sym typeface="Arial" charset="0"/>
              </a:rPr>
              <a:t>Rubisco</a:t>
            </a:r>
            <a:r>
              <a:rPr lang="en-US" dirty="0">
                <a:solidFill>
                  <a:srgbClr val="000000"/>
                </a:solidFill>
                <a:latin typeface="Arial" charset="0"/>
                <a:ea typeface="Arial" charset="0"/>
                <a:cs typeface="Arial" charset="0"/>
                <a:sym typeface="Arial" charset="0"/>
              </a:rPr>
              <a:t> bonds oxygen to </a:t>
            </a:r>
            <a:r>
              <a:rPr lang="en-US" dirty="0" err="1">
                <a:solidFill>
                  <a:srgbClr val="000000"/>
                </a:solidFill>
                <a:latin typeface="Arial" charset="0"/>
                <a:ea typeface="Arial" charset="0"/>
                <a:cs typeface="Arial" charset="0"/>
                <a:sym typeface="Arial" charset="0"/>
              </a:rPr>
              <a:t>RuBP</a:t>
            </a:r>
            <a:r>
              <a:rPr lang="en-US" dirty="0">
                <a:solidFill>
                  <a:srgbClr val="000000"/>
                </a:solidFill>
                <a:latin typeface="Arial" charset="0"/>
                <a:ea typeface="Arial" charset="0"/>
                <a:cs typeface="Arial" charset="0"/>
                <a:sym typeface="Arial" charset="0"/>
              </a:rPr>
              <a:t> rather than carbon, so the plants have to keep O2 away from </a:t>
            </a:r>
            <a:r>
              <a:rPr lang="en-US" dirty="0" err="1">
                <a:solidFill>
                  <a:srgbClr val="000000"/>
                </a:solidFill>
                <a:latin typeface="Arial" charset="0"/>
                <a:ea typeface="Arial" charset="0"/>
                <a:cs typeface="Arial" charset="0"/>
                <a:sym typeface="Arial" charset="0"/>
              </a:rPr>
              <a:t>Rubsico</a:t>
            </a:r>
            <a:r>
              <a:rPr lang="en-US" dirty="0">
                <a:solidFill>
                  <a:srgbClr val="000000"/>
                </a:solidFill>
                <a:latin typeface="Arial" charset="0"/>
                <a:ea typeface="Arial" charset="0"/>
                <a:cs typeface="Arial" charset="0"/>
                <a:sym typeface="Arial" charset="0"/>
              </a:rPr>
              <a:t>.</a:t>
            </a:r>
          </a:p>
          <a:p>
            <a:pPr marL="39688">
              <a:spcBef>
                <a:spcPts val="413"/>
              </a:spcBef>
            </a:pPr>
            <a:endParaRPr lang="en-US" dirty="0">
              <a:solidFill>
                <a:srgbClr val="000000"/>
              </a:solidFill>
              <a:latin typeface="Arial" charset="0"/>
              <a:ea typeface="Arial" charset="0"/>
              <a:cs typeface="Arial" charset="0"/>
              <a:sym typeface="Arial" charset="0"/>
            </a:endParaRPr>
          </a:p>
          <a:p>
            <a:pPr marL="39688">
              <a:spcBef>
                <a:spcPts val="413"/>
              </a:spcBef>
            </a:pPr>
            <a:r>
              <a:rPr lang="en-US" dirty="0">
                <a:solidFill>
                  <a:srgbClr val="000000"/>
                </a:solidFill>
                <a:latin typeface="Arial" charset="0"/>
                <a:ea typeface="Arial" charset="0"/>
                <a:cs typeface="Arial" charset="0"/>
                <a:sym typeface="Arial" charset="0"/>
              </a:rPr>
              <a:t>C4 &amp; CAM should be seen as variations on *carbon fixation*, because plants had to evolve alternative systems given the limitations of their enzymes and their need to conserve water.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50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pPr marL="39688">
              <a:spcBef>
                <a:spcPts val="413"/>
              </a:spcBef>
            </a:pPr>
            <a:r>
              <a:rPr lang="en-US" b="1">
                <a:solidFill>
                  <a:srgbClr val="000000"/>
                </a:solidFill>
                <a:latin typeface="Arial" charset="0"/>
                <a:ea typeface="Arial" charset="0"/>
                <a:cs typeface="Arial" charset="0"/>
                <a:sym typeface="Arial" charset="0"/>
              </a:rPr>
              <a:t>Crassulacean Acid Metabolism</a:t>
            </a:r>
            <a:r>
              <a:rPr lang="en-US">
                <a:solidFill>
                  <a:srgbClr val="000000"/>
                </a:solidFill>
                <a:latin typeface="Arial" charset="0"/>
                <a:ea typeface="Arial" charset="0"/>
                <a:cs typeface="Arial" charset="0"/>
                <a:sym typeface="Arial" charset="0"/>
              </a:rPr>
              <a:t> (</a:t>
            </a:r>
            <a:r>
              <a:rPr lang="en-US" b="1">
                <a:solidFill>
                  <a:srgbClr val="000000"/>
                </a:solidFill>
                <a:latin typeface="Arial" charset="0"/>
                <a:ea typeface="Arial" charset="0"/>
                <a:cs typeface="Arial" charset="0"/>
                <a:sym typeface="Arial" charset="0"/>
              </a:rPr>
              <a:t>CAM</a:t>
            </a:r>
            <a:r>
              <a:rPr lang="en-US">
                <a:solidFill>
                  <a:srgbClr val="000000"/>
                </a:solidFill>
                <a:latin typeface="Arial" charset="0"/>
                <a:ea typeface="Arial" charset="0"/>
                <a:cs typeface="Arial" charset="0"/>
                <a:sym typeface="Arial" charset="0"/>
              </a:rPr>
              <a:t>)</a:t>
            </a:r>
          </a:p>
          <a:p>
            <a:pPr marL="39688">
              <a:spcBef>
                <a:spcPts val="413"/>
              </a:spcBef>
              <a:buClr>
                <a:srgbClr val="000000"/>
              </a:buClr>
              <a:buFont typeface="Wingdings" charset="2"/>
              <a:buChar char="§"/>
            </a:pPr>
            <a:r>
              <a:rPr lang="en-US">
                <a:solidFill>
                  <a:srgbClr val="000000"/>
                </a:solidFill>
                <a:latin typeface="Arial" charset="0"/>
                <a:ea typeface="Arial" charset="0"/>
                <a:cs typeface="Arial" charset="0"/>
                <a:sym typeface="Arial" charset="0"/>
              </a:rPr>
              <a:t>Succulents are in the family Crassulaceae</a:t>
            </a:r>
          </a:p>
          <a:p>
            <a:pPr marL="39688">
              <a:spcBef>
                <a:spcPts val="413"/>
              </a:spcBef>
              <a:buClr>
                <a:srgbClr val="000000"/>
              </a:buClr>
              <a:buFont typeface="Wingdings" charset="2"/>
              <a:buChar char="§"/>
            </a:pPr>
            <a:r>
              <a:rPr lang="en-US">
                <a:solidFill>
                  <a:srgbClr val="000000"/>
                </a:solidFill>
                <a:latin typeface="Arial" charset="0"/>
                <a:ea typeface="Arial" charset="0"/>
                <a:cs typeface="Arial" charset="0"/>
                <a:sym typeface="Arial" charset="0"/>
              </a:rPr>
              <a:t>the name Crassula is derived from the Latin "crassus" meaning thick and refers to the leaves of these succulent plants</a:t>
            </a:r>
          </a:p>
          <a:p>
            <a:pPr marL="39688">
              <a:spcBef>
                <a:spcPts val="413"/>
              </a:spcBef>
            </a:pPr>
            <a:endParaRPr lang="en-US">
              <a:solidFill>
                <a:srgbClr val="000000"/>
              </a:solidFill>
              <a:latin typeface="Arial" charset="0"/>
              <a:ea typeface="Lucida Grande" charset="0"/>
              <a:cs typeface="Lucida Grande" charset="0"/>
              <a:sym typeface="Arial" charset="0"/>
            </a:endParaRPr>
          </a:p>
          <a:p>
            <a:pPr marL="39688">
              <a:spcBef>
                <a:spcPts val="413"/>
              </a:spcBef>
            </a:pPr>
            <a:r>
              <a:rPr lang="en-US">
                <a:solidFill>
                  <a:srgbClr val="000000"/>
                </a:solidFill>
                <a:latin typeface="Arial" charset="0"/>
                <a:ea typeface="Arial" charset="0"/>
                <a:cs typeface="Arial" charset="0"/>
                <a:sym typeface="Arial" charset="0"/>
              </a:rPr>
              <a:t>CAM plants solve the photorespiration problem by fixing carbon at night (when stomates are open), and put it in "storage" compounds (organic acids like malic acid, isocitric acid) and then in the day (when stomates are closed), they release the CO2 from the "storage" compounds to the Calvin cycle</a:t>
            </a:r>
          </a:p>
          <a:p>
            <a:pPr marL="39688">
              <a:spcBef>
                <a:spcPts val="413"/>
              </a:spcBef>
            </a:pPr>
            <a:r>
              <a:rPr lang="en-US">
                <a:solidFill>
                  <a:srgbClr val="000000"/>
                </a:solidFill>
                <a:latin typeface="Arial" charset="0"/>
                <a:ea typeface="Arial" charset="0"/>
                <a:cs typeface="Arial" charset="0"/>
                <a:sym typeface="Arial" charset="0"/>
              </a:rPr>
              <a:t>(thereby increasing CO2 in the cells, improving Rubisco's efficiency)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57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pPr marL="39688">
              <a:spcBef>
                <a:spcPts val="413"/>
              </a:spcBef>
            </a:pPr>
            <a:r>
              <a:rPr lang="en-US">
                <a:solidFill>
                  <a:srgbClr val="000000"/>
                </a:solidFill>
                <a:latin typeface="Arial" charset="0"/>
                <a:ea typeface="Arial" charset="0"/>
                <a:cs typeface="Arial" charset="0"/>
                <a:sym typeface="Arial" charset="0"/>
              </a:rPr>
              <a:t>C3, C4, and CAM truly refer to the alternative method of carbon fixation -- grabbing carbon out of the air -- and not the Calvin Cycle itself.  They *all* use the Calvin Cycle for sugar generation, but they differ in how they turn carbon from thin air into solid stuff.</a:t>
            </a:r>
          </a:p>
          <a:p>
            <a:pPr marL="39688">
              <a:spcBef>
                <a:spcPts val="413"/>
              </a:spcBef>
            </a:pPr>
            <a:endParaRPr lang="en-US">
              <a:solidFill>
                <a:srgbClr val="000000"/>
              </a:solidFill>
              <a:latin typeface="Arial" charset="0"/>
              <a:ea typeface="Arial" charset="0"/>
              <a:cs typeface="Arial" charset="0"/>
              <a:sym typeface="Arial" charset="0"/>
            </a:endParaRPr>
          </a:p>
          <a:p>
            <a:pPr marL="39688">
              <a:spcBef>
                <a:spcPts val="413"/>
              </a:spcBef>
            </a:pPr>
            <a:r>
              <a:rPr lang="en-US">
                <a:solidFill>
                  <a:srgbClr val="000000"/>
                </a:solidFill>
                <a:latin typeface="Arial" charset="0"/>
                <a:ea typeface="Arial" charset="0"/>
                <a:cs typeface="Arial" charset="0"/>
                <a:sym typeface="Arial" charset="0"/>
              </a:rPr>
              <a:t>In C4, CO2 is fixed into 4-carbon "storage" compounds like oxaloacetate &amp; malate (hence C4)</a:t>
            </a:r>
          </a:p>
          <a:p>
            <a:pPr marL="39688">
              <a:spcBef>
                <a:spcPts val="413"/>
              </a:spcBef>
            </a:pPr>
            <a:r>
              <a:rPr lang="en-US">
                <a:solidFill>
                  <a:srgbClr val="000000"/>
                </a:solidFill>
                <a:latin typeface="Arial" charset="0"/>
                <a:ea typeface="Arial" charset="0"/>
                <a:cs typeface="Arial" charset="0"/>
                <a:sym typeface="Arial" charset="0"/>
              </a:rPr>
              <a:t>In CAM, CO2 is fixed into organic acids like malic acid &amp; isocitric acid (hence Crassulacean Acid Metabolism)</a:t>
            </a:r>
          </a:p>
          <a:p>
            <a:pPr marL="39688">
              <a:spcBef>
                <a:spcPts val="413"/>
              </a:spcBef>
            </a:pPr>
            <a:r>
              <a:rPr lang="en-US">
                <a:solidFill>
                  <a:srgbClr val="000000"/>
                </a:solidFill>
                <a:latin typeface="Arial" charset="0"/>
                <a:ea typeface="Arial" charset="0"/>
                <a:cs typeface="Arial" charset="0"/>
                <a:sym typeface="Arial" charset="0"/>
              </a:rPr>
              <a:t>In C3, while CO2 is initially fixed into a 6-carbon molecule, it is unstable &amp; quickly breaks down to 3-carbon phosphoglycerate (PGA) (hence C3)</a:t>
            </a:r>
          </a:p>
          <a:p>
            <a:pPr marL="39688">
              <a:spcBef>
                <a:spcPts val="413"/>
              </a:spcBef>
            </a:pPr>
            <a:endParaRPr lang="en-US">
              <a:solidFill>
                <a:srgbClr val="000000"/>
              </a:solidFill>
              <a:latin typeface="Arial" charset="0"/>
              <a:ea typeface="Arial" charset="0"/>
              <a:cs typeface="Arial" charset="0"/>
              <a:sym typeface="Arial" charset="0"/>
            </a:endParaRPr>
          </a:p>
          <a:p>
            <a:pPr marL="39688">
              <a:spcBef>
                <a:spcPts val="413"/>
              </a:spcBef>
            </a:pPr>
            <a:r>
              <a:rPr lang="en-US">
                <a:solidFill>
                  <a:srgbClr val="000000"/>
                </a:solidFill>
                <a:latin typeface="Arial" charset="0"/>
                <a:ea typeface="Arial" charset="0"/>
                <a:cs typeface="Arial" charset="0"/>
                <a:sym typeface="Arial" charset="0"/>
              </a:rPr>
              <a:t>C4 &amp; CAM should be seen as variations on *carbon fixation*, because plants had to evolve alternative systems given the limitations of their enzymes and their need to conserve water.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ABD6021B-359C-4CD5-934D-4F81D702785E}" type="datetimeFigureOut">
              <a:rPr lang="en-CA" smtClean="0"/>
              <a:t>02/12/2013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5A7A7AD-A91C-45AB-A571-DB8FABE17561}" type="slidenum">
              <a:rPr lang="en-CA" smtClean="0"/>
              <a:t>‹#›</a:t>
            </a:fld>
            <a:endParaRPr lang="en-CA"/>
          </a:p>
        </p:txBody>
      </p:sp>
    </p:spTree>
    <p:extLst>
      <p:ext uri="{BB962C8B-B14F-4D97-AF65-F5344CB8AC3E}">
        <p14:creationId xmlns:p14="http://schemas.microsoft.com/office/powerpoint/2010/main" val="1904683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BD6021B-359C-4CD5-934D-4F81D702785E}" type="datetimeFigureOut">
              <a:rPr lang="en-CA" smtClean="0"/>
              <a:t>02/12/2013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5A7A7AD-A91C-45AB-A571-DB8FABE17561}" type="slidenum">
              <a:rPr lang="en-CA" smtClean="0"/>
              <a:t>‹#›</a:t>
            </a:fld>
            <a:endParaRPr lang="en-CA"/>
          </a:p>
        </p:txBody>
      </p:sp>
    </p:spTree>
    <p:extLst>
      <p:ext uri="{BB962C8B-B14F-4D97-AF65-F5344CB8AC3E}">
        <p14:creationId xmlns:p14="http://schemas.microsoft.com/office/powerpoint/2010/main" val="1658419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BD6021B-359C-4CD5-934D-4F81D702785E}" type="datetimeFigureOut">
              <a:rPr lang="en-CA" smtClean="0"/>
              <a:t>02/12/2013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5A7A7AD-A91C-45AB-A571-DB8FABE17561}" type="slidenum">
              <a:rPr lang="en-CA" smtClean="0"/>
              <a:t>‹#›</a:t>
            </a:fld>
            <a:endParaRPr lang="en-CA"/>
          </a:p>
        </p:txBody>
      </p:sp>
    </p:spTree>
    <p:extLst>
      <p:ext uri="{BB962C8B-B14F-4D97-AF65-F5344CB8AC3E}">
        <p14:creationId xmlns:p14="http://schemas.microsoft.com/office/powerpoint/2010/main" val="1131037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937375" y="6245225"/>
            <a:ext cx="1901825" cy="476250"/>
          </a:xfrm>
        </p:spPr>
        <p:txBody>
          <a:bodyPr/>
          <a:lstStyle>
            <a:lvl1pPr>
              <a:defRPr smtClean="0"/>
            </a:lvl1pPr>
          </a:lstStyle>
          <a:p>
            <a:fld id="{4D33BC1F-3A47-B044-A17B-5F8F49C1934A}" type="slidenum">
              <a:rPr lang="en-US"/>
              <a:pPr/>
              <a:t>‹#›</a:t>
            </a:fld>
            <a:endParaRPr lang="en-US"/>
          </a:p>
        </p:txBody>
      </p:sp>
    </p:spTree>
    <p:extLst>
      <p:ext uri="{BB962C8B-B14F-4D97-AF65-F5344CB8AC3E}">
        <p14:creationId xmlns:p14="http://schemas.microsoft.com/office/powerpoint/2010/main" val="160977987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BD6021B-359C-4CD5-934D-4F81D702785E}" type="datetimeFigureOut">
              <a:rPr lang="en-CA" smtClean="0"/>
              <a:t>02/12/2013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5A7A7AD-A91C-45AB-A571-DB8FABE17561}" type="slidenum">
              <a:rPr lang="en-CA" smtClean="0"/>
              <a:t>‹#›</a:t>
            </a:fld>
            <a:endParaRPr lang="en-CA"/>
          </a:p>
        </p:txBody>
      </p:sp>
    </p:spTree>
    <p:extLst>
      <p:ext uri="{BB962C8B-B14F-4D97-AF65-F5344CB8AC3E}">
        <p14:creationId xmlns:p14="http://schemas.microsoft.com/office/powerpoint/2010/main" val="186123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D6021B-359C-4CD5-934D-4F81D702785E}" type="datetimeFigureOut">
              <a:rPr lang="en-CA" smtClean="0"/>
              <a:t>02/12/2013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5A7A7AD-A91C-45AB-A571-DB8FABE17561}" type="slidenum">
              <a:rPr lang="en-CA" smtClean="0"/>
              <a:t>‹#›</a:t>
            </a:fld>
            <a:endParaRPr lang="en-CA"/>
          </a:p>
        </p:txBody>
      </p:sp>
    </p:spTree>
    <p:extLst>
      <p:ext uri="{BB962C8B-B14F-4D97-AF65-F5344CB8AC3E}">
        <p14:creationId xmlns:p14="http://schemas.microsoft.com/office/powerpoint/2010/main" val="3892741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BD6021B-359C-4CD5-934D-4F81D702785E}" type="datetimeFigureOut">
              <a:rPr lang="en-CA" smtClean="0"/>
              <a:t>02/12/2013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5A7A7AD-A91C-45AB-A571-DB8FABE17561}" type="slidenum">
              <a:rPr lang="en-CA" smtClean="0"/>
              <a:t>‹#›</a:t>
            </a:fld>
            <a:endParaRPr lang="en-CA"/>
          </a:p>
        </p:txBody>
      </p:sp>
    </p:spTree>
    <p:extLst>
      <p:ext uri="{BB962C8B-B14F-4D97-AF65-F5344CB8AC3E}">
        <p14:creationId xmlns:p14="http://schemas.microsoft.com/office/powerpoint/2010/main" val="88336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ABD6021B-359C-4CD5-934D-4F81D702785E}" type="datetimeFigureOut">
              <a:rPr lang="en-CA" smtClean="0"/>
              <a:t>02/12/2013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5A7A7AD-A91C-45AB-A571-DB8FABE17561}" type="slidenum">
              <a:rPr lang="en-CA" smtClean="0"/>
              <a:t>‹#›</a:t>
            </a:fld>
            <a:endParaRPr lang="en-CA"/>
          </a:p>
        </p:txBody>
      </p:sp>
    </p:spTree>
    <p:extLst>
      <p:ext uri="{BB962C8B-B14F-4D97-AF65-F5344CB8AC3E}">
        <p14:creationId xmlns:p14="http://schemas.microsoft.com/office/powerpoint/2010/main" val="3449254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ABD6021B-359C-4CD5-934D-4F81D702785E}" type="datetimeFigureOut">
              <a:rPr lang="en-CA" smtClean="0"/>
              <a:t>02/12/2013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5A7A7AD-A91C-45AB-A571-DB8FABE17561}" type="slidenum">
              <a:rPr lang="en-CA" smtClean="0"/>
              <a:t>‹#›</a:t>
            </a:fld>
            <a:endParaRPr lang="en-CA"/>
          </a:p>
        </p:txBody>
      </p:sp>
    </p:spTree>
    <p:extLst>
      <p:ext uri="{BB962C8B-B14F-4D97-AF65-F5344CB8AC3E}">
        <p14:creationId xmlns:p14="http://schemas.microsoft.com/office/powerpoint/2010/main" val="849567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D6021B-359C-4CD5-934D-4F81D702785E}" type="datetimeFigureOut">
              <a:rPr lang="en-CA" smtClean="0"/>
              <a:t>02/12/2013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5A7A7AD-A91C-45AB-A571-DB8FABE17561}" type="slidenum">
              <a:rPr lang="en-CA" smtClean="0"/>
              <a:t>‹#›</a:t>
            </a:fld>
            <a:endParaRPr lang="en-CA"/>
          </a:p>
        </p:txBody>
      </p:sp>
    </p:spTree>
    <p:extLst>
      <p:ext uri="{BB962C8B-B14F-4D97-AF65-F5344CB8AC3E}">
        <p14:creationId xmlns:p14="http://schemas.microsoft.com/office/powerpoint/2010/main" val="1388033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D6021B-359C-4CD5-934D-4F81D702785E}" type="datetimeFigureOut">
              <a:rPr lang="en-CA" smtClean="0"/>
              <a:t>02/12/2013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5A7A7AD-A91C-45AB-A571-DB8FABE17561}" type="slidenum">
              <a:rPr lang="en-CA" smtClean="0"/>
              <a:t>‹#›</a:t>
            </a:fld>
            <a:endParaRPr lang="en-CA"/>
          </a:p>
        </p:txBody>
      </p:sp>
    </p:spTree>
    <p:extLst>
      <p:ext uri="{BB962C8B-B14F-4D97-AF65-F5344CB8AC3E}">
        <p14:creationId xmlns:p14="http://schemas.microsoft.com/office/powerpoint/2010/main" val="1151698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D6021B-359C-4CD5-934D-4F81D702785E}" type="datetimeFigureOut">
              <a:rPr lang="en-CA" smtClean="0"/>
              <a:t>02/12/2013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5A7A7AD-A91C-45AB-A571-DB8FABE17561}" type="slidenum">
              <a:rPr lang="en-CA" smtClean="0"/>
              <a:t>‹#›</a:t>
            </a:fld>
            <a:endParaRPr lang="en-CA"/>
          </a:p>
        </p:txBody>
      </p:sp>
    </p:spTree>
    <p:extLst>
      <p:ext uri="{BB962C8B-B14F-4D97-AF65-F5344CB8AC3E}">
        <p14:creationId xmlns:p14="http://schemas.microsoft.com/office/powerpoint/2010/main" val="367994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D6021B-359C-4CD5-934D-4F81D702785E}" type="datetimeFigureOut">
              <a:rPr lang="en-CA" smtClean="0"/>
              <a:t>02/12/2013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7A7AD-A91C-45AB-A571-DB8FABE17561}" type="slidenum">
              <a:rPr lang="en-CA" smtClean="0"/>
              <a:t>‹#›</a:t>
            </a:fld>
            <a:endParaRPr lang="en-CA"/>
          </a:p>
        </p:txBody>
      </p:sp>
    </p:spTree>
    <p:extLst>
      <p:ext uri="{BB962C8B-B14F-4D97-AF65-F5344CB8AC3E}">
        <p14:creationId xmlns:p14="http://schemas.microsoft.com/office/powerpoint/2010/main" val="1722492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hyperlink" Target="http://users.rcn.com/jkimball.ma.ultranet/BiologyPages/A/Asp_glu.gif" TargetMode="External"/><Relationship Id="rId2" Type="http://schemas.openxmlformats.org/officeDocument/2006/relationships/hyperlink" Target="http://users.rcn.com/jkimball.ma.ultranet/BiologyPages/G/GasExchange.html" TargetMode="External"/><Relationship Id="rId1" Type="http://schemas.openxmlformats.org/officeDocument/2006/relationships/slideLayout" Target="../slideLayouts/slideLayout2.xml"/><Relationship Id="rId4" Type="http://schemas.openxmlformats.org/officeDocument/2006/relationships/hyperlink" Target="http://users.rcn.com/jkimball.ma.ultranet/BiologyPages/J/Junctions.html"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Plant Adaptations: C3 and C4 plants</a:t>
            </a:r>
            <a:endParaRPr lang="en-CA" dirty="0"/>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3129403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Rot="1" noChangeArrowheads="1"/>
          </p:cNvSpPr>
          <p:nvPr>
            <p:ph/>
          </p:nvPr>
        </p:nvSpPr>
        <p:spPr/>
        <p:txBody>
          <a:bodyPr/>
          <a:lstStyle/>
          <a:p>
            <a:endParaRPr lang="en-CA"/>
          </a:p>
        </p:txBody>
      </p:sp>
      <p:sp>
        <p:nvSpPr>
          <p:cNvPr id="38915" name="Rectangle 3"/>
          <p:cNvSpPr>
            <a:spLocks noGrp="1" noRot="1" noChangeArrowheads="1"/>
          </p:cNvSpPr>
          <p:nvPr>
            <p:ph type="body" idx="4294967295"/>
          </p:nvPr>
        </p:nvSpPr>
        <p:spPr>
          <a:xfrm>
            <a:off x="381000" y="228600"/>
            <a:ext cx="8534400" cy="6400800"/>
          </a:xfrm>
        </p:spPr>
        <p:txBody>
          <a:bodyPr/>
          <a:lstStyle/>
          <a:p>
            <a:pPr>
              <a:lnSpc>
                <a:spcPct val="90000"/>
              </a:lnSpc>
            </a:pPr>
            <a:r>
              <a:rPr lang="en-US" sz="2800">
                <a:effectLst/>
              </a:rPr>
              <a:t>When rubisco adds O</a:t>
            </a:r>
            <a:r>
              <a:rPr lang="en-US" sz="2800" baseline="-25000">
                <a:effectLst/>
              </a:rPr>
              <a:t>2</a:t>
            </a:r>
            <a:r>
              <a:rPr lang="en-US" sz="2800">
                <a:effectLst/>
              </a:rPr>
              <a:t> to RuBP, RuBP splits into a three-carbon piece and a two-carbon piece in a process called </a:t>
            </a:r>
            <a:r>
              <a:rPr lang="en-US" sz="2800" b="1">
                <a:effectLst/>
              </a:rPr>
              <a:t>photorespiration</a:t>
            </a:r>
            <a:r>
              <a:rPr lang="en-US" sz="2800">
                <a:effectLst/>
              </a:rPr>
              <a:t>.</a:t>
            </a:r>
          </a:p>
          <a:p>
            <a:pPr lvl="1">
              <a:lnSpc>
                <a:spcPct val="90000"/>
              </a:lnSpc>
            </a:pPr>
            <a:r>
              <a:rPr lang="en-US" sz="2400">
                <a:effectLst/>
              </a:rPr>
              <a:t>The two-carbon fragment is exported from the chloroplast and degraded to CO</a:t>
            </a:r>
            <a:r>
              <a:rPr lang="en-US" sz="2400" baseline="-25000">
                <a:effectLst/>
              </a:rPr>
              <a:t>2</a:t>
            </a:r>
            <a:r>
              <a:rPr lang="en-US" sz="2400">
                <a:effectLst/>
              </a:rPr>
              <a:t> by mitochondria and peroxisomes.</a:t>
            </a:r>
          </a:p>
          <a:p>
            <a:pPr lvl="1">
              <a:lnSpc>
                <a:spcPct val="90000"/>
              </a:lnSpc>
            </a:pPr>
            <a:r>
              <a:rPr lang="en-US" sz="2400">
                <a:effectLst/>
              </a:rPr>
              <a:t>Unlike normal respiration, this process produces no ATP, nor additional organic molecules.</a:t>
            </a:r>
          </a:p>
          <a:p>
            <a:pPr>
              <a:lnSpc>
                <a:spcPct val="90000"/>
              </a:lnSpc>
            </a:pPr>
            <a:r>
              <a:rPr lang="en-US" sz="2800">
                <a:effectLst/>
              </a:rPr>
              <a:t>Photorespiration </a:t>
            </a:r>
            <a:r>
              <a:rPr lang="en-US" sz="2800" i="1">
                <a:effectLst/>
              </a:rPr>
              <a:t>decreases</a:t>
            </a:r>
            <a:r>
              <a:rPr lang="en-US" sz="2800">
                <a:effectLst/>
              </a:rPr>
              <a:t> photosynthetic output by taking organic material from the Calvin cycle. </a:t>
            </a:r>
          </a:p>
          <a:p>
            <a:pPr>
              <a:lnSpc>
                <a:spcPct val="90000"/>
              </a:lnSpc>
            </a:pPr>
            <a:r>
              <a:rPr lang="en-US" sz="2800">
                <a:effectLst/>
              </a:rPr>
              <a:t>Photorespiration can drain away as much as 50% of the carbon fixed by the Calvin cycle on a hot, dry day.</a:t>
            </a:r>
          </a:p>
          <a:p>
            <a:pPr>
              <a:lnSpc>
                <a:spcPct val="90000"/>
              </a:lnSpc>
            </a:pPr>
            <a:r>
              <a:rPr lang="en-US" sz="2800">
                <a:effectLst/>
              </a:rPr>
              <a:t>Certain plant species have evolved alternate modes of carbon fixation to minimize photorespiration.</a:t>
            </a:r>
          </a:p>
        </p:txBody>
      </p:sp>
    </p:spTree>
    <p:extLst>
      <p:ext uri="{BB962C8B-B14F-4D97-AF65-F5344CB8AC3E}">
        <p14:creationId xmlns:p14="http://schemas.microsoft.com/office/powerpoint/2010/main" val="99674358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9" name="Rectangle 7"/>
          <p:cNvSpPr>
            <a:spLocks noGrp="1" noChangeArrowheads="1"/>
          </p:cNvSpPr>
          <p:nvPr>
            <p:ph type="title"/>
          </p:nvPr>
        </p:nvSpPr>
        <p:spPr>
          <a:ln/>
        </p:spPr>
        <p:txBody>
          <a:bodyPr rIns="132080"/>
          <a:lstStyle/>
          <a:p>
            <a:r>
              <a:rPr lang="en-US"/>
              <a:t>Impact of Photorespiration </a:t>
            </a:r>
          </a:p>
        </p:txBody>
      </p:sp>
      <p:sp>
        <p:nvSpPr>
          <p:cNvPr id="13320" name="Rectangle 8"/>
          <p:cNvSpPr>
            <a:spLocks noGrp="1" noChangeArrowheads="1"/>
          </p:cNvSpPr>
          <p:nvPr>
            <p:ph type="body" idx="1"/>
          </p:nvPr>
        </p:nvSpPr>
        <p:spPr>
          <a:xfrm>
            <a:off x="647700" y="1206500"/>
            <a:ext cx="8001000" cy="5257800"/>
          </a:xfrm>
          <a:ln/>
        </p:spPr>
        <p:txBody>
          <a:bodyPr rIns="132080"/>
          <a:lstStyle/>
          <a:p>
            <a:pPr>
              <a:tabLst>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Lst>
            </a:pPr>
            <a:r>
              <a:rPr lang="en-US" dirty="0"/>
              <a:t>Oxidation of </a:t>
            </a:r>
            <a:r>
              <a:rPr lang="en-US" dirty="0" err="1"/>
              <a:t>RuBP</a:t>
            </a:r>
            <a:endParaRPr lang="en-US" dirty="0"/>
          </a:p>
          <a:p>
            <a:pPr marL="782638" lvl="1">
              <a:tabLst>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Lst>
            </a:pPr>
            <a:r>
              <a:rPr lang="en-US" dirty="0"/>
              <a:t>short circuit of Calvin cycle </a:t>
            </a:r>
          </a:p>
          <a:p>
            <a:pPr marL="782638" lvl="1">
              <a:tabLst>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Lst>
            </a:pPr>
            <a:r>
              <a:rPr lang="en-US" u="sng" dirty="0">
                <a:solidFill>
                  <a:srgbClr val="660066"/>
                </a:solidFill>
              </a:rPr>
              <a:t>loss of carbons to CO</a:t>
            </a:r>
            <a:r>
              <a:rPr lang="en-US" baseline="-25000" dirty="0">
                <a:solidFill>
                  <a:srgbClr val="660066"/>
                </a:solidFill>
              </a:rPr>
              <a:t>2</a:t>
            </a:r>
          </a:p>
          <a:p>
            <a:pPr marL="1125538" lvl="2">
              <a:tabLst>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Lst>
            </a:pPr>
            <a:r>
              <a:rPr lang="en-US" dirty="0"/>
              <a:t>can lose 50% of carbons fixed by Calvin cycle</a:t>
            </a:r>
          </a:p>
          <a:p>
            <a:pPr marL="782638" lvl="1">
              <a:tabLst>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Lst>
            </a:pPr>
            <a:r>
              <a:rPr lang="en-US" dirty="0"/>
              <a:t>reduces production of photosynthesis</a:t>
            </a:r>
          </a:p>
          <a:p>
            <a:pPr marL="1125538" lvl="2">
              <a:tabLst>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Lst>
            </a:pPr>
            <a:r>
              <a:rPr lang="en-US" u="sng" dirty="0"/>
              <a:t>no ATP</a:t>
            </a:r>
            <a:r>
              <a:rPr lang="en-US" dirty="0"/>
              <a:t> (energy) produced</a:t>
            </a:r>
          </a:p>
          <a:p>
            <a:pPr marL="1125538" lvl="2">
              <a:tabLst>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Lst>
            </a:pPr>
            <a:r>
              <a:rPr lang="en-US" u="sng" dirty="0"/>
              <a:t>no C</a:t>
            </a:r>
            <a:r>
              <a:rPr lang="en-US" baseline="-25000" dirty="0"/>
              <a:t>6</a:t>
            </a:r>
            <a:r>
              <a:rPr lang="en-US" u="sng" dirty="0"/>
              <a:t>H</a:t>
            </a:r>
            <a:r>
              <a:rPr lang="en-US" baseline="-25000" dirty="0"/>
              <a:t>12</a:t>
            </a:r>
            <a:r>
              <a:rPr lang="en-US" u="sng" dirty="0"/>
              <a:t>O</a:t>
            </a:r>
            <a:r>
              <a:rPr lang="en-US" baseline="-25000" dirty="0"/>
              <a:t>6</a:t>
            </a:r>
            <a:r>
              <a:rPr lang="en-US" dirty="0"/>
              <a:t> (food) produced</a:t>
            </a:r>
          </a:p>
          <a:p>
            <a:pPr marL="782638" lvl="1">
              <a:tabLst>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Lst>
            </a:pPr>
            <a:r>
              <a:rPr lang="en-US" dirty="0"/>
              <a:t>if photorespiration could be reduced, plant would become 50% more efficient</a:t>
            </a:r>
          </a:p>
          <a:p>
            <a:pPr marL="1125538" lvl="2">
              <a:tabLst>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 pos="1524000" algn="l"/>
                <a:tab pos="2501900" algn="l"/>
                <a:tab pos="2781300" algn="l"/>
              </a:tabLst>
            </a:pPr>
            <a:r>
              <a:rPr lang="en-US" dirty="0"/>
              <a:t>strong selection pressure to evolve </a:t>
            </a:r>
            <a:r>
              <a:rPr lang="en-US" u="sng" dirty="0">
                <a:solidFill>
                  <a:srgbClr val="660066"/>
                </a:solidFill>
              </a:rPr>
              <a:t>alternative carbon fixation</a:t>
            </a:r>
            <a:r>
              <a:rPr lang="en-US" dirty="0"/>
              <a:t> systems</a:t>
            </a:r>
          </a:p>
        </p:txBody>
      </p:sp>
    </p:spTree>
    <p:extLst>
      <p:ext uri="{BB962C8B-B14F-4D97-AF65-F5344CB8AC3E}">
        <p14:creationId xmlns:p14="http://schemas.microsoft.com/office/powerpoint/2010/main" val="40928560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20">
                                            <p:txEl>
                                              <p:pRg st="0" end="0"/>
                                            </p:txEl>
                                          </p:spTgt>
                                        </p:tgtEl>
                                        <p:attrNameLst>
                                          <p:attrName>style.visibility</p:attrName>
                                        </p:attrNameLst>
                                      </p:cBhvr>
                                      <p:to>
                                        <p:strVal val="visible"/>
                                      </p:to>
                                    </p:set>
                                    <p:anim calcmode="lin" valueType="num">
                                      <p:cBhvr additive="base">
                                        <p:cTn id="7" dur="500" fill="hold"/>
                                        <p:tgtEl>
                                          <p:spTgt spid="1332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20">
                                            <p:txEl>
                                              <p:pRg st="1" end="1"/>
                                            </p:txEl>
                                          </p:spTgt>
                                        </p:tgtEl>
                                        <p:attrNameLst>
                                          <p:attrName>style.visibility</p:attrName>
                                        </p:attrNameLst>
                                      </p:cBhvr>
                                      <p:to>
                                        <p:strVal val="visible"/>
                                      </p:to>
                                    </p:set>
                                    <p:anim calcmode="lin" valueType="num">
                                      <p:cBhvr additive="base">
                                        <p:cTn id="13" dur="500" fill="hold"/>
                                        <p:tgtEl>
                                          <p:spTgt spid="1332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2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20">
                                            <p:txEl>
                                              <p:pRg st="2" end="2"/>
                                            </p:txEl>
                                          </p:spTgt>
                                        </p:tgtEl>
                                        <p:attrNameLst>
                                          <p:attrName>style.visibility</p:attrName>
                                        </p:attrNameLst>
                                      </p:cBhvr>
                                      <p:to>
                                        <p:strVal val="visible"/>
                                      </p:to>
                                    </p:set>
                                    <p:anim calcmode="lin" valueType="num">
                                      <p:cBhvr additive="base">
                                        <p:cTn id="19" dur="500" fill="hold"/>
                                        <p:tgtEl>
                                          <p:spTgt spid="1332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2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320">
                                            <p:txEl>
                                              <p:pRg st="3" end="3"/>
                                            </p:txEl>
                                          </p:spTgt>
                                        </p:tgtEl>
                                        <p:attrNameLst>
                                          <p:attrName>style.visibility</p:attrName>
                                        </p:attrNameLst>
                                      </p:cBhvr>
                                      <p:to>
                                        <p:strVal val="visible"/>
                                      </p:to>
                                    </p:set>
                                    <p:anim calcmode="lin" valueType="num">
                                      <p:cBhvr additive="base">
                                        <p:cTn id="25" dur="500" fill="hold"/>
                                        <p:tgtEl>
                                          <p:spTgt spid="1332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32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320">
                                            <p:txEl>
                                              <p:pRg st="4" end="4"/>
                                            </p:txEl>
                                          </p:spTgt>
                                        </p:tgtEl>
                                        <p:attrNameLst>
                                          <p:attrName>style.visibility</p:attrName>
                                        </p:attrNameLst>
                                      </p:cBhvr>
                                      <p:to>
                                        <p:strVal val="visible"/>
                                      </p:to>
                                    </p:set>
                                    <p:anim calcmode="lin" valueType="num">
                                      <p:cBhvr additive="base">
                                        <p:cTn id="31" dur="500" fill="hold"/>
                                        <p:tgtEl>
                                          <p:spTgt spid="13320">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32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320">
                                            <p:txEl>
                                              <p:pRg st="5" end="5"/>
                                            </p:txEl>
                                          </p:spTgt>
                                        </p:tgtEl>
                                        <p:attrNameLst>
                                          <p:attrName>style.visibility</p:attrName>
                                        </p:attrNameLst>
                                      </p:cBhvr>
                                      <p:to>
                                        <p:strVal val="visible"/>
                                      </p:to>
                                    </p:set>
                                    <p:anim calcmode="lin" valueType="num">
                                      <p:cBhvr additive="base">
                                        <p:cTn id="37" dur="500" fill="hold"/>
                                        <p:tgtEl>
                                          <p:spTgt spid="13320">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332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3320">
                                            <p:txEl>
                                              <p:pRg st="6" end="6"/>
                                            </p:txEl>
                                          </p:spTgt>
                                        </p:tgtEl>
                                        <p:attrNameLst>
                                          <p:attrName>style.visibility</p:attrName>
                                        </p:attrNameLst>
                                      </p:cBhvr>
                                      <p:to>
                                        <p:strVal val="visible"/>
                                      </p:to>
                                    </p:set>
                                    <p:anim calcmode="lin" valueType="num">
                                      <p:cBhvr additive="base">
                                        <p:cTn id="43" dur="500" fill="hold"/>
                                        <p:tgtEl>
                                          <p:spTgt spid="13320">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332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3320">
                                            <p:txEl>
                                              <p:pRg st="7" end="7"/>
                                            </p:txEl>
                                          </p:spTgt>
                                        </p:tgtEl>
                                        <p:attrNameLst>
                                          <p:attrName>style.visibility</p:attrName>
                                        </p:attrNameLst>
                                      </p:cBhvr>
                                      <p:to>
                                        <p:strVal val="visible"/>
                                      </p:to>
                                    </p:set>
                                    <p:anim calcmode="lin" valueType="num">
                                      <p:cBhvr additive="base">
                                        <p:cTn id="49" dur="500" fill="hold"/>
                                        <p:tgtEl>
                                          <p:spTgt spid="13320">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332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3320">
                                            <p:txEl>
                                              <p:pRg st="8" end="8"/>
                                            </p:txEl>
                                          </p:spTgt>
                                        </p:tgtEl>
                                        <p:attrNameLst>
                                          <p:attrName>style.visibility</p:attrName>
                                        </p:attrNameLst>
                                      </p:cBhvr>
                                      <p:to>
                                        <p:strVal val="visible"/>
                                      </p:to>
                                    </p:set>
                                    <p:anim calcmode="lin" valueType="num">
                                      <p:cBhvr additive="base">
                                        <p:cTn id="55" dur="500" fill="hold"/>
                                        <p:tgtEl>
                                          <p:spTgt spid="13320">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3320">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build="p" bldLvl="5"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hotoresp"/>
          <p:cNvPicPr>
            <a:picLocks noChangeAspect="1" noChangeArrowheads="1"/>
          </p:cNvPicPr>
          <p:nvPr/>
        </p:nvPicPr>
        <p:blipFill>
          <a:blip r:embed="rId2"/>
          <a:srcRect/>
          <a:stretch>
            <a:fillRect/>
          </a:stretch>
        </p:blipFill>
        <p:spPr bwMode="auto">
          <a:xfrm>
            <a:off x="304800" y="381000"/>
            <a:ext cx="8534400" cy="6172200"/>
          </a:xfrm>
          <a:prstGeom prst="rect">
            <a:avLst/>
          </a:prstGeom>
          <a:noFill/>
          <a:ln w="25400">
            <a:solidFill>
              <a:schemeClr val="tx1"/>
            </a:solidFill>
            <a:miter lim="800000"/>
            <a:headEnd/>
            <a:tailEnd/>
          </a:ln>
        </p:spPr>
      </p:pic>
    </p:spTree>
    <p:extLst>
      <p:ext uri="{BB962C8B-B14F-4D97-AF65-F5344CB8AC3E}">
        <p14:creationId xmlns:p14="http://schemas.microsoft.com/office/powerpoint/2010/main" val="4166603660"/>
      </p:ext>
    </p:extLst>
  </p:cSld>
  <p:clrMapOvr>
    <a:masterClrMapping/>
  </p:clrMapOvr>
  <p:transition>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omparecycles"/>
          <p:cNvPicPr>
            <a:picLocks noChangeAspect="1" noChangeArrowheads="1"/>
          </p:cNvPicPr>
          <p:nvPr/>
        </p:nvPicPr>
        <p:blipFill>
          <a:blip r:embed="rId2"/>
          <a:srcRect/>
          <a:stretch>
            <a:fillRect/>
          </a:stretch>
        </p:blipFill>
        <p:spPr bwMode="auto">
          <a:xfrm>
            <a:off x="304800" y="609600"/>
            <a:ext cx="8458200" cy="5562600"/>
          </a:xfrm>
          <a:prstGeom prst="rect">
            <a:avLst/>
          </a:prstGeom>
          <a:noFill/>
          <a:ln w="25400">
            <a:solidFill>
              <a:schemeClr val="tx1"/>
            </a:solidFill>
            <a:miter lim="800000"/>
            <a:headEnd/>
            <a:tailEnd/>
          </a:ln>
        </p:spPr>
      </p:pic>
    </p:spTree>
    <p:extLst>
      <p:ext uri="{BB962C8B-B14F-4D97-AF65-F5344CB8AC3E}">
        <p14:creationId xmlns:p14="http://schemas.microsoft.com/office/powerpoint/2010/main" val="1572500528"/>
      </p:ext>
    </p:extLst>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3" name="Rectangle 7"/>
          <p:cNvSpPr>
            <a:spLocks noGrp="1" noChangeArrowheads="1"/>
          </p:cNvSpPr>
          <p:nvPr>
            <p:ph type="title"/>
          </p:nvPr>
        </p:nvSpPr>
        <p:spPr>
          <a:xfrm>
            <a:off x="114300" y="109538"/>
            <a:ext cx="8229600" cy="690562"/>
          </a:xfrm>
          <a:ln/>
        </p:spPr>
        <p:txBody>
          <a:bodyPr rIns="132080">
            <a:normAutofit fontScale="90000"/>
          </a:bodyPr>
          <a:lstStyle/>
          <a:p>
            <a:r>
              <a:rPr lang="en-US" dirty="0"/>
              <a:t>Reducing photorespiration </a:t>
            </a:r>
          </a:p>
        </p:txBody>
      </p:sp>
      <p:sp>
        <p:nvSpPr>
          <p:cNvPr id="14344" name="Rectangle 8"/>
          <p:cNvSpPr>
            <a:spLocks noGrp="1" noChangeArrowheads="1"/>
          </p:cNvSpPr>
          <p:nvPr>
            <p:ph type="body" idx="1"/>
          </p:nvPr>
        </p:nvSpPr>
        <p:spPr>
          <a:xfrm>
            <a:off x="685800" y="736600"/>
            <a:ext cx="8458200" cy="5943600"/>
          </a:xfrm>
          <a:ln/>
        </p:spPr>
        <p:txBody>
          <a:bodyPr rIns="132080"/>
          <a:lstStyle/>
          <a:p>
            <a:r>
              <a:rPr lang="en-US" sz="2800" dirty="0"/>
              <a:t>Separate carbon fixation from Calvin cycle</a:t>
            </a:r>
          </a:p>
          <a:p>
            <a:pPr marL="782638" lvl="1"/>
            <a:r>
              <a:rPr lang="en-US" u="sng" dirty="0">
                <a:solidFill>
                  <a:srgbClr val="CC0000"/>
                </a:solidFill>
              </a:rPr>
              <a:t>C4 plants</a:t>
            </a:r>
            <a:r>
              <a:rPr lang="en-US" dirty="0"/>
              <a:t> </a:t>
            </a:r>
          </a:p>
          <a:p>
            <a:pPr marL="1125538" lvl="2"/>
            <a:r>
              <a:rPr lang="en-US" u="sng" dirty="0">
                <a:solidFill>
                  <a:srgbClr val="CC0000"/>
                </a:solidFill>
              </a:rPr>
              <a:t>PHYSICALLY separate carbon fixation from Calvin cycle</a:t>
            </a:r>
          </a:p>
          <a:p>
            <a:pPr marL="1468438" lvl="3"/>
            <a:r>
              <a:rPr lang="en-US" dirty="0"/>
              <a:t>different </a:t>
            </a:r>
            <a:r>
              <a:rPr lang="en-US" dirty="0" smtClean="0"/>
              <a:t>cells </a:t>
            </a:r>
            <a:r>
              <a:rPr lang="en-US" dirty="0"/>
              <a:t>fix carbon vs. where Calvin cycle </a:t>
            </a:r>
            <a:r>
              <a:rPr lang="en-US" dirty="0" smtClean="0"/>
              <a:t>occurs (different leaf structure)</a:t>
            </a:r>
            <a:endParaRPr lang="en-US" dirty="0"/>
          </a:p>
          <a:p>
            <a:pPr marL="1468438" lvl="3"/>
            <a:r>
              <a:rPr lang="en-US" u="sng" dirty="0" smtClean="0">
                <a:solidFill>
                  <a:srgbClr val="CC0000"/>
                </a:solidFill>
              </a:rPr>
              <a:t>PEP carboxylase</a:t>
            </a:r>
            <a:endParaRPr lang="en-US" dirty="0"/>
          </a:p>
          <a:p>
            <a:pPr marL="782638" lvl="1"/>
            <a:r>
              <a:rPr lang="en-US" u="sng" dirty="0">
                <a:solidFill>
                  <a:srgbClr val="CC0000"/>
                </a:solidFill>
              </a:rPr>
              <a:t>CAM plants</a:t>
            </a:r>
          </a:p>
          <a:p>
            <a:pPr marL="1125538" lvl="2"/>
            <a:r>
              <a:rPr lang="en-US" u="sng" dirty="0" smtClean="0">
                <a:solidFill>
                  <a:srgbClr val="CC0000"/>
                </a:solidFill>
              </a:rPr>
              <a:t>TEMPORALLY separate </a:t>
            </a:r>
            <a:r>
              <a:rPr lang="en-US" u="sng" dirty="0">
                <a:solidFill>
                  <a:srgbClr val="CC0000"/>
                </a:solidFill>
              </a:rPr>
              <a:t>carbon fixation from Calvin </a:t>
            </a:r>
            <a:r>
              <a:rPr lang="en-US" u="sng" dirty="0" smtClean="0">
                <a:solidFill>
                  <a:srgbClr val="CC0000"/>
                </a:solidFill>
              </a:rPr>
              <a:t>cycle</a:t>
            </a:r>
            <a:endParaRPr lang="en-US" u="sng" dirty="0">
              <a:solidFill>
                <a:srgbClr val="CC0000"/>
              </a:solidFill>
            </a:endParaRPr>
          </a:p>
          <a:p>
            <a:pPr marL="1125538" lvl="2"/>
            <a:r>
              <a:rPr lang="en-US" dirty="0"/>
              <a:t>fix carbon during </a:t>
            </a:r>
            <a:r>
              <a:rPr lang="en-US" dirty="0" smtClean="0"/>
              <a:t>night, Calvin cycle during day</a:t>
            </a:r>
            <a:endParaRPr lang="en-US" dirty="0"/>
          </a:p>
        </p:txBody>
      </p:sp>
      <p:pic>
        <p:nvPicPr>
          <p:cNvPr id="14345" name="Picture 9"/>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3188" y="2316163"/>
            <a:ext cx="1047750" cy="1730375"/>
          </a:xfrm>
          <a:prstGeom prst="rect">
            <a:avLst/>
          </a:prstGeom>
          <a:noFill/>
          <a:ln w="9525" cap="flat">
            <a:solidFill>
              <a:srgbClr val="005100"/>
            </a:solidFill>
            <a:prstDash val="solid"/>
            <a:miter lim="800000"/>
            <a:headEnd/>
            <a:tailEnd/>
          </a:ln>
          <a:effectLst>
            <a:outerShdw blurRad="63500" dist="38099" dir="2700000" algn="ctr" rotWithShape="0">
              <a:schemeClr val="bg2">
                <a:alpha val="75000"/>
              </a:schemeClr>
            </a:outerShdw>
          </a:effectLst>
        </p:spPr>
      </p:pic>
      <p:pic>
        <p:nvPicPr>
          <p:cNvPr id="14346" name="Picture 10"/>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1125" y="4552950"/>
            <a:ext cx="1050925" cy="2157413"/>
          </a:xfrm>
          <a:prstGeom prst="rect">
            <a:avLst/>
          </a:prstGeom>
          <a:noFill/>
          <a:ln w="9525" cap="flat">
            <a:solidFill>
              <a:srgbClr val="005100"/>
            </a:solidFill>
            <a:prstDash val="solid"/>
            <a:miter lim="800000"/>
            <a:headEnd/>
            <a:tailEnd/>
          </a:ln>
          <a:effectLst>
            <a:outerShdw blurRad="63500" dist="38099" dir="2700000" algn="ctr" rotWithShape="0">
              <a:schemeClr val="bg2">
                <a:alpha val="75000"/>
              </a:schemeClr>
            </a:outerShdw>
          </a:effectLst>
        </p:spPr>
      </p:pic>
    </p:spTree>
    <p:extLst>
      <p:ext uri="{BB962C8B-B14F-4D97-AF65-F5344CB8AC3E}">
        <p14:creationId xmlns:p14="http://schemas.microsoft.com/office/powerpoint/2010/main" val="223074723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Working of the C</a:t>
            </a:r>
            <a:r>
              <a:rPr lang="en-US" baseline="-25000"/>
              <a:t>4</a:t>
            </a:r>
            <a:endParaRPr lang="en-US"/>
          </a:p>
        </p:txBody>
      </p:sp>
      <p:sp>
        <p:nvSpPr>
          <p:cNvPr id="3" name="Content Placeholder 2"/>
          <p:cNvSpPr>
            <a:spLocks noGrp="1"/>
          </p:cNvSpPr>
          <p:nvPr>
            <p:ph idx="1"/>
          </p:nvPr>
        </p:nvSpPr>
        <p:spPr>
          <a:xfrm>
            <a:off x="457200" y="1295400"/>
            <a:ext cx="8229600" cy="5562600"/>
          </a:xfrm>
        </p:spPr>
        <p:txBody>
          <a:bodyPr/>
          <a:lstStyle/>
          <a:p>
            <a:r>
              <a:rPr lang="en-US" sz="2800"/>
              <a:t>After entering through </a:t>
            </a:r>
            <a:r>
              <a:rPr lang="en-US" sz="2800">
                <a:hlinkClick r:id="rId2"/>
              </a:rPr>
              <a:t>stomata</a:t>
            </a:r>
            <a:r>
              <a:rPr lang="en-US" sz="2800"/>
              <a:t>, CO</a:t>
            </a:r>
            <a:r>
              <a:rPr lang="en-US" sz="2800" baseline="-25000"/>
              <a:t>2</a:t>
            </a:r>
            <a:r>
              <a:rPr lang="en-US" sz="2800"/>
              <a:t> diffuses into a </a:t>
            </a:r>
            <a:r>
              <a:rPr lang="en-US" sz="2800" b="1"/>
              <a:t>mesophyll cell</a:t>
            </a:r>
            <a:r>
              <a:rPr lang="en-US" sz="2800"/>
              <a:t>. </a:t>
            </a:r>
          </a:p>
          <a:p>
            <a:r>
              <a:rPr lang="en-US" sz="2800"/>
              <a:t>Instead the CO</a:t>
            </a:r>
            <a:r>
              <a:rPr lang="en-US" sz="2800" baseline="-25000"/>
              <a:t>2</a:t>
            </a:r>
            <a:r>
              <a:rPr lang="en-US" sz="2800"/>
              <a:t> is inserted into a </a:t>
            </a:r>
            <a:r>
              <a:rPr lang="en-US" sz="2800" b="1"/>
              <a:t>3-carbon</a:t>
            </a:r>
            <a:r>
              <a:rPr lang="en-US" sz="2800"/>
              <a:t> compound (C</a:t>
            </a:r>
            <a:r>
              <a:rPr lang="en-US" sz="2800" baseline="-25000"/>
              <a:t>3</a:t>
            </a:r>
            <a:r>
              <a:rPr lang="en-US" sz="2800"/>
              <a:t>) called </a:t>
            </a:r>
            <a:r>
              <a:rPr lang="en-US" sz="2800" b="1"/>
              <a:t>phosphoenolpyruvic acid</a:t>
            </a:r>
            <a:r>
              <a:rPr lang="en-US" sz="2800"/>
              <a:t> (</a:t>
            </a:r>
            <a:r>
              <a:rPr lang="en-US" sz="2800" b="1"/>
              <a:t>PEP</a:t>
            </a:r>
            <a:r>
              <a:rPr lang="en-US" sz="2800"/>
              <a:t>) forming the </a:t>
            </a:r>
            <a:r>
              <a:rPr lang="en-US" sz="2800" b="1"/>
              <a:t>4-carbon</a:t>
            </a:r>
            <a:r>
              <a:rPr lang="en-US" sz="2800"/>
              <a:t> compound </a:t>
            </a:r>
            <a:r>
              <a:rPr lang="en-US" sz="2800" b="1"/>
              <a:t>oxaloacetic acid</a:t>
            </a:r>
            <a:r>
              <a:rPr lang="en-US" sz="2800"/>
              <a:t> (</a:t>
            </a:r>
            <a:r>
              <a:rPr lang="en-US" sz="2800" b="1"/>
              <a:t>C</a:t>
            </a:r>
            <a:r>
              <a:rPr lang="en-US" sz="2800" b="1" baseline="-25000"/>
              <a:t>4</a:t>
            </a:r>
            <a:r>
              <a:rPr lang="en-US" sz="2800"/>
              <a:t>). </a:t>
            </a:r>
          </a:p>
          <a:p>
            <a:r>
              <a:rPr lang="en-US" sz="2800"/>
              <a:t>Oxaloacetic acid is converted into malic acid or </a:t>
            </a:r>
            <a:r>
              <a:rPr lang="en-US" sz="2800">
                <a:hlinkClick r:id="rId3"/>
              </a:rPr>
              <a:t>aspartic acid</a:t>
            </a:r>
            <a:r>
              <a:rPr lang="en-US" sz="2800"/>
              <a:t> (both have 4 carbons), which is transported </a:t>
            </a:r>
            <a:r>
              <a:rPr lang="en-US" sz="2800">
                <a:hlinkClick r:id="rId4"/>
              </a:rPr>
              <a:t>(by plasmodesmata)</a:t>
            </a:r>
            <a:r>
              <a:rPr lang="en-US" sz="2800"/>
              <a:t> into a </a:t>
            </a:r>
            <a:r>
              <a:rPr lang="en-US" sz="2800" b="1"/>
              <a:t>bundle sheath cell</a:t>
            </a:r>
            <a:r>
              <a:rPr lang="en-US" sz="2800"/>
              <a:t>. </a:t>
            </a:r>
          </a:p>
          <a:p>
            <a:pPr lvl="1"/>
            <a:r>
              <a:rPr lang="en-US"/>
              <a:t>Bundle sheath cells are deep in the leaf so atmospheric oxygen cannot diffuse easily to them; </a:t>
            </a:r>
          </a:p>
          <a:p>
            <a:pPr>
              <a:buFont typeface="Wingdings" charset="2"/>
              <a:buNone/>
            </a:pPr>
            <a:endParaRPr lang="en-US" sz="2800"/>
          </a:p>
        </p:txBody>
      </p:sp>
    </p:spTree>
    <p:extLst>
      <p:ext uri="{BB962C8B-B14F-4D97-AF65-F5344CB8AC3E}">
        <p14:creationId xmlns:p14="http://schemas.microsoft.com/office/powerpoint/2010/main" val="403953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876800"/>
            <a:ext cx="8382000" cy="1981200"/>
          </a:xfrm>
        </p:spPr>
        <p:txBody>
          <a:bodyPr/>
          <a:lstStyle/>
          <a:p>
            <a:r>
              <a:rPr lang="en-US" sz="2800"/>
              <a:t>These features keep oxygen levels low.</a:t>
            </a:r>
          </a:p>
          <a:p>
            <a:r>
              <a:rPr lang="en-US" sz="2800"/>
              <a:t>Here the 4-carbon compound is broken down into </a:t>
            </a:r>
            <a:r>
              <a:rPr lang="en-US" sz="2800" b="1"/>
              <a:t>carbon dioxide</a:t>
            </a:r>
            <a:r>
              <a:rPr lang="en-US" sz="2800"/>
              <a:t>, which enters the Calvin cycle to form sugars and starch. </a:t>
            </a:r>
          </a:p>
          <a:p>
            <a:endParaRPr lang="en-US"/>
          </a:p>
        </p:txBody>
      </p:sp>
      <p:pic>
        <p:nvPicPr>
          <p:cNvPr id="18435" name="Picture 2" descr="http://kentsimmons.uwinnipeg.ca/cm1504/Image187.gif"/>
          <p:cNvPicPr>
            <a:picLocks noChangeAspect="1" noChangeArrowheads="1"/>
          </p:cNvPicPr>
          <p:nvPr/>
        </p:nvPicPr>
        <p:blipFill>
          <a:blip r:embed="rId2"/>
          <a:srcRect/>
          <a:stretch>
            <a:fillRect/>
          </a:stretch>
        </p:blipFill>
        <p:spPr bwMode="auto">
          <a:xfrm>
            <a:off x="762000" y="152400"/>
            <a:ext cx="7620000" cy="4657725"/>
          </a:xfrm>
          <a:prstGeom prst="rect">
            <a:avLst/>
          </a:prstGeom>
          <a:noFill/>
          <a:ln w="9525">
            <a:noFill/>
            <a:miter lim="800000"/>
            <a:headEnd/>
            <a:tailEnd/>
          </a:ln>
        </p:spPr>
      </p:pic>
    </p:spTree>
    <p:extLst>
      <p:ext uri="{BB962C8B-B14F-4D97-AF65-F5344CB8AC3E}">
        <p14:creationId xmlns:p14="http://schemas.microsoft.com/office/powerpoint/2010/main" val="1440705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10_18ON"/>
          <p:cNvPicPr>
            <a:picLocks noChangeAspect="1" noChangeArrowheads="1"/>
          </p:cNvPicPr>
          <p:nvPr/>
        </p:nvPicPr>
        <p:blipFill>
          <a:blip r:embed="rId2"/>
          <a:srcRect/>
          <a:stretch>
            <a:fillRect/>
          </a:stretch>
        </p:blipFill>
        <p:spPr bwMode="auto">
          <a:xfrm>
            <a:off x="506413" y="379413"/>
            <a:ext cx="8129587" cy="6097587"/>
          </a:xfrm>
          <a:prstGeom prst="rect">
            <a:avLst/>
          </a:prstGeom>
          <a:noFill/>
          <a:ln w="25400">
            <a:solidFill>
              <a:schemeClr val="tx1"/>
            </a:solidFill>
            <a:miter lim="800000"/>
            <a:headEnd/>
            <a:tailEnd/>
          </a:ln>
        </p:spPr>
      </p:pic>
    </p:spTree>
    <p:extLst>
      <p:ext uri="{BB962C8B-B14F-4D97-AF65-F5344CB8AC3E}">
        <p14:creationId xmlns:p14="http://schemas.microsoft.com/office/powerpoint/2010/main" val="31186940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6"/>
          <p:cNvSpPr>
            <a:spLocks/>
          </p:cNvSpPr>
          <p:nvPr/>
        </p:nvSpPr>
        <p:spPr bwMode="auto">
          <a:xfrm>
            <a:off x="228600" y="6394450"/>
            <a:ext cx="1460500" cy="317500"/>
          </a:xfrm>
          <a:prstGeom prst="rect">
            <a:avLst/>
          </a:prstGeom>
          <a:noFill/>
          <a:ln w="12700" cap="flat">
            <a:noFill/>
            <a:miter lim="800000"/>
            <a:headEnd type="none" w="med" len="med"/>
            <a:tailEnd type="none" w="med" len="med"/>
          </a:ln>
        </p:spPr>
        <p:txBody>
          <a:bodyPr lIns="0" tIns="0" rIns="40639" bIns="0" anchor="ctr">
            <a:prstTxWarp prst="textNoShape">
              <a:avLst/>
            </a:prstTxWarp>
          </a:bodyPr>
          <a:lstStyle/>
          <a:p>
            <a:pPr marL="39688">
              <a:spcBef>
                <a:spcPts val="900"/>
              </a:spcBef>
            </a:pPr>
            <a:r>
              <a:rPr lang="en-US" sz="1600" b="1">
                <a:solidFill>
                  <a:schemeClr val="tx1"/>
                </a:solidFill>
                <a:latin typeface="Arial" charset="0"/>
                <a:ea typeface="Arial" charset="0"/>
                <a:cs typeface="Arial" charset="0"/>
                <a:sym typeface="Arial" charset="0"/>
              </a:rPr>
              <a:t>AP Biology</a:t>
            </a:r>
          </a:p>
        </p:txBody>
      </p:sp>
      <p:sp>
        <p:nvSpPr>
          <p:cNvPr id="19463" name="Rectangle 7"/>
          <p:cNvSpPr>
            <a:spLocks noGrp="1" noChangeArrowheads="1"/>
          </p:cNvSpPr>
          <p:nvPr>
            <p:ph type="title"/>
          </p:nvPr>
        </p:nvSpPr>
        <p:spPr>
          <a:ln/>
        </p:spPr>
        <p:txBody>
          <a:bodyPr rIns="132080"/>
          <a:lstStyle/>
          <a:p>
            <a:r>
              <a:rPr lang="en-US"/>
              <a:t>Comparative anatomy</a:t>
            </a:r>
          </a:p>
        </p:txBody>
      </p:sp>
      <p:pic>
        <p:nvPicPr>
          <p:cNvPr id="19464" name="Picture 8"/>
          <p:cNvPicPr>
            <a:picLocks noChangeArrowheads="1"/>
          </p:cNvPicPr>
          <p:nvPr/>
        </p:nvPicPr>
        <p:blipFill>
          <a:blip r:embed="rId2"/>
          <a:srcRect/>
          <a:stretch>
            <a:fillRect/>
          </a:stretch>
        </p:blipFill>
        <p:spPr bwMode="auto">
          <a:xfrm>
            <a:off x="4787900" y="2873375"/>
            <a:ext cx="4195763" cy="3313113"/>
          </a:xfrm>
          <a:prstGeom prst="rect">
            <a:avLst/>
          </a:prstGeom>
          <a:noFill/>
          <a:ln w="9525" cap="flat">
            <a:noFill/>
            <a:miter lim="800000"/>
            <a:headEnd/>
            <a:tailEnd/>
          </a:ln>
        </p:spPr>
      </p:pic>
      <p:pic>
        <p:nvPicPr>
          <p:cNvPr id="19465" name="Picture 9"/>
          <p:cNvPicPr>
            <a:picLocks noChangeArrowheads="1"/>
          </p:cNvPicPr>
          <p:nvPr/>
        </p:nvPicPr>
        <p:blipFill>
          <a:blip r:embed="rId3"/>
          <a:srcRect/>
          <a:stretch>
            <a:fillRect/>
          </a:stretch>
        </p:blipFill>
        <p:spPr bwMode="auto">
          <a:xfrm>
            <a:off x="363538" y="2833688"/>
            <a:ext cx="4429125" cy="3308350"/>
          </a:xfrm>
          <a:prstGeom prst="rect">
            <a:avLst/>
          </a:prstGeom>
          <a:noFill/>
          <a:ln w="9525" cap="flat">
            <a:noFill/>
            <a:miter lim="800000"/>
            <a:headEnd/>
            <a:tailEnd/>
          </a:ln>
        </p:spPr>
      </p:pic>
      <p:sp>
        <p:nvSpPr>
          <p:cNvPr id="19466" name="Rectangle 10"/>
          <p:cNvSpPr>
            <a:spLocks/>
          </p:cNvSpPr>
          <p:nvPr/>
        </p:nvSpPr>
        <p:spPr bwMode="auto">
          <a:xfrm>
            <a:off x="1563688" y="2282825"/>
            <a:ext cx="641350" cy="5207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000" b="1">
                <a:solidFill>
                  <a:srgbClr val="CC0000"/>
                </a:solidFill>
                <a:latin typeface="Arial" charset="0"/>
                <a:ea typeface="Arial" charset="0"/>
                <a:cs typeface="Arial" charset="0"/>
                <a:sym typeface="Arial" charset="0"/>
              </a:rPr>
              <a:t>C3</a:t>
            </a:r>
          </a:p>
        </p:txBody>
      </p:sp>
      <p:sp>
        <p:nvSpPr>
          <p:cNvPr id="19467" name="Rectangle 11"/>
          <p:cNvSpPr>
            <a:spLocks/>
          </p:cNvSpPr>
          <p:nvPr/>
        </p:nvSpPr>
        <p:spPr bwMode="auto">
          <a:xfrm>
            <a:off x="5932488" y="2282825"/>
            <a:ext cx="641350" cy="5207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000" b="1">
                <a:solidFill>
                  <a:srgbClr val="CC0000"/>
                </a:solidFill>
                <a:latin typeface="Arial" charset="0"/>
                <a:ea typeface="Arial" charset="0"/>
                <a:cs typeface="Arial" charset="0"/>
                <a:sym typeface="Arial" charset="0"/>
              </a:rPr>
              <a:t>C4</a:t>
            </a:r>
          </a:p>
        </p:txBody>
      </p:sp>
      <p:pic>
        <p:nvPicPr>
          <p:cNvPr id="19468" name="Picture 12"/>
          <p:cNvPicPr>
            <a:picLocks noChangeArrowheads="1"/>
          </p:cNvPicPr>
          <p:nvPr/>
        </p:nvPicPr>
        <p:blipFill>
          <a:blip r:embed="rId4"/>
          <a:srcRect/>
          <a:stretch>
            <a:fillRect/>
          </a:stretch>
        </p:blipFill>
        <p:spPr bwMode="auto">
          <a:xfrm>
            <a:off x="7869238" y="430213"/>
            <a:ext cx="1274762" cy="1295400"/>
          </a:xfrm>
          <a:prstGeom prst="rect">
            <a:avLst/>
          </a:prstGeom>
          <a:noFill/>
          <a:ln w="9525" cap="flat">
            <a:noFill/>
            <a:miter lim="800000"/>
            <a:headEnd/>
            <a:tailEnd/>
          </a:ln>
        </p:spPr>
      </p:pic>
      <p:grpSp>
        <p:nvGrpSpPr>
          <p:cNvPr id="2" name="Group 13"/>
          <p:cNvGrpSpPr>
            <a:grpSpLocks/>
          </p:cNvGrpSpPr>
          <p:nvPr/>
        </p:nvGrpSpPr>
        <p:grpSpPr bwMode="auto">
          <a:xfrm>
            <a:off x="5481638" y="793750"/>
            <a:ext cx="2625725" cy="1304925"/>
            <a:chOff x="0" y="0"/>
            <a:chExt cx="1654" cy="821"/>
          </a:xfrm>
        </p:grpSpPr>
        <p:sp>
          <p:nvSpPr>
            <p:cNvPr id="19470" name="AutoShape 14"/>
            <p:cNvSpPr>
              <a:spLocks/>
            </p:cNvSpPr>
            <p:nvPr/>
          </p:nvSpPr>
          <p:spPr bwMode="auto">
            <a:xfrm>
              <a:off x="0" y="0"/>
              <a:ext cx="1654" cy="821"/>
            </a:xfrm>
            <a:custGeom>
              <a:avLst/>
              <a:gdLst>
                <a:gd name="T0" fmla="+- 0 10800 1193"/>
                <a:gd name="T1" fmla="*/ T0 w 20407"/>
                <a:gd name="T2" fmla="*/ 10800 h 20398"/>
              </a:gdLst>
              <a:ahLst/>
              <a:cxnLst>
                <a:cxn ang="0">
                  <a:pos x="T1" y="T2"/>
                </a:cxn>
              </a:cxnLst>
              <a:rect l="0" t="0" r="r" b="b"/>
              <a:pathLst>
                <a:path w="20407" h="20398">
                  <a:moveTo>
                    <a:pt x="15805" y="6904"/>
                  </a:moveTo>
                  <a:cubicBezTo>
                    <a:pt x="18443" y="10897"/>
                    <a:pt x="17367" y="16287"/>
                    <a:pt x="13402" y="18944"/>
                  </a:cubicBezTo>
                  <a:cubicBezTo>
                    <a:pt x="9437" y="21600"/>
                    <a:pt x="4084" y="20517"/>
                    <a:pt x="1445" y="16524"/>
                  </a:cubicBezTo>
                  <a:cubicBezTo>
                    <a:pt x="-1193" y="12532"/>
                    <a:pt x="-117" y="7141"/>
                    <a:pt x="3848" y="4485"/>
                  </a:cubicBezTo>
                  <a:cubicBezTo>
                    <a:pt x="6775" y="2524"/>
                    <a:pt x="10590" y="2549"/>
                    <a:pt x="13492" y="4546"/>
                  </a:cubicBezTo>
                  <a:lnTo>
                    <a:pt x="20407" y="0"/>
                  </a:lnTo>
                  <a:close/>
                  <a:moveTo>
                    <a:pt x="15805" y="6904"/>
                  </a:moveTo>
                </a:path>
              </a:pathLst>
            </a:custGeom>
            <a:solidFill>
              <a:schemeClr val="accent1"/>
            </a:solidFill>
            <a:ln w="38100" cap="flat">
              <a:solidFill>
                <a:srgbClr val="CC0000"/>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19471" name="Rectangle 15"/>
            <p:cNvSpPr>
              <a:spLocks/>
            </p:cNvSpPr>
            <p:nvPr/>
          </p:nvSpPr>
          <p:spPr bwMode="auto">
            <a:xfrm>
              <a:off x="87" y="263"/>
              <a:ext cx="1224" cy="416"/>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r>
                <a:rPr lang="en-US" sz="1800" b="1">
                  <a:solidFill>
                    <a:srgbClr val="0F116A"/>
                  </a:solidFill>
                  <a:latin typeface="Comic Sans MS" charset="0"/>
                  <a:ea typeface="Comic Sans MS" charset="0"/>
                  <a:cs typeface="Comic Sans MS" charset="0"/>
                  <a:sym typeface="Comic Sans MS" charset="0"/>
                </a:rPr>
                <a:t>Location,</a:t>
              </a:r>
              <a:r>
                <a:rPr lang="en-US" sz="1800">
                  <a:solidFill>
                    <a:srgbClr val="0F116A"/>
                  </a:solidFill>
                  <a:latin typeface="Geneva" charset="0"/>
                  <a:ea typeface="ヒラギノ角ゴ ProN W3" charset="-128"/>
                  <a:cs typeface="ヒラギノ角ゴ ProN W3" charset="-128"/>
                  <a:sym typeface="Geneva" charset="0"/>
                </a:rPr>
                <a:t/>
              </a:r>
              <a:br>
                <a:rPr lang="en-US" sz="1800">
                  <a:solidFill>
                    <a:srgbClr val="0F116A"/>
                  </a:solidFill>
                  <a:latin typeface="Geneva" charset="0"/>
                  <a:ea typeface="ヒラギノ角ゴ ProN W3" charset="-128"/>
                  <a:cs typeface="ヒラギノ角ゴ ProN W3" charset="-128"/>
                  <a:sym typeface="Geneva" charset="0"/>
                </a:rPr>
              </a:br>
              <a:r>
                <a:rPr lang="en-US" sz="1800" b="1">
                  <a:solidFill>
                    <a:srgbClr val="0F116A"/>
                  </a:solidFill>
                  <a:latin typeface="Comic Sans MS" charset="0"/>
                  <a:ea typeface="Comic Sans MS" charset="0"/>
                  <a:cs typeface="Comic Sans MS" charset="0"/>
                  <a:sym typeface="Comic Sans MS" charset="0"/>
                </a:rPr>
                <a:t>location,location! </a:t>
              </a:r>
            </a:p>
          </p:txBody>
        </p:sp>
      </p:grpSp>
      <p:grpSp>
        <p:nvGrpSpPr>
          <p:cNvPr id="3" name="Group 16"/>
          <p:cNvGrpSpPr>
            <a:grpSpLocks/>
          </p:cNvGrpSpPr>
          <p:nvPr/>
        </p:nvGrpSpPr>
        <p:grpSpPr bwMode="auto">
          <a:xfrm>
            <a:off x="273050" y="6296025"/>
            <a:ext cx="8589963" cy="441325"/>
            <a:chOff x="0" y="0"/>
            <a:chExt cx="5411" cy="278"/>
          </a:xfrm>
        </p:grpSpPr>
        <p:sp>
          <p:nvSpPr>
            <p:cNvPr id="19473" name="AutoShape 17"/>
            <p:cNvSpPr>
              <a:spLocks/>
            </p:cNvSpPr>
            <p:nvPr/>
          </p:nvSpPr>
          <p:spPr bwMode="auto">
            <a:xfrm>
              <a:off x="0" y="0"/>
              <a:ext cx="5411" cy="278"/>
            </a:xfrm>
            <a:prstGeom prst="roundRect">
              <a:avLst>
                <a:gd name="adj" fmla="val 16662"/>
              </a:avLst>
            </a:prstGeom>
            <a:solidFill>
              <a:srgbClr val="CCFF66"/>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19474" name="Rectangle 18"/>
            <p:cNvSpPr>
              <a:spLocks/>
            </p:cNvSpPr>
            <p:nvPr/>
          </p:nvSpPr>
          <p:spPr bwMode="auto">
            <a:xfrm>
              <a:off x="13" y="13"/>
              <a:ext cx="5384" cy="240"/>
            </a:xfrm>
            <a:prstGeom prst="rect">
              <a:avLst/>
            </a:prstGeom>
            <a:noFill/>
            <a:ln w="12700" cap="flat">
              <a:noFill/>
              <a:miter lim="800000"/>
              <a:headEnd type="none" w="med" len="med"/>
              <a:tailEnd type="none" w="med" len="med"/>
            </a:ln>
          </p:spPr>
          <p:txBody>
            <a:bodyPr lIns="0" tIns="0" rIns="0" bIns="0">
              <a:prstTxWarp prst="textNoShape">
                <a:avLst/>
              </a:prstTxWarp>
            </a:bodyPr>
            <a:lstStyle/>
            <a:p>
              <a:pPr algn="ctr"/>
              <a:r>
                <a:rPr lang="en-US" sz="2600" b="1">
                  <a:solidFill>
                    <a:srgbClr val="000000"/>
                  </a:solidFill>
                  <a:latin typeface="Arial" charset="0"/>
                  <a:ea typeface="Arial" charset="0"/>
                  <a:cs typeface="Arial" charset="0"/>
                  <a:sym typeface="Arial" charset="0"/>
                </a:rPr>
                <a:t>PHYSICALLY separate C fixation from Calvin cycle</a:t>
              </a:r>
            </a:p>
          </p:txBody>
        </p:sp>
      </p:grpSp>
    </p:spTree>
    <p:extLst>
      <p:ext uri="{BB962C8B-B14F-4D97-AF65-F5344CB8AC3E}">
        <p14:creationId xmlns:p14="http://schemas.microsoft.com/office/powerpoint/2010/main" val="8283917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9468"/>
                                        </p:tgtEl>
                                        <p:attrNameLst>
                                          <p:attrName>style.visibility</p:attrName>
                                        </p:attrNameLst>
                                      </p:cBhvr>
                                      <p:to>
                                        <p:strVal val="visible"/>
                                      </p:to>
                                    </p:set>
                                    <p:animEffect transition="in" filter="wipe(right)">
                                      <p:cBhvr>
                                        <p:cTn id="7" dur="500"/>
                                        <p:tgtEl>
                                          <p:spTgt spid="19468"/>
                                        </p:tgtEl>
                                      </p:cBhvr>
                                    </p:animEffect>
                                  </p:childTnLst>
                                </p:cTn>
                              </p:par>
                            </p:childTnLst>
                          </p:cTn>
                        </p:par>
                        <p:par>
                          <p:cTn id="8" fill="hold">
                            <p:stCondLst>
                              <p:cond delay="500"/>
                            </p:stCondLst>
                            <p:childTnLst>
                              <p:par>
                                <p:cTn id="9" presetID="22" presetClass="entr" presetSubtype="4"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tchSlackpathway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57723" y="0"/>
            <a:ext cx="4686277" cy="6858000"/>
          </a:xfrm>
          <a:prstGeom prst="rect">
            <a:avLst/>
          </a:prstGeom>
        </p:spPr>
      </p:pic>
      <p:sp>
        <p:nvSpPr>
          <p:cNvPr id="2" name="Title 1"/>
          <p:cNvSpPr>
            <a:spLocks noGrp="1"/>
          </p:cNvSpPr>
          <p:nvPr>
            <p:ph type="title"/>
          </p:nvPr>
        </p:nvSpPr>
        <p:spPr>
          <a:xfrm>
            <a:off x="127000" y="554038"/>
            <a:ext cx="3657600" cy="5783262"/>
          </a:xfrm>
        </p:spPr>
        <p:txBody>
          <a:bodyPr/>
          <a:lstStyle/>
          <a:p>
            <a:r>
              <a:rPr lang="en-US" dirty="0" smtClean="0"/>
              <a:t>C4 Leaf Biochemistry Up Close:</a:t>
            </a:r>
            <a:br>
              <a:rPr lang="en-US" dirty="0" smtClean="0"/>
            </a:br>
            <a:r>
              <a:rPr lang="en-US" dirty="0"/>
              <a:t/>
            </a:r>
            <a:br>
              <a:rPr lang="en-US" dirty="0"/>
            </a:br>
            <a:r>
              <a:rPr lang="en-US" dirty="0" smtClean="0"/>
              <a:t>Photosynthesis across 2 different cells.</a:t>
            </a:r>
            <a:endParaRPr lang="en-US" dirty="0"/>
          </a:p>
        </p:txBody>
      </p:sp>
    </p:spTree>
    <p:extLst>
      <p:ext uri="{BB962C8B-B14F-4D97-AF65-F5344CB8AC3E}">
        <p14:creationId xmlns:p14="http://schemas.microsoft.com/office/powerpoint/2010/main" val="3148378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Leaf anatomy</a:t>
            </a:r>
            <a:endParaRPr lang="en-US" dirty="0"/>
          </a:p>
        </p:txBody>
      </p:sp>
      <p:pic>
        <p:nvPicPr>
          <p:cNvPr id="4" name="Picture 3"/>
          <p:cNvPicPr>
            <a:picLocks noChangeAspect="1"/>
          </p:cNvPicPr>
          <p:nvPr/>
        </p:nvPicPr>
        <p:blipFill>
          <a:blip r:embed="rId2"/>
          <a:stretch>
            <a:fillRect/>
          </a:stretch>
        </p:blipFill>
        <p:spPr>
          <a:xfrm>
            <a:off x="304800" y="1717010"/>
            <a:ext cx="5375124" cy="4429790"/>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52366" y="2832100"/>
            <a:ext cx="2778952" cy="2628900"/>
          </a:xfrm>
          <a:prstGeom prst="rect">
            <a:avLst/>
          </a:prstGeom>
        </p:spPr>
      </p:pic>
    </p:spTree>
    <p:extLst>
      <p:ext uri="{BB962C8B-B14F-4D97-AF65-F5344CB8AC3E}">
        <p14:creationId xmlns:p14="http://schemas.microsoft.com/office/powerpoint/2010/main" val="8965512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7"/>
          <p:cNvSpPr>
            <a:spLocks noGrp="1" noChangeArrowheads="1"/>
          </p:cNvSpPr>
          <p:nvPr>
            <p:ph type="title"/>
          </p:nvPr>
        </p:nvSpPr>
        <p:spPr>
          <a:xfrm>
            <a:off x="127000" y="139700"/>
            <a:ext cx="8534400" cy="762000"/>
          </a:xfrm>
          <a:ln/>
        </p:spPr>
        <p:txBody>
          <a:bodyPr rIns="132080"/>
          <a:lstStyle/>
          <a:p>
            <a:r>
              <a:rPr lang="en-US" sz="3200" dirty="0"/>
              <a:t>CAM (</a:t>
            </a:r>
            <a:r>
              <a:rPr lang="en-US" sz="2800" dirty="0" err="1"/>
              <a:t>Crassulacean</a:t>
            </a:r>
            <a:r>
              <a:rPr lang="en-US" sz="2800" dirty="0"/>
              <a:t> Acid Metabolism</a:t>
            </a:r>
            <a:r>
              <a:rPr lang="en-US" sz="3200" dirty="0"/>
              <a:t>) plants</a:t>
            </a:r>
          </a:p>
        </p:txBody>
      </p:sp>
      <p:sp>
        <p:nvSpPr>
          <p:cNvPr id="20488" name="Rectangle 8"/>
          <p:cNvSpPr>
            <a:spLocks/>
          </p:cNvSpPr>
          <p:nvPr/>
        </p:nvSpPr>
        <p:spPr bwMode="auto">
          <a:xfrm>
            <a:off x="630238" y="1447800"/>
            <a:ext cx="8521700" cy="4546600"/>
          </a:xfrm>
          <a:prstGeom prst="rect">
            <a:avLst/>
          </a:prstGeom>
          <a:noFill/>
          <a:ln w="12700" cap="flat">
            <a:noFill/>
            <a:miter lim="800000"/>
            <a:headEnd type="none" w="med" len="med"/>
            <a:tailEnd type="none" w="med" len="med"/>
          </a:ln>
        </p:spPr>
        <p:txBody>
          <a:bodyPr lIns="0" tIns="0" rIns="40639" bIns="0">
            <a:prstTxWarp prst="textNoShape">
              <a:avLst/>
            </a:prstTxWarp>
          </a:bodyPr>
          <a:lstStyle/>
          <a:p>
            <a:pPr marL="382588" indent="-342900" algn="l">
              <a:lnSpc>
                <a:spcPct val="83000"/>
              </a:lnSpc>
              <a:spcBef>
                <a:spcPts val="675"/>
              </a:spcBef>
              <a:buClr>
                <a:srgbClr val="0F116A"/>
              </a:buClr>
              <a:buSzPct val="120000"/>
              <a:buFont typeface="Wingdings" charset="2"/>
              <a:buChar char="§"/>
            </a:pPr>
            <a:r>
              <a:rPr lang="en-US" sz="3000" u="sng" dirty="0">
                <a:solidFill>
                  <a:srgbClr val="CC0000"/>
                </a:solidFill>
                <a:latin typeface="Arial" charset="0"/>
                <a:ea typeface="Arial" charset="0"/>
                <a:cs typeface="Arial" charset="0"/>
                <a:sym typeface="Arial" charset="0"/>
              </a:rPr>
              <a:t>Adaptation to hot, dry climates</a:t>
            </a:r>
          </a:p>
          <a:p>
            <a:pPr marL="839788" lvl="1" indent="-342900" algn="l">
              <a:lnSpc>
                <a:spcPct val="83000"/>
              </a:lnSpc>
              <a:spcBef>
                <a:spcPts val="550"/>
              </a:spcBef>
              <a:buClr>
                <a:srgbClr val="40458C"/>
              </a:buClr>
              <a:buSzPct val="60000"/>
              <a:buFont typeface="Wingdings" charset="2"/>
              <a:buChar char="u"/>
            </a:pPr>
            <a:r>
              <a:rPr lang="en-US" u="sng" dirty="0">
                <a:solidFill>
                  <a:srgbClr val="CC0000"/>
                </a:solidFill>
                <a:latin typeface="Arial" charset="0"/>
                <a:ea typeface="Arial" charset="0"/>
                <a:cs typeface="Arial" charset="0"/>
                <a:sym typeface="Arial" charset="0"/>
              </a:rPr>
              <a:t>separate carbon fixation from Calvin cycle by TIME</a:t>
            </a:r>
          </a:p>
          <a:p>
            <a:pPr marL="1296988" lvl="2" indent="-342900" algn="l">
              <a:lnSpc>
                <a:spcPct val="110000"/>
              </a:lnSpc>
              <a:spcBef>
                <a:spcPts val="513"/>
              </a:spcBef>
              <a:buClr>
                <a:srgbClr val="6F89F7"/>
              </a:buClr>
              <a:buSzPct val="94000"/>
              <a:buFont typeface="Wingdings" charset="2"/>
              <a:buChar char="§"/>
            </a:pPr>
            <a:r>
              <a:rPr lang="en-US" sz="2200" dirty="0">
                <a:solidFill>
                  <a:srgbClr val="0F116A"/>
                </a:solidFill>
                <a:latin typeface="Arial" charset="0"/>
                <a:ea typeface="Arial" charset="0"/>
                <a:cs typeface="Arial" charset="0"/>
                <a:sym typeface="Arial" charset="0"/>
              </a:rPr>
              <a:t>close </a:t>
            </a:r>
            <a:r>
              <a:rPr lang="en-US" sz="2200" dirty="0" err="1">
                <a:solidFill>
                  <a:srgbClr val="0F116A"/>
                </a:solidFill>
                <a:latin typeface="Arial" charset="0"/>
                <a:ea typeface="Arial" charset="0"/>
                <a:cs typeface="Arial" charset="0"/>
                <a:sym typeface="Arial" charset="0"/>
              </a:rPr>
              <a:t>stomates</a:t>
            </a:r>
            <a:r>
              <a:rPr lang="en-US" sz="2200" dirty="0">
                <a:solidFill>
                  <a:srgbClr val="0F116A"/>
                </a:solidFill>
                <a:latin typeface="Arial" charset="0"/>
                <a:ea typeface="Arial" charset="0"/>
                <a:cs typeface="Arial" charset="0"/>
                <a:sym typeface="Arial" charset="0"/>
              </a:rPr>
              <a:t> during day </a:t>
            </a:r>
          </a:p>
          <a:p>
            <a:pPr marL="1296988" lvl="2" indent="-342900" algn="l">
              <a:lnSpc>
                <a:spcPct val="110000"/>
              </a:lnSpc>
              <a:spcBef>
                <a:spcPts val="513"/>
              </a:spcBef>
              <a:buClr>
                <a:srgbClr val="6F89F7"/>
              </a:buClr>
              <a:buSzPct val="94000"/>
              <a:buFont typeface="Wingdings" charset="2"/>
              <a:buChar char="§"/>
            </a:pPr>
            <a:r>
              <a:rPr lang="en-US" sz="2200" dirty="0">
                <a:solidFill>
                  <a:srgbClr val="0F116A"/>
                </a:solidFill>
                <a:latin typeface="Arial" charset="0"/>
                <a:ea typeface="Arial" charset="0"/>
                <a:cs typeface="Arial" charset="0"/>
                <a:sym typeface="Arial" charset="0"/>
              </a:rPr>
              <a:t>open </a:t>
            </a:r>
            <a:r>
              <a:rPr lang="en-US" sz="2200" dirty="0" err="1">
                <a:solidFill>
                  <a:srgbClr val="0F116A"/>
                </a:solidFill>
                <a:latin typeface="Arial" charset="0"/>
                <a:ea typeface="Arial" charset="0"/>
                <a:cs typeface="Arial" charset="0"/>
                <a:sym typeface="Arial" charset="0"/>
              </a:rPr>
              <a:t>stomates</a:t>
            </a:r>
            <a:r>
              <a:rPr lang="en-US" sz="2200" dirty="0">
                <a:solidFill>
                  <a:srgbClr val="0F116A"/>
                </a:solidFill>
                <a:latin typeface="Arial" charset="0"/>
                <a:ea typeface="Arial" charset="0"/>
                <a:cs typeface="Arial" charset="0"/>
                <a:sym typeface="Arial" charset="0"/>
              </a:rPr>
              <a:t> during night</a:t>
            </a:r>
          </a:p>
          <a:p>
            <a:pPr marL="839788" lvl="1" indent="-342900" algn="l">
              <a:lnSpc>
                <a:spcPct val="110000"/>
              </a:lnSpc>
              <a:spcBef>
                <a:spcPts val="613"/>
              </a:spcBef>
              <a:buClr>
                <a:srgbClr val="40458C"/>
              </a:buClr>
              <a:buSzPct val="60000"/>
              <a:buFont typeface="Wingdings" charset="2"/>
              <a:buChar char="u"/>
            </a:pPr>
            <a:r>
              <a:rPr lang="en-US" sz="2600" u="sng" dirty="0">
                <a:solidFill>
                  <a:srgbClr val="CC0000"/>
                </a:solidFill>
                <a:latin typeface="Arial" charset="0"/>
                <a:ea typeface="Arial" charset="0"/>
                <a:cs typeface="Arial" charset="0"/>
                <a:sym typeface="Arial" charset="0"/>
              </a:rPr>
              <a:t>at night</a:t>
            </a:r>
            <a:r>
              <a:rPr lang="en-US" sz="2600" dirty="0">
                <a:solidFill>
                  <a:schemeClr val="tx1"/>
                </a:solidFill>
                <a:latin typeface="Arial" charset="0"/>
                <a:ea typeface="Arial" charset="0"/>
                <a:cs typeface="Arial" charset="0"/>
                <a:sym typeface="Arial" charset="0"/>
              </a:rPr>
              <a:t>: open </a:t>
            </a:r>
            <a:r>
              <a:rPr lang="en-US" sz="2600" dirty="0" err="1">
                <a:solidFill>
                  <a:schemeClr val="tx1"/>
                </a:solidFill>
                <a:latin typeface="Arial" charset="0"/>
                <a:ea typeface="Arial" charset="0"/>
                <a:cs typeface="Arial" charset="0"/>
                <a:sym typeface="Arial" charset="0"/>
              </a:rPr>
              <a:t>stomates</a:t>
            </a:r>
            <a:r>
              <a:rPr lang="en-US" sz="2600" dirty="0">
                <a:solidFill>
                  <a:schemeClr val="tx1"/>
                </a:solidFill>
                <a:latin typeface="Arial" charset="0"/>
                <a:ea typeface="Arial" charset="0"/>
                <a:cs typeface="Arial" charset="0"/>
                <a:sym typeface="Arial" charset="0"/>
              </a:rPr>
              <a:t> &amp; </a:t>
            </a:r>
            <a:r>
              <a:rPr lang="en-US" sz="2800" dirty="0">
                <a:solidFill>
                  <a:schemeClr val="tx1"/>
                </a:solidFill>
                <a:latin typeface="Arial" charset="0"/>
                <a:ea typeface="Arial" charset="0"/>
                <a:cs typeface="Arial" charset="0"/>
                <a:sym typeface="Arial" charset="0"/>
              </a:rPr>
              <a:t>fix carbon</a:t>
            </a:r>
            <a:br>
              <a:rPr lang="en-US" sz="2800" dirty="0">
                <a:solidFill>
                  <a:schemeClr val="tx1"/>
                </a:solidFill>
                <a:latin typeface="Arial" charset="0"/>
                <a:ea typeface="Arial" charset="0"/>
                <a:cs typeface="Arial" charset="0"/>
                <a:sym typeface="Arial" charset="0"/>
              </a:rPr>
            </a:br>
            <a:r>
              <a:rPr lang="en-US" sz="2600" dirty="0">
                <a:solidFill>
                  <a:schemeClr val="tx1"/>
                </a:solidFill>
                <a:latin typeface="Arial" charset="0"/>
                <a:ea typeface="Arial" charset="0"/>
                <a:cs typeface="Arial" charset="0"/>
                <a:sym typeface="Arial" charset="0"/>
              </a:rPr>
              <a:t>in 4C “storage” compounds</a:t>
            </a:r>
          </a:p>
          <a:p>
            <a:pPr marL="839788" lvl="1" indent="-342900" algn="l">
              <a:lnSpc>
                <a:spcPct val="110000"/>
              </a:lnSpc>
              <a:spcBef>
                <a:spcPts val="613"/>
              </a:spcBef>
              <a:buClr>
                <a:srgbClr val="40458C"/>
              </a:buClr>
              <a:buSzPct val="60000"/>
              <a:buFont typeface="Wingdings" charset="2"/>
              <a:buChar char="u"/>
            </a:pPr>
            <a:r>
              <a:rPr lang="en-US" sz="2600" u="sng" dirty="0">
                <a:solidFill>
                  <a:srgbClr val="CC0000"/>
                </a:solidFill>
                <a:latin typeface="Arial" charset="0"/>
                <a:ea typeface="Arial" charset="0"/>
                <a:cs typeface="Arial" charset="0"/>
                <a:sym typeface="Arial" charset="0"/>
              </a:rPr>
              <a:t>in day</a:t>
            </a:r>
            <a:r>
              <a:rPr lang="en-US" sz="2600" dirty="0">
                <a:solidFill>
                  <a:schemeClr val="tx1"/>
                </a:solidFill>
                <a:latin typeface="Arial" charset="0"/>
                <a:ea typeface="Arial" charset="0"/>
                <a:cs typeface="Arial" charset="0"/>
                <a:sym typeface="Arial" charset="0"/>
              </a:rPr>
              <a:t>: release CO</a:t>
            </a:r>
            <a:r>
              <a:rPr lang="en-US" sz="2600" baseline="-25000" dirty="0">
                <a:solidFill>
                  <a:schemeClr val="tx1"/>
                </a:solidFill>
                <a:latin typeface="Arial" charset="0"/>
                <a:ea typeface="Arial" charset="0"/>
                <a:cs typeface="Arial" charset="0"/>
                <a:sym typeface="Arial" charset="0"/>
              </a:rPr>
              <a:t>2</a:t>
            </a:r>
            <a:r>
              <a:rPr lang="en-US" sz="2600" dirty="0">
                <a:solidFill>
                  <a:schemeClr val="tx1"/>
                </a:solidFill>
                <a:latin typeface="Arial" charset="0"/>
                <a:ea typeface="Arial" charset="0"/>
                <a:cs typeface="Arial" charset="0"/>
                <a:sym typeface="Arial" charset="0"/>
              </a:rPr>
              <a:t> from 4C acids </a:t>
            </a:r>
            <a:br>
              <a:rPr lang="en-US" sz="2600" dirty="0">
                <a:solidFill>
                  <a:schemeClr val="tx1"/>
                </a:solidFill>
                <a:latin typeface="Arial" charset="0"/>
                <a:ea typeface="Arial" charset="0"/>
                <a:cs typeface="Arial" charset="0"/>
                <a:sym typeface="Arial" charset="0"/>
              </a:rPr>
            </a:br>
            <a:r>
              <a:rPr lang="en-US" sz="2600" dirty="0">
                <a:solidFill>
                  <a:schemeClr val="tx1"/>
                </a:solidFill>
                <a:latin typeface="Arial" charset="0"/>
                <a:ea typeface="Arial" charset="0"/>
                <a:cs typeface="Arial" charset="0"/>
                <a:sym typeface="Arial" charset="0"/>
              </a:rPr>
              <a:t>to Calvin cycle</a:t>
            </a:r>
          </a:p>
          <a:p>
            <a:pPr marL="1296988" lvl="2" indent="-342900" algn="l">
              <a:spcBef>
                <a:spcPts val="513"/>
              </a:spcBef>
              <a:buClr>
                <a:srgbClr val="6F89F7"/>
              </a:buClr>
              <a:buSzPct val="94000"/>
              <a:buFont typeface="Wingdings" charset="2"/>
              <a:buChar char="§"/>
            </a:pPr>
            <a:r>
              <a:rPr lang="en-US" sz="2200" dirty="0">
                <a:solidFill>
                  <a:srgbClr val="0F116A"/>
                </a:solidFill>
                <a:latin typeface="Arial" charset="0"/>
                <a:ea typeface="Arial" charset="0"/>
                <a:cs typeface="Arial" charset="0"/>
                <a:sym typeface="Arial" charset="0"/>
              </a:rPr>
              <a:t>increases concentration of CO</a:t>
            </a:r>
            <a:r>
              <a:rPr lang="en-US" sz="2200" baseline="-25000" dirty="0">
                <a:solidFill>
                  <a:srgbClr val="0F116A"/>
                </a:solidFill>
                <a:latin typeface="Arial" charset="0"/>
                <a:ea typeface="Arial" charset="0"/>
                <a:cs typeface="Arial" charset="0"/>
                <a:sym typeface="Arial" charset="0"/>
              </a:rPr>
              <a:t>2</a:t>
            </a:r>
            <a:r>
              <a:rPr lang="en-US" sz="2200" dirty="0">
                <a:solidFill>
                  <a:srgbClr val="0F116A"/>
                </a:solidFill>
                <a:latin typeface="Arial" charset="0"/>
                <a:ea typeface="Arial" charset="0"/>
                <a:cs typeface="Arial" charset="0"/>
                <a:sym typeface="Arial" charset="0"/>
              </a:rPr>
              <a:t> in cells</a:t>
            </a:r>
          </a:p>
          <a:p>
            <a:pPr marL="839788" lvl="1" indent="-342900" algn="l">
              <a:lnSpc>
                <a:spcPct val="110000"/>
              </a:lnSpc>
              <a:spcBef>
                <a:spcPts val="613"/>
              </a:spcBef>
              <a:buClr>
                <a:srgbClr val="40458C"/>
              </a:buClr>
              <a:buSzPct val="60000"/>
              <a:buFont typeface="Wingdings" charset="2"/>
              <a:buChar char="u"/>
            </a:pPr>
            <a:r>
              <a:rPr lang="en-US" sz="2600" dirty="0">
                <a:solidFill>
                  <a:schemeClr val="tx1"/>
                </a:solidFill>
                <a:latin typeface="Arial" charset="0"/>
                <a:ea typeface="Arial" charset="0"/>
                <a:cs typeface="Arial" charset="0"/>
                <a:sym typeface="Arial" charset="0"/>
              </a:rPr>
              <a:t>succulents, some cacti, pineapple</a:t>
            </a:r>
          </a:p>
        </p:txBody>
      </p:sp>
      <p:pic>
        <p:nvPicPr>
          <p:cNvPr id="20489" name="Picture 9"/>
          <p:cNvPicPr>
            <a:picLocks noChangeArrowheads="1"/>
          </p:cNvPicPr>
          <p:nvPr/>
        </p:nvPicPr>
        <p:blipFill>
          <a:blip r:embed="rId3"/>
          <a:srcRect/>
          <a:stretch>
            <a:fillRect/>
          </a:stretch>
        </p:blipFill>
        <p:spPr bwMode="auto">
          <a:xfrm>
            <a:off x="7869238" y="5562600"/>
            <a:ext cx="1274762" cy="1295400"/>
          </a:xfrm>
          <a:prstGeom prst="rect">
            <a:avLst/>
          </a:prstGeom>
          <a:noFill/>
          <a:ln w="9525" cap="flat">
            <a:noFill/>
            <a:miter lim="800000"/>
            <a:headEnd/>
            <a:tailEnd/>
          </a:ln>
        </p:spPr>
      </p:pic>
      <p:grpSp>
        <p:nvGrpSpPr>
          <p:cNvPr id="2" name="Group 10"/>
          <p:cNvGrpSpPr>
            <a:grpSpLocks/>
          </p:cNvGrpSpPr>
          <p:nvPr/>
        </p:nvGrpSpPr>
        <p:grpSpPr bwMode="auto">
          <a:xfrm flipH="1">
            <a:off x="7270750" y="3660775"/>
            <a:ext cx="1573213" cy="1976438"/>
            <a:chOff x="0" y="0"/>
            <a:chExt cx="990" cy="1245"/>
          </a:xfrm>
        </p:grpSpPr>
        <p:sp>
          <p:nvSpPr>
            <p:cNvPr id="20491" name="AutoShape 11"/>
            <p:cNvSpPr>
              <a:spLocks/>
            </p:cNvSpPr>
            <p:nvPr/>
          </p:nvSpPr>
          <p:spPr bwMode="auto">
            <a:xfrm>
              <a:off x="0" y="0"/>
              <a:ext cx="990" cy="1245"/>
            </a:xfrm>
            <a:custGeom>
              <a:avLst/>
              <a:gdLst>
                <a:gd name="T0" fmla="+- 0 10800 1008"/>
                <a:gd name="T1" fmla="*/ T0 w 19584"/>
                <a:gd name="T2" fmla="+- 0 10800 572"/>
                <a:gd name="T3" fmla="*/ 10800 h 21028"/>
              </a:gdLst>
              <a:ahLst/>
              <a:cxnLst>
                <a:cxn ang="0">
                  <a:pos x="T1" y="T3"/>
                </a:cxn>
              </a:cxnLst>
              <a:rect l="0" t="0" r="r" b="b"/>
              <a:pathLst>
                <a:path w="19584" h="21028">
                  <a:moveTo>
                    <a:pt x="7446" y="10952"/>
                  </a:moveTo>
                  <a:cubicBezTo>
                    <a:pt x="2197" y="10217"/>
                    <a:pt x="-1008" y="7206"/>
                    <a:pt x="288" y="4226"/>
                  </a:cubicBezTo>
                  <a:cubicBezTo>
                    <a:pt x="1583" y="1247"/>
                    <a:pt x="6889" y="-572"/>
                    <a:pt x="12138" y="163"/>
                  </a:cubicBezTo>
                  <a:cubicBezTo>
                    <a:pt x="17387" y="899"/>
                    <a:pt x="20592" y="3910"/>
                    <a:pt x="19296" y="6889"/>
                  </a:cubicBezTo>
                  <a:cubicBezTo>
                    <a:pt x="18340" y="9089"/>
                    <a:pt x="15127" y="10738"/>
                    <a:pt x="11176" y="11059"/>
                  </a:cubicBezTo>
                  <a:lnTo>
                    <a:pt x="8427" y="21028"/>
                  </a:lnTo>
                  <a:close/>
                  <a:moveTo>
                    <a:pt x="7446" y="10952"/>
                  </a:moveTo>
                </a:path>
              </a:pathLst>
            </a:custGeom>
            <a:solidFill>
              <a:schemeClr val="accent1"/>
            </a:solidFill>
            <a:ln w="38100" cap="flat">
              <a:solidFill>
                <a:srgbClr val="CC0000"/>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20492" name="Rectangle 12"/>
            <p:cNvSpPr>
              <a:spLocks/>
            </p:cNvSpPr>
            <p:nvPr/>
          </p:nvSpPr>
          <p:spPr bwMode="auto">
            <a:xfrm flipH="1">
              <a:off x="89" y="121"/>
              <a:ext cx="811" cy="416"/>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r>
                <a:rPr lang="en-US" sz="1800" b="1">
                  <a:solidFill>
                    <a:srgbClr val="0F116A"/>
                  </a:solidFill>
                  <a:latin typeface="Comic Sans MS" charset="0"/>
                  <a:ea typeface="Comic Sans MS" charset="0"/>
                  <a:cs typeface="Comic Sans MS" charset="0"/>
                  <a:sym typeface="Comic Sans MS" charset="0"/>
                </a:rPr>
                <a:t>It’s all in</a:t>
              </a:r>
              <a:r>
                <a:rPr lang="en-US" sz="1800">
                  <a:solidFill>
                    <a:srgbClr val="0F116A"/>
                  </a:solidFill>
                  <a:latin typeface="Geneva" charset="0"/>
                  <a:ea typeface="ヒラギノ角ゴ ProN W3" charset="-128"/>
                  <a:cs typeface="ヒラギノ角ゴ ProN W3" charset="-128"/>
                  <a:sym typeface="Geneva" charset="0"/>
                </a:rPr>
                <a:t/>
              </a:r>
              <a:br>
                <a:rPr lang="en-US" sz="1800">
                  <a:solidFill>
                    <a:srgbClr val="0F116A"/>
                  </a:solidFill>
                  <a:latin typeface="Geneva" charset="0"/>
                  <a:ea typeface="ヒラギノ角ゴ ProN W3" charset="-128"/>
                  <a:cs typeface="ヒラギノ角ゴ ProN W3" charset="-128"/>
                  <a:sym typeface="Geneva" charset="0"/>
                </a:rPr>
              </a:br>
              <a:r>
                <a:rPr lang="en-US" sz="1800" b="1">
                  <a:solidFill>
                    <a:srgbClr val="0F116A"/>
                  </a:solidFill>
                  <a:latin typeface="Comic Sans MS" charset="0"/>
                  <a:ea typeface="Comic Sans MS" charset="0"/>
                  <a:cs typeface="Comic Sans MS" charset="0"/>
                  <a:sym typeface="Comic Sans MS" charset="0"/>
                </a:rPr>
                <a:t>the timing! </a:t>
              </a:r>
            </a:p>
          </p:txBody>
        </p:sp>
      </p:grpSp>
    </p:spTree>
    <p:extLst>
      <p:ext uri="{BB962C8B-B14F-4D97-AF65-F5344CB8AC3E}">
        <p14:creationId xmlns:p14="http://schemas.microsoft.com/office/powerpoint/2010/main" val="349531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0489"/>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nodeType="after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Rectangle 7"/>
          <p:cNvSpPr>
            <a:spLocks noGrp="1" noChangeArrowheads="1"/>
          </p:cNvSpPr>
          <p:nvPr>
            <p:ph type="title"/>
          </p:nvPr>
        </p:nvSpPr>
        <p:spPr>
          <a:ln/>
        </p:spPr>
        <p:txBody>
          <a:bodyPr rIns="132080"/>
          <a:lstStyle/>
          <a:p>
            <a:r>
              <a:rPr lang="en-US"/>
              <a:t>CAM plants</a:t>
            </a:r>
          </a:p>
        </p:txBody>
      </p:sp>
      <p:pic>
        <p:nvPicPr>
          <p:cNvPr id="22536" name="Picture 8"/>
          <p:cNvPicPr>
            <a:picLocks noChangeArrowheads="1"/>
          </p:cNvPicPr>
          <p:nvPr/>
        </p:nvPicPr>
        <p:blipFill>
          <a:blip r:embed="rId2"/>
          <a:srcRect/>
          <a:stretch>
            <a:fillRect/>
          </a:stretch>
        </p:blipFill>
        <p:spPr bwMode="auto">
          <a:xfrm>
            <a:off x="346075" y="1814513"/>
            <a:ext cx="3136900" cy="4686300"/>
          </a:xfrm>
          <a:prstGeom prst="rect">
            <a:avLst/>
          </a:prstGeom>
          <a:noFill/>
          <a:ln w="9525" cap="flat">
            <a:noFill/>
            <a:miter lim="800000"/>
            <a:headEnd/>
            <a:tailEnd/>
          </a:ln>
        </p:spPr>
      </p:pic>
      <p:pic>
        <p:nvPicPr>
          <p:cNvPr id="22537" name="Picture 9"/>
          <p:cNvPicPr>
            <a:picLocks noChangeArrowheads="1"/>
          </p:cNvPicPr>
          <p:nvPr/>
        </p:nvPicPr>
        <p:blipFill>
          <a:blip r:embed="rId3"/>
          <a:srcRect/>
          <a:stretch>
            <a:fillRect/>
          </a:stretch>
        </p:blipFill>
        <p:spPr bwMode="auto">
          <a:xfrm>
            <a:off x="4419600" y="3836988"/>
            <a:ext cx="4321175" cy="2868612"/>
          </a:xfrm>
          <a:prstGeom prst="rect">
            <a:avLst/>
          </a:prstGeom>
          <a:noFill/>
          <a:ln w="9525" cap="flat">
            <a:noFill/>
            <a:miter lim="800000"/>
            <a:headEnd/>
            <a:tailEnd/>
          </a:ln>
          <a:effectLst>
            <a:outerShdw blurRad="63500" dist="38099" dir="2700000" algn="ctr" rotWithShape="0">
              <a:schemeClr val="bg2">
                <a:alpha val="75000"/>
              </a:schemeClr>
            </a:outerShdw>
          </a:effectLst>
        </p:spPr>
      </p:pic>
      <p:pic>
        <p:nvPicPr>
          <p:cNvPr id="22538" name="Picture 10"/>
          <p:cNvPicPr>
            <a:picLocks noChangeArrowheads="1"/>
          </p:cNvPicPr>
          <p:nvPr/>
        </p:nvPicPr>
        <p:blipFill>
          <a:blip r:embed="rId4"/>
          <a:srcRect/>
          <a:stretch>
            <a:fillRect/>
          </a:stretch>
        </p:blipFill>
        <p:spPr bwMode="auto">
          <a:xfrm>
            <a:off x="3232150" y="1127125"/>
            <a:ext cx="3663950" cy="2749550"/>
          </a:xfrm>
          <a:prstGeom prst="rect">
            <a:avLst/>
          </a:prstGeom>
          <a:noFill/>
          <a:ln w="9525" cap="flat">
            <a:noFill/>
            <a:miter lim="800000"/>
            <a:headEnd/>
            <a:tailEnd/>
          </a:ln>
          <a:effectLst>
            <a:outerShdw blurRad="63500" dist="38099" dir="2700000" algn="ctr" rotWithShape="0">
              <a:schemeClr val="bg2">
                <a:alpha val="75000"/>
              </a:schemeClr>
            </a:outerShdw>
          </a:effectLst>
        </p:spPr>
      </p:pic>
      <p:pic>
        <p:nvPicPr>
          <p:cNvPr id="22539" name="Picture 11"/>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54775" y="377825"/>
            <a:ext cx="2565400" cy="2295525"/>
          </a:xfrm>
          <a:prstGeom prst="rect">
            <a:avLst/>
          </a:prstGeom>
          <a:noFill/>
          <a:ln w="9525" cap="flat">
            <a:noFill/>
            <a:miter lim="800000"/>
            <a:headEnd/>
            <a:tailEnd/>
          </a:ln>
          <a:effectLst>
            <a:outerShdw blurRad="63500" dist="38099" dir="2700000" algn="ctr" rotWithShape="0">
              <a:schemeClr val="bg2">
                <a:alpha val="75000"/>
              </a:schemeClr>
            </a:outerShdw>
          </a:effectLst>
        </p:spPr>
      </p:pic>
      <p:sp>
        <p:nvSpPr>
          <p:cNvPr id="22540" name="Rectangle 12"/>
          <p:cNvSpPr>
            <a:spLocks/>
          </p:cNvSpPr>
          <p:nvPr/>
        </p:nvSpPr>
        <p:spPr bwMode="auto">
          <a:xfrm>
            <a:off x="6996113" y="2670175"/>
            <a:ext cx="2011362" cy="4953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800" b="1">
                <a:solidFill>
                  <a:srgbClr val="000000"/>
                </a:solidFill>
                <a:latin typeface="Arial" charset="0"/>
                <a:ea typeface="Arial" charset="0"/>
                <a:cs typeface="Arial" charset="0"/>
                <a:sym typeface="Arial" charset="0"/>
              </a:rPr>
              <a:t>succulents</a:t>
            </a:r>
          </a:p>
        </p:txBody>
      </p:sp>
      <p:sp>
        <p:nvSpPr>
          <p:cNvPr id="22541" name="Rectangle 13"/>
          <p:cNvSpPr>
            <a:spLocks/>
          </p:cNvSpPr>
          <p:nvPr/>
        </p:nvSpPr>
        <p:spPr bwMode="auto">
          <a:xfrm>
            <a:off x="723900" y="1362075"/>
            <a:ext cx="965200" cy="4953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800" b="1">
                <a:solidFill>
                  <a:srgbClr val="000000"/>
                </a:solidFill>
                <a:latin typeface="Arial" charset="0"/>
                <a:ea typeface="Arial" charset="0"/>
                <a:cs typeface="Arial" charset="0"/>
                <a:sym typeface="Arial" charset="0"/>
              </a:rPr>
              <a:t>cacti</a:t>
            </a:r>
          </a:p>
        </p:txBody>
      </p:sp>
      <p:sp>
        <p:nvSpPr>
          <p:cNvPr id="22542" name="Rectangle 14"/>
          <p:cNvSpPr>
            <a:spLocks/>
          </p:cNvSpPr>
          <p:nvPr/>
        </p:nvSpPr>
        <p:spPr bwMode="auto">
          <a:xfrm>
            <a:off x="3600450" y="6281738"/>
            <a:ext cx="1814513" cy="4953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r>
              <a:rPr lang="en-US" sz="2800" b="1">
                <a:solidFill>
                  <a:srgbClr val="000000"/>
                </a:solidFill>
                <a:latin typeface="Arial" charset="0"/>
                <a:ea typeface="Arial" charset="0"/>
                <a:cs typeface="Arial" charset="0"/>
                <a:sym typeface="Arial" charset="0"/>
              </a:rPr>
              <a:t>pine</a:t>
            </a:r>
            <a:r>
              <a:rPr lang="en-US" sz="2800" b="1">
                <a:solidFill>
                  <a:srgbClr val="FFFFFF"/>
                </a:solidFill>
                <a:latin typeface="Arial" charset="0"/>
                <a:ea typeface="Arial" charset="0"/>
                <a:cs typeface="Arial" charset="0"/>
                <a:sym typeface="Arial" charset="0"/>
              </a:rPr>
              <a:t>apple</a:t>
            </a:r>
          </a:p>
        </p:txBody>
      </p:sp>
    </p:spTree>
    <p:extLst>
      <p:ext uri="{BB962C8B-B14F-4D97-AF65-F5344CB8AC3E}">
        <p14:creationId xmlns:p14="http://schemas.microsoft.com/office/powerpoint/2010/main" val="173606816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CAM Plant Biochemistry:</a:t>
            </a:r>
            <a:br>
              <a:rPr lang="en-US" dirty="0" smtClean="0"/>
            </a:br>
            <a:r>
              <a:rPr lang="en-US" dirty="0" smtClean="0"/>
              <a:t>Photosynthesis at 2 times of day</a:t>
            </a:r>
            <a:endParaRPr lang="en-US" dirty="0"/>
          </a:p>
        </p:txBody>
      </p:sp>
      <p:pic>
        <p:nvPicPr>
          <p:cNvPr id="4" name="Picture 3"/>
          <p:cNvPicPr>
            <a:picLocks noChangeAspect="1"/>
          </p:cNvPicPr>
          <p:nvPr/>
        </p:nvPicPr>
        <p:blipFill>
          <a:blip r:embed="rId2"/>
          <a:stretch>
            <a:fillRect/>
          </a:stretch>
        </p:blipFill>
        <p:spPr>
          <a:xfrm>
            <a:off x="0" y="2336242"/>
            <a:ext cx="9144000" cy="4521758"/>
          </a:xfrm>
          <a:prstGeom prst="rect">
            <a:avLst/>
          </a:prstGeom>
        </p:spPr>
      </p:pic>
    </p:spTree>
    <p:extLst>
      <p:ext uri="{BB962C8B-B14F-4D97-AF65-F5344CB8AC3E}">
        <p14:creationId xmlns:p14="http://schemas.microsoft.com/office/powerpoint/2010/main" val="29664182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9" name="Picture 7"/>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47863" y="1676400"/>
            <a:ext cx="5495925" cy="5121275"/>
          </a:xfrm>
          <a:prstGeom prst="rect">
            <a:avLst/>
          </a:prstGeom>
          <a:noFill/>
          <a:ln w="9525" cap="flat">
            <a:noFill/>
            <a:miter lim="800000"/>
            <a:headEnd/>
            <a:tailEnd/>
          </a:ln>
        </p:spPr>
      </p:pic>
      <p:sp>
        <p:nvSpPr>
          <p:cNvPr id="23560" name="Rectangle 8"/>
          <p:cNvSpPr>
            <a:spLocks noGrp="1" noChangeArrowheads="1"/>
          </p:cNvSpPr>
          <p:nvPr>
            <p:ph type="title"/>
          </p:nvPr>
        </p:nvSpPr>
        <p:spPr>
          <a:ln/>
        </p:spPr>
        <p:txBody>
          <a:bodyPr rIns="132080"/>
          <a:lstStyle/>
          <a:p>
            <a:r>
              <a:rPr lang="en-US"/>
              <a:t>C4 vs CAM Summary</a:t>
            </a:r>
          </a:p>
        </p:txBody>
      </p:sp>
      <p:grpSp>
        <p:nvGrpSpPr>
          <p:cNvPr id="2" name="Group 9"/>
          <p:cNvGrpSpPr>
            <a:grpSpLocks/>
          </p:cNvGrpSpPr>
          <p:nvPr/>
        </p:nvGrpSpPr>
        <p:grpSpPr bwMode="auto">
          <a:xfrm>
            <a:off x="23813" y="3879850"/>
            <a:ext cx="2070100" cy="1684338"/>
            <a:chOff x="0" y="0"/>
            <a:chExt cx="1304" cy="1061"/>
          </a:xfrm>
        </p:grpSpPr>
        <p:sp>
          <p:nvSpPr>
            <p:cNvPr id="23562" name="AutoShape 10"/>
            <p:cNvSpPr>
              <a:spLocks/>
            </p:cNvSpPr>
            <p:nvPr/>
          </p:nvSpPr>
          <p:spPr bwMode="auto">
            <a:xfrm>
              <a:off x="0" y="0"/>
              <a:ext cx="1304" cy="1061"/>
            </a:xfrm>
            <a:prstGeom prst="roundRect">
              <a:avLst>
                <a:gd name="adj" fmla="val 16662"/>
              </a:avLst>
            </a:prstGeom>
            <a:solidFill>
              <a:srgbClr val="FFCC18"/>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23563" name="Rectangle 11"/>
            <p:cNvSpPr>
              <a:spLocks/>
            </p:cNvSpPr>
            <p:nvPr/>
          </p:nvSpPr>
          <p:spPr bwMode="auto">
            <a:xfrm>
              <a:off x="51" y="51"/>
              <a:ext cx="1200" cy="928"/>
            </a:xfrm>
            <a:prstGeom prst="rect">
              <a:avLst/>
            </a:prstGeom>
            <a:noFill/>
            <a:ln w="12700" cap="flat">
              <a:noFill/>
              <a:miter lim="800000"/>
              <a:headEnd type="none" w="med" len="med"/>
              <a:tailEnd type="none" w="med" len="med"/>
            </a:ln>
          </p:spPr>
          <p:txBody>
            <a:bodyPr lIns="0" tIns="0" rIns="0" bIns="0">
              <a:prstTxWarp prst="textNoShape">
                <a:avLst/>
              </a:prstTxWarp>
            </a:bodyPr>
            <a:lstStyle/>
            <a:p>
              <a:pPr>
                <a:spcBef>
                  <a:spcPts val="550"/>
                </a:spcBef>
              </a:pPr>
              <a:r>
                <a:rPr lang="en-US" b="1" u="sng">
                  <a:solidFill>
                    <a:srgbClr val="CC0000"/>
                  </a:solidFill>
                  <a:latin typeface="Arial" charset="0"/>
                  <a:ea typeface="Arial" charset="0"/>
                  <a:cs typeface="Arial" charset="0"/>
                  <a:sym typeface="Arial" charset="0"/>
                </a:rPr>
                <a:t>C4 plants</a:t>
              </a:r>
              <a:r>
                <a:rPr lang="en-US" b="1">
                  <a:solidFill>
                    <a:schemeClr val="tx1"/>
                  </a:solidFill>
                  <a:latin typeface="Arial" charset="0"/>
                  <a:ea typeface="Arial" charset="0"/>
                  <a:cs typeface="Arial" charset="0"/>
                  <a:sym typeface="Arial" charset="0"/>
                </a:rPr>
                <a:t> </a:t>
              </a:r>
            </a:p>
            <a:p>
              <a:pPr>
                <a:spcBef>
                  <a:spcPts val="413"/>
                </a:spcBef>
              </a:pPr>
              <a:r>
                <a:rPr lang="en-US" sz="1800" b="1">
                  <a:solidFill>
                    <a:srgbClr val="0F116A"/>
                  </a:solidFill>
                  <a:latin typeface="Arial" charset="0"/>
                  <a:ea typeface="Arial" charset="0"/>
                  <a:cs typeface="Arial" charset="0"/>
                  <a:sym typeface="Arial" charset="0"/>
                </a:rPr>
                <a:t>separate 2 steps of C fixation </a:t>
              </a:r>
              <a:r>
                <a:rPr lang="en-US" sz="1800" b="1" u="sng">
                  <a:solidFill>
                    <a:srgbClr val="CC0000"/>
                  </a:solidFill>
                  <a:latin typeface="Arial" charset="0"/>
                  <a:ea typeface="Arial" charset="0"/>
                  <a:cs typeface="Arial" charset="0"/>
                  <a:sym typeface="Arial" charset="0"/>
                </a:rPr>
                <a:t>anatomically</a:t>
              </a:r>
              <a:r>
                <a:rPr lang="en-US" sz="1800" b="1">
                  <a:solidFill>
                    <a:srgbClr val="0F116A"/>
                  </a:solidFill>
                  <a:latin typeface="Arial" charset="0"/>
                  <a:ea typeface="Arial" charset="0"/>
                  <a:cs typeface="Arial" charset="0"/>
                  <a:sym typeface="Arial" charset="0"/>
                </a:rPr>
                <a:t> in 2 different cells</a:t>
              </a:r>
            </a:p>
          </p:txBody>
        </p:sp>
      </p:grpSp>
      <p:grpSp>
        <p:nvGrpSpPr>
          <p:cNvPr id="3" name="Group 12"/>
          <p:cNvGrpSpPr>
            <a:grpSpLocks/>
          </p:cNvGrpSpPr>
          <p:nvPr/>
        </p:nvGrpSpPr>
        <p:grpSpPr bwMode="auto">
          <a:xfrm>
            <a:off x="7040563" y="3862388"/>
            <a:ext cx="2105025" cy="2049462"/>
            <a:chOff x="0" y="0"/>
            <a:chExt cx="1326" cy="1291"/>
          </a:xfrm>
        </p:grpSpPr>
        <p:sp>
          <p:nvSpPr>
            <p:cNvPr id="23565" name="AutoShape 13"/>
            <p:cNvSpPr>
              <a:spLocks/>
            </p:cNvSpPr>
            <p:nvPr/>
          </p:nvSpPr>
          <p:spPr bwMode="auto">
            <a:xfrm>
              <a:off x="0" y="0"/>
              <a:ext cx="1326" cy="1291"/>
            </a:xfrm>
            <a:prstGeom prst="roundRect">
              <a:avLst>
                <a:gd name="adj" fmla="val 16667"/>
              </a:avLst>
            </a:prstGeom>
            <a:solidFill>
              <a:srgbClr val="FFCC18"/>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23566" name="Rectangle 14"/>
            <p:cNvSpPr>
              <a:spLocks/>
            </p:cNvSpPr>
            <p:nvPr/>
          </p:nvSpPr>
          <p:spPr bwMode="auto">
            <a:xfrm>
              <a:off x="62" y="62"/>
              <a:ext cx="1200" cy="1128"/>
            </a:xfrm>
            <a:prstGeom prst="rect">
              <a:avLst/>
            </a:prstGeom>
            <a:noFill/>
            <a:ln w="12700" cap="flat">
              <a:noFill/>
              <a:miter lim="800000"/>
              <a:headEnd type="none" w="med" len="med"/>
              <a:tailEnd type="none" w="med" len="med"/>
            </a:ln>
          </p:spPr>
          <p:txBody>
            <a:bodyPr lIns="0" tIns="0" rIns="0" bIns="0">
              <a:prstTxWarp prst="textNoShape">
                <a:avLst/>
              </a:prstTxWarp>
            </a:bodyPr>
            <a:lstStyle/>
            <a:p>
              <a:pPr>
                <a:spcBef>
                  <a:spcPts val="550"/>
                </a:spcBef>
              </a:pPr>
              <a:r>
                <a:rPr lang="en-US" b="1" u="sng">
                  <a:solidFill>
                    <a:srgbClr val="CC0000"/>
                  </a:solidFill>
                  <a:latin typeface="Arial" charset="0"/>
                  <a:ea typeface="Arial" charset="0"/>
                  <a:cs typeface="Arial" charset="0"/>
                  <a:sym typeface="Arial" charset="0"/>
                </a:rPr>
                <a:t>CAM plants</a:t>
              </a:r>
              <a:r>
                <a:rPr lang="en-US" b="1">
                  <a:solidFill>
                    <a:schemeClr val="tx1"/>
                  </a:solidFill>
                  <a:latin typeface="Arial" charset="0"/>
                  <a:ea typeface="Arial" charset="0"/>
                  <a:cs typeface="Arial" charset="0"/>
                  <a:sym typeface="Arial" charset="0"/>
                </a:rPr>
                <a:t> </a:t>
              </a:r>
            </a:p>
            <a:p>
              <a:pPr>
                <a:spcBef>
                  <a:spcPts val="413"/>
                </a:spcBef>
              </a:pPr>
              <a:r>
                <a:rPr lang="en-US" sz="1800" b="1">
                  <a:solidFill>
                    <a:srgbClr val="0F116A"/>
                  </a:solidFill>
                  <a:latin typeface="Arial" charset="0"/>
                  <a:ea typeface="Arial" charset="0"/>
                  <a:cs typeface="Arial" charset="0"/>
                  <a:sym typeface="Arial" charset="0"/>
                </a:rPr>
                <a:t>separate 2 steps of C fixation </a:t>
              </a:r>
              <a:r>
                <a:rPr lang="en-US" sz="1800" b="1" u="sng">
                  <a:solidFill>
                    <a:srgbClr val="CC0000"/>
                  </a:solidFill>
                  <a:latin typeface="Arial" charset="0"/>
                  <a:ea typeface="Arial" charset="0"/>
                  <a:cs typeface="Arial" charset="0"/>
                  <a:sym typeface="Arial" charset="0"/>
                </a:rPr>
                <a:t>temporally</a:t>
              </a:r>
              <a:r>
                <a:rPr lang="en-US" sz="1800" b="1">
                  <a:solidFill>
                    <a:srgbClr val="0F116A"/>
                  </a:solidFill>
                  <a:latin typeface="Arial" charset="0"/>
                  <a:ea typeface="Arial" charset="0"/>
                  <a:cs typeface="Arial" charset="0"/>
                  <a:sym typeface="Arial" charset="0"/>
                </a:rPr>
                <a:t> =</a:t>
              </a:r>
              <a:br>
                <a:rPr lang="en-US" sz="1800" b="1">
                  <a:solidFill>
                    <a:srgbClr val="0F116A"/>
                  </a:solidFill>
                  <a:latin typeface="Arial" charset="0"/>
                  <a:ea typeface="Arial" charset="0"/>
                  <a:cs typeface="Arial" charset="0"/>
                  <a:sym typeface="Arial" charset="0"/>
                </a:rPr>
              </a:br>
              <a:r>
                <a:rPr lang="en-US" sz="1800" b="1">
                  <a:solidFill>
                    <a:srgbClr val="0F116A"/>
                  </a:solidFill>
                  <a:latin typeface="Arial" charset="0"/>
                  <a:ea typeface="Arial" charset="0"/>
                  <a:cs typeface="Arial" charset="0"/>
                  <a:sym typeface="Arial" charset="0"/>
                </a:rPr>
                <a:t>2 different times</a:t>
              </a:r>
            </a:p>
            <a:p>
              <a:pPr>
                <a:spcBef>
                  <a:spcPts val="413"/>
                </a:spcBef>
              </a:pPr>
              <a:r>
                <a:rPr lang="en-US" sz="1800" b="1">
                  <a:solidFill>
                    <a:srgbClr val="0F116A"/>
                  </a:solidFill>
                  <a:latin typeface="Arial" charset="0"/>
                  <a:ea typeface="Arial" charset="0"/>
                  <a:cs typeface="Arial" charset="0"/>
                  <a:sym typeface="Arial" charset="0"/>
                </a:rPr>
                <a:t>night vs. day</a:t>
              </a:r>
            </a:p>
          </p:txBody>
        </p:sp>
      </p:grpSp>
      <p:sp>
        <p:nvSpPr>
          <p:cNvPr id="23567" name="Rectangle 15"/>
          <p:cNvSpPr>
            <a:spLocks/>
          </p:cNvSpPr>
          <p:nvPr/>
        </p:nvSpPr>
        <p:spPr bwMode="auto">
          <a:xfrm>
            <a:off x="723900" y="1193800"/>
            <a:ext cx="7726363" cy="50800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25438" indent="-285750" algn="ctr">
              <a:spcBef>
                <a:spcPts val="550"/>
              </a:spcBef>
            </a:pPr>
            <a:r>
              <a:rPr lang="en-US" b="1" dirty="0">
                <a:solidFill>
                  <a:srgbClr val="0F116A"/>
                </a:solidFill>
                <a:latin typeface="Arial" charset="0"/>
                <a:ea typeface="Arial" charset="0"/>
                <a:cs typeface="Arial" charset="0"/>
                <a:sym typeface="Arial" charset="0"/>
              </a:rPr>
              <a:t>solves CO</a:t>
            </a:r>
            <a:r>
              <a:rPr lang="en-US" b="1" baseline="-25000" dirty="0">
                <a:solidFill>
                  <a:srgbClr val="0F116A"/>
                </a:solidFill>
                <a:latin typeface="Arial" charset="0"/>
                <a:ea typeface="Arial" charset="0"/>
                <a:cs typeface="Arial" charset="0"/>
                <a:sym typeface="Arial" charset="0"/>
              </a:rPr>
              <a:t>2</a:t>
            </a:r>
            <a:r>
              <a:rPr lang="en-US" b="1" dirty="0">
                <a:solidFill>
                  <a:srgbClr val="0F116A"/>
                </a:solidFill>
                <a:latin typeface="Arial" charset="0"/>
                <a:ea typeface="Arial" charset="0"/>
                <a:cs typeface="Arial" charset="0"/>
                <a:sym typeface="Arial" charset="0"/>
              </a:rPr>
              <a:t> / O</a:t>
            </a:r>
            <a:r>
              <a:rPr lang="en-US" b="1" baseline="-25000" dirty="0">
                <a:solidFill>
                  <a:srgbClr val="0F116A"/>
                </a:solidFill>
                <a:latin typeface="Arial" charset="0"/>
                <a:ea typeface="Arial" charset="0"/>
                <a:cs typeface="Arial" charset="0"/>
                <a:sym typeface="Arial" charset="0"/>
              </a:rPr>
              <a:t>2 </a:t>
            </a:r>
            <a:r>
              <a:rPr lang="en-US" b="1" dirty="0">
                <a:solidFill>
                  <a:srgbClr val="0F116A"/>
                </a:solidFill>
                <a:latin typeface="Arial" charset="0"/>
                <a:ea typeface="Arial" charset="0"/>
                <a:cs typeface="Arial" charset="0"/>
                <a:sym typeface="Arial" charset="0"/>
              </a:rPr>
              <a:t>gas exchange</a:t>
            </a:r>
            <a:r>
              <a:rPr lang="en-US" b="1" baseline="-25000" dirty="0">
                <a:solidFill>
                  <a:srgbClr val="0F116A"/>
                </a:solidFill>
                <a:latin typeface="Arial" charset="0"/>
                <a:ea typeface="Arial" charset="0"/>
                <a:cs typeface="Arial" charset="0"/>
                <a:sym typeface="Arial" charset="0"/>
              </a:rPr>
              <a:t> </a:t>
            </a:r>
            <a:r>
              <a:rPr lang="en-US" b="1" dirty="0">
                <a:solidFill>
                  <a:srgbClr val="0F116A"/>
                </a:solidFill>
                <a:latin typeface="Arial" charset="0"/>
                <a:ea typeface="Arial" charset="0"/>
                <a:cs typeface="Arial" charset="0"/>
                <a:sym typeface="Arial" charset="0"/>
              </a:rPr>
              <a:t>vs. H</a:t>
            </a:r>
            <a:r>
              <a:rPr lang="en-US" b="1" baseline="-25000" dirty="0">
                <a:solidFill>
                  <a:srgbClr val="0F116A"/>
                </a:solidFill>
                <a:latin typeface="Arial" charset="0"/>
                <a:ea typeface="Arial" charset="0"/>
                <a:cs typeface="Arial" charset="0"/>
                <a:sym typeface="Arial" charset="0"/>
              </a:rPr>
              <a:t>2</a:t>
            </a:r>
            <a:r>
              <a:rPr lang="en-US" b="1" dirty="0">
                <a:solidFill>
                  <a:srgbClr val="0F116A"/>
                </a:solidFill>
                <a:latin typeface="Arial" charset="0"/>
                <a:ea typeface="Arial" charset="0"/>
                <a:cs typeface="Arial" charset="0"/>
                <a:sym typeface="Arial" charset="0"/>
              </a:rPr>
              <a:t>O loss</a:t>
            </a:r>
            <a:r>
              <a:rPr lang="en-US" b="1" baseline="-25000" dirty="0">
                <a:solidFill>
                  <a:srgbClr val="0F116A"/>
                </a:solidFill>
                <a:latin typeface="Arial" charset="0"/>
                <a:ea typeface="Arial" charset="0"/>
                <a:cs typeface="Arial" charset="0"/>
                <a:sym typeface="Arial" charset="0"/>
              </a:rPr>
              <a:t> </a:t>
            </a:r>
            <a:r>
              <a:rPr lang="en-US" b="1" dirty="0">
                <a:solidFill>
                  <a:srgbClr val="0F116A"/>
                </a:solidFill>
                <a:latin typeface="Arial" charset="0"/>
                <a:ea typeface="Arial" charset="0"/>
                <a:cs typeface="Arial" charset="0"/>
                <a:sym typeface="Arial" charset="0"/>
              </a:rPr>
              <a:t>challenge</a:t>
            </a:r>
          </a:p>
        </p:txBody>
      </p:sp>
    </p:spTree>
    <p:extLst>
      <p:ext uri="{BB962C8B-B14F-4D97-AF65-F5344CB8AC3E}">
        <p14:creationId xmlns:p14="http://schemas.microsoft.com/office/powerpoint/2010/main" val="397811681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7" name="Rectangle 7"/>
          <p:cNvSpPr>
            <a:spLocks noGrp="1" noChangeArrowheads="1"/>
          </p:cNvSpPr>
          <p:nvPr>
            <p:ph type="title"/>
          </p:nvPr>
        </p:nvSpPr>
        <p:spPr>
          <a:ln/>
        </p:spPr>
        <p:txBody>
          <a:bodyPr rIns="132080"/>
          <a:lstStyle/>
          <a:p>
            <a:r>
              <a:rPr lang="en-US"/>
              <a:t>Why the C3 problem?</a:t>
            </a:r>
          </a:p>
        </p:txBody>
      </p:sp>
      <p:sp>
        <p:nvSpPr>
          <p:cNvPr id="25608" name="Rectangle 8"/>
          <p:cNvSpPr>
            <a:spLocks noGrp="1" noChangeArrowheads="1"/>
          </p:cNvSpPr>
          <p:nvPr>
            <p:ph type="body" idx="1"/>
          </p:nvPr>
        </p:nvSpPr>
        <p:spPr>
          <a:xfrm>
            <a:off x="679450" y="1371600"/>
            <a:ext cx="8312150" cy="5105400"/>
          </a:xfrm>
          <a:ln/>
        </p:spPr>
        <p:txBody>
          <a:bodyPr rIns="132080">
            <a:normAutofit lnSpcReduction="10000"/>
          </a:bodyPr>
          <a:lstStyle/>
          <a:p>
            <a:pPr>
              <a:lnSpc>
                <a:spcPct val="110000"/>
              </a:lnSpc>
            </a:pPr>
            <a:r>
              <a:rPr lang="en-US" sz="2800" dirty="0"/>
              <a:t>Possibly evolutionary baggage</a:t>
            </a:r>
          </a:p>
          <a:p>
            <a:pPr marL="782638" lvl="1">
              <a:lnSpc>
                <a:spcPct val="110000"/>
              </a:lnSpc>
            </a:pPr>
            <a:r>
              <a:rPr lang="en-US" dirty="0" err="1"/>
              <a:t>Rubisco</a:t>
            </a:r>
            <a:r>
              <a:rPr lang="en-US" dirty="0"/>
              <a:t> evolved in high CO</a:t>
            </a:r>
            <a:r>
              <a:rPr lang="en-US" baseline="-25000" dirty="0"/>
              <a:t>2</a:t>
            </a:r>
            <a:r>
              <a:rPr lang="en-US" dirty="0"/>
              <a:t> atmosphere</a:t>
            </a:r>
          </a:p>
          <a:p>
            <a:pPr marL="1182688" lvl="2">
              <a:lnSpc>
                <a:spcPct val="110000"/>
              </a:lnSpc>
            </a:pPr>
            <a:r>
              <a:rPr lang="en-US" dirty="0"/>
              <a:t>there wasn’t strong selection against active site of </a:t>
            </a:r>
            <a:r>
              <a:rPr lang="en-US" dirty="0" err="1"/>
              <a:t>Rubisco</a:t>
            </a:r>
            <a:r>
              <a:rPr lang="en-US" dirty="0"/>
              <a:t> accepting both CO</a:t>
            </a:r>
            <a:r>
              <a:rPr lang="en-US" baseline="-25000" dirty="0"/>
              <a:t>2</a:t>
            </a:r>
            <a:r>
              <a:rPr lang="en-US" dirty="0"/>
              <a:t> &amp; O</a:t>
            </a:r>
            <a:r>
              <a:rPr lang="en-US" baseline="-25000" dirty="0"/>
              <a:t>2</a:t>
            </a:r>
          </a:p>
          <a:p>
            <a:pPr>
              <a:lnSpc>
                <a:spcPct val="110000"/>
              </a:lnSpc>
            </a:pPr>
            <a:r>
              <a:rPr lang="en-US" sz="2800" dirty="0"/>
              <a:t>Today it makes a difference </a:t>
            </a:r>
          </a:p>
          <a:p>
            <a:pPr marL="782638" lvl="1">
              <a:lnSpc>
                <a:spcPct val="110000"/>
              </a:lnSpc>
            </a:pPr>
            <a:r>
              <a:rPr lang="en-US" dirty="0"/>
              <a:t>21% O</a:t>
            </a:r>
            <a:r>
              <a:rPr lang="en-US" baseline="-25000" dirty="0"/>
              <a:t>2 </a:t>
            </a:r>
            <a:r>
              <a:rPr lang="en-US" dirty="0"/>
              <a:t> vs.  0.03% CO</a:t>
            </a:r>
            <a:r>
              <a:rPr lang="en-US" baseline="-25000" dirty="0"/>
              <a:t>2</a:t>
            </a:r>
          </a:p>
          <a:p>
            <a:pPr marL="782638" lvl="1">
              <a:lnSpc>
                <a:spcPct val="110000"/>
              </a:lnSpc>
            </a:pPr>
            <a:r>
              <a:rPr lang="en-US" dirty="0"/>
              <a:t>photorespiration can drain away 50% of carbon fixed by Calvin cycle on a hot, dry day</a:t>
            </a:r>
          </a:p>
          <a:p>
            <a:pPr marL="782638" lvl="1">
              <a:lnSpc>
                <a:spcPct val="110000"/>
              </a:lnSpc>
            </a:pPr>
            <a:r>
              <a:rPr lang="en-US" dirty="0"/>
              <a:t>strong selection pressure to evolve better way </a:t>
            </a:r>
            <a:br>
              <a:rPr lang="en-US" dirty="0"/>
            </a:br>
            <a:r>
              <a:rPr lang="en-US" dirty="0"/>
              <a:t>to fix carbon &amp; minimize photorespiration</a:t>
            </a:r>
          </a:p>
        </p:txBody>
      </p:sp>
      <p:pic>
        <p:nvPicPr>
          <p:cNvPr id="25609" name="Picture 9"/>
          <p:cNvPicPr>
            <a:picLocks noChangeArrowheads="1"/>
          </p:cNvPicPr>
          <p:nvPr/>
        </p:nvPicPr>
        <p:blipFill>
          <a:blip r:embed="rId2"/>
          <a:srcRect/>
          <a:stretch>
            <a:fillRect/>
          </a:stretch>
        </p:blipFill>
        <p:spPr bwMode="auto">
          <a:xfrm>
            <a:off x="7869238" y="2703513"/>
            <a:ext cx="1274762" cy="1295400"/>
          </a:xfrm>
          <a:prstGeom prst="rect">
            <a:avLst/>
          </a:prstGeom>
          <a:noFill/>
          <a:ln w="9525" cap="flat">
            <a:noFill/>
            <a:miter lim="800000"/>
            <a:headEnd/>
            <a:tailEnd/>
          </a:ln>
        </p:spPr>
      </p:pic>
      <p:grpSp>
        <p:nvGrpSpPr>
          <p:cNvPr id="2" name="Group 10"/>
          <p:cNvGrpSpPr>
            <a:grpSpLocks/>
          </p:cNvGrpSpPr>
          <p:nvPr/>
        </p:nvGrpSpPr>
        <p:grpSpPr bwMode="auto">
          <a:xfrm flipH="1">
            <a:off x="7131050" y="328613"/>
            <a:ext cx="1917700" cy="2487612"/>
            <a:chOff x="0" y="0"/>
            <a:chExt cx="1207" cy="1567"/>
          </a:xfrm>
        </p:grpSpPr>
        <p:sp>
          <p:nvSpPr>
            <p:cNvPr id="25611" name="AutoShape 11"/>
            <p:cNvSpPr>
              <a:spLocks/>
            </p:cNvSpPr>
            <p:nvPr/>
          </p:nvSpPr>
          <p:spPr bwMode="auto">
            <a:xfrm>
              <a:off x="0" y="0"/>
              <a:ext cx="1207" cy="1567"/>
            </a:xfrm>
            <a:custGeom>
              <a:avLst/>
              <a:gdLst>
                <a:gd name="T0" fmla="+- 0 10800 1038"/>
                <a:gd name="T1" fmla="*/ T0 w 19524"/>
                <a:gd name="T2" fmla="+- 0 10800 472"/>
                <a:gd name="T3" fmla="*/ 10800 h 21128"/>
              </a:gdLst>
              <a:ahLst/>
              <a:cxnLst>
                <a:cxn ang="0">
                  <a:pos x="T1" y="T3"/>
                </a:cxn>
              </a:cxnLst>
              <a:rect l="0" t="0" r="r" b="b"/>
              <a:pathLst>
                <a:path w="19524" h="21128">
                  <a:moveTo>
                    <a:pt x="7312" y="8730"/>
                  </a:moveTo>
                  <a:cubicBezTo>
                    <a:pt x="2095" y="8116"/>
                    <a:pt x="-1038" y="5695"/>
                    <a:pt x="315" y="3323"/>
                  </a:cubicBezTo>
                  <a:cubicBezTo>
                    <a:pt x="1668" y="952"/>
                    <a:pt x="6994" y="-472"/>
                    <a:pt x="12212" y="143"/>
                  </a:cubicBezTo>
                  <a:cubicBezTo>
                    <a:pt x="17429" y="758"/>
                    <a:pt x="20562" y="3179"/>
                    <a:pt x="19209" y="5550"/>
                  </a:cubicBezTo>
                  <a:cubicBezTo>
                    <a:pt x="18210" y="7301"/>
                    <a:pt x="14973" y="8600"/>
                    <a:pt x="11028" y="8835"/>
                  </a:cubicBezTo>
                  <a:lnTo>
                    <a:pt x="7489" y="21128"/>
                  </a:lnTo>
                  <a:close/>
                  <a:moveTo>
                    <a:pt x="7312" y="8730"/>
                  </a:moveTo>
                </a:path>
              </a:pathLst>
            </a:custGeom>
            <a:solidFill>
              <a:schemeClr val="accent1"/>
            </a:solidFill>
            <a:ln w="38100" cap="flat">
              <a:solidFill>
                <a:srgbClr val="CC0000"/>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25612" name="Rectangle 12"/>
            <p:cNvSpPr>
              <a:spLocks/>
            </p:cNvSpPr>
            <p:nvPr/>
          </p:nvSpPr>
          <p:spPr bwMode="auto">
            <a:xfrm flipH="1">
              <a:off x="113" y="121"/>
              <a:ext cx="981" cy="416"/>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r>
                <a:rPr lang="en-US" sz="1800" b="1">
                  <a:solidFill>
                    <a:srgbClr val="0F116A"/>
                  </a:solidFill>
                  <a:latin typeface="Comic Sans MS" charset="0"/>
                  <a:ea typeface="Comic Sans MS" charset="0"/>
                  <a:cs typeface="Comic Sans MS" charset="0"/>
                  <a:sym typeface="Comic Sans MS" charset="0"/>
                </a:rPr>
                <a:t>We’ve all got</a:t>
              </a:r>
              <a:r>
                <a:rPr lang="en-US" sz="1800">
                  <a:solidFill>
                    <a:srgbClr val="0F116A"/>
                  </a:solidFill>
                  <a:latin typeface="Geneva" charset="0"/>
                  <a:ea typeface="ヒラギノ角ゴ ProN W3" charset="-128"/>
                  <a:cs typeface="ヒラギノ角ゴ ProN W3" charset="-128"/>
                  <a:sym typeface="Geneva" charset="0"/>
                </a:rPr>
                <a:t/>
              </a:r>
              <a:br>
                <a:rPr lang="en-US" sz="1800">
                  <a:solidFill>
                    <a:srgbClr val="0F116A"/>
                  </a:solidFill>
                  <a:latin typeface="Geneva" charset="0"/>
                  <a:ea typeface="ヒラギノ角ゴ ProN W3" charset="-128"/>
                  <a:cs typeface="ヒラギノ角ゴ ProN W3" charset="-128"/>
                  <a:sym typeface="Geneva" charset="0"/>
                </a:rPr>
              </a:br>
              <a:r>
                <a:rPr lang="en-US" sz="1800" b="1">
                  <a:solidFill>
                    <a:srgbClr val="0F116A"/>
                  </a:solidFill>
                  <a:latin typeface="Comic Sans MS" charset="0"/>
                  <a:ea typeface="Comic Sans MS" charset="0"/>
                  <a:cs typeface="Comic Sans MS" charset="0"/>
                  <a:sym typeface="Comic Sans MS" charset="0"/>
                </a:rPr>
                <a:t>baggage! </a:t>
              </a:r>
            </a:p>
          </p:txBody>
        </p:sp>
      </p:grpSp>
    </p:spTree>
    <p:extLst>
      <p:ext uri="{BB962C8B-B14F-4D97-AF65-F5344CB8AC3E}">
        <p14:creationId xmlns:p14="http://schemas.microsoft.com/office/powerpoint/2010/main" val="22624693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5609"/>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nodeType="after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31" name="Rectangle 7"/>
          <p:cNvSpPr>
            <a:spLocks noGrp="1" noChangeArrowheads="1"/>
          </p:cNvSpPr>
          <p:nvPr>
            <p:ph type="title"/>
          </p:nvPr>
        </p:nvSpPr>
        <p:spPr>
          <a:xfrm>
            <a:off x="609600" y="685800"/>
            <a:ext cx="7772400" cy="838200"/>
          </a:xfrm>
          <a:ln/>
        </p:spPr>
        <p:txBody>
          <a:bodyPr rIns="132080"/>
          <a:lstStyle/>
          <a:p>
            <a:r>
              <a:rPr lang="en-US"/>
              <a:t>Supporting a biosphere</a:t>
            </a:r>
          </a:p>
        </p:txBody>
      </p:sp>
      <p:sp>
        <p:nvSpPr>
          <p:cNvPr id="26632" name="Rectangle 8"/>
          <p:cNvSpPr>
            <a:spLocks noGrp="1" noChangeArrowheads="1"/>
          </p:cNvSpPr>
          <p:nvPr>
            <p:ph type="body" idx="1"/>
          </p:nvPr>
        </p:nvSpPr>
        <p:spPr>
          <a:xfrm>
            <a:off x="838200" y="1524000"/>
            <a:ext cx="8305800" cy="5334000"/>
          </a:xfrm>
          <a:ln/>
        </p:spPr>
        <p:txBody>
          <a:bodyPr rIns="132080"/>
          <a:lstStyle/>
          <a:p>
            <a:r>
              <a:rPr lang="en-US"/>
              <a:t>On global scale, </a:t>
            </a:r>
            <a:br>
              <a:rPr lang="en-US"/>
            </a:br>
            <a:r>
              <a:rPr lang="en-US"/>
              <a:t>photosynthesis is the </a:t>
            </a:r>
            <a:br>
              <a:rPr lang="en-US"/>
            </a:br>
            <a:r>
              <a:rPr lang="en-US"/>
              <a:t>most important process </a:t>
            </a:r>
            <a:br>
              <a:rPr lang="en-US"/>
            </a:br>
            <a:r>
              <a:rPr lang="en-US"/>
              <a:t>for the continuation of life on Earth</a:t>
            </a:r>
          </a:p>
          <a:p>
            <a:pPr marL="782638" lvl="1"/>
            <a:r>
              <a:rPr lang="en-US"/>
              <a:t>each year photosynthesis…</a:t>
            </a:r>
          </a:p>
          <a:p>
            <a:pPr marL="1182688" lvl="2"/>
            <a:r>
              <a:rPr lang="en-US"/>
              <a:t>captures 121 billion tons of CO</a:t>
            </a:r>
            <a:r>
              <a:rPr lang="en-US" baseline="-25000"/>
              <a:t>2</a:t>
            </a:r>
          </a:p>
          <a:p>
            <a:pPr marL="1182688" lvl="2"/>
            <a:r>
              <a:rPr lang="en-US"/>
              <a:t>synthesizes 160 billion tons of carbohydrate </a:t>
            </a:r>
          </a:p>
          <a:p>
            <a:pPr marL="782638" lvl="1"/>
            <a:r>
              <a:rPr lang="en-US"/>
              <a:t>heterotrophs are dependent on plants as food source for fuel &amp; raw materials</a:t>
            </a:r>
          </a:p>
        </p:txBody>
      </p:sp>
      <p:pic>
        <p:nvPicPr>
          <p:cNvPr id="26633" name="Picture 9"/>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00800" y="381000"/>
            <a:ext cx="2667000" cy="2522538"/>
          </a:xfrm>
          <a:prstGeom prst="rect">
            <a:avLst/>
          </a:prstGeom>
          <a:noFill/>
          <a:ln w="9525" cap="flat">
            <a:noFill/>
            <a:miter lim="800000"/>
            <a:headEnd/>
            <a:tailEnd/>
          </a:ln>
        </p:spPr>
      </p:pic>
    </p:spTree>
    <p:extLst>
      <p:ext uri="{BB962C8B-B14F-4D97-AF65-F5344CB8AC3E}">
        <p14:creationId xmlns:p14="http://schemas.microsoft.com/office/powerpoint/2010/main" val="250492150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The Needs of Plants!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Plants need to take in:</a:t>
            </a:r>
          </a:p>
          <a:p>
            <a:pPr marL="0" indent="0">
              <a:buNone/>
            </a:pPr>
            <a:r>
              <a:rPr lang="en-US" dirty="0"/>
              <a:t>	</a:t>
            </a:r>
            <a:r>
              <a:rPr lang="en-US" dirty="0" smtClean="0"/>
              <a:t>water (from soil)</a:t>
            </a:r>
          </a:p>
          <a:p>
            <a:pPr marL="0" indent="0">
              <a:buNone/>
            </a:pPr>
            <a:r>
              <a:rPr lang="en-US" dirty="0"/>
              <a:t>	</a:t>
            </a:r>
            <a:r>
              <a:rPr lang="en-US" dirty="0" smtClean="0"/>
              <a:t>nutrients (from soil)</a:t>
            </a:r>
          </a:p>
          <a:p>
            <a:pPr marL="0" indent="0">
              <a:buNone/>
            </a:pPr>
            <a:r>
              <a:rPr lang="en-US" dirty="0"/>
              <a:t>	</a:t>
            </a:r>
            <a:r>
              <a:rPr lang="en-US" dirty="0" smtClean="0"/>
              <a:t>CO</a:t>
            </a:r>
            <a:r>
              <a:rPr lang="en-US" baseline="-25000" dirty="0" smtClean="0"/>
              <a:t>2</a:t>
            </a:r>
            <a:r>
              <a:rPr lang="en-US" dirty="0" smtClean="0"/>
              <a:t> (from atmosphere)</a:t>
            </a:r>
          </a:p>
          <a:p>
            <a:pPr marL="0" indent="0">
              <a:buNone/>
            </a:pPr>
            <a:endParaRPr lang="en-US" dirty="0" smtClean="0"/>
          </a:p>
          <a:p>
            <a:pPr marL="0" indent="0">
              <a:buNone/>
            </a:pPr>
            <a:r>
              <a:rPr lang="en-US" dirty="0" smtClean="0"/>
              <a:t>Plants need to release:</a:t>
            </a:r>
          </a:p>
          <a:p>
            <a:pPr marL="0" indent="0">
              <a:buNone/>
            </a:pPr>
            <a:r>
              <a:rPr lang="en-US" dirty="0"/>
              <a:t>	</a:t>
            </a:r>
            <a:r>
              <a:rPr lang="en-US" dirty="0" smtClean="0"/>
              <a:t>water vapor (through leaves)</a:t>
            </a:r>
          </a:p>
          <a:p>
            <a:pPr marL="0" indent="0">
              <a:buNone/>
            </a:pPr>
            <a:r>
              <a:rPr lang="en-US" dirty="0"/>
              <a:t>	</a:t>
            </a:r>
            <a:r>
              <a:rPr lang="en-US" dirty="0" smtClean="0"/>
              <a:t>O</a:t>
            </a:r>
            <a:r>
              <a:rPr lang="en-US" baseline="-25000" dirty="0" smtClean="0"/>
              <a:t>2</a:t>
            </a:r>
            <a:r>
              <a:rPr lang="en-US" dirty="0" smtClean="0"/>
              <a:t> (through leaves)</a:t>
            </a:r>
          </a:p>
          <a:p>
            <a:pPr marL="0" indent="0">
              <a:buNone/>
            </a:pPr>
            <a:endParaRPr lang="en-US" dirty="0"/>
          </a:p>
        </p:txBody>
      </p:sp>
    </p:spTree>
    <p:extLst>
      <p:ext uri="{BB962C8B-B14F-4D97-AF65-F5344CB8AC3E}">
        <p14:creationId xmlns:p14="http://schemas.microsoft.com/office/powerpoint/2010/main" val="1198211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51" name="Picture 7"/>
          <p:cNvPicPr>
            <a:picLocks noChangeArrowheads="1"/>
          </p:cNvPicPr>
          <p:nvPr/>
        </p:nvPicPr>
        <p:blipFill>
          <a:blip r:embed="rId3"/>
          <a:srcRect/>
          <a:stretch>
            <a:fillRect/>
          </a:stretch>
        </p:blipFill>
        <p:spPr bwMode="auto">
          <a:xfrm>
            <a:off x="7086600" y="1981200"/>
            <a:ext cx="1981200" cy="1939925"/>
          </a:xfrm>
          <a:prstGeom prst="rect">
            <a:avLst/>
          </a:prstGeom>
          <a:noFill/>
          <a:ln w="9525" cap="flat">
            <a:noFill/>
            <a:miter lim="800000"/>
            <a:headEnd/>
            <a:tailEnd/>
          </a:ln>
        </p:spPr>
      </p:pic>
      <p:sp>
        <p:nvSpPr>
          <p:cNvPr id="6152" name="Rectangle 8"/>
          <p:cNvSpPr>
            <a:spLocks noGrp="1" noChangeArrowheads="1"/>
          </p:cNvSpPr>
          <p:nvPr>
            <p:ph type="title"/>
          </p:nvPr>
        </p:nvSpPr>
        <p:spPr>
          <a:ln/>
        </p:spPr>
        <p:txBody>
          <a:bodyPr rIns="132080"/>
          <a:lstStyle/>
          <a:p>
            <a:r>
              <a:rPr lang="en-US"/>
              <a:t>Controlling water loss from leaves</a:t>
            </a:r>
          </a:p>
        </p:txBody>
      </p:sp>
      <p:pic>
        <p:nvPicPr>
          <p:cNvPr id="6154" name="Picture 10"/>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99000" y="3962400"/>
            <a:ext cx="4384675" cy="2824163"/>
          </a:xfrm>
          <a:prstGeom prst="rect">
            <a:avLst/>
          </a:prstGeom>
          <a:noFill/>
          <a:ln w="9525" cap="flat">
            <a:noFill/>
            <a:miter lim="800000"/>
            <a:headEnd/>
            <a:tailEnd/>
          </a:ln>
        </p:spPr>
      </p:pic>
      <p:sp>
        <p:nvSpPr>
          <p:cNvPr id="6156" name="Rectangle 12"/>
          <p:cNvSpPr>
            <a:spLocks noGrp="1" noChangeArrowheads="1"/>
          </p:cNvSpPr>
          <p:nvPr>
            <p:ph type="body" idx="1"/>
          </p:nvPr>
        </p:nvSpPr>
        <p:spPr>
          <a:xfrm>
            <a:off x="838200" y="1371600"/>
            <a:ext cx="6921500" cy="3708400"/>
          </a:xfrm>
          <a:ln/>
        </p:spPr>
        <p:txBody>
          <a:bodyPr rIns="132080">
            <a:normAutofit fontScale="92500" lnSpcReduction="10000"/>
          </a:bodyPr>
          <a:lstStyle/>
          <a:p>
            <a:pPr>
              <a:lnSpc>
                <a:spcPct val="80000"/>
              </a:lnSpc>
              <a:spcBef>
                <a:spcPct val="0"/>
              </a:spcBef>
            </a:pPr>
            <a:r>
              <a:rPr lang="en-US" dirty="0"/>
              <a:t>Hot or dry days</a:t>
            </a:r>
          </a:p>
          <a:p>
            <a:pPr marL="782638" lvl="1">
              <a:lnSpc>
                <a:spcPct val="80000"/>
              </a:lnSpc>
              <a:spcBef>
                <a:spcPts val="1500"/>
              </a:spcBef>
            </a:pPr>
            <a:r>
              <a:rPr lang="en-US" u="sng" dirty="0" err="1">
                <a:solidFill>
                  <a:srgbClr val="CC0000"/>
                </a:solidFill>
              </a:rPr>
              <a:t>stomates</a:t>
            </a:r>
            <a:r>
              <a:rPr lang="en-US" u="sng" dirty="0">
                <a:solidFill>
                  <a:srgbClr val="CC0000"/>
                </a:solidFill>
              </a:rPr>
              <a:t> close to conserve water</a:t>
            </a:r>
          </a:p>
          <a:p>
            <a:pPr marL="782638" lvl="1">
              <a:lnSpc>
                <a:spcPct val="80000"/>
              </a:lnSpc>
              <a:spcBef>
                <a:spcPts val="1500"/>
              </a:spcBef>
            </a:pPr>
            <a:r>
              <a:rPr lang="en-US" u="sng" dirty="0">
                <a:solidFill>
                  <a:srgbClr val="CC0000"/>
                </a:solidFill>
              </a:rPr>
              <a:t>guard cells</a:t>
            </a:r>
          </a:p>
          <a:p>
            <a:pPr marL="1125538" lvl="2">
              <a:lnSpc>
                <a:spcPct val="60000"/>
              </a:lnSpc>
              <a:spcBef>
                <a:spcPts val="1500"/>
              </a:spcBef>
            </a:pPr>
            <a:r>
              <a:rPr lang="en-US" dirty="0"/>
              <a:t>gain H</a:t>
            </a:r>
            <a:r>
              <a:rPr lang="en-US" baseline="-25000" dirty="0"/>
              <a:t>2</a:t>
            </a:r>
            <a:r>
              <a:rPr lang="en-US" dirty="0"/>
              <a:t>O = </a:t>
            </a:r>
            <a:r>
              <a:rPr lang="en-US" dirty="0" err="1"/>
              <a:t>stomates</a:t>
            </a:r>
            <a:r>
              <a:rPr lang="en-US" dirty="0"/>
              <a:t> open</a:t>
            </a:r>
          </a:p>
          <a:p>
            <a:pPr marL="1125538" lvl="2">
              <a:lnSpc>
                <a:spcPct val="80000"/>
              </a:lnSpc>
              <a:spcBef>
                <a:spcPts val="1500"/>
              </a:spcBef>
            </a:pPr>
            <a:r>
              <a:rPr lang="en-US" dirty="0"/>
              <a:t>lose H</a:t>
            </a:r>
            <a:r>
              <a:rPr lang="en-US" baseline="-25000" dirty="0"/>
              <a:t>2</a:t>
            </a:r>
            <a:r>
              <a:rPr lang="en-US" dirty="0"/>
              <a:t>O = </a:t>
            </a:r>
            <a:r>
              <a:rPr lang="en-US" dirty="0" err="1"/>
              <a:t>stomates</a:t>
            </a:r>
            <a:r>
              <a:rPr lang="en-US" dirty="0"/>
              <a:t> close</a:t>
            </a:r>
          </a:p>
          <a:p>
            <a:pPr marL="782638" lvl="1">
              <a:lnSpc>
                <a:spcPct val="80000"/>
              </a:lnSpc>
              <a:spcBef>
                <a:spcPts val="1500"/>
              </a:spcBef>
            </a:pPr>
            <a:r>
              <a:rPr lang="en-US" dirty="0"/>
              <a:t>adaptation to </a:t>
            </a:r>
            <a:br>
              <a:rPr lang="en-US" dirty="0"/>
            </a:br>
            <a:r>
              <a:rPr lang="en-US" dirty="0"/>
              <a:t>living on land, </a:t>
            </a:r>
            <a:br>
              <a:rPr lang="en-US" dirty="0"/>
            </a:br>
            <a:r>
              <a:rPr lang="en-US" dirty="0"/>
              <a:t>but…</a:t>
            </a:r>
          </a:p>
          <a:p>
            <a:pPr marL="782638" lvl="1">
              <a:spcBef>
                <a:spcPts val="1500"/>
              </a:spcBef>
            </a:pPr>
            <a:r>
              <a:rPr lang="en-US" dirty="0" smtClean="0">
                <a:solidFill>
                  <a:srgbClr val="CC0000"/>
                </a:solidFill>
              </a:rPr>
              <a:t>creates </a:t>
            </a:r>
            <a:r>
              <a:rPr lang="en-US" dirty="0">
                <a:solidFill>
                  <a:srgbClr val="CC0000"/>
                </a:solidFill>
              </a:rPr>
              <a:t>PROBLEMS!</a:t>
            </a:r>
          </a:p>
        </p:txBody>
      </p:sp>
    </p:spTree>
    <p:extLst>
      <p:ext uri="{BB962C8B-B14F-4D97-AF65-F5344CB8AC3E}">
        <p14:creationId xmlns:p14="http://schemas.microsoft.com/office/powerpoint/2010/main" val="160387086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5" name="Rectangle 9"/>
          <p:cNvSpPr>
            <a:spLocks noGrp="1" noChangeArrowheads="1"/>
          </p:cNvSpPr>
          <p:nvPr>
            <p:ph type="title"/>
          </p:nvPr>
        </p:nvSpPr>
        <p:spPr>
          <a:ln/>
        </p:spPr>
        <p:txBody>
          <a:bodyPr rIns="132080"/>
          <a:lstStyle/>
          <a:p>
            <a:r>
              <a:rPr lang="en-US"/>
              <a:t>When stomates close… </a:t>
            </a:r>
          </a:p>
        </p:txBody>
      </p:sp>
      <p:sp>
        <p:nvSpPr>
          <p:cNvPr id="9255" name="Rectangle 39"/>
          <p:cNvSpPr>
            <a:spLocks noGrp="1" noChangeArrowheads="1"/>
          </p:cNvSpPr>
          <p:nvPr>
            <p:ph type="body" idx="1"/>
          </p:nvPr>
        </p:nvSpPr>
        <p:spPr>
          <a:xfrm>
            <a:off x="838200" y="1371600"/>
            <a:ext cx="7772400" cy="2195513"/>
          </a:xfrm>
          <a:ln/>
        </p:spPr>
        <p:txBody>
          <a:bodyPr rIns="132080"/>
          <a:lstStyle/>
          <a:p>
            <a:r>
              <a:rPr lang="en-US"/>
              <a:t>Closed stomates lead to…</a:t>
            </a:r>
          </a:p>
          <a:p>
            <a:pPr marL="782638" lvl="1"/>
            <a:r>
              <a:rPr lang="en-US"/>
              <a:t>O</a:t>
            </a:r>
            <a:r>
              <a:rPr lang="en-US" baseline="-25000"/>
              <a:t>2</a:t>
            </a:r>
            <a:r>
              <a:rPr lang="en-US"/>
              <a:t> build up </a:t>
            </a:r>
            <a:r>
              <a:rPr lang="en-US" sz="2600" b="0">
                <a:solidFill>
                  <a:srgbClr val="0F116A"/>
                </a:solidFill>
                <a:latin typeface="Symbol" charset="2"/>
                <a:ea typeface="Symbol" charset="2"/>
                <a:cs typeface="Symbol" charset="2"/>
                <a:sym typeface="Symbol" charset="2"/>
              </a:rPr>
              <a:t>→</a:t>
            </a:r>
            <a:r>
              <a:rPr lang="en-US">
                <a:solidFill>
                  <a:srgbClr val="660066"/>
                </a:solidFill>
              </a:rPr>
              <a:t> from light reactions</a:t>
            </a:r>
          </a:p>
          <a:p>
            <a:pPr marL="782638" lvl="1"/>
            <a:r>
              <a:rPr lang="en-US"/>
              <a:t>CO</a:t>
            </a:r>
            <a:r>
              <a:rPr lang="en-US" baseline="-25000"/>
              <a:t>2</a:t>
            </a:r>
            <a:r>
              <a:rPr lang="en-US"/>
              <a:t> is depleted </a:t>
            </a:r>
            <a:r>
              <a:rPr lang="en-US" sz="2600" b="0">
                <a:solidFill>
                  <a:srgbClr val="0F116A"/>
                </a:solidFill>
                <a:latin typeface="Symbol" charset="2"/>
                <a:ea typeface="Symbol" charset="2"/>
                <a:cs typeface="Symbol" charset="2"/>
                <a:sym typeface="Symbol" charset="2"/>
              </a:rPr>
              <a:t>→</a:t>
            </a:r>
            <a:r>
              <a:rPr lang="en-US">
                <a:solidFill>
                  <a:srgbClr val="660066"/>
                </a:solidFill>
              </a:rPr>
              <a:t> in Calvin cycle</a:t>
            </a:r>
          </a:p>
          <a:p>
            <a:pPr marL="1125538" lvl="2"/>
            <a:r>
              <a:rPr lang="en-US"/>
              <a:t>causes problems in Calvin Cycle</a:t>
            </a:r>
          </a:p>
        </p:txBody>
      </p:sp>
      <p:pic>
        <p:nvPicPr>
          <p:cNvPr id="11" name="Picture 10"/>
          <p:cNvPicPr>
            <a:picLocks noChangeAspect="1"/>
          </p:cNvPicPr>
          <p:nvPr/>
        </p:nvPicPr>
        <p:blipFill>
          <a:blip r:embed="rId2"/>
          <a:stretch>
            <a:fillRect/>
          </a:stretch>
        </p:blipFill>
        <p:spPr>
          <a:xfrm>
            <a:off x="736600" y="3709292"/>
            <a:ext cx="3619500" cy="3046884"/>
          </a:xfrm>
          <a:prstGeom prst="rect">
            <a:avLst/>
          </a:prstGeom>
        </p:spPr>
      </p:pic>
    </p:spTree>
    <p:extLst>
      <p:ext uri="{BB962C8B-B14F-4D97-AF65-F5344CB8AC3E}">
        <p14:creationId xmlns:p14="http://schemas.microsoft.com/office/powerpoint/2010/main" val="159430040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7" name="Picture 7"/>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35738" y="1387475"/>
            <a:ext cx="1957387" cy="1952625"/>
          </a:xfrm>
          <a:prstGeom prst="rect">
            <a:avLst/>
          </a:prstGeom>
          <a:noFill/>
          <a:ln w="9525" cap="flat">
            <a:noFill/>
            <a:miter lim="800000"/>
            <a:headEnd/>
            <a:tailEnd/>
          </a:ln>
        </p:spPr>
      </p:pic>
      <p:sp>
        <p:nvSpPr>
          <p:cNvPr id="10248" name="Rectangle 8"/>
          <p:cNvSpPr>
            <a:spLocks noGrp="1" noChangeArrowheads="1"/>
          </p:cNvSpPr>
          <p:nvPr>
            <p:ph type="title"/>
          </p:nvPr>
        </p:nvSpPr>
        <p:spPr>
          <a:xfrm>
            <a:off x="114300" y="109538"/>
            <a:ext cx="8229600" cy="855662"/>
          </a:xfrm>
          <a:ln/>
        </p:spPr>
        <p:txBody>
          <a:bodyPr rIns="132080"/>
          <a:lstStyle/>
          <a:p>
            <a:r>
              <a:rPr lang="en-US" sz="4000" dirty="0"/>
              <a:t>Inefficiency of </a:t>
            </a:r>
            <a:r>
              <a:rPr lang="en-US" sz="4000" dirty="0" err="1"/>
              <a:t>RuBisCo</a:t>
            </a:r>
            <a:r>
              <a:rPr lang="en-US" sz="4000" dirty="0"/>
              <a:t>: CO</a:t>
            </a:r>
            <a:r>
              <a:rPr lang="en-US" sz="4000" baseline="-25000" dirty="0"/>
              <a:t>2</a:t>
            </a:r>
            <a:r>
              <a:rPr lang="en-US" sz="4000" dirty="0"/>
              <a:t> </a:t>
            </a:r>
            <a:r>
              <a:rPr lang="en-US" sz="4000" dirty="0" err="1"/>
              <a:t>vs</a:t>
            </a:r>
            <a:r>
              <a:rPr lang="en-US" sz="4000" dirty="0"/>
              <a:t> O</a:t>
            </a:r>
            <a:r>
              <a:rPr lang="en-US" sz="4000" baseline="-25000" dirty="0"/>
              <a:t>2</a:t>
            </a:r>
          </a:p>
        </p:txBody>
      </p:sp>
      <p:sp>
        <p:nvSpPr>
          <p:cNvPr id="10249" name="Rectangle 9"/>
          <p:cNvSpPr>
            <a:spLocks noGrp="1" noChangeArrowheads="1"/>
          </p:cNvSpPr>
          <p:nvPr>
            <p:ph type="body" idx="1"/>
          </p:nvPr>
        </p:nvSpPr>
        <p:spPr>
          <a:xfrm>
            <a:off x="177800" y="965200"/>
            <a:ext cx="7772400" cy="5105400"/>
          </a:xfrm>
          <a:ln/>
        </p:spPr>
        <p:txBody>
          <a:bodyPr rIns="132080">
            <a:normAutofit lnSpcReduction="10000"/>
          </a:bodyPr>
          <a:lstStyle/>
          <a:p>
            <a:r>
              <a:rPr lang="en-US" dirty="0" err="1"/>
              <a:t>RuBisCo</a:t>
            </a:r>
            <a:r>
              <a:rPr lang="en-US" dirty="0"/>
              <a:t> in Calvin cycle</a:t>
            </a:r>
          </a:p>
          <a:p>
            <a:pPr marL="782638" lvl="1"/>
            <a:r>
              <a:rPr lang="en-US" u="sng" dirty="0">
                <a:solidFill>
                  <a:srgbClr val="CC0000"/>
                </a:solidFill>
              </a:rPr>
              <a:t>carbon fixation enzyme</a:t>
            </a:r>
            <a:r>
              <a:rPr lang="en-US" dirty="0"/>
              <a:t> </a:t>
            </a:r>
          </a:p>
          <a:p>
            <a:pPr marL="1125538" lvl="2"/>
            <a:r>
              <a:rPr lang="en-US" dirty="0"/>
              <a:t>normally bonds </a:t>
            </a:r>
            <a:r>
              <a:rPr lang="en-US" u="sng" dirty="0">
                <a:solidFill>
                  <a:srgbClr val="660066"/>
                </a:solidFill>
              </a:rPr>
              <a:t>C</a:t>
            </a:r>
            <a:r>
              <a:rPr lang="en-US" dirty="0">
                <a:solidFill>
                  <a:srgbClr val="660066"/>
                </a:solidFill>
              </a:rPr>
              <a:t> </a:t>
            </a:r>
            <a:r>
              <a:rPr lang="en-US" dirty="0"/>
              <a:t>to</a:t>
            </a:r>
            <a:r>
              <a:rPr lang="en-US" dirty="0">
                <a:solidFill>
                  <a:srgbClr val="660066"/>
                </a:solidFill>
              </a:rPr>
              <a:t> </a:t>
            </a:r>
            <a:r>
              <a:rPr lang="en-US" dirty="0" err="1">
                <a:solidFill>
                  <a:srgbClr val="660066"/>
                </a:solidFill>
              </a:rPr>
              <a:t>RuBP</a:t>
            </a:r>
            <a:endParaRPr lang="en-US" dirty="0">
              <a:solidFill>
                <a:srgbClr val="660066"/>
              </a:solidFill>
            </a:endParaRPr>
          </a:p>
          <a:p>
            <a:pPr marL="1125538" lvl="2"/>
            <a:r>
              <a:rPr lang="en-US" dirty="0"/>
              <a:t>CO</a:t>
            </a:r>
            <a:r>
              <a:rPr lang="en-US" baseline="-25000" dirty="0"/>
              <a:t>2</a:t>
            </a:r>
            <a:r>
              <a:rPr lang="en-US" dirty="0"/>
              <a:t> is the optimal substrate</a:t>
            </a:r>
          </a:p>
          <a:p>
            <a:pPr marL="1125538" lvl="2"/>
            <a:r>
              <a:rPr lang="en-US" u="sng" dirty="0">
                <a:solidFill>
                  <a:srgbClr val="CC0000"/>
                </a:solidFill>
              </a:rPr>
              <a:t>reduction</a:t>
            </a:r>
            <a:r>
              <a:rPr lang="en-US" dirty="0">
                <a:solidFill>
                  <a:srgbClr val="CC0000"/>
                </a:solidFill>
              </a:rPr>
              <a:t> of </a:t>
            </a:r>
            <a:r>
              <a:rPr lang="en-US" dirty="0" err="1">
                <a:solidFill>
                  <a:srgbClr val="CC0000"/>
                </a:solidFill>
              </a:rPr>
              <a:t>RuBP</a:t>
            </a:r>
            <a:endParaRPr lang="en-US" dirty="0">
              <a:solidFill>
                <a:srgbClr val="CC0000"/>
              </a:solidFill>
            </a:endParaRPr>
          </a:p>
          <a:p>
            <a:pPr marL="1125538" lvl="2"/>
            <a:r>
              <a:rPr lang="en-US" u="sng" dirty="0">
                <a:solidFill>
                  <a:srgbClr val="CC0000"/>
                </a:solidFill>
              </a:rPr>
              <a:t>building</a:t>
            </a:r>
            <a:r>
              <a:rPr lang="en-US" dirty="0">
                <a:solidFill>
                  <a:srgbClr val="CC0000"/>
                </a:solidFill>
              </a:rPr>
              <a:t> sugars</a:t>
            </a:r>
          </a:p>
          <a:p>
            <a:pPr marL="782638" lvl="1"/>
            <a:r>
              <a:rPr lang="en-US" u="sng" dirty="0">
                <a:solidFill>
                  <a:srgbClr val="CC0000"/>
                </a:solidFill>
              </a:rPr>
              <a:t>when O</a:t>
            </a:r>
            <a:r>
              <a:rPr lang="en-US" baseline="-25000" dirty="0">
                <a:solidFill>
                  <a:srgbClr val="CC0000"/>
                </a:solidFill>
              </a:rPr>
              <a:t>2</a:t>
            </a:r>
            <a:r>
              <a:rPr lang="en-US" u="sng" dirty="0">
                <a:solidFill>
                  <a:srgbClr val="CC0000"/>
                </a:solidFill>
              </a:rPr>
              <a:t> concentration is high</a:t>
            </a:r>
          </a:p>
          <a:p>
            <a:pPr marL="1125538" lvl="2"/>
            <a:r>
              <a:rPr lang="en-US" dirty="0" err="1"/>
              <a:t>RuBisCo</a:t>
            </a:r>
            <a:r>
              <a:rPr lang="en-US" dirty="0"/>
              <a:t> bonds </a:t>
            </a:r>
            <a:r>
              <a:rPr lang="en-US" u="sng" dirty="0">
                <a:solidFill>
                  <a:srgbClr val="660066"/>
                </a:solidFill>
              </a:rPr>
              <a:t>O</a:t>
            </a:r>
            <a:r>
              <a:rPr lang="en-US" dirty="0">
                <a:solidFill>
                  <a:srgbClr val="660066"/>
                </a:solidFill>
              </a:rPr>
              <a:t> </a:t>
            </a:r>
            <a:r>
              <a:rPr lang="en-US" dirty="0"/>
              <a:t>to</a:t>
            </a:r>
            <a:r>
              <a:rPr lang="en-US" dirty="0">
                <a:solidFill>
                  <a:srgbClr val="660066"/>
                </a:solidFill>
              </a:rPr>
              <a:t> </a:t>
            </a:r>
            <a:r>
              <a:rPr lang="en-US" dirty="0" err="1">
                <a:solidFill>
                  <a:srgbClr val="660066"/>
                </a:solidFill>
              </a:rPr>
              <a:t>RuBP</a:t>
            </a:r>
            <a:endParaRPr lang="en-US" dirty="0">
              <a:solidFill>
                <a:srgbClr val="660066"/>
              </a:solidFill>
            </a:endParaRPr>
          </a:p>
          <a:p>
            <a:pPr marL="1125538" lvl="2"/>
            <a:r>
              <a:rPr lang="en-US" dirty="0"/>
              <a:t>O</a:t>
            </a:r>
            <a:r>
              <a:rPr lang="en-US" baseline="-25000" dirty="0"/>
              <a:t>2</a:t>
            </a:r>
            <a:r>
              <a:rPr lang="en-US" dirty="0"/>
              <a:t> is a competitive substrate</a:t>
            </a:r>
          </a:p>
          <a:p>
            <a:pPr marL="1125538" lvl="2"/>
            <a:r>
              <a:rPr lang="en-US" u="sng" dirty="0">
                <a:solidFill>
                  <a:srgbClr val="CC0000"/>
                </a:solidFill>
              </a:rPr>
              <a:t>oxidation</a:t>
            </a:r>
            <a:r>
              <a:rPr lang="en-US" dirty="0">
                <a:solidFill>
                  <a:srgbClr val="CC0000"/>
                </a:solidFill>
              </a:rPr>
              <a:t> of </a:t>
            </a:r>
            <a:r>
              <a:rPr lang="en-US" dirty="0" err="1">
                <a:solidFill>
                  <a:srgbClr val="CC0000"/>
                </a:solidFill>
              </a:rPr>
              <a:t>RuBP</a:t>
            </a:r>
            <a:endParaRPr lang="en-US" dirty="0">
              <a:solidFill>
                <a:srgbClr val="CC0000"/>
              </a:solidFill>
            </a:endParaRPr>
          </a:p>
          <a:p>
            <a:pPr marL="1125538" lvl="2"/>
            <a:r>
              <a:rPr lang="en-US" u="sng" dirty="0">
                <a:solidFill>
                  <a:srgbClr val="CC0000"/>
                </a:solidFill>
              </a:rPr>
              <a:t>breakdown</a:t>
            </a:r>
            <a:r>
              <a:rPr lang="en-US" dirty="0">
                <a:solidFill>
                  <a:srgbClr val="CC0000"/>
                </a:solidFill>
              </a:rPr>
              <a:t> sugars</a:t>
            </a:r>
          </a:p>
        </p:txBody>
      </p:sp>
      <p:grpSp>
        <p:nvGrpSpPr>
          <p:cNvPr id="2" name="Group 10"/>
          <p:cNvGrpSpPr>
            <a:grpSpLocks/>
          </p:cNvGrpSpPr>
          <p:nvPr/>
        </p:nvGrpSpPr>
        <p:grpSpPr bwMode="auto">
          <a:xfrm>
            <a:off x="6067425" y="3465513"/>
            <a:ext cx="2674938" cy="533400"/>
            <a:chOff x="0" y="0"/>
            <a:chExt cx="1685" cy="336"/>
          </a:xfrm>
        </p:grpSpPr>
        <p:sp>
          <p:nvSpPr>
            <p:cNvPr id="10251" name="AutoShape 11"/>
            <p:cNvSpPr>
              <a:spLocks/>
            </p:cNvSpPr>
            <p:nvPr/>
          </p:nvSpPr>
          <p:spPr bwMode="auto">
            <a:xfrm>
              <a:off x="0" y="0"/>
              <a:ext cx="1685" cy="336"/>
            </a:xfrm>
            <a:prstGeom prst="roundRect">
              <a:avLst>
                <a:gd name="adj" fmla="val 16667"/>
              </a:avLst>
            </a:prstGeom>
            <a:solidFill>
              <a:srgbClr val="80FF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10252" name="Rectangle 12"/>
            <p:cNvSpPr>
              <a:spLocks/>
            </p:cNvSpPr>
            <p:nvPr/>
          </p:nvSpPr>
          <p:spPr bwMode="auto">
            <a:xfrm>
              <a:off x="16" y="24"/>
              <a:ext cx="1626" cy="288"/>
            </a:xfrm>
            <a:prstGeom prst="rect">
              <a:avLst/>
            </a:prstGeom>
            <a:noFill/>
            <a:ln w="12700" cap="flat">
              <a:noFill/>
              <a:miter lim="800000"/>
              <a:headEnd type="none" w="med" len="med"/>
              <a:tailEnd type="none" w="med" len="med"/>
            </a:ln>
          </p:spPr>
          <p:txBody>
            <a:bodyPr wrap="none" lIns="38100" tIns="38100" rIns="90550" bIns="38100" anchor="ctr">
              <a:prstTxWarp prst="textNoShape">
                <a:avLst/>
              </a:prstTxWarp>
              <a:spAutoFit/>
            </a:bodyPr>
            <a:lstStyle/>
            <a:p>
              <a:pPr marL="14288"/>
              <a:r>
                <a:rPr lang="en-US" sz="2600" b="1">
                  <a:solidFill>
                    <a:srgbClr val="0F116A"/>
                  </a:solidFill>
                  <a:latin typeface="Arial" charset="0"/>
                  <a:ea typeface="Arial" charset="0"/>
                  <a:cs typeface="Arial" charset="0"/>
                  <a:sym typeface="Arial" charset="0"/>
                </a:rPr>
                <a:t>photo</a:t>
              </a:r>
              <a:r>
                <a:rPr lang="en-US" sz="2600" b="1" u="sng">
                  <a:solidFill>
                    <a:srgbClr val="0F116A"/>
                  </a:solidFill>
                  <a:latin typeface="Arial" charset="0"/>
                  <a:ea typeface="Arial" charset="0"/>
                  <a:cs typeface="Arial" charset="0"/>
                  <a:sym typeface="Arial" charset="0"/>
                </a:rPr>
                <a:t>synthesis</a:t>
              </a:r>
            </a:p>
          </p:txBody>
        </p:sp>
      </p:grpSp>
      <p:grpSp>
        <p:nvGrpSpPr>
          <p:cNvPr id="3" name="Group 13"/>
          <p:cNvGrpSpPr>
            <a:grpSpLocks/>
          </p:cNvGrpSpPr>
          <p:nvPr/>
        </p:nvGrpSpPr>
        <p:grpSpPr bwMode="auto">
          <a:xfrm>
            <a:off x="6067425" y="5865813"/>
            <a:ext cx="2857500" cy="533400"/>
            <a:chOff x="0" y="0"/>
            <a:chExt cx="1800" cy="336"/>
          </a:xfrm>
        </p:grpSpPr>
        <p:sp>
          <p:nvSpPr>
            <p:cNvPr id="10254" name="AutoShape 14"/>
            <p:cNvSpPr>
              <a:spLocks/>
            </p:cNvSpPr>
            <p:nvPr/>
          </p:nvSpPr>
          <p:spPr bwMode="auto">
            <a:xfrm>
              <a:off x="0" y="0"/>
              <a:ext cx="1800" cy="336"/>
            </a:xfrm>
            <a:prstGeom prst="roundRect">
              <a:avLst>
                <a:gd name="adj" fmla="val 16667"/>
              </a:avLst>
            </a:prstGeom>
            <a:solidFill>
              <a:srgbClr val="0000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10255" name="Rectangle 15"/>
            <p:cNvSpPr>
              <a:spLocks/>
            </p:cNvSpPr>
            <p:nvPr/>
          </p:nvSpPr>
          <p:spPr bwMode="auto">
            <a:xfrm>
              <a:off x="16" y="24"/>
              <a:ext cx="1741" cy="288"/>
            </a:xfrm>
            <a:prstGeom prst="rect">
              <a:avLst/>
            </a:prstGeom>
            <a:noFill/>
            <a:ln w="12700" cap="flat">
              <a:noFill/>
              <a:miter lim="800000"/>
              <a:headEnd type="none" w="med" len="med"/>
              <a:tailEnd type="none" w="med" len="med"/>
            </a:ln>
          </p:spPr>
          <p:txBody>
            <a:bodyPr wrap="none" lIns="38100" tIns="38100" rIns="90607" bIns="38100" anchor="ctr">
              <a:prstTxWarp prst="textNoShape">
                <a:avLst/>
              </a:prstTxWarp>
              <a:spAutoFit/>
            </a:bodyPr>
            <a:lstStyle/>
            <a:p>
              <a:pPr marL="14288"/>
              <a:r>
                <a:rPr lang="en-US" sz="2600" b="1">
                  <a:solidFill>
                    <a:srgbClr val="FFFFFF"/>
                  </a:solidFill>
                  <a:latin typeface="Arial" charset="0"/>
                  <a:ea typeface="Arial" charset="0"/>
                  <a:cs typeface="Arial" charset="0"/>
                  <a:sym typeface="Arial" charset="0"/>
                </a:rPr>
                <a:t>photo</a:t>
              </a:r>
              <a:r>
                <a:rPr lang="en-US" sz="2600" b="1" u="sng">
                  <a:solidFill>
                    <a:srgbClr val="FFFFFF"/>
                  </a:solidFill>
                  <a:latin typeface="Arial" charset="0"/>
                  <a:ea typeface="Arial" charset="0"/>
                  <a:cs typeface="Arial" charset="0"/>
                  <a:sym typeface="Arial" charset="0"/>
                </a:rPr>
                <a:t>respiration</a:t>
              </a:r>
            </a:p>
          </p:txBody>
        </p:sp>
      </p:grpSp>
    </p:spTree>
    <p:extLst>
      <p:ext uri="{BB962C8B-B14F-4D97-AF65-F5344CB8AC3E}">
        <p14:creationId xmlns:p14="http://schemas.microsoft.com/office/powerpoint/2010/main" val="268326544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3024188" y="1752600"/>
            <a:ext cx="4191000" cy="4648200"/>
            <a:chOff x="0" y="0"/>
            <a:chExt cx="2640" cy="2928"/>
          </a:xfrm>
        </p:grpSpPr>
        <p:sp>
          <p:nvSpPr>
            <p:cNvPr id="11272" name="AutoShape 8"/>
            <p:cNvSpPr>
              <a:spLocks/>
            </p:cNvSpPr>
            <p:nvPr/>
          </p:nvSpPr>
          <p:spPr bwMode="auto">
            <a:xfrm>
              <a:off x="1219" y="0"/>
              <a:ext cx="192" cy="240"/>
            </a:xfrm>
            <a:custGeom>
              <a:avLst/>
              <a:gdLst>
                <a:gd name="T0" fmla="*/ 10800 w 21600"/>
                <a:gd name="T1" fmla="*/ 10800 h 21600"/>
              </a:gdLst>
              <a:ahLst/>
              <a:cxnLst>
                <a:cxn ang="0">
                  <a:pos x="T0" y="T1"/>
                </a:cxn>
              </a:cxnLst>
              <a:rect l="0" t="0" r="r" b="b"/>
              <a:pathLst>
                <a:path w="21600" h="21600">
                  <a:moveTo>
                    <a:pt x="0" y="16200"/>
                  </a:moveTo>
                  <a:lnTo>
                    <a:pt x="5400" y="16200"/>
                  </a:lnTo>
                  <a:lnTo>
                    <a:pt x="5400" y="0"/>
                  </a:lnTo>
                  <a:lnTo>
                    <a:pt x="16200" y="0"/>
                  </a:lnTo>
                  <a:lnTo>
                    <a:pt x="16200" y="16200"/>
                  </a:lnTo>
                  <a:lnTo>
                    <a:pt x="21600" y="16200"/>
                  </a:lnTo>
                  <a:lnTo>
                    <a:pt x="10800" y="21600"/>
                  </a:lnTo>
                  <a:close/>
                  <a:moveTo>
                    <a:pt x="0" y="16200"/>
                  </a:moveTo>
                </a:path>
              </a:pathLst>
            </a:custGeom>
            <a:solidFill>
              <a:srgbClr val="FFCC18"/>
            </a:solidFill>
            <a:ln w="9525" cap="flat">
              <a:noFill/>
              <a:miter lim="800000"/>
              <a:headEnd type="none" w="med" len="med"/>
              <a:tailEnd type="none" w="med" len="med"/>
            </a:ln>
          </p:spPr>
          <p:txBody>
            <a:bodyPr lIns="0" tIns="0" rIns="0" bIns="0">
              <a:prstTxWarp prst="textNoShape">
                <a:avLst/>
              </a:prstTxWarp>
            </a:bodyPr>
            <a:lstStyle/>
            <a:p>
              <a:endParaRPr lang="en-US"/>
            </a:p>
          </p:txBody>
        </p:sp>
        <p:sp>
          <p:nvSpPr>
            <p:cNvPr id="11273" name="Oval 9"/>
            <p:cNvSpPr>
              <a:spLocks/>
            </p:cNvSpPr>
            <p:nvPr/>
          </p:nvSpPr>
          <p:spPr bwMode="auto">
            <a:xfrm>
              <a:off x="0" y="288"/>
              <a:ext cx="2640" cy="2640"/>
            </a:xfrm>
            <a:prstGeom prst="ellipse">
              <a:avLst/>
            </a:prstGeom>
            <a:noFill/>
            <a:ln w="127000" cap="flat">
              <a:solidFill>
                <a:srgbClr val="FFCC18"/>
              </a:solidFill>
              <a:prstDash val="solid"/>
              <a:round/>
              <a:headEnd type="none" w="med" len="med"/>
              <a:tailEnd type="none" w="med" len="med"/>
            </a:ln>
          </p:spPr>
          <p:txBody>
            <a:bodyPr lIns="0" tIns="0" rIns="0" bIns="0">
              <a:prstTxWarp prst="textNoShape">
                <a:avLst/>
              </a:prstTxWarp>
            </a:bodyPr>
            <a:lstStyle/>
            <a:p>
              <a:endParaRPr lang="en-US"/>
            </a:p>
          </p:txBody>
        </p:sp>
      </p:grpSp>
      <p:grpSp>
        <p:nvGrpSpPr>
          <p:cNvPr id="3" name="Group 10"/>
          <p:cNvGrpSpPr>
            <a:grpSpLocks/>
          </p:cNvGrpSpPr>
          <p:nvPr/>
        </p:nvGrpSpPr>
        <p:grpSpPr bwMode="auto">
          <a:xfrm>
            <a:off x="6196013" y="2368550"/>
            <a:ext cx="2424112" cy="755650"/>
            <a:chOff x="0" y="0"/>
            <a:chExt cx="1526" cy="476"/>
          </a:xfrm>
        </p:grpSpPr>
        <p:grpSp>
          <p:nvGrpSpPr>
            <p:cNvPr id="4" name="Group 11"/>
            <p:cNvGrpSpPr>
              <a:grpSpLocks/>
            </p:cNvGrpSpPr>
            <p:nvPr/>
          </p:nvGrpSpPr>
          <p:grpSpPr bwMode="auto">
            <a:xfrm>
              <a:off x="0" y="92"/>
              <a:ext cx="413" cy="384"/>
              <a:chOff x="0" y="0"/>
              <a:chExt cx="413" cy="384"/>
            </a:xfrm>
          </p:grpSpPr>
          <p:sp>
            <p:nvSpPr>
              <p:cNvPr id="11276" name="Oval 12"/>
              <p:cNvSpPr>
                <a:spLocks/>
              </p:cNvSpPr>
              <p:nvPr/>
            </p:nvSpPr>
            <p:spPr bwMode="auto">
              <a:xfrm>
                <a:off x="0" y="0"/>
                <a:ext cx="384" cy="384"/>
              </a:xfrm>
              <a:prstGeom prst="ellipse">
                <a:avLst/>
              </a:prstGeom>
              <a:solidFill>
                <a:srgbClr val="B7C1EB"/>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11277" name="Rectangle 13"/>
              <p:cNvSpPr>
                <a:spLocks/>
              </p:cNvSpPr>
              <p:nvPr/>
            </p:nvSpPr>
            <p:spPr bwMode="auto">
              <a:xfrm>
                <a:off x="9" y="9"/>
                <a:ext cx="404" cy="328"/>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000" b="1">
                    <a:solidFill>
                      <a:srgbClr val="000000"/>
                    </a:solidFill>
                    <a:latin typeface="Arial" charset="0"/>
                    <a:ea typeface="Arial" charset="0"/>
                    <a:cs typeface="Arial" charset="0"/>
                    <a:sym typeface="Arial" charset="0"/>
                  </a:rPr>
                  <a:t>6C</a:t>
                </a:r>
              </a:p>
            </p:txBody>
          </p:sp>
        </p:grpSp>
        <p:sp>
          <p:nvSpPr>
            <p:cNvPr id="11278" name="Rectangle 14"/>
            <p:cNvSpPr>
              <a:spLocks/>
            </p:cNvSpPr>
            <p:nvPr/>
          </p:nvSpPr>
          <p:spPr bwMode="auto">
            <a:xfrm>
              <a:off x="382" y="0"/>
              <a:ext cx="1144" cy="472"/>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200" b="1">
                  <a:solidFill>
                    <a:srgbClr val="000000"/>
                  </a:solidFill>
                  <a:latin typeface="Arial" charset="0"/>
                  <a:ea typeface="Arial" charset="0"/>
                  <a:cs typeface="Arial" charset="0"/>
                  <a:sym typeface="Arial" charset="0"/>
                </a:rPr>
                <a:t>unstable</a:t>
              </a:r>
            </a:p>
            <a:p>
              <a:pPr marL="39688" algn="ctr"/>
              <a:r>
                <a:rPr lang="en-US" sz="2200" b="1">
                  <a:solidFill>
                    <a:srgbClr val="000000"/>
                  </a:solidFill>
                  <a:latin typeface="Arial" charset="0"/>
                  <a:ea typeface="Arial" charset="0"/>
                  <a:cs typeface="Arial" charset="0"/>
                  <a:sym typeface="Arial" charset="0"/>
                </a:rPr>
                <a:t>intermediate</a:t>
              </a:r>
            </a:p>
          </p:txBody>
        </p:sp>
      </p:grpSp>
      <p:grpSp>
        <p:nvGrpSpPr>
          <p:cNvPr id="5" name="Group 15"/>
          <p:cNvGrpSpPr>
            <a:grpSpLocks/>
          </p:cNvGrpSpPr>
          <p:nvPr/>
        </p:nvGrpSpPr>
        <p:grpSpPr bwMode="auto">
          <a:xfrm>
            <a:off x="4797425" y="1219200"/>
            <a:ext cx="1311275" cy="609600"/>
            <a:chOff x="0" y="0"/>
            <a:chExt cx="826" cy="384"/>
          </a:xfrm>
        </p:grpSpPr>
        <p:grpSp>
          <p:nvGrpSpPr>
            <p:cNvPr id="6" name="Group 16"/>
            <p:cNvGrpSpPr>
              <a:grpSpLocks/>
            </p:cNvGrpSpPr>
            <p:nvPr/>
          </p:nvGrpSpPr>
          <p:grpSpPr bwMode="auto">
            <a:xfrm>
              <a:off x="0" y="0"/>
              <a:ext cx="404" cy="384"/>
              <a:chOff x="0" y="0"/>
              <a:chExt cx="404" cy="384"/>
            </a:xfrm>
          </p:grpSpPr>
          <p:sp>
            <p:nvSpPr>
              <p:cNvPr id="11281" name="Oval 17"/>
              <p:cNvSpPr>
                <a:spLocks/>
              </p:cNvSpPr>
              <p:nvPr/>
            </p:nvSpPr>
            <p:spPr bwMode="auto">
              <a:xfrm>
                <a:off x="5" y="0"/>
                <a:ext cx="384" cy="384"/>
              </a:xfrm>
              <a:prstGeom prst="ellipse">
                <a:avLst/>
              </a:prstGeom>
              <a:solidFill>
                <a:srgbClr val="CC00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11282" name="Rectangle 18"/>
              <p:cNvSpPr>
                <a:spLocks/>
              </p:cNvSpPr>
              <p:nvPr/>
            </p:nvSpPr>
            <p:spPr bwMode="auto">
              <a:xfrm>
                <a:off x="0" y="18"/>
                <a:ext cx="404" cy="328"/>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000" b="1">
                    <a:solidFill>
                      <a:srgbClr val="FFFFFF"/>
                    </a:solidFill>
                    <a:latin typeface="Arial" charset="0"/>
                    <a:ea typeface="Arial" charset="0"/>
                    <a:cs typeface="Arial" charset="0"/>
                    <a:sym typeface="Arial" charset="0"/>
                  </a:rPr>
                  <a:t>1C</a:t>
                </a:r>
              </a:p>
            </p:txBody>
          </p:sp>
        </p:grpSp>
        <p:sp>
          <p:nvSpPr>
            <p:cNvPr id="11283" name="Rectangle 19"/>
            <p:cNvSpPr>
              <a:spLocks/>
            </p:cNvSpPr>
            <p:nvPr/>
          </p:nvSpPr>
          <p:spPr bwMode="auto">
            <a:xfrm>
              <a:off x="399" y="1"/>
              <a:ext cx="427"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200" b="1">
                  <a:solidFill>
                    <a:srgbClr val="000000"/>
                  </a:solidFill>
                  <a:latin typeface="Arial" charset="0"/>
                  <a:ea typeface="Arial" charset="0"/>
                  <a:cs typeface="Arial" charset="0"/>
                  <a:sym typeface="Arial" charset="0"/>
                </a:rPr>
                <a:t>CO</a:t>
              </a:r>
              <a:r>
                <a:rPr lang="en-US" sz="2200" b="1" baseline="-25000">
                  <a:solidFill>
                    <a:srgbClr val="000000"/>
                  </a:solidFill>
                  <a:latin typeface="Arial" charset="0"/>
                  <a:ea typeface="Arial" charset="0"/>
                  <a:cs typeface="Arial" charset="0"/>
                  <a:sym typeface="Arial" charset="0"/>
                </a:rPr>
                <a:t>2</a:t>
              </a:r>
            </a:p>
          </p:txBody>
        </p:sp>
      </p:grpSp>
      <p:sp>
        <p:nvSpPr>
          <p:cNvPr id="11284" name="Rectangle 20"/>
          <p:cNvSpPr>
            <a:spLocks/>
          </p:cNvSpPr>
          <p:nvPr/>
        </p:nvSpPr>
        <p:spPr bwMode="auto">
          <a:xfrm>
            <a:off x="403469" y="259090"/>
            <a:ext cx="6843224" cy="52322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r>
              <a:rPr lang="en-US" sz="3400" dirty="0">
                <a:solidFill>
                  <a:srgbClr val="660066"/>
                </a:solidFill>
                <a:latin typeface="Arial" charset="0"/>
                <a:ea typeface="Arial" charset="0"/>
                <a:cs typeface="Arial" charset="0"/>
                <a:sym typeface="Arial" charset="0"/>
              </a:rPr>
              <a:t>Calvin cycle when CO</a:t>
            </a:r>
            <a:r>
              <a:rPr lang="en-US" sz="3400" baseline="-25000" dirty="0">
                <a:solidFill>
                  <a:srgbClr val="660066"/>
                </a:solidFill>
                <a:latin typeface="Arial" charset="0"/>
                <a:ea typeface="Arial" charset="0"/>
                <a:cs typeface="Arial" charset="0"/>
                <a:sym typeface="Arial" charset="0"/>
              </a:rPr>
              <a:t>2</a:t>
            </a:r>
            <a:r>
              <a:rPr lang="en-US" sz="3400" dirty="0">
                <a:solidFill>
                  <a:srgbClr val="660066"/>
                </a:solidFill>
                <a:latin typeface="Arial" charset="0"/>
                <a:ea typeface="Arial" charset="0"/>
                <a:cs typeface="Arial" charset="0"/>
                <a:sym typeface="Arial" charset="0"/>
              </a:rPr>
              <a:t> is abundant</a:t>
            </a:r>
          </a:p>
        </p:txBody>
      </p:sp>
      <p:sp>
        <p:nvSpPr>
          <p:cNvPr id="11285" name="AutoShape 21"/>
          <p:cNvSpPr>
            <a:spLocks/>
          </p:cNvSpPr>
          <p:nvPr/>
        </p:nvSpPr>
        <p:spPr bwMode="auto">
          <a:xfrm rot="-180000">
            <a:off x="4799013" y="2055813"/>
            <a:ext cx="228600" cy="381000"/>
          </a:xfrm>
          <a:prstGeom prst="rightArrow">
            <a:avLst>
              <a:gd name="adj1" fmla="val 48352"/>
              <a:gd name="adj2" fmla="val 100000"/>
            </a:avLst>
          </a:prstGeom>
          <a:solidFill>
            <a:srgbClr val="FFFFFF"/>
          </a:solidFill>
          <a:ln w="9525" cap="flat">
            <a:noFill/>
            <a:miter lim="800000"/>
            <a:headEnd type="none" w="med" len="med"/>
            <a:tailEnd type="none" w="med" len="med"/>
          </a:ln>
        </p:spPr>
        <p:txBody>
          <a:bodyPr lIns="0" tIns="0" rIns="0" bIns="0">
            <a:prstTxWarp prst="textNoShape">
              <a:avLst/>
            </a:prstTxWarp>
          </a:bodyPr>
          <a:lstStyle/>
          <a:p>
            <a:endParaRPr lang="en-US"/>
          </a:p>
        </p:txBody>
      </p:sp>
      <p:sp>
        <p:nvSpPr>
          <p:cNvPr id="11286" name="AutoShape 22"/>
          <p:cNvSpPr>
            <a:spLocks/>
          </p:cNvSpPr>
          <p:nvPr/>
        </p:nvSpPr>
        <p:spPr bwMode="auto">
          <a:xfrm rot="-180000">
            <a:off x="4722813" y="2055813"/>
            <a:ext cx="228600" cy="381000"/>
          </a:xfrm>
          <a:prstGeom prst="rightArrow">
            <a:avLst>
              <a:gd name="adj1" fmla="val 48352"/>
              <a:gd name="adj2" fmla="val 100000"/>
            </a:avLst>
          </a:prstGeom>
          <a:solidFill>
            <a:srgbClr val="FFCC18"/>
          </a:solidFill>
          <a:ln w="9525" cap="flat">
            <a:noFill/>
            <a:miter lim="800000"/>
            <a:headEnd type="none" w="med" len="med"/>
            <a:tailEnd type="none" w="med" len="med"/>
          </a:ln>
        </p:spPr>
        <p:txBody>
          <a:bodyPr lIns="0" tIns="0" rIns="0" bIns="0">
            <a:prstTxWarp prst="textNoShape">
              <a:avLst/>
            </a:prstTxWarp>
          </a:bodyPr>
          <a:lstStyle/>
          <a:p>
            <a:endParaRPr lang="en-US"/>
          </a:p>
        </p:txBody>
      </p:sp>
      <p:grpSp>
        <p:nvGrpSpPr>
          <p:cNvPr id="7" name="Group 23"/>
          <p:cNvGrpSpPr>
            <a:grpSpLocks/>
          </p:cNvGrpSpPr>
          <p:nvPr/>
        </p:nvGrpSpPr>
        <p:grpSpPr bwMode="auto">
          <a:xfrm>
            <a:off x="3038475" y="1908175"/>
            <a:ext cx="1585913" cy="758825"/>
            <a:chOff x="0" y="0"/>
            <a:chExt cx="999" cy="477"/>
          </a:xfrm>
        </p:grpSpPr>
        <p:sp>
          <p:nvSpPr>
            <p:cNvPr id="11288" name="Oval 24"/>
            <p:cNvSpPr>
              <a:spLocks/>
            </p:cNvSpPr>
            <p:nvPr/>
          </p:nvSpPr>
          <p:spPr bwMode="auto">
            <a:xfrm>
              <a:off x="600" y="93"/>
              <a:ext cx="384" cy="384"/>
            </a:xfrm>
            <a:prstGeom prst="ellipse">
              <a:avLst/>
            </a:prstGeom>
            <a:solidFill>
              <a:srgbClr val="CC0000"/>
            </a:solidFill>
            <a:ln w="9525" cap="flat">
              <a:noFill/>
              <a:round/>
              <a:headEnd type="none" w="med" len="med"/>
              <a:tailEnd type="none" w="med" len="med"/>
            </a:ln>
          </p:spPr>
          <p:txBody>
            <a:bodyPr lIns="0" tIns="0" rIns="0" bIns="0">
              <a:prstTxWarp prst="textNoShape">
                <a:avLst/>
              </a:prstTxWarp>
            </a:bodyPr>
            <a:lstStyle/>
            <a:p>
              <a:endParaRPr lang="en-US"/>
            </a:p>
          </p:txBody>
        </p:sp>
        <p:grpSp>
          <p:nvGrpSpPr>
            <p:cNvPr id="8" name="Group 25"/>
            <p:cNvGrpSpPr>
              <a:grpSpLocks/>
            </p:cNvGrpSpPr>
            <p:nvPr/>
          </p:nvGrpSpPr>
          <p:grpSpPr bwMode="auto">
            <a:xfrm>
              <a:off x="0" y="0"/>
              <a:ext cx="999" cy="430"/>
              <a:chOff x="0" y="0"/>
              <a:chExt cx="999" cy="430"/>
            </a:xfrm>
          </p:grpSpPr>
          <p:sp>
            <p:nvSpPr>
              <p:cNvPr id="11290" name="Rectangle 26"/>
              <p:cNvSpPr>
                <a:spLocks/>
              </p:cNvSpPr>
              <p:nvPr/>
            </p:nvSpPr>
            <p:spPr bwMode="auto">
              <a:xfrm>
                <a:off x="595" y="102"/>
                <a:ext cx="404" cy="328"/>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000" b="1">
                    <a:solidFill>
                      <a:srgbClr val="FFFFFF"/>
                    </a:solidFill>
                    <a:latin typeface="Arial" charset="0"/>
                    <a:ea typeface="Arial" charset="0"/>
                    <a:cs typeface="Arial" charset="0"/>
                    <a:sym typeface="Arial" charset="0"/>
                  </a:rPr>
                  <a:t>5C</a:t>
                </a:r>
              </a:p>
            </p:txBody>
          </p:sp>
          <p:sp>
            <p:nvSpPr>
              <p:cNvPr id="11291" name="Rectangle 27"/>
              <p:cNvSpPr>
                <a:spLocks/>
              </p:cNvSpPr>
              <p:nvPr/>
            </p:nvSpPr>
            <p:spPr bwMode="auto">
              <a:xfrm>
                <a:off x="0" y="0"/>
                <a:ext cx="576" cy="26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200" b="1">
                    <a:solidFill>
                      <a:srgbClr val="000000"/>
                    </a:solidFill>
                    <a:latin typeface="Arial" charset="0"/>
                    <a:ea typeface="Arial" charset="0"/>
                    <a:cs typeface="Arial" charset="0"/>
                    <a:sym typeface="Arial" charset="0"/>
                  </a:rPr>
                  <a:t>RuBP</a:t>
                </a:r>
              </a:p>
            </p:txBody>
          </p:sp>
        </p:grpSp>
      </p:grpSp>
      <p:grpSp>
        <p:nvGrpSpPr>
          <p:cNvPr id="9" name="Group 28"/>
          <p:cNvGrpSpPr>
            <a:grpSpLocks/>
          </p:cNvGrpSpPr>
          <p:nvPr/>
        </p:nvGrpSpPr>
        <p:grpSpPr bwMode="auto">
          <a:xfrm>
            <a:off x="6864350" y="3965575"/>
            <a:ext cx="1382713" cy="758825"/>
            <a:chOff x="0" y="0"/>
            <a:chExt cx="871" cy="477"/>
          </a:xfrm>
        </p:grpSpPr>
        <p:grpSp>
          <p:nvGrpSpPr>
            <p:cNvPr id="10" name="Group 29"/>
            <p:cNvGrpSpPr>
              <a:grpSpLocks/>
            </p:cNvGrpSpPr>
            <p:nvPr/>
          </p:nvGrpSpPr>
          <p:grpSpPr bwMode="auto">
            <a:xfrm>
              <a:off x="0" y="93"/>
              <a:ext cx="413" cy="384"/>
              <a:chOff x="0" y="0"/>
              <a:chExt cx="413" cy="384"/>
            </a:xfrm>
          </p:grpSpPr>
          <p:sp>
            <p:nvSpPr>
              <p:cNvPr id="11294" name="Oval 30"/>
              <p:cNvSpPr>
                <a:spLocks/>
              </p:cNvSpPr>
              <p:nvPr/>
            </p:nvSpPr>
            <p:spPr bwMode="auto">
              <a:xfrm>
                <a:off x="0" y="0"/>
                <a:ext cx="384" cy="384"/>
              </a:xfrm>
              <a:prstGeom prst="ellipse">
                <a:avLst/>
              </a:prstGeom>
              <a:solidFill>
                <a:srgbClr val="CC00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11295" name="Rectangle 31"/>
              <p:cNvSpPr>
                <a:spLocks/>
              </p:cNvSpPr>
              <p:nvPr/>
            </p:nvSpPr>
            <p:spPr bwMode="auto">
              <a:xfrm>
                <a:off x="9" y="9"/>
                <a:ext cx="404" cy="328"/>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000" b="1">
                    <a:solidFill>
                      <a:srgbClr val="FFFFFF"/>
                    </a:solidFill>
                    <a:latin typeface="Arial" charset="0"/>
                    <a:ea typeface="Arial" charset="0"/>
                    <a:cs typeface="Arial" charset="0"/>
                    <a:sym typeface="Arial" charset="0"/>
                  </a:rPr>
                  <a:t>3C</a:t>
                </a:r>
              </a:p>
            </p:txBody>
          </p:sp>
        </p:grpSp>
        <p:sp>
          <p:nvSpPr>
            <p:cNvPr id="11296" name="Rectangle 32"/>
            <p:cNvSpPr>
              <a:spLocks/>
            </p:cNvSpPr>
            <p:nvPr/>
          </p:nvSpPr>
          <p:spPr bwMode="auto">
            <a:xfrm>
              <a:off x="393" y="0"/>
              <a:ext cx="478" cy="26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200" b="1">
                  <a:solidFill>
                    <a:srgbClr val="000000"/>
                  </a:solidFill>
                  <a:latin typeface="Arial" charset="0"/>
                  <a:ea typeface="Arial" charset="0"/>
                  <a:cs typeface="Arial" charset="0"/>
                  <a:sym typeface="Arial" charset="0"/>
                </a:rPr>
                <a:t>PGA</a:t>
              </a:r>
            </a:p>
          </p:txBody>
        </p:sp>
      </p:grpSp>
      <p:grpSp>
        <p:nvGrpSpPr>
          <p:cNvPr id="11" name="Group 33"/>
          <p:cNvGrpSpPr>
            <a:grpSpLocks/>
          </p:cNvGrpSpPr>
          <p:nvPr/>
        </p:nvGrpSpPr>
        <p:grpSpPr bwMode="auto">
          <a:xfrm>
            <a:off x="6629400" y="5489575"/>
            <a:ext cx="1550988" cy="876300"/>
            <a:chOff x="0" y="0"/>
            <a:chExt cx="977" cy="552"/>
          </a:xfrm>
        </p:grpSpPr>
        <p:grpSp>
          <p:nvGrpSpPr>
            <p:cNvPr id="12" name="Group 34"/>
            <p:cNvGrpSpPr>
              <a:grpSpLocks/>
            </p:cNvGrpSpPr>
            <p:nvPr/>
          </p:nvGrpSpPr>
          <p:grpSpPr bwMode="auto">
            <a:xfrm>
              <a:off x="0" y="141"/>
              <a:ext cx="528" cy="329"/>
              <a:chOff x="0" y="0"/>
              <a:chExt cx="528" cy="329"/>
            </a:xfrm>
          </p:grpSpPr>
          <p:sp>
            <p:nvSpPr>
              <p:cNvPr id="11299" name="AutoShape 35"/>
              <p:cNvSpPr>
                <a:spLocks/>
              </p:cNvSpPr>
              <p:nvPr/>
            </p:nvSpPr>
            <p:spPr bwMode="auto">
              <a:xfrm>
                <a:off x="0" y="0"/>
                <a:ext cx="528" cy="329"/>
              </a:xfrm>
              <a:custGeom>
                <a:avLst/>
                <a:gdLst>
                  <a:gd name="T0" fmla="*/ 10800 w 21600"/>
                  <a:gd name="T1" fmla="*/ 10800 h 21600"/>
                </a:gdLst>
                <a:ahLst/>
                <a:cxnLst>
                  <a:cxn ang="0">
                    <a:pos x="T0" y="T1"/>
                  </a:cxn>
                </a:cxnLst>
                <a:rect l="0" t="0" r="r" b="b"/>
                <a:pathLst>
                  <a:path w="21600" h="21600">
                    <a:moveTo>
                      <a:pt x="21600" y="0"/>
                    </a:moveTo>
                    <a:cubicBezTo>
                      <a:pt x="9671" y="0"/>
                      <a:pt x="0" y="3454"/>
                      <a:pt x="0" y="7715"/>
                    </a:cubicBezTo>
                    <a:lnTo>
                      <a:pt x="0" y="12123"/>
                    </a:lnTo>
                    <a:cubicBezTo>
                      <a:pt x="0" y="15392"/>
                      <a:pt x="5770" y="18307"/>
                      <a:pt x="14399" y="19396"/>
                    </a:cubicBezTo>
                    <a:lnTo>
                      <a:pt x="14400" y="21600"/>
                    </a:lnTo>
                    <a:lnTo>
                      <a:pt x="21600" y="17633"/>
                    </a:lnTo>
                    <a:lnTo>
                      <a:pt x="14400" y="12783"/>
                    </a:lnTo>
                    <a:lnTo>
                      <a:pt x="14399" y="14988"/>
                    </a:lnTo>
                    <a:cubicBezTo>
                      <a:pt x="7890" y="14166"/>
                      <a:pt x="2873" y="12282"/>
                      <a:pt x="900" y="9919"/>
                    </a:cubicBezTo>
                    <a:cubicBezTo>
                      <a:pt x="3630" y="6649"/>
                      <a:pt x="12048" y="4408"/>
                      <a:pt x="21600" y="4408"/>
                    </a:cubicBezTo>
                    <a:close/>
                    <a:moveTo>
                      <a:pt x="21600" y="0"/>
                    </a:moveTo>
                  </a:path>
                </a:pathLst>
              </a:custGeom>
              <a:solidFill>
                <a:schemeClr val="accent1"/>
              </a:soli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11300" name="AutoShape 36"/>
              <p:cNvSpPr>
                <a:spLocks/>
              </p:cNvSpPr>
              <p:nvPr/>
            </p:nvSpPr>
            <p:spPr bwMode="auto">
              <a:xfrm>
                <a:off x="0" y="0"/>
                <a:ext cx="528" cy="151"/>
              </a:xfrm>
              <a:custGeom>
                <a:avLst/>
                <a:gdLst>
                  <a:gd name="T0" fmla="*/ 10800 w 21600"/>
                  <a:gd name="T1" fmla="*/ 10800 h 21600"/>
                </a:gdLst>
                <a:ahLst/>
                <a:cxnLst>
                  <a:cxn ang="0">
                    <a:pos x="T0" y="T1"/>
                  </a:cxn>
                </a:cxnLst>
                <a:rect l="0" t="0" r="r" b="b"/>
                <a:pathLst>
                  <a:path w="21600" h="21600">
                    <a:moveTo>
                      <a:pt x="21600" y="0"/>
                    </a:moveTo>
                    <a:cubicBezTo>
                      <a:pt x="9671" y="0"/>
                      <a:pt x="0" y="7522"/>
                      <a:pt x="0" y="16800"/>
                    </a:cubicBezTo>
                    <a:cubicBezTo>
                      <a:pt x="0" y="18425"/>
                      <a:pt x="303" y="20042"/>
                      <a:pt x="900" y="21600"/>
                    </a:cubicBezTo>
                    <a:cubicBezTo>
                      <a:pt x="3630" y="14480"/>
                      <a:pt x="12048" y="9600"/>
                      <a:pt x="21600" y="9600"/>
                    </a:cubicBezTo>
                    <a:close/>
                    <a:moveTo>
                      <a:pt x="21600" y="0"/>
                    </a:moveTo>
                  </a:path>
                </a:pathLst>
              </a:custGeom>
              <a:solidFill>
                <a:srgbClr val="CCBB13"/>
              </a:solidFill>
              <a:ln w="9525" cap="flat">
                <a:noFill/>
                <a:miter lim="800000"/>
                <a:headEnd type="none" w="med" len="med"/>
                <a:tailEnd type="none" w="med" len="med"/>
              </a:ln>
            </p:spPr>
            <p:txBody>
              <a:bodyPr lIns="0" tIns="0" rIns="0" bIns="0">
                <a:prstTxWarp prst="textNoShape">
                  <a:avLst/>
                </a:prstTxWarp>
              </a:bodyPr>
              <a:lstStyle/>
              <a:p>
                <a:endParaRPr lang="en-US"/>
              </a:p>
            </p:txBody>
          </p:sp>
          <p:sp>
            <p:nvSpPr>
              <p:cNvPr id="11301" name="AutoShape 37"/>
              <p:cNvSpPr>
                <a:spLocks/>
              </p:cNvSpPr>
              <p:nvPr/>
            </p:nvSpPr>
            <p:spPr bwMode="auto">
              <a:xfrm>
                <a:off x="0" y="117"/>
                <a:ext cx="22" cy="34"/>
              </a:xfrm>
              <a:custGeom>
                <a:avLst/>
                <a:gdLst>
                  <a:gd name="T0" fmla="*/ 10800 w 21600"/>
                  <a:gd name="T1" fmla="*/ 10800 h 21600"/>
                </a:gdLst>
                <a:ahLst/>
                <a:cxnLst>
                  <a:cxn ang="0">
                    <a:pos x="T0" y="T1"/>
                  </a:cxn>
                </a:cxnLst>
                <a:rect l="0" t="0" r="r" b="b"/>
                <a:pathLst>
                  <a:path w="21600" h="21600">
                    <a:moveTo>
                      <a:pt x="0" y="0"/>
                    </a:moveTo>
                    <a:cubicBezTo>
                      <a:pt x="0" y="7315"/>
                      <a:pt x="7276" y="14590"/>
                      <a:pt x="21600" y="21600"/>
                    </a:cubicBezTo>
                  </a:path>
                </a:pathLst>
              </a:custGeom>
              <a:no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grpSp>
        <p:sp>
          <p:nvSpPr>
            <p:cNvPr id="11302" name="Rectangle 38"/>
            <p:cNvSpPr>
              <a:spLocks/>
            </p:cNvSpPr>
            <p:nvPr/>
          </p:nvSpPr>
          <p:spPr bwMode="auto">
            <a:xfrm>
              <a:off x="508" y="288"/>
              <a:ext cx="469" cy="26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200" b="1">
                  <a:solidFill>
                    <a:srgbClr val="3D1666"/>
                  </a:solidFill>
                  <a:latin typeface="Arial" charset="0"/>
                  <a:ea typeface="Arial" charset="0"/>
                  <a:cs typeface="Arial" charset="0"/>
                  <a:sym typeface="Arial" charset="0"/>
                </a:rPr>
                <a:t>ADP</a:t>
              </a:r>
            </a:p>
          </p:txBody>
        </p:sp>
        <p:sp>
          <p:nvSpPr>
            <p:cNvPr id="11303" name="Rectangle 39"/>
            <p:cNvSpPr>
              <a:spLocks/>
            </p:cNvSpPr>
            <p:nvPr/>
          </p:nvSpPr>
          <p:spPr bwMode="auto">
            <a:xfrm>
              <a:off x="514" y="0"/>
              <a:ext cx="437" cy="26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200" b="1">
                  <a:solidFill>
                    <a:srgbClr val="CC0000"/>
                  </a:solidFill>
                  <a:latin typeface="Arial" charset="0"/>
                  <a:ea typeface="Arial" charset="0"/>
                  <a:cs typeface="Arial" charset="0"/>
                  <a:sym typeface="Arial" charset="0"/>
                </a:rPr>
                <a:t>ATP</a:t>
              </a:r>
            </a:p>
          </p:txBody>
        </p:sp>
      </p:grpSp>
      <p:grpSp>
        <p:nvGrpSpPr>
          <p:cNvPr id="13" name="Group 40"/>
          <p:cNvGrpSpPr>
            <a:grpSpLocks/>
          </p:cNvGrpSpPr>
          <p:nvPr/>
        </p:nvGrpSpPr>
        <p:grpSpPr bwMode="auto">
          <a:xfrm>
            <a:off x="4883150" y="6096000"/>
            <a:ext cx="655638" cy="609600"/>
            <a:chOff x="0" y="0"/>
            <a:chExt cx="413" cy="384"/>
          </a:xfrm>
        </p:grpSpPr>
        <p:grpSp>
          <p:nvGrpSpPr>
            <p:cNvPr id="14" name="Group 41"/>
            <p:cNvGrpSpPr>
              <a:grpSpLocks/>
            </p:cNvGrpSpPr>
            <p:nvPr/>
          </p:nvGrpSpPr>
          <p:grpSpPr bwMode="auto">
            <a:xfrm>
              <a:off x="0" y="0"/>
              <a:ext cx="413" cy="384"/>
              <a:chOff x="0" y="0"/>
              <a:chExt cx="413" cy="384"/>
            </a:xfrm>
          </p:grpSpPr>
          <p:sp>
            <p:nvSpPr>
              <p:cNvPr id="11306" name="Oval 42"/>
              <p:cNvSpPr>
                <a:spLocks/>
              </p:cNvSpPr>
              <p:nvPr/>
            </p:nvSpPr>
            <p:spPr bwMode="auto">
              <a:xfrm>
                <a:off x="0" y="0"/>
                <a:ext cx="384" cy="384"/>
              </a:xfrm>
              <a:prstGeom prst="ellipse">
                <a:avLst/>
              </a:prstGeom>
              <a:solidFill>
                <a:srgbClr val="B7C1EB"/>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11307" name="Rectangle 43"/>
              <p:cNvSpPr>
                <a:spLocks/>
              </p:cNvSpPr>
              <p:nvPr/>
            </p:nvSpPr>
            <p:spPr bwMode="auto">
              <a:xfrm>
                <a:off x="9" y="9"/>
                <a:ext cx="404" cy="328"/>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000" b="1">
                    <a:solidFill>
                      <a:srgbClr val="000000"/>
                    </a:solidFill>
                    <a:latin typeface="Arial" charset="0"/>
                    <a:ea typeface="Arial" charset="0"/>
                    <a:cs typeface="Arial" charset="0"/>
                    <a:sym typeface="Arial" charset="0"/>
                  </a:rPr>
                  <a:t>3C</a:t>
                </a:r>
              </a:p>
            </p:txBody>
          </p:sp>
        </p:grpSp>
      </p:grpSp>
      <p:grpSp>
        <p:nvGrpSpPr>
          <p:cNvPr id="15" name="Group 44"/>
          <p:cNvGrpSpPr>
            <a:grpSpLocks/>
          </p:cNvGrpSpPr>
          <p:nvPr/>
        </p:nvGrpSpPr>
        <p:grpSpPr bwMode="auto">
          <a:xfrm>
            <a:off x="1544638" y="5519738"/>
            <a:ext cx="1960562" cy="846137"/>
            <a:chOff x="0" y="0"/>
            <a:chExt cx="1234" cy="533"/>
          </a:xfrm>
        </p:grpSpPr>
        <p:grpSp>
          <p:nvGrpSpPr>
            <p:cNvPr id="16" name="Group 45"/>
            <p:cNvGrpSpPr>
              <a:grpSpLocks/>
            </p:cNvGrpSpPr>
            <p:nvPr/>
          </p:nvGrpSpPr>
          <p:grpSpPr bwMode="auto">
            <a:xfrm flipH="1">
              <a:off x="706" y="122"/>
              <a:ext cx="528" cy="329"/>
              <a:chOff x="0" y="0"/>
              <a:chExt cx="528" cy="329"/>
            </a:xfrm>
          </p:grpSpPr>
          <p:sp>
            <p:nvSpPr>
              <p:cNvPr id="11310" name="AutoShape 46"/>
              <p:cNvSpPr>
                <a:spLocks/>
              </p:cNvSpPr>
              <p:nvPr/>
            </p:nvSpPr>
            <p:spPr bwMode="auto">
              <a:xfrm>
                <a:off x="0" y="0"/>
                <a:ext cx="528" cy="329"/>
              </a:xfrm>
              <a:custGeom>
                <a:avLst/>
                <a:gdLst>
                  <a:gd name="T0" fmla="*/ 10800 w 21600"/>
                  <a:gd name="T1" fmla="*/ 10800 h 21600"/>
                </a:gdLst>
                <a:ahLst/>
                <a:cxnLst>
                  <a:cxn ang="0">
                    <a:pos x="T0" y="T1"/>
                  </a:cxn>
                </a:cxnLst>
                <a:rect l="0" t="0" r="r" b="b"/>
                <a:pathLst>
                  <a:path w="21600" h="21600">
                    <a:moveTo>
                      <a:pt x="21600" y="0"/>
                    </a:moveTo>
                    <a:cubicBezTo>
                      <a:pt x="9671" y="0"/>
                      <a:pt x="0" y="3454"/>
                      <a:pt x="0" y="7715"/>
                    </a:cubicBezTo>
                    <a:lnTo>
                      <a:pt x="0" y="12123"/>
                    </a:lnTo>
                    <a:cubicBezTo>
                      <a:pt x="0" y="15392"/>
                      <a:pt x="5770" y="18307"/>
                      <a:pt x="14399" y="19396"/>
                    </a:cubicBezTo>
                    <a:lnTo>
                      <a:pt x="14400" y="21600"/>
                    </a:lnTo>
                    <a:lnTo>
                      <a:pt x="21600" y="17633"/>
                    </a:lnTo>
                    <a:lnTo>
                      <a:pt x="14400" y="12783"/>
                    </a:lnTo>
                    <a:lnTo>
                      <a:pt x="14399" y="14988"/>
                    </a:lnTo>
                    <a:cubicBezTo>
                      <a:pt x="7890" y="14166"/>
                      <a:pt x="2873" y="12282"/>
                      <a:pt x="900" y="9919"/>
                    </a:cubicBezTo>
                    <a:cubicBezTo>
                      <a:pt x="3630" y="6649"/>
                      <a:pt x="12048" y="4408"/>
                      <a:pt x="21600" y="4408"/>
                    </a:cubicBezTo>
                    <a:close/>
                    <a:moveTo>
                      <a:pt x="21600" y="0"/>
                    </a:moveTo>
                  </a:path>
                </a:pathLst>
              </a:custGeom>
              <a:solidFill>
                <a:schemeClr val="accent1"/>
              </a:soli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11311" name="AutoShape 47"/>
              <p:cNvSpPr>
                <a:spLocks/>
              </p:cNvSpPr>
              <p:nvPr/>
            </p:nvSpPr>
            <p:spPr bwMode="auto">
              <a:xfrm>
                <a:off x="0" y="0"/>
                <a:ext cx="528" cy="151"/>
              </a:xfrm>
              <a:custGeom>
                <a:avLst/>
                <a:gdLst>
                  <a:gd name="T0" fmla="*/ 10800 w 21600"/>
                  <a:gd name="T1" fmla="*/ 10800 h 21600"/>
                </a:gdLst>
                <a:ahLst/>
                <a:cxnLst>
                  <a:cxn ang="0">
                    <a:pos x="T0" y="T1"/>
                  </a:cxn>
                </a:cxnLst>
                <a:rect l="0" t="0" r="r" b="b"/>
                <a:pathLst>
                  <a:path w="21600" h="21600">
                    <a:moveTo>
                      <a:pt x="21600" y="0"/>
                    </a:moveTo>
                    <a:cubicBezTo>
                      <a:pt x="9671" y="0"/>
                      <a:pt x="0" y="7522"/>
                      <a:pt x="0" y="16800"/>
                    </a:cubicBezTo>
                    <a:cubicBezTo>
                      <a:pt x="0" y="18425"/>
                      <a:pt x="303" y="20042"/>
                      <a:pt x="900" y="21600"/>
                    </a:cubicBezTo>
                    <a:cubicBezTo>
                      <a:pt x="3630" y="14480"/>
                      <a:pt x="12048" y="9600"/>
                      <a:pt x="21600" y="9600"/>
                    </a:cubicBezTo>
                    <a:close/>
                    <a:moveTo>
                      <a:pt x="21600" y="0"/>
                    </a:moveTo>
                  </a:path>
                </a:pathLst>
              </a:custGeom>
              <a:solidFill>
                <a:srgbClr val="CCBB13"/>
              </a:solidFill>
              <a:ln w="9525" cap="flat">
                <a:noFill/>
                <a:miter lim="800000"/>
                <a:headEnd type="none" w="med" len="med"/>
                <a:tailEnd type="none" w="med" len="med"/>
              </a:ln>
            </p:spPr>
            <p:txBody>
              <a:bodyPr lIns="0" tIns="0" rIns="0" bIns="0">
                <a:prstTxWarp prst="textNoShape">
                  <a:avLst/>
                </a:prstTxWarp>
              </a:bodyPr>
              <a:lstStyle/>
              <a:p>
                <a:endParaRPr lang="en-US"/>
              </a:p>
            </p:txBody>
          </p:sp>
          <p:sp>
            <p:nvSpPr>
              <p:cNvPr id="11312" name="AutoShape 48"/>
              <p:cNvSpPr>
                <a:spLocks/>
              </p:cNvSpPr>
              <p:nvPr/>
            </p:nvSpPr>
            <p:spPr bwMode="auto">
              <a:xfrm>
                <a:off x="0" y="117"/>
                <a:ext cx="22" cy="34"/>
              </a:xfrm>
              <a:custGeom>
                <a:avLst/>
                <a:gdLst>
                  <a:gd name="T0" fmla="*/ 10800 w 21600"/>
                  <a:gd name="T1" fmla="*/ 10800 h 21600"/>
                </a:gdLst>
                <a:ahLst/>
                <a:cxnLst>
                  <a:cxn ang="0">
                    <a:pos x="T0" y="T1"/>
                  </a:cxn>
                </a:cxnLst>
                <a:rect l="0" t="0" r="r" b="b"/>
                <a:pathLst>
                  <a:path w="21600" h="21600">
                    <a:moveTo>
                      <a:pt x="0" y="0"/>
                    </a:moveTo>
                    <a:cubicBezTo>
                      <a:pt x="0" y="7315"/>
                      <a:pt x="7276" y="14590"/>
                      <a:pt x="21600" y="21600"/>
                    </a:cubicBezTo>
                  </a:path>
                </a:pathLst>
              </a:custGeom>
              <a:no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grpSp>
        <p:sp>
          <p:nvSpPr>
            <p:cNvPr id="11313" name="Rectangle 49"/>
            <p:cNvSpPr>
              <a:spLocks/>
            </p:cNvSpPr>
            <p:nvPr/>
          </p:nvSpPr>
          <p:spPr bwMode="auto">
            <a:xfrm>
              <a:off x="127" y="269"/>
              <a:ext cx="596" cy="26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200" b="1">
                  <a:solidFill>
                    <a:srgbClr val="3D1666"/>
                  </a:solidFill>
                  <a:latin typeface="Arial" charset="0"/>
                  <a:ea typeface="Arial" charset="0"/>
                  <a:cs typeface="Arial" charset="0"/>
                  <a:sym typeface="Arial" charset="0"/>
                </a:rPr>
                <a:t>NADP</a:t>
              </a:r>
            </a:p>
          </p:txBody>
        </p:sp>
        <p:sp>
          <p:nvSpPr>
            <p:cNvPr id="11314" name="Rectangle 50"/>
            <p:cNvSpPr>
              <a:spLocks/>
            </p:cNvSpPr>
            <p:nvPr/>
          </p:nvSpPr>
          <p:spPr bwMode="auto">
            <a:xfrm>
              <a:off x="0" y="0"/>
              <a:ext cx="723" cy="26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200" b="1">
                  <a:solidFill>
                    <a:srgbClr val="CC0000"/>
                  </a:solidFill>
                  <a:latin typeface="Arial" charset="0"/>
                  <a:ea typeface="Arial" charset="0"/>
                  <a:cs typeface="Arial" charset="0"/>
                  <a:sym typeface="Arial" charset="0"/>
                </a:rPr>
                <a:t>NADPH</a:t>
              </a:r>
            </a:p>
          </p:txBody>
        </p:sp>
      </p:grpSp>
      <p:grpSp>
        <p:nvGrpSpPr>
          <p:cNvPr id="17" name="Group 51"/>
          <p:cNvGrpSpPr>
            <a:grpSpLocks/>
          </p:cNvGrpSpPr>
          <p:nvPr/>
        </p:nvGrpSpPr>
        <p:grpSpPr bwMode="auto">
          <a:xfrm>
            <a:off x="1952625" y="2155825"/>
            <a:ext cx="1579563" cy="876300"/>
            <a:chOff x="0" y="0"/>
            <a:chExt cx="994" cy="552"/>
          </a:xfrm>
        </p:grpSpPr>
        <p:grpSp>
          <p:nvGrpSpPr>
            <p:cNvPr id="18" name="Group 52"/>
            <p:cNvGrpSpPr>
              <a:grpSpLocks/>
            </p:cNvGrpSpPr>
            <p:nvPr/>
          </p:nvGrpSpPr>
          <p:grpSpPr bwMode="auto">
            <a:xfrm flipH="1">
              <a:off x="466" y="141"/>
              <a:ext cx="528" cy="329"/>
              <a:chOff x="0" y="0"/>
              <a:chExt cx="528" cy="329"/>
            </a:xfrm>
          </p:grpSpPr>
          <p:sp>
            <p:nvSpPr>
              <p:cNvPr id="11317" name="AutoShape 53"/>
              <p:cNvSpPr>
                <a:spLocks/>
              </p:cNvSpPr>
              <p:nvPr/>
            </p:nvSpPr>
            <p:spPr bwMode="auto">
              <a:xfrm>
                <a:off x="0" y="0"/>
                <a:ext cx="528" cy="329"/>
              </a:xfrm>
              <a:custGeom>
                <a:avLst/>
                <a:gdLst>
                  <a:gd name="T0" fmla="*/ 10800 w 21600"/>
                  <a:gd name="T1" fmla="*/ 10800 h 21600"/>
                </a:gdLst>
                <a:ahLst/>
                <a:cxnLst>
                  <a:cxn ang="0">
                    <a:pos x="T0" y="T1"/>
                  </a:cxn>
                </a:cxnLst>
                <a:rect l="0" t="0" r="r" b="b"/>
                <a:pathLst>
                  <a:path w="21600" h="21600">
                    <a:moveTo>
                      <a:pt x="21600" y="0"/>
                    </a:moveTo>
                    <a:cubicBezTo>
                      <a:pt x="9671" y="0"/>
                      <a:pt x="0" y="3454"/>
                      <a:pt x="0" y="7715"/>
                    </a:cubicBezTo>
                    <a:lnTo>
                      <a:pt x="0" y="12123"/>
                    </a:lnTo>
                    <a:cubicBezTo>
                      <a:pt x="0" y="15392"/>
                      <a:pt x="5770" y="18307"/>
                      <a:pt x="14399" y="19396"/>
                    </a:cubicBezTo>
                    <a:lnTo>
                      <a:pt x="14400" y="21600"/>
                    </a:lnTo>
                    <a:lnTo>
                      <a:pt x="21600" y="17633"/>
                    </a:lnTo>
                    <a:lnTo>
                      <a:pt x="14400" y="12783"/>
                    </a:lnTo>
                    <a:lnTo>
                      <a:pt x="14399" y="14988"/>
                    </a:lnTo>
                    <a:cubicBezTo>
                      <a:pt x="7890" y="14166"/>
                      <a:pt x="2873" y="12282"/>
                      <a:pt x="900" y="9919"/>
                    </a:cubicBezTo>
                    <a:cubicBezTo>
                      <a:pt x="3630" y="6649"/>
                      <a:pt x="12048" y="4408"/>
                      <a:pt x="21600" y="4408"/>
                    </a:cubicBezTo>
                    <a:close/>
                    <a:moveTo>
                      <a:pt x="21600" y="0"/>
                    </a:moveTo>
                  </a:path>
                </a:pathLst>
              </a:custGeom>
              <a:solidFill>
                <a:schemeClr val="accent1"/>
              </a:soli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11318" name="AutoShape 54"/>
              <p:cNvSpPr>
                <a:spLocks/>
              </p:cNvSpPr>
              <p:nvPr/>
            </p:nvSpPr>
            <p:spPr bwMode="auto">
              <a:xfrm>
                <a:off x="0" y="0"/>
                <a:ext cx="528" cy="151"/>
              </a:xfrm>
              <a:custGeom>
                <a:avLst/>
                <a:gdLst>
                  <a:gd name="T0" fmla="*/ 10800 w 21600"/>
                  <a:gd name="T1" fmla="*/ 10800 h 21600"/>
                </a:gdLst>
                <a:ahLst/>
                <a:cxnLst>
                  <a:cxn ang="0">
                    <a:pos x="T0" y="T1"/>
                  </a:cxn>
                </a:cxnLst>
                <a:rect l="0" t="0" r="r" b="b"/>
                <a:pathLst>
                  <a:path w="21600" h="21600">
                    <a:moveTo>
                      <a:pt x="21600" y="0"/>
                    </a:moveTo>
                    <a:cubicBezTo>
                      <a:pt x="9671" y="0"/>
                      <a:pt x="0" y="7522"/>
                      <a:pt x="0" y="16800"/>
                    </a:cubicBezTo>
                    <a:cubicBezTo>
                      <a:pt x="0" y="18425"/>
                      <a:pt x="303" y="20042"/>
                      <a:pt x="900" y="21600"/>
                    </a:cubicBezTo>
                    <a:cubicBezTo>
                      <a:pt x="3630" y="14480"/>
                      <a:pt x="12048" y="9600"/>
                      <a:pt x="21600" y="9600"/>
                    </a:cubicBezTo>
                    <a:close/>
                    <a:moveTo>
                      <a:pt x="21600" y="0"/>
                    </a:moveTo>
                  </a:path>
                </a:pathLst>
              </a:custGeom>
              <a:solidFill>
                <a:srgbClr val="CCBB13"/>
              </a:solidFill>
              <a:ln w="9525" cap="flat">
                <a:noFill/>
                <a:miter lim="800000"/>
                <a:headEnd type="none" w="med" len="med"/>
                <a:tailEnd type="none" w="med" len="med"/>
              </a:ln>
            </p:spPr>
            <p:txBody>
              <a:bodyPr lIns="0" tIns="0" rIns="0" bIns="0">
                <a:prstTxWarp prst="textNoShape">
                  <a:avLst/>
                </a:prstTxWarp>
              </a:bodyPr>
              <a:lstStyle/>
              <a:p>
                <a:endParaRPr lang="en-US"/>
              </a:p>
            </p:txBody>
          </p:sp>
          <p:sp>
            <p:nvSpPr>
              <p:cNvPr id="11319" name="AutoShape 55"/>
              <p:cNvSpPr>
                <a:spLocks/>
              </p:cNvSpPr>
              <p:nvPr/>
            </p:nvSpPr>
            <p:spPr bwMode="auto">
              <a:xfrm>
                <a:off x="0" y="117"/>
                <a:ext cx="22" cy="34"/>
              </a:xfrm>
              <a:custGeom>
                <a:avLst/>
                <a:gdLst>
                  <a:gd name="T0" fmla="*/ 10800 w 21600"/>
                  <a:gd name="T1" fmla="*/ 10800 h 21600"/>
                </a:gdLst>
                <a:ahLst/>
                <a:cxnLst>
                  <a:cxn ang="0">
                    <a:pos x="T0" y="T1"/>
                  </a:cxn>
                </a:cxnLst>
                <a:rect l="0" t="0" r="r" b="b"/>
                <a:pathLst>
                  <a:path w="21600" h="21600">
                    <a:moveTo>
                      <a:pt x="0" y="0"/>
                    </a:moveTo>
                    <a:cubicBezTo>
                      <a:pt x="0" y="7315"/>
                      <a:pt x="7276" y="14590"/>
                      <a:pt x="21600" y="21600"/>
                    </a:cubicBezTo>
                  </a:path>
                </a:pathLst>
              </a:custGeom>
              <a:no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grpSp>
        <p:sp>
          <p:nvSpPr>
            <p:cNvPr id="11320" name="Rectangle 56"/>
            <p:cNvSpPr>
              <a:spLocks/>
            </p:cNvSpPr>
            <p:nvPr/>
          </p:nvSpPr>
          <p:spPr bwMode="auto">
            <a:xfrm>
              <a:off x="0" y="288"/>
              <a:ext cx="469" cy="26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200" b="1">
                  <a:solidFill>
                    <a:srgbClr val="3D1666"/>
                  </a:solidFill>
                  <a:latin typeface="Arial" charset="0"/>
                  <a:ea typeface="Arial" charset="0"/>
                  <a:cs typeface="Arial" charset="0"/>
                  <a:sym typeface="Arial" charset="0"/>
                </a:rPr>
                <a:t>ADP</a:t>
              </a:r>
            </a:p>
          </p:txBody>
        </p:sp>
        <p:sp>
          <p:nvSpPr>
            <p:cNvPr id="11321" name="Rectangle 57"/>
            <p:cNvSpPr>
              <a:spLocks/>
            </p:cNvSpPr>
            <p:nvPr/>
          </p:nvSpPr>
          <p:spPr bwMode="auto">
            <a:xfrm>
              <a:off x="25" y="0"/>
              <a:ext cx="436" cy="26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200" b="1">
                  <a:solidFill>
                    <a:srgbClr val="CC0000"/>
                  </a:solidFill>
                  <a:latin typeface="Arial" charset="0"/>
                  <a:ea typeface="Arial" charset="0"/>
                  <a:cs typeface="Arial" charset="0"/>
                  <a:sym typeface="Arial" charset="0"/>
                </a:rPr>
                <a:t>ATP</a:t>
              </a:r>
            </a:p>
          </p:txBody>
        </p:sp>
      </p:grpSp>
      <p:grpSp>
        <p:nvGrpSpPr>
          <p:cNvPr id="19" name="Group 58"/>
          <p:cNvGrpSpPr>
            <a:grpSpLocks/>
          </p:cNvGrpSpPr>
          <p:nvPr/>
        </p:nvGrpSpPr>
        <p:grpSpPr bwMode="auto">
          <a:xfrm>
            <a:off x="55563" y="2979738"/>
            <a:ext cx="1403350" cy="985837"/>
            <a:chOff x="0" y="0"/>
            <a:chExt cx="884" cy="621"/>
          </a:xfrm>
        </p:grpSpPr>
        <p:sp>
          <p:nvSpPr>
            <p:cNvPr id="11323" name="AutoShape 59"/>
            <p:cNvSpPr>
              <a:spLocks/>
            </p:cNvSpPr>
            <p:nvPr/>
          </p:nvSpPr>
          <p:spPr bwMode="auto">
            <a:xfrm>
              <a:off x="0" y="0"/>
              <a:ext cx="884" cy="621"/>
            </a:xfrm>
            <a:prstGeom prst="roundRect">
              <a:avLst>
                <a:gd name="adj" fmla="val 16667"/>
              </a:avLst>
            </a:prstGeom>
            <a:solidFill>
              <a:schemeClr val="accent1"/>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11324" name="Rectangle 60"/>
            <p:cNvSpPr>
              <a:spLocks/>
            </p:cNvSpPr>
            <p:nvPr/>
          </p:nvSpPr>
          <p:spPr bwMode="auto">
            <a:xfrm>
              <a:off x="41" y="18"/>
              <a:ext cx="801" cy="584"/>
            </a:xfrm>
            <a:prstGeom prst="rect">
              <a:avLst/>
            </a:prstGeom>
            <a:noFill/>
            <a:ln w="12700" cap="flat">
              <a:noFill/>
              <a:miter lim="800000"/>
              <a:headEnd type="none" w="med" len="med"/>
              <a:tailEnd type="none" w="med" len="med"/>
            </a:ln>
          </p:spPr>
          <p:txBody>
            <a:bodyPr wrap="none" lIns="38100" tIns="38100" rIns="88305" bIns="38100" anchor="ctr">
              <a:prstTxWarp prst="textNoShape">
                <a:avLst/>
              </a:prstTxWarp>
              <a:spAutoFit/>
            </a:bodyPr>
            <a:lstStyle/>
            <a:p>
              <a:pPr marL="11113" algn="ctr">
                <a:lnSpc>
                  <a:spcPct val="80000"/>
                </a:lnSpc>
              </a:pPr>
              <a:r>
                <a:rPr lang="en-US" sz="2200" b="1">
                  <a:solidFill>
                    <a:srgbClr val="000000"/>
                  </a:solidFill>
                  <a:latin typeface="Arial" charset="0"/>
                  <a:ea typeface="Arial" charset="0"/>
                  <a:cs typeface="Arial" charset="0"/>
                  <a:sym typeface="Arial" charset="0"/>
                </a:rPr>
                <a:t>G3P</a:t>
              </a:r>
            </a:p>
            <a:p>
              <a:pPr marL="11113" algn="ctr">
                <a:lnSpc>
                  <a:spcPct val="80000"/>
                </a:lnSpc>
              </a:pPr>
              <a:r>
                <a:rPr lang="en-US" sz="2200" b="1">
                  <a:solidFill>
                    <a:srgbClr val="000000"/>
                  </a:solidFill>
                  <a:latin typeface="Arial" charset="0"/>
                  <a:ea typeface="Arial" charset="0"/>
                  <a:cs typeface="Arial" charset="0"/>
                  <a:sym typeface="Arial" charset="0"/>
                </a:rPr>
                <a:t>to make </a:t>
              </a:r>
            </a:p>
            <a:p>
              <a:pPr marL="11113" algn="ctr">
                <a:lnSpc>
                  <a:spcPct val="80000"/>
                </a:lnSpc>
              </a:pPr>
              <a:r>
                <a:rPr lang="en-US" sz="2200" b="1">
                  <a:solidFill>
                    <a:srgbClr val="000000"/>
                  </a:solidFill>
                  <a:latin typeface="Arial" charset="0"/>
                  <a:ea typeface="Arial" charset="0"/>
                  <a:cs typeface="Arial" charset="0"/>
                  <a:sym typeface="Arial" charset="0"/>
                </a:rPr>
                <a:t>glucose</a:t>
              </a:r>
            </a:p>
          </p:txBody>
        </p:sp>
      </p:grpSp>
      <p:grpSp>
        <p:nvGrpSpPr>
          <p:cNvPr id="20" name="Group 61"/>
          <p:cNvGrpSpPr>
            <a:grpSpLocks/>
          </p:cNvGrpSpPr>
          <p:nvPr/>
        </p:nvGrpSpPr>
        <p:grpSpPr bwMode="auto">
          <a:xfrm>
            <a:off x="2687638" y="4267200"/>
            <a:ext cx="641350" cy="609600"/>
            <a:chOff x="0" y="0"/>
            <a:chExt cx="404" cy="384"/>
          </a:xfrm>
        </p:grpSpPr>
        <p:sp>
          <p:nvSpPr>
            <p:cNvPr id="11326" name="Oval 62"/>
            <p:cNvSpPr>
              <a:spLocks/>
            </p:cNvSpPr>
            <p:nvPr/>
          </p:nvSpPr>
          <p:spPr bwMode="auto">
            <a:xfrm>
              <a:off x="5" y="0"/>
              <a:ext cx="384" cy="384"/>
            </a:xfrm>
            <a:prstGeom prst="ellipse">
              <a:avLst/>
            </a:prstGeom>
            <a:solidFill>
              <a:srgbClr val="CC00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11327" name="Rectangle 63"/>
            <p:cNvSpPr>
              <a:spLocks/>
            </p:cNvSpPr>
            <p:nvPr/>
          </p:nvSpPr>
          <p:spPr bwMode="auto">
            <a:xfrm>
              <a:off x="0" y="18"/>
              <a:ext cx="404" cy="328"/>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000" b="1">
                  <a:solidFill>
                    <a:srgbClr val="FFFFFF"/>
                  </a:solidFill>
                  <a:latin typeface="Arial" charset="0"/>
                  <a:ea typeface="Arial" charset="0"/>
                  <a:cs typeface="Arial" charset="0"/>
                  <a:sym typeface="Arial" charset="0"/>
                </a:rPr>
                <a:t>3C</a:t>
              </a:r>
            </a:p>
          </p:txBody>
        </p:sp>
      </p:grpSp>
      <p:grpSp>
        <p:nvGrpSpPr>
          <p:cNvPr id="21" name="Group 64"/>
          <p:cNvGrpSpPr>
            <a:grpSpLocks/>
          </p:cNvGrpSpPr>
          <p:nvPr/>
        </p:nvGrpSpPr>
        <p:grpSpPr bwMode="auto">
          <a:xfrm>
            <a:off x="785813" y="3659188"/>
            <a:ext cx="1884362" cy="1377950"/>
            <a:chOff x="0" y="0"/>
            <a:chExt cx="1186" cy="867"/>
          </a:xfrm>
        </p:grpSpPr>
        <p:grpSp>
          <p:nvGrpSpPr>
            <p:cNvPr id="22" name="Group 65"/>
            <p:cNvGrpSpPr>
              <a:grpSpLocks/>
            </p:cNvGrpSpPr>
            <p:nvPr/>
          </p:nvGrpSpPr>
          <p:grpSpPr bwMode="auto">
            <a:xfrm>
              <a:off x="0" y="0"/>
              <a:ext cx="1186" cy="867"/>
              <a:chOff x="0" y="0"/>
              <a:chExt cx="1186" cy="867"/>
            </a:xfrm>
          </p:grpSpPr>
          <p:sp>
            <p:nvSpPr>
              <p:cNvPr id="11330" name="Oval 66"/>
              <p:cNvSpPr>
                <a:spLocks/>
              </p:cNvSpPr>
              <p:nvPr/>
            </p:nvSpPr>
            <p:spPr bwMode="auto">
              <a:xfrm>
                <a:off x="562" y="453"/>
                <a:ext cx="624" cy="336"/>
              </a:xfrm>
              <a:prstGeom prst="ellipse">
                <a:avLst/>
              </a:prstGeom>
              <a:solidFill>
                <a:srgbClr val="80FF00"/>
              </a:solidFill>
              <a:ln w="9525" cap="flat">
                <a:solidFill>
                  <a:srgbClr val="66FF66"/>
                </a:solidFill>
                <a:prstDash val="solid"/>
                <a:round/>
                <a:headEnd type="none" w="med" len="med"/>
                <a:tailEnd type="none" w="med" len="med"/>
              </a:ln>
            </p:spPr>
            <p:txBody>
              <a:bodyPr lIns="0" tIns="0" rIns="0" bIns="0">
                <a:prstTxWarp prst="textNoShape">
                  <a:avLst/>
                </a:prstTxWarp>
              </a:bodyPr>
              <a:lstStyle/>
              <a:p>
                <a:endParaRPr lang="en-US"/>
              </a:p>
            </p:txBody>
          </p:sp>
          <p:sp>
            <p:nvSpPr>
              <p:cNvPr id="11331" name="AutoShape 67"/>
              <p:cNvSpPr>
                <a:spLocks/>
              </p:cNvSpPr>
              <p:nvPr/>
            </p:nvSpPr>
            <p:spPr bwMode="auto">
              <a:xfrm rot="8280000">
                <a:off x="219" y="29"/>
                <a:ext cx="399" cy="809"/>
              </a:xfrm>
              <a:custGeom>
                <a:avLst/>
                <a:gdLst>
                  <a:gd name="T0" fmla="*/ 10800 w 21600"/>
                  <a:gd name="T1" fmla="+- 0 10800 1675"/>
                  <a:gd name="T2" fmla="*/ 10800 h 19925"/>
                </a:gdLst>
                <a:ahLst/>
                <a:cxnLst>
                  <a:cxn ang="0">
                    <a:pos x="T0" y="T2"/>
                  </a:cxn>
                </a:cxnLst>
                <a:rect l="0" t="0" r="r" b="b"/>
                <a:pathLst>
                  <a:path w="21600" h="19925">
                    <a:moveTo>
                      <a:pt x="14566" y="14442"/>
                    </a:moveTo>
                    <a:cubicBezTo>
                      <a:pt x="14301" y="8222"/>
                      <a:pt x="9291" y="3406"/>
                      <a:pt x="3377" y="3685"/>
                    </a:cubicBezTo>
                    <a:cubicBezTo>
                      <a:pt x="2554" y="3723"/>
                      <a:pt x="1739" y="3862"/>
                      <a:pt x="947" y="4097"/>
                    </a:cubicBezTo>
                    <a:lnTo>
                      <a:pt x="0" y="565"/>
                    </a:lnTo>
                    <a:cubicBezTo>
                      <a:pt x="7553" y="-1675"/>
                      <a:pt x="15403" y="2948"/>
                      <a:pt x="17533" y="10891"/>
                    </a:cubicBezTo>
                    <a:cubicBezTo>
                      <a:pt x="17829" y="11995"/>
                      <a:pt x="18003" y="13131"/>
                      <a:pt x="18052" y="14277"/>
                    </a:cubicBezTo>
                    <a:lnTo>
                      <a:pt x="18052" y="14279"/>
                    </a:lnTo>
                    <a:lnTo>
                      <a:pt x="21600" y="14111"/>
                    </a:lnTo>
                    <a:lnTo>
                      <a:pt x="16545" y="19925"/>
                    </a:lnTo>
                    <a:lnTo>
                      <a:pt x="11017" y="14609"/>
                    </a:lnTo>
                    <a:lnTo>
                      <a:pt x="14565" y="14443"/>
                    </a:lnTo>
                    <a:close/>
                    <a:moveTo>
                      <a:pt x="14566" y="14442"/>
                    </a:moveTo>
                  </a:path>
                </a:pathLst>
              </a:custGeom>
              <a:solidFill>
                <a:srgbClr val="80FF00"/>
              </a:solidFill>
              <a:ln w="9525" cap="flat">
                <a:solidFill>
                  <a:srgbClr val="66FF66"/>
                </a:solidFill>
                <a:prstDash val="solid"/>
                <a:miter lim="800000"/>
                <a:headEnd type="none" w="med" len="med"/>
                <a:tailEnd type="none" w="med" len="med"/>
              </a:ln>
            </p:spPr>
            <p:txBody>
              <a:bodyPr lIns="0" tIns="0" rIns="0" bIns="0">
                <a:prstTxWarp prst="textNoShape">
                  <a:avLst/>
                </a:prstTxWarp>
              </a:bodyPr>
              <a:lstStyle/>
              <a:p>
                <a:endParaRPr lang="en-US"/>
              </a:p>
            </p:txBody>
          </p:sp>
        </p:grpSp>
        <p:sp>
          <p:nvSpPr>
            <p:cNvPr id="11332" name="Rectangle 68"/>
            <p:cNvSpPr>
              <a:spLocks/>
            </p:cNvSpPr>
            <p:nvPr/>
          </p:nvSpPr>
          <p:spPr bwMode="auto">
            <a:xfrm>
              <a:off x="641" y="467"/>
              <a:ext cx="514" cy="3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600" b="1">
                  <a:solidFill>
                    <a:srgbClr val="000000"/>
                  </a:solidFill>
                  <a:latin typeface="Arial" charset="0"/>
                  <a:ea typeface="Arial" charset="0"/>
                  <a:cs typeface="Arial" charset="0"/>
                  <a:sym typeface="Arial" charset="0"/>
                </a:rPr>
                <a:t>G3P</a:t>
              </a:r>
            </a:p>
          </p:txBody>
        </p:sp>
      </p:grpSp>
      <p:grpSp>
        <p:nvGrpSpPr>
          <p:cNvPr id="23" name="Group 69"/>
          <p:cNvGrpSpPr>
            <a:grpSpLocks/>
          </p:cNvGrpSpPr>
          <p:nvPr/>
        </p:nvGrpSpPr>
        <p:grpSpPr bwMode="auto">
          <a:xfrm>
            <a:off x="2911475" y="3121025"/>
            <a:ext cx="641350" cy="609600"/>
            <a:chOff x="0" y="0"/>
            <a:chExt cx="404" cy="384"/>
          </a:xfrm>
        </p:grpSpPr>
        <p:sp>
          <p:nvSpPr>
            <p:cNvPr id="11334" name="Oval 70"/>
            <p:cNvSpPr>
              <a:spLocks/>
            </p:cNvSpPr>
            <p:nvPr/>
          </p:nvSpPr>
          <p:spPr bwMode="auto">
            <a:xfrm>
              <a:off x="5" y="0"/>
              <a:ext cx="384" cy="384"/>
            </a:xfrm>
            <a:prstGeom prst="ellipse">
              <a:avLst/>
            </a:prstGeom>
            <a:solidFill>
              <a:srgbClr val="CC00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11335" name="Rectangle 71"/>
            <p:cNvSpPr>
              <a:spLocks/>
            </p:cNvSpPr>
            <p:nvPr/>
          </p:nvSpPr>
          <p:spPr bwMode="auto">
            <a:xfrm>
              <a:off x="0" y="18"/>
              <a:ext cx="404" cy="328"/>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000" b="1">
                  <a:solidFill>
                    <a:srgbClr val="FFFFFF"/>
                  </a:solidFill>
                  <a:latin typeface="Arial" charset="0"/>
                  <a:ea typeface="Arial" charset="0"/>
                  <a:cs typeface="Arial" charset="0"/>
                  <a:sym typeface="Arial" charset="0"/>
                </a:rPr>
                <a:t>5C</a:t>
              </a:r>
            </a:p>
          </p:txBody>
        </p:sp>
      </p:grpSp>
      <p:grpSp>
        <p:nvGrpSpPr>
          <p:cNvPr id="24" name="Group 72"/>
          <p:cNvGrpSpPr>
            <a:grpSpLocks/>
          </p:cNvGrpSpPr>
          <p:nvPr/>
        </p:nvGrpSpPr>
        <p:grpSpPr bwMode="auto">
          <a:xfrm>
            <a:off x="4583113" y="2341563"/>
            <a:ext cx="1217612" cy="373062"/>
            <a:chOff x="0" y="0"/>
            <a:chExt cx="767" cy="235"/>
          </a:xfrm>
        </p:grpSpPr>
        <p:sp>
          <p:nvSpPr>
            <p:cNvPr id="11337" name="AutoShape 73"/>
            <p:cNvSpPr>
              <a:spLocks/>
            </p:cNvSpPr>
            <p:nvPr/>
          </p:nvSpPr>
          <p:spPr bwMode="auto">
            <a:xfrm>
              <a:off x="0" y="0"/>
              <a:ext cx="767" cy="235"/>
            </a:xfrm>
            <a:prstGeom prst="roundRect">
              <a:avLst>
                <a:gd name="adj" fmla="val 16667"/>
              </a:avLst>
            </a:prstGeom>
            <a:solidFill>
              <a:srgbClr val="CCFF66"/>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11338" name="Rectangle 74"/>
            <p:cNvSpPr>
              <a:spLocks/>
            </p:cNvSpPr>
            <p:nvPr/>
          </p:nvSpPr>
          <p:spPr bwMode="auto">
            <a:xfrm>
              <a:off x="7" y="17"/>
              <a:ext cx="752" cy="200"/>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r>
                <a:rPr lang="en-US" sz="2200" b="1">
                  <a:solidFill>
                    <a:srgbClr val="000000"/>
                  </a:solidFill>
                  <a:latin typeface="Arial" charset="0"/>
                  <a:ea typeface="Arial" charset="0"/>
                  <a:cs typeface="Arial" charset="0"/>
                  <a:sym typeface="Arial" charset="0"/>
                </a:rPr>
                <a:t>RuBisCo</a:t>
              </a:r>
            </a:p>
          </p:txBody>
        </p:sp>
      </p:grpSp>
      <p:grpSp>
        <p:nvGrpSpPr>
          <p:cNvPr id="25" name="Group 75"/>
          <p:cNvGrpSpPr>
            <a:grpSpLocks/>
          </p:cNvGrpSpPr>
          <p:nvPr/>
        </p:nvGrpSpPr>
        <p:grpSpPr bwMode="auto">
          <a:xfrm>
            <a:off x="4078288" y="3949700"/>
            <a:ext cx="2187575" cy="666750"/>
            <a:chOff x="0" y="0"/>
            <a:chExt cx="1378" cy="420"/>
          </a:xfrm>
        </p:grpSpPr>
        <p:sp>
          <p:nvSpPr>
            <p:cNvPr id="11340" name="AutoShape 76"/>
            <p:cNvSpPr>
              <a:spLocks/>
            </p:cNvSpPr>
            <p:nvPr/>
          </p:nvSpPr>
          <p:spPr bwMode="auto">
            <a:xfrm>
              <a:off x="0" y="0"/>
              <a:ext cx="1378" cy="420"/>
            </a:xfrm>
            <a:prstGeom prst="roundRect">
              <a:avLst>
                <a:gd name="adj" fmla="val 16667"/>
              </a:avLst>
            </a:prstGeom>
            <a:solidFill>
              <a:srgbClr val="80FF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11341" name="Rectangle 77"/>
            <p:cNvSpPr>
              <a:spLocks/>
            </p:cNvSpPr>
            <p:nvPr/>
          </p:nvSpPr>
          <p:spPr bwMode="auto">
            <a:xfrm>
              <a:off x="32" y="34"/>
              <a:ext cx="1313" cy="352"/>
            </a:xfrm>
            <a:prstGeom prst="rect">
              <a:avLst/>
            </a:prstGeom>
            <a:noFill/>
            <a:ln w="12700" cap="flat">
              <a:noFill/>
              <a:miter lim="800000"/>
              <a:headEnd type="none" w="med" len="med"/>
              <a:tailEnd type="none" w="med" len="med"/>
            </a:ln>
          </p:spPr>
          <p:txBody>
            <a:bodyPr wrap="none" lIns="38100" tIns="38100" rIns="90080" bIns="38100" anchor="ctr">
              <a:prstTxWarp prst="textNoShape">
                <a:avLst/>
              </a:prstTxWarp>
              <a:spAutoFit/>
            </a:bodyPr>
            <a:lstStyle/>
            <a:p>
              <a:pPr marL="12700" algn="ctr"/>
              <a:r>
                <a:rPr lang="en-US" sz="3400" b="1">
                  <a:solidFill>
                    <a:srgbClr val="000000"/>
                  </a:solidFill>
                  <a:latin typeface="Arial" charset="0"/>
                  <a:ea typeface="Arial" charset="0"/>
                  <a:cs typeface="Arial" charset="0"/>
                  <a:sym typeface="Arial" charset="0"/>
                </a:rPr>
                <a:t>C3 plants</a:t>
              </a:r>
            </a:p>
          </p:txBody>
        </p:sp>
      </p:grpSp>
    </p:spTree>
    <p:extLst>
      <p:ext uri="{BB962C8B-B14F-4D97-AF65-F5344CB8AC3E}">
        <p14:creationId xmlns:p14="http://schemas.microsoft.com/office/powerpoint/2010/main" val="363374112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3024188" y="2044700"/>
            <a:ext cx="4191000" cy="4648200"/>
            <a:chOff x="0" y="0"/>
            <a:chExt cx="2640" cy="2928"/>
          </a:xfrm>
        </p:grpSpPr>
        <p:sp>
          <p:nvSpPr>
            <p:cNvPr id="12296" name="AutoShape 8"/>
            <p:cNvSpPr>
              <a:spLocks/>
            </p:cNvSpPr>
            <p:nvPr/>
          </p:nvSpPr>
          <p:spPr bwMode="auto">
            <a:xfrm>
              <a:off x="1219" y="0"/>
              <a:ext cx="192" cy="240"/>
            </a:xfrm>
            <a:custGeom>
              <a:avLst/>
              <a:gdLst>
                <a:gd name="T0" fmla="*/ 10800 w 21600"/>
                <a:gd name="T1" fmla="*/ 10800 h 21600"/>
              </a:gdLst>
              <a:ahLst/>
              <a:cxnLst>
                <a:cxn ang="0">
                  <a:pos x="T0" y="T1"/>
                </a:cxn>
              </a:cxnLst>
              <a:rect l="0" t="0" r="r" b="b"/>
              <a:pathLst>
                <a:path w="21600" h="21600">
                  <a:moveTo>
                    <a:pt x="0" y="16200"/>
                  </a:moveTo>
                  <a:lnTo>
                    <a:pt x="5400" y="16200"/>
                  </a:lnTo>
                  <a:lnTo>
                    <a:pt x="5400" y="0"/>
                  </a:lnTo>
                  <a:lnTo>
                    <a:pt x="16200" y="0"/>
                  </a:lnTo>
                  <a:lnTo>
                    <a:pt x="16200" y="16200"/>
                  </a:lnTo>
                  <a:lnTo>
                    <a:pt x="21600" y="16200"/>
                  </a:lnTo>
                  <a:lnTo>
                    <a:pt x="10800" y="21600"/>
                  </a:lnTo>
                  <a:close/>
                  <a:moveTo>
                    <a:pt x="0" y="16200"/>
                  </a:moveTo>
                </a:path>
              </a:pathLst>
            </a:custGeom>
            <a:solidFill>
              <a:srgbClr val="FFCC18"/>
            </a:solidFill>
            <a:ln w="9525" cap="flat">
              <a:noFill/>
              <a:miter lim="800000"/>
              <a:headEnd type="none" w="med" len="med"/>
              <a:tailEnd type="none" w="med" len="med"/>
            </a:ln>
          </p:spPr>
          <p:txBody>
            <a:bodyPr lIns="0" tIns="0" rIns="0" bIns="0">
              <a:prstTxWarp prst="textNoShape">
                <a:avLst/>
              </a:prstTxWarp>
            </a:bodyPr>
            <a:lstStyle/>
            <a:p>
              <a:endParaRPr lang="en-US"/>
            </a:p>
          </p:txBody>
        </p:sp>
        <p:sp>
          <p:nvSpPr>
            <p:cNvPr id="12297" name="Oval 9"/>
            <p:cNvSpPr>
              <a:spLocks/>
            </p:cNvSpPr>
            <p:nvPr/>
          </p:nvSpPr>
          <p:spPr bwMode="auto">
            <a:xfrm>
              <a:off x="0" y="288"/>
              <a:ext cx="2640" cy="2640"/>
            </a:xfrm>
            <a:prstGeom prst="ellipse">
              <a:avLst/>
            </a:prstGeom>
            <a:noFill/>
            <a:ln w="127000" cap="flat">
              <a:solidFill>
                <a:srgbClr val="FFCC18"/>
              </a:solidFill>
              <a:prstDash val="solid"/>
              <a:round/>
              <a:headEnd type="none" w="med" len="med"/>
              <a:tailEnd type="none" w="med" len="med"/>
            </a:ln>
          </p:spPr>
          <p:txBody>
            <a:bodyPr lIns="0" tIns="0" rIns="0" bIns="0">
              <a:prstTxWarp prst="textNoShape">
                <a:avLst/>
              </a:prstTxWarp>
            </a:bodyPr>
            <a:lstStyle/>
            <a:p>
              <a:endParaRPr lang="en-US"/>
            </a:p>
          </p:txBody>
        </p:sp>
      </p:grpSp>
      <p:sp>
        <p:nvSpPr>
          <p:cNvPr id="12298" name="Rectangle 10"/>
          <p:cNvSpPr>
            <a:spLocks/>
          </p:cNvSpPr>
          <p:nvPr/>
        </p:nvSpPr>
        <p:spPr bwMode="auto">
          <a:xfrm>
            <a:off x="365429" y="284490"/>
            <a:ext cx="5493729" cy="523220"/>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r>
              <a:rPr lang="en-US" sz="3400">
                <a:solidFill>
                  <a:srgbClr val="660066"/>
                </a:solidFill>
                <a:latin typeface="Arial" charset="0"/>
                <a:ea typeface="Arial" charset="0"/>
                <a:cs typeface="Arial" charset="0"/>
                <a:sym typeface="Arial" charset="0"/>
              </a:rPr>
              <a:t>Calvin cycle when O</a:t>
            </a:r>
            <a:r>
              <a:rPr lang="en-US" sz="3400" baseline="-25000">
                <a:solidFill>
                  <a:srgbClr val="660066"/>
                </a:solidFill>
                <a:latin typeface="Arial" charset="0"/>
                <a:ea typeface="Arial" charset="0"/>
                <a:cs typeface="Arial" charset="0"/>
                <a:sym typeface="Arial" charset="0"/>
              </a:rPr>
              <a:t>2 </a:t>
            </a:r>
            <a:r>
              <a:rPr lang="en-US" sz="3400">
                <a:solidFill>
                  <a:srgbClr val="660066"/>
                </a:solidFill>
                <a:latin typeface="Arial" charset="0"/>
                <a:ea typeface="Arial" charset="0"/>
                <a:cs typeface="Arial" charset="0"/>
                <a:sym typeface="Arial" charset="0"/>
              </a:rPr>
              <a:t>is high </a:t>
            </a:r>
          </a:p>
        </p:txBody>
      </p:sp>
      <p:sp>
        <p:nvSpPr>
          <p:cNvPr id="12299" name="AutoShape 11"/>
          <p:cNvSpPr>
            <a:spLocks/>
          </p:cNvSpPr>
          <p:nvPr/>
        </p:nvSpPr>
        <p:spPr bwMode="auto">
          <a:xfrm rot="-180000">
            <a:off x="4799013" y="2347913"/>
            <a:ext cx="228600" cy="381000"/>
          </a:xfrm>
          <a:prstGeom prst="rightArrow">
            <a:avLst>
              <a:gd name="adj1" fmla="val 48352"/>
              <a:gd name="adj2" fmla="val 100000"/>
            </a:avLst>
          </a:prstGeom>
          <a:solidFill>
            <a:srgbClr val="FFFFFF"/>
          </a:solidFill>
          <a:ln w="9525" cap="flat">
            <a:noFill/>
            <a:miter lim="800000"/>
            <a:headEnd type="none" w="med" len="med"/>
            <a:tailEnd type="none" w="med" len="med"/>
          </a:ln>
        </p:spPr>
        <p:txBody>
          <a:bodyPr lIns="0" tIns="0" rIns="0" bIns="0">
            <a:prstTxWarp prst="textNoShape">
              <a:avLst/>
            </a:prstTxWarp>
          </a:bodyPr>
          <a:lstStyle/>
          <a:p>
            <a:endParaRPr lang="en-US"/>
          </a:p>
        </p:txBody>
      </p:sp>
      <p:sp>
        <p:nvSpPr>
          <p:cNvPr id="12300" name="AutoShape 12"/>
          <p:cNvSpPr>
            <a:spLocks/>
          </p:cNvSpPr>
          <p:nvPr/>
        </p:nvSpPr>
        <p:spPr bwMode="auto">
          <a:xfrm rot="-180000">
            <a:off x="4722813" y="2347913"/>
            <a:ext cx="228600" cy="381000"/>
          </a:xfrm>
          <a:prstGeom prst="rightArrow">
            <a:avLst>
              <a:gd name="adj1" fmla="val 48352"/>
              <a:gd name="adj2" fmla="val 100000"/>
            </a:avLst>
          </a:prstGeom>
          <a:solidFill>
            <a:srgbClr val="FFCC18"/>
          </a:solidFill>
          <a:ln w="9525" cap="flat">
            <a:noFill/>
            <a:miter lim="800000"/>
            <a:headEnd type="none" w="med" len="med"/>
            <a:tailEnd type="none" w="med" len="med"/>
          </a:ln>
        </p:spPr>
        <p:txBody>
          <a:bodyPr lIns="0" tIns="0" rIns="0" bIns="0">
            <a:prstTxWarp prst="textNoShape">
              <a:avLst/>
            </a:prstTxWarp>
          </a:bodyPr>
          <a:lstStyle/>
          <a:p>
            <a:endParaRPr lang="en-US"/>
          </a:p>
        </p:txBody>
      </p:sp>
      <p:grpSp>
        <p:nvGrpSpPr>
          <p:cNvPr id="3" name="Group 13"/>
          <p:cNvGrpSpPr>
            <a:grpSpLocks/>
          </p:cNvGrpSpPr>
          <p:nvPr/>
        </p:nvGrpSpPr>
        <p:grpSpPr bwMode="auto">
          <a:xfrm>
            <a:off x="3038475" y="2200275"/>
            <a:ext cx="1585913" cy="758825"/>
            <a:chOff x="0" y="0"/>
            <a:chExt cx="999" cy="477"/>
          </a:xfrm>
        </p:grpSpPr>
        <p:sp>
          <p:nvSpPr>
            <p:cNvPr id="12302" name="Oval 14"/>
            <p:cNvSpPr>
              <a:spLocks/>
            </p:cNvSpPr>
            <p:nvPr/>
          </p:nvSpPr>
          <p:spPr bwMode="auto">
            <a:xfrm>
              <a:off x="600" y="93"/>
              <a:ext cx="384" cy="384"/>
            </a:xfrm>
            <a:prstGeom prst="ellipse">
              <a:avLst/>
            </a:prstGeom>
            <a:solidFill>
              <a:srgbClr val="CC0000"/>
            </a:solidFill>
            <a:ln w="9525" cap="flat">
              <a:noFill/>
              <a:round/>
              <a:headEnd type="none" w="med" len="med"/>
              <a:tailEnd type="none" w="med" len="med"/>
            </a:ln>
          </p:spPr>
          <p:txBody>
            <a:bodyPr lIns="0" tIns="0" rIns="0" bIns="0">
              <a:prstTxWarp prst="textNoShape">
                <a:avLst/>
              </a:prstTxWarp>
            </a:bodyPr>
            <a:lstStyle/>
            <a:p>
              <a:endParaRPr lang="en-US"/>
            </a:p>
          </p:txBody>
        </p:sp>
        <p:grpSp>
          <p:nvGrpSpPr>
            <p:cNvPr id="4" name="Group 15"/>
            <p:cNvGrpSpPr>
              <a:grpSpLocks/>
            </p:cNvGrpSpPr>
            <p:nvPr/>
          </p:nvGrpSpPr>
          <p:grpSpPr bwMode="auto">
            <a:xfrm>
              <a:off x="0" y="0"/>
              <a:ext cx="999" cy="430"/>
              <a:chOff x="0" y="0"/>
              <a:chExt cx="999" cy="430"/>
            </a:xfrm>
          </p:grpSpPr>
          <p:sp>
            <p:nvSpPr>
              <p:cNvPr id="12304" name="Rectangle 16"/>
              <p:cNvSpPr>
                <a:spLocks/>
              </p:cNvSpPr>
              <p:nvPr/>
            </p:nvSpPr>
            <p:spPr bwMode="auto">
              <a:xfrm>
                <a:off x="595" y="102"/>
                <a:ext cx="404" cy="328"/>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000" b="1">
                    <a:solidFill>
                      <a:srgbClr val="FFFFFF"/>
                    </a:solidFill>
                    <a:latin typeface="Arial" charset="0"/>
                    <a:ea typeface="Arial" charset="0"/>
                    <a:cs typeface="Arial" charset="0"/>
                    <a:sym typeface="Arial" charset="0"/>
                  </a:rPr>
                  <a:t>5C</a:t>
                </a:r>
              </a:p>
            </p:txBody>
          </p:sp>
          <p:sp>
            <p:nvSpPr>
              <p:cNvPr id="12305" name="Rectangle 17"/>
              <p:cNvSpPr>
                <a:spLocks/>
              </p:cNvSpPr>
              <p:nvPr/>
            </p:nvSpPr>
            <p:spPr bwMode="auto">
              <a:xfrm>
                <a:off x="0" y="0"/>
                <a:ext cx="576" cy="26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200" b="1">
                    <a:solidFill>
                      <a:srgbClr val="000000"/>
                    </a:solidFill>
                    <a:latin typeface="Arial" charset="0"/>
                    <a:ea typeface="Arial" charset="0"/>
                    <a:cs typeface="Arial" charset="0"/>
                    <a:sym typeface="Arial" charset="0"/>
                  </a:rPr>
                  <a:t>RuBP</a:t>
                </a:r>
              </a:p>
            </p:txBody>
          </p:sp>
        </p:grpSp>
      </p:grpSp>
      <p:grpSp>
        <p:nvGrpSpPr>
          <p:cNvPr id="5" name="Group 18"/>
          <p:cNvGrpSpPr>
            <a:grpSpLocks/>
          </p:cNvGrpSpPr>
          <p:nvPr/>
        </p:nvGrpSpPr>
        <p:grpSpPr bwMode="auto">
          <a:xfrm>
            <a:off x="6026150" y="3035300"/>
            <a:ext cx="655638" cy="609600"/>
            <a:chOff x="0" y="0"/>
            <a:chExt cx="413" cy="384"/>
          </a:xfrm>
        </p:grpSpPr>
        <p:sp>
          <p:nvSpPr>
            <p:cNvPr id="12307" name="Oval 19"/>
            <p:cNvSpPr>
              <a:spLocks/>
            </p:cNvSpPr>
            <p:nvPr/>
          </p:nvSpPr>
          <p:spPr bwMode="auto">
            <a:xfrm>
              <a:off x="0" y="0"/>
              <a:ext cx="384" cy="384"/>
            </a:xfrm>
            <a:prstGeom prst="ellipse">
              <a:avLst/>
            </a:prstGeom>
            <a:solidFill>
              <a:srgbClr val="CC00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12308" name="Rectangle 20"/>
            <p:cNvSpPr>
              <a:spLocks/>
            </p:cNvSpPr>
            <p:nvPr/>
          </p:nvSpPr>
          <p:spPr bwMode="auto">
            <a:xfrm>
              <a:off x="9" y="9"/>
              <a:ext cx="404" cy="328"/>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000" b="1">
                  <a:solidFill>
                    <a:srgbClr val="FFFFFF"/>
                  </a:solidFill>
                  <a:latin typeface="Arial" charset="0"/>
                  <a:ea typeface="Arial" charset="0"/>
                  <a:cs typeface="Arial" charset="0"/>
                  <a:sym typeface="Arial" charset="0"/>
                </a:rPr>
                <a:t>3C</a:t>
              </a:r>
            </a:p>
          </p:txBody>
        </p:sp>
      </p:grpSp>
      <p:grpSp>
        <p:nvGrpSpPr>
          <p:cNvPr id="6" name="Group 21"/>
          <p:cNvGrpSpPr>
            <a:grpSpLocks/>
          </p:cNvGrpSpPr>
          <p:nvPr/>
        </p:nvGrpSpPr>
        <p:grpSpPr bwMode="auto">
          <a:xfrm>
            <a:off x="6559550" y="2578100"/>
            <a:ext cx="655638" cy="609600"/>
            <a:chOff x="0" y="0"/>
            <a:chExt cx="413" cy="384"/>
          </a:xfrm>
        </p:grpSpPr>
        <p:sp>
          <p:nvSpPr>
            <p:cNvPr id="12310" name="Oval 22"/>
            <p:cNvSpPr>
              <a:spLocks/>
            </p:cNvSpPr>
            <p:nvPr/>
          </p:nvSpPr>
          <p:spPr bwMode="auto">
            <a:xfrm>
              <a:off x="0" y="0"/>
              <a:ext cx="384" cy="384"/>
            </a:xfrm>
            <a:prstGeom prst="ellipse">
              <a:avLst/>
            </a:prstGeom>
            <a:solidFill>
              <a:srgbClr val="CC00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12311" name="Rectangle 23"/>
            <p:cNvSpPr>
              <a:spLocks/>
            </p:cNvSpPr>
            <p:nvPr/>
          </p:nvSpPr>
          <p:spPr bwMode="auto">
            <a:xfrm>
              <a:off x="9" y="9"/>
              <a:ext cx="404" cy="328"/>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000" b="1">
                  <a:solidFill>
                    <a:srgbClr val="FFFFFF"/>
                  </a:solidFill>
                  <a:latin typeface="Arial" charset="0"/>
                  <a:ea typeface="Arial" charset="0"/>
                  <a:cs typeface="Arial" charset="0"/>
                  <a:sym typeface="Arial" charset="0"/>
                </a:rPr>
                <a:t>2C</a:t>
              </a:r>
            </a:p>
          </p:txBody>
        </p:sp>
      </p:grpSp>
      <p:grpSp>
        <p:nvGrpSpPr>
          <p:cNvPr id="7" name="Group 24"/>
          <p:cNvGrpSpPr>
            <a:grpSpLocks/>
          </p:cNvGrpSpPr>
          <p:nvPr/>
        </p:nvGrpSpPr>
        <p:grpSpPr bwMode="auto">
          <a:xfrm flipH="1">
            <a:off x="7016750" y="625475"/>
            <a:ext cx="1957388" cy="1897063"/>
            <a:chOff x="0" y="0"/>
            <a:chExt cx="1233" cy="1195"/>
          </a:xfrm>
        </p:grpSpPr>
        <p:sp>
          <p:nvSpPr>
            <p:cNvPr id="12313" name="AutoShape 25"/>
            <p:cNvSpPr>
              <a:spLocks/>
            </p:cNvSpPr>
            <p:nvPr/>
          </p:nvSpPr>
          <p:spPr bwMode="auto">
            <a:xfrm>
              <a:off x="0" y="0"/>
              <a:ext cx="1233" cy="1195"/>
            </a:xfrm>
            <a:prstGeom prst="roundRect">
              <a:avLst>
                <a:gd name="adj" fmla="val 16667"/>
              </a:avLst>
            </a:prstGeom>
            <a:solidFill>
              <a:schemeClr val="accent1"/>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12314" name="Rectangle 26"/>
            <p:cNvSpPr>
              <a:spLocks/>
            </p:cNvSpPr>
            <p:nvPr/>
          </p:nvSpPr>
          <p:spPr bwMode="auto">
            <a:xfrm flipH="1">
              <a:off x="55" y="41"/>
              <a:ext cx="1122" cy="1112"/>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lnSpc>
                  <a:spcPct val="80000"/>
                </a:lnSpc>
              </a:pPr>
              <a:r>
                <a:rPr lang="en-US" sz="2200" b="1">
                  <a:solidFill>
                    <a:srgbClr val="000000"/>
                  </a:solidFill>
                  <a:latin typeface="Arial" charset="0"/>
                  <a:ea typeface="Arial" charset="0"/>
                  <a:cs typeface="Arial" charset="0"/>
                  <a:sym typeface="Arial" charset="0"/>
                </a:rPr>
                <a:t>to </a:t>
              </a:r>
              <a:br>
                <a:rPr lang="en-US" sz="2200" b="1">
                  <a:solidFill>
                    <a:srgbClr val="000000"/>
                  </a:solidFill>
                  <a:latin typeface="Arial" charset="0"/>
                  <a:ea typeface="Arial" charset="0"/>
                  <a:cs typeface="Arial" charset="0"/>
                  <a:sym typeface="Arial" charset="0"/>
                </a:rPr>
              </a:br>
              <a:r>
                <a:rPr lang="en-US" sz="2200" b="1">
                  <a:solidFill>
                    <a:srgbClr val="000000"/>
                  </a:solidFill>
                  <a:latin typeface="Arial" charset="0"/>
                  <a:ea typeface="Arial" charset="0"/>
                  <a:cs typeface="Arial" charset="0"/>
                  <a:sym typeface="Arial" charset="0"/>
                </a:rPr>
                <a:t>mitochondria</a:t>
              </a:r>
            </a:p>
            <a:p>
              <a:pPr algn="ctr">
                <a:lnSpc>
                  <a:spcPct val="80000"/>
                </a:lnSpc>
              </a:pPr>
              <a:r>
                <a:rPr lang="en-US" sz="2200" b="1">
                  <a:solidFill>
                    <a:srgbClr val="660066"/>
                  </a:solidFill>
                  <a:latin typeface="Arial" charset="0"/>
                  <a:ea typeface="Arial" charset="0"/>
                  <a:cs typeface="Arial" charset="0"/>
                  <a:sym typeface="Arial" charset="0"/>
                </a:rPr>
                <a:t>–––––––</a:t>
              </a:r>
            </a:p>
            <a:p>
              <a:pPr algn="ctr">
                <a:lnSpc>
                  <a:spcPct val="80000"/>
                </a:lnSpc>
              </a:pPr>
              <a:r>
                <a:rPr lang="en-US" sz="2200" b="1">
                  <a:solidFill>
                    <a:srgbClr val="CC0000"/>
                  </a:solidFill>
                  <a:latin typeface="Arial" charset="0"/>
                  <a:ea typeface="Arial" charset="0"/>
                  <a:cs typeface="Arial" charset="0"/>
                  <a:sym typeface="Arial" charset="0"/>
                </a:rPr>
                <a:t>lost as CO</a:t>
              </a:r>
              <a:r>
                <a:rPr lang="en-US" sz="2200" b="1" baseline="-25000">
                  <a:solidFill>
                    <a:srgbClr val="CC0000"/>
                  </a:solidFill>
                  <a:latin typeface="Arial" charset="0"/>
                  <a:ea typeface="Arial" charset="0"/>
                  <a:cs typeface="Arial" charset="0"/>
                  <a:sym typeface="Arial" charset="0"/>
                </a:rPr>
                <a:t>2 </a:t>
              </a:r>
              <a:br>
                <a:rPr lang="en-US" sz="2200" b="1" baseline="-25000">
                  <a:solidFill>
                    <a:srgbClr val="CC0000"/>
                  </a:solidFill>
                  <a:latin typeface="Arial" charset="0"/>
                  <a:ea typeface="Arial" charset="0"/>
                  <a:cs typeface="Arial" charset="0"/>
                  <a:sym typeface="Arial" charset="0"/>
                </a:rPr>
              </a:br>
              <a:r>
                <a:rPr lang="en-US" sz="2200" b="1" i="1">
                  <a:solidFill>
                    <a:srgbClr val="CC0000"/>
                  </a:solidFill>
                  <a:latin typeface="Arial" charset="0"/>
                  <a:ea typeface="Arial" charset="0"/>
                  <a:cs typeface="Arial" charset="0"/>
                  <a:sym typeface="Arial" charset="0"/>
                </a:rPr>
                <a:t>without</a:t>
              </a:r>
              <a:r>
                <a:rPr lang="en-US" sz="2200" b="1">
                  <a:solidFill>
                    <a:srgbClr val="CC0000"/>
                  </a:solidFill>
                  <a:latin typeface="Arial" charset="0"/>
                  <a:ea typeface="Arial" charset="0"/>
                  <a:cs typeface="Arial" charset="0"/>
                  <a:sym typeface="Arial" charset="0"/>
                </a:rPr>
                <a:t> </a:t>
              </a:r>
              <a:br>
                <a:rPr lang="en-US" sz="2200" b="1">
                  <a:solidFill>
                    <a:srgbClr val="CC0000"/>
                  </a:solidFill>
                  <a:latin typeface="Arial" charset="0"/>
                  <a:ea typeface="Arial" charset="0"/>
                  <a:cs typeface="Arial" charset="0"/>
                  <a:sym typeface="Arial" charset="0"/>
                </a:rPr>
              </a:br>
              <a:r>
                <a:rPr lang="en-US" sz="2200" b="1">
                  <a:solidFill>
                    <a:srgbClr val="CC0000"/>
                  </a:solidFill>
                  <a:latin typeface="Arial" charset="0"/>
                  <a:ea typeface="Arial" charset="0"/>
                  <a:cs typeface="Arial" charset="0"/>
                  <a:sym typeface="Arial" charset="0"/>
                </a:rPr>
                <a:t>making ATP</a:t>
              </a:r>
            </a:p>
          </p:txBody>
        </p:sp>
      </p:grpSp>
      <p:sp>
        <p:nvSpPr>
          <p:cNvPr id="12315" name="AutoShape 27"/>
          <p:cNvSpPr>
            <a:spLocks/>
          </p:cNvSpPr>
          <p:nvPr/>
        </p:nvSpPr>
        <p:spPr bwMode="auto">
          <a:xfrm rot="12780000" flipH="1">
            <a:off x="7342188" y="2259013"/>
            <a:ext cx="636587" cy="1219200"/>
          </a:xfrm>
          <a:custGeom>
            <a:avLst/>
            <a:gdLst>
              <a:gd name="T0" fmla="*/ 10800 w 21600"/>
              <a:gd name="T1" fmla="+- 0 10800 1675"/>
              <a:gd name="T2" fmla="*/ 10800 h 19925"/>
            </a:gdLst>
            <a:ahLst/>
            <a:cxnLst>
              <a:cxn ang="0">
                <a:pos x="T0" y="T2"/>
              </a:cxn>
            </a:cxnLst>
            <a:rect l="0" t="0" r="r" b="b"/>
            <a:pathLst>
              <a:path w="21600" h="19925">
                <a:moveTo>
                  <a:pt x="14566" y="14442"/>
                </a:moveTo>
                <a:cubicBezTo>
                  <a:pt x="14301" y="8222"/>
                  <a:pt x="9291" y="3406"/>
                  <a:pt x="3377" y="3685"/>
                </a:cubicBezTo>
                <a:cubicBezTo>
                  <a:pt x="2554" y="3723"/>
                  <a:pt x="1739" y="3862"/>
                  <a:pt x="947" y="4097"/>
                </a:cubicBezTo>
                <a:lnTo>
                  <a:pt x="0" y="565"/>
                </a:lnTo>
                <a:cubicBezTo>
                  <a:pt x="7553" y="-1675"/>
                  <a:pt x="15403" y="2948"/>
                  <a:pt x="17533" y="10891"/>
                </a:cubicBezTo>
                <a:cubicBezTo>
                  <a:pt x="17829" y="11995"/>
                  <a:pt x="18003" y="13131"/>
                  <a:pt x="18052" y="14277"/>
                </a:cubicBezTo>
                <a:lnTo>
                  <a:pt x="18052" y="14279"/>
                </a:lnTo>
                <a:lnTo>
                  <a:pt x="21600" y="14111"/>
                </a:lnTo>
                <a:lnTo>
                  <a:pt x="16545" y="19925"/>
                </a:lnTo>
                <a:lnTo>
                  <a:pt x="11017" y="14609"/>
                </a:lnTo>
                <a:lnTo>
                  <a:pt x="14565" y="14443"/>
                </a:lnTo>
                <a:close/>
                <a:moveTo>
                  <a:pt x="14566" y="14442"/>
                </a:moveTo>
              </a:path>
            </a:pathLst>
          </a:custGeom>
          <a:solidFill>
            <a:srgbClr val="80FF00"/>
          </a:solidFill>
          <a:ln w="9525" cap="flat">
            <a:solidFill>
              <a:srgbClr val="0C8F0F"/>
            </a:solidFill>
            <a:prstDash val="solid"/>
            <a:miter lim="800000"/>
            <a:headEnd type="none" w="med" len="med"/>
            <a:tailEnd type="none" w="med" len="med"/>
          </a:ln>
        </p:spPr>
        <p:txBody>
          <a:bodyPr lIns="0" tIns="0" rIns="0" bIns="0">
            <a:prstTxWarp prst="textNoShape">
              <a:avLst/>
            </a:prstTxWarp>
          </a:bodyPr>
          <a:lstStyle/>
          <a:p>
            <a:endParaRPr lang="en-US"/>
          </a:p>
        </p:txBody>
      </p:sp>
      <p:grpSp>
        <p:nvGrpSpPr>
          <p:cNvPr id="8" name="Group 28"/>
          <p:cNvGrpSpPr>
            <a:grpSpLocks/>
          </p:cNvGrpSpPr>
          <p:nvPr/>
        </p:nvGrpSpPr>
        <p:grpSpPr bwMode="auto">
          <a:xfrm>
            <a:off x="3459163" y="4702175"/>
            <a:ext cx="3268662" cy="600075"/>
            <a:chOff x="0" y="0"/>
            <a:chExt cx="2059" cy="378"/>
          </a:xfrm>
        </p:grpSpPr>
        <p:sp>
          <p:nvSpPr>
            <p:cNvPr id="12317" name="AutoShape 29"/>
            <p:cNvSpPr>
              <a:spLocks/>
            </p:cNvSpPr>
            <p:nvPr/>
          </p:nvSpPr>
          <p:spPr bwMode="auto">
            <a:xfrm>
              <a:off x="0" y="0"/>
              <a:ext cx="2059" cy="378"/>
            </a:xfrm>
            <a:prstGeom prst="roundRect">
              <a:avLst>
                <a:gd name="adj" fmla="val 16667"/>
              </a:avLst>
            </a:prstGeom>
            <a:solidFill>
              <a:srgbClr val="80FF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12318" name="Rectangle 30"/>
            <p:cNvSpPr>
              <a:spLocks/>
            </p:cNvSpPr>
            <p:nvPr/>
          </p:nvSpPr>
          <p:spPr bwMode="auto">
            <a:xfrm>
              <a:off x="31" y="33"/>
              <a:ext cx="1996" cy="312"/>
            </a:xfrm>
            <a:prstGeom prst="rect">
              <a:avLst/>
            </a:prstGeom>
            <a:noFill/>
            <a:ln w="12700" cap="flat">
              <a:noFill/>
              <a:miter lim="800000"/>
              <a:headEnd type="none" w="med" len="med"/>
              <a:tailEnd type="none" w="med" len="med"/>
            </a:ln>
          </p:spPr>
          <p:txBody>
            <a:bodyPr wrap="none" lIns="38100" tIns="38100" rIns="90620" bIns="38100" anchor="ctr">
              <a:prstTxWarp prst="textNoShape">
                <a:avLst/>
              </a:prstTxWarp>
              <a:spAutoFit/>
            </a:bodyPr>
            <a:lstStyle/>
            <a:p>
              <a:pPr marL="14288" algn="ctr"/>
              <a:r>
                <a:rPr lang="en-US" sz="3000" b="1" u="sng">
                  <a:solidFill>
                    <a:srgbClr val="000000"/>
                  </a:solidFill>
                  <a:latin typeface="Arial" charset="0"/>
                  <a:ea typeface="Arial" charset="0"/>
                  <a:cs typeface="Arial" charset="0"/>
                  <a:sym typeface="Arial" charset="0"/>
                </a:rPr>
                <a:t>photorespiration</a:t>
              </a:r>
            </a:p>
          </p:txBody>
        </p:sp>
      </p:grpSp>
      <p:grpSp>
        <p:nvGrpSpPr>
          <p:cNvPr id="9" name="Group 31"/>
          <p:cNvGrpSpPr>
            <a:grpSpLocks/>
          </p:cNvGrpSpPr>
          <p:nvPr/>
        </p:nvGrpSpPr>
        <p:grpSpPr bwMode="auto">
          <a:xfrm>
            <a:off x="4806950" y="1503363"/>
            <a:ext cx="625475" cy="617537"/>
            <a:chOff x="0" y="0"/>
            <a:chExt cx="394" cy="389"/>
          </a:xfrm>
        </p:grpSpPr>
        <p:grpSp>
          <p:nvGrpSpPr>
            <p:cNvPr id="10" name="Group 32"/>
            <p:cNvGrpSpPr>
              <a:grpSpLocks/>
            </p:cNvGrpSpPr>
            <p:nvPr/>
          </p:nvGrpSpPr>
          <p:grpSpPr bwMode="auto">
            <a:xfrm>
              <a:off x="0" y="5"/>
              <a:ext cx="384" cy="384"/>
              <a:chOff x="0" y="0"/>
              <a:chExt cx="384" cy="384"/>
            </a:xfrm>
          </p:grpSpPr>
          <p:sp>
            <p:nvSpPr>
              <p:cNvPr id="12321" name="Oval 33"/>
              <p:cNvSpPr>
                <a:spLocks/>
              </p:cNvSpPr>
              <p:nvPr/>
            </p:nvSpPr>
            <p:spPr bwMode="auto">
              <a:xfrm>
                <a:off x="0" y="0"/>
                <a:ext cx="384" cy="384"/>
              </a:xfrm>
              <a:prstGeom prst="ellipse">
                <a:avLst/>
              </a:prstGeom>
              <a:solidFill>
                <a:srgbClr val="6F89F7"/>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12322" name="Rectangle 34"/>
              <p:cNvSpPr>
                <a:spLocks/>
              </p:cNvSpPr>
              <p:nvPr/>
            </p:nvSpPr>
            <p:spPr bwMode="auto">
              <a:xfrm>
                <a:off x="134" y="28"/>
                <a:ext cx="124" cy="308"/>
              </a:xfrm>
              <a:prstGeom prst="rect">
                <a:avLst/>
              </a:prstGeom>
              <a:solidFill>
                <a:srgbClr val="6F89F7"/>
              </a:solidFill>
              <a:ln w="9525" cap="flat">
                <a:noFill/>
                <a:miter lim="800000"/>
                <a:headEnd type="none" w="med" len="med"/>
                <a:tailEnd type="none" w="med" len="med"/>
              </a:ln>
            </p:spPr>
            <p:txBody>
              <a:bodyPr wrap="none" lIns="0" tIns="0" rIns="0" bIns="0">
                <a:prstTxWarp prst="textNoShape">
                  <a:avLst/>
                </a:prstTxWarp>
                <a:spAutoFit/>
              </a:bodyPr>
              <a:lstStyle/>
              <a:p>
                <a:endParaRPr lang="en-US"/>
              </a:p>
            </p:txBody>
          </p:sp>
        </p:grpSp>
        <p:sp>
          <p:nvSpPr>
            <p:cNvPr id="12323" name="Rectangle 35"/>
            <p:cNvSpPr>
              <a:spLocks/>
            </p:cNvSpPr>
            <p:nvPr/>
          </p:nvSpPr>
          <p:spPr bwMode="auto">
            <a:xfrm>
              <a:off x="21" y="0"/>
              <a:ext cx="373" cy="376"/>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000" b="1">
                  <a:solidFill>
                    <a:srgbClr val="000000"/>
                  </a:solidFill>
                  <a:latin typeface="Arial" charset="0"/>
                  <a:ea typeface="Arial" charset="0"/>
                  <a:cs typeface="Arial" charset="0"/>
                  <a:sym typeface="Arial" charset="0"/>
                </a:rPr>
                <a:t>O</a:t>
              </a:r>
              <a:r>
                <a:rPr lang="en-US" sz="3000" b="1" baseline="-25000">
                  <a:solidFill>
                    <a:srgbClr val="000000"/>
                  </a:solidFill>
                  <a:latin typeface="Arial" charset="0"/>
                  <a:ea typeface="Arial" charset="0"/>
                  <a:cs typeface="Arial" charset="0"/>
                  <a:sym typeface="Arial" charset="0"/>
                </a:rPr>
                <a:t>2</a:t>
              </a:r>
            </a:p>
          </p:txBody>
        </p:sp>
      </p:grpSp>
      <p:pic>
        <p:nvPicPr>
          <p:cNvPr id="12324" name="Picture 36"/>
          <p:cNvPicPr>
            <a:picLocks noChangeArrowheads="1"/>
          </p:cNvPicPr>
          <p:nvPr/>
        </p:nvPicPr>
        <p:blipFill>
          <a:blip r:embed="rId2"/>
          <a:srcRect/>
          <a:stretch>
            <a:fillRect/>
          </a:stretch>
        </p:blipFill>
        <p:spPr bwMode="auto">
          <a:xfrm>
            <a:off x="0" y="5559425"/>
            <a:ext cx="1274763" cy="1295400"/>
          </a:xfrm>
          <a:prstGeom prst="rect">
            <a:avLst/>
          </a:prstGeom>
          <a:noFill/>
          <a:ln w="9525" cap="flat">
            <a:noFill/>
            <a:miter lim="800000"/>
            <a:headEnd/>
            <a:tailEnd/>
          </a:ln>
        </p:spPr>
      </p:pic>
      <p:grpSp>
        <p:nvGrpSpPr>
          <p:cNvPr id="11" name="Group 37"/>
          <p:cNvGrpSpPr>
            <a:grpSpLocks/>
          </p:cNvGrpSpPr>
          <p:nvPr/>
        </p:nvGrpSpPr>
        <p:grpSpPr bwMode="auto">
          <a:xfrm flipH="1">
            <a:off x="152400" y="2590800"/>
            <a:ext cx="1901825" cy="3119438"/>
            <a:chOff x="0" y="0"/>
            <a:chExt cx="1197" cy="1965"/>
          </a:xfrm>
        </p:grpSpPr>
        <p:sp>
          <p:nvSpPr>
            <p:cNvPr id="12326" name="AutoShape 38"/>
            <p:cNvSpPr>
              <a:spLocks/>
            </p:cNvSpPr>
            <p:nvPr/>
          </p:nvSpPr>
          <p:spPr bwMode="auto">
            <a:xfrm>
              <a:off x="0" y="0"/>
              <a:ext cx="1197" cy="1965"/>
            </a:xfrm>
            <a:custGeom>
              <a:avLst/>
              <a:gdLst>
                <a:gd name="T0" fmla="+- 0 10800 720"/>
                <a:gd name="T1" fmla="*/ T0 w 20159"/>
                <a:gd name="T2" fmla="+- 0 10800 320"/>
                <a:gd name="T3" fmla="*/ 10800 h 21280"/>
              </a:gdLst>
              <a:ahLst/>
              <a:cxnLst>
                <a:cxn ang="0">
                  <a:pos x="T1" y="T3"/>
                </a:cxn>
              </a:cxnLst>
              <a:rect l="0" t="0" r="r" b="b"/>
              <a:pathLst>
                <a:path w="20159" h="21280">
                  <a:moveTo>
                    <a:pt x="8566" y="8917"/>
                  </a:moveTo>
                  <a:cubicBezTo>
                    <a:pt x="3063" y="8545"/>
                    <a:pt x="-720" y="6259"/>
                    <a:pt x="116" y="3811"/>
                  </a:cubicBezTo>
                  <a:cubicBezTo>
                    <a:pt x="952" y="1363"/>
                    <a:pt x="6091" y="-320"/>
                    <a:pt x="11594" y="52"/>
                  </a:cubicBezTo>
                  <a:cubicBezTo>
                    <a:pt x="17097" y="424"/>
                    <a:pt x="20880" y="2710"/>
                    <a:pt x="20044" y="5158"/>
                  </a:cubicBezTo>
                  <a:cubicBezTo>
                    <a:pt x="19427" y="6965"/>
                    <a:pt x="16406" y="8424"/>
                    <a:pt x="12408" y="8846"/>
                  </a:cubicBezTo>
                  <a:lnTo>
                    <a:pt x="11637" y="21280"/>
                  </a:lnTo>
                  <a:close/>
                  <a:moveTo>
                    <a:pt x="8566" y="8917"/>
                  </a:moveTo>
                </a:path>
              </a:pathLst>
            </a:custGeom>
            <a:solidFill>
              <a:schemeClr val="accent1"/>
            </a:solidFill>
            <a:ln w="38100" cap="flat">
              <a:solidFill>
                <a:srgbClr val="CC0000"/>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12327" name="Rectangle 39"/>
            <p:cNvSpPr>
              <a:spLocks/>
            </p:cNvSpPr>
            <p:nvPr/>
          </p:nvSpPr>
          <p:spPr bwMode="auto">
            <a:xfrm flipH="1">
              <a:off x="132" y="106"/>
              <a:ext cx="932" cy="616"/>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r>
                <a:rPr lang="en-US" sz="1800" b="1">
                  <a:solidFill>
                    <a:srgbClr val="0F116A"/>
                  </a:solidFill>
                  <a:latin typeface="Comic Sans MS" charset="0"/>
                  <a:ea typeface="Comic Sans MS" charset="0"/>
                  <a:cs typeface="Comic Sans MS" charset="0"/>
                  <a:sym typeface="Comic Sans MS" charset="0"/>
                </a:rPr>
                <a:t>Hey Dude,</a:t>
              </a:r>
            </a:p>
            <a:p>
              <a:pPr algn="ctr"/>
              <a:r>
                <a:rPr lang="en-US" sz="1800" b="1">
                  <a:solidFill>
                    <a:srgbClr val="0F116A"/>
                  </a:solidFill>
                  <a:latin typeface="Comic Sans MS" charset="0"/>
                  <a:ea typeface="Comic Sans MS" charset="0"/>
                  <a:cs typeface="Comic Sans MS" charset="0"/>
                  <a:sym typeface="Comic Sans MS" charset="0"/>
                </a:rPr>
                <a:t>are you high</a:t>
              </a:r>
              <a:r>
                <a:rPr lang="en-US" sz="1800">
                  <a:solidFill>
                    <a:srgbClr val="0F116A"/>
                  </a:solidFill>
                  <a:latin typeface="Geneva" charset="0"/>
                  <a:ea typeface="ヒラギノ角ゴ ProN W3" charset="-128"/>
                  <a:cs typeface="ヒラギノ角ゴ ProN W3" charset="-128"/>
                  <a:sym typeface="Geneva" charset="0"/>
                </a:rPr>
                <a:t/>
              </a:r>
              <a:br>
                <a:rPr lang="en-US" sz="1800">
                  <a:solidFill>
                    <a:srgbClr val="0F116A"/>
                  </a:solidFill>
                  <a:latin typeface="Geneva" charset="0"/>
                  <a:ea typeface="ヒラギノ角ゴ ProN W3" charset="-128"/>
                  <a:cs typeface="ヒラギノ角ゴ ProN W3" charset="-128"/>
                  <a:sym typeface="Geneva" charset="0"/>
                </a:rPr>
              </a:br>
              <a:r>
                <a:rPr lang="en-US" sz="1800" b="1">
                  <a:solidFill>
                    <a:srgbClr val="0F116A"/>
                  </a:solidFill>
                  <a:latin typeface="Comic Sans MS" charset="0"/>
                  <a:ea typeface="Comic Sans MS" charset="0"/>
                  <a:cs typeface="Comic Sans MS" charset="0"/>
                  <a:sym typeface="Comic Sans MS" charset="0"/>
                </a:rPr>
                <a:t>on oxygen!</a:t>
              </a:r>
            </a:p>
          </p:txBody>
        </p:sp>
      </p:grpSp>
      <p:grpSp>
        <p:nvGrpSpPr>
          <p:cNvPr id="12" name="Group 40"/>
          <p:cNvGrpSpPr>
            <a:grpSpLocks/>
          </p:cNvGrpSpPr>
          <p:nvPr/>
        </p:nvGrpSpPr>
        <p:grpSpPr bwMode="auto">
          <a:xfrm>
            <a:off x="4559300" y="2619375"/>
            <a:ext cx="1217613" cy="373063"/>
            <a:chOff x="0" y="0"/>
            <a:chExt cx="767" cy="235"/>
          </a:xfrm>
        </p:grpSpPr>
        <p:sp>
          <p:nvSpPr>
            <p:cNvPr id="12329" name="AutoShape 41"/>
            <p:cNvSpPr>
              <a:spLocks/>
            </p:cNvSpPr>
            <p:nvPr/>
          </p:nvSpPr>
          <p:spPr bwMode="auto">
            <a:xfrm>
              <a:off x="0" y="0"/>
              <a:ext cx="767" cy="235"/>
            </a:xfrm>
            <a:prstGeom prst="roundRect">
              <a:avLst>
                <a:gd name="adj" fmla="val 16667"/>
              </a:avLst>
            </a:prstGeom>
            <a:solidFill>
              <a:srgbClr val="CCFF66"/>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12330" name="Rectangle 42"/>
            <p:cNvSpPr>
              <a:spLocks/>
            </p:cNvSpPr>
            <p:nvPr/>
          </p:nvSpPr>
          <p:spPr bwMode="auto">
            <a:xfrm>
              <a:off x="7" y="17"/>
              <a:ext cx="752" cy="200"/>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r>
                <a:rPr lang="en-US" sz="2200" b="1">
                  <a:solidFill>
                    <a:srgbClr val="000000"/>
                  </a:solidFill>
                  <a:latin typeface="Arial" charset="0"/>
                  <a:ea typeface="Arial" charset="0"/>
                  <a:cs typeface="Arial" charset="0"/>
                  <a:sym typeface="Arial" charset="0"/>
                </a:rPr>
                <a:t>RuBisCo</a:t>
              </a:r>
            </a:p>
          </p:txBody>
        </p:sp>
      </p:grpSp>
      <p:grpSp>
        <p:nvGrpSpPr>
          <p:cNvPr id="13" name="Group 43"/>
          <p:cNvGrpSpPr>
            <a:grpSpLocks/>
          </p:cNvGrpSpPr>
          <p:nvPr/>
        </p:nvGrpSpPr>
        <p:grpSpPr bwMode="auto">
          <a:xfrm flipH="1">
            <a:off x="954088" y="3822700"/>
            <a:ext cx="2032000" cy="1860550"/>
            <a:chOff x="0" y="0"/>
            <a:chExt cx="1279" cy="1172"/>
          </a:xfrm>
        </p:grpSpPr>
        <p:sp>
          <p:nvSpPr>
            <p:cNvPr id="12332" name="AutoShape 44"/>
            <p:cNvSpPr>
              <a:spLocks/>
            </p:cNvSpPr>
            <p:nvPr/>
          </p:nvSpPr>
          <p:spPr bwMode="auto">
            <a:xfrm>
              <a:off x="0" y="38"/>
              <a:ext cx="1279" cy="1134"/>
            </a:xfrm>
            <a:custGeom>
              <a:avLst/>
              <a:gdLst>
                <a:gd name="T0" fmla="+- 0 10800 1098"/>
                <a:gd name="T1" fmla="*/ T0 w 19785"/>
                <a:gd name="T2" fmla="+- 0 10800 784"/>
                <a:gd name="T3" fmla="*/ 10800 h 20816"/>
              </a:gdLst>
              <a:ahLst/>
              <a:cxnLst>
                <a:cxn ang="0">
                  <a:pos x="T1" y="T3"/>
                </a:cxn>
              </a:cxnLst>
              <a:rect l="0" t="0" r="r" b="b"/>
              <a:pathLst>
                <a:path w="19785" h="20816">
                  <a:moveTo>
                    <a:pt x="12537" y="13878"/>
                  </a:moveTo>
                  <a:cubicBezTo>
                    <a:pt x="7274" y="14922"/>
                    <a:pt x="1823" y="12719"/>
                    <a:pt x="362" y="8958"/>
                  </a:cubicBezTo>
                  <a:cubicBezTo>
                    <a:pt x="-1098" y="5197"/>
                    <a:pt x="1985" y="1303"/>
                    <a:pt x="7249" y="259"/>
                  </a:cubicBezTo>
                  <a:cubicBezTo>
                    <a:pt x="12513" y="-784"/>
                    <a:pt x="17964" y="1419"/>
                    <a:pt x="19424" y="5180"/>
                  </a:cubicBezTo>
                  <a:cubicBezTo>
                    <a:pt x="20502" y="7955"/>
                    <a:pt x="19114" y="10921"/>
                    <a:pt x="15915" y="12675"/>
                  </a:cubicBezTo>
                  <a:lnTo>
                    <a:pt x="19490" y="20816"/>
                  </a:lnTo>
                  <a:close/>
                  <a:moveTo>
                    <a:pt x="12537" y="13878"/>
                  </a:moveTo>
                </a:path>
              </a:pathLst>
            </a:custGeom>
            <a:solidFill>
              <a:schemeClr val="accent1"/>
            </a:solidFill>
            <a:ln w="38100" cap="flat">
              <a:solidFill>
                <a:srgbClr val="CC0000"/>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12333" name="Rectangle 45"/>
            <p:cNvSpPr>
              <a:spLocks/>
            </p:cNvSpPr>
            <p:nvPr/>
          </p:nvSpPr>
          <p:spPr bwMode="auto">
            <a:xfrm flipH="1">
              <a:off x="136" y="0"/>
              <a:ext cx="1007" cy="84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ctr"/>
              <a:r>
                <a:rPr lang="en-US" sz="1800" b="1">
                  <a:solidFill>
                    <a:srgbClr val="0F116A"/>
                  </a:solidFill>
                  <a:latin typeface="Comic Sans MS" charset="0"/>
                  <a:ea typeface="Comic Sans MS" charset="0"/>
                  <a:cs typeface="Comic Sans MS" charset="0"/>
                  <a:sym typeface="Comic Sans MS" charset="0"/>
                </a:rPr>
                <a:t>It’s so </a:t>
              </a:r>
              <a:r>
                <a:rPr lang="en-US" sz="1800">
                  <a:solidFill>
                    <a:srgbClr val="0F116A"/>
                  </a:solidFill>
                  <a:latin typeface="Geneva" charset="0"/>
                  <a:ea typeface="ヒラギノ角ゴ ProN W3" charset="-128"/>
                  <a:cs typeface="ヒラギノ角ゴ ProN W3" charset="-128"/>
                  <a:sym typeface="Geneva" charset="0"/>
                </a:rPr>
                <a:t/>
              </a:r>
              <a:br>
                <a:rPr lang="en-US" sz="1800">
                  <a:solidFill>
                    <a:srgbClr val="0F116A"/>
                  </a:solidFill>
                  <a:latin typeface="Geneva" charset="0"/>
                  <a:ea typeface="ヒラギノ角ゴ ProN W3" charset="-128"/>
                  <a:cs typeface="ヒラギノ角ゴ ProN W3" charset="-128"/>
                  <a:sym typeface="Geneva" charset="0"/>
                </a:rPr>
              </a:br>
              <a:r>
                <a:rPr lang="en-US" sz="1800" b="1">
                  <a:solidFill>
                    <a:srgbClr val="0F116A"/>
                  </a:solidFill>
                  <a:latin typeface="Comic Sans MS" charset="0"/>
                  <a:ea typeface="Comic Sans MS" charset="0"/>
                  <a:cs typeface="Comic Sans MS" charset="0"/>
                  <a:sym typeface="Comic Sans MS" charset="0"/>
                </a:rPr>
                <a:t> sad to see a</a:t>
              </a:r>
              <a:r>
                <a:rPr lang="en-US" sz="1800">
                  <a:solidFill>
                    <a:srgbClr val="0F116A"/>
                  </a:solidFill>
                  <a:latin typeface="Geneva" charset="0"/>
                  <a:ea typeface="ヒラギノ角ゴ ProN W3" charset="-128"/>
                  <a:cs typeface="ヒラギノ角ゴ ProN W3" charset="-128"/>
                  <a:sym typeface="Geneva" charset="0"/>
                </a:rPr>
                <a:t/>
              </a:r>
              <a:br>
                <a:rPr lang="en-US" sz="1800">
                  <a:solidFill>
                    <a:srgbClr val="0F116A"/>
                  </a:solidFill>
                  <a:latin typeface="Geneva" charset="0"/>
                  <a:ea typeface="ヒラギノ角ゴ ProN W3" charset="-128"/>
                  <a:cs typeface="ヒラギノ角ゴ ProN W3" charset="-128"/>
                  <a:sym typeface="Geneva" charset="0"/>
                </a:rPr>
              </a:br>
              <a:r>
                <a:rPr lang="en-US" sz="1800" b="1">
                  <a:solidFill>
                    <a:srgbClr val="0F116A"/>
                  </a:solidFill>
                  <a:latin typeface="Comic Sans MS" charset="0"/>
                  <a:ea typeface="Comic Sans MS" charset="0"/>
                  <a:cs typeface="Comic Sans MS" charset="0"/>
                  <a:sym typeface="Comic Sans MS" charset="0"/>
                </a:rPr>
                <a:t>good enzyme,</a:t>
              </a:r>
              <a:r>
                <a:rPr lang="en-US" sz="1800">
                  <a:solidFill>
                    <a:srgbClr val="0F116A"/>
                  </a:solidFill>
                  <a:latin typeface="Geneva" charset="0"/>
                  <a:ea typeface="ヒラギノ角ゴ ProN W3" charset="-128"/>
                  <a:cs typeface="ヒラギノ角ゴ ProN W3" charset="-128"/>
                  <a:sym typeface="Geneva" charset="0"/>
                </a:rPr>
                <a:t/>
              </a:r>
              <a:br>
                <a:rPr lang="en-US" sz="1800">
                  <a:solidFill>
                    <a:srgbClr val="0F116A"/>
                  </a:solidFill>
                  <a:latin typeface="Geneva" charset="0"/>
                  <a:ea typeface="ヒラギノ角ゴ ProN W3" charset="-128"/>
                  <a:cs typeface="ヒラギノ角ゴ ProN W3" charset="-128"/>
                  <a:sym typeface="Geneva" charset="0"/>
                </a:rPr>
              </a:br>
              <a:r>
                <a:rPr lang="en-US" sz="1800" b="1">
                  <a:solidFill>
                    <a:srgbClr val="0F116A"/>
                  </a:solidFill>
                  <a:latin typeface="Comic Sans MS" charset="0"/>
                  <a:ea typeface="Comic Sans MS" charset="0"/>
                  <a:cs typeface="Comic Sans MS" charset="0"/>
                  <a:sym typeface="Comic Sans MS" charset="0"/>
                </a:rPr>
                <a:t>go BAD!</a:t>
              </a:r>
            </a:p>
          </p:txBody>
        </p:sp>
      </p:grpSp>
    </p:spTree>
    <p:extLst>
      <p:ext uri="{BB962C8B-B14F-4D97-AF65-F5344CB8AC3E}">
        <p14:creationId xmlns:p14="http://schemas.microsoft.com/office/powerpoint/2010/main" val="24423458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324"/>
                                        </p:tgtEl>
                                        <p:attrNameLst>
                                          <p:attrName>style.visibility</p:attrName>
                                        </p:attrNameLst>
                                      </p:cBhvr>
                                      <p:to>
                                        <p:strVal val="visible"/>
                                      </p:to>
                                    </p:set>
                                    <p:animEffect transition="in" filter="wipe(down)">
                                      <p:cBhvr>
                                        <p:cTn id="7" dur="500"/>
                                        <p:tgtEl>
                                          <p:spTgt spid="12324"/>
                                        </p:tgtEl>
                                      </p:cBhvr>
                                    </p:animEffect>
                                  </p:childTnLst>
                                </p:cTn>
                              </p:par>
                            </p:childTnLst>
                          </p:cTn>
                        </p:par>
                        <p:par>
                          <p:cTn id="8" fill="hold">
                            <p:stCondLst>
                              <p:cond delay="500"/>
                            </p:stCondLst>
                            <p:childTnLst>
                              <p:par>
                                <p:cTn id="9" presetID="22" presetClass="entr" presetSubtype="4" fill="hold"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500"/>
                            </p:stCondLst>
                            <p:childTnLst>
                              <p:par>
                                <p:cTn id="13" presetID="22" presetClass="entr" presetSubtype="4" fill="hold" nodeType="afterEffect">
                                  <p:stCondLst>
                                    <p:cond delay="50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r>
              <a:rPr lang="en-US"/>
              <a:t>Photorespiration</a:t>
            </a:r>
          </a:p>
        </p:txBody>
      </p:sp>
      <p:sp>
        <p:nvSpPr>
          <p:cNvPr id="37891" name="Rectangle 3"/>
          <p:cNvSpPr>
            <a:spLocks noGrp="1" noRot="1" noChangeArrowheads="1"/>
          </p:cNvSpPr>
          <p:nvPr>
            <p:ph type="body" idx="1"/>
          </p:nvPr>
        </p:nvSpPr>
        <p:spPr>
          <a:xfrm>
            <a:off x="304800" y="1524000"/>
            <a:ext cx="8540750" cy="5029200"/>
          </a:xfrm>
        </p:spPr>
        <p:txBody>
          <a:bodyPr/>
          <a:lstStyle/>
          <a:p>
            <a:pPr>
              <a:lnSpc>
                <a:spcPct val="90000"/>
              </a:lnSpc>
            </a:pPr>
            <a:r>
              <a:rPr lang="en-US" sz="2800">
                <a:effectLst/>
              </a:rPr>
              <a:t>In most plants initial fixation of CO</a:t>
            </a:r>
            <a:r>
              <a:rPr lang="en-US" sz="2800" baseline="-25000">
                <a:effectLst/>
              </a:rPr>
              <a:t>2</a:t>
            </a:r>
            <a:r>
              <a:rPr lang="en-US" sz="2800">
                <a:effectLst/>
              </a:rPr>
              <a:t> occurs via rubisco and results in a three-carbon compound, 3-phosphoglycerate.</a:t>
            </a:r>
          </a:p>
          <a:p>
            <a:pPr>
              <a:lnSpc>
                <a:spcPct val="90000"/>
              </a:lnSpc>
            </a:pPr>
            <a:r>
              <a:rPr lang="en-US" sz="2800">
                <a:effectLst/>
              </a:rPr>
              <a:t>When their stomata are closed on a hot, dry day, CO</a:t>
            </a:r>
            <a:r>
              <a:rPr lang="en-US" sz="2800" baseline="-25000">
                <a:effectLst/>
              </a:rPr>
              <a:t>2</a:t>
            </a:r>
            <a:r>
              <a:rPr lang="en-US" sz="2800">
                <a:effectLst/>
              </a:rPr>
              <a:t> levels drop as CO</a:t>
            </a:r>
            <a:r>
              <a:rPr lang="en-US" sz="2800" baseline="-25000">
                <a:effectLst/>
              </a:rPr>
              <a:t>2</a:t>
            </a:r>
            <a:r>
              <a:rPr lang="en-US" sz="2800">
                <a:effectLst/>
              </a:rPr>
              <a:t> is consumed in the Calvin cycle.</a:t>
            </a:r>
          </a:p>
          <a:p>
            <a:pPr>
              <a:lnSpc>
                <a:spcPct val="90000"/>
              </a:lnSpc>
            </a:pPr>
            <a:r>
              <a:rPr lang="en-US" sz="2800">
                <a:effectLst/>
              </a:rPr>
              <a:t>At the same time, O</a:t>
            </a:r>
            <a:r>
              <a:rPr lang="en-US" sz="2800" baseline="-25000">
                <a:effectLst/>
              </a:rPr>
              <a:t>2</a:t>
            </a:r>
            <a:r>
              <a:rPr lang="en-US" sz="2800">
                <a:effectLst/>
              </a:rPr>
              <a:t> levels rise as the light reaction converts light to chemical energy.</a:t>
            </a:r>
          </a:p>
          <a:p>
            <a:pPr>
              <a:lnSpc>
                <a:spcPct val="90000"/>
              </a:lnSpc>
            </a:pPr>
            <a:r>
              <a:rPr lang="en-US" sz="2800">
                <a:effectLst/>
              </a:rPr>
              <a:t>While rubisco normally accepts CO</a:t>
            </a:r>
            <a:r>
              <a:rPr lang="en-US" sz="2800" baseline="-25000">
                <a:effectLst/>
              </a:rPr>
              <a:t>2</a:t>
            </a:r>
            <a:r>
              <a:rPr lang="en-US" sz="2800">
                <a:effectLst/>
              </a:rPr>
              <a:t>, when the O</a:t>
            </a:r>
            <a:r>
              <a:rPr lang="en-US" sz="2800" baseline="-25000">
                <a:effectLst/>
              </a:rPr>
              <a:t>2</a:t>
            </a:r>
            <a:r>
              <a:rPr lang="en-US" sz="2800">
                <a:effectLst/>
              </a:rPr>
              <a:t>/CO</a:t>
            </a:r>
            <a:r>
              <a:rPr lang="en-US" sz="2800" baseline="-25000">
                <a:effectLst/>
              </a:rPr>
              <a:t>2</a:t>
            </a:r>
            <a:r>
              <a:rPr lang="en-US" sz="2800">
                <a:effectLst/>
              </a:rPr>
              <a:t> ratio increases (on a hot, dry day with closed stomata), rubisco can add O</a:t>
            </a:r>
            <a:r>
              <a:rPr lang="en-US" sz="2800" baseline="-25000">
                <a:effectLst/>
              </a:rPr>
              <a:t>2</a:t>
            </a:r>
            <a:r>
              <a:rPr lang="en-US" sz="2800">
                <a:effectLst/>
              </a:rPr>
              <a:t> to RuBP.</a:t>
            </a:r>
          </a:p>
        </p:txBody>
      </p:sp>
    </p:spTree>
    <p:extLst>
      <p:ext uri="{BB962C8B-B14F-4D97-AF65-F5344CB8AC3E}">
        <p14:creationId xmlns:p14="http://schemas.microsoft.com/office/powerpoint/2010/main" val="2276401616"/>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1263</Words>
  <Application>Microsoft Office PowerPoint</Application>
  <PresentationFormat>On-screen Show (4:3)</PresentationFormat>
  <Paragraphs>180</Paragraphs>
  <Slides>25</Slides>
  <Notes>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Plant Adaptations: C3 and C4 plants</vt:lpstr>
      <vt:lpstr>Leaf anatomy</vt:lpstr>
      <vt:lpstr>Remember The Needs of Plants!</vt:lpstr>
      <vt:lpstr>Controlling water loss from leaves</vt:lpstr>
      <vt:lpstr>When stomates close… </vt:lpstr>
      <vt:lpstr>Inefficiency of RuBisCo: CO2 vs O2</vt:lpstr>
      <vt:lpstr>PowerPoint Presentation</vt:lpstr>
      <vt:lpstr>PowerPoint Presentation</vt:lpstr>
      <vt:lpstr>Photorespiration</vt:lpstr>
      <vt:lpstr>PowerPoint Presentation</vt:lpstr>
      <vt:lpstr>Impact of Photorespiration </vt:lpstr>
      <vt:lpstr>PowerPoint Presentation</vt:lpstr>
      <vt:lpstr>PowerPoint Presentation</vt:lpstr>
      <vt:lpstr>Reducing photorespiration </vt:lpstr>
      <vt:lpstr>Working of the C4</vt:lpstr>
      <vt:lpstr>PowerPoint Presentation</vt:lpstr>
      <vt:lpstr>PowerPoint Presentation</vt:lpstr>
      <vt:lpstr>Comparative anatomy</vt:lpstr>
      <vt:lpstr>C4 Leaf Biochemistry Up Close:  Photosynthesis across 2 different cells.</vt:lpstr>
      <vt:lpstr>CAM (Crassulacean Acid Metabolism) plants</vt:lpstr>
      <vt:lpstr>CAM plants</vt:lpstr>
      <vt:lpstr>CAM Plant Biochemistry: Photosynthesis at 2 times of day</vt:lpstr>
      <vt:lpstr>C4 vs CAM Summary</vt:lpstr>
      <vt:lpstr>Why the C3 problem?</vt:lpstr>
      <vt:lpstr>Supporting a biosphere</vt:lpstr>
    </vt:vector>
  </TitlesOfParts>
  <Company>Toronto District School Board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Adaptations: C3 and C4 plants</dc:title>
  <dc:creator>House, Jacob</dc:creator>
  <cp:lastModifiedBy>House, Jacob</cp:lastModifiedBy>
  <cp:revision>1</cp:revision>
  <dcterms:created xsi:type="dcterms:W3CDTF">2013-12-02T16:25:03Z</dcterms:created>
  <dcterms:modified xsi:type="dcterms:W3CDTF">2013-12-02T16:27:23Z</dcterms:modified>
</cp:coreProperties>
</file>