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31"/>
  </p:notesMasterIdLst>
  <p:handoutMasterIdLst>
    <p:handoutMasterId r:id="rId32"/>
  </p:handoutMasterIdLst>
  <p:sldIdLst>
    <p:sldId id="256" r:id="rId2"/>
    <p:sldId id="413" r:id="rId3"/>
    <p:sldId id="414" r:id="rId4"/>
    <p:sldId id="415" r:id="rId5"/>
    <p:sldId id="416" r:id="rId6"/>
    <p:sldId id="313" r:id="rId7"/>
    <p:sldId id="417" r:id="rId8"/>
    <p:sldId id="394" r:id="rId9"/>
    <p:sldId id="395" r:id="rId10"/>
    <p:sldId id="418" r:id="rId11"/>
    <p:sldId id="397" r:id="rId12"/>
    <p:sldId id="398" r:id="rId13"/>
    <p:sldId id="399" r:id="rId14"/>
    <p:sldId id="400" r:id="rId15"/>
    <p:sldId id="401" r:id="rId16"/>
    <p:sldId id="402" r:id="rId17"/>
    <p:sldId id="403" r:id="rId18"/>
    <p:sldId id="404" r:id="rId19"/>
    <p:sldId id="427" r:id="rId20"/>
    <p:sldId id="420" r:id="rId21"/>
    <p:sldId id="421" r:id="rId22"/>
    <p:sldId id="419" r:id="rId23"/>
    <p:sldId id="408" r:id="rId24"/>
    <p:sldId id="422" r:id="rId25"/>
    <p:sldId id="405" r:id="rId26"/>
    <p:sldId id="406" r:id="rId27"/>
    <p:sldId id="423" r:id="rId28"/>
    <p:sldId id="425" r:id="rId29"/>
    <p:sldId id="426" r:id="rId30"/>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A9FF"/>
    <a:srgbClr val="006300"/>
    <a:srgbClr val="000000"/>
    <a:srgbClr val="CC0000"/>
    <a:srgbClr val="FFEA18"/>
    <a:srgbClr val="0F116A"/>
    <a:srgbClr val="80FF00"/>
    <a:srgbClr val="004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2448" y="-1098"/>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5" d="100"/>
          <a:sy n="125" d="100"/>
        </p:scale>
        <p:origin x="-29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
        <p:nvSpPr>
          <p:cNvPr id="58375" name="Text Box 7"/>
          <p:cNvSpPr txBox="1">
            <a:spLocks noChangeArrowheads="1"/>
          </p:cNvSpPr>
          <p:nvPr/>
        </p:nvSpPr>
        <p:spPr bwMode="auto">
          <a:xfrm>
            <a:off x="228600" y="223937"/>
            <a:ext cx="6400800" cy="307777"/>
          </a:xfrm>
          <a:prstGeom prst="rect">
            <a:avLst/>
          </a:prstGeom>
          <a:noFill/>
          <a:ln w="9525">
            <a:noFill/>
            <a:miter lim="800000"/>
            <a:headEnd/>
            <a:tailEnd/>
          </a:ln>
          <a:effectLst/>
        </p:spPr>
        <p:txBody>
          <a:bodyPr anchor="ctr">
            <a:prstTxWarp prst="textNoShape">
              <a:avLst/>
            </a:prstTxWarp>
            <a:spAutoFit/>
          </a:bodyPr>
          <a:lstStyle/>
          <a:p>
            <a:pPr>
              <a:tabLst>
                <a:tab pos="6170613" algn="r"/>
              </a:tabLst>
              <a:defRPr/>
            </a:pPr>
            <a:r>
              <a:rPr lang="en-US" sz="1400" b="1" dirty="0" smtClean="0"/>
              <a:t>AP Biology</a:t>
            </a:r>
            <a:endParaRPr lang="en-US" sz="1400" b="1" dirty="0"/>
          </a:p>
        </p:txBody>
      </p:sp>
    </p:spTree>
    <p:extLst>
      <p:ext uri="{BB962C8B-B14F-4D97-AF65-F5344CB8AC3E}">
        <p14:creationId xmlns:p14="http://schemas.microsoft.com/office/powerpoint/2010/main" val="3547834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p14="http://schemas.microsoft.com/office/powerpoint/2010/main" val="27294638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7448B92-501D-2F4F-A3AA-2EF4627B12FE}" type="slidenum">
              <a:rPr lang="en-US"/>
              <a:pPr/>
              <a:t>1</a:t>
            </a:fld>
            <a:endParaRPr lang="en-US"/>
          </a:p>
        </p:txBody>
      </p:sp>
      <p:sp>
        <p:nvSpPr>
          <p:cNvPr id="368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9C31D3-1889-1E4A-A8F4-82A3C8DECAA2}" type="slidenum">
              <a:rPr lang="en-US"/>
              <a:pPr/>
              <a:t>11</a:t>
            </a:fld>
            <a:endParaRPr 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15127C-4E5F-9649-9004-63C9DF32545C}" type="slidenum">
              <a:rPr lang="en-US"/>
              <a:pPr/>
              <a:t>13</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0F454A4-0E10-A84F-B1CD-C3DE245CD5D3}" type="slidenum">
              <a:rPr lang="en-US"/>
              <a:pPr/>
              <a:t>15</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a:ln/>
        </p:spPr>
        <p:txBody>
          <a:bodyPr/>
          <a:lstStyle/>
          <a:p>
            <a:pPr>
              <a:lnSpc>
                <a:spcPct val="90000"/>
              </a:lnSpc>
              <a:buClr>
                <a:srgbClr val="339933"/>
              </a:buClr>
            </a:pPr>
            <a:r>
              <a:rPr lang="en-US">
                <a:solidFill>
                  <a:srgbClr val="000000"/>
                </a:solidFill>
              </a:rPr>
              <a:t>The low solubility of oxygen in water is a fundamental problem for animals that rely on the circulatory systems for oxygen delivery.</a:t>
            </a:r>
          </a:p>
          <a:p>
            <a:pPr marL="233363" lvl="1" indent="-119063">
              <a:lnSpc>
                <a:spcPct val="90000"/>
              </a:lnSpc>
              <a:buClr>
                <a:schemeClr val="tx1"/>
              </a:buClr>
            </a:pPr>
            <a:r>
              <a:rPr lang="en-US">
                <a:solidFill>
                  <a:srgbClr val="000000"/>
                </a:solidFill>
              </a:rPr>
              <a:t>For example, a person exercising consumes almost 2 L of O</a:t>
            </a:r>
            <a:r>
              <a:rPr lang="en-US" baseline="-25000">
                <a:solidFill>
                  <a:srgbClr val="000000"/>
                </a:solidFill>
              </a:rPr>
              <a:t>2</a:t>
            </a:r>
            <a:r>
              <a:rPr lang="en-US">
                <a:solidFill>
                  <a:srgbClr val="000000"/>
                </a:solidFill>
              </a:rPr>
              <a:t> per minute, but at normal body temperature and air pressure, only 4.5 mL of O</a:t>
            </a:r>
            <a:r>
              <a:rPr lang="en-US" baseline="-25000">
                <a:solidFill>
                  <a:srgbClr val="000000"/>
                </a:solidFill>
              </a:rPr>
              <a:t>2</a:t>
            </a:r>
            <a:r>
              <a:rPr lang="en-US">
                <a:solidFill>
                  <a:srgbClr val="000000"/>
                </a:solidFill>
              </a:rPr>
              <a:t> can dissolve in a liter of blood in the lungs.</a:t>
            </a:r>
          </a:p>
          <a:p>
            <a:pPr marL="233363" lvl="1" indent="-119063">
              <a:lnSpc>
                <a:spcPct val="90000"/>
              </a:lnSpc>
              <a:buClr>
                <a:schemeClr val="tx1"/>
              </a:buClr>
            </a:pPr>
            <a:r>
              <a:rPr lang="en-US">
                <a:solidFill>
                  <a:srgbClr val="000000"/>
                </a:solidFill>
              </a:rPr>
              <a:t>If 80% of the dissolved O</a:t>
            </a:r>
            <a:r>
              <a:rPr lang="en-US" baseline="-25000">
                <a:solidFill>
                  <a:srgbClr val="000000"/>
                </a:solidFill>
              </a:rPr>
              <a:t>2</a:t>
            </a:r>
            <a:r>
              <a:rPr lang="en-US">
                <a:solidFill>
                  <a:srgbClr val="000000"/>
                </a:solidFill>
              </a:rPr>
              <a:t> were delivered to the tissues (an unrealistically high percentage), the heart would need to pump 500 L of blood per minute — a ton every 2 minutes.</a:t>
            </a:r>
          </a:p>
          <a:p>
            <a:pPr>
              <a:lnSpc>
                <a:spcPct val="90000"/>
              </a:lnSpc>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335D8E9-C9D2-574E-8547-94AE9F883C66}" type="slidenum">
              <a:rPr lang="en-US"/>
              <a:pPr/>
              <a:t>16</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0C280AA-6D29-454E-A3D0-FB3109A3AB16}" type="slidenum">
              <a:rPr lang="en-US"/>
              <a:pPr/>
              <a:t>17</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8A0134-F4FB-134B-B8AF-773ECBEC4BF7}" type="slidenum">
              <a:rPr lang="en-US"/>
              <a:pPr/>
              <a:t>18</a:t>
            </a:fld>
            <a:endParaRPr 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14F54FB8-C33B-4D28-A287-3DAD961B7C44}" type="slidenum">
              <a:rPr lang="en-US" altLang="en-US" sz="1200" b="0">
                <a:latin typeface="Times" pitchFamily="18" charset="0"/>
              </a:rPr>
              <a:pPr/>
              <a:t>22</a:t>
            </a:fld>
            <a:endParaRPr lang="en-US" altLang="en-US" sz="1200" b="0">
              <a:latin typeface="Times"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74EFE10-D5F0-4048-9E08-AD01D4C7501F}" type="slidenum">
              <a:rPr lang="en-US"/>
              <a:pPr/>
              <a:t>23</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a:ln/>
        </p:spPr>
        <p:txBody>
          <a:bodyPr/>
          <a:lstStyle/>
          <a:p>
            <a:r>
              <a:rPr lang="en-US"/>
              <a:t>Both mother and fetus share a common blood supply. In particular, the fetus's blood supply is delivered via the umbilical vein from the placenta, which is anchored to the wall of the mother's uterus. As blood courses through the mother, oxygen is delivered to capillary beds for gas exchange, and by the time blood reaches the capillaries of the placenta, its oxygen saturation has decreased considerably. In order to recover enough oxygen to sustain itself, the fetus must be able to bind oxygen with a greater affinity than the mother.</a:t>
            </a:r>
          </a:p>
          <a:p>
            <a:r>
              <a:rPr lang="en-US"/>
              <a:t>Fetal hemoglobin's affinity for oxygen is substantially greater than that of adult hemoglobin. Notably, the P50 value for fetal hemoglobin (i.e., the partial pressure of oxygen at which the protein is 50% saturated; lower values indicate greater affinity) is roughly 19 mmHg, whereas adult hemoglobin has a value of approximately 26.8 mmHg. As a result, the so-called "oxygen saturation curve", which plots percent saturation vs. pO2, is left-shifted for fetal hemoglobin in comparison to the same curve in adult hemoglobin.</a:t>
            </a:r>
          </a:p>
          <a:p>
            <a:endParaRPr lang="en-US"/>
          </a:p>
          <a:p>
            <a:r>
              <a:rPr lang="en-US"/>
              <a:t>Hydroxyurea, used also as an anti-cancer drug, is a viable treatment for sickle cell anemia, as it promotes the production of fetal hemoglobin while inhibiting sickling.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B1D407B-EC53-9C48-84E2-81F15F7B45B6}" type="slidenum">
              <a:rPr lang="en-US"/>
              <a:pPr/>
              <a:t>25</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BFB21C-4086-B649-8E1D-B3B6F8E275C0}" type="slidenum">
              <a:rPr lang="en-US"/>
              <a:pPr/>
              <a:t>26</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0E10C8A-9A96-A54D-9C75-3E00A6D5C14F}" type="slidenum">
              <a:rPr lang="en-US"/>
              <a:pPr/>
              <a:t>2</a:t>
            </a:fld>
            <a:endParaRPr lang="en-US"/>
          </a:p>
        </p:txBody>
      </p:sp>
      <p:sp>
        <p:nvSpPr>
          <p:cNvPr id="20483" name="Rectangle 1026"/>
          <p:cNvSpPr>
            <a:spLocks noGrp="1" noRot="1" noChangeAspect="1" noChangeArrowheads="1"/>
          </p:cNvSpPr>
          <p:nvPr>
            <p:ph type="sldImg"/>
          </p:nvPr>
        </p:nvSpPr>
        <p:spPr>
          <a:solidFill>
            <a:srgbClr val="FFFFFF"/>
          </a:solidFill>
          <a:ln/>
        </p:spPr>
      </p:sp>
      <p:sp>
        <p:nvSpPr>
          <p:cNvPr id="204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71D72F05-18E5-403B-A7F1-CDCF6C40E1E7}" type="slidenum">
              <a:rPr lang="en-US" altLang="en-US" sz="1200" b="0">
                <a:latin typeface="Times" pitchFamily="18" charset="0"/>
              </a:rPr>
              <a:pPr/>
              <a:t>3</a:t>
            </a:fld>
            <a:endParaRPr lang="en-US" altLang="en-US" sz="1200" b="0">
              <a:latin typeface="Times"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5F670D62-870A-4F45-881B-C79B2B4EE51A}" type="slidenum">
              <a:rPr lang="en-US" altLang="en-US" sz="1200" b="0">
                <a:latin typeface="Times" pitchFamily="18" charset="0"/>
              </a:rPr>
              <a:pPr/>
              <a:t>4</a:t>
            </a:fld>
            <a:endParaRPr lang="en-US" altLang="en-US" sz="1200" b="0">
              <a:latin typeface="Times"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mtClean="0">
                <a:latin typeface="Arial" pitchFamily="34" charset="0"/>
              </a:rPr>
              <a:t> small intestines</a:t>
            </a:r>
          </a:p>
          <a:p>
            <a:pPr eaLnBrk="1" hangingPunct="1">
              <a:buFontTx/>
              <a:buChar char="-"/>
            </a:pPr>
            <a:r>
              <a:rPr lang="en-US" altLang="en-US" smtClean="0">
                <a:latin typeface="Arial" pitchFamily="34" charset="0"/>
              </a:rPr>
              <a:t> large intestines</a:t>
            </a:r>
          </a:p>
          <a:p>
            <a:pPr eaLnBrk="1" hangingPunct="1">
              <a:buFontTx/>
              <a:buChar char="-"/>
            </a:pPr>
            <a:r>
              <a:rPr lang="en-US" altLang="en-US" smtClean="0">
                <a:latin typeface="Arial" pitchFamily="34" charset="0"/>
              </a:rPr>
              <a:t> capillaries</a:t>
            </a:r>
          </a:p>
          <a:p>
            <a:pPr eaLnBrk="1" hangingPunct="1">
              <a:buFontTx/>
              <a:buChar char="-"/>
            </a:pPr>
            <a:r>
              <a:rPr lang="en-US" altLang="en-US" smtClean="0">
                <a:latin typeface="Arial" pitchFamily="34" charset="0"/>
              </a:rPr>
              <a:t> mitochondria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B7DAC720-0682-4CC3-88A7-E9222A03AEF7}" type="slidenum">
              <a:rPr lang="en-US" altLang="en-US" sz="1200" b="0">
                <a:latin typeface="Times" pitchFamily="18" charset="0"/>
              </a:rPr>
              <a:pPr/>
              <a:t>5</a:t>
            </a:fld>
            <a:endParaRPr lang="en-US" altLang="en-US" sz="1200" b="0">
              <a:latin typeface="Times"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rPr>
              <a:t>Lungs, like digestive system, are an entry point into the body</a:t>
            </a:r>
          </a:p>
          <a:p>
            <a:pPr marL="233363" lvl="1" indent="-119063" eaLnBrk="1" hangingPunct="1"/>
            <a:r>
              <a:rPr lang="en-US" altLang="en-US" smtClean="0">
                <a:latin typeface="Arial" pitchFamily="34" charset="0"/>
              </a:rPr>
              <a:t>lungs are not in direct contact with other parts of the body</a:t>
            </a:r>
          </a:p>
          <a:p>
            <a:pPr marL="233363" lvl="1" indent="-119063" eaLnBrk="1" hangingPunct="1"/>
            <a:r>
              <a:rPr lang="en-US" altLang="en-US" smtClean="0">
                <a:latin typeface="Arial" pitchFamily="34" charset="0"/>
              </a:rPr>
              <a:t>circulatory system transports gases </a:t>
            </a:r>
            <a:br>
              <a:rPr lang="en-US" altLang="en-US" smtClean="0">
                <a:latin typeface="Arial" pitchFamily="34" charset="0"/>
              </a:rPr>
            </a:br>
            <a:r>
              <a:rPr lang="en-US" altLang="en-US" smtClean="0">
                <a:latin typeface="Arial" pitchFamily="34" charset="0"/>
              </a:rPr>
              <a:t>between lungs &amp; rest of body</a:t>
            </a:r>
          </a:p>
          <a:p>
            <a:pPr eaLnBrk="1" hangingPunct="1"/>
            <a:endParaRPr lang="en-US"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8EEF01-2197-1B4F-80DD-08B9760366ED}" type="slidenum">
              <a:rPr lang="en-US"/>
              <a:pPr/>
              <a:t>6</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3184E02-0554-294D-A35F-68C7A81D7F5E}" type="slidenum">
              <a:rPr lang="en-US"/>
              <a:pPr/>
              <a:t>8</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F7DEC2F-0EE4-E348-A967-00BC3EA31F86}" type="slidenum">
              <a:rPr lang="en-US"/>
              <a:pPr/>
              <a:t>9</a:t>
            </a:fld>
            <a:endParaRPr lang="en-US"/>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fld id="{B411625D-E477-4AF8-80D5-B74CED9CE6DF}" type="slidenum">
              <a:rPr lang="en-US" altLang="en-US" sz="1200" b="0">
                <a:latin typeface="Times" pitchFamily="18" charset="0"/>
              </a:rPr>
              <a:pPr/>
              <a:t>10</a:t>
            </a:fld>
            <a:endParaRPr lang="en-US" altLang="en-US" sz="1200" b="0">
              <a:latin typeface="Times"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F53D57C-FFF9-49E7-8520-8B337DA5055B}" type="datetime1">
              <a:rPr lang="en-US" smtClean="0"/>
              <a:t>3/22/2016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4AE7A9-99F2-4DCE-8C88-10926D5A8BC0}" type="datetime1">
              <a:rPr lang="en-US" smtClean="0"/>
              <a:t>3/22/2016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388946-3589-4BEE-98E3-08EC68340672}" type="datetime1">
              <a:rPr lang="en-US" smtClean="0"/>
              <a:t>3/22/2016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2E7235-B509-489A-A951-C3FAE707733B}" type="datetime1">
              <a:rPr lang="en-US" smtClean="0"/>
              <a:t>3/22/2016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F67430-F557-4D21-A71A-57EAE32B460C}" type="datetime1">
              <a:rPr lang="en-US" smtClean="0"/>
              <a:t>3/22/2016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D5D652-8156-4ED3-B8D2-E9DB10B5EB0D}" type="datetime1">
              <a:rPr lang="en-US" smtClean="0"/>
              <a:t>3/22/2016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BB6405A-797C-4580-BF0C-754492CC18ED}" type="datetime1">
              <a:rPr lang="en-US" smtClean="0"/>
              <a:t>3/22/2016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374580-3741-4162-BDEF-4A2622A8B2B0}" type="datetime1">
              <a:rPr lang="en-US" smtClean="0"/>
              <a:t>3/22/2016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2C6F19-0690-47A0-8BC6-71685706986E}" type="datetime1">
              <a:rPr lang="en-US" smtClean="0"/>
              <a:t>3/22/2016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907867-5046-4789-B107-5452F2F11BDB}" type="datetime1">
              <a:rPr lang="en-US" smtClean="0"/>
              <a:t>3/22/2016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8C2024-DAE8-4098-A008-DD2F0F8687D5}" type="datetime1">
              <a:rPr lang="en-US" smtClean="0"/>
              <a:t>3/22/2016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IB Biology</a:t>
            </a: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100000">
              <a:schemeClr val="accent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304800" y="11557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258C80-6843-4224-85BF-53ED35489B56}" type="datetime1">
              <a:rPr lang="en-US" smtClean="0"/>
              <a:t>3/22/2016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IB Biology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10.jpeg"/><Relationship Id="rId4" Type="http://schemas.openxmlformats.org/officeDocument/2006/relationships/audio" Target="../media/audio4.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etbodysmart.com/ap/respiratorysystem/physiology/gases/menu/animation.html"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audio" Target="../media/audio3.bin"/><Relationship Id="rId4" Type="http://schemas.openxmlformats.org/officeDocument/2006/relationships/audio" Target="../media/audio2.bin"/></Relationships>
</file>

<file path=ppt/slides/_rels/slide20.xml.rels><?xml version="1.0" encoding="UTF-8" standalone="yes"?>
<Relationships xmlns="http://schemas.openxmlformats.org/package/2006/relationships"><Relationship Id="rId3" Type="http://schemas.openxmlformats.org/officeDocument/2006/relationships/hyperlink" Target="http://www.getbodysmart.com/ap/respiratorysystem/physiology/gases/myoglobin/animation.html" TargetMode="Externa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audio" Target="../media/audio4.bin"/></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medindia.net/animation/Mesothelioma.asp" TargetMode="External"/><Relationship Id="rId7" Type="http://schemas.openxmlformats.org/officeDocument/2006/relationships/hyperlink" Target="http://www.youtube.com/watch?v=_mEWJHagMU0"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health.discovery.com/tools/blausen/blausen.html" TargetMode="Externa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8_alFJuF4w4&amp;feature=related"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audio" Target="../media/audio4.bin"/></Relationships>
</file>

<file path=ppt/slides/_rels/slide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50800" y="76200"/>
            <a:ext cx="8509876" cy="1077218"/>
          </a:xfrm>
          <a:prstGeom prst="rect">
            <a:avLst/>
          </a:prstGeom>
          <a:solidFill>
            <a:schemeClr val="tx1"/>
          </a:solidFill>
        </p:spPr>
        <p:txBody>
          <a:bodyPr wrap="square" rtlCol="0">
            <a:spAutoFit/>
          </a:bodyPr>
          <a:lstStyle/>
          <a:p>
            <a:r>
              <a:rPr lang="en-US" sz="3200" dirty="0" smtClean="0">
                <a:solidFill>
                  <a:srgbClr val="FFFFFF"/>
                </a:solidFill>
              </a:rPr>
              <a:t>6.4 &amp; D.6 The Respiratory System: </a:t>
            </a:r>
          </a:p>
          <a:p>
            <a:r>
              <a:rPr lang="en-US" sz="3200" dirty="0" smtClean="0">
                <a:solidFill>
                  <a:srgbClr val="FFFFFF"/>
                </a:solidFill>
              </a:rPr>
              <a:t>Gas Exchange &amp; Transport of Gases</a:t>
            </a:r>
            <a:endParaRPr lang="en-US" sz="3200" dirty="0">
              <a:solidFill>
                <a:srgbClr val="FFFFFF"/>
              </a:solidFill>
            </a:endParaRP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42_26AutonomBreathControl_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1600" y="1804988"/>
            <a:ext cx="5181600"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440" name="AutoShape 8"/>
          <p:cNvSpPr>
            <a:spLocks noChangeArrowheads="1"/>
          </p:cNvSpPr>
          <p:nvPr/>
        </p:nvSpPr>
        <p:spPr bwMode="auto">
          <a:xfrm>
            <a:off x="7069138" y="346075"/>
            <a:ext cx="2074862" cy="996950"/>
          </a:xfrm>
          <a:prstGeom prst="wedgeEllipseCallout">
            <a:avLst>
              <a:gd name="adj1" fmla="val 5088"/>
              <a:gd name="adj2" fmla="val 175477"/>
            </a:avLst>
          </a:prstGeom>
          <a:solidFill>
            <a:srgbClr val="FFEA18"/>
          </a:solidFill>
          <a:ln w="38100">
            <a:solidFill>
              <a:srgbClr val="CC0000"/>
            </a:solidFill>
            <a:miter lim="800000"/>
            <a:headEnd/>
            <a:tailEnd/>
          </a:ln>
        </p:spPr>
        <p:txBody>
          <a:bodyPr wrap="none" lIns="0" tIns="0" rIns="0" bIns="0" anchor="ct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r>
              <a:rPr lang="en-US" altLang="en-US" sz="1800">
                <a:solidFill>
                  <a:srgbClr val="0F116A"/>
                </a:solidFill>
                <a:latin typeface="Comic Sans MS" pitchFamily="66" charset="0"/>
              </a:rPr>
              <a:t>don’t want</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to have to think</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to breathe</a:t>
            </a:r>
            <a:r>
              <a:rPr lang="en-US" altLang="en-US" sz="1800" i="1">
                <a:solidFill>
                  <a:srgbClr val="0F116A"/>
                </a:solidFill>
                <a:latin typeface="Comic Sans MS" pitchFamily="66" charset="0"/>
              </a:rPr>
              <a:t>!</a:t>
            </a:r>
            <a:endParaRPr lang="en-US" altLang="en-US" sz="1800">
              <a:solidFill>
                <a:srgbClr val="0F116A"/>
              </a:solidFill>
              <a:latin typeface="Comic Sans MS" pitchFamily="66" charset="0"/>
            </a:endParaRPr>
          </a:p>
        </p:txBody>
      </p:sp>
      <p:sp>
        <p:nvSpPr>
          <p:cNvPr id="48132" name="Rectangle 6"/>
          <p:cNvSpPr>
            <a:spLocks noChangeArrowheads="1"/>
          </p:cNvSpPr>
          <p:nvPr/>
        </p:nvSpPr>
        <p:spPr bwMode="auto">
          <a:xfrm>
            <a:off x="228600" y="6400800"/>
            <a:ext cx="1447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endParaRPr lang="en-US" altLang="en-US"/>
          </a:p>
        </p:txBody>
      </p:sp>
      <p:sp>
        <p:nvSpPr>
          <p:cNvPr id="48133" name="Rectangle 3"/>
          <p:cNvSpPr>
            <a:spLocks noGrp="1" noChangeArrowheads="1"/>
          </p:cNvSpPr>
          <p:nvPr>
            <p:ph type="title"/>
          </p:nvPr>
        </p:nvSpPr>
        <p:spPr/>
        <p:txBody>
          <a:bodyPr/>
          <a:lstStyle/>
          <a:p>
            <a:pPr eaLnBrk="1" hangingPunct="1"/>
            <a:r>
              <a:rPr lang="en-US" altLang="en-US" dirty="0" smtClean="0"/>
              <a:t>Autonomic breathing control</a:t>
            </a:r>
          </a:p>
        </p:txBody>
      </p:sp>
      <p:sp>
        <p:nvSpPr>
          <p:cNvPr id="402436" name="Rectangle 4" descr="Rectangle: Click to edit Master text styles&#10;Second level&#10;Third level&#10;Fourth level&#10;Fifth level"/>
          <p:cNvSpPr>
            <a:spLocks noGrp="1" noChangeArrowheads="1"/>
          </p:cNvSpPr>
          <p:nvPr>
            <p:ph type="body" idx="1"/>
          </p:nvPr>
        </p:nvSpPr>
        <p:spPr>
          <a:xfrm>
            <a:off x="228600" y="1022459"/>
            <a:ext cx="8248650" cy="5334000"/>
          </a:xfrm>
        </p:spPr>
        <p:txBody>
          <a:bodyPr/>
          <a:lstStyle/>
          <a:p>
            <a:pPr eaLnBrk="1" hangingPunct="1"/>
            <a:r>
              <a:rPr lang="en-US" altLang="en-US" u="sng" dirty="0" smtClean="0">
                <a:solidFill>
                  <a:srgbClr val="CC0000"/>
                </a:solidFill>
              </a:rPr>
              <a:t>Medulla</a:t>
            </a:r>
            <a:r>
              <a:rPr lang="en-US" altLang="en-US" dirty="0" smtClean="0"/>
              <a:t> sets rhythm &amp; </a:t>
            </a:r>
            <a:r>
              <a:rPr lang="en-US" altLang="en-US" u="sng" dirty="0" smtClean="0">
                <a:solidFill>
                  <a:srgbClr val="CC0000"/>
                </a:solidFill>
              </a:rPr>
              <a:t>pons</a:t>
            </a:r>
            <a:r>
              <a:rPr lang="en-US" altLang="en-US" dirty="0" smtClean="0"/>
              <a:t> moderates it</a:t>
            </a:r>
          </a:p>
          <a:p>
            <a:pPr lvl="1" eaLnBrk="1" hangingPunct="1"/>
            <a:r>
              <a:rPr lang="en-US" altLang="en-US" sz="2400" dirty="0" smtClean="0"/>
              <a:t>coordinate </a:t>
            </a:r>
            <a:br>
              <a:rPr lang="en-US" altLang="en-US" sz="2400" dirty="0" smtClean="0"/>
            </a:br>
            <a:r>
              <a:rPr lang="en-US" altLang="en-US" sz="2400" dirty="0" smtClean="0"/>
              <a:t>respiratory, </a:t>
            </a:r>
            <a:br>
              <a:rPr lang="en-US" altLang="en-US" sz="2400" dirty="0" smtClean="0"/>
            </a:br>
            <a:r>
              <a:rPr lang="en-US" altLang="en-US" sz="2400" dirty="0" smtClean="0"/>
              <a:t>cardiovascular </a:t>
            </a:r>
            <a:br>
              <a:rPr lang="en-US" altLang="en-US" sz="2400" dirty="0" smtClean="0"/>
            </a:br>
            <a:r>
              <a:rPr lang="en-US" altLang="en-US" sz="2400" dirty="0" smtClean="0"/>
              <a:t>systems &amp; </a:t>
            </a:r>
            <a:br>
              <a:rPr lang="en-US" altLang="en-US" sz="2400" dirty="0" smtClean="0"/>
            </a:br>
            <a:r>
              <a:rPr lang="en-US" altLang="en-US" sz="2400" dirty="0" smtClean="0"/>
              <a:t>metabolic </a:t>
            </a:r>
            <a:br>
              <a:rPr lang="en-US" altLang="en-US" sz="2400" dirty="0" smtClean="0"/>
            </a:br>
            <a:r>
              <a:rPr lang="en-US" altLang="en-US" sz="2400" dirty="0" smtClean="0"/>
              <a:t>demands</a:t>
            </a:r>
          </a:p>
          <a:p>
            <a:pPr eaLnBrk="1" hangingPunct="1"/>
            <a:r>
              <a:rPr lang="en-US" altLang="en-US" sz="2600" dirty="0" smtClean="0"/>
              <a:t>Nerve sensors in </a:t>
            </a:r>
            <a:br>
              <a:rPr lang="en-US" altLang="en-US" sz="2600" dirty="0" smtClean="0"/>
            </a:br>
            <a:r>
              <a:rPr lang="en-US" altLang="en-US" sz="2600" dirty="0" smtClean="0"/>
              <a:t>walls of aorta &amp; </a:t>
            </a:r>
            <a:br>
              <a:rPr lang="en-US" altLang="en-US" sz="2600" dirty="0" smtClean="0"/>
            </a:br>
            <a:r>
              <a:rPr lang="en-US" altLang="en-US" sz="2600" dirty="0" smtClean="0"/>
              <a:t>carotid arteries in </a:t>
            </a:r>
            <a:br>
              <a:rPr lang="en-US" altLang="en-US" sz="2600" dirty="0" smtClean="0"/>
            </a:br>
            <a:r>
              <a:rPr lang="en-US" altLang="en-US" sz="2600" dirty="0" smtClean="0"/>
              <a:t>neck detect </a:t>
            </a:r>
            <a:br>
              <a:rPr lang="en-US" altLang="en-US" sz="2600" dirty="0" smtClean="0"/>
            </a:br>
            <a:r>
              <a:rPr lang="en-US" altLang="en-US" sz="2600" dirty="0" smtClean="0"/>
              <a:t>O</a:t>
            </a:r>
            <a:r>
              <a:rPr lang="en-US" altLang="en-US" sz="2600" baseline="-25000" dirty="0" smtClean="0"/>
              <a:t>2</a:t>
            </a:r>
            <a:r>
              <a:rPr lang="en-US" altLang="en-US" sz="2600" dirty="0" smtClean="0"/>
              <a:t> &amp; CO</a:t>
            </a:r>
            <a:r>
              <a:rPr lang="en-US" altLang="en-US" sz="2600" baseline="-25000" dirty="0" smtClean="0"/>
              <a:t>2</a:t>
            </a:r>
            <a:r>
              <a:rPr lang="en-US" altLang="en-US" sz="2600" dirty="0" smtClean="0"/>
              <a:t> in blood</a:t>
            </a:r>
          </a:p>
        </p:txBody>
      </p:sp>
      <p:pic>
        <p:nvPicPr>
          <p:cNvPr id="402439" name="Picture 7" descr="penguin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9238" y="251936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1238862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2436">
                                            <p:txEl>
                                              <p:pRg st="0" end="0"/>
                                            </p:txEl>
                                          </p:spTgt>
                                        </p:tgtEl>
                                        <p:attrNameLst>
                                          <p:attrName>style.visibility</p:attrName>
                                        </p:attrNameLst>
                                      </p:cBhvr>
                                      <p:to>
                                        <p:strVal val="visible"/>
                                      </p:to>
                                    </p:set>
                                    <p:anim calcmode="lin" valueType="num">
                                      <p:cBhvr additive="base">
                                        <p:cTn id="7" dur="500" fill="hold"/>
                                        <p:tgtEl>
                                          <p:spTgt spid="4024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24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02439"/>
                                        </p:tgtEl>
                                        <p:attrNameLst>
                                          <p:attrName>style.visibility</p:attrName>
                                        </p:attrNameLst>
                                      </p:cBhvr>
                                      <p:to>
                                        <p:strVal val="visible"/>
                                      </p:to>
                                    </p:set>
                                    <p:animEffect transition="in" filter="wipe(down)">
                                      <p:cBhvr>
                                        <p:cTn id="13" dur="500"/>
                                        <p:tgtEl>
                                          <p:spTgt spid="402439"/>
                                        </p:tgtEl>
                                      </p:cBhvr>
                                    </p:animEffect>
                                  </p:childTnLst>
                                </p:cTn>
                              </p:par>
                            </p:childTnLst>
                          </p:cTn>
                        </p:par>
                        <p:par>
                          <p:cTn id="14" fill="hold" nodeType="afterGroup">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402440"/>
                                        </p:tgtEl>
                                        <p:attrNameLst>
                                          <p:attrName>style.visibility</p:attrName>
                                        </p:attrNameLst>
                                      </p:cBhvr>
                                      <p:to>
                                        <p:strVal val="visible"/>
                                      </p:to>
                                    </p:set>
                                    <p:animEffect transition="in" filter="wipe(down)">
                                      <p:cBhvr>
                                        <p:cTn id="17" dur="500"/>
                                        <p:tgtEl>
                                          <p:spTgt spid="402440"/>
                                        </p:tgtEl>
                                      </p:cBhvr>
                                    </p:animEffect>
                                  </p:childTnLst>
                                  <p:subTnLst>
                                    <p:audio>
                                      <p:cMediaNode>
                                        <p:cTn display="0" masterRel="sameClick">
                                          <p:stCondLst>
                                            <p:cond evt="begin" delay="0">
                                              <p:tn val="15"/>
                                            </p:cond>
                                          </p:stCondLst>
                                          <p:endCondLst>
                                            <p:cond evt="onStopAudio" delay="0">
                                              <p:tgtEl>
                                                <p:sldTgt/>
                                              </p:tgtEl>
                                            </p:cond>
                                          </p:endCondLst>
                                        </p:cTn>
                                        <p:tgtEl>
                                          <p:sndTgt r:embed="rId4" name="Qua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02436">
                                            <p:txEl>
                                              <p:pRg st="1" end="1"/>
                                            </p:txEl>
                                          </p:spTgt>
                                        </p:tgtEl>
                                        <p:attrNameLst>
                                          <p:attrName>style.visibility</p:attrName>
                                        </p:attrNameLst>
                                      </p:cBhvr>
                                      <p:to>
                                        <p:strVal val="visible"/>
                                      </p:to>
                                    </p:set>
                                    <p:anim calcmode="lin" valueType="num">
                                      <p:cBhvr additive="base">
                                        <p:cTn id="22" dur="500" fill="hold"/>
                                        <p:tgtEl>
                                          <p:spTgt spid="402436">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243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02436">
                                            <p:txEl>
                                              <p:pRg st="2" end="2"/>
                                            </p:txEl>
                                          </p:spTgt>
                                        </p:tgtEl>
                                        <p:attrNameLst>
                                          <p:attrName>style.visibility</p:attrName>
                                        </p:attrNameLst>
                                      </p:cBhvr>
                                      <p:to>
                                        <p:strVal val="visible"/>
                                      </p:to>
                                    </p:set>
                                    <p:anim calcmode="lin" valueType="num">
                                      <p:cBhvr additive="base">
                                        <p:cTn id="28" dur="500" fill="hold"/>
                                        <p:tgtEl>
                                          <p:spTgt spid="402436">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243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0" grpId="0" animBg="1" autoUpdateAnimBg="0"/>
      <p:bldP spid="40243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6" name="Picture 6" descr="48-20-HumanBrain-N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371850"/>
            <a:ext cx="3810000" cy="3271838"/>
          </a:xfrm>
          <a:prstGeom prst="rect">
            <a:avLst/>
          </a:prstGeom>
          <a:noFill/>
        </p:spPr>
      </p:pic>
      <p:sp>
        <p:nvSpPr>
          <p:cNvPr id="404482" name="Rectangle 2"/>
          <p:cNvSpPr>
            <a:spLocks noGrp="1" noChangeArrowheads="1"/>
          </p:cNvSpPr>
          <p:nvPr>
            <p:ph type="title"/>
          </p:nvPr>
        </p:nvSpPr>
        <p:spPr/>
        <p:txBody>
          <a:bodyPr/>
          <a:lstStyle/>
          <a:p>
            <a:r>
              <a:rPr lang="en-US"/>
              <a:t>Medulla monitors blood</a:t>
            </a:r>
          </a:p>
        </p:txBody>
      </p:sp>
      <p:sp>
        <p:nvSpPr>
          <p:cNvPr id="404483" name="Rectangle 3" descr="Rectangle: Click to edit Master text styles&#10;Second level&#10;Third level&#10;Fourth level&#10;Fifth level"/>
          <p:cNvSpPr>
            <a:spLocks noGrp="1" noChangeArrowheads="1"/>
          </p:cNvSpPr>
          <p:nvPr>
            <p:ph type="body" idx="1"/>
          </p:nvPr>
        </p:nvSpPr>
        <p:spPr>
          <a:xfrm>
            <a:off x="203200" y="1079500"/>
            <a:ext cx="8086725" cy="5087938"/>
          </a:xfrm>
        </p:spPr>
        <p:txBody>
          <a:bodyPr/>
          <a:lstStyle/>
          <a:p>
            <a:r>
              <a:rPr lang="en-US" dirty="0"/>
              <a:t>Monitors CO</a:t>
            </a:r>
            <a:r>
              <a:rPr lang="en-US" baseline="-25000" dirty="0"/>
              <a:t>2</a:t>
            </a:r>
            <a:r>
              <a:rPr lang="en-US" dirty="0"/>
              <a:t> level of blood</a:t>
            </a:r>
          </a:p>
          <a:p>
            <a:pPr lvl="1"/>
            <a:r>
              <a:rPr lang="en-US" u="sng" dirty="0">
                <a:solidFill>
                  <a:srgbClr val="CC0000"/>
                </a:solidFill>
              </a:rPr>
              <a:t>measures pH</a:t>
            </a:r>
            <a:r>
              <a:rPr lang="en-US" dirty="0"/>
              <a:t> of blood &amp; cerebrospinal fluid bathing brain</a:t>
            </a:r>
          </a:p>
          <a:p>
            <a:pPr lvl="2"/>
            <a:r>
              <a:rPr lang="en-US" dirty="0">
                <a:solidFill>
                  <a:srgbClr val="CC0000"/>
                </a:solidFill>
              </a:rPr>
              <a:t>CO</a:t>
            </a:r>
            <a:r>
              <a:rPr lang="en-US" baseline="-25000" dirty="0">
                <a:solidFill>
                  <a:srgbClr val="CC0000"/>
                </a:solidFill>
              </a:rPr>
              <a:t>2</a:t>
            </a:r>
            <a:r>
              <a:rPr lang="en-US" dirty="0">
                <a:solidFill>
                  <a:srgbClr val="CC0000"/>
                </a:solidFill>
              </a:rPr>
              <a:t> + H</a:t>
            </a:r>
            <a:r>
              <a:rPr lang="en-US" baseline="-25000" dirty="0">
                <a:solidFill>
                  <a:srgbClr val="CC0000"/>
                </a:solidFill>
              </a:rPr>
              <a:t>2</a:t>
            </a:r>
            <a:r>
              <a:rPr lang="en-US" dirty="0">
                <a:solidFill>
                  <a:srgbClr val="CC0000"/>
                </a:solidFill>
              </a:rPr>
              <a:t>O </a:t>
            </a:r>
            <a:r>
              <a:rPr lang="en-US" sz="2600" dirty="0">
                <a:solidFill>
                  <a:srgbClr val="CC0000"/>
                </a:solidFill>
                <a:sym typeface="Symbol" charset="2"/>
              </a:rPr>
              <a:t> H</a:t>
            </a:r>
            <a:r>
              <a:rPr lang="en-US" sz="2600" baseline="-25000" dirty="0">
                <a:solidFill>
                  <a:srgbClr val="CC0000"/>
                </a:solidFill>
                <a:sym typeface="Symbol" charset="2"/>
              </a:rPr>
              <a:t>2</a:t>
            </a:r>
            <a:r>
              <a:rPr lang="en-US" sz="2600" dirty="0">
                <a:solidFill>
                  <a:srgbClr val="CC0000"/>
                </a:solidFill>
                <a:sym typeface="Symbol" charset="2"/>
              </a:rPr>
              <a:t>CO</a:t>
            </a:r>
            <a:r>
              <a:rPr lang="en-US" sz="2600" baseline="-25000" dirty="0">
                <a:solidFill>
                  <a:srgbClr val="CC0000"/>
                </a:solidFill>
                <a:sym typeface="Symbol" charset="2"/>
              </a:rPr>
              <a:t>3</a:t>
            </a:r>
            <a:r>
              <a:rPr lang="en-US" sz="2600" dirty="0">
                <a:solidFill>
                  <a:srgbClr val="CC0000"/>
                </a:solidFill>
                <a:sym typeface="Symbol" charset="2"/>
              </a:rPr>
              <a:t> (carbonic acid)</a:t>
            </a:r>
            <a:endParaRPr lang="en-US" sz="1500" dirty="0"/>
          </a:p>
          <a:p>
            <a:pPr lvl="2"/>
            <a:r>
              <a:rPr lang="en-US" dirty="0"/>
              <a:t>if </a:t>
            </a:r>
            <a:r>
              <a:rPr lang="en-US" sz="2600" dirty="0">
                <a:sym typeface="Symbol" charset="2"/>
              </a:rPr>
              <a:t>pH decreases then </a:t>
            </a:r>
            <a:br>
              <a:rPr lang="en-US" sz="2600" dirty="0">
                <a:sym typeface="Symbol" charset="2"/>
              </a:rPr>
            </a:br>
            <a:r>
              <a:rPr lang="en-US" sz="2600" dirty="0">
                <a:sym typeface="Symbol" charset="2"/>
              </a:rPr>
              <a:t>increase depth &amp; rate </a:t>
            </a:r>
            <a:br>
              <a:rPr lang="en-US" sz="2600" dirty="0">
                <a:sym typeface="Symbol" charset="2"/>
              </a:rPr>
            </a:br>
            <a:r>
              <a:rPr lang="en-US" sz="2600" dirty="0">
                <a:sym typeface="Symbol" charset="2"/>
              </a:rPr>
              <a:t>of breathing &amp; </a:t>
            </a:r>
            <a:r>
              <a:rPr lang="en-US" dirty="0"/>
              <a:t>excess </a:t>
            </a:r>
            <a:br>
              <a:rPr lang="en-US" dirty="0"/>
            </a:br>
            <a:r>
              <a:rPr lang="en-US" dirty="0"/>
              <a:t>CO</a:t>
            </a:r>
            <a:r>
              <a:rPr lang="en-US" baseline="-25000" dirty="0"/>
              <a:t>2</a:t>
            </a:r>
            <a:r>
              <a:rPr lang="en-US" dirty="0"/>
              <a:t> is eliminated in </a:t>
            </a:r>
            <a:br>
              <a:rPr lang="en-US" dirty="0"/>
            </a:br>
            <a:r>
              <a:rPr lang="en-US" dirty="0"/>
              <a:t>exhaled air</a:t>
            </a:r>
          </a:p>
        </p:txBody>
      </p:sp>
      <p:sp>
        <p:nvSpPr>
          <p:cNvPr id="404488" name="Oval 8"/>
          <p:cNvSpPr>
            <a:spLocks noChangeArrowheads="1"/>
          </p:cNvSpPr>
          <p:nvPr/>
        </p:nvSpPr>
        <p:spPr bwMode="auto">
          <a:xfrm>
            <a:off x="6629400" y="5715000"/>
            <a:ext cx="990600" cy="762000"/>
          </a:xfrm>
          <a:prstGeom prst="ellipse">
            <a:avLst/>
          </a:prstGeom>
          <a:noFill/>
          <a:ln w="57150">
            <a:solidFill>
              <a:srgbClr val="CC0000"/>
            </a:solidFill>
            <a:round/>
            <a:headEnd/>
            <a:tailEnd/>
          </a:ln>
          <a:effectLst/>
        </p:spPr>
        <p:txBody>
          <a:bodyPr wrap="none" anchor="ctr">
            <a:prstTxWarp prst="textNoShape">
              <a:avLst/>
            </a:prstTxWarp>
          </a:bodyPr>
          <a:lstStyle/>
          <a:p>
            <a:endParaRPr lang="en-US"/>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404639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640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9963" y="4495800"/>
            <a:ext cx="1824037" cy="2362200"/>
          </a:xfrm>
          <a:prstGeom prst="rect">
            <a:avLst/>
          </a:prstGeom>
          <a:noFill/>
        </p:spPr>
      </p:pic>
      <p:pic>
        <p:nvPicPr>
          <p:cNvPr id="486403"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0" y="2209800"/>
            <a:ext cx="1095375" cy="1524000"/>
          </a:xfrm>
          <a:prstGeom prst="rect">
            <a:avLst/>
          </a:prstGeom>
          <a:noFill/>
        </p:spPr>
      </p:pic>
      <p:sp>
        <p:nvSpPr>
          <p:cNvPr id="486405" name="Rectangle 5"/>
          <p:cNvSpPr>
            <a:spLocks noGrp="1" noChangeArrowheads="1"/>
          </p:cNvSpPr>
          <p:nvPr>
            <p:ph type="title"/>
          </p:nvPr>
        </p:nvSpPr>
        <p:spPr/>
        <p:txBody>
          <a:bodyPr/>
          <a:lstStyle/>
          <a:p>
            <a:r>
              <a:rPr lang="en-US"/>
              <a:t>Breathing and Homeostasis</a:t>
            </a:r>
          </a:p>
        </p:txBody>
      </p:sp>
      <p:sp>
        <p:nvSpPr>
          <p:cNvPr id="486406" name="Rectangle 6" descr="Rectangle: Click to edit Master text styles&#10;Second level&#10;Third level&#10;Fourth level&#10;Fifth level"/>
          <p:cNvSpPr>
            <a:spLocks noGrp="1" noChangeArrowheads="1"/>
          </p:cNvSpPr>
          <p:nvPr>
            <p:ph type="body" idx="1"/>
          </p:nvPr>
        </p:nvSpPr>
        <p:spPr>
          <a:xfrm>
            <a:off x="177800" y="927100"/>
            <a:ext cx="8534400" cy="5410200"/>
          </a:xfrm>
        </p:spPr>
        <p:txBody>
          <a:bodyPr/>
          <a:lstStyle/>
          <a:p>
            <a:r>
              <a:rPr lang="en-US" sz="2600" dirty="0"/>
              <a:t>Homeostasis</a:t>
            </a:r>
          </a:p>
          <a:p>
            <a:pPr lvl="1"/>
            <a:r>
              <a:rPr lang="en-US" sz="2400" dirty="0"/>
              <a:t>keeping the internal environment of the </a:t>
            </a:r>
            <a:br>
              <a:rPr lang="en-US" sz="2400" dirty="0"/>
            </a:br>
            <a:r>
              <a:rPr lang="en-US" sz="2400" dirty="0"/>
              <a:t>body balanced</a:t>
            </a:r>
          </a:p>
          <a:p>
            <a:pPr lvl="1"/>
            <a:r>
              <a:rPr lang="en-US" sz="2400" u="sng" dirty="0">
                <a:solidFill>
                  <a:srgbClr val="CC0000"/>
                </a:solidFill>
              </a:rPr>
              <a:t>need to balance O</a:t>
            </a:r>
            <a:r>
              <a:rPr lang="en-US" sz="2400" baseline="-25000" dirty="0">
                <a:solidFill>
                  <a:srgbClr val="CC0000"/>
                </a:solidFill>
              </a:rPr>
              <a:t>2</a:t>
            </a:r>
            <a:r>
              <a:rPr lang="en-US" sz="2400" u="sng" dirty="0">
                <a:solidFill>
                  <a:srgbClr val="CC0000"/>
                </a:solidFill>
              </a:rPr>
              <a:t> in and CO</a:t>
            </a:r>
            <a:r>
              <a:rPr lang="en-US" sz="2400" baseline="-25000" dirty="0">
                <a:solidFill>
                  <a:srgbClr val="CC0000"/>
                </a:solidFill>
              </a:rPr>
              <a:t>2</a:t>
            </a:r>
            <a:r>
              <a:rPr lang="en-US" sz="2400" u="sng" dirty="0">
                <a:solidFill>
                  <a:srgbClr val="CC0000"/>
                </a:solidFill>
              </a:rPr>
              <a:t> out</a:t>
            </a:r>
          </a:p>
          <a:p>
            <a:pPr lvl="1"/>
            <a:r>
              <a:rPr lang="en-US" sz="2400" u="sng" dirty="0">
                <a:solidFill>
                  <a:srgbClr val="CC0000"/>
                </a:solidFill>
              </a:rPr>
              <a:t>need to balance energy (ATP) production</a:t>
            </a:r>
            <a:endParaRPr lang="en-US" sz="2400" dirty="0"/>
          </a:p>
          <a:p>
            <a:r>
              <a:rPr lang="en-US" sz="2600" dirty="0"/>
              <a:t>Exercise</a:t>
            </a:r>
          </a:p>
          <a:p>
            <a:pPr lvl="1"/>
            <a:r>
              <a:rPr lang="en-US" sz="2400" u="sng" dirty="0">
                <a:solidFill>
                  <a:srgbClr val="CC0000"/>
                </a:solidFill>
              </a:rPr>
              <a:t>breathe faster</a:t>
            </a:r>
            <a:endParaRPr lang="en-US" sz="2400" dirty="0"/>
          </a:p>
          <a:p>
            <a:pPr marL="1085850" lvl="2"/>
            <a:r>
              <a:rPr lang="en-US" dirty="0"/>
              <a:t>need more ATP</a:t>
            </a:r>
          </a:p>
          <a:p>
            <a:pPr marL="1085850" lvl="2"/>
            <a:r>
              <a:rPr lang="en-US" dirty="0"/>
              <a:t>bring in more O</a:t>
            </a:r>
            <a:r>
              <a:rPr lang="en-US" baseline="-25000" dirty="0"/>
              <a:t>2</a:t>
            </a:r>
            <a:r>
              <a:rPr lang="en-US" dirty="0"/>
              <a:t> &amp; remove more CO</a:t>
            </a:r>
            <a:r>
              <a:rPr lang="en-US" baseline="-25000" dirty="0"/>
              <a:t>2</a:t>
            </a:r>
          </a:p>
          <a:p>
            <a:r>
              <a:rPr lang="en-US" sz="2600" dirty="0"/>
              <a:t>Disease</a:t>
            </a:r>
          </a:p>
          <a:p>
            <a:pPr lvl="1"/>
            <a:r>
              <a:rPr lang="en-US" sz="2400" u="sng" dirty="0">
                <a:solidFill>
                  <a:srgbClr val="CC0000"/>
                </a:solidFill>
              </a:rPr>
              <a:t>poor lung or heart function = breathe faster</a:t>
            </a:r>
            <a:endParaRPr lang="en-US" sz="2400" dirty="0"/>
          </a:p>
          <a:p>
            <a:pPr marL="1085850" lvl="2"/>
            <a:r>
              <a:rPr lang="en-US" dirty="0"/>
              <a:t>need to work harder to bring in O</a:t>
            </a:r>
            <a:r>
              <a:rPr lang="en-US" baseline="-25000" dirty="0"/>
              <a:t>2</a:t>
            </a:r>
            <a:r>
              <a:rPr lang="en-US" dirty="0"/>
              <a:t> &amp; remove CO</a:t>
            </a:r>
            <a:r>
              <a:rPr lang="en-US" baseline="-25000" dirty="0"/>
              <a:t>2</a:t>
            </a:r>
            <a:endParaRPr lang="en-US" dirty="0"/>
          </a:p>
        </p:txBody>
      </p:sp>
      <p:grpSp>
        <p:nvGrpSpPr>
          <p:cNvPr id="2" name="Group 7"/>
          <p:cNvGrpSpPr>
            <a:grpSpLocks/>
          </p:cNvGrpSpPr>
          <p:nvPr/>
        </p:nvGrpSpPr>
        <p:grpSpPr bwMode="auto">
          <a:xfrm>
            <a:off x="6400800" y="3581400"/>
            <a:ext cx="1600200" cy="1143000"/>
            <a:chOff x="2880" y="3168"/>
            <a:chExt cx="1008" cy="720"/>
          </a:xfrm>
        </p:grpSpPr>
        <p:sp>
          <p:nvSpPr>
            <p:cNvPr id="486408" name="AutoShape 8"/>
            <p:cNvSpPr>
              <a:spLocks noChangeArrowheads="1"/>
            </p:cNvSpPr>
            <p:nvPr/>
          </p:nvSpPr>
          <p:spPr bwMode="auto">
            <a:xfrm rot="-5400000">
              <a:off x="3168" y="3168"/>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6409" name="Oval 9"/>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O</a:t>
              </a:r>
              <a:r>
                <a:rPr lang="en-US" sz="2800" baseline="-25000">
                  <a:solidFill>
                    <a:srgbClr val="0F116A"/>
                  </a:solidFill>
                </a:rPr>
                <a:t>2</a:t>
              </a:r>
              <a:endParaRPr lang="en-US" sz="2800">
                <a:solidFill>
                  <a:srgbClr val="0F116A"/>
                </a:solidFill>
              </a:endParaRPr>
            </a:p>
          </p:txBody>
        </p:sp>
      </p:grpSp>
      <p:grpSp>
        <p:nvGrpSpPr>
          <p:cNvPr id="3" name="Group 10"/>
          <p:cNvGrpSpPr>
            <a:grpSpLocks/>
          </p:cNvGrpSpPr>
          <p:nvPr/>
        </p:nvGrpSpPr>
        <p:grpSpPr bwMode="auto">
          <a:xfrm>
            <a:off x="7620000" y="990600"/>
            <a:ext cx="1371600" cy="1600200"/>
            <a:chOff x="4800" y="624"/>
            <a:chExt cx="864" cy="1008"/>
          </a:xfrm>
        </p:grpSpPr>
        <p:sp>
          <p:nvSpPr>
            <p:cNvPr id="486411" name="AutoShape 11"/>
            <p:cNvSpPr>
              <a:spLocks noChangeArrowheads="1"/>
            </p:cNvSpPr>
            <p:nvPr/>
          </p:nvSpPr>
          <p:spPr bwMode="auto">
            <a:xfrm flipV="1">
              <a:off x="4800" y="912"/>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a:effectLst/>
          </p:spPr>
          <p:txBody>
            <a:bodyPr wrap="none" anchor="ctr">
              <a:prstTxWarp prst="textNoShape">
                <a:avLst/>
              </a:prstTxWarp>
            </a:bodyPr>
            <a:lstStyle/>
            <a:p>
              <a:endParaRPr lang="en-US"/>
            </a:p>
          </p:txBody>
        </p:sp>
        <p:sp>
          <p:nvSpPr>
            <p:cNvPr id="486412" name="AutoShape 12"/>
            <p:cNvSpPr>
              <a:spLocks noChangeArrowheads="1"/>
            </p:cNvSpPr>
            <p:nvPr/>
          </p:nvSpPr>
          <p:spPr bwMode="auto">
            <a:xfrm>
              <a:off x="4896" y="624"/>
              <a:ext cx="768" cy="503"/>
            </a:xfrm>
            <a:prstGeom prst="irregularSeal1">
              <a:avLst/>
            </a:prstGeom>
            <a:solidFill>
              <a:srgbClr val="CC0000"/>
            </a:solidFill>
            <a:ln w="57150">
              <a:solidFill>
                <a:srgbClr val="FF6404"/>
              </a:solidFill>
              <a:miter lim="800000"/>
              <a:headEnd/>
              <a:tailEnd/>
            </a:ln>
            <a:effectLst/>
          </p:spPr>
          <p:txBody>
            <a:bodyPr wrap="none" anchor="ctr">
              <a:prstTxWarp prst="textNoShape">
                <a:avLst/>
              </a:prstTxWarp>
            </a:bodyPr>
            <a:lstStyle/>
            <a:p>
              <a:r>
                <a:rPr lang="en-US">
                  <a:solidFill>
                    <a:srgbClr val="FFEA18"/>
                  </a:solidFill>
                </a:rPr>
                <a:t>ATP</a:t>
              </a:r>
              <a:endParaRPr lang="en-US" sz="6000">
                <a:solidFill>
                  <a:schemeClr val="tx2"/>
                </a:solidFill>
              </a:endParaRPr>
            </a:p>
          </p:txBody>
        </p:sp>
      </p:grpSp>
      <p:grpSp>
        <p:nvGrpSpPr>
          <p:cNvPr id="4" name="Group 13"/>
          <p:cNvGrpSpPr>
            <a:grpSpLocks/>
          </p:cNvGrpSpPr>
          <p:nvPr/>
        </p:nvGrpSpPr>
        <p:grpSpPr bwMode="auto">
          <a:xfrm>
            <a:off x="8153400" y="2971800"/>
            <a:ext cx="1143000" cy="1752600"/>
            <a:chOff x="5136" y="1872"/>
            <a:chExt cx="720" cy="1104"/>
          </a:xfrm>
        </p:grpSpPr>
        <p:sp>
          <p:nvSpPr>
            <p:cNvPr id="486414" name="AutoShape 14"/>
            <p:cNvSpPr>
              <a:spLocks noChangeArrowheads="1"/>
            </p:cNvSpPr>
            <p:nvPr/>
          </p:nvSpPr>
          <p:spPr bwMode="auto">
            <a:xfrm rot="7359243" flipV="1">
              <a:off x="5136" y="1872"/>
              <a:ext cx="720" cy="720"/>
            </a:xfrm>
            <a:custGeom>
              <a:avLst/>
              <a:gdLst>
                <a:gd name="G0" fmla="+- -42504 0 0"/>
                <a:gd name="G1" fmla="+- -3925525 0 0"/>
                <a:gd name="G2" fmla="+- -42504 0 -3925525"/>
                <a:gd name="G3" fmla="+- 10800 0 0"/>
                <a:gd name="G4" fmla="+- 0 0 -42504"/>
                <a:gd name="T0" fmla="*/ 360 256 1"/>
                <a:gd name="T1" fmla="*/ 0 256 1"/>
                <a:gd name="G5" fmla="+- G2 T0 T1"/>
                <a:gd name="G6" fmla="?: G2 G2 G5"/>
                <a:gd name="G7" fmla="+- 0 0 G6"/>
                <a:gd name="G8" fmla="+- 8039 0 0"/>
                <a:gd name="G9" fmla="+- 0 0 -3925525"/>
                <a:gd name="G10" fmla="+- 8039 0 2700"/>
                <a:gd name="G11" fmla="cos G10 -42504"/>
                <a:gd name="G12" fmla="sin G10 -42504"/>
                <a:gd name="G13" fmla="cos 13500 -42504"/>
                <a:gd name="G14" fmla="sin 13500 -42504"/>
                <a:gd name="G15" fmla="+- G11 10800 0"/>
                <a:gd name="G16" fmla="+- G12 10800 0"/>
                <a:gd name="G17" fmla="+- G13 10800 0"/>
                <a:gd name="G18" fmla="+- G14 10800 0"/>
                <a:gd name="G19" fmla="*/ 8039 1 2"/>
                <a:gd name="G20" fmla="+- G19 5400 0"/>
                <a:gd name="G21" fmla="cos G20 -42504"/>
                <a:gd name="G22" fmla="sin G20 -42504"/>
                <a:gd name="G23" fmla="+- G21 10800 0"/>
                <a:gd name="G24" fmla="+- G12 G23 G22"/>
                <a:gd name="G25" fmla="+- G22 G23 G11"/>
                <a:gd name="G26" fmla="cos 10800 -42504"/>
                <a:gd name="G27" fmla="sin 10800 -42504"/>
                <a:gd name="G28" fmla="cos 8039 -42504"/>
                <a:gd name="G29" fmla="sin 8039 -42504"/>
                <a:gd name="G30" fmla="+- G26 10800 0"/>
                <a:gd name="G31" fmla="+- G27 10800 0"/>
                <a:gd name="G32" fmla="+- G28 10800 0"/>
                <a:gd name="G33" fmla="+- G29 10800 0"/>
                <a:gd name="G34" fmla="+- G19 5400 0"/>
                <a:gd name="G35" fmla="cos G34 -3925525"/>
                <a:gd name="G36" fmla="sin G34 -3925525"/>
                <a:gd name="G37" fmla="+/ -3925525 -42504 2"/>
                <a:gd name="T2" fmla="*/ 180 256 1"/>
                <a:gd name="T3" fmla="*/ 0 256 1"/>
                <a:gd name="G38" fmla="+- G37 T2 T3"/>
                <a:gd name="G39" fmla="?: G2 G37 G38"/>
                <a:gd name="G40" fmla="cos 10800 G39"/>
                <a:gd name="G41" fmla="sin 10800 G39"/>
                <a:gd name="G42" fmla="cos 8039 G39"/>
                <a:gd name="G43" fmla="sin 8039 G39"/>
                <a:gd name="G44" fmla="+- G40 10800 0"/>
                <a:gd name="G45" fmla="+- G41 10800 0"/>
                <a:gd name="G46" fmla="+- G42 10800 0"/>
                <a:gd name="G47" fmla="+- G43 10800 0"/>
                <a:gd name="G48" fmla="+- G35 10800 0"/>
                <a:gd name="G49" fmla="+- G36 10800 0"/>
                <a:gd name="T4" fmla="*/ 20127 w 21600"/>
                <a:gd name="T5" fmla="*/ 5355 h 21600"/>
                <a:gd name="T6" fmla="*/ 15524 w 21600"/>
                <a:gd name="T7" fmla="*/ 2650 h 21600"/>
                <a:gd name="T8" fmla="*/ 17742 w 21600"/>
                <a:gd name="T9" fmla="*/ 6747 h 21600"/>
                <a:gd name="T10" fmla="*/ 24299 w 21600"/>
                <a:gd name="T11" fmla="*/ 10647 h 21600"/>
                <a:gd name="T12" fmla="*/ 20265 w 21600"/>
                <a:gd name="T13" fmla="*/ 14774 h 21600"/>
                <a:gd name="T14" fmla="*/ 16138 w 21600"/>
                <a:gd name="T15" fmla="*/ 1073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a:effectLst/>
          </p:spPr>
          <p:txBody>
            <a:bodyPr wrap="none" anchor="ctr">
              <a:prstTxWarp prst="textNoShape">
                <a:avLst/>
              </a:prstTxWarp>
            </a:bodyPr>
            <a:lstStyle/>
            <a:p>
              <a:endParaRPr lang="en-US"/>
            </a:p>
          </p:txBody>
        </p:sp>
        <p:sp>
          <p:nvSpPr>
            <p:cNvPr id="486415" name="Oval 15"/>
            <p:cNvSpPr>
              <a:spLocks noChangeArrowheads="1"/>
            </p:cNvSpPr>
            <p:nvPr/>
          </p:nvSpPr>
          <p:spPr bwMode="auto">
            <a:xfrm>
              <a:off x="5328" y="2592"/>
              <a:ext cx="384" cy="384"/>
            </a:xfrm>
            <a:prstGeom prst="ellipse">
              <a:avLst/>
            </a:prstGeom>
            <a:solidFill>
              <a:srgbClr val="00A5EF"/>
            </a:solidFill>
            <a:ln w="9525">
              <a:solidFill>
                <a:schemeClr val="tx1"/>
              </a:solidFill>
              <a:round/>
              <a:headEnd/>
              <a:tailEnd/>
            </a:ln>
            <a:effectLst/>
          </p:spPr>
          <p:txBody>
            <a:bodyPr wrap="none" anchor="ctr">
              <a:prstTxWarp prst="textNoShape">
                <a:avLst/>
              </a:prstTxWarp>
            </a:bodyPr>
            <a:lstStyle/>
            <a:p>
              <a:r>
                <a:rPr lang="en-US" sz="2800">
                  <a:solidFill>
                    <a:srgbClr val="0F116A"/>
                  </a:solidFill>
                </a:rPr>
                <a:t>CO</a:t>
              </a:r>
              <a:r>
                <a:rPr lang="en-US" sz="2800" baseline="-25000">
                  <a:solidFill>
                    <a:srgbClr val="0F116A"/>
                  </a:solidFill>
                </a:rPr>
                <a:t>2</a:t>
              </a:r>
              <a:endParaRPr lang="en-US" sz="2800">
                <a:solidFill>
                  <a:srgbClr val="0F116A"/>
                </a:solidFill>
              </a:endParaRPr>
            </a:p>
          </p:txBody>
        </p:sp>
      </p:grpSp>
      <p:sp>
        <p:nvSpPr>
          <p:cNvPr id="5" name="Footer Placeholder 4"/>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884261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Diffusion of gases</a:t>
            </a:r>
          </a:p>
        </p:txBody>
      </p:sp>
      <p:sp>
        <p:nvSpPr>
          <p:cNvPr id="406531" name="Rectangle 3" descr="Rectangle: Click to edit Master text styles&#10;Second level&#10;Third level&#10;Fourth level&#10;Fifth level"/>
          <p:cNvSpPr>
            <a:spLocks noGrp="1" noChangeArrowheads="1"/>
          </p:cNvSpPr>
          <p:nvPr>
            <p:ph type="body" idx="1"/>
          </p:nvPr>
        </p:nvSpPr>
        <p:spPr>
          <a:xfrm>
            <a:off x="838200" y="1371600"/>
            <a:ext cx="7772400" cy="1765300"/>
          </a:xfrm>
        </p:spPr>
        <p:txBody>
          <a:bodyPr/>
          <a:lstStyle/>
          <a:p>
            <a:r>
              <a:rPr lang="en-US" dirty="0"/>
              <a:t>Concentration gradient &amp; pressure drives movement of gases into &amp; out of blood at both lungs &amp; body tissue</a:t>
            </a:r>
          </a:p>
        </p:txBody>
      </p:sp>
      <p:grpSp>
        <p:nvGrpSpPr>
          <p:cNvPr id="2" name="Group 4"/>
          <p:cNvGrpSpPr>
            <a:grpSpLocks/>
          </p:cNvGrpSpPr>
          <p:nvPr/>
        </p:nvGrpSpPr>
        <p:grpSpPr bwMode="auto">
          <a:xfrm>
            <a:off x="1143000" y="3581400"/>
            <a:ext cx="3048000" cy="2286000"/>
            <a:chOff x="720" y="2256"/>
            <a:chExt cx="1920" cy="1440"/>
          </a:xfrm>
        </p:grpSpPr>
        <p:sp>
          <p:nvSpPr>
            <p:cNvPr id="406533" name="AutoShape 5"/>
            <p:cNvSpPr>
              <a:spLocks noChangeArrowheads="1"/>
            </p:cNvSpPr>
            <p:nvPr/>
          </p:nvSpPr>
          <p:spPr bwMode="auto">
            <a:xfrm>
              <a:off x="1680" y="2256"/>
              <a:ext cx="960" cy="1440"/>
            </a:xfrm>
            <a:prstGeom prst="roundRect">
              <a:avLst>
                <a:gd name="adj" fmla="val 16667"/>
              </a:avLst>
            </a:prstGeom>
            <a:solidFill>
              <a:schemeClr val="bg2"/>
            </a:solidFill>
            <a:ln w="9525">
              <a:solidFill>
                <a:schemeClr val="tx1"/>
              </a:solidFill>
              <a:round/>
              <a:headEnd/>
              <a:tailEnd/>
            </a:ln>
            <a:effectLst/>
          </p:spPr>
          <p:txBody>
            <a:bodyPr wrap="none" anchor="ctr">
              <a:prstTxWarp prst="textNoShape">
                <a:avLst/>
              </a:prstTxWarp>
            </a:bodyPr>
            <a:lstStyle/>
            <a:p>
              <a:endParaRPr lang="en-US"/>
            </a:p>
          </p:txBody>
        </p:sp>
        <p:sp>
          <p:nvSpPr>
            <p:cNvPr id="406534" name="AutoShape 6"/>
            <p:cNvSpPr>
              <a:spLocks noChangeArrowheads="1"/>
            </p:cNvSpPr>
            <p:nvPr/>
          </p:nvSpPr>
          <p:spPr bwMode="auto">
            <a:xfrm>
              <a:off x="720" y="2256"/>
              <a:ext cx="960" cy="1440"/>
            </a:xfrm>
            <a:prstGeom prst="roundRect">
              <a:avLst>
                <a:gd name="adj" fmla="val 16667"/>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grpSp>
      <p:sp>
        <p:nvSpPr>
          <p:cNvPr id="406535" name="Rectangle 7"/>
          <p:cNvSpPr>
            <a:spLocks noChangeArrowheads="1"/>
          </p:cNvSpPr>
          <p:nvPr/>
        </p:nvSpPr>
        <p:spPr bwMode="auto">
          <a:xfrm>
            <a:off x="1354138" y="5835650"/>
            <a:ext cx="10826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blood</a:t>
            </a:r>
            <a:endParaRPr lang="en-US" sz="3000">
              <a:solidFill>
                <a:srgbClr val="0F116A"/>
              </a:solidFill>
            </a:endParaRPr>
          </a:p>
        </p:txBody>
      </p:sp>
      <p:sp>
        <p:nvSpPr>
          <p:cNvPr id="406536" name="Rectangle 8"/>
          <p:cNvSpPr>
            <a:spLocks noChangeArrowheads="1"/>
          </p:cNvSpPr>
          <p:nvPr/>
        </p:nvSpPr>
        <p:spPr bwMode="auto">
          <a:xfrm>
            <a:off x="2897188" y="5835650"/>
            <a:ext cx="1065212"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lungs</a:t>
            </a:r>
            <a:endParaRPr lang="en-US" sz="3000">
              <a:solidFill>
                <a:srgbClr val="0F116A"/>
              </a:solidFill>
            </a:endParaRPr>
          </a:p>
        </p:txBody>
      </p:sp>
      <p:grpSp>
        <p:nvGrpSpPr>
          <p:cNvPr id="3" name="Group 10"/>
          <p:cNvGrpSpPr>
            <a:grpSpLocks/>
          </p:cNvGrpSpPr>
          <p:nvPr/>
        </p:nvGrpSpPr>
        <p:grpSpPr bwMode="auto">
          <a:xfrm>
            <a:off x="1295400" y="4648200"/>
            <a:ext cx="1049338" cy="549275"/>
            <a:chOff x="816" y="2832"/>
            <a:chExt cx="661" cy="346"/>
          </a:xfrm>
        </p:grpSpPr>
        <p:sp>
          <p:nvSpPr>
            <p:cNvPr id="406539" name="Rectangle 11"/>
            <p:cNvSpPr>
              <a:spLocks noChangeArrowheads="1"/>
            </p:cNvSpPr>
            <p:nvPr/>
          </p:nvSpPr>
          <p:spPr bwMode="auto">
            <a:xfrm>
              <a:off x="912" y="2832"/>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chemeClr val="bg1"/>
                  </a:solidFill>
                </a:rPr>
                <a:t>CO</a:t>
              </a:r>
              <a:r>
                <a:rPr lang="en-US" sz="3000" baseline="-25000">
                  <a:solidFill>
                    <a:schemeClr val="bg1"/>
                  </a:solidFill>
                </a:rPr>
                <a:t>2</a:t>
              </a:r>
              <a:endParaRPr lang="en-US" sz="3000">
                <a:solidFill>
                  <a:srgbClr val="0F116A"/>
                </a:solidFill>
              </a:endParaRPr>
            </a:p>
          </p:txBody>
        </p:sp>
        <p:sp>
          <p:nvSpPr>
            <p:cNvPr id="406540" name="AutoShape 12"/>
            <p:cNvSpPr>
              <a:spLocks noChangeArrowheads="1"/>
            </p:cNvSpPr>
            <p:nvPr/>
          </p:nvSpPr>
          <p:spPr bwMode="auto">
            <a:xfrm>
              <a:off x="816" y="2880"/>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4" name="Group 13"/>
          <p:cNvGrpSpPr>
            <a:grpSpLocks/>
          </p:cNvGrpSpPr>
          <p:nvPr/>
        </p:nvGrpSpPr>
        <p:grpSpPr bwMode="auto">
          <a:xfrm>
            <a:off x="1295400" y="4038600"/>
            <a:ext cx="774700" cy="549275"/>
            <a:chOff x="864" y="2448"/>
            <a:chExt cx="488" cy="346"/>
          </a:xfrm>
        </p:grpSpPr>
        <p:sp>
          <p:nvSpPr>
            <p:cNvPr id="406542" name="Rectangle 14"/>
            <p:cNvSpPr>
              <a:spLocks noChangeArrowheads="1"/>
            </p:cNvSpPr>
            <p:nvPr/>
          </p:nvSpPr>
          <p:spPr bwMode="auto">
            <a:xfrm>
              <a:off x="960" y="2448"/>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chemeClr val="bg1"/>
                  </a:solidFill>
                </a:rPr>
                <a:t>O</a:t>
              </a:r>
              <a:r>
                <a:rPr lang="en-US" sz="3000" baseline="-25000">
                  <a:solidFill>
                    <a:schemeClr val="bg1"/>
                  </a:solidFill>
                </a:rPr>
                <a:t>2</a:t>
              </a:r>
            </a:p>
          </p:txBody>
        </p:sp>
        <p:sp>
          <p:nvSpPr>
            <p:cNvPr id="406543" name="AutoShape 15"/>
            <p:cNvSpPr>
              <a:spLocks noChangeArrowheads="1"/>
            </p:cNvSpPr>
            <p:nvPr/>
          </p:nvSpPr>
          <p:spPr bwMode="auto">
            <a:xfrm flipV="1">
              <a:off x="864" y="2544"/>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2971800" y="4648200"/>
            <a:ext cx="1049338" cy="549275"/>
            <a:chOff x="1872" y="2928"/>
            <a:chExt cx="661" cy="346"/>
          </a:xfrm>
        </p:grpSpPr>
        <p:sp>
          <p:nvSpPr>
            <p:cNvPr id="406546" name="Rectangle 18"/>
            <p:cNvSpPr>
              <a:spLocks noChangeArrowheads="1"/>
            </p:cNvSpPr>
            <p:nvPr/>
          </p:nvSpPr>
          <p:spPr bwMode="auto">
            <a:xfrm>
              <a:off x="1968"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rgbClr val="0F116A"/>
                  </a:solidFill>
                </a:rPr>
                <a:t>CO</a:t>
              </a:r>
              <a:r>
                <a:rPr lang="en-US" sz="3000" baseline="-25000">
                  <a:solidFill>
                    <a:srgbClr val="0F116A"/>
                  </a:solidFill>
                </a:rPr>
                <a:t>2</a:t>
              </a:r>
              <a:endParaRPr lang="en-US" sz="3000">
                <a:solidFill>
                  <a:srgbClr val="0F116A"/>
                </a:solidFill>
              </a:endParaRPr>
            </a:p>
          </p:txBody>
        </p:sp>
        <p:sp>
          <p:nvSpPr>
            <p:cNvPr id="406547" name="AutoShape 19"/>
            <p:cNvSpPr>
              <a:spLocks noChangeArrowheads="1"/>
            </p:cNvSpPr>
            <p:nvPr/>
          </p:nvSpPr>
          <p:spPr bwMode="auto">
            <a:xfrm flipV="1">
              <a:off x="1872" y="3024"/>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grpSp>
        <p:nvGrpSpPr>
          <p:cNvPr id="6" name="Group 20"/>
          <p:cNvGrpSpPr>
            <a:grpSpLocks/>
          </p:cNvGrpSpPr>
          <p:nvPr/>
        </p:nvGrpSpPr>
        <p:grpSpPr bwMode="auto">
          <a:xfrm>
            <a:off x="2971800" y="4038600"/>
            <a:ext cx="774700" cy="549275"/>
            <a:chOff x="1872" y="2544"/>
            <a:chExt cx="488" cy="346"/>
          </a:xfrm>
        </p:grpSpPr>
        <p:sp>
          <p:nvSpPr>
            <p:cNvPr id="406549" name="Rectangle 21"/>
            <p:cNvSpPr>
              <a:spLocks noChangeArrowheads="1"/>
            </p:cNvSpPr>
            <p:nvPr/>
          </p:nvSpPr>
          <p:spPr bwMode="auto">
            <a:xfrm>
              <a:off x="1968"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rgbClr val="0F116A"/>
                  </a:solidFill>
                </a:rPr>
                <a:t>O</a:t>
              </a:r>
              <a:r>
                <a:rPr lang="en-US" sz="3000" baseline="-25000">
                  <a:solidFill>
                    <a:srgbClr val="0F116A"/>
                  </a:solidFill>
                </a:rPr>
                <a:t>2</a:t>
              </a:r>
            </a:p>
          </p:txBody>
        </p:sp>
        <p:sp>
          <p:nvSpPr>
            <p:cNvPr id="406550" name="AutoShape 22"/>
            <p:cNvSpPr>
              <a:spLocks noChangeArrowheads="1"/>
            </p:cNvSpPr>
            <p:nvPr/>
          </p:nvSpPr>
          <p:spPr bwMode="auto">
            <a:xfrm>
              <a:off x="1872" y="2640"/>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sp>
        <p:nvSpPr>
          <p:cNvPr id="406551" name="AutoShape 23"/>
          <p:cNvSpPr>
            <a:spLocks noChangeArrowheads="1"/>
          </p:cNvSpPr>
          <p:nvPr/>
        </p:nvSpPr>
        <p:spPr bwMode="auto">
          <a:xfrm>
            <a:off x="7162800" y="3581400"/>
            <a:ext cx="1524000" cy="2286000"/>
          </a:xfrm>
          <a:prstGeom prst="roundRect">
            <a:avLst>
              <a:gd name="adj" fmla="val 16667"/>
            </a:avLst>
          </a:prstGeom>
          <a:solidFill>
            <a:srgbClr val="FFCC18"/>
          </a:solidFill>
          <a:ln w="9525">
            <a:solidFill>
              <a:schemeClr val="tx1"/>
            </a:solidFill>
            <a:round/>
            <a:headEnd/>
            <a:tailEnd/>
          </a:ln>
          <a:effectLst/>
        </p:spPr>
        <p:txBody>
          <a:bodyPr wrap="none" anchor="ctr">
            <a:prstTxWarp prst="textNoShape">
              <a:avLst/>
            </a:prstTxWarp>
          </a:bodyPr>
          <a:lstStyle/>
          <a:p>
            <a:endParaRPr lang="en-US" sz="4400" b="0"/>
          </a:p>
        </p:txBody>
      </p:sp>
      <p:sp>
        <p:nvSpPr>
          <p:cNvPr id="406552" name="AutoShape 24"/>
          <p:cNvSpPr>
            <a:spLocks noChangeArrowheads="1"/>
          </p:cNvSpPr>
          <p:nvPr/>
        </p:nvSpPr>
        <p:spPr bwMode="auto">
          <a:xfrm>
            <a:off x="5638800" y="3581400"/>
            <a:ext cx="1524000" cy="2286000"/>
          </a:xfrm>
          <a:prstGeom prst="roundRect">
            <a:avLst>
              <a:gd name="adj" fmla="val 16667"/>
            </a:avLst>
          </a:prstGeom>
          <a:solidFill>
            <a:srgbClr val="CC0000"/>
          </a:solidFill>
          <a:ln w="9525">
            <a:solidFill>
              <a:schemeClr val="tx1"/>
            </a:solidFill>
            <a:round/>
            <a:headEnd/>
            <a:tailEnd/>
          </a:ln>
          <a:effectLst/>
        </p:spPr>
        <p:txBody>
          <a:bodyPr wrap="none" anchor="ctr">
            <a:prstTxWarp prst="textNoShape">
              <a:avLst/>
            </a:prstTxWarp>
          </a:bodyPr>
          <a:lstStyle/>
          <a:p>
            <a:endParaRPr lang="en-US"/>
          </a:p>
        </p:txBody>
      </p:sp>
      <p:sp>
        <p:nvSpPr>
          <p:cNvPr id="406553" name="Rectangle 25"/>
          <p:cNvSpPr>
            <a:spLocks noChangeArrowheads="1"/>
          </p:cNvSpPr>
          <p:nvPr/>
        </p:nvSpPr>
        <p:spPr bwMode="auto">
          <a:xfrm>
            <a:off x="5849938" y="5835650"/>
            <a:ext cx="10826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blood</a:t>
            </a:r>
            <a:endParaRPr lang="en-US" sz="3000">
              <a:solidFill>
                <a:srgbClr val="0F116A"/>
              </a:solidFill>
            </a:endParaRPr>
          </a:p>
        </p:txBody>
      </p:sp>
      <p:sp>
        <p:nvSpPr>
          <p:cNvPr id="406554" name="Rectangle 26"/>
          <p:cNvSpPr>
            <a:spLocks noChangeArrowheads="1"/>
          </p:cNvSpPr>
          <p:nvPr/>
        </p:nvSpPr>
        <p:spPr bwMode="auto">
          <a:xfrm>
            <a:off x="7440613" y="5835650"/>
            <a:ext cx="973137"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0F116A"/>
                </a:solidFill>
              </a:rPr>
              <a:t>body</a:t>
            </a:r>
            <a:endParaRPr lang="en-US" sz="3000">
              <a:solidFill>
                <a:srgbClr val="0F116A"/>
              </a:solidFill>
            </a:endParaRPr>
          </a:p>
        </p:txBody>
      </p:sp>
      <p:grpSp>
        <p:nvGrpSpPr>
          <p:cNvPr id="7" name="Group 28"/>
          <p:cNvGrpSpPr>
            <a:grpSpLocks/>
          </p:cNvGrpSpPr>
          <p:nvPr/>
        </p:nvGrpSpPr>
        <p:grpSpPr bwMode="auto">
          <a:xfrm>
            <a:off x="5791200" y="4648200"/>
            <a:ext cx="1049338" cy="549275"/>
            <a:chOff x="3648" y="2928"/>
            <a:chExt cx="661" cy="346"/>
          </a:xfrm>
        </p:grpSpPr>
        <p:sp>
          <p:nvSpPr>
            <p:cNvPr id="406557" name="Rectangle 29"/>
            <p:cNvSpPr>
              <a:spLocks noChangeArrowheads="1"/>
            </p:cNvSpPr>
            <p:nvPr/>
          </p:nvSpPr>
          <p:spPr bwMode="auto">
            <a:xfrm>
              <a:off x="3744"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chemeClr val="bg1"/>
                  </a:solidFill>
                </a:rPr>
                <a:t>CO</a:t>
              </a:r>
              <a:r>
                <a:rPr lang="en-US" sz="3000" baseline="-25000">
                  <a:solidFill>
                    <a:schemeClr val="bg1"/>
                  </a:solidFill>
                </a:rPr>
                <a:t>2</a:t>
              </a:r>
              <a:endParaRPr lang="en-US" sz="3000">
                <a:solidFill>
                  <a:srgbClr val="0F116A"/>
                </a:solidFill>
              </a:endParaRPr>
            </a:p>
          </p:txBody>
        </p:sp>
        <p:sp>
          <p:nvSpPr>
            <p:cNvPr id="406558" name="AutoShape 30"/>
            <p:cNvSpPr>
              <a:spLocks noChangeArrowheads="1"/>
            </p:cNvSpPr>
            <p:nvPr/>
          </p:nvSpPr>
          <p:spPr bwMode="auto">
            <a:xfrm flipV="1">
              <a:off x="3648" y="3024"/>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8" name="Group 31"/>
          <p:cNvGrpSpPr>
            <a:grpSpLocks/>
          </p:cNvGrpSpPr>
          <p:nvPr/>
        </p:nvGrpSpPr>
        <p:grpSpPr bwMode="auto">
          <a:xfrm>
            <a:off x="5791200" y="4038600"/>
            <a:ext cx="774700" cy="549275"/>
            <a:chOff x="3648" y="2544"/>
            <a:chExt cx="488" cy="346"/>
          </a:xfrm>
        </p:grpSpPr>
        <p:sp>
          <p:nvSpPr>
            <p:cNvPr id="406560" name="Rectangle 32"/>
            <p:cNvSpPr>
              <a:spLocks noChangeArrowheads="1"/>
            </p:cNvSpPr>
            <p:nvPr/>
          </p:nvSpPr>
          <p:spPr bwMode="auto">
            <a:xfrm>
              <a:off x="3744"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chemeClr val="bg1"/>
                  </a:solidFill>
                </a:rPr>
                <a:t>O</a:t>
              </a:r>
              <a:r>
                <a:rPr lang="en-US" sz="3000" baseline="-25000">
                  <a:solidFill>
                    <a:schemeClr val="bg1"/>
                  </a:solidFill>
                </a:rPr>
                <a:t>2</a:t>
              </a:r>
            </a:p>
          </p:txBody>
        </p:sp>
        <p:sp>
          <p:nvSpPr>
            <p:cNvPr id="406561" name="AutoShape 33"/>
            <p:cNvSpPr>
              <a:spLocks noChangeArrowheads="1"/>
            </p:cNvSpPr>
            <p:nvPr/>
          </p:nvSpPr>
          <p:spPr bwMode="auto">
            <a:xfrm>
              <a:off x="3648" y="2640"/>
              <a:ext cx="144" cy="192"/>
            </a:xfrm>
            <a:prstGeom prst="upArrow">
              <a:avLst>
                <a:gd name="adj1" fmla="val 50000"/>
                <a:gd name="adj2" fmla="val 33333"/>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grpSp>
        <p:nvGrpSpPr>
          <p:cNvPr id="9" name="Group 35"/>
          <p:cNvGrpSpPr>
            <a:grpSpLocks/>
          </p:cNvGrpSpPr>
          <p:nvPr/>
        </p:nvGrpSpPr>
        <p:grpSpPr bwMode="auto">
          <a:xfrm>
            <a:off x="7467600" y="4648200"/>
            <a:ext cx="1049338" cy="549275"/>
            <a:chOff x="1776" y="2928"/>
            <a:chExt cx="661" cy="346"/>
          </a:xfrm>
        </p:grpSpPr>
        <p:sp>
          <p:nvSpPr>
            <p:cNvPr id="406564" name="Rectangle 36"/>
            <p:cNvSpPr>
              <a:spLocks noChangeArrowheads="1"/>
            </p:cNvSpPr>
            <p:nvPr/>
          </p:nvSpPr>
          <p:spPr bwMode="auto">
            <a:xfrm>
              <a:off x="1872" y="2928"/>
              <a:ext cx="565" cy="346"/>
            </a:xfrm>
            <a:prstGeom prst="rect">
              <a:avLst/>
            </a:prstGeom>
            <a:noFill/>
            <a:ln w="9525">
              <a:noFill/>
              <a:miter lim="800000"/>
              <a:headEnd/>
              <a:tailEnd/>
            </a:ln>
            <a:effectLst/>
          </p:spPr>
          <p:txBody>
            <a:bodyPr wrap="none" anchor="ctr">
              <a:prstTxWarp prst="textNoShape">
                <a:avLst/>
              </a:prstTxWarp>
              <a:spAutoFit/>
            </a:bodyPr>
            <a:lstStyle/>
            <a:p>
              <a:pPr algn="l"/>
              <a:r>
                <a:rPr lang="en-US" sz="3000">
                  <a:solidFill>
                    <a:srgbClr val="0F116A"/>
                  </a:solidFill>
                </a:rPr>
                <a:t>CO</a:t>
              </a:r>
              <a:r>
                <a:rPr lang="en-US" sz="3000" baseline="-25000">
                  <a:solidFill>
                    <a:srgbClr val="0F116A"/>
                  </a:solidFill>
                </a:rPr>
                <a:t>2</a:t>
              </a:r>
              <a:endParaRPr lang="en-US" sz="3000">
                <a:solidFill>
                  <a:srgbClr val="0F116A"/>
                </a:solidFill>
              </a:endParaRPr>
            </a:p>
          </p:txBody>
        </p:sp>
        <p:sp>
          <p:nvSpPr>
            <p:cNvPr id="406565" name="AutoShape 37"/>
            <p:cNvSpPr>
              <a:spLocks noChangeArrowheads="1"/>
            </p:cNvSpPr>
            <p:nvPr/>
          </p:nvSpPr>
          <p:spPr bwMode="auto">
            <a:xfrm>
              <a:off x="1776" y="2976"/>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grpSp>
        <p:nvGrpSpPr>
          <p:cNvPr id="10" name="Group 38"/>
          <p:cNvGrpSpPr>
            <a:grpSpLocks/>
          </p:cNvGrpSpPr>
          <p:nvPr/>
        </p:nvGrpSpPr>
        <p:grpSpPr bwMode="auto">
          <a:xfrm>
            <a:off x="7467600" y="4038600"/>
            <a:ext cx="774700" cy="549275"/>
            <a:chOff x="1776" y="2544"/>
            <a:chExt cx="488" cy="346"/>
          </a:xfrm>
        </p:grpSpPr>
        <p:sp>
          <p:nvSpPr>
            <p:cNvPr id="406567" name="Rectangle 39"/>
            <p:cNvSpPr>
              <a:spLocks noChangeArrowheads="1"/>
            </p:cNvSpPr>
            <p:nvPr/>
          </p:nvSpPr>
          <p:spPr bwMode="auto">
            <a:xfrm>
              <a:off x="1872" y="2544"/>
              <a:ext cx="392" cy="346"/>
            </a:xfrm>
            <a:prstGeom prst="rect">
              <a:avLst/>
            </a:prstGeom>
            <a:noFill/>
            <a:ln w="9525">
              <a:noFill/>
              <a:miter lim="800000"/>
              <a:headEnd/>
              <a:tailEnd/>
            </a:ln>
            <a:effectLst/>
          </p:spPr>
          <p:txBody>
            <a:bodyPr wrap="none" anchor="ctr">
              <a:prstTxWarp prst="textNoShape">
                <a:avLst/>
              </a:prstTxWarp>
              <a:spAutoFit/>
            </a:bodyPr>
            <a:lstStyle/>
            <a:p>
              <a:r>
                <a:rPr lang="en-US" sz="3000">
                  <a:solidFill>
                    <a:srgbClr val="0F116A"/>
                  </a:solidFill>
                </a:rPr>
                <a:t>O</a:t>
              </a:r>
              <a:r>
                <a:rPr lang="en-US" sz="3000" baseline="-25000">
                  <a:solidFill>
                    <a:srgbClr val="0F116A"/>
                  </a:solidFill>
                </a:rPr>
                <a:t>2</a:t>
              </a:r>
            </a:p>
          </p:txBody>
        </p:sp>
        <p:sp>
          <p:nvSpPr>
            <p:cNvPr id="406568" name="AutoShape 40"/>
            <p:cNvSpPr>
              <a:spLocks noChangeArrowheads="1"/>
            </p:cNvSpPr>
            <p:nvPr/>
          </p:nvSpPr>
          <p:spPr bwMode="auto">
            <a:xfrm flipV="1">
              <a:off x="1776" y="2640"/>
              <a:ext cx="144" cy="192"/>
            </a:xfrm>
            <a:prstGeom prst="upArrow">
              <a:avLst>
                <a:gd name="adj1" fmla="val 50000"/>
                <a:gd name="adj2" fmla="val 33333"/>
              </a:avLst>
            </a:prstGeom>
            <a:solidFill>
              <a:srgbClr val="0F116A"/>
            </a:solidFill>
            <a:ln w="9525">
              <a:solidFill>
                <a:srgbClr val="0F116A"/>
              </a:solidFill>
              <a:miter lim="800000"/>
              <a:headEnd/>
              <a:tailEnd/>
            </a:ln>
            <a:effectLst/>
          </p:spPr>
          <p:txBody>
            <a:bodyPr wrap="none" anchor="ctr">
              <a:prstTxWarp prst="textNoShape">
                <a:avLst/>
              </a:prstTxWarp>
            </a:bodyPr>
            <a:lstStyle/>
            <a:p>
              <a:endParaRPr lang="en-US"/>
            </a:p>
          </p:txBody>
        </p:sp>
      </p:grpSp>
      <p:sp>
        <p:nvSpPr>
          <p:cNvPr id="406569" name="AutoShape 41"/>
          <p:cNvSpPr>
            <a:spLocks noChangeArrowheads="1"/>
          </p:cNvSpPr>
          <p:nvPr/>
        </p:nvSpPr>
        <p:spPr bwMode="auto">
          <a:xfrm>
            <a:off x="2216150" y="4275138"/>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0" name="AutoShape 42"/>
          <p:cNvSpPr>
            <a:spLocks noChangeArrowheads="1"/>
          </p:cNvSpPr>
          <p:nvPr/>
        </p:nvSpPr>
        <p:spPr bwMode="auto">
          <a:xfrm flipH="1">
            <a:off x="2286000" y="48006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1" name="AutoShape 43"/>
          <p:cNvSpPr>
            <a:spLocks noChangeArrowheads="1"/>
          </p:cNvSpPr>
          <p:nvPr/>
        </p:nvSpPr>
        <p:spPr bwMode="auto">
          <a:xfrm flipH="1">
            <a:off x="6858000" y="42672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2" name="AutoShape 44"/>
          <p:cNvSpPr>
            <a:spLocks noChangeArrowheads="1"/>
          </p:cNvSpPr>
          <p:nvPr/>
        </p:nvSpPr>
        <p:spPr bwMode="auto">
          <a:xfrm>
            <a:off x="6781800" y="4800600"/>
            <a:ext cx="609600" cy="228600"/>
          </a:xfrm>
          <a:prstGeom prst="leftArrow">
            <a:avLst>
              <a:gd name="adj1" fmla="val 50000"/>
              <a:gd name="adj2" fmla="val 66667"/>
            </a:avLst>
          </a:prstGeom>
          <a:solidFill>
            <a:srgbClr val="660000"/>
          </a:solidFill>
          <a:ln w="9525">
            <a:solidFill>
              <a:schemeClr val="bg1"/>
            </a:solidFill>
            <a:miter lim="800000"/>
            <a:headEnd/>
            <a:tailEnd/>
          </a:ln>
          <a:effectLst/>
        </p:spPr>
        <p:txBody>
          <a:bodyPr wrap="none" anchor="ctr">
            <a:prstTxWarp prst="textNoShape">
              <a:avLst/>
            </a:prstTxWarp>
          </a:bodyPr>
          <a:lstStyle/>
          <a:p>
            <a:endParaRPr lang="en-US"/>
          </a:p>
        </p:txBody>
      </p:sp>
      <p:sp>
        <p:nvSpPr>
          <p:cNvPr id="406573" name="Rectangle 45"/>
          <p:cNvSpPr>
            <a:spLocks noChangeArrowheads="1"/>
          </p:cNvSpPr>
          <p:nvPr/>
        </p:nvSpPr>
        <p:spPr bwMode="auto">
          <a:xfrm>
            <a:off x="1066800" y="3048000"/>
            <a:ext cx="3157538"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chemeClr val="tx2"/>
                </a:solidFill>
              </a:rPr>
              <a:t>capillaries in lungs</a:t>
            </a:r>
            <a:endParaRPr lang="en-US" sz="3000">
              <a:solidFill>
                <a:srgbClr val="0F116A"/>
              </a:solidFill>
            </a:endParaRPr>
          </a:p>
        </p:txBody>
      </p:sp>
      <p:sp>
        <p:nvSpPr>
          <p:cNvPr id="406574" name="Rectangle 46"/>
          <p:cNvSpPr>
            <a:spLocks noChangeArrowheads="1"/>
          </p:cNvSpPr>
          <p:nvPr/>
        </p:nvSpPr>
        <p:spPr bwMode="auto">
          <a:xfrm>
            <a:off x="5435600" y="3048000"/>
            <a:ext cx="3414713"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chemeClr val="tx2"/>
                </a:solidFill>
              </a:rPr>
              <a:t>capillaries in muscle</a:t>
            </a:r>
            <a:endParaRPr lang="en-US" sz="3000">
              <a:solidFill>
                <a:srgbClr val="0F116A"/>
              </a:solidFill>
            </a:endParaRPr>
          </a:p>
        </p:txBody>
      </p:sp>
      <p:sp>
        <p:nvSpPr>
          <p:cNvPr id="406575" name="AutoShape 47"/>
          <p:cNvSpPr>
            <a:spLocks noChangeArrowheads="1"/>
          </p:cNvSpPr>
          <p:nvPr/>
        </p:nvSpPr>
        <p:spPr bwMode="auto">
          <a:xfrm>
            <a:off x="4419600" y="5029200"/>
            <a:ext cx="1066800" cy="381000"/>
          </a:xfrm>
          <a:prstGeom prst="curvedUpArrow">
            <a:avLst>
              <a:gd name="adj1" fmla="val 56000"/>
              <a:gd name="adj2" fmla="val 112000"/>
              <a:gd name="adj3" fmla="val 33333"/>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406576" name="AutoShape 48"/>
          <p:cNvSpPr>
            <a:spLocks noChangeArrowheads="1"/>
          </p:cNvSpPr>
          <p:nvPr/>
        </p:nvSpPr>
        <p:spPr bwMode="auto">
          <a:xfrm flipH="1" flipV="1">
            <a:off x="4343400" y="4419600"/>
            <a:ext cx="1066800" cy="381000"/>
          </a:xfrm>
          <a:prstGeom prst="curvedUpArrow">
            <a:avLst>
              <a:gd name="adj1" fmla="val 56000"/>
              <a:gd name="adj2" fmla="val 112000"/>
              <a:gd name="adj3" fmla="val 33333"/>
            </a:avLst>
          </a:prstGeom>
          <a:solidFill>
            <a:srgbClr val="CC0000"/>
          </a:solidFill>
          <a:ln w="9525">
            <a:solidFill>
              <a:srgbClr val="CC0000"/>
            </a:solidFill>
            <a:miter lim="800000"/>
            <a:headEnd/>
            <a:tailEnd/>
          </a:ln>
          <a:effectLst/>
        </p:spPr>
        <p:txBody>
          <a:bodyPr wrap="none" anchor="ctr">
            <a:prstTxWarp prst="textNoShape">
              <a:avLst/>
            </a:prstTxWarp>
          </a:bodyPr>
          <a:lstStyle/>
          <a:p>
            <a:endParaRPr lang="en-US"/>
          </a:p>
        </p:txBody>
      </p:sp>
      <p:sp>
        <p:nvSpPr>
          <p:cNvPr id="11" name="Footer Placeholder 10"/>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3866905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8"/>
          <p:cNvGrpSpPr>
            <a:grpSpLocks/>
          </p:cNvGrpSpPr>
          <p:nvPr/>
        </p:nvGrpSpPr>
        <p:grpSpPr bwMode="auto">
          <a:xfrm>
            <a:off x="2152650" y="674688"/>
            <a:ext cx="3875088" cy="5741987"/>
            <a:chOff x="1356" y="425"/>
            <a:chExt cx="2441" cy="3617"/>
          </a:xfrm>
        </p:grpSpPr>
        <p:pic>
          <p:nvPicPr>
            <p:cNvPr id="174084" name="Picture 4"/>
            <p:cNvPicPr>
              <a:picLocks noChangeAspect="1" noChangeArrowheads="1"/>
            </p:cNvPicPr>
            <p:nvPr/>
          </p:nvPicPr>
          <p:blipFill>
            <a:blip r:embed="rId2"/>
            <a:srcRect/>
            <a:stretch>
              <a:fillRect/>
            </a:stretch>
          </p:blipFill>
          <p:spPr bwMode="auto">
            <a:xfrm>
              <a:off x="1744" y="560"/>
              <a:ext cx="1962" cy="3472"/>
            </a:xfrm>
            <a:prstGeom prst="rect">
              <a:avLst/>
            </a:prstGeom>
            <a:noFill/>
            <a:ln w="9525">
              <a:noFill/>
              <a:miter lim="800000"/>
              <a:headEnd/>
              <a:tailEnd/>
            </a:ln>
          </p:spPr>
        </p:pic>
        <p:sp>
          <p:nvSpPr>
            <p:cNvPr id="174085" name="Rectangle 5"/>
            <p:cNvSpPr>
              <a:spLocks noChangeArrowheads="1"/>
            </p:cNvSpPr>
            <p:nvPr/>
          </p:nvSpPr>
          <p:spPr bwMode="auto">
            <a:xfrm>
              <a:off x="1739" y="425"/>
              <a:ext cx="417"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Inhaled air</a:t>
              </a:r>
            </a:p>
          </p:txBody>
        </p:sp>
        <p:sp>
          <p:nvSpPr>
            <p:cNvPr id="174086" name="Rectangle 6"/>
            <p:cNvSpPr>
              <a:spLocks noChangeArrowheads="1"/>
            </p:cNvSpPr>
            <p:nvPr/>
          </p:nvSpPr>
          <p:spPr bwMode="auto">
            <a:xfrm>
              <a:off x="3272" y="425"/>
              <a:ext cx="43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Exhaled air</a:t>
              </a:r>
            </a:p>
          </p:txBody>
        </p:sp>
        <p:sp>
          <p:nvSpPr>
            <p:cNvPr id="174087" name="Rectangle 7"/>
            <p:cNvSpPr>
              <a:spLocks noChangeArrowheads="1"/>
            </p:cNvSpPr>
            <p:nvPr/>
          </p:nvSpPr>
          <p:spPr bwMode="auto">
            <a:xfrm>
              <a:off x="1788" y="825"/>
              <a:ext cx="22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160</a:t>
              </a:r>
            </a:p>
          </p:txBody>
        </p:sp>
        <p:sp>
          <p:nvSpPr>
            <p:cNvPr id="174088" name="Rectangle 8"/>
            <p:cNvSpPr>
              <a:spLocks noChangeArrowheads="1"/>
            </p:cNvSpPr>
            <p:nvPr/>
          </p:nvSpPr>
          <p:spPr bwMode="auto">
            <a:xfrm>
              <a:off x="1920" y="832"/>
              <a:ext cx="206"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0.2</a:t>
              </a:r>
            </a:p>
          </p:txBody>
        </p:sp>
        <p:sp>
          <p:nvSpPr>
            <p:cNvPr id="174089" name="Rectangle 9"/>
            <p:cNvSpPr>
              <a:spLocks noChangeArrowheads="1"/>
            </p:cNvSpPr>
            <p:nvPr/>
          </p:nvSpPr>
          <p:spPr bwMode="auto">
            <a:xfrm>
              <a:off x="1810" y="91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0" name="Rectangle 10"/>
            <p:cNvSpPr>
              <a:spLocks noChangeArrowheads="1"/>
            </p:cNvSpPr>
            <p:nvPr/>
          </p:nvSpPr>
          <p:spPr bwMode="auto">
            <a:xfrm>
              <a:off x="1915" y="91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1" name="Rectangle 11"/>
            <p:cNvSpPr>
              <a:spLocks noChangeArrowheads="1"/>
            </p:cNvSpPr>
            <p:nvPr/>
          </p:nvSpPr>
          <p:spPr bwMode="auto">
            <a:xfrm>
              <a:off x="2536" y="1053"/>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2" name="Rectangle 12"/>
            <p:cNvSpPr>
              <a:spLocks noChangeArrowheads="1"/>
            </p:cNvSpPr>
            <p:nvPr/>
          </p:nvSpPr>
          <p:spPr bwMode="auto">
            <a:xfrm>
              <a:off x="2641" y="1055"/>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3" name="Rectangle 13"/>
            <p:cNvSpPr>
              <a:spLocks noChangeArrowheads="1"/>
            </p:cNvSpPr>
            <p:nvPr/>
          </p:nvSpPr>
          <p:spPr bwMode="auto">
            <a:xfrm>
              <a:off x="3329" y="917"/>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4" name="Rectangle 14"/>
            <p:cNvSpPr>
              <a:spLocks noChangeArrowheads="1"/>
            </p:cNvSpPr>
            <p:nvPr/>
          </p:nvSpPr>
          <p:spPr bwMode="auto">
            <a:xfrm>
              <a:off x="3434" y="919"/>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5" name="Rectangle 15"/>
            <p:cNvSpPr>
              <a:spLocks noChangeArrowheads="1"/>
            </p:cNvSpPr>
            <p:nvPr/>
          </p:nvSpPr>
          <p:spPr bwMode="auto">
            <a:xfrm>
              <a:off x="1781" y="177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096" name="Rectangle 16"/>
            <p:cNvSpPr>
              <a:spLocks noChangeArrowheads="1"/>
            </p:cNvSpPr>
            <p:nvPr/>
          </p:nvSpPr>
          <p:spPr bwMode="auto">
            <a:xfrm>
              <a:off x="1886" y="177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097" name="Rectangle 17"/>
            <p:cNvSpPr>
              <a:spLocks noChangeArrowheads="1"/>
            </p:cNvSpPr>
            <p:nvPr/>
          </p:nvSpPr>
          <p:spPr bwMode="auto">
            <a:xfrm>
              <a:off x="3347" y="1774"/>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O</a:t>
              </a:r>
              <a:r>
                <a:rPr kumimoji="1" lang="en-US" sz="800" baseline="-25000">
                  <a:solidFill>
                    <a:schemeClr val="bg1"/>
                  </a:solidFill>
                </a:rPr>
                <a:t>2</a:t>
              </a:r>
              <a:endParaRPr kumimoji="1" lang="en-US" sz="800">
                <a:solidFill>
                  <a:schemeClr val="bg1"/>
                </a:solidFill>
              </a:endParaRPr>
            </a:p>
          </p:txBody>
        </p:sp>
        <p:sp>
          <p:nvSpPr>
            <p:cNvPr id="174098" name="Rectangle 18"/>
            <p:cNvSpPr>
              <a:spLocks noChangeArrowheads="1"/>
            </p:cNvSpPr>
            <p:nvPr/>
          </p:nvSpPr>
          <p:spPr bwMode="auto">
            <a:xfrm>
              <a:off x="3452" y="1776"/>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CO</a:t>
              </a:r>
              <a:r>
                <a:rPr kumimoji="1" lang="en-US" sz="800" baseline="-25000">
                  <a:solidFill>
                    <a:schemeClr val="bg1"/>
                  </a:solidFill>
                </a:rPr>
                <a:t>2</a:t>
              </a:r>
              <a:endParaRPr kumimoji="1" lang="en-US" sz="800">
                <a:solidFill>
                  <a:schemeClr val="bg1"/>
                </a:solidFill>
              </a:endParaRPr>
            </a:p>
          </p:txBody>
        </p:sp>
        <p:sp>
          <p:nvSpPr>
            <p:cNvPr id="174099" name="Rectangle 19"/>
            <p:cNvSpPr>
              <a:spLocks noChangeArrowheads="1"/>
            </p:cNvSpPr>
            <p:nvPr/>
          </p:nvSpPr>
          <p:spPr bwMode="auto">
            <a:xfrm>
              <a:off x="1786" y="3410"/>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00" name="Rectangle 20"/>
            <p:cNvSpPr>
              <a:spLocks noChangeArrowheads="1"/>
            </p:cNvSpPr>
            <p:nvPr/>
          </p:nvSpPr>
          <p:spPr bwMode="auto">
            <a:xfrm>
              <a:off x="1891" y="3412"/>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01" name="Rectangle 21"/>
            <p:cNvSpPr>
              <a:spLocks noChangeArrowheads="1"/>
            </p:cNvSpPr>
            <p:nvPr/>
          </p:nvSpPr>
          <p:spPr bwMode="auto">
            <a:xfrm>
              <a:off x="3347" y="3409"/>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O</a:t>
              </a:r>
              <a:r>
                <a:rPr kumimoji="1" lang="en-US" sz="800" baseline="-25000">
                  <a:solidFill>
                    <a:schemeClr val="bg1"/>
                  </a:solidFill>
                </a:rPr>
                <a:t>2</a:t>
              </a:r>
              <a:endParaRPr kumimoji="1" lang="en-US" sz="800">
                <a:solidFill>
                  <a:schemeClr val="bg1"/>
                </a:solidFill>
              </a:endParaRPr>
            </a:p>
          </p:txBody>
        </p:sp>
        <p:sp>
          <p:nvSpPr>
            <p:cNvPr id="174102" name="Rectangle 22"/>
            <p:cNvSpPr>
              <a:spLocks noChangeArrowheads="1"/>
            </p:cNvSpPr>
            <p:nvPr/>
          </p:nvSpPr>
          <p:spPr bwMode="auto">
            <a:xfrm>
              <a:off x="3452" y="3411"/>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solidFill>
                    <a:schemeClr val="bg1"/>
                  </a:solidFill>
                </a:rPr>
                <a:t>CO</a:t>
              </a:r>
              <a:r>
                <a:rPr kumimoji="1" lang="en-US" sz="800" baseline="-25000">
                  <a:solidFill>
                    <a:schemeClr val="bg1"/>
                  </a:solidFill>
                </a:rPr>
                <a:t>2</a:t>
              </a:r>
              <a:endParaRPr kumimoji="1" lang="en-US" sz="800">
                <a:solidFill>
                  <a:schemeClr val="bg1"/>
                </a:solidFill>
              </a:endParaRPr>
            </a:p>
          </p:txBody>
        </p:sp>
        <p:sp>
          <p:nvSpPr>
            <p:cNvPr id="174103" name="Rectangle 23"/>
            <p:cNvSpPr>
              <a:spLocks noChangeArrowheads="1"/>
            </p:cNvSpPr>
            <p:nvPr/>
          </p:nvSpPr>
          <p:spPr bwMode="auto">
            <a:xfrm>
              <a:off x="2569" y="3905"/>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04" name="Rectangle 24"/>
            <p:cNvSpPr>
              <a:spLocks noChangeArrowheads="1"/>
            </p:cNvSpPr>
            <p:nvPr/>
          </p:nvSpPr>
          <p:spPr bwMode="auto">
            <a:xfrm>
              <a:off x="2674" y="3907"/>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05" name="Rectangle 25"/>
            <p:cNvSpPr>
              <a:spLocks noChangeArrowheads="1"/>
            </p:cNvSpPr>
            <p:nvPr/>
          </p:nvSpPr>
          <p:spPr bwMode="auto">
            <a:xfrm>
              <a:off x="1812" y="3354"/>
              <a:ext cx="27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40    45</a:t>
              </a:r>
            </a:p>
          </p:txBody>
        </p:sp>
        <p:sp>
          <p:nvSpPr>
            <p:cNvPr id="174106" name="Rectangle 26"/>
            <p:cNvSpPr>
              <a:spLocks noChangeArrowheads="1"/>
            </p:cNvSpPr>
            <p:nvPr/>
          </p:nvSpPr>
          <p:spPr bwMode="auto">
            <a:xfrm>
              <a:off x="1809" y="1718"/>
              <a:ext cx="27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40    45</a:t>
              </a:r>
            </a:p>
          </p:txBody>
        </p:sp>
        <p:sp>
          <p:nvSpPr>
            <p:cNvPr id="174107" name="Rectangle 27"/>
            <p:cNvSpPr>
              <a:spLocks noChangeArrowheads="1"/>
            </p:cNvSpPr>
            <p:nvPr/>
          </p:nvSpPr>
          <p:spPr bwMode="auto">
            <a:xfrm>
              <a:off x="3327" y="3350"/>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100    40</a:t>
              </a:r>
            </a:p>
          </p:txBody>
        </p:sp>
        <p:sp>
          <p:nvSpPr>
            <p:cNvPr id="174108" name="Rectangle 28"/>
            <p:cNvSpPr>
              <a:spLocks noChangeArrowheads="1"/>
            </p:cNvSpPr>
            <p:nvPr/>
          </p:nvSpPr>
          <p:spPr bwMode="auto">
            <a:xfrm>
              <a:off x="3330" y="1718"/>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104    40</a:t>
              </a:r>
            </a:p>
          </p:txBody>
        </p:sp>
        <p:sp>
          <p:nvSpPr>
            <p:cNvPr id="174109" name="Rectangle 29"/>
            <p:cNvSpPr>
              <a:spLocks noChangeArrowheads="1"/>
            </p:cNvSpPr>
            <p:nvPr/>
          </p:nvSpPr>
          <p:spPr bwMode="auto">
            <a:xfrm>
              <a:off x="2544" y="993"/>
              <a:ext cx="303"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104    40</a:t>
              </a:r>
            </a:p>
          </p:txBody>
        </p:sp>
        <p:sp>
          <p:nvSpPr>
            <p:cNvPr id="174110" name="Rectangle 30"/>
            <p:cNvSpPr>
              <a:spLocks noChangeArrowheads="1"/>
            </p:cNvSpPr>
            <p:nvPr/>
          </p:nvSpPr>
          <p:spPr bwMode="auto">
            <a:xfrm>
              <a:off x="3341" y="811"/>
              <a:ext cx="290"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120   27</a:t>
              </a:r>
            </a:p>
          </p:txBody>
        </p:sp>
        <p:sp>
          <p:nvSpPr>
            <p:cNvPr id="174111" name="Rectangle 31"/>
            <p:cNvSpPr>
              <a:spLocks noChangeArrowheads="1"/>
            </p:cNvSpPr>
            <p:nvPr/>
          </p:nvSpPr>
          <p:spPr bwMode="auto">
            <a:xfrm>
              <a:off x="2328" y="1253"/>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12" name="Rectangle 32"/>
            <p:cNvSpPr>
              <a:spLocks noChangeArrowheads="1"/>
            </p:cNvSpPr>
            <p:nvPr/>
          </p:nvSpPr>
          <p:spPr bwMode="auto">
            <a:xfrm>
              <a:off x="2874" y="1243"/>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13" name="Rectangle 33"/>
            <p:cNvSpPr>
              <a:spLocks noChangeArrowheads="1"/>
            </p:cNvSpPr>
            <p:nvPr/>
          </p:nvSpPr>
          <p:spPr bwMode="auto">
            <a:xfrm>
              <a:off x="1356" y="988"/>
              <a:ext cx="430" cy="346"/>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Alveolar</a:t>
              </a:r>
              <a:br>
                <a:rPr kumimoji="1" lang="en-US" sz="1000"/>
              </a:br>
              <a:r>
                <a:rPr kumimoji="1" lang="en-US" sz="1000"/>
                <a:t>epithelial</a:t>
              </a:r>
              <a:br>
                <a:rPr kumimoji="1" lang="en-US" sz="1000"/>
              </a:br>
              <a:r>
                <a:rPr kumimoji="1" lang="en-US" sz="1000"/>
                <a:t>cells</a:t>
              </a:r>
            </a:p>
          </p:txBody>
        </p:sp>
        <p:sp>
          <p:nvSpPr>
            <p:cNvPr id="174114" name="Line 35"/>
            <p:cNvSpPr>
              <a:spLocks noChangeShapeType="1"/>
            </p:cNvSpPr>
            <p:nvPr/>
          </p:nvSpPr>
          <p:spPr bwMode="auto">
            <a:xfrm flipH="1" flipV="1">
              <a:off x="1776" y="1152"/>
              <a:ext cx="736" cy="8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15" name="Line 37"/>
            <p:cNvSpPr>
              <a:spLocks noChangeShapeType="1"/>
            </p:cNvSpPr>
            <p:nvPr/>
          </p:nvSpPr>
          <p:spPr bwMode="auto">
            <a:xfrm flipH="1">
              <a:off x="2208" y="1995"/>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16" name="Rectangle 38"/>
            <p:cNvSpPr>
              <a:spLocks noChangeArrowheads="1"/>
            </p:cNvSpPr>
            <p:nvPr/>
          </p:nvSpPr>
          <p:spPr bwMode="auto">
            <a:xfrm>
              <a:off x="1733" y="1915"/>
              <a:ext cx="49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Pulmonary</a:t>
              </a:r>
              <a:br>
                <a:rPr kumimoji="1" lang="en-US" sz="1000"/>
              </a:br>
              <a:r>
                <a:rPr kumimoji="1" lang="en-US" sz="1000"/>
                <a:t>arteries</a:t>
              </a:r>
            </a:p>
          </p:txBody>
        </p:sp>
        <p:sp>
          <p:nvSpPr>
            <p:cNvPr id="174117" name="Rectangle 39"/>
            <p:cNvSpPr>
              <a:spLocks noChangeArrowheads="1"/>
            </p:cNvSpPr>
            <p:nvPr/>
          </p:nvSpPr>
          <p:spPr bwMode="auto">
            <a:xfrm>
              <a:off x="1728" y="1291"/>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Blood </a:t>
              </a:r>
              <a:br>
                <a:rPr kumimoji="1" lang="en-US" sz="900"/>
              </a:br>
              <a:r>
                <a:rPr kumimoji="1" lang="en-US" sz="900"/>
                <a:t>entering</a:t>
              </a:r>
              <a:br>
                <a:rPr kumimoji="1" lang="en-US" sz="900"/>
              </a:br>
              <a:r>
                <a:rPr kumimoji="1" lang="en-US" sz="900"/>
                <a:t>alveolar</a:t>
              </a:r>
              <a:br>
                <a:rPr kumimoji="1" lang="en-US" sz="900"/>
              </a:br>
              <a:r>
                <a:rPr kumimoji="1" lang="en-US" sz="900"/>
                <a:t>capillaries</a:t>
              </a:r>
            </a:p>
          </p:txBody>
        </p:sp>
        <p:sp>
          <p:nvSpPr>
            <p:cNvPr id="174118" name="Rectangle 40"/>
            <p:cNvSpPr>
              <a:spLocks noChangeArrowheads="1"/>
            </p:cNvSpPr>
            <p:nvPr/>
          </p:nvSpPr>
          <p:spPr bwMode="auto">
            <a:xfrm>
              <a:off x="1728" y="2928"/>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Blood </a:t>
              </a:r>
              <a:br>
                <a:rPr kumimoji="1" lang="en-US" sz="900"/>
              </a:br>
              <a:r>
                <a:rPr kumimoji="1" lang="en-US" sz="900"/>
                <a:t>leaving</a:t>
              </a:r>
              <a:br>
                <a:rPr kumimoji="1" lang="en-US" sz="900"/>
              </a:br>
              <a:r>
                <a:rPr kumimoji="1" lang="en-US" sz="900"/>
                <a:t>tissue</a:t>
              </a:r>
              <a:br>
                <a:rPr kumimoji="1" lang="en-US" sz="900"/>
              </a:br>
              <a:r>
                <a:rPr kumimoji="1" lang="en-US" sz="900"/>
                <a:t>capillaries</a:t>
              </a:r>
            </a:p>
          </p:txBody>
        </p:sp>
        <p:sp>
          <p:nvSpPr>
            <p:cNvPr id="174119" name="Rectangle 41"/>
            <p:cNvSpPr>
              <a:spLocks noChangeArrowheads="1"/>
            </p:cNvSpPr>
            <p:nvPr/>
          </p:nvSpPr>
          <p:spPr bwMode="auto">
            <a:xfrm>
              <a:off x="3264" y="2920"/>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solidFill>
                    <a:schemeClr val="bg1"/>
                  </a:solidFill>
                </a:rPr>
                <a:t>Blood </a:t>
              </a:r>
              <a:br>
                <a:rPr kumimoji="1" lang="en-US" sz="900">
                  <a:solidFill>
                    <a:schemeClr val="bg1"/>
                  </a:solidFill>
                </a:rPr>
              </a:br>
              <a:r>
                <a:rPr kumimoji="1" lang="en-US" sz="900">
                  <a:solidFill>
                    <a:schemeClr val="bg1"/>
                  </a:solidFill>
                </a:rPr>
                <a:t>entering</a:t>
              </a:r>
              <a:br>
                <a:rPr kumimoji="1" lang="en-US" sz="900">
                  <a:solidFill>
                    <a:schemeClr val="bg1"/>
                  </a:solidFill>
                </a:rPr>
              </a:br>
              <a:r>
                <a:rPr kumimoji="1" lang="en-US" sz="900">
                  <a:solidFill>
                    <a:schemeClr val="bg1"/>
                  </a:solidFill>
                </a:rPr>
                <a:t>tissue</a:t>
              </a:r>
              <a:br>
                <a:rPr kumimoji="1" lang="en-US" sz="900">
                  <a:solidFill>
                    <a:schemeClr val="bg1"/>
                  </a:solidFill>
                </a:rPr>
              </a:br>
              <a:r>
                <a:rPr kumimoji="1" lang="en-US" sz="900">
                  <a:solidFill>
                    <a:schemeClr val="bg1"/>
                  </a:solidFill>
                </a:rPr>
                <a:t>capillaries</a:t>
              </a:r>
            </a:p>
          </p:txBody>
        </p:sp>
        <p:sp>
          <p:nvSpPr>
            <p:cNvPr id="174120" name="Rectangle 42"/>
            <p:cNvSpPr>
              <a:spLocks noChangeArrowheads="1"/>
            </p:cNvSpPr>
            <p:nvPr/>
          </p:nvSpPr>
          <p:spPr bwMode="auto">
            <a:xfrm>
              <a:off x="3264" y="1278"/>
              <a:ext cx="436" cy="40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solidFill>
                    <a:schemeClr val="bg1"/>
                  </a:solidFill>
                </a:rPr>
                <a:t>Blood </a:t>
              </a:r>
              <a:br>
                <a:rPr kumimoji="1" lang="en-US" sz="900">
                  <a:solidFill>
                    <a:schemeClr val="bg1"/>
                  </a:solidFill>
                </a:rPr>
              </a:br>
              <a:r>
                <a:rPr kumimoji="1" lang="en-US" sz="900">
                  <a:solidFill>
                    <a:schemeClr val="bg1"/>
                  </a:solidFill>
                </a:rPr>
                <a:t>leaving</a:t>
              </a:r>
              <a:br>
                <a:rPr kumimoji="1" lang="en-US" sz="900">
                  <a:solidFill>
                    <a:schemeClr val="bg1"/>
                  </a:solidFill>
                </a:rPr>
              </a:br>
              <a:r>
                <a:rPr kumimoji="1" lang="en-US" sz="900">
                  <a:solidFill>
                    <a:schemeClr val="bg1"/>
                  </a:solidFill>
                </a:rPr>
                <a:t> alveolar </a:t>
              </a:r>
              <a:br>
                <a:rPr kumimoji="1" lang="en-US" sz="900">
                  <a:solidFill>
                    <a:schemeClr val="bg1"/>
                  </a:solidFill>
                </a:rPr>
              </a:br>
              <a:r>
                <a:rPr kumimoji="1" lang="en-US" sz="900">
                  <a:solidFill>
                    <a:schemeClr val="bg1"/>
                  </a:solidFill>
                </a:rPr>
                <a:t>capillaries</a:t>
              </a:r>
            </a:p>
          </p:txBody>
        </p:sp>
        <p:sp>
          <p:nvSpPr>
            <p:cNvPr id="174121" name="Rectangle 43"/>
            <p:cNvSpPr>
              <a:spLocks noChangeArrowheads="1"/>
            </p:cNvSpPr>
            <p:nvPr/>
          </p:nvSpPr>
          <p:spPr bwMode="auto">
            <a:xfrm>
              <a:off x="2420" y="3336"/>
              <a:ext cx="234"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CO</a:t>
              </a:r>
              <a:r>
                <a:rPr kumimoji="1" lang="en-US" sz="800" baseline="-25000"/>
                <a:t>2</a:t>
              </a:r>
              <a:endParaRPr kumimoji="1" lang="en-US" sz="800"/>
            </a:p>
          </p:txBody>
        </p:sp>
        <p:sp>
          <p:nvSpPr>
            <p:cNvPr id="174122" name="Rectangle 44"/>
            <p:cNvSpPr>
              <a:spLocks noChangeArrowheads="1"/>
            </p:cNvSpPr>
            <p:nvPr/>
          </p:nvSpPr>
          <p:spPr bwMode="auto">
            <a:xfrm>
              <a:off x="2831" y="3327"/>
              <a:ext cx="188" cy="135"/>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800"/>
                <a:t>O</a:t>
              </a:r>
              <a:r>
                <a:rPr kumimoji="1" lang="en-US" sz="800" baseline="-25000"/>
                <a:t>2</a:t>
              </a:r>
              <a:endParaRPr kumimoji="1" lang="en-US" sz="800"/>
            </a:p>
          </p:txBody>
        </p:sp>
        <p:sp>
          <p:nvSpPr>
            <p:cNvPr id="174123" name="Rectangle 45"/>
            <p:cNvSpPr>
              <a:spLocks noChangeArrowheads="1"/>
            </p:cNvSpPr>
            <p:nvPr/>
          </p:nvSpPr>
          <p:spPr bwMode="auto">
            <a:xfrm>
              <a:off x="2486" y="2723"/>
              <a:ext cx="436"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Tissue </a:t>
              </a:r>
              <a:br>
                <a:rPr kumimoji="1" lang="en-US" sz="900"/>
              </a:br>
              <a:r>
                <a:rPr kumimoji="1" lang="en-US" sz="900"/>
                <a:t>capillaries</a:t>
              </a:r>
            </a:p>
          </p:txBody>
        </p:sp>
        <p:sp>
          <p:nvSpPr>
            <p:cNvPr id="174124" name="Line 46"/>
            <p:cNvSpPr>
              <a:spLocks noChangeShapeType="1"/>
            </p:cNvSpPr>
            <p:nvPr/>
          </p:nvSpPr>
          <p:spPr bwMode="auto">
            <a:xfrm flipV="1">
              <a:off x="2704" y="2923"/>
              <a:ext cx="0" cy="9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25" name="Rectangle 47"/>
            <p:cNvSpPr>
              <a:spLocks noChangeArrowheads="1"/>
            </p:cNvSpPr>
            <p:nvPr/>
          </p:nvSpPr>
          <p:spPr bwMode="auto">
            <a:xfrm>
              <a:off x="2554" y="2625"/>
              <a:ext cx="292"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Heart</a:t>
              </a:r>
            </a:p>
          </p:txBody>
        </p:sp>
        <p:sp>
          <p:nvSpPr>
            <p:cNvPr id="174126" name="Rectangle 48"/>
            <p:cNvSpPr>
              <a:spLocks noChangeArrowheads="1"/>
            </p:cNvSpPr>
            <p:nvPr/>
          </p:nvSpPr>
          <p:spPr bwMode="auto">
            <a:xfrm>
              <a:off x="2487" y="1657"/>
              <a:ext cx="456" cy="3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Alveolar</a:t>
              </a:r>
              <a:br>
                <a:rPr kumimoji="1" lang="en-US" sz="900"/>
              </a:br>
              <a:r>
                <a:rPr kumimoji="1" lang="en-US" sz="900"/>
                <a:t> capillaries</a:t>
              </a:r>
              <a:br>
                <a:rPr kumimoji="1" lang="en-US" sz="900"/>
              </a:br>
              <a:r>
                <a:rPr kumimoji="1" lang="en-US" sz="900"/>
                <a:t>of lung</a:t>
              </a:r>
            </a:p>
          </p:txBody>
        </p:sp>
        <p:sp>
          <p:nvSpPr>
            <p:cNvPr id="174127" name="Line 50"/>
            <p:cNvSpPr>
              <a:spLocks noChangeShapeType="1"/>
            </p:cNvSpPr>
            <p:nvPr/>
          </p:nvSpPr>
          <p:spPr bwMode="auto">
            <a:xfrm>
              <a:off x="2715" y="1552"/>
              <a:ext cx="0" cy="12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28" name="Rectangle 51"/>
            <p:cNvSpPr>
              <a:spLocks noChangeArrowheads="1"/>
            </p:cNvSpPr>
            <p:nvPr/>
          </p:nvSpPr>
          <p:spPr bwMode="auto">
            <a:xfrm>
              <a:off x="2570" y="3845"/>
              <a:ext cx="3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a:t>&lt;40  &gt;45</a:t>
              </a:r>
            </a:p>
          </p:txBody>
        </p:sp>
        <p:sp>
          <p:nvSpPr>
            <p:cNvPr id="174129" name="Rectangle 52"/>
            <p:cNvSpPr>
              <a:spLocks noChangeArrowheads="1"/>
            </p:cNvSpPr>
            <p:nvPr/>
          </p:nvSpPr>
          <p:spPr bwMode="auto">
            <a:xfrm>
              <a:off x="2544" y="3658"/>
              <a:ext cx="348" cy="23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Tissue </a:t>
              </a:r>
            </a:p>
            <a:p>
              <a:pPr algn="ctr" eaLnBrk="0" hangingPunct="0"/>
              <a:r>
                <a:rPr kumimoji="1" lang="en-US" sz="900"/>
                <a:t>cells</a:t>
              </a:r>
            </a:p>
          </p:txBody>
        </p:sp>
        <p:sp>
          <p:nvSpPr>
            <p:cNvPr id="174130" name="Rectangle 53"/>
            <p:cNvSpPr>
              <a:spLocks noChangeArrowheads="1"/>
            </p:cNvSpPr>
            <p:nvPr/>
          </p:nvSpPr>
          <p:spPr bwMode="auto">
            <a:xfrm>
              <a:off x="3251" y="1905"/>
              <a:ext cx="497"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Pulmonary</a:t>
              </a:r>
              <a:br>
                <a:rPr kumimoji="1" lang="en-US" sz="1000"/>
              </a:br>
              <a:r>
                <a:rPr kumimoji="1" lang="en-US" sz="1000"/>
                <a:t>veins</a:t>
              </a:r>
            </a:p>
          </p:txBody>
        </p:sp>
        <p:sp>
          <p:nvSpPr>
            <p:cNvPr id="174131" name="Line 54"/>
            <p:cNvSpPr>
              <a:spLocks noChangeShapeType="1"/>
            </p:cNvSpPr>
            <p:nvPr/>
          </p:nvSpPr>
          <p:spPr bwMode="auto">
            <a:xfrm flipH="1">
              <a:off x="3072" y="1968"/>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2" name="Rectangle 55"/>
            <p:cNvSpPr>
              <a:spLocks noChangeArrowheads="1"/>
            </p:cNvSpPr>
            <p:nvPr/>
          </p:nvSpPr>
          <p:spPr bwMode="auto">
            <a:xfrm>
              <a:off x="3357" y="2451"/>
              <a:ext cx="44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Systemic</a:t>
              </a:r>
              <a:br>
                <a:rPr kumimoji="1" lang="en-US" sz="1000"/>
              </a:br>
              <a:r>
                <a:rPr kumimoji="1" lang="en-US" sz="1000"/>
                <a:t> arteries</a:t>
              </a:r>
            </a:p>
          </p:txBody>
        </p:sp>
        <p:sp>
          <p:nvSpPr>
            <p:cNvPr id="174133" name="Line 56"/>
            <p:cNvSpPr>
              <a:spLocks noChangeShapeType="1"/>
            </p:cNvSpPr>
            <p:nvPr/>
          </p:nvSpPr>
          <p:spPr bwMode="auto">
            <a:xfrm flipH="1">
              <a:off x="3173" y="2529"/>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4" name="Line 57"/>
            <p:cNvSpPr>
              <a:spLocks noChangeShapeType="1"/>
            </p:cNvSpPr>
            <p:nvPr/>
          </p:nvSpPr>
          <p:spPr bwMode="auto">
            <a:xfrm flipH="1">
              <a:off x="2048" y="2630"/>
              <a:ext cx="213"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74135" name="Rectangle 58"/>
            <p:cNvSpPr>
              <a:spLocks noChangeArrowheads="1"/>
            </p:cNvSpPr>
            <p:nvPr/>
          </p:nvSpPr>
          <p:spPr bwMode="auto">
            <a:xfrm>
              <a:off x="1634" y="2551"/>
              <a:ext cx="440"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eaLnBrk="0" hangingPunct="0"/>
              <a:r>
                <a:rPr kumimoji="1" lang="en-US" sz="1000"/>
                <a:t>Systemic</a:t>
              </a:r>
              <a:br>
                <a:rPr kumimoji="1" lang="en-US" sz="1000"/>
              </a:br>
              <a:r>
                <a:rPr kumimoji="1" lang="en-US" sz="1000"/>
                <a:t>veins</a:t>
              </a:r>
            </a:p>
          </p:txBody>
        </p:sp>
        <p:sp>
          <p:nvSpPr>
            <p:cNvPr id="174136" name="Rectangle 59"/>
            <p:cNvSpPr>
              <a:spLocks noChangeArrowheads="1"/>
            </p:cNvSpPr>
            <p:nvPr/>
          </p:nvSpPr>
          <p:spPr bwMode="auto">
            <a:xfrm>
              <a:off x="2899" y="2788"/>
              <a:ext cx="171"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O</a:t>
              </a:r>
              <a:r>
                <a:rPr kumimoji="1" lang="en-US" sz="600" b="1" baseline="-25000">
                  <a:solidFill>
                    <a:schemeClr val="bg1"/>
                  </a:solidFill>
                </a:rPr>
                <a:t>2</a:t>
              </a:r>
              <a:endParaRPr kumimoji="1" lang="en-US" sz="600" b="1">
                <a:solidFill>
                  <a:schemeClr val="bg1"/>
                </a:solidFill>
              </a:endParaRPr>
            </a:p>
          </p:txBody>
        </p:sp>
        <p:sp>
          <p:nvSpPr>
            <p:cNvPr id="174137" name="Rectangle 60"/>
            <p:cNvSpPr>
              <a:spLocks noChangeArrowheads="1"/>
            </p:cNvSpPr>
            <p:nvPr/>
          </p:nvSpPr>
          <p:spPr bwMode="auto">
            <a:xfrm>
              <a:off x="2345" y="2832"/>
              <a:ext cx="2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CO</a:t>
              </a:r>
              <a:r>
                <a:rPr kumimoji="1" lang="en-US" sz="600" b="1" baseline="-25000">
                  <a:solidFill>
                    <a:schemeClr val="bg1"/>
                  </a:solidFill>
                </a:rPr>
                <a:t>2</a:t>
              </a:r>
              <a:endParaRPr kumimoji="1" lang="en-US" sz="600" b="1">
                <a:solidFill>
                  <a:schemeClr val="bg1"/>
                </a:solidFill>
              </a:endParaRPr>
            </a:p>
          </p:txBody>
        </p:sp>
        <p:sp>
          <p:nvSpPr>
            <p:cNvPr id="174138" name="Rectangle 61"/>
            <p:cNvSpPr>
              <a:spLocks noChangeArrowheads="1"/>
            </p:cNvSpPr>
            <p:nvPr/>
          </p:nvSpPr>
          <p:spPr bwMode="auto">
            <a:xfrm>
              <a:off x="2960" y="1492"/>
              <a:ext cx="171"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O</a:t>
              </a:r>
              <a:r>
                <a:rPr kumimoji="1" lang="en-US" sz="600" b="1" baseline="-25000">
                  <a:solidFill>
                    <a:schemeClr val="bg1"/>
                  </a:solidFill>
                </a:rPr>
                <a:t>2</a:t>
              </a:r>
              <a:endParaRPr kumimoji="1" lang="en-US" sz="600" b="1">
                <a:solidFill>
                  <a:schemeClr val="bg1"/>
                </a:solidFill>
              </a:endParaRPr>
            </a:p>
          </p:txBody>
        </p:sp>
        <p:sp>
          <p:nvSpPr>
            <p:cNvPr id="174139" name="Rectangle 62"/>
            <p:cNvSpPr>
              <a:spLocks noChangeArrowheads="1"/>
            </p:cNvSpPr>
            <p:nvPr/>
          </p:nvSpPr>
          <p:spPr bwMode="auto">
            <a:xfrm rot="-3600000">
              <a:off x="2294" y="1516"/>
              <a:ext cx="206" cy="11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600" b="1">
                  <a:solidFill>
                    <a:schemeClr val="bg1"/>
                  </a:solidFill>
                </a:rPr>
                <a:t>CO</a:t>
              </a:r>
              <a:r>
                <a:rPr kumimoji="1" lang="en-US" sz="600" b="1" baseline="-25000">
                  <a:solidFill>
                    <a:schemeClr val="bg1"/>
                  </a:solidFill>
                </a:rPr>
                <a:t>2</a:t>
              </a:r>
              <a:endParaRPr kumimoji="1" lang="en-US" sz="600" b="1">
                <a:solidFill>
                  <a:schemeClr val="bg1"/>
                </a:solidFill>
              </a:endParaRPr>
            </a:p>
          </p:txBody>
        </p:sp>
        <p:sp>
          <p:nvSpPr>
            <p:cNvPr id="174140" name="Rectangle 63"/>
            <p:cNvSpPr>
              <a:spLocks noChangeArrowheads="1"/>
            </p:cNvSpPr>
            <p:nvPr/>
          </p:nvSpPr>
          <p:spPr bwMode="auto">
            <a:xfrm>
              <a:off x="2411" y="837"/>
              <a:ext cx="624" cy="14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r>
                <a:rPr kumimoji="1" lang="en-US" sz="900"/>
                <a:t>Alveolar spaces</a:t>
              </a:r>
            </a:p>
          </p:txBody>
        </p:sp>
        <p:grpSp>
          <p:nvGrpSpPr>
            <p:cNvPr id="3" name="Group 66"/>
            <p:cNvGrpSpPr>
              <a:grpSpLocks/>
            </p:cNvGrpSpPr>
            <p:nvPr/>
          </p:nvGrpSpPr>
          <p:grpSpPr bwMode="auto">
            <a:xfrm>
              <a:off x="2176" y="1320"/>
              <a:ext cx="160" cy="154"/>
              <a:chOff x="256" y="1608"/>
              <a:chExt cx="160" cy="154"/>
            </a:xfrm>
          </p:grpSpPr>
          <p:sp>
            <p:nvSpPr>
              <p:cNvPr id="174151" name="AutoShape 64"/>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52" name="Text Box 65"/>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1</a:t>
                </a:r>
              </a:p>
            </p:txBody>
          </p:sp>
        </p:grpSp>
        <p:grpSp>
          <p:nvGrpSpPr>
            <p:cNvPr id="4" name="Group 67"/>
            <p:cNvGrpSpPr>
              <a:grpSpLocks/>
            </p:cNvGrpSpPr>
            <p:nvPr/>
          </p:nvGrpSpPr>
          <p:grpSpPr bwMode="auto">
            <a:xfrm>
              <a:off x="3072" y="1248"/>
              <a:ext cx="160" cy="154"/>
              <a:chOff x="256" y="1608"/>
              <a:chExt cx="160" cy="154"/>
            </a:xfrm>
          </p:grpSpPr>
          <p:sp>
            <p:nvSpPr>
              <p:cNvPr id="174149" name="AutoShape 68"/>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50" name="Text Box 69"/>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2</a:t>
                </a:r>
              </a:p>
            </p:txBody>
          </p:sp>
        </p:grpSp>
        <p:grpSp>
          <p:nvGrpSpPr>
            <p:cNvPr id="5" name="Group 70"/>
            <p:cNvGrpSpPr>
              <a:grpSpLocks/>
            </p:cNvGrpSpPr>
            <p:nvPr/>
          </p:nvGrpSpPr>
          <p:grpSpPr bwMode="auto">
            <a:xfrm>
              <a:off x="2176" y="2918"/>
              <a:ext cx="160" cy="154"/>
              <a:chOff x="256" y="1608"/>
              <a:chExt cx="160" cy="154"/>
            </a:xfrm>
          </p:grpSpPr>
          <p:sp>
            <p:nvSpPr>
              <p:cNvPr id="174147" name="AutoShape 71"/>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48" name="Text Box 72"/>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4</a:t>
                </a:r>
              </a:p>
            </p:txBody>
          </p:sp>
        </p:grpSp>
        <p:grpSp>
          <p:nvGrpSpPr>
            <p:cNvPr id="6" name="Group 73"/>
            <p:cNvGrpSpPr>
              <a:grpSpLocks/>
            </p:cNvGrpSpPr>
            <p:nvPr/>
          </p:nvGrpSpPr>
          <p:grpSpPr bwMode="auto">
            <a:xfrm>
              <a:off x="3072" y="2846"/>
              <a:ext cx="160" cy="154"/>
              <a:chOff x="256" y="1608"/>
              <a:chExt cx="160" cy="154"/>
            </a:xfrm>
          </p:grpSpPr>
          <p:sp>
            <p:nvSpPr>
              <p:cNvPr id="174145" name="AutoShape 74"/>
              <p:cNvSpPr>
                <a:spLocks noChangeArrowheads="1"/>
              </p:cNvSpPr>
              <p:nvPr/>
            </p:nvSpPr>
            <p:spPr bwMode="auto">
              <a:xfrm>
                <a:off x="288" y="1632"/>
                <a:ext cx="96" cy="96"/>
              </a:xfrm>
              <a:prstGeom prst="flowChartConnector">
                <a:avLst/>
              </a:prstGeom>
              <a:solidFill>
                <a:schemeClr val="hlink"/>
              </a:solidFill>
              <a:ln w="25400">
                <a:noFill/>
                <a:round/>
                <a:headEnd/>
                <a:tailEnd/>
              </a:ln>
            </p:spPr>
            <p:txBody>
              <a:bodyPr wrap="none" lIns="92075" tIns="46038" rIns="92075" bIns="46038" anchor="ctr">
                <a:prstTxWarp prst="textNoShape">
                  <a:avLst/>
                </a:prstTxWarp>
              </a:bodyPr>
              <a:lstStyle/>
              <a:p>
                <a:endParaRPr lang="en-US"/>
              </a:p>
            </p:txBody>
          </p:sp>
          <p:sp>
            <p:nvSpPr>
              <p:cNvPr id="174146" name="Text Box 75"/>
              <p:cNvSpPr txBox="1">
                <a:spLocks noChangeArrowheads="1"/>
              </p:cNvSpPr>
              <p:nvPr/>
            </p:nvSpPr>
            <p:spPr bwMode="auto">
              <a:xfrm>
                <a:off x="256" y="1608"/>
                <a:ext cx="16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eaLnBrk="0" hangingPunct="0">
                  <a:spcBef>
                    <a:spcPct val="50000"/>
                  </a:spcBef>
                </a:pPr>
                <a:r>
                  <a:rPr kumimoji="1" lang="en-US" sz="1000" b="1">
                    <a:solidFill>
                      <a:schemeClr val="bg1"/>
                    </a:solidFill>
                  </a:rPr>
                  <a:t>3</a:t>
                </a:r>
              </a:p>
            </p:txBody>
          </p:sp>
        </p:grpSp>
      </p:grpSp>
      <p:sp>
        <p:nvSpPr>
          <p:cNvPr id="174083" name="Rectangle 2"/>
          <p:cNvSpPr>
            <a:spLocks noGrp="1" noChangeArrowheads="1"/>
          </p:cNvSpPr>
          <p:nvPr>
            <p:ph type="title"/>
          </p:nvPr>
        </p:nvSpPr>
        <p:spPr>
          <a:xfrm>
            <a:off x="457200" y="274638"/>
            <a:ext cx="8229600" cy="411162"/>
          </a:xfrm>
        </p:spPr>
        <p:txBody>
          <a:bodyPr/>
          <a:lstStyle/>
          <a:p>
            <a:pPr eaLnBrk="1" hangingPunct="1"/>
            <a:r>
              <a:rPr lang="en-US" sz="3200"/>
              <a:t>Loading and unloading of respiratory gases</a:t>
            </a:r>
          </a:p>
        </p:txBody>
      </p:sp>
      <p:sp>
        <p:nvSpPr>
          <p:cNvPr id="7" name="Footer Placeholder 6"/>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407056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42_28HemoglobinOxygen_L"/>
          <p:cNvPicPr>
            <a:picLocks noChangeAspect="1" noChangeArrowheads="1"/>
          </p:cNvPicPr>
          <p:nvPr/>
        </p:nvPicPr>
        <p:blipFill>
          <a:blip r:embed="rId3"/>
          <a:srcRect/>
          <a:stretch>
            <a:fillRect/>
          </a:stretch>
        </p:blipFill>
        <p:spPr bwMode="auto">
          <a:xfrm>
            <a:off x="300038" y="4073525"/>
            <a:ext cx="6318250" cy="2589213"/>
          </a:xfrm>
          <a:prstGeom prst="rect">
            <a:avLst/>
          </a:prstGeom>
          <a:noFill/>
        </p:spPr>
      </p:pic>
      <p:pic>
        <p:nvPicPr>
          <p:cNvPr id="410630" name="Picture 6" descr="f44-31r_the_structure_o_c"/>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59613" y="4719638"/>
            <a:ext cx="1893887" cy="2016125"/>
          </a:xfrm>
          <a:prstGeom prst="rect">
            <a:avLst/>
          </a:prstGeom>
          <a:noFill/>
          <a:ln w="9525">
            <a:noFill/>
            <a:miter lim="800000"/>
            <a:headEnd/>
            <a:tailEnd/>
          </a:ln>
        </p:spPr>
      </p:pic>
      <p:sp>
        <p:nvSpPr>
          <p:cNvPr id="410627" name="Rectangle 3"/>
          <p:cNvSpPr>
            <a:spLocks noGrp="1" noChangeArrowheads="1"/>
          </p:cNvSpPr>
          <p:nvPr>
            <p:ph type="title"/>
          </p:nvPr>
        </p:nvSpPr>
        <p:spPr/>
        <p:txBody>
          <a:bodyPr/>
          <a:lstStyle/>
          <a:p>
            <a:r>
              <a:rPr lang="en-US"/>
              <a:t>Hemoglobin</a:t>
            </a:r>
          </a:p>
        </p:txBody>
      </p:sp>
      <p:sp>
        <p:nvSpPr>
          <p:cNvPr id="410628" name="Rectangle 4" descr="Rectangle: Click to edit Master text styles&#10;Second level&#10;Third level&#10;Fourth level&#10;Fifth level"/>
          <p:cNvSpPr>
            <a:spLocks noGrp="1" noChangeArrowheads="1"/>
          </p:cNvSpPr>
          <p:nvPr>
            <p:ph type="body" idx="1"/>
          </p:nvPr>
        </p:nvSpPr>
        <p:spPr>
          <a:xfrm>
            <a:off x="368300" y="914400"/>
            <a:ext cx="8445500" cy="2819400"/>
          </a:xfrm>
        </p:spPr>
        <p:txBody>
          <a:bodyPr/>
          <a:lstStyle/>
          <a:p>
            <a:pPr>
              <a:lnSpc>
                <a:spcPct val="90000"/>
              </a:lnSpc>
            </a:pPr>
            <a:r>
              <a:rPr lang="en-US" sz="2600" dirty="0"/>
              <a:t>Why use a carrier molecule?</a:t>
            </a:r>
          </a:p>
          <a:p>
            <a:pPr lvl="1">
              <a:lnSpc>
                <a:spcPct val="90000"/>
              </a:lnSpc>
            </a:pPr>
            <a:r>
              <a:rPr lang="en-US" sz="2400" dirty="0"/>
              <a:t>O</a:t>
            </a:r>
            <a:r>
              <a:rPr lang="en-US" sz="2400" baseline="-25000" dirty="0"/>
              <a:t>2</a:t>
            </a:r>
            <a:r>
              <a:rPr lang="en-US" sz="2400" dirty="0"/>
              <a:t> not soluble enough in H</a:t>
            </a:r>
            <a:r>
              <a:rPr lang="en-US" sz="2400" baseline="-25000" dirty="0"/>
              <a:t>2</a:t>
            </a:r>
            <a:r>
              <a:rPr lang="en-US" sz="2400" dirty="0"/>
              <a:t>O for animal needs</a:t>
            </a:r>
          </a:p>
          <a:p>
            <a:pPr marL="1085850" lvl="2">
              <a:lnSpc>
                <a:spcPct val="90000"/>
              </a:lnSpc>
            </a:pPr>
            <a:r>
              <a:rPr lang="en-US" dirty="0"/>
              <a:t>blood alone could not provide enough O</a:t>
            </a:r>
            <a:r>
              <a:rPr lang="en-US" baseline="-25000" dirty="0"/>
              <a:t>2</a:t>
            </a:r>
            <a:r>
              <a:rPr lang="en-US" dirty="0"/>
              <a:t> to animal cells </a:t>
            </a:r>
          </a:p>
          <a:p>
            <a:pPr marL="1085850" lvl="2">
              <a:lnSpc>
                <a:spcPct val="90000"/>
              </a:lnSpc>
            </a:pPr>
            <a:r>
              <a:rPr lang="en-US" u="sng" dirty="0" err="1">
                <a:solidFill>
                  <a:srgbClr val="CC0000"/>
                </a:solidFill>
              </a:rPr>
              <a:t>hemocyanin</a:t>
            </a:r>
            <a:r>
              <a:rPr lang="en-US" dirty="0"/>
              <a:t> in insects = copper (bluish/greenish)</a:t>
            </a:r>
          </a:p>
          <a:p>
            <a:pPr marL="1085850" lvl="2">
              <a:lnSpc>
                <a:spcPct val="90000"/>
              </a:lnSpc>
            </a:pPr>
            <a:r>
              <a:rPr lang="en-US" u="sng" dirty="0">
                <a:solidFill>
                  <a:srgbClr val="CC0000"/>
                </a:solidFill>
              </a:rPr>
              <a:t>hemoglobin</a:t>
            </a:r>
            <a:r>
              <a:rPr lang="en-US" dirty="0"/>
              <a:t> in vertebrates = iron (reddish)</a:t>
            </a:r>
          </a:p>
          <a:p>
            <a:pPr>
              <a:lnSpc>
                <a:spcPct val="90000"/>
              </a:lnSpc>
            </a:pPr>
            <a:r>
              <a:rPr lang="en-US" sz="2600" dirty="0"/>
              <a:t>Reversibly binds O</a:t>
            </a:r>
            <a:r>
              <a:rPr lang="en-US" sz="2600" baseline="-25000" dirty="0"/>
              <a:t>2</a:t>
            </a:r>
            <a:endParaRPr lang="en-US" sz="2600" dirty="0"/>
          </a:p>
          <a:p>
            <a:pPr lvl="1">
              <a:lnSpc>
                <a:spcPct val="90000"/>
              </a:lnSpc>
            </a:pPr>
            <a:r>
              <a:rPr lang="en-US" sz="2400" dirty="0"/>
              <a:t>loading O</a:t>
            </a:r>
            <a:r>
              <a:rPr lang="en-US" sz="2400" baseline="-25000" dirty="0"/>
              <a:t>2</a:t>
            </a:r>
            <a:r>
              <a:rPr lang="en-US" sz="2400" dirty="0"/>
              <a:t> at lungs or gills &amp; unloading at cells </a:t>
            </a:r>
          </a:p>
        </p:txBody>
      </p:sp>
      <p:sp>
        <p:nvSpPr>
          <p:cNvPr id="410631" name="AutoShape 7"/>
          <p:cNvSpPr>
            <a:spLocks noChangeArrowheads="1"/>
          </p:cNvSpPr>
          <p:nvPr/>
        </p:nvSpPr>
        <p:spPr bwMode="auto">
          <a:xfrm>
            <a:off x="4548188" y="6394450"/>
            <a:ext cx="2119312" cy="406400"/>
          </a:xfrm>
          <a:prstGeom prst="roundRect">
            <a:avLst>
              <a:gd name="adj" fmla="val 16667"/>
            </a:avLst>
          </a:prstGeom>
          <a:solidFill>
            <a:srgbClr val="FFCC18"/>
          </a:solidFill>
          <a:ln w="9525">
            <a:noFill/>
            <a:round/>
            <a:headEnd/>
            <a:tailEnd/>
          </a:ln>
          <a:effectLst/>
        </p:spPr>
        <p:txBody>
          <a:bodyPr wrap="none" tIns="0" bIns="0" anchor="ctr">
            <a:prstTxWarp prst="textNoShape">
              <a:avLst/>
            </a:prstTxWarp>
            <a:spAutoFit/>
          </a:bodyPr>
          <a:lstStyle/>
          <a:p>
            <a:r>
              <a:rPr lang="en-US">
                <a:solidFill>
                  <a:srgbClr val="CC0000"/>
                </a:solidFill>
              </a:rPr>
              <a:t>cooperativity</a:t>
            </a:r>
            <a:endParaRPr lang="en-US">
              <a:solidFill>
                <a:schemeClr val="tx2"/>
              </a:solidFill>
            </a:endParaRPr>
          </a:p>
        </p:txBody>
      </p:sp>
      <p:sp>
        <p:nvSpPr>
          <p:cNvPr id="410632" name="AutoShape 8"/>
          <p:cNvSpPr>
            <a:spLocks noChangeArrowheads="1"/>
          </p:cNvSpPr>
          <p:nvPr/>
        </p:nvSpPr>
        <p:spPr bwMode="auto">
          <a:xfrm>
            <a:off x="7000875" y="4264025"/>
            <a:ext cx="1970088" cy="452438"/>
          </a:xfrm>
          <a:prstGeom prst="roundRect">
            <a:avLst>
              <a:gd name="adj" fmla="val 16667"/>
            </a:avLst>
          </a:prstGeom>
          <a:solidFill>
            <a:srgbClr val="CC0000"/>
          </a:solidFill>
          <a:ln w="9525">
            <a:noFill/>
            <a:round/>
            <a:headEnd/>
            <a:tailEnd/>
          </a:ln>
          <a:effectLst/>
        </p:spPr>
        <p:txBody>
          <a:bodyPr wrap="none" tIns="0" anchor="ctr">
            <a:prstTxWarp prst="textNoShape">
              <a:avLst/>
            </a:prstTxWarp>
            <a:spAutoFit/>
          </a:bodyPr>
          <a:lstStyle/>
          <a:p>
            <a:r>
              <a:rPr lang="en-US" u="sng">
                <a:solidFill>
                  <a:schemeClr val="bg1"/>
                </a:solidFill>
              </a:rPr>
              <a:t>heme group</a:t>
            </a: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2625898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type="title"/>
          </p:nvPr>
        </p:nvSpPr>
        <p:spPr/>
        <p:txBody>
          <a:bodyPr/>
          <a:lstStyle/>
          <a:p>
            <a:r>
              <a:rPr lang="en-US"/>
              <a:t>Cooperativity in Hemoglobin </a:t>
            </a:r>
          </a:p>
        </p:txBody>
      </p:sp>
      <p:sp>
        <p:nvSpPr>
          <p:cNvPr id="412676" name="Rectangle 4" descr="Rectangle: Click to edit Master text styles&#10;Second level&#10;Third level&#10;Fourth level&#10;Fifth level"/>
          <p:cNvSpPr>
            <a:spLocks noGrp="1" noChangeArrowheads="1"/>
          </p:cNvSpPr>
          <p:nvPr>
            <p:ph type="body" idx="1"/>
          </p:nvPr>
        </p:nvSpPr>
        <p:spPr>
          <a:xfrm>
            <a:off x="223838" y="838200"/>
            <a:ext cx="7904162" cy="5019675"/>
          </a:xfrm>
        </p:spPr>
        <p:txBody>
          <a:bodyPr/>
          <a:lstStyle/>
          <a:p>
            <a:pPr>
              <a:buClr>
                <a:srgbClr val="00005B"/>
              </a:buClr>
            </a:pPr>
            <a:r>
              <a:rPr lang="en-US" u="sng" dirty="0">
                <a:solidFill>
                  <a:srgbClr val="CC0000"/>
                </a:solidFill>
              </a:rPr>
              <a:t>Binding O</a:t>
            </a:r>
            <a:r>
              <a:rPr lang="en-US" baseline="-25000" dirty="0">
                <a:solidFill>
                  <a:srgbClr val="CC0000"/>
                </a:solidFill>
              </a:rPr>
              <a:t>2</a:t>
            </a:r>
            <a:r>
              <a:rPr lang="en-US" baseline="-25000" dirty="0"/>
              <a:t> </a:t>
            </a:r>
            <a:r>
              <a:rPr lang="en-US" sz="2600" dirty="0">
                <a:solidFill>
                  <a:srgbClr val="000000"/>
                </a:solidFill>
              </a:rPr>
              <a:t> </a:t>
            </a:r>
            <a:endParaRPr lang="en-US" sz="2600" dirty="0"/>
          </a:p>
          <a:p>
            <a:pPr lvl="1"/>
            <a:r>
              <a:rPr lang="en-US" sz="2400" dirty="0"/>
              <a:t>binding of O</a:t>
            </a:r>
            <a:r>
              <a:rPr lang="en-US" sz="2400" baseline="-25000" dirty="0"/>
              <a:t>2</a:t>
            </a:r>
            <a:r>
              <a:rPr lang="en-US" sz="2400" dirty="0"/>
              <a:t> to 1</a:t>
            </a:r>
            <a:r>
              <a:rPr lang="en-US" sz="2400" baseline="30000" dirty="0"/>
              <a:t>st</a:t>
            </a:r>
            <a:r>
              <a:rPr lang="en-US" sz="2400" dirty="0"/>
              <a:t> subunit causes shape change to other subunits</a:t>
            </a:r>
          </a:p>
          <a:p>
            <a:pPr lvl="2"/>
            <a:r>
              <a:rPr lang="en-US" dirty="0"/>
              <a:t>conformational change</a:t>
            </a:r>
          </a:p>
          <a:p>
            <a:pPr lvl="1"/>
            <a:r>
              <a:rPr lang="en-US" sz="2400" dirty="0"/>
              <a:t>increasing attraction to O</a:t>
            </a:r>
            <a:r>
              <a:rPr lang="en-US" sz="2400" baseline="-25000" dirty="0"/>
              <a:t>2</a:t>
            </a:r>
          </a:p>
          <a:p>
            <a:pPr>
              <a:lnSpc>
                <a:spcPct val="90000"/>
              </a:lnSpc>
              <a:buClr>
                <a:srgbClr val="00004C"/>
              </a:buClr>
            </a:pPr>
            <a:r>
              <a:rPr lang="en-US" u="sng" dirty="0">
                <a:solidFill>
                  <a:srgbClr val="CC0000"/>
                </a:solidFill>
              </a:rPr>
              <a:t>Releasing O</a:t>
            </a:r>
            <a:r>
              <a:rPr lang="en-US" baseline="-25000" dirty="0">
                <a:solidFill>
                  <a:srgbClr val="CC0000"/>
                </a:solidFill>
              </a:rPr>
              <a:t>2</a:t>
            </a:r>
            <a:r>
              <a:rPr lang="en-US" sz="2200" dirty="0">
                <a:solidFill>
                  <a:srgbClr val="000000"/>
                </a:solidFill>
              </a:rPr>
              <a:t> </a:t>
            </a:r>
            <a:endParaRPr lang="en-US" sz="2200" dirty="0"/>
          </a:p>
          <a:p>
            <a:pPr lvl="1">
              <a:lnSpc>
                <a:spcPct val="90000"/>
              </a:lnSpc>
            </a:pPr>
            <a:r>
              <a:rPr lang="en-US" sz="2400" dirty="0"/>
              <a:t>when 1</a:t>
            </a:r>
            <a:r>
              <a:rPr lang="en-US" sz="2400" baseline="30000" dirty="0"/>
              <a:t>st</a:t>
            </a:r>
            <a:r>
              <a:rPr lang="en-US" sz="2400" dirty="0"/>
              <a:t> subunit releases O</a:t>
            </a:r>
            <a:r>
              <a:rPr lang="en-US" sz="2400" baseline="-25000" dirty="0"/>
              <a:t>2</a:t>
            </a:r>
            <a:r>
              <a:rPr lang="en-US" sz="2400" dirty="0"/>
              <a:t>, </a:t>
            </a:r>
            <a:br>
              <a:rPr lang="en-US" sz="2400" dirty="0"/>
            </a:br>
            <a:r>
              <a:rPr lang="en-US" sz="2400" dirty="0"/>
              <a:t>causes shape change to </a:t>
            </a:r>
            <a:br>
              <a:rPr lang="en-US" sz="2400" dirty="0"/>
            </a:br>
            <a:r>
              <a:rPr lang="en-US" sz="2400" dirty="0"/>
              <a:t>other subunits</a:t>
            </a:r>
          </a:p>
          <a:p>
            <a:pPr lvl="2">
              <a:lnSpc>
                <a:spcPct val="90000"/>
              </a:lnSpc>
            </a:pPr>
            <a:r>
              <a:rPr lang="en-US" dirty="0"/>
              <a:t>conformational change</a:t>
            </a:r>
          </a:p>
          <a:p>
            <a:pPr lvl="1">
              <a:lnSpc>
                <a:spcPct val="90000"/>
              </a:lnSpc>
            </a:pPr>
            <a:r>
              <a:rPr lang="en-US" sz="2400" dirty="0"/>
              <a:t>lowers attraction to O</a:t>
            </a:r>
            <a:r>
              <a:rPr lang="en-US" sz="2400" baseline="-25000" dirty="0"/>
              <a:t>2</a:t>
            </a:r>
          </a:p>
        </p:txBody>
      </p:sp>
      <p:pic>
        <p:nvPicPr>
          <p:cNvPr id="412677" name="Picture 5"/>
          <p:cNvPicPr>
            <a:picLocks noChangeAspect="1" noChangeArrowheads="1"/>
          </p:cNvPicPr>
          <p:nvPr/>
        </p:nvPicPr>
        <p:blipFill>
          <a:blip r:embed="rId3"/>
          <a:srcRect/>
          <a:stretch>
            <a:fillRect/>
          </a:stretch>
        </p:blipFill>
        <p:spPr bwMode="auto">
          <a:xfrm>
            <a:off x="6510338" y="2311400"/>
            <a:ext cx="2511425" cy="2290763"/>
          </a:xfrm>
          <a:prstGeom prst="rect">
            <a:avLst/>
          </a:prstGeom>
          <a:noFill/>
          <a:ln w="9525">
            <a:noFill/>
            <a:miter lim="800000"/>
            <a:headEnd/>
            <a:tailEnd/>
          </a:ln>
          <a:effectLst>
            <a:outerShdw blurRad="63500" dist="35921" dir="2700000" algn="ctr" rotWithShape="0">
              <a:srgbClr val="000000">
                <a:alpha val="75000"/>
              </a:srgbClr>
            </a:outerShdw>
          </a:effectLst>
        </p:spPr>
      </p:pic>
      <p:pic>
        <p:nvPicPr>
          <p:cNvPr id="412680"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l="3595" t="3145" r="1797" b="6288"/>
          <a:stretch>
            <a:fillRect/>
          </a:stretch>
        </p:blipFill>
        <p:spPr bwMode="auto">
          <a:xfrm>
            <a:off x="5238750" y="4670425"/>
            <a:ext cx="3794125" cy="2076450"/>
          </a:xfrm>
          <a:prstGeom prst="rect">
            <a:avLst/>
          </a:prstGeom>
          <a:noFill/>
          <a:ln w="9525">
            <a:noFill/>
            <a:miter lim="800000"/>
            <a:headEnd/>
            <a:tailEnd/>
          </a:ln>
          <a:effectLst>
            <a:outerShdw blurRad="63500" dist="38099" dir="2700000" algn="ctr" rotWithShape="0">
              <a:srgbClr val="000000">
                <a:alpha val="75000"/>
              </a:srgbClr>
            </a:outerShdw>
          </a:effectLst>
        </p:spPr>
      </p:pic>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111080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609600" y="685800"/>
            <a:ext cx="8534400" cy="762000"/>
          </a:xfrm>
        </p:spPr>
        <p:txBody>
          <a:bodyPr/>
          <a:lstStyle/>
          <a:p>
            <a:r>
              <a:rPr lang="en-US"/>
              <a:t>O</a:t>
            </a:r>
            <a:r>
              <a:rPr lang="en-US" baseline="-25000"/>
              <a:t>2 </a:t>
            </a:r>
            <a:r>
              <a:rPr lang="en-US" sz="3400"/>
              <a:t>dissociation curve for hemoglobin</a:t>
            </a:r>
          </a:p>
        </p:txBody>
      </p:sp>
      <p:sp>
        <p:nvSpPr>
          <p:cNvPr id="414728" name="Rectangle 8"/>
          <p:cNvSpPr>
            <a:spLocks noChangeArrowheads="1"/>
          </p:cNvSpPr>
          <p:nvPr/>
        </p:nvSpPr>
        <p:spPr bwMode="auto">
          <a:xfrm>
            <a:off x="201613" y="1539875"/>
            <a:ext cx="2919412" cy="4676775"/>
          </a:xfrm>
          <a:prstGeom prst="rect">
            <a:avLst/>
          </a:prstGeom>
          <a:noFill/>
          <a:ln w="9525">
            <a:noFill/>
            <a:miter lim="800000"/>
            <a:headEnd/>
            <a:tailEnd/>
          </a:ln>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3000" dirty="0">
                <a:solidFill>
                  <a:srgbClr val="0F116A"/>
                </a:solidFill>
              </a:rPr>
              <a:t>Bohr Shift</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drop in </a:t>
            </a:r>
            <a:r>
              <a:rPr lang="en-US" sz="2600" u="sng" dirty="0">
                <a:solidFill>
                  <a:srgbClr val="CC0000"/>
                </a:solidFill>
              </a:rPr>
              <a:t>pH</a:t>
            </a:r>
            <a:r>
              <a:rPr lang="en-US" sz="2600" dirty="0"/>
              <a:t> lowers affinity of </a:t>
            </a:r>
            <a:r>
              <a:rPr lang="en-US" sz="2600" dirty="0" err="1"/>
              <a:t>Hb</a:t>
            </a:r>
            <a:r>
              <a:rPr lang="en-US" sz="2600" dirty="0"/>
              <a:t> for O</a:t>
            </a:r>
            <a:r>
              <a:rPr lang="en-US" sz="2600" baseline="-25000" dirty="0"/>
              <a:t>2</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active tissue (producing CO</a:t>
            </a:r>
            <a:r>
              <a:rPr lang="en-US" sz="2600" baseline="-25000" dirty="0"/>
              <a:t>2</a:t>
            </a:r>
            <a:r>
              <a:rPr lang="en-US" sz="2600" dirty="0"/>
              <a:t>) lowers blood pH</a:t>
            </a:r>
            <a:br>
              <a:rPr lang="en-US" sz="2600" dirty="0"/>
            </a:br>
            <a:r>
              <a:rPr lang="en-US" sz="2600" dirty="0"/>
              <a:t>&amp; induces </a:t>
            </a:r>
            <a:r>
              <a:rPr lang="en-US" sz="2600" dirty="0" err="1"/>
              <a:t>Hb</a:t>
            </a:r>
            <a:r>
              <a:rPr lang="en-US" sz="2600" dirty="0"/>
              <a:t> to release more O</a:t>
            </a:r>
            <a:r>
              <a:rPr lang="en-US" sz="2600" baseline="-25000" dirty="0"/>
              <a:t>2</a:t>
            </a:r>
          </a:p>
        </p:txBody>
      </p:sp>
      <p:grpSp>
        <p:nvGrpSpPr>
          <p:cNvPr id="2" name="Group 42"/>
          <p:cNvGrpSpPr>
            <a:grpSpLocks/>
          </p:cNvGrpSpPr>
          <p:nvPr/>
        </p:nvGrpSpPr>
        <p:grpSpPr bwMode="auto">
          <a:xfrm>
            <a:off x="3228975" y="1841500"/>
            <a:ext cx="5762625" cy="4603750"/>
            <a:chOff x="1677" y="1018"/>
            <a:chExt cx="3630" cy="2900"/>
          </a:xfrm>
        </p:grpSpPr>
        <p:pic>
          <p:nvPicPr>
            <p:cNvPr id="414730" name="Picture 1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77" y="1018"/>
              <a:ext cx="3630" cy="2900"/>
            </a:xfrm>
            <a:prstGeom prst="rect">
              <a:avLst/>
            </a:prstGeom>
            <a:noFill/>
            <a:ln w="9525">
              <a:solidFill>
                <a:srgbClr val="660000"/>
              </a:solidFill>
              <a:miter lim="800000"/>
              <a:headEnd/>
              <a:tailEnd/>
            </a:ln>
          </p:spPr>
        </p:pic>
        <p:sp>
          <p:nvSpPr>
            <p:cNvPr id="414731" name="Rectangle 11"/>
            <p:cNvSpPr>
              <a:spLocks noChangeArrowheads="1"/>
            </p:cNvSpPr>
            <p:nvPr/>
          </p:nvSpPr>
          <p:spPr bwMode="auto">
            <a:xfrm>
              <a:off x="3176" y="3702"/>
              <a:ext cx="85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a:t>
              </a:r>
              <a:r>
                <a:rPr lang="en-US" sz="2000" baseline="-25000">
                  <a:solidFill>
                    <a:srgbClr val="000000"/>
                  </a:solidFill>
                </a:rPr>
                <a:t>O</a:t>
              </a:r>
              <a:r>
                <a:rPr lang="en-US" sz="1800" baseline="-25000">
                  <a:solidFill>
                    <a:srgbClr val="000000"/>
                  </a:solidFill>
                </a:rPr>
                <a:t>2</a:t>
              </a:r>
              <a:r>
                <a:rPr lang="en-US" sz="1800">
                  <a:solidFill>
                    <a:srgbClr val="000000"/>
                  </a:solidFill>
                </a:rPr>
                <a:t> (mm Hg)</a:t>
              </a:r>
              <a:endParaRPr lang="en-US" sz="1600" b="0"/>
            </a:p>
          </p:txBody>
        </p:sp>
        <p:sp>
          <p:nvSpPr>
            <p:cNvPr id="414732" name="Rectangle 12"/>
            <p:cNvSpPr>
              <a:spLocks noChangeArrowheads="1"/>
            </p:cNvSpPr>
            <p:nvPr/>
          </p:nvSpPr>
          <p:spPr bwMode="auto">
            <a:xfrm>
              <a:off x="2042" y="3302"/>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p>
          </p:txBody>
        </p:sp>
        <p:sp>
          <p:nvSpPr>
            <p:cNvPr id="414733" name="Rectangle 13"/>
            <p:cNvSpPr>
              <a:spLocks noChangeArrowheads="1"/>
            </p:cNvSpPr>
            <p:nvPr/>
          </p:nvSpPr>
          <p:spPr bwMode="auto">
            <a:xfrm>
              <a:off x="1962" y="309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a:t>
              </a:r>
              <a:endParaRPr lang="en-US" sz="1600" b="0"/>
            </a:p>
          </p:txBody>
        </p:sp>
        <p:sp>
          <p:nvSpPr>
            <p:cNvPr id="414734" name="Rectangle 14"/>
            <p:cNvSpPr>
              <a:spLocks noChangeArrowheads="1"/>
            </p:cNvSpPr>
            <p:nvPr/>
          </p:nvSpPr>
          <p:spPr bwMode="auto">
            <a:xfrm>
              <a:off x="1962" y="28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p>
          </p:txBody>
        </p:sp>
        <p:sp>
          <p:nvSpPr>
            <p:cNvPr id="414735" name="Rectangle 15"/>
            <p:cNvSpPr>
              <a:spLocks noChangeArrowheads="1"/>
            </p:cNvSpPr>
            <p:nvPr/>
          </p:nvSpPr>
          <p:spPr bwMode="auto">
            <a:xfrm>
              <a:off x="1962" y="2676"/>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30</a:t>
              </a:r>
              <a:endParaRPr lang="en-US" sz="1600" b="0"/>
            </a:p>
          </p:txBody>
        </p:sp>
        <p:sp>
          <p:nvSpPr>
            <p:cNvPr id="414736" name="Rectangle 16"/>
            <p:cNvSpPr>
              <a:spLocks noChangeArrowheads="1"/>
            </p:cNvSpPr>
            <p:nvPr/>
          </p:nvSpPr>
          <p:spPr bwMode="auto">
            <a:xfrm>
              <a:off x="1962" y="2473"/>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p>
          </p:txBody>
        </p:sp>
        <p:sp>
          <p:nvSpPr>
            <p:cNvPr id="414737" name="Rectangle 17"/>
            <p:cNvSpPr>
              <a:spLocks noChangeArrowheads="1"/>
            </p:cNvSpPr>
            <p:nvPr/>
          </p:nvSpPr>
          <p:spPr bwMode="auto">
            <a:xfrm>
              <a:off x="1962" y="226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50</a:t>
              </a:r>
              <a:endParaRPr lang="en-US" sz="1600" b="0"/>
            </a:p>
          </p:txBody>
        </p:sp>
        <p:sp>
          <p:nvSpPr>
            <p:cNvPr id="414738" name="Rectangle 18"/>
            <p:cNvSpPr>
              <a:spLocks noChangeArrowheads="1"/>
            </p:cNvSpPr>
            <p:nvPr/>
          </p:nvSpPr>
          <p:spPr bwMode="auto">
            <a:xfrm>
              <a:off x="1962" y="2058"/>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p>
          </p:txBody>
        </p:sp>
        <p:sp>
          <p:nvSpPr>
            <p:cNvPr id="414739" name="Rectangle 19"/>
            <p:cNvSpPr>
              <a:spLocks noChangeArrowheads="1"/>
            </p:cNvSpPr>
            <p:nvPr/>
          </p:nvSpPr>
          <p:spPr bwMode="auto">
            <a:xfrm>
              <a:off x="1962" y="184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70</a:t>
              </a:r>
              <a:endParaRPr lang="en-US" sz="1600" b="0"/>
            </a:p>
          </p:txBody>
        </p:sp>
        <p:sp>
          <p:nvSpPr>
            <p:cNvPr id="414740" name="Rectangle 20"/>
            <p:cNvSpPr>
              <a:spLocks noChangeArrowheads="1"/>
            </p:cNvSpPr>
            <p:nvPr/>
          </p:nvSpPr>
          <p:spPr bwMode="auto">
            <a:xfrm>
              <a:off x="1962" y="1644"/>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p>
          </p:txBody>
        </p:sp>
        <p:sp>
          <p:nvSpPr>
            <p:cNvPr id="414741" name="Rectangle 21"/>
            <p:cNvSpPr>
              <a:spLocks noChangeArrowheads="1"/>
            </p:cNvSpPr>
            <p:nvPr/>
          </p:nvSpPr>
          <p:spPr bwMode="auto">
            <a:xfrm>
              <a:off x="1962" y="143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90</a:t>
              </a:r>
              <a:endParaRPr lang="en-US" sz="1600" b="0"/>
            </a:p>
          </p:txBody>
        </p:sp>
        <p:sp>
          <p:nvSpPr>
            <p:cNvPr id="414742" name="Rectangle 22"/>
            <p:cNvSpPr>
              <a:spLocks noChangeArrowheads="1"/>
            </p:cNvSpPr>
            <p:nvPr/>
          </p:nvSpPr>
          <p:spPr bwMode="auto">
            <a:xfrm>
              <a:off x="1882" y="1229"/>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p>
          </p:txBody>
        </p:sp>
        <p:sp>
          <p:nvSpPr>
            <p:cNvPr id="414743" name="Rectangle 23"/>
            <p:cNvSpPr>
              <a:spLocks noChangeArrowheads="1"/>
            </p:cNvSpPr>
            <p:nvPr/>
          </p:nvSpPr>
          <p:spPr bwMode="auto">
            <a:xfrm>
              <a:off x="2205" y="3505"/>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p>
          </p:txBody>
        </p:sp>
        <p:sp>
          <p:nvSpPr>
            <p:cNvPr id="414744" name="Rectangle 24"/>
            <p:cNvSpPr>
              <a:spLocks noChangeArrowheads="1"/>
            </p:cNvSpPr>
            <p:nvPr/>
          </p:nvSpPr>
          <p:spPr bwMode="auto">
            <a:xfrm>
              <a:off x="2555"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p>
          </p:txBody>
        </p:sp>
        <p:sp>
          <p:nvSpPr>
            <p:cNvPr id="414745" name="Rectangle 25"/>
            <p:cNvSpPr>
              <a:spLocks noChangeArrowheads="1"/>
            </p:cNvSpPr>
            <p:nvPr/>
          </p:nvSpPr>
          <p:spPr bwMode="auto">
            <a:xfrm>
              <a:off x="2953"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p>
          </p:txBody>
        </p:sp>
        <p:sp>
          <p:nvSpPr>
            <p:cNvPr id="414746" name="Rectangle 26"/>
            <p:cNvSpPr>
              <a:spLocks noChangeArrowheads="1"/>
            </p:cNvSpPr>
            <p:nvPr/>
          </p:nvSpPr>
          <p:spPr bwMode="auto">
            <a:xfrm>
              <a:off x="3359"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p>
          </p:txBody>
        </p:sp>
        <p:sp>
          <p:nvSpPr>
            <p:cNvPr id="414747" name="Rectangle 27"/>
            <p:cNvSpPr>
              <a:spLocks noChangeArrowheads="1"/>
            </p:cNvSpPr>
            <p:nvPr/>
          </p:nvSpPr>
          <p:spPr bwMode="auto">
            <a:xfrm>
              <a:off x="3758" y="3505"/>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p>
          </p:txBody>
        </p:sp>
        <p:sp>
          <p:nvSpPr>
            <p:cNvPr id="414748" name="Rectangle 28"/>
            <p:cNvSpPr>
              <a:spLocks noChangeArrowheads="1"/>
            </p:cNvSpPr>
            <p:nvPr/>
          </p:nvSpPr>
          <p:spPr bwMode="auto">
            <a:xfrm>
              <a:off x="4107"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p>
          </p:txBody>
        </p:sp>
        <p:sp>
          <p:nvSpPr>
            <p:cNvPr id="414749" name="Rectangle 29"/>
            <p:cNvSpPr>
              <a:spLocks noChangeArrowheads="1"/>
            </p:cNvSpPr>
            <p:nvPr/>
          </p:nvSpPr>
          <p:spPr bwMode="auto">
            <a:xfrm>
              <a:off x="4506"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120</a:t>
              </a:r>
              <a:endParaRPr lang="en-US" sz="1600" b="0"/>
            </a:p>
          </p:txBody>
        </p:sp>
        <p:sp>
          <p:nvSpPr>
            <p:cNvPr id="414750" name="Rectangle 30"/>
            <p:cNvSpPr>
              <a:spLocks noChangeArrowheads="1"/>
            </p:cNvSpPr>
            <p:nvPr/>
          </p:nvSpPr>
          <p:spPr bwMode="auto">
            <a:xfrm>
              <a:off x="4912" y="3505"/>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140</a:t>
              </a:r>
              <a:endParaRPr lang="en-US" sz="1600" b="0"/>
            </a:p>
          </p:txBody>
        </p:sp>
        <p:sp>
          <p:nvSpPr>
            <p:cNvPr id="414751" name="Rectangle 31"/>
            <p:cNvSpPr>
              <a:spLocks noChangeArrowheads="1"/>
            </p:cNvSpPr>
            <p:nvPr/>
          </p:nvSpPr>
          <p:spPr bwMode="auto">
            <a:xfrm>
              <a:off x="3002" y="2601"/>
              <a:ext cx="2062" cy="147"/>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800">
                  <a:solidFill>
                    <a:srgbClr val="000000"/>
                  </a:solidFill>
                </a:rPr>
                <a:t>More O</a:t>
              </a:r>
              <a:r>
                <a:rPr lang="en-US" sz="1800" baseline="-25000">
                  <a:solidFill>
                    <a:srgbClr val="000000"/>
                  </a:solidFill>
                </a:rPr>
                <a:t>2</a:t>
              </a:r>
              <a:r>
                <a:rPr lang="en-US" sz="1800">
                  <a:solidFill>
                    <a:srgbClr val="000000"/>
                  </a:solidFill>
                </a:rPr>
                <a:t> delivered to tissues</a:t>
              </a:r>
            </a:p>
          </p:txBody>
        </p:sp>
        <p:sp>
          <p:nvSpPr>
            <p:cNvPr id="414752" name="Rectangle 32"/>
            <p:cNvSpPr>
              <a:spLocks noChangeArrowheads="1"/>
            </p:cNvSpPr>
            <p:nvPr/>
          </p:nvSpPr>
          <p:spPr bwMode="auto">
            <a:xfrm>
              <a:off x="2500" y="1367"/>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7.60</a:t>
              </a:r>
              <a:endParaRPr lang="en-US" sz="1600" b="0"/>
            </a:p>
          </p:txBody>
        </p:sp>
        <p:sp>
          <p:nvSpPr>
            <p:cNvPr id="414753" name="Rectangle 33"/>
            <p:cNvSpPr>
              <a:spLocks noChangeArrowheads="1"/>
            </p:cNvSpPr>
            <p:nvPr/>
          </p:nvSpPr>
          <p:spPr bwMode="auto">
            <a:xfrm>
              <a:off x="3840" y="1613"/>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7.20</a:t>
              </a:r>
              <a:endParaRPr lang="en-US" sz="1600" b="0"/>
            </a:p>
          </p:txBody>
        </p:sp>
        <p:sp>
          <p:nvSpPr>
            <p:cNvPr id="414754" name="Line 34"/>
            <p:cNvSpPr>
              <a:spLocks noChangeShapeType="1"/>
            </p:cNvSpPr>
            <p:nvPr/>
          </p:nvSpPr>
          <p:spPr bwMode="auto">
            <a:xfrm flipH="1" flipV="1">
              <a:off x="2795" y="2364"/>
              <a:ext cx="191" cy="2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5" name="Line 35"/>
            <p:cNvSpPr>
              <a:spLocks noChangeShapeType="1"/>
            </p:cNvSpPr>
            <p:nvPr/>
          </p:nvSpPr>
          <p:spPr bwMode="auto">
            <a:xfrm>
              <a:off x="3030" y="1434"/>
              <a:ext cx="243" cy="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6" name="Line 36"/>
            <p:cNvSpPr>
              <a:spLocks noChangeShapeType="1"/>
            </p:cNvSpPr>
            <p:nvPr/>
          </p:nvSpPr>
          <p:spPr bwMode="auto">
            <a:xfrm>
              <a:off x="2822" y="1692"/>
              <a:ext cx="314" cy="7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7" name="Line 37"/>
            <p:cNvSpPr>
              <a:spLocks noChangeShapeType="1"/>
            </p:cNvSpPr>
            <p:nvPr/>
          </p:nvSpPr>
          <p:spPr bwMode="auto">
            <a:xfrm flipH="1" flipV="1">
              <a:off x="3486" y="1681"/>
              <a:ext cx="332" cy="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14758" name="Rectangle 38"/>
            <p:cNvSpPr>
              <a:spLocks noChangeArrowheads="1"/>
            </p:cNvSpPr>
            <p:nvPr/>
          </p:nvSpPr>
          <p:spPr bwMode="auto">
            <a:xfrm>
              <a:off x="2296" y="1601"/>
              <a:ext cx="51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pH 7.40</a:t>
              </a:r>
              <a:endParaRPr lang="en-US" sz="1600" b="0"/>
            </a:p>
          </p:txBody>
        </p:sp>
        <p:sp>
          <p:nvSpPr>
            <p:cNvPr id="414759" name="Rectangle 39"/>
            <p:cNvSpPr>
              <a:spLocks noChangeArrowheads="1"/>
            </p:cNvSpPr>
            <p:nvPr/>
          </p:nvSpPr>
          <p:spPr bwMode="auto">
            <a:xfrm rot="16200000">
              <a:off x="760" y="2311"/>
              <a:ext cx="2084" cy="205"/>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800">
                  <a:solidFill>
                    <a:srgbClr val="000000"/>
                  </a:solidFill>
                </a:rPr>
                <a:t>% oxyhemoglobin saturation</a:t>
              </a:r>
            </a:p>
          </p:txBody>
        </p:sp>
        <p:sp>
          <p:nvSpPr>
            <p:cNvPr id="414760" name="Rectangle 40"/>
            <p:cNvSpPr>
              <a:spLocks noChangeArrowheads="1"/>
            </p:cNvSpPr>
            <p:nvPr/>
          </p:nvSpPr>
          <p:spPr bwMode="auto">
            <a:xfrm>
              <a:off x="1854" y="3745"/>
              <a:ext cx="395" cy="173"/>
            </a:xfrm>
            <a:prstGeom prst="rect">
              <a:avLst/>
            </a:prstGeom>
            <a:solidFill>
              <a:srgbClr val="F8EACD"/>
            </a:solidFill>
            <a:ln w="9525">
              <a:noFill/>
              <a:miter lim="800000"/>
              <a:headEnd/>
              <a:tailEnd/>
            </a:ln>
            <a:effectLst/>
          </p:spPr>
          <p:txBody>
            <a:bodyPr wrap="none" anchor="ctr">
              <a:prstTxWarp prst="textNoShape">
                <a:avLst/>
              </a:prstTxWarp>
            </a:bodyPr>
            <a:lstStyle/>
            <a:p>
              <a:endParaRPr lang="en-US"/>
            </a:p>
          </p:txBody>
        </p:sp>
      </p:grpSp>
      <p:sp>
        <p:nvSpPr>
          <p:cNvPr id="414763" name="Rectangle 43"/>
          <p:cNvSpPr>
            <a:spLocks noChangeArrowheads="1"/>
          </p:cNvSpPr>
          <p:nvPr/>
        </p:nvSpPr>
        <p:spPr bwMode="auto">
          <a:xfrm>
            <a:off x="3419475" y="1371600"/>
            <a:ext cx="5238750"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CC0000"/>
                </a:solidFill>
              </a:rPr>
              <a:t>Effect of pH (CO</a:t>
            </a:r>
            <a:r>
              <a:rPr lang="en-US" sz="2600" baseline="-25000">
                <a:solidFill>
                  <a:srgbClr val="CC0000"/>
                </a:solidFill>
              </a:rPr>
              <a:t>2</a:t>
            </a:r>
            <a:r>
              <a:rPr lang="en-US" sz="2600">
                <a:solidFill>
                  <a:srgbClr val="CC0000"/>
                </a:solidFill>
              </a:rPr>
              <a:t> concentration)</a:t>
            </a:r>
          </a:p>
        </p:txBody>
      </p:sp>
      <p:sp>
        <p:nvSpPr>
          <p:cNvPr id="414764" name="Line 44"/>
          <p:cNvSpPr>
            <a:spLocks noChangeShapeType="1"/>
          </p:cNvSpPr>
          <p:nvPr/>
        </p:nvSpPr>
        <p:spPr bwMode="auto">
          <a:xfrm>
            <a:off x="4978400" y="2987675"/>
            <a:ext cx="0" cy="264001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 name="Footer Placeholder 2"/>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1456175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09600" y="685800"/>
            <a:ext cx="8534400" cy="762000"/>
          </a:xfrm>
        </p:spPr>
        <p:txBody>
          <a:bodyPr/>
          <a:lstStyle/>
          <a:p>
            <a:r>
              <a:rPr lang="en-US"/>
              <a:t>O</a:t>
            </a:r>
            <a:r>
              <a:rPr lang="en-US" baseline="-25000"/>
              <a:t>2 </a:t>
            </a:r>
            <a:r>
              <a:rPr lang="en-US" sz="3400"/>
              <a:t>dissociation curve for hemoglobin</a:t>
            </a:r>
          </a:p>
        </p:txBody>
      </p:sp>
      <p:sp>
        <p:nvSpPr>
          <p:cNvPr id="440323" name="Rectangle 3"/>
          <p:cNvSpPr>
            <a:spLocks noChangeArrowheads="1"/>
          </p:cNvSpPr>
          <p:nvPr/>
        </p:nvSpPr>
        <p:spPr bwMode="auto">
          <a:xfrm>
            <a:off x="136525" y="1539875"/>
            <a:ext cx="2984500" cy="3089275"/>
          </a:xfrm>
          <a:prstGeom prst="rect">
            <a:avLst/>
          </a:prstGeom>
          <a:noFill/>
          <a:ln w="9525">
            <a:noFill/>
            <a:miter lim="800000"/>
            <a:headEnd/>
            <a:tailEnd/>
          </a:ln>
          <a:effectLst/>
        </p:spPr>
        <p:txBody>
          <a:bodyPr>
            <a:prstTxWarp prst="textNoShape">
              <a:avLst/>
            </a:prstTxWarp>
            <a:spAutoFit/>
          </a:bodyPr>
          <a:lstStyle/>
          <a:p>
            <a:pPr algn="l" eaLnBrk="1" hangingPunct="1">
              <a:spcBef>
                <a:spcPct val="20000"/>
              </a:spcBef>
              <a:buClr>
                <a:srgbClr val="0F116A"/>
              </a:buClr>
              <a:buSzPct val="120000"/>
              <a:buFont typeface="Wingdings" charset="2"/>
              <a:buNone/>
            </a:pPr>
            <a:r>
              <a:rPr lang="en-US" sz="3000" dirty="0">
                <a:solidFill>
                  <a:srgbClr val="0F116A"/>
                </a:solidFill>
              </a:rPr>
              <a:t>Bohr Shift</a:t>
            </a:r>
            <a:endParaRPr lang="en-US" sz="2600" dirty="0"/>
          </a:p>
          <a:p>
            <a:pPr marL="395288" lvl="1" indent="-280988" algn="l" eaLnBrk="1" hangingPunct="1">
              <a:spcBef>
                <a:spcPct val="20000"/>
              </a:spcBef>
              <a:buClr>
                <a:schemeClr val="hlink"/>
              </a:buClr>
              <a:buSzPct val="120000"/>
              <a:buFont typeface="Wingdings" charset="2"/>
              <a:buChar char="§"/>
            </a:pPr>
            <a:r>
              <a:rPr lang="en-US" sz="2600" dirty="0"/>
              <a:t>increase in </a:t>
            </a:r>
            <a:r>
              <a:rPr lang="en-US" sz="2600" u="sng" dirty="0">
                <a:solidFill>
                  <a:srgbClr val="CC0000"/>
                </a:solidFill>
              </a:rPr>
              <a:t>temperature</a:t>
            </a:r>
            <a:r>
              <a:rPr lang="en-US" sz="2600" dirty="0"/>
              <a:t> lowers affinity of </a:t>
            </a:r>
            <a:r>
              <a:rPr lang="en-US" sz="2600" dirty="0" err="1"/>
              <a:t>Hb</a:t>
            </a:r>
            <a:r>
              <a:rPr lang="en-US" sz="2600" dirty="0"/>
              <a:t> for O</a:t>
            </a:r>
            <a:r>
              <a:rPr lang="en-US" sz="2600" baseline="-25000" dirty="0"/>
              <a:t>2</a:t>
            </a:r>
          </a:p>
          <a:p>
            <a:pPr marL="395288" lvl="1" indent="-280988" algn="l" eaLnBrk="1" hangingPunct="1">
              <a:spcBef>
                <a:spcPct val="20000"/>
              </a:spcBef>
              <a:buClr>
                <a:schemeClr val="hlink"/>
              </a:buClr>
              <a:buSzPct val="120000"/>
              <a:buFont typeface="Wingdings" charset="2"/>
              <a:buChar char="§"/>
            </a:pPr>
            <a:r>
              <a:rPr lang="en-US" sz="2600" dirty="0"/>
              <a:t>active muscle produces heat</a:t>
            </a:r>
          </a:p>
        </p:txBody>
      </p:sp>
      <p:grpSp>
        <p:nvGrpSpPr>
          <p:cNvPr id="2" name="Group 68"/>
          <p:cNvGrpSpPr>
            <a:grpSpLocks/>
          </p:cNvGrpSpPr>
          <p:nvPr/>
        </p:nvGrpSpPr>
        <p:grpSpPr bwMode="auto">
          <a:xfrm>
            <a:off x="2949575" y="1746250"/>
            <a:ext cx="6138863" cy="4792663"/>
            <a:chOff x="1800" y="965"/>
            <a:chExt cx="3867" cy="3019"/>
          </a:xfrm>
        </p:grpSpPr>
        <p:pic>
          <p:nvPicPr>
            <p:cNvPr id="440357" name="Picture 3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0" y="965"/>
              <a:ext cx="3867" cy="3019"/>
            </a:xfrm>
            <a:prstGeom prst="rect">
              <a:avLst/>
            </a:prstGeom>
            <a:noFill/>
            <a:ln w="9525">
              <a:solidFill>
                <a:srgbClr val="660000"/>
              </a:solidFill>
              <a:miter lim="800000"/>
              <a:headEnd/>
              <a:tailEnd/>
            </a:ln>
          </p:spPr>
        </p:pic>
        <p:sp>
          <p:nvSpPr>
            <p:cNvPr id="440358" name="Rectangle 38"/>
            <p:cNvSpPr>
              <a:spLocks noChangeArrowheads="1"/>
            </p:cNvSpPr>
            <p:nvPr/>
          </p:nvSpPr>
          <p:spPr bwMode="auto">
            <a:xfrm>
              <a:off x="3420" y="3784"/>
              <a:ext cx="854"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P</a:t>
              </a:r>
              <a:r>
                <a:rPr lang="en-US" sz="1900" baseline="-25000">
                  <a:solidFill>
                    <a:srgbClr val="000000"/>
                  </a:solidFill>
                </a:rPr>
                <a:t>O</a:t>
              </a:r>
              <a:r>
                <a:rPr lang="en-US" sz="1800" baseline="-25000">
                  <a:solidFill>
                    <a:srgbClr val="000000"/>
                  </a:solidFill>
                </a:rPr>
                <a:t>2</a:t>
              </a:r>
              <a:r>
                <a:rPr lang="en-US" sz="1800">
                  <a:solidFill>
                    <a:srgbClr val="000000"/>
                  </a:solidFill>
                </a:rPr>
                <a:t> (mm Hg)</a:t>
              </a:r>
              <a:endParaRPr lang="en-US" sz="1600" b="0">
                <a:solidFill>
                  <a:srgbClr val="000000"/>
                </a:solidFill>
              </a:endParaRPr>
            </a:p>
          </p:txBody>
        </p:sp>
        <p:sp>
          <p:nvSpPr>
            <p:cNvPr id="440359" name="Rectangle 39"/>
            <p:cNvSpPr>
              <a:spLocks noChangeArrowheads="1"/>
            </p:cNvSpPr>
            <p:nvPr/>
          </p:nvSpPr>
          <p:spPr bwMode="auto">
            <a:xfrm>
              <a:off x="2349" y="3273"/>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solidFill>
                  <a:srgbClr val="000000"/>
                </a:solidFill>
              </a:endParaRPr>
            </a:p>
          </p:txBody>
        </p:sp>
        <p:sp>
          <p:nvSpPr>
            <p:cNvPr id="440360" name="Rectangle 40"/>
            <p:cNvSpPr>
              <a:spLocks noChangeArrowheads="1"/>
            </p:cNvSpPr>
            <p:nvPr/>
          </p:nvSpPr>
          <p:spPr bwMode="auto">
            <a:xfrm>
              <a:off x="2269" y="305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a:t>
              </a:r>
              <a:endParaRPr lang="en-US" sz="1600" b="0">
                <a:solidFill>
                  <a:srgbClr val="000000"/>
                </a:solidFill>
              </a:endParaRPr>
            </a:p>
          </p:txBody>
        </p:sp>
        <p:sp>
          <p:nvSpPr>
            <p:cNvPr id="440361" name="Rectangle 41"/>
            <p:cNvSpPr>
              <a:spLocks noChangeArrowheads="1"/>
            </p:cNvSpPr>
            <p:nvPr/>
          </p:nvSpPr>
          <p:spPr bwMode="auto">
            <a:xfrm>
              <a:off x="2269" y="2844"/>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solidFill>
                  <a:srgbClr val="000000"/>
                </a:solidFill>
              </a:endParaRPr>
            </a:p>
          </p:txBody>
        </p:sp>
        <p:sp>
          <p:nvSpPr>
            <p:cNvPr id="440362" name="Rectangle 42"/>
            <p:cNvSpPr>
              <a:spLocks noChangeArrowheads="1"/>
            </p:cNvSpPr>
            <p:nvPr/>
          </p:nvSpPr>
          <p:spPr bwMode="auto">
            <a:xfrm>
              <a:off x="2269" y="2630"/>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30</a:t>
              </a:r>
              <a:endParaRPr lang="en-US" sz="1600" b="0">
                <a:solidFill>
                  <a:srgbClr val="000000"/>
                </a:solidFill>
              </a:endParaRPr>
            </a:p>
          </p:txBody>
        </p:sp>
        <p:sp>
          <p:nvSpPr>
            <p:cNvPr id="440363" name="Rectangle 43"/>
            <p:cNvSpPr>
              <a:spLocks noChangeArrowheads="1"/>
            </p:cNvSpPr>
            <p:nvPr/>
          </p:nvSpPr>
          <p:spPr bwMode="auto">
            <a:xfrm>
              <a:off x="2269" y="2416"/>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solidFill>
                  <a:srgbClr val="000000"/>
                </a:solidFill>
              </a:endParaRPr>
            </a:p>
          </p:txBody>
        </p:sp>
        <p:sp>
          <p:nvSpPr>
            <p:cNvPr id="440364" name="Rectangle 44"/>
            <p:cNvSpPr>
              <a:spLocks noChangeArrowheads="1"/>
            </p:cNvSpPr>
            <p:nvPr/>
          </p:nvSpPr>
          <p:spPr bwMode="auto">
            <a:xfrm>
              <a:off x="2269" y="2202"/>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50</a:t>
              </a:r>
              <a:endParaRPr lang="en-US" sz="1600" b="0">
                <a:solidFill>
                  <a:srgbClr val="000000"/>
                </a:solidFill>
              </a:endParaRPr>
            </a:p>
          </p:txBody>
        </p:sp>
        <p:sp>
          <p:nvSpPr>
            <p:cNvPr id="440365" name="Rectangle 45"/>
            <p:cNvSpPr>
              <a:spLocks noChangeArrowheads="1"/>
            </p:cNvSpPr>
            <p:nvPr/>
          </p:nvSpPr>
          <p:spPr bwMode="auto">
            <a:xfrm>
              <a:off x="2269" y="1979"/>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solidFill>
                  <a:srgbClr val="000000"/>
                </a:solidFill>
              </a:endParaRPr>
            </a:p>
          </p:txBody>
        </p:sp>
        <p:sp>
          <p:nvSpPr>
            <p:cNvPr id="440366" name="Rectangle 46"/>
            <p:cNvSpPr>
              <a:spLocks noChangeArrowheads="1"/>
            </p:cNvSpPr>
            <p:nvPr/>
          </p:nvSpPr>
          <p:spPr bwMode="auto">
            <a:xfrm>
              <a:off x="2269" y="1773"/>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70</a:t>
              </a:r>
              <a:endParaRPr lang="en-US" sz="1600" b="0">
                <a:solidFill>
                  <a:srgbClr val="000000"/>
                </a:solidFill>
              </a:endParaRPr>
            </a:p>
          </p:txBody>
        </p:sp>
        <p:sp>
          <p:nvSpPr>
            <p:cNvPr id="440367" name="Rectangle 47"/>
            <p:cNvSpPr>
              <a:spLocks noChangeArrowheads="1"/>
            </p:cNvSpPr>
            <p:nvPr/>
          </p:nvSpPr>
          <p:spPr bwMode="auto">
            <a:xfrm>
              <a:off x="2269" y="1551"/>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solidFill>
                  <a:srgbClr val="000000"/>
                </a:solidFill>
              </a:endParaRPr>
            </a:p>
          </p:txBody>
        </p:sp>
        <p:sp>
          <p:nvSpPr>
            <p:cNvPr id="440368" name="Rectangle 48"/>
            <p:cNvSpPr>
              <a:spLocks noChangeArrowheads="1"/>
            </p:cNvSpPr>
            <p:nvPr/>
          </p:nvSpPr>
          <p:spPr bwMode="auto">
            <a:xfrm>
              <a:off x="2269" y="133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90</a:t>
              </a:r>
              <a:endParaRPr lang="en-US" sz="1600" b="0">
                <a:solidFill>
                  <a:srgbClr val="000000"/>
                </a:solidFill>
              </a:endParaRPr>
            </a:p>
          </p:txBody>
        </p:sp>
        <p:sp>
          <p:nvSpPr>
            <p:cNvPr id="440369" name="Rectangle 49"/>
            <p:cNvSpPr>
              <a:spLocks noChangeArrowheads="1"/>
            </p:cNvSpPr>
            <p:nvPr/>
          </p:nvSpPr>
          <p:spPr bwMode="auto">
            <a:xfrm>
              <a:off x="2189" y="1122"/>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solidFill>
                  <a:srgbClr val="000000"/>
                </a:solidFill>
              </a:endParaRPr>
            </a:p>
          </p:txBody>
        </p:sp>
        <p:sp>
          <p:nvSpPr>
            <p:cNvPr id="440370" name="Rectangle 50"/>
            <p:cNvSpPr>
              <a:spLocks noChangeArrowheads="1"/>
            </p:cNvSpPr>
            <p:nvPr/>
          </p:nvSpPr>
          <p:spPr bwMode="auto">
            <a:xfrm>
              <a:off x="2522" y="3487"/>
              <a:ext cx="8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0</a:t>
              </a:r>
              <a:endParaRPr lang="en-US" sz="1600" b="0">
                <a:solidFill>
                  <a:srgbClr val="000000"/>
                </a:solidFill>
              </a:endParaRPr>
            </a:p>
          </p:txBody>
        </p:sp>
        <p:sp>
          <p:nvSpPr>
            <p:cNvPr id="440371" name="Rectangle 51"/>
            <p:cNvSpPr>
              <a:spLocks noChangeArrowheads="1"/>
            </p:cNvSpPr>
            <p:nvPr/>
          </p:nvSpPr>
          <p:spPr bwMode="auto">
            <a:xfrm>
              <a:off x="2884"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a:t>
              </a:r>
              <a:endParaRPr lang="en-US" sz="1600" b="0">
                <a:solidFill>
                  <a:srgbClr val="000000"/>
                </a:solidFill>
              </a:endParaRPr>
            </a:p>
          </p:txBody>
        </p:sp>
        <p:sp>
          <p:nvSpPr>
            <p:cNvPr id="440372" name="Rectangle 52"/>
            <p:cNvSpPr>
              <a:spLocks noChangeArrowheads="1"/>
            </p:cNvSpPr>
            <p:nvPr/>
          </p:nvSpPr>
          <p:spPr bwMode="auto">
            <a:xfrm>
              <a:off x="3296"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40</a:t>
              </a:r>
              <a:endParaRPr lang="en-US" sz="1600" b="0">
                <a:solidFill>
                  <a:srgbClr val="000000"/>
                </a:solidFill>
              </a:endParaRPr>
            </a:p>
          </p:txBody>
        </p:sp>
        <p:sp>
          <p:nvSpPr>
            <p:cNvPr id="440373" name="Rectangle 53"/>
            <p:cNvSpPr>
              <a:spLocks noChangeArrowheads="1"/>
            </p:cNvSpPr>
            <p:nvPr/>
          </p:nvSpPr>
          <p:spPr bwMode="auto">
            <a:xfrm>
              <a:off x="3716"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60</a:t>
              </a:r>
              <a:endParaRPr lang="en-US" sz="1600" b="0">
                <a:solidFill>
                  <a:srgbClr val="000000"/>
                </a:solidFill>
              </a:endParaRPr>
            </a:p>
          </p:txBody>
        </p:sp>
        <p:sp>
          <p:nvSpPr>
            <p:cNvPr id="440374" name="Rectangle 54"/>
            <p:cNvSpPr>
              <a:spLocks noChangeArrowheads="1"/>
            </p:cNvSpPr>
            <p:nvPr/>
          </p:nvSpPr>
          <p:spPr bwMode="auto">
            <a:xfrm>
              <a:off x="4128" y="3487"/>
              <a:ext cx="16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80</a:t>
              </a:r>
              <a:endParaRPr lang="en-US" sz="1600" b="0">
                <a:solidFill>
                  <a:srgbClr val="000000"/>
                </a:solidFill>
              </a:endParaRPr>
            </a:p>
          </p:txBody>
        </p:sp>
        <p:sp>
          <p:nvSpPr>
            <p:cNvPr id="440375" name="Rectangle 55"/>
            <p:cNvSpPr>
              <a:spLocks noChangeArrowheads="1"/>
            </p:cNvSpPr>
            <p:nvPr/>
          </p:nvSpPr>
          <p:spPr bwMode="auto">
            <a:xfrm>
              <a:off x="4491"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100</a:t>
              </a:r>
              <a:endParaRPr lang="en-US" sz="1600" b="0">
                <a:solidFill>
                  <a:srgbClr val="000000"/>
                </a:solidFill>
              </a:endParaRPr>
            </a:p>
          </p:txBody>
        </p:sp>
        <p:sp>
          <p:nvSpPr>
            <p:cNvPr id="440376" name="Rectangle 56"/>
            <p:cNvSpPr>
              <a:spLocks noChangeArrowheads="1"/>
            </p:cNvSpPr>
            <p:nvPr/>
          </p:nvSpPr>
          <p:spPr bwMode="auto">
            <a:xfrm>
              <a:off x="4903"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120</a:t>
              </a:r>
              <a:endParaRPr lang="en-US" sz="1600" b="0">
                <a:solidFill>
                  <a:srgbClr val="000000"/>
                </a:solidFill>
              </a:endParaRPr>
            </a:p>
          </p:txBody>
        </p:sp>
        <p:sp>
          <p:nvSpPr>
            <p:cNvPr id="440377" name="Rectangle 57"/>
            <p:cNvSpPr>
              <a:spLocks noChangeArrowheads="1"/>
            </p:cNvSpPr>
            <p:nvPr/>
          </p:nvSpPr>
          <p:spPr bwMode="auto">
            <a:xfrm>
              <a:off x="5323" y="3487"/>
              <a:ext cx="240"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140</a:t>
              </a:r>
              <a:endParaRPr lang="en-US" sz="1600" b="0">
                <a:solidFill>
                  <a:srgbClr val="000000"/>
                </a:solidFill>
              </a:endParaRPr>
            </a:p>
          </p:txBody>
        </p:sp>
        <p:sp>
          <p:nvSpPr>
            <p:cNvPr id="440378" name="Rectangle 58"/>
            <p:cNvSpPr>
              <a:spLocks noChangeArrowheads="1"/>
            </p:cNvSpPr>
            <p:nvPr/>
          </p:nvSpPr>
          <p:spPr bwMode="auto">
            <a:xfrm>
              <a:off x="3411" y="2564"/>
              <a:ext cx="2022" cy="147"/>
            </a:xfrm>
            <a:prstGeom prst="rect">
              <a:avLst/>
            </a:prstGeom>
            <a:noFill/>
            <a:ln w="9525">
              <a:noFill/>
              <a:miter lim="800000"/>
              <a:headEnd/>
              <a:tailEnd/>
            </a:ln>
          </p:spPr>
          <p:txBody>
            <a:bodyPr lIns="0" tIns="0" rIns="0" bIns="0">
              <a:prstTxWarp prst="textNoShape">
                <a:avLst/>
              </a:prstTxWarp>
              <a:spAutoFit/>
            </a:bodyPr>
            <a:lstStyle/>
            <a:p>
              <a:pPr algn="l">
                <a:lnSpc>
                  <a:spcPct val="85000"/>
                </a:lnSpc>
              </a:pPr>
              <a:r>
                <a:rPr lang="en-US" sz="1800">
                  <a:solidFill>
                    <a:srgbClr val="000000"/>
                  </a:solidFill>
                </a:rPr>
                <a:t>More O</a:t>
              </a:r>
              <a:r>
                <a:rPr lang="en-US" sz="1800" baseline="-25000">
                  <a:solidFill>
                    <a:srgbClr val="000000"/>
                  </a:solidFill>
                </a:rPr>
                <a:t>2</a:t>
              </a:r>
              <a:r>
                <a:rPr lang="en-US" sz="1800">
                  <a:solidFill>
                    <a:srgbClr val="000000"/>
                  </a:solidFill>
                </a:rPr>
                <a:t> delivered to tissues</a:t>
              </a:r>
              <a:endParaRPr lang="en-US" sz="1600" b="0">
                <a:solidFill>
                  <a:srgbClr val="000000"/>
                </a:solidFill>
              </a:endParaRPr>
            </a:p>
          </p:txBody>
        </p:sp>
        <p:sp>
          <p:nvSpPr>
            <p:cNvPr id="440379" name="Rectangle 59"/>
            <p:cNvSpPr>
              <a:spLocks noChangeArrowheads="1"/>
            </p:cNvSpPr>
            <p:nvPr/>
          </p:nvSpPr>
          <p:spPr bwMode="auto">
            <a:xfrm>
              <a:off x="2893" y="1271"/>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20°C</a:t>
              </a:r>
              <a:endParaRPr lang="en-US" sz="1600" b="0">
                <a:solidFill>
                  <a:srgbClr val="000000"/>
                </a:solidFill>
              </a:endParaRPr>
            </a:p>
          </p:txBody>
        </p:sp>
        <p:sp>
          <p:nvSpPr>
            <p:cNvPr id="440380" name="Rectangle 60"/>
            <p:cNvSpPr>
              <a:spLocks noChangeArrowheads="1"/>
            </p:cNvSpPr>
            <p:nvPr/>
          </p:nvSpPr>
          <p:spPr bwMode="auto">
            <a:xfrm>
              <a:off x="4335" y="1544"/>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43°C</a:t>
              </a:r>
              <a:endParaRPr lang="en-US" sz="1600" b="0">
                <a:solidFill>
                  <a:srgbClr val="000000"/>
                </a:solidFill>
              </a:endParaRPr>
            </a:p>
          </p:txBody>
        </p:sp>
        <p:sp>
          <p:nvSpPr>
            <p:cNvPr id="440381" name="Line 61"/>
            <p:cNvSpPr>
              <a:spLocks noChangeShapeType="1"/>
            </p:cNvSpPr>
            <p:nvPr/>
          </p:nvSpPr>
          <p:spPr bwMode="auto">
            <a:xfrm flipH="1" flipV="1">
              <a:off x="3185" y="2298"/>
              <a:ext cx="201" cy="30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2" name="Line 62"/>
            <p:cNvSpPr>
              <a:spLocks noChangeShapeType="1"/>
            </p:cNvSpPr>
            <p:nvPr/>
          </p:nvSpPr>
          <p:spPr bwMode="auto">
            <a:xfrm>
              <a:off x="3206" y="1331"/>
              <a:ext cx="235" cy="9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3" name="Rectangle 63"/>
            <p:cNvSpPr>
              <a:spLocks noChangeArrowheads="1"/>
            </p:cNvSpPr>
            <p:nvPr/>
          </p:nvSpPr>
          <p:spPr bwMode="auto">
            <a:xfrm>
              <a:off x="2670" y="1460"/>
              <a:ext cx="322" cy="147"/>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800">
                  <a:solidFill>
                    <a:srgbClr val="000000"/>
                  </a:solidFill>
                </a:rPr>
                <a:t>37°C</a:t>
              </a:r>
              <a:endParaRPr lang="en-US" sz="1600" b="0">
                <a:solidFill>
                  <a:srgbClr val="000000"/>
                </a:solidFill>
              </a:endParaRPr>
            </a:p>
          </p:txBody>
        </p:sp>
        <p:sp>
          <p:nvSpPr>
            <p:cNvPr id="440384" name="Line 64"/>
            <p:cNvSpPr>
              <a:spLocks noChangeShapeType="1"/>
            </p:cNvSpPr>
            <p:nvPr/>
          </p:nvSpPr>
          <p:spPr bwMode="auto">
            <a:xfrm>
              <a:off x="3004" y="1531"/>
              <a:ext cx="387" cy="14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5" name="Line 65"/>
            <p:cNvSpPr>
              <a:spLocks noChangeShapeType="1"/>
            </p:cNvSpPr>
            <p:nvPr/>
          </p:nvSpPr>
          <p:spPr bwMode="auto">
            <a:xfrm flipH="1" flipV="1">
              <a:off x="3844" y="1590"/>
              <a:ext cx="454" cy="3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440386" name="Rectangle 66"/>
            <p:cNvSpPr>
              <a:spLocks noChangeArrowheads="1"/>
            </p:cNvSpPr>
            <p:nvPr/>
          </p:nvSpPr>
          <p:spPr bwMode="auto">
            <a:xfrm rot="16200000">
              <a:off x="1006" y="2269"/>
              <a:ext cx="2084" cy="205"/>
            </a:xfrm>
            <a:prstGeom prst="rect">
              <a:avLst/>
            </a:prstGeom>
            <a:noFill/>
            <a:ln w="9525">
              <a:noFill/>
              <a:miter lim="800000"/>
              <a:headEnd/>
              <a:tailEnd/>
            </a:ln>
            <a:effectLst/>
          </p:spPr>
          <p:txBody>
            <a:bodyPr wrap="none">
              <a:prstTxWarp prst="textNoShape">
                <a:avLst/>
              </a:prstTxWarp>
              <a:spAutoFit/>
            </a:bodyPr>
            <a:lstStyle/>
            <a:p>
              <a:pPr>
                <a:lnSpc>
                  <a:spcPct val="85000"/>
                </a:lnSpc>
              </a:pPr>
              <a:r>
                <a:rPr lang="en-US" sz="1800">
                  <a:solidFill>
                    <a:srgbClr val="000000"/>
                  </a:solidFill>
                </a:rPr>
                <a:t>% oxyhemoglobin saturation</a:t>
              </a:r>
            </a:p>
          </p:txBody>
        </p:sp>
        <p:sp>
          <p:nvSpPr>
            <p:cNvPr id="440387" name="Rectangle 67"/>
            <p:cNvSpPr>
              <a:spLocks noChangeArrowheads="1"/>
            </p:cNvSpPr>
            <p:nvPr/>
          </p:nvSpPr>
          <p:spPr bwMode="auto">
            <a:xfrm>
              <a:off x="2176" y="3599"/>
              <a:ext cx="426" cy="385"/>
            </a:xfrm>
            <a:prstGeom prst="rect">
              <a:avLst/>
            </a:prstGeom>
            <a:solidFill>
              <a:srgbClr val="F8EACD"/>
            </a:solidFill>
            <a:ln w="9525">
              <a:noFill/>
              <a:miter lim="800000"/>
              <a:headEnd/>
              <a:tailEnd/>
            </a:ln>
            <a:effectLst/>
          </p:spPr>
          <p:txBody>
            <a:bodyPr wrap="none" anchor="ctr">
              <a:prstTxWarp prst="textNoShape">
                <a:avLst/>
              </a:prstTxWarp>
            </a:bodyPr>
            <a:lstStyle/>
            <a:p>
              <a:endParaRPr lang="en-US"/>
            </a:p>
          </p:txBody>
        </p:sp>
      </p:grpSp>
      <p:sp>
        <p:nvSpPr>
          <p:cNvPr id="440389" name="Rectangle 69"/>
          <p:cNvSpPr>
            <a:spLocks noChangeArrowheads="1"/>
          </p:cNvSpPr>
          <p:nvPr/>
        </p:nvSpPr>
        <p:spPr bwMode="auto">
          <a:xfrm>
            <a:off x="4230688" y="1292225"/>
            <a:ext cx="3597275" cy="488950"/>
          </a:xfrm>
          <a:prstGeom prst="rect">
            <a:avLst/>
          </a:prstGeom>
          <a:noFill/>
          <a:ln w="9525">
            <a:noFill/>
            <a:miter lim="800000"/>
            <a:headEnd/>
            <a:tailEnd/>
          </a:ln>
          <a:effectLst/>
        </p:spPr>
        <p:txBody>
          <a:bodyPr wrap="none" anchor="ctr">
            <a:prstTxWarp prst="textNoShape">
              <a:avLst/>
            </a:prstTxWarp>
            <a:spAutoFit/>
          </a:bodyPr>
          <a:lstStyle/>
          <a:p>
            <a:r>
              <a:rPr lang="en-US" sz="2600">
                <a:solidFill>
                  <a:srgbClr val="CC0000"/>
                </a:solidFill>
              </a:rPr>
              <a:t>Effect of Temperature</a:t>
            </a:r>
          </a:p>
        </p:txBody>
      </p:sp>
      <p:sp>
        <p:nvSpPr>
          <p:cNvPr id="440390" name="Line 70"/>
          <p:cNvSpPr>
            <a:spLocks noChangeShapeType="1"/>
          </p:cNvSpPr>
          <p:nvPr/>
        </p:nvSpPr>
        <p:spPr bwMode="auto">
          <a:xfrm>
            <a:off x="5092700" y="2540000"/>
            <a:ext cx="0" cy="3087688"/>
          </a:xfrm>
          <a:prstGeom prst="line">
            <a:avLst/>
          </a:prstGeom>
          <a:noFill/>
          <a:ln w="28575">
            <a:solidFill>
              <a:srgbClr val="CC0000"/>
            </a:solidFill>
            <a:round/>
            <a:headEnd/>
            <a:tailEnd/>
          </a:ln>
          <a:effectLst/>
        </p:spPr>
        <p:txBody>
          <a:bodyPr wrap="none" anchor="ctr">
            <a:prstTxWarp prst="textNoShape">
              <a:avLst/>
            </a:prstTxWarp>
          </a:bodyPr>
          <a:lstStyle/>
          <a:p>
            <a:endParaRPr lang="en-US"/>
          </a:p>
        </p:txBody>
      </p:sp>
      <p:sp>
        <p:nvSpPr>
          <p:cNvPr id="3" name="Footer Placeholder 2"/>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4014152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458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a:hlinkClick r:id="rId3"/>
          </p:cNvPr>
          <p:cNvPicPr>
            <a:picLocks noChangeAspect="1" noChangeArrowheads="1"/>
          </p:cNvPicPr>
          <p:nvPr/>
        </p:nvPicPr>
        <p:blipFill>
          <a:blip r:embed="rId4"/>
          <a:srcRect/>
          <a:stretch>
            <a:fillRect/>
          </a:stretch>
        </p:blipFill>
        <p:spPr bwMode="auto">
          <a:xfrm>
            <a:off x="228600" y="609600"/>
            <a:ext cx="8382000" cy="4856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Rectangle 1"/>
          <p:cNvSpPr/>
          <p:nvPr/>
        </p:nvSpPr>
        <p:spPr>
          <a:xfrm>
            <a:off x="228600" y="5608088"/>
            <a:ext cx="6858000" cy="830997"/>
          </a:xfrm>
          <a:prstGeom prst="rect">
            <a:avLst/>
          </a:prstGeom>
        </p:spPr>
        <p:txBody>
          <a:bodyPr wrap="square">
            <a:spAutoFit/>
          </a:bodyPr>
          <a:lstStyle/>
          <a:p>
            <a:pPr algn="l"/>
            <a:r>
              <a:rPr lang="en-CA" dirty="0"/>
              <a:t>http://www.getbodysmart.com/ap/respiratorysystem/physiology/gases/hbsaturation/animation.html</a:t>
            </a:r>
          </a:p>
        </p:txBody>
      </p:sp>
    </p:spTree>
    <p:extLst>
      <p:ext uri="{BB962C8B-B14F-4D97-AF65-F5344CB8AC3E}">
        <p14:creationId xmlns:p14="http://schemas.microsoft.com/office/powerpoint/2010/main" val="39524295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a:xfrm>
            <a:off x="609600" y="685800"/>
            <a:ext cx="8229600" cy="1219200"/>
          </a:xfrm>
        </p:spPr>
        <p:txBody>
          <a:bodyPr/>
          <a:lstStyle/>
          <a:p>
            <a:pPr eaLnBrk="1" hangingPunct="1"/>
            <a:r>
              <a:rPr lang="en-US"/>
              <a:t>Why do we need a </a:t>
            </a:r>
            <a:br>
              <a:rPr lang="en-US"/>
            </a:br>
            <a:r>
              <a:rPr lang="en-US"/>
              <a:t>respiratory system?</a:t>
            </a:r>
          </a:p>
        </p:txBody>
      </p:sp>
      <p:pic>
        <p:nvPicPr>
          <p:cNvPr id="19459" name="Picture 1028"/>
          <p:cNvPicPr>
            <a:picLocks noChangeAspect="1" noChangeArrowheads="1"/>
          </p:cNvPicPr>
          <p:nvPr/>
        </p:nvPicPr>
        <p:blipFill>
          <a:blip r:embed="rId6"/>
          <a:srcRect/>
          <a:stretch>
            <a:fillRect/>
          </a:stretch>
        </p:blipFill>
        <p:spPr bwMode="auto">
          <a:xfrm>
            <a:off x="5562600" y="3094038"/>
            <a:ext cx="2520950" cy="3505200"/>
          </a:xfrm>
          <a:prstGeom prst="rect">
            <a:avLst/>
          </a:prstGeom>
          <a:noFill/>
          <a:ln w="9525">
            <a:noFill/>
            <a:miter lim="800000"/>
            <a:headEnd/>
            <a:tailEnd/>
          </a:ln>
        </p:spPr>
      </p:pic>
      <p:grpSp>
        <p:nvGrpSpPr>
          <p:cNvPr id="2" name="Group 1029"/>
          <p:cNvGrpSpPr>
            <a:grpSpLocks/>
          </p:cNvGrpSpPr>
          <p:nvPr/>
        </p:nvGrpSpPr>
        <p:grpSpPr bwMode="auto">
          <a:xfrm>
            <a:off x="4724400" y="5075238"/>
            <a:ext cx="1600200" cy="1143000"/>
            <a:chOff x="2880" y="3168"/>
            <a:chExt cx="1008" cy="720"/>
          </a:xfrm>
        </p:grpSpPr>
        <p:sp>
          <p:nvSpPr>
            <p:cNvPr id="19473" name="AutoShape 1030"/>
            <p:cNvSpPr>
              <a:spLocks noChangeArrowheads="1"/>
            </p:cNvSpPr>
            <p:nvPr/>
          </p:nvSpPr>
          <p:spPr bwMode="auto">
            <a:xfrm rot="-5400000">
              <a:off x="3168" y="3168"/>
              <a:ext cx="720" cy="720"/>
            </a:xfrm>
            <a:custGeom>
              <a:avLst/>
              <a:gdLst>
                <a:gd name="T0" fmla="*/ 671 w 21600"/>
                <a:gd name="T1" fmla="*/ 179 h 21600"/>
                <a:gd name="T2" fmla="*/ 517 w 21600"/>
                <a:gd name="T3" fmla="*/ 88 h 21600"/>
                <a:gd name="T4" fmla="*/ 591 w 21600"/>
                <a:gd name="T5" fmla="*/ 225 h 21600"/>
                <a:gd name="T6" fmla="*/ 810 w 21600"/>
                <a:gd name="T7" fmla="*/ 355 h 21600"/>
                <a:gd name="T8" fmla="*/ 676 w 21600"/>
                <a:gd name="T9" fmla="*/ 492 h 21600"/>
                <a:gd name="T10" fmla="*/ 538 w 21600"/>
                <a:gd name="T11" fmla="*/ 35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p:spPr>
          <p:txBody>
            <a:bodyPr wrap="none" anchor="ctr">
              <a:prstTxWarp prst="textNoShape">
                <a:avLst/>
              </a:prstTxWarp>
            </a:bodyPr>
            <a:lstStyle/>
            <a:p>
              <a:endParaRPr lang="en-US"/>
            </a:p>
          </p:txBody>
        </p:sp>
        <p:sp>
          <p:nvSpPr>
            <p:cNvPr id="19474" name="Oval 1031"/>
            <p:cNvSpPr>
              <a:spLocks noChangeArrowheads="1"/>
            </p:cNvSpPr>
            <p:nvPr/>
          </p:nvSpPr>
          <p:spPr bwMode="auto">
            <a:xfrm>
              <a:off x="2880" y="3360"/>
              <a:ext cx="384" cy="384"/>
            </a:xfrm>
            <a:prstGeom prst="ellipse">
              <a:avLst/>
            </a:prstGeom>
            <a:solidFill>
              <a:srgbClr val="00A5EF"/>
            </a:solidFill>
            <a:ln w="9525">
              <a:solidFill>
                <a:schemeClr val="tx1"/>
              </a:solidFill>
              <a:round/>
              <a:headEnd/>
              <a:tailEnd/>
            </a:ln>
          </p:spPr>
          <p:txBody>
            <a:bodyPr wrap="none" anchor="ctr">
              <a:prstTxWarp prst="textNoShape">
                <a:avLst/>
              </a:prstTxWarp>
            </a:bodyPr>
            <a:lstStyle/>
            <a:p>
              <a:r>
                <a:rPr lang="en-US" sz="2800">
                  <a:solidFill>
                    <a:srgbClr val="0F116A"/>
                  </a:solidFill>
                </a:rPr>
                <a:t>O</a:t>
              </a:r>
              <a:r>
                <a:rPr lang="en-US" sz="2800" baseline="-25000">
                  <a:solidFill>
                    <a:srgbClr val="0F116A"/>
                  </a:solidFill>
                </a:rPr>
                <a:t>2</a:t>
              </a:r>
              <a:endParaRPr lang="en-US" sz="2800">
                <a:solidFill>
                  <a:srgbClr val="0F116A"/>
                </a:solidFill>
              </a:endParaRPr>
            </a:p>
          </p:txBody>
        </p:sp>
      </p:grpSp>
      <p:grpSp>
        <p:nvGrpSpPr>
          <p:cNvPr id="3" name="Group 1032"/>
          <p:cNvGrpSpPr>
            <a:grpSpLocks/>
          </p:cNvGrpSpPr>
          <p:nvPr/>
        </p:nvGrpSpPr>
        <p:grpSpPr bwMode="auto">
          <a:xfrm>
            <a:off x="4572000" y="3475038"/>
            <a:ext cx="1752600" cy="1143000"/>
            <a:chOff x="2784" y="2160"/>
            <a:chExt cx="1104" cy="720"/>
          </a:xfrm>
        </p:grpSpPr>
        <p:sp>
          <p:nvSpPr>
            <p:cNvPr id="19471" name="AutoShape 1033"/>
            <p:cNvSpPr>
              <a:spLocks noChangeArrowheads="1"/>
            </p:cNvSpPr>
            <p:nvPr/>
          </p:nvSpPr>
          <p:spPr bwMode="auto">
            <a:xfrm rot="5400000" flipV="1">
              <a:off x="3168" y="2160"/>
              <a:ext cx="720" cy="720"/>
            </a:xfrm>
            <a:custGeom>
              <a:avLst/>
              <a:gdLst>
                <a:gd name="T0" fmla="*/ 671 w 21600"/>
                <a:gd name="T1" fmla="*/ 179 h 21600"/>
                <a:gd name="T2" fmla="*/ 517 w 21600"/>
                <a:gd name="T3" fmla="*/ 88 h 21600"/>
                <a:gd name="T4" fmla="*/ 591 w 21600"/>
                <a:gd name="T5" fmla="*/ 225 h 21600"/>
                <a:gd name="T6" fmla="*/ 810 w 21600"/>
                <a:gd name="T7" fmla="*/ 355 h 21600"/>
                <a:gd name="T8" fmla="*/ 676 w 21600"/>
                <a:gd name="T9" fmla="*/ 492 h 21600"/>
                <a:gd name="T10" fmla="*/ 538 w 21600"/>
                <a:gd name="T11" fmla="*/ 35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660000"/>
            </a:solidFill>
            <a:ln w="9525">
              <a:solidFill>
                <a:schemeClr val="tx1"/>
              </a:solidFill>
              <a:miter lim="800000"/>
              <a:headEnd/>
              <a:tailEnd/>
            </a:ln>
          </p:spPr>
          <p:txBody>
            <a:bodyPr wrap="none" anchor="ctr">
              <a:prstTxWarp prst="textNoShape">
                <a:avLst/>
              </a:prstTxWarp>
            </a:bodyPr>
            <a:lstStyle/>
            <a:p>
              <a:endParaRPr lang="en-US"/>
            </a:p>
          </p:txBody>
        </p:sp>
        <p:sp>
          <p:nvSpPr>
            <p:cNvPr id="19472" name="AutoShape 1034"/>
            <p:cNvSpPr>
              <a:spLocks noChangeArrowheads="1"/>
            </p:cNvSpPr>
            <p:nvPr/>
          </p:nvSpPr>
          <p:spPr bwMode="auto">
            <a:xfrm>
              <a:off x="2784" y="2208"/>
              <a:ext cx="528" cy="457"/>
            </a:xfrm>
            <a:prstGeom prst="hexagon">
              <a:avLst>
                <a:gd name="adj" fmla="val 28884"/>
                <a:gd name="vf" fmla="val 115470"/>
              </a:avLst>
            </a:prstGeom>
            <a:solidFill>
              <a:srgbClr val="FFCC18"/>
            </a:solidFill>
            <a:ln w="9525">
              <a:solidFill>
                <a:schemeClr val="tx1"/>
              </a:solidFill>
              <a:miter lim="800000"/>
              <a:headEnd/>
              <a:tailEnd/>
            </a:ln>
          </p:spPr>
          <p:txBody>
            <a:bodyPr wrap="none" anchor="ctr">
              <a:prstTxWarp prst="textNoShape">
                <a:avLst/>
              </a:prstTxWarp>
            </a:bodyPr>
            <a:lstStyle/>
            <a:p>
              <a:r>
                <a:rPr lang="en-US" sz="3000">
                  <a:solidFill>
                    <a:srgbClr val="660000"/>
                  </a:solidFill>
                </a:rPr>
                <a:t>food</a:t>
              </a:r>
              <a:endParaRPr lang="en-US" sz="3000">
                <a:solidFill>
                  <a:srgbClr val="0F116A"/>
                </a:solidFill>
              </a:endParaRPr>
            </a:p>
          </p:txBody>
        </p:sp>
      </p:grpSp>
      <p:grpSp>
        <p:nvGrpSpPr>
          <p:cNvPr id="4" name="Group 1035"/>
          <p:cNvGrpSpPr>
            <a:grpSpLocks/>
          </p:cNvGrpSpPr>
          <p:nvPr/>
        </p:nvGrpSpPr>
        <p:grpSpPr bwMode="auto">
          <a:xfrm>
            <a:off x="6781800" y="4465638"/>
            <a:ext cx="2057400" cy="1712912"/>
            <a:chOff x="4176" y="2784"/>
            <a:chExt cx="1296" cy="1079"/>
          </a:xfrm>
        </p:grpSpPr>
        <p:sp>
          <p:nvSpPr>
            <p:cNvPr id="19469" name="AutoShape 1036"/>
            <p:cNvSpPr>
              <a:spLocks noChangeArrowheads="1"/>
            </p:cNvSpPr>
            <p:nvPr/>
          </p:nvSpPr>
          <p:spPr bwMode="auto">
            <a:xfrm rot="5400000" flipV="1">
              <a:off x="4176" y="2784"/>
              <a:ext cx="720" cy="720"/>
            </a:xfrm>
            <a:custGeom>
              <a:avLst/>
              <a:gdLst>
                <a:gd name="T0" fmla="*/ 671 w 21600"/>
                <a:gd name="T1" fmla="*/ 179 h 21600"/>
                <a:gd name="T2" fmla="*/ 517 w 21600"/>
                <a:gd name="T3" fmla="*/ 88 h 21600"/>
                <a:gd name="T4" fmla="*/ 591 w 21600"/>
                <a:gd name="T5" fmla="*/ 225 h 21600"/>
                <a:gd name="T6" fmla="*/ 810 w 21600"/>
                <a:gd name="T7" fmla="*/ 355 h 21600"/>
                <a:gd name="T8" fmla="*/ 676 w 21600"/>
                <a:gd name="T9" fmla="*/ 492 h 21600"/>
                <a:gd name="T10" fmla="*/ 538 w 21600"/>
                <a:gd name="T11" fmla="*/ 35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CC0000"/>
            </a:solidFill>
            <a:ln w="28575">
              <a:solidFill>
                <a:srgbClr val="000000"/>
              </a:solidFill>
              <a:miter lim="800000"/>
              <a:headEnd/>
              <a:tailEnd/>
            </a:ln>
          </p:spPr>
          <p:txBody>
            <a:bodyPr wrap="none" anchor="ctr">
              <a:prstTxWarp prst="textNoShape">
                <a:avLst/>
              </a:prstTxWarp>
            </a:bodyPr>
            <a:lstStyle/>
            <a:p>
              <a:endParaRPr lang="en-US"/>
            </a:p>
          </p:txBody>
        </p:sp>
        <p:sp>
          <p:nvSpPr>
            <p:cNvPr id="19470" name="AutoShape 1037"/>
            <p:cNvSpPr>
              <a:spLocks noChangeArrowheads="1"/>
            </p:cNvSpPr>
            <p:nvPr/>
          </p:nvSpPr>
          <p:spPr bwMode="auto">
            <a:xfrm>
              <a:off x="4704" y="3360"/>
              <a:ext cx="768" cy="503"/>
            </a:xfrm>
            <a:prstGeom prst="irregularSeal1">
              <a:avLst/>
            </a:prstGeom>
            <a:solidFill>
              <a:srgbClr val="CC0000"/>
            </a:solidFill>
            <a:ln w="57150">
              <a:solidFill>
                <a:srgbClr val="FF6404"/>
              </a:solidFill>
              <a:miter lim="800000"/>
              <a:headEnd/>
              <a:tailEnd/>
            </a:ln>
          </p:spPr>
          <p:txBody>
            <a:bodyPr wrap="none" anchor="ctr">
              <a:prstTxWarp prst="textNoShape">
                <a:avLst/>
              </a:prstTxWarp>
            </a:bodyPr>
            <a:lstStyle/>
            <a:p>
              <a:r>
                <a:rPr lang="en-US">
                  <a:solidFill>
                    <a:srgbClr val="FFEA18"/>
                  </a:solidFill>
                </a:rPr>
                <a:t>ATP</a:t>
              </a:r>
              <a:endParaRPr lang="en-US" sz="6000">
                <a:solidFill>
                  <a:schemeClr val="tx2"/>
                </a:solidFill>
              </a:endParaRPr>
            </a:p>
          </p:txBody>
        </p:sp>
      </p:grpSp>
      <p:grpSp>
        <p:nvGrpSpPr>
          <p:cNvPr id="5" name="Group 1038"/>
          <p:cNvGrpSpPr>
            <a:grpSpLocks/>
          </p:cNvGrpSpPr>
          <p:nvPr/>
        </p:nvGrpSpPr>
        <p:grpSpPr bwMode="auto">
          <a:xfrm>
            <a:off x="6400800" y="5151438"/>
            <a:ext cx="1447800" cy="1600200"/>
            <a:chOff x="4032" y="3120"/>
            <a:chExt cx="912" cy="1008"/>
          </a:xfrm>
        </p:grpSpPr>
        <p:sp>
          <p:nvSpPr>
            <p:cNvPr id="19467" name="AutoShape 1039"/>
            <p:cNvSpPr>
              <a:spLocks noChangeArrowheads="1"/>
            </p:cNvSpPr>
            <p:nvPr/>
          </p:nvSpPr>
          <p:spPr bwMode="auto">
            <a:xfrm rot="5400000" flipV="1">
              <a:off x="4032" y="3120"/>
              <a:ext cx="720" cy="720"/>
            </a:xfrm>
            <a:custGeom>
              <a:avLst/>
              <a:gdLst>
                <a:gd name="T0" fmla="*/ 671 w 21600"/>
                <a:gd name="T1" fmla="*/ 179 h 21600"/>
                <a:gd name="T2" fmla="*/ 517 w 21600"/>
                <a:gd name="T3" fmla="*/ 88 h 21600"/>
                <a:gd name="T4" fmla="*/ 591 w 21600"/>
                <a:gd name="T5" fmla="*/ 225 h 21600"/>
                <a:gd name="T6" fmla="*/ 810 w 21600"/>
                <a:gd name="T7" fmla="*/ 355 h 21600"/>
                <a:gd name="T8" fmla="*/ 676 w 21600"/>
                <a:gd name="T9" fmla="*/ 492 h 21600"/>
                <a:gd name="T10" fmla="*/ 538 w 21600"/>
                <a:gd name="T11" fmla="*/ 35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38" y="10709"/>
                  </a:moveTo>
                  <a:cubicBezTo>
                    <a:pt x="18806" y="7874"/>
                    <a:pt x="17284" y="5266"/>
                    <a:pt x="14831" y="3845"/>
                  </a:cubicBezTo>
                  <a:lnTo>
                    <a:pt x="16216" y="1456"/>
                  </a:lnTo>
                  <a:cubicBezTo>
                    <a:pt x="19510" y="3366"/>
                    <a:pt x="21556" y="6869"/>
                    <a:pt x="21599" y="10677"/>
                  </a:cubicBezTo>
                  <a:lnTo>
                    <a:pt x="24299" y="10647"/>
                  </a:lnTo>
                  <a:lnTo>
                    <a:pt x="20265" y="14774"/>
                  </a:lnTo>
                  <a:lnTo>
                    <a:pt x="16138" y="10739"/>
                  </a:lnTo>
                  <a:lnTo>
                    <a:pt x="18838" y="10709"/>
                  </a:lnTo>
                  <a:close/>
                </a:path>
              </a:pathLst>
            </a:custGeom>
            <a:solidFill>
              <a:srgbClr val="00A5EF"/>
            </a:solidFill>
            <a:ln w="9525">
              <a:solidFill>
                <a:schemeClr val="tx1"/>
              </a:solidFill>
              <a:miter lim="800000"/>
              <a:headEnd/>
              <a:tailEnd/>
            </a:ln>
          </p:spPr>
          <p:txBody>
            <a:bodyPr wrap="none" anchor="ctr">
              <a:prstTxWarp prst="textNoShape">
                <a:avLst/>
              </a:prstTxWarp>
            </a:bodyPr>
            <a:lstStyle/>
            <a:p>
              <a:endParaRPr lang="en-US"/>
            </a:p>
          </p:txBody>
        </p:sp>
        <p:sp>
          <p:nvSpPr>
            <p:cNvPr id="19468" name="Oval 1040"/>
            <p:cNvSpPr>
              <a:spLocks noChangeArrowheads="1"/>
            </p:cNvSpPr>
            <p:nvPr/>
          </p:nvSpPr>
          <p:spPr bwMode="auto">
            <a:xfrm>
              <a:off x="4560" y="3744"/>
              <a:ext cx="384" cy="384"/>
            </a:xfrm>
            <a:prstGeom prst="ellipse">
              <a:avLst/>
            </a:prstGeom>
            <a:solidFill>
              <a:srgbClr val="00A5EF"/>
            </a:solidFill>
            <a:ln w="9525">
              <a:solidFill>
                <a:schemeClr val="tx1"/>
              </a:solidFill>
              <a:round/>
              <a:headEnd/>
              <a:tailEnd/>
            </a:ln>
          </p:spPr>
          <p:txBody>
            <a:bodyPr wrap="none" anchor="ctr">
              <a:prstTxWarp prst="textNoShape">
                <a:avLst/>
              </a:prstTxWarp>
            </a:bodyPr>
            <a:lstStyle/>
            <a:p>
              <a:r>
                <a:rPr lang="en-US" sz="2800">
                  <a:solidFill>
                    <a:srgbClr val="0F116A"/>
                  </a:solidFill>
                </a:rPr>
                <a:t>CO</a:t>
              </a:r>
              <a:r>
                <a:rPr lang="en-US" sz="2800" baseline="-25000">
                  <a:solidFill>
                    <a:srgbClr val="0F116A"/>
                  </a:solidFill>
                </a:rPr>
                <a:t>2</a:t>
              </a:r>
              <a:endParaRPr lang="en-US" sz="2800">
                <a:solidFill>
                  <a:srgbClr val="0F116A"/>
                </a:solidFill>
              </a:endParaRPr>
            </a:p>
          </p:txBody>
        </p:sp>
      </p:grpSp>
      <p:sp>
        <p:nvSpPr>
          <p:cNvPr id="484355" name="Rectangle 1027" descr="Rectangle: Click to edit Master text styles&#10;Second level&#10;Third level&#10;Fourth level&#10;Fifth level"/>
          <p:cNvSpPr>
            <a:spLocks noGrp="1" noChangeArrowheads="1"/>
          </p:cNvSpPr>
          <p:nvPr>
            <p:ph type="body" idx="1"/>
          </p:nvPr>
        </p:nvSpPr>
        <p:spPr>
          <a:xfrm>
            <a:off x="838200" y="2133600"/>
            <a:ext cx="6935788" cy="3657600"/>
          </a:xfrm>
        </p:spPr>
        <p:txBody>
          <a:bodyPr/>
          <a:lstStyle/>
          <a:p>
            <a:pPr eaLnBrk="1" hangingPunct="1"/>
            <a:r>
              <a:rPr lang="en-US" u="sng">
                <a:solidFill>
                  <a:srgbClr val="CC0000"/>
                </a:solidFill>
              </a:rPr>
              <a:t>Need O</a:t>
            </a:r>
            <a:r>
              <a:rPr lang="en-US" baseline="-25000">
                <a:solidFill>
                  <a:srgbClr val="CC0000"/>
                </a:solidFill>
              </a:rPr>
              <a:t>2</a:t>
            </a:r>
            <a:r>
              <a:rPr lang="en-US" u="sng">
                <a:solidFill>
                  <a:srgbClr val="CC0000"/>
                </a:solidFill>
              </a:rPr>
              <a:t> in</a:t>
            </a:r>
          </a:p>
          <a:p>
            <a:pPr lvl="1" eaLnBrk="1" hangingPunct="1"/>
            <a:r>
              <a:rPr lang="en-US" u="sng">
                <a:solidFill>
                  <a:srgbClr val="CC0000"/>
                </a:solidFill>
              </a:rPr>
              <a:t>for aerobic cellular respiration</a:t>
            </a:r>
          </a:p>
          <a:p>
            <a:pPr lvl="1" eaLnBrk="1" hangingPunct="1"/>
            <a:r>
              <a:rPr lang="en-US" u="sng">
                <a:solidFill>
                  <a:srgbClr val="CC0000"/>
                </a:solidFill>
              </a:rPr>
              <a:t>make ATP</a:t>
            </a:r>
          </a:p>
          <a:p>
            <a:pPr eaLnBrk="1" hangingPunct="1"/>
            <a:r>
              <a:rPr lang="en-US" u="sng">
                <a:solidFill>
                  <a:srgbClr val="CC0000"/>
                </a:solidFill>
              </a:rPr>
              <a:t>Need CO</a:t>
            </a:r>
            <a:r>
              <a:rPr lang="en-US" baseline="-25000">
                <a:solidFill>
                  <a:srgbClr val="CC0000"/>
                </a:solidFill>
              </a:rPr>
              <a:t>2</a:t>
            </a:r>
            <a:r>
              <a:rPr lang="en-US" u="sng">
                <a:solidFill>
                  <a:srgbClr val="CC0000"/>
                </a:solidFill>
              </a:rPr>
              <a:t> out</a:t>
            </a:r>
          </a:p>
          <a:p>
            <a:pPr lvl="1" eaLnBrk="1" hangingPunct="1"/>
            <a:r>
              <a:rPr lang="en-US" u="sng">
                <a:solidFill>
                  <a:srgbClr val="CC0000"/>
                </a:solidFill>
              </a:rPr>
              <a:t>waste product from</a:t>
            </a:r>
            <a:br>
              <a:rPr lang="en-US" u="sng">
                <a:solidFill>
                  <a:srgbClr val="CC0000"/>
                </a:solidFill>
              </a:rPr>
            </a:br>
            <a:r>
              <a:rPr lang="en-US" u="sng">
                <a:solidFill>
                  <a:srgbClr val="CC0000"/>
                </a:solidFill>
              </a:rPr>
              <a:t>Krebs cycle</a:t>
            </a:r>
            <a:endParaRPr lang="en-US"/>
          </a:p>
        </p:txBody>
      </p:sp>
      <p:sp>
        <p:nvSpPr>
          <p:cNvPr id="6" name="Footer Placeholder 5"/>
          <p:cNvSpPr>
            <a:spLocks noGrp="1"/>
          </p:cNvSpPr>
          <p:nvPr>
            <p:ph type="ftr" sz="quarter" idx="11"/>
          </p:nvPr>
        </p:nvSpPr>
        <p:spPr/>
        <p:txBody>
          <a:bodyPr/>
          <a:lstStyle/>
          <a:p>
            <a:pPr>
              <a:defRPr/>
            </a:pPr>
            <a:r>
              <a:rPr lang="en-US" smtClean="0"/>
              <a:t>IB Biology</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additive="base">
                                        <p:cTn id="7" dur="500" fill="hold"/>
                                        <p:tgtEl>
                                          <p:spTgt spid="484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43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34"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300" fill="hold">
                                          <p:stCondLst>
                                            <p:cond delay="0"/>
                                          </p:stCondLst>
                                        </p:cTn>
                                        <p:tgtEl>
                                          <p:spTgt spid="2"/>
                                        </p:tgtEl>
                                        <p:attrNameLst>
                                          <p:attrName>ppt_x</p:attrName>
                                        </p:attrNameLst>
                                      </p:cBhvr>
                                    </p:anim>
                                    <p:anim from="0" to="-1.0" calcmode="lin" valueType="num">
                                      <p:cBhvr>
                                        <p:cTn id="14" dur="100" decel="50000" autoRev="1" fill="hold">
                                          <p:stCondLst>
                                            <p:cond delay="300"/>
                                          </p:stCondLst>
                                        </p:cTn>
                                        <p:tgtEl>
                                          <p:spTgt spid="2"/>
                                        </p:tgtEl>
                                        <p:attrNameLst>
                                          <p:attrName>xshear</p:attrName>
                                        </p:attrNameLst>
                                      </p:cBhvr>
                                    </p:anim>
                                    <p:animScale>
                                      <p:cBhvr>
                                        <p:cTn id="15" dur="100" decel="100000" autoRev="1" fill="hold">
                                          <p:stCondLst>
                                            <p:cond delay="300"/>
                                          </p:stCondLst>
                                        </p:cTn>
                                        <p:tgtEl>
                                          <p:spTgt spid="2"/>
                                        </p:tgtEl>
                                      </p:cBhvr>
                                      <p:from x="100000" y="100000"/>
                                      <p:to x="80000" y="100000"/>
                                    </p:animScale>
                                    <p:anim by="(#ppt_h/3+#ppt_w*0.1)" calcmode="lin" valueType="num">
                                      <p:cBhvr additive="sum">
                                        <p:cTn id="16" dur="100" decel="100000" autoRev="1" fill="hold">
                                          <p:stCondLst>
                                            <p:cond delay="300"/>
                                          </p:stCondLst>
                                        </p:cTn>
                                        <p:tgtEl>
                                          <p:spTgt spid="2"/>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4" name="Bubbles"/>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84355">
                                            <p:txEl>
                                              <p:pRg st="1" end="1"/>
                                            </p:txEl>
                                          </p:spTgt>
                                        </p:tgtEl>
                                        <p:attrNameLst>
                                          <p:attrName>style.visibility</p:attrName>
                                        </p:attrNameLst>
                                      </p:cBhvr>
                                      <p:to>
                                        <p:strVal val="visible"/>
                                      </p:to>
                                    </p:set>
                                    <p:anim calcmode="lin" valueType="num">
                                      <p:cBhvr additive="base">
                                        <p:cTn id="21" dur="500" fill="hold"/>
                                        <p:tgtEl>
                                          <p:spTgt spid="484355">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843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84355">
                                            <p:txEl>
                                              <p:pRg st="2" end="2"/>
                                            </p:txEl>
                                          </p:spTgt>
                                        </p:tgtEl>
                                        <p:attrNameLst>
                                          <p:attrName>style.visibility</p:attrName>
                                        </p:attrNameLst>
                                      </p:cBhvr>
                                      <p:to>
                                        <p:strVal val="visible"/>
                                      </p:to>
                                    </p:set>
                                    <p:anim calcmode="lin" valueType="num">
                                      <p:cBhvr additive="base">
                                        <p:cTn id="27" dur="500" fill="hold"/>
                                        <p:tgtEl>
                                          <p:spTgt spid="48435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843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sion"/>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484355">
                                            <p:txEl>
                                              <p:pRg st="3" end="3"/>
                                            </p:txEl>
                                          </p:spTgt>
                                        </p:tgtEl>
                                        <p:attrNameLst>
                                          <p:attrName>style.visibility</p:attrName>
                                        </p:attrNameLst>
                                      </p:cBhvr>
                                      <p:to>
                                        <p:strVal val="visible"/>
                                      </p:to>
                                    </p:set>
                                    <p:anim calcmode="lin" valueType="num">
                                      <p:cBhvr additive="base">
                                        <p:cTn id="38" dur="500" fill="hold"/>
                                        <p:tgtEl>
                                          <p:spTgt spid="484355">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4843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subTnLst>
                                    <p:audio>
                                      <p:cMediaNode>
                                        <p:cTn display="0" masterRel="sameClick">
                                          <p:stCondLst>
                                            <p:cond evt="begin" delay="0">
                                              <p:tn val="42"/>
                                            </p:cond>
                                          </p:stCondLst>
                                          <p:endCondLst>
                                            <p:cond evt="onStopAudio" delay="0">
                                              <p:tgtEl>
                                                <p:sldTgt/>
                                              </p:tgtEl>
                                            </p:cond>
                                          </p:endCondLst>
                                        </p:cTn>
                                        <p:tgtEl>
                                          <p:sndTgt r:embed="rId4" name="Bubbles"/>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4355">
                                            <p:txEl>
                                              <p:pRg st="4" end="4"/>
                                            </p:txEl>
                                          </p:spTgt>
                                        </p:tgtEl>
                                        <p:attrNameLst>
                                          <p:attrName>style.visibility</p:attrName>
                                        </p:attrNameLst>
                                      </p:cBhvr>
                                      <p:to>
                                        <p:strVal val="visible"/>
                                      </p:to>
                                    </p:set>
                                    <p:anim calcmode="lin" valueType="num">
                                      <p:cBhvr additive="base">
                                        <p:cTn id="49" dur="500" fill="hold"/>
                                        <p:tgtEl>
                                          <p:spTgt spid="484355">
                                            <p:txEl>
                                              <p:pRg st="4" end="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843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916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a:hlinkClick r:id="rId3"/>
          </p:cNvPr>
          <p:cNvPicPr>
            <a:picLocks noChangeAspect="1" noChangeArrowheads="1"/>
          </p:cNvPicPr>
          <p:nvPr/>
        </p:nvPicPr>
        <p:blipFill>
          <a:blip r:embed="rId4"/>
          <a:srcRect/>
          <a:stretch>
            <a:fillRect/>
          </a:stretch>
        </p:blipFill>
        <p:spPr bwMode="auto">
          <a:xfrm>
            <a:off x="4495800" y="3810000"/>
            <a:ext cx="4238625" cy="25146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191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626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Adaptations for pregnancy</a:t>
            </a:r>
          </a:p>
        </p:txBody>
      </p:sp>
      <p:pic>
        <p:nvPicPr>
          <p:cNvPr id="675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2614613"/>
            <a:ext cx="7740650"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descr="Rectangle: Click to edit Master text styles&#10;Second level&#10;Third level&#10;Fourth level&#10;Fifth level"/>
          <p:cNvSpPr>
            <a:spLocks noGrp="1" noChangeArrowheads="1"/>
          </p:cNvSpPr>
          <p:nvPr>
            <p:ph type="body" idx="1"/>
          </p:nvPr>
        </p:nvSpPr>
        <p:spPr>
          <a:xfrm>
            <a:off x="609600" y="1295400"/>
            <a:ext cx="4916488" cy="1406525"/>
          </a:xfrm>
        </p:spPr>
        <p:txBody>
          <a:bodyPr/>
          <a:lstStyle/>
          <a:p>
            <a:pPr eaLnBrk="1" hangingPunct="1"/>
            <a:r>
              <a:rPr lang="en-US" altLang="en-US" sz="2800" smtClean="0"/>
              <a:t>Mother &amp; fetus exchange O</a:t>
            </a:r>
            <a:r>
              <a:rPr lang="en-US" altLang="en-US" sz="2800" baseline="-25000" smtClean="0"/>
              <a:t>2</a:t>
            </a:r>
            <a:r>
              <a:rPr lang="en-US" altLang="en-US" sz="2800" smtClean="0"/>
              <a:t> &amp; CO</a:t>
            </a:r>
            <a:r>
              <a:rPr lang="en-US" altLang="en-US" sz="2800" baseline="-25000" smtClean="0"/>
              <a:t>2</a:t>
            </a:r>
            <a:r>
              <a:rPr lang="en-US" altLang="en-US" sz="2800" smtClean="0"/>
              <a:t> across placental tissue</a:t>
            </a:r>
          </a:p>
        </p:txBody>
      </p:sp>
      <p:pic>
        <p:nvPicPr>
          <p:cNvPr id="422918" name="Picture 6" descr="fetal circul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00388"/>
            <a:ext cx="2235200" cy="375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20" name="Picture 8" descr="penguin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34925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19" name="AutoShape 7"/>
          <p:cNvSpPr>
            <a:spLocks noChangeArrowheads="1"/>
          </p:cNvSpPr>
          <p:nvPr/>
        </p:nvSpPr>
        <p:spPr bwMode="auto">
          <a:xfrm>
            <a:off x="5259388" y="1300163"/>
            <a:ext cx="3314700" cy="1173162"/>
          </a:xfrm>
          <a:prstGeom prst="wedgeEllipseCallout">
            <a:avLst>
              <a:gd name="adj1" fmla="val 38792"/>
              <a:gd name="adj2" fmla="val -100338"/>
            </a:avLst>
          </a:prstGeom>
          <a:solidFill>
            <a:srgbClr val="FFEA18"/>
          </a:solidFill>
          <a:ln w="38100">
            <a:solidFill>
              <a:srgbClr val="CC0000"/>
            </a:solidFill>
            <a:miter lim="800000"/>
            <a:headEnd/>
            <a:tailEnd/>
          </a:ln>
        </p:spPr>
        <p:txBody>
          <a:bodyPr wrap="none" lIns="0" tIns="0" rIns="0" bIns="0" anchor="ct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r>
              <a:rPr lang="en-US" altLang="en-US" sz="1900">
                <a:solidFill>
                  <a:srgbClr val="0F116A"/>
                </a:solidFill>
                <a:latin typeface="Comic Sans MS" pitchFamily="66" charset="0"/>
              </a:rPr>
              <a:t>Why would</a:t>
            </a:r>
            <a:br>
              <a:rPr lang="en-US" altLang="en-US" sz="1900">
                <a:solidFill>
                  <a:srgbClr val="0F116A"/>
                </a:solidFill>
                <a:latin typeface="Comic Sans MS" pitchFamily="66" charset="0"/>
              </a:rPr>
            </a:br>
            <a:r>
              <a:rPr lang="en-US" altLang="en-US" sz="1900">
                <a:solidFill>
                  <a:srgbClr val="0F116A"/>
                </a:solidFill>
                <a:latin typeface="Comic Sans MS" pitchFamily="66" charset="0"/>
              </a:rPr>
              <a:t>mother’s Hb give up </a:t>
            </a:r>
            <a:br>
              <a:rPr lang="en-US" altLang="en-US" sz="1900">
                <a:solidFill>
                  <a:srgbClr val="0F116A"/>
                </a:solidFill>
                <a:latin typeface="Comic Sans MS" pitchFamily="66" charset="0"/>
              </a:rPr>
            </a:br>
            <a:r>
              <a:rPr lang="en-US" altLang="en-US" sz="1900">
                <a:solidFill>
                  <a:srgbClr val="0F116A"/>
                </a:solidFill>
                <a:latin typeface="Comic Sans MS" pitchFamily="66" charset="0"/>
              </a:rPr>
              <a:t>its O</a:t>
            </a:r>
            <a:r>
              <a:rPr lang="en-US" altLang="en-US" sz="1900" baseline="-25000">
                <a:solidFill>
                  <a:srgbClr val="0F116A"/>
                </a:solidFill>
                <a:latin typeface="Comic Sans MS" pitchFamily="66" charset="0"/>
              </a:rPr>
              <a:t>2</a:t>
            </a:r>
            <a:r>
              <a:rPr lang="en-US" altLang="en-US" sz="1900">
                <a:solidFill>
                  <a:srgbClr val="0F116A"/>
                </a:solidFill>
                <a:latin typeface="Comic Sans MS" pitchFamily="66" charset="0"/>
              </a:rPr>
              <a:t> to baby’s Hb?</a:t>
            </a:r>
          </a:p>
        </p:txBody>
      </p:sp>
    </p:spTree>
    <p:extLst>
      <p:ext uri="{BB962C8B-B14F-4D97-AF65-F5344CB8AC3E}">
        <p14:creationId xmlns:p14="http://schemas.microsoft.com/office/powerpoint/2010/main" val="167216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22918"/>
                                        </p:tgtEl>
                                        <p:attrNameLst>
                                          <p:attrName>style.visibility</p:attrName>
                                        </p:attrNameLst>
                                      </p:cBhvr>
                                      <p:to>
                                        <p:strVal val="visible"/>
                                      </p:to>
                                    </p:set>
                                    <p:animEffect transition="in" filter="wipe(left)">
                                      <p:cBhvr>
                                        <p:cTn id="7" dur="500"/>
                                        <p:tgtEl>
                                          <p:spTgt spid="42291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22920"/>
                                        </p:tgtEl>
                                        <p:attrNameLst>
                                          <p:attrName>style.visibility</p:attrName>
                                        </p:attrNameLst>
                                      </p:cBhvr>
                                      <p:to>
                                        <p:strVal val="visible"/>
                                      </p:to>
                                    </p:set>
                                    <p:animEffect transition="in" filter="wipe(left)">
                                      <p:cBhvr>
                                        <p:cTn id="12" dur="500"/>
                                        <p:tgtEl>
                                          <p:spTgt spid="422920"/>
                                        </p:tgtEl>
                                      </p:cBhvr>
                                    </p:animEffect>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22919"/>
                                        </p:tgtEl>
                                        <p:attrNameLst>
                                          <p:attrName>style.visibility</p:attrName>
                                        </p:attrNameLst>
                                      </p:cBhvr>
                                      <p:to>
                                        <p:strVal val="visible"/>
                                      </p:to>
                                    </p:set>
                                    <p:animEffect transition="in" filter="wipe(up)">
                                      <p:cBhvr>
                                        <p:cTn id="16" dur="500"/>
                                        <p:tgtEl>
                                          <p:spTgt spid="422919"/>
                                        </p:tgtEl>
                                      </p:cBhvr>
                                    </p:animEffect>
                                  </p:childTnLst>
                                  <p:subTnLst>
                                    <p:audio>
                                      <p:cMediaNode>
                                        <p:cTn display="0" masterRel="sameClick">
                                          <p:stCondLst>
                                            <p:cond evt="begin" delay="0">
                                              <p:tn val="14"/>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Fetal hemoglobin (HbF)</a:t>
            </a:r>
          </a:p>
        </p:txBody>
      </p:sp>
      <p:pic>
        <p:nvPicPr>
          <p:cNvPr id="424963" name="Picture 3" descr="HbA_vs_HbF_saturation_curve"/>
          <p:cNvPicPr>
            <a:picLocks noChangeAspect="1" noChangeArrowheads="1"/>
          </p:cNvPicPr>
          <p:nvPr/>
        </p:nvPicPr>
        <p:blipFill>
          <a:blip r:embed="rId3"/>
          <a:srcRect/>
          <a:stretch>
            <a:fillRect/>
          </a:stretch>
        </p:blipFill>
        <p:spPr bwMode="auto">
          <a:xfrm>
            <a:off x="4367213" y="2916238"/>
            <a:ext cx="4656137" cy="3941762"/>
          </a:xfrm>
          <a:prstGeom prst="rect">
            <a:avLst/>
          </a:prstGeom>
          <a:noFill/>
        </p:spPr>
      </p:pic>
      <p:pic>
        <p:nvPicPr>
          <p:cNvPr id="424964" name="Picture 4" descr="Hemoglobin_F"/>
          <p:cNvPicPr>
            <a:picLocks noChangeAspect="1" noChangeArrowheads="1"/>
          </p:cNvPicPr>
          <p:nvPr/>
        </p:nvPicPr>
        <p:blipFill>
          <a:blip r:embed="rId4"/>
          <a:srcRect/>
          <a:stretch>
            <a:fillRect/>
          </a:stretch>
        </p:blipFill>
        <p:spPr bwMode="auto">
          <a:xfrm>
            <a:off x="230188" y="3090863"/>
            <a:ext cx="4060825" cy="3462337"/>
          </a:xfrm>
          <a:prstGeom prst="rect">
            <a:avLst/>
          </a:prstGeom>
          <a:noFill/>
        </p:spPr>
      </p:pic>
      <p:sp>
        <p:nvSpPr>
          <p:cNvPr id="424965" name="AutoShape 5"/>
          <p:cNvSpPr>
            <a:spLocks noChangeArrowheads="1"/>
          </p:cNvSpPr>
          <p:nvPr/>
        </p:nvSpPr>
        <p:spPr bwMode="auto">
          <a:xfrm>
            <a:off x="7158038" y="4922838"/>
            <a:ext cx="1879600" cy="1108075"/>
          </a:xfrm>
          <a:prstGeom prst="roundRect">
            <a:avLst>
              <a:gd name="adj" fmla="val 16667"/>
            </a:avLst>
          </a:prstGeom>
          <a:solidFill>
            <a:srgbClr val="FFCC00"/>
          </a:solidFill>
          <a:ln w="9525">
            <a:noFill/>
            <a:round/>
            <a:headEnd/>
            <a:tailEnd/>
          </a:ln>
          <a:effectLst/>
        </p:spPr>
        <p:txBody>
          <a:bodyPr>
            <a:prstTxWarp prst="textNoShape">
              <a:avLst/>
            </a:prstTxWarp>
            <a:spAutoFit/>
          </a:bodyPr>
          <a:lstStyle/>
          <a:p>
            <a:pPr algn="l"/>
            <a:r>
              <a:rPr lang="en-US" sz="2000">
                <a:solidFill>
                  <a:srgbClr val="CC0000"/>
                </a:solidFill>
              </a:rPr>
              <a:t>What is the adaptive advantage?</a:t>
            </a:r>
            <a:endParaRPr lang="en-US" sz="2000">
              <a:solidFill>
                <a:schemeClr val="tx2"/>
              </a:solidFill>
            </a:endParaRPr>
          </a:p>
        </p:txBody>
      </p:sp>
      <p:sp>
        <p:nvSpPr>
          <p:cNvPr id="424966" name="Rectangle 6"/>
          <p:cNvSpPr>
            <a:spLocks noChangeArrowheads="1"/>
          </p:cNvSpPr>
          <p:nvPr/>
        </p:nvSpPr>
        <p:spPr bwMode="auto">
          <a:xfrm>
            <a:off x="249238" y="6461125"/>
            <a:ext cx="3162300" cy="396875"/>
          </a:xfrm>
          <a:prstGeom prst="rect">
            <a:avLst/>
          </a:prstGeom>
          <a:solidFill>
            <a:schemeClr val="bg1"/>
          </a:solidFill>
          <a:ln w="9525">
            <a:noFill/>
            <a:miter lim="800000"/>
            <a:headEnd/>
            <a:tailEnd/>
          </a:ln>
          <a:effectLst/>
        </p:spPr>
        <p:txBody>
          <a:bodyPr wrap="none">
            <a:prstTxWarp prst="textNoShape">
              <a:avLst/>
            </a:prstTxWarp>
            <a:spAutoFit/>
          </a:bodyPr>
          <a:lstStyle/>
          <a:p>
            <a:pPr algn="l"/>
            <a:r>
              <a:rPr lang="en-US" sz="2000">
                <a:solidFill>
                  <a:srgbClr val="0F116A"/>
                </a:solidFill>
              </a:rPr>
              <a:t>2 alpha &amp; 2 gamma units</a:t>
            </a:r>
          </a:p>
        </p:txBody>
      </p:sp>
      <p:sp>
        <p:nvSpPr>
          <p:cNvPr id="424967" name="Rectangle 7" descr="Rectangle: Click to edit Master text styles&#10;Second level&#10;Third level&#10;Fourth level&#10;Fifth level"/>
          <p:cNvSpPr>
            <a:spLocks noGrp="1" noChangeArrowheads="1"/>
          </p:cNvSpPr>
          <p:nvPr>
            <p:ph type="body" idx="1"/>
          </p:nvPr>
        </p:nvSpPr>
        <p:spPr>
          <a:xfrm>
            <a:off x="431800" y="990600"/>
            <a:ext cx="7772400" cy="1511300"/>
          </a:xfrm>
        </p:spPr>
        <p:txBody>
          <a:bodyPr/>
          <a:lstStyle/>
          <a:p>
            <a:pPr>
              <a:lnSpc>
                <a:spcPct val="90000"/>
              </a:lnSpc>
            </a:pPr>
            <a:r>
              <a:rPr lang="en-US" sz="2600" dirty="0" err="1"/>
              <a:t>HbF</a:t>
            </a:r>
            <a:r>
              <a:rPr lang="en-US" sz="2600" dirty="0"/>
              <a:t> has greater attraction to O</a:t>
            </a:r>
            <a:r>
              <a:rPr lang="en-US" sz="2600" baseline="-25000" dirty="0"/>
              <a:t>2</a:t>
            </a:r>
            <a:r>
              <a:rPr lang="en-US" sz="2600" dirty="0"/>
              <a:t> than </a:t>
            </a:r>
            <a:r>
              <a:rPr lang="en-US" sz="2600" dirty="0" err="1"/>
              <a:t>Hb</a:t>
            </a:r>
            <a:endParaRPr lang="en-US" sz="2600" dirty="0"/>
          </a:p>
          <a:p>
            <a:pPr lvl="1">
              <a:lnSpc>
                <a:spcPct val="90000"/>
              </a:lnSpc>
            </a:pPr>
            <a:r>
              <a:rPr lang="en-US" sz="2400" dirty="0"/>
              <a:t>low % O</a:t>
            </a:r>
            <a:r>
              <a:rPr lang="en-US" sz="2400" baseline="-25000" dirty="0"/>
              <a:t>2</a:t>
            </a:r>
            <a:r>
              <a:rPr lang="en-US" sz="2400" dirty="0"/>
              <a:t> by time blood reaches placenta</a:t>
            </a:r>
          </a:p>
          <a:p>
            <a:pPr lvl="1">
              <a:lnSpc>
                <a:spcPct val="90000"/>
              </a:lnSpc>
            </a:pPr>
            <a:r>
              <a:rPr lang="en-US" sz="2400" dirty="0"/>
              <a:t>fetal </a:t>
            </a:r>
            <a:r>
              <a:rPr lang="en-US" sz="2400" dirty="0" err="1"/>
              <a:t>Hb</a:t>
            </a:r>
            <a:r>
              <a:rPr lang="en-US" sz="2400" dirty="0"/>
              <a:t> must be able to bind O</a:t>
            </a:r>
            <a:r>
              <a:rPr lang="en-US" sz="2400" baseline="-25000" dirty="0"/>
              <a:t>2</a:t>
            </a:r>
            <a:r>
              <a:rPr lang="en-US" sz="2400" dirty="0"/>
              <a:t> with greater attraction than maternal </a:t>
            </a:r>
            <a:r>
              <a:rPr lang="en-US" sz="2400" dirty="0" err="1"/>
              <a:t>Hb</a:t>
            </a:r>
            <a:r>
              <a:rPr lang="en-US" sz="2400" dirty="0"/>
              <a:t> </a:t>
            </a:r>
          </a:p>
        </p:txBody>
      </p:sp>
      <p:sp>
        <p:nvSpPr>
          <p:cNvPr id="424968" name="Line 8"/>
          <p:cNvSpPr>
            <a:spLocks noChangeShapeType="1"/>
          </p:cNvSpPr>
          <p:nvPr/>
        </p:nvSpPr>
        <p:spPr bwMode="auto">
          <a:xfrm>
            <a:off x="5527675" y="3752850"/>
            <a:ext cx="0" cy="264001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600376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15400" cy="66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21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title"/>
          </p:nvPr>
        </p:nvSpPr>
        <p:spPr/>
        <p:txBody>
          <a:bodyPr/>
          <a:lstStyle/>
          <a:p>
            <a:r>
              <a:rPr lang="en-US"/>
              <a:t>Transporting CO</a:t>
            </a:r>
            <a:r>
              <a:rPr lang="en-US" baseline="-25000"/>
              <a:t>2 </a:t>
            </a:r>
            <a:r>
              <a:rPr lang="en-US"/>
              <a:t>in blood</a:t>
            </a:r>
          </a:p>
        </p:txBody>
      </p:sp>
      <p:grpSp>
        <p:nvGrpSpPr>
          <p:cNvPr id="2" name="Group 28"/>
          <p:cNvGrpSpPr>
            <a:grpSpLocks/>
          </p:cNvGrpSpPr>
          <p:nvPr/>
        </p:nvGrpSpPr>
        <p:grpSpPr bwMode="auto">
          <a:xfrm>
            <a:off x="3416300" y="1839913"/>
            <a:ext cx="5727700" cy="4919662"/>
            <a:chOff x="2152" y="1159"/>
            <a:chExt cx="3608" cy="3099"/>
          </a:xfrm>
        </p:grpSpPr>
        <p:pic>
          <p:nvPicPr>
            <p:cNvPr id="44237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52" y="1159"/>
              <a:ext cx="3608" cy="3099"/>
            </a:xfrm>
            <a:prstGeom prst="rect">
              <a:avLst/>
            </a:prstGeom>
            <a:noFill/>
            <a:ln w="9525">
              <a:noFill/>
              <a:miter lim="800000"/>
              <a:headEnd/>
              <a:tailEnd/>
            </a:ln>
          </p:spPr>
        </p:pic>
        <p:sp>
          <p:nvSpPr>
            <p:cNvPr id="442376" name="Rectangle 8"/>
            <p:cNvSpPr>
              <a:spLocks noChangeArrowheads="1"/>
            </p:cNvSpPr>
            <p:nvPr/>
          </p:nvSpPr>
          <p:spPr bwMode="auto">
            <a:xfrm>
              <a:off x="2464" y="1295"/>
              <a:ext cx="77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Tissue cells</a:t>
              </a:r>
              <a:endParaRPr lang="en-US" sz="1700" b="0"/>
            </a:p>
          </p:txBody>
        </p:sp>
        <p:sp>
          <p:nvSpPr>
            <p:cNvPr id="442377" name="Rectangle 9"/>
            <p:cNvSpPr>
              <a:spLocks noChangeArrowheads="1"/>
            </p:cNvSpPr>
            <p:nvPr/>
          </p:nvSpPr>
          <p:spPr bwMode="auto">
            <a:xfrm>
              <a:off x="2464" y="3981"/>
              <a:ext cx="476"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Plasma</a:t>
              </a:r>
              <a:endParaRPr lang="en-US" sz="1700" b="0"/>
            </a:p>
          </p:txBody>
        </p:sp>
        <p:sp>
          <p:nvSpPr>
            <p:cNvPr id="442378" name="Rectangle 10"/>
            <p:cNvSpPr>
              <a:spLocks noChangeArrowheads="1"/>
            </p:cNvSpPr>
            <p:nvPr/>
          </p:nvSpPr>
          <p:spPr bwMode="auto">
            <a:xfrm>
              <a:off x="2368" y="2721"/>
              <a:ext cx="911"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r>
                <a:rPr lang="en-US" sz="1700">
                  <a:solidFill>
                    <a:srgbClr val="000000"/>
                  </a:solidFill>
                </a:rPr>
                <a:t> dissolves</a:t>
              </a:r>
            </a:p>
            <a:p>
              <a:pPr algn="l">
                <a:lnSpc>
                  <a:spcPct val="85000"/>
                </a:lnSpc>
              </a:pPr>
              <a:r>
                <a:rPr lang="en-US" sz="1700">
                  <a:solidFill>
                    <a:srgbClr val="000000"/>
                  </a:solidFill>
                </a:rPr>
                <a:t>in plasma</a:t>
              </a:r>
            </a:p>
          </p:txBody>
        </p:sp>
        <p:sp>
          <p:nvSpPr>
            <p:cNvPr id="442379" name="Rectangle 11"/>
            <p:cNvSpPr>
              <a:spLocks noChangeArrowheads="1"/>
            </p:cNvSpPr>
            <p:nvPr/>
          </p:nvSpPr>
          <p:spPr bwMode="auto">
            <a:xfrm>
              <a:off x="2802" y="3276"/>
              <a:ext cx="912" cy="278"/>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700">
                  <a:solidFill>
                    <a:srgbClr val="000000"/>
                  </a:solidFill>
                </a:rPr>
                <a:t>CO</a:t>
              </a:r>
              <a:r>
                <a:rPr lang="en-US" sz="1700" baseline="-25000">
                  <a:solidFill>
                    <a:srgbClr val="000000"/>
                  </a:solidFill>
                </a:rPr>
                <a:t>2 </a:t>
              </a:r>
              <a:r>
                <a:rPr lang="en-US" sz="1700">
                  <a:solidFill>
                    <a:srgbClr val="000000"/>
                  </a:solidFill>
                </a:rPr>
                <a:t>combines</a:t>
              </a:r>
            </a:p>
            <a:p>
              <a:pPr>
                <a:lnSpc>
                  <a:spcPct val="85000"/>
                </a:lnSpc>
              </a:pPr>
              <a:r>
                <a:rPr lang="en-US" sz="1700">
                  <a:solidFill>
                    <a:srgbClr val="000000"/>
                  </a:solidFill>
                </a:rPr>
                <a:t>with Hb</a:t>
              </a:r>
            </a:p>
          </p:txBody>
        </p:sp>
        <p:sp>
          <p:nvSpPr>
            <p:cNvPr id="442381" name="Rectangle 13"/>
            <p:cNvSpPr>
              <a:spLocks noChangeArrowheads="1"/>
            </p:cNvSpPr>
            <p:nvPr/>
          </p:nvSpPr>
          <p:spPr bwMode="auto">
            <a:xfrm>
              <a:off x="4062" y="3086"/>
              <a:ext cx="661"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r>
                <a:rPr lang="en-US" sz="1700">
                  <a:solidFill>
                    <a:srgbClr val="000000"/>
                  </a:solidFill>
                </a:rPr>
                <a:t> + H</a:t>
              </a:r>
              <a:r>
                <a:rPr lang="en-US" sz="1700" baseline="-25000">
                  <a:solidFill>
                    <a:srgbClr val="000000"/>
                  </a:solidFill>
                </a:rPr>
                <a:t>2</a:t>
              </a:r>
              <a:r>
                <a:rPr lang="en-US" sz="1700">
                  <a:solidFill>
                    <a:srgbClr val="000000"/>
                  </a:solidFill>
                </a:rPr>
                <a:t>O</a:t>
              </a:r>
              <a:endParaRPr lang="en-US" sz="1700" b="0"/>
            </a:p>
          </p:txBody>
        </p:sp>
        <p:sp>
          <p:nvSpPr>
            <p:cNvPr id="442382" name="Rectangle 14"/>
            <p:cNvSpPr>
              <a:spLocks noChangeArrowheads="1"/>
            </p:cNvSpPr>
            <p:nvPr/>
          </p:nvSpPr>
          <p:spPr bwMode="auto">
            <a:xfrm>
              <a:off x="4926" y="3086"/>
              <a:ext cx="400"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a:t>
              </a:r>
              <a:r>
                <a:rPr lang="en-US" sz="1700" baseline="-25000">
                  <a:solidFill>
                    <a:srgbClr val="000000"/>
                  </a:solidFill>
                </a:rPr>
                <a:t>2</a:t>
              </a:r>
              <a:r>
                <a:rPr lang="en-US" sz="1700">
                  <a:solidFill>
                    <a:srgbClr val="000000"/>
                  </a:solidFill>
                </a:rPr>
                <a:t>CO</a:t>
              </a:r>
              <a:r>
                <a:rPr lang="en-US" sz="1700" baseline="-25000">
                  <a:solidFill>
                    <a:srgbClr val="000000"/>
                  </a:solidFill>
                </a:rPr>
                <a:t>3</a:t>
              </a:r>
              <a:endParaRPr lang="en-US" sz="1700">
                <a:solidFill>
                  <a:srgbClr val="000000"/>
                </a:solidFill>
              </a:endParaRPr>
            </a:p>
          </p:txBody>
        </p:sp>
        <p:sp>
          <p:nvSpPr>
            <p:cNvPr id="442383" name="Rectangle 15"/>
            <p:cNvSpPr>
              <a:spLocks noChangeArrowheads="1"/>
            </p:cNvSpPr>
            <p:nvPr/>
          </p:nvSpPr>
          <p:spPr bwMode="auto">
            <a:xfrm>
              <a:off x="4660" y="3262"/>
              <a:ext cx="759"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 + HCO</a:t>
              </a:r>
              <a:r>
                <a:rPr lang="en-US" sz="1700" baseline="-25000">
                  <a:solidFill>
                    <a:srgbClr val="000000"/>
                  </a:solidFill>
                </a:rPr>
                <a:t>3</a:t>
              </a:r>
              <a:r>
                <a:rPr lang="en-US" sz="1700">
                  <a:solidFill>
                    <a:srgbClr val="000000"/>
                  </a:solidFill>
                </a:rPr>
                <a:t>–</a:t>
              </a:r>
              <a:endParaRPr lang="en-US" sz="1700" b="0"/>
            </a:p>
          </p:txBody>
        </p:sp>
        <p:sp>
          <p:nvSpPr>
            <p:cNvPr id="442384" name="Rectangle 16"/>
            <p:cNvSpPr>
              <a:spLocks noChangeArrowheads="1"/>
            </p:cNvSpPr>
            <p:nvPr/>
          </p:nvSpPr>
          <p:spPr bwMode="auto">
            <a:xfrm>
              <a:off x="5044" y="3879"/>
              <a:ext cx="427"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HCO</a:t>
              </a:r>
              <a:r>
                <a:rPr lang="en-US" sz="1700" baseline="-25000">
                  <a:solidFill>
                    <a:srgbClr val="000000"/>
                  </a:solidFill>
                </a:rPr>
                <a:t>3</a:t>
              </a:r>
              <a:r>
                <a:rPr lang="en-US" sz="1700">
                  <a:solidFill>
                    <a:srgbClr val="000000"/>
                  </a:solidFill>
                </a:rPr>
                <a:t>–</a:t>
              </a:r>
            </a:p>
          </p:txBody>
        </p:sp>
        <p:sp>
          <p:nvSpPr>
            <p:cNvPr id="442385" name="Rectangle 17"/>
            <p:cNvSpPr>
              <a:spLocks noChangeArrowheads="1"/>
            </p:cNvSpPr>
            <p:nvPr/>
          </p:nvSpPr>
          <p:spPr bwMode="auto">
            <a:xfrm>
              <a:off x="4022" y="3252"/>
              <a:ext cx="400"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H</a:t>
              </a:r>
              <a:r>
                <a:rPr lang="en-US" sz="1700" baseline="-25000">
                  <a:solidFill>
                    <a:srgbClr val="000000"/>
                  </a:solidFill>
                </a:rPr>
                <a:t>2</a:t>
              </a:r>
              <a:r>
                <a:rPr lang="en-US" sz="1700">
                  <a:solidFill>
                    <a:srgbClr val="000000"/>
                  </a:solidFill>
                </a:rPr>
                <a:t>CO</a:t>
              </a:r>
              <a:r>
                <a:rPr lang="en-US" sz="1700" baseline="-25000">
                  <a:solidFill>
                    <a:srgbClr val="000000"/>
                  </a:solidFill>
                </a:rPr>
                <a:t>3</a:t>
              </a:r>
              <a:endParaRPr lang="en-US" sz="1700" b="0"/>
            </a:p>
          </p:txBody>
        </p:sp>
        <p:sp>
          <p:nvSpPr>
            <p:cNvPr id="442386" name="Rectangle 18"/>
            <p:cNvSpPr>
              <a:spLocks noChangeArrowheads="1"/>
            </p:cNvSpPr>
            <p:nvPr/>
          </p:nvSpPr>
          <p:spPr bwMode="auto">
            <a:xfrm>
              <a:off x="3231" y="2036"/>
              <a:ext cx="253"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CO</a:t>
              </a:r>
              <a:r>
                <a:rPr lang="en-US" sz="1700" baseline="-25000">
                  <a:solidFill>
                    <a:srgbClr val="000000"/>
                  </a:solidFill>
                </a:rPr>
                <a:t>2</a:t>
              </a:r>
              <a:endParaRPr lang="en-US" sz="1700" b="0"/>
            </a:p>
          </p:txBody>
        </p:sp>
        <p:sp>
          <p:nvSpPr>
            <p:cNvPr id="442388" name="Rectangle 20"/>
            <p:cNvSpPr>
              <a:spLocks noChangeArrowheads="1"/>
            </p:cNvSpPr>
            <p:nvPr/>
          </p:nvSpPr>
          <p:spPr bwMode="auto">
            <a:xfrm>
              <a:off x="4532" y="2447"/>
              <a:ext cx="680" cy="27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Carbonic</a:t>
              </a:r>
            </a:p>
            <a:p>
              <a:pPr algn="l">
                <a:lnSpc>
                  <a:spcPct val="85000"/>
                </a:lnSpc>
              </a:pPr>
              <a:r>
                <a:rPr lang="en-US" sz="1700">
                  <a:solidFill>
                    <a:srgbClr val="000000"/>
                  </a:solidFill>
                </a:rPr>
                <a:t>anhydrase</a:t>
              </a:r>
              <a:endParaRPr lang="en-US" sz="1700" b="0"/>
            </a:p>
          </p:txBody>
        </p:sp>
        <p:sp>
          <p:nvSpPr>
            <p:cNvPr id="442389" name="Rectangle 21"/>
            <p:cNvSpPr>
              <a:spLocks noChangeArrowheads="1"/>
            </p:cNvSpPr>
            <p:nvPr/>
          </p:nvSpPr>
          <p:spPr bwMode="auto">
            <a:xfrm>
              <a:off x="5374" y="3678"/>
              <a:ext cx="212" cy="139"/>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700">
                  <a:solidFill>
                    <a:srgbClr val="000000"/>
                  </a:solidFill>
                </a:rPr>
                <a:t>Cl–</a:t>
              </a:r>
            </a:p>
          </p:txBody>
        </p:sp>
      </p:grpSp>
      <p:sp>
        <p:nvSpPr>
          <p:cNvPr id="442393" name="Rectangle 25" descr="Rectangle: Click to edit Master text styles&#10;Second level&#10;Third level&#10;Fourth level&#10;Fifth level"/>
          <p:cNvSpPr>
            <a:spLocks noGrp="1" noChangeArrowheads="1"/>
          </p:cNvSpPr>
          <p:nvPr>
            <p:ph type="body" idx="1"/>
          </p:nvPr>
        </p:nvSpPr>
        <p:spPr>
          <a:xfrm>
            <a:off x="288925" y="912813"/>
            <a:ext cx="8189913" cy="815975"/>
          </a:xfrm>
          <a:noFill/>
          <a:ln/>
        </p:spPr>
        <p:txBody>
          <a:bodyPr/>
          <a:lstStyle/>
          <a:p>
            <a:pPr marL="284163" indent="-284163"/>
            <a:r>
              <a:rPr lang="en-US" sz="2600" dirty="0"/>
              <a:t>Dissolved in blood plasma as bicarbonate ion</a:t>
            </a:r>
          </a:p>
        </p:txBody>
      </p:sp>
      <p:sp>
        <p:nvSpPr>
          <p:cNvPr id="442395" name="AutoShape 27"/>
          <p:cNvSpPr>
            <a:spLocks noChangeArrowheads="1"/>
          </p:cNvSpPr>
          <p:nvPr/>
        </p:nvSpPr>
        <p:spPr bwMode="auto">
          <a:xfrm>
            <a:off x="176213" y="2465388"/>
            <a:ext cx="3405187" cy="2952750"/>
          </a:xfrm>
          <a:prstGeom prst="roundRect">
            <a:avLst>
              <a:gd name="adj" fmla="val 16667"/>
            </a:avLst>
          </a:prstGeom>
          <a:solidFill>
            <a:srgbClr val="FFEA18"/>
          </a:solidFill>
          <a:ln w="9525">
            <a:noFill/>
            <a:round/>
            <a:headEnd/>
            <a:tailEnd/>
          </a:ln>
          <a:effectLst/>
        </p:spPr>
        <p:txBody>
          <a:bodyPr lIns="0" tIns="0" rIns="0" bIns="0" anchor="ctr">
            <a:prstTxWarp prst="textNoShape">
              <a:avLst/>
            </a:prstTxWarp>
            <a:spAutoFit/>
          </a:bodyPr>
          <a:lstStyle/>
          <a:p>
            <a:pPr marL="284163" indent="-284163">
              <a:lnSpc>
                <a:spcPct val="95000"/>
              </a:lnSpc>
            </a:pPr>
            <a:r>
              <a:rPr lang="en-US">
                <a:solidFill>
                  <a:srgbClr val="000000"/>
                </a:solidFill>
              </a:rPr>
              <a:t>carbonic acid</a:t>
            </a:r>
          </a:p>
          <a:p>
            <a:pPr marL="284163" indent="-284163">
              <a:lnSpc>
                <a:spcPct val="95000"/>
              </a:lnSpc>
            </a:pPr>
            <a:r>
              <a:rPr lang="en-US">
                <a:solidFill>
                  <a:srgbClr val="000000"/>
                </a:solidFill>
              </a:rPr>
              <a:t>CO</a:t>
            </a:r>
            <a:r>
              <a:rPr lang="en-US" baseline="-25000">
                <a:solidFill>
                  <a:srgbClr val="000000"/>
                </a:solidFill>
              </a:rPr>
              <a:t>2</a:t>
            </a:r>
            <a:r>
              <a:rPr lang="en-US">
                <a:solidFill>
                  <a:srgbClr val="000000"/>
                </a:solidFill>
              </a:rPr>
              <a:t> + H</a:t>
            </a:r>
            <a:r>
              <a:rPr lang="en-US" baseline="-25000">
                <a:solidFill>
                  <a:srgbClr val="000000"/>
                </a:solidFill>
              </a:rPr>
              <a:t>2</a:t>
            </a:r>
            <a:r>
              <a:rPr lang="en-US">
                <a:solidFill>
                  <a:srgbClr val="000000"/>
                </a:solidFill>
              </a:rPr>
              <a:t>O </a:t>
            </a:r>
            <a:r>
              <a:rPr lang="en-US">
                <a:solidFill>
                  <a:srgbClr val="000000"/>
                </a:solidFill>
                <a:sym typeface="Symbol" charset="2"/>
              </a:rPr>
              <a:t> </a:t>
            </a:r>
            <a:r>
              <a:rPr lang="en-US">
                <a:solidFill>
                  <a:srgbClr val="000000"/>
                </a:solidFill>
              </a:rPr>
              <a:t>H</a:t>
            </a:r>
            <a:r>
              <a:rPr lang="en-US" baseline="-25000">
                <a:solidFill>
                  <a:srgbClr val="000000"/>
                </a:solidFill>
              </a:rPr>
              <a:t>2</a:t>
            </a:r>
            <a:r>
              <a:rPr lang="en-US">
                <a:solidFill>
                  <a:srgbClr val="000000"/>
                </a:solidFill>
              </a:rPr>
              <a:t>CO</a:t>
            </a:r>
            <a:r>
              <a:rPr lang="en-US" baseline="-25000">
                <a:solidFill>
                  <a:srgbClr val="000000"/>
                </a:solidFill>
              </a:rPr>
              <a:t>3</a:t>
            </a:r>
          </a:p>
          <a:p>
            <a:pPr marL="284163" indent="-284163">
              <a:lnSpc>
                <a:spcPct val="95000"/>
              </a:lnSpc>
            </a:pPr>
            <a:endParaRPr lang="en-US" baseline="-25000">
              <a:solidFill>
                <a:srgbClr val="000000"/>
              </a:solidFill>
            </a:endParaRPr>
          </a:p>
          <a:p>
            <a:pPr marL="284163" indent="-284163">
              <a:lnSpc>
                <a:spcPct val="95000"/>
              </a:lnSpc>
            </a:pPr>
            <a:endParaRPr lang="en-US" baseline="-25000">
              <a:solidFill>
                <a:srgbClr val="000000"/>
              </a:solidFill>
            </a:endParaRPr>
          </a:p>
          <a:p>
            <a:pPr marL="284163" indent="-284163">
              <a:lnSpc>
                <a:spcPct val="95000"/>
              </a:lnSpc>
            </a:pPr>
            <a:endParaRPr lang="en-US" sz="2000">
              <a:solidFill>
                <a:srgbClr val="0F116A"/>
              </a:solidFill>
            </a:endParaRPr>
          </a:p>
          <a:p>
            <a:pPr marL="284163" indent="-284163">
              <a:lnSpc>
                <a:spcPct val="95000"/>
              </a:lnSpc>
            </a:pPr>
            <a:endParaRPr lang="en-US" sz="2000">
              <a:solidFill>
                <a:srgbClr val="0F116A"/>
              </a:solidFill>
            </a:endParaRPr>
          </a:p>
          <a:p>
            <a:pPr marL="284163" indent="-284163">
              <a:lnSpc>
                <a:spcPct val="95000"/>
              </a:lnSpc>
            </a:pPr>
            <a:endParaRPr lang="en-US" baseline="-25000">
              <a:solidFill>
                <a:srgbClr val="000000"/>
              </a:solidFill>
            </a:endParaRPr>
          </a:p>
          <a:p>
            <a:pPr marL="284163" indent="-284163">
              <a:lnSpc>
                <a:spcPct val="95000"/>
              </a:lnSpc>
            </a:pPr>
            <a:r>
              <a:rPr lang="en-US">
                <a:solidFill>
                  <a:srgbClr val="000000"/>
                </a:solidFill>
              </a:rPr>
              <a:t>bicarbonate</a:t>
            </a:r>
            <a:endParaRPr lang="en-US" baseline="-25000">
              <a:solidFill>
                <a:srgbClr val="000000"/>
              </a:solidFill>
            </a:endParaRPr>
          </a:p>
          <a:p>
            <a:pPr marL="284163" indent="-284163">
              <a:lnSpc>
                <a:spcPct val="95000"/>
              </a:lnSpc>
            </a:pPr>
            <a:r>
              <a:rPr lang="en-US">
                <a:solidFill>
                  <a:srgbClr val="000000"/>
                </a:solidFill>
              </a:rPr>
              <a:t>H</a:t>
            </a:r>
            <a:r>
              <a:rPr lang="en-US" baseline="-25000">
                <a:solidFill>
                  <a:srgbClr val="000000"/>
                </a:solidFill>
              </a:rPr>
              <a:t>2</a:t>
            </a:r>
            <a:r>
              <a:rPr lang="en-US">
                <a:solidFill>
                  <a:srgbClr val="000000"/>
                </a:solidFill>
              </a:rPr>
              <a:t>CO</a:t>
            </a:r>
            <a:r>
              <a:rPr lang="en-US" baseline="-25000">
                <a:solidFill>
                  <a:srgbClr val="000000"/>
                </a:solidFill>
              </a:rPr>
              <a:t>3 </a:t>
            </a:r>
            <a:r>
              <a:rPr lang="en-US">
                <a:solidFill>
                  <a:srgbClr val="000000"/>
                </a:solidFill>
                <a:sym typeface="Symbol" charset="2"/>
              </a:rPr>
              <a:t> </a:t>
            </a:r>
            <a:r>
              <a:rPr lang="en-US">
                <a:solidFill>
                  <a:srgbClr val="000000"/>
                </a:solidFill>
              </a:rPr>
              <a:t>H</a:t>
            </a:r>
            <a:r>
              <a:rPr lang="en-US" baseline="30000">
                <a:solidFill>
                  <a:srgbClr val="000000"/>
                </a:solidFill>
              </a:rPr>
              <a:t>+</a:t>
            </a:r>
            <a:r>
              <a:rPr lang="en-US" baseline="-25000">
                <a:solidFill>
                  <a:srgbClr val="000000"/>
                </a:solidFill>
              </a:rPr>
              <a:t> + </a:t>
            </a:r>
            <a:r>
              <a:rPr lang="en-US">
                <a:solidFill>
                  <a:srgbClr val="000000"/>
                </a:solidFill>
              </a:rPr>
              <a:t>HCO</a:t>
            </a:r>
            <a:r>
              <a:rPr lang="en-US" baseline="-25000">
                <a:solidFill>
                  <a:srgbClr val="000000"/>
                </a:solidFill>
              </a:rPr>
              <a:t>3</a:t>
            </a:r>
            <a:r>
              <a:rPr lang="en-US" baseline="30000">
                <a:solidFill>
                  <a:srgbClr val="000000"/>
                </a:solidFill>
              </a:rPr>
              <a:t>–</a:t>
            </a:r>
            <a:endParaRPr lang="en-US" sz="2000" baseline="-25000">
              <a:solidFill>
                <a:srgbClr val="0F116A"/>
              </a:solidFill>
            </a:endParaRPr>
          </a:p>
        </p:txBody>
      </p:sp>
      <p:sp>
        <p:nvSpPr>
          <p:cNvPr id="442397" name="Line 29"/>
          <p:cNvSpPr>
            <a:spLocks noChangeShapeType="1"/>
          </p:cNvSpPr>
          <p:nvPr/>
        </p:nvSpPr>
        <p:spPr bwMode="auto">
          <a:xfrm>
            <a:off x="1949450" y="3484563"/>
            <a:ext cx="1588" cy="942975"/>
          </a:xfrm>
          <a:prstGeom prst="line">
            <a:avLst/>
          </a:prstGeom>
          <a:noFill/>
          <a:ln w="57150">
            <a:solidFill>
              <a:srgbClr val="CC0000"/>
            </a:solidFill>
            <a:round/>
            <a:headEnd/>
            <a:tailEnd type="triangle" w="med" len="med"/>
          </a:ln>
          <a:effectLst/>
        </p:spPr>
        <p:txBody>
          <a:bodyPr wrap="none" anchor="ctr">
            <a:prstTxWarp prst="textNoShape">
              <a:avLst/>
            </a:prstTxWarp>
          </a:bodyPr>
          <a:lstStyle/>
          <a:p>
            <a:endParaRPr lang="en-US"/>
          </a:p>
        </p:txBody>
      </p:sp>
      <p:sp>
        <p:nvSpPr>
          <p:cNvPr id="442398" name="Rectangle 30"/>
          <p:cNvSpPr>
            <a:spLocks noChangeArrowheads="1"/>
          </p:cNvSpPr>
          <p:nvPr/>
        </p:nvSpPr>
        <p:spPr bwMode="auto">
          <a:xfrm>
            <a:off x="293688" y="3598863"/>
            <a:ext cx="1819275" cy="641350"/>
          </a:xfrm>
          <a:prstGeom prst="rect">
            <a:avLst/>
          </a:prstGeom>
          <a:noFill/>
          <a:ln w="9525">
            <a:noFill/>
            <a:miter lim="800000"/>
            <a:headEnd/>
            <a:tailEnd/>
          </a:ln>
          <a:effectLst/>
        </p:spPr>
        <p:txBody>
          <a:bodyPr anchor="ctr">
            <a:prstTxWarp prst="textNoShape">
              <a:avLst/>
            </a:prstTxWarp>
            <a:spAutoFit/>
          </a:bodyPr>
          <a:lstStyle/>
          <a:p>
            <a:pPr>
              <a:lnSpc>
                <a:spcPct val="90000"/>
              </a:lnSpc>
            </a:pPr>
            <a:r>
              <a:rPr lang="en-US" sz="2000">
                <a:solidFill>
                  <a:srgbClr val="CC0000"/>
                </a:solidFill>
              </a:rPr>
              <a:t>carbonic anhydrase</a:t>
            </a:r>
          </a:p>
        </p:txBody>
      </p:sp>
      <p:sp>
        <p:nvSpPr>
          <p:cNvPr id="3" name="Footer Placeholder 2"/>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2936919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9" name="Rectangle 3"/>
          <p:cNvSpPr>
            <a:spLocks noGrp="1" noChangeArrowheads="1"/>
          </p:cNvSpPr>
          <p:nvPr>
            <p:ph type="title"/>
          </p:nvPr>
        </p:nvSpPr>
        <p:spPr/>
        <p:txBody>
          <a:bodyPr/>
          <a:lstStyle/>
          <a:p>
            <a:r>
              <a:rPr lang="en-US"/>
              <a:t>Releasing CO</a:t>
            </a:r>
            <a:r>
              <a:rPr lang="en-US" baseline="-25000"/>
              <a:t>2 </a:t>
            </a:r>
            <a:r>
              <a:rPr lang="en-US"/>
              <a:t>from blood at lungs</a:t>
            </a:r>
          </a:p>
        </p:txBody>
      </p:sp>
      <p:sp>
        <p:nvSpPr>
          <p:cNvPr id="444434" name="Rectangle 18" descr="Rectangle: Click to edit Master text styles&#10;Second level&#10;Third level&#10;Fourth level&#10;Fifth level"/>
          <p:cNvSpPr>
            <a:spLocks noGrp="1" noChangeArrowheads="1"/>
          </p:cNvSpPr>
          <p:nvPr>
            <p:ph type="body" idx="1"/>
          </p:nvPr>
        </p:nvSpPr>
        <p:spPr>
          <a:xfrm>
            <a:off x="95250" y="1385888"/>
            <a:ext cx="3325813" cy="2663825"/>
          </a:xfrm>
          <a:noFill/>
          <a:ln/>
        </p:spPr>
        <p:txBody>
          <a:bodyPr/>
          <a:lstStyle/>
          <a:p>
            <a:pPr marL="231775" indent="-231775"/>
            <a:r>
              <a:rPr lang="en-US" sz="2600"/>
              <a:t>Lower CO</a:t>
            </a:r>
            <a:r>
              <a:rPr lang="en-US" sz="2600" baseline="-25000"/>
              <a:t>2</a:t>
            </a:r>
            <a:r>
              <a:rPr lang="en-US" sz="2600"/>
              <a:t> pressure at lungs allows CO</a:t>
            </a:r>
            <a:r>
              <a:rPr lang="en-US" sz="2600" baseline="-25000"/>
              <a:t>2</a:t>
            </a:r>
            <a:r>
              <a:rPr lang="en-US" sz="2600"/>
              <a:t> to diffuse out of blood into lungs</a:t>
            </a:r>
            <a:endParaRPr lang="en-US" sz="2100" baseline="-25000"/>
          </a:p>
        </p:txBody>
      </p:sp>
      <p:grpSp>
        <p:nvGrpSpPr>
          <p:cNvPr id="2" name="Group 19"/>
          <p:cNvGrpSpPr>
            <a:grpSpLocks/>
          </p:cNvGrpSpPr>
          <p:nvPr/>
        </p:nvGrpSpPr>
        <p:grpSpPr bwMode="auto">
          <a:xfrm>
            <a:off x="3476625" y="1597025"/>
            <a:ext cx="5594350" cy="5127625"/>
            <a:chOff x="1083" y="401"/>
            <a:chExt cx="3750" cy="3437"/>
          </a:xfrm>
        </p:grpSpPr>
        <p:pic>
          <p:nvPicPr>
            <p:cNvPr id="444436" name="Picture 2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3" y="401"/>
              <a:ext cx="3750" cy="3437"/>
            </a:xfrm>
            <a:prstGeom prst="rect">
              <a:avLst/>
            </a:prstGeom>
            <a:noFill/>
            <a:ln w="9525">
              <a:noFill/>
              <a:miter lim="800000"/>
              <a:headEnd/>
              <a:tailEnd/>
            </a:ln>
          </p:spPr>
        </p:pic>
        <p:sp>
          <p:nvSpPr>
            <p:cNvPr id="444437" name="Rectangle 21"/>
            <p:cNvSpPr>
              <a:spLocks noChangeArrowheads="1"/>
            </p:cNvSpPr>
            <p:nvPr/>
          </p:nvSpPr>
          <p:spPr bwMode="auto">
            <a:xfrm>
              <a:off x="1214" y="3589"/>
              <a:ext cx="566"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Plasma</a:t>
              </a:r>
              <a:endParaRPr lang="en-US" sz="1900" b="0"/>
            </a:p>
          </p:txBody>
        </p:sp>
        <p:sp>
          <p:nvSpPr>
            <p:cNvPr id="444438" name="Rectangle 22"/>
            <p:cNvSpPr>
              <a:spLocks noChangeArrowheads="1"/>
            </p:cNvSpPr>
            <p:nvPr/>
          </p:nvSpPr>
          <p:spPr bwMode="auto">
            <a:xfrm>
              <a:off x="1263" y="528"/>
              <a:ext cx="1114"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Lungs: Alveoli</a:t>
              </a:r>
              <a:endParaRPr lang="en-US" sz="1900" b="0"/>
            </a:p>
          </p:txBody>
        </p:sp>
        <p:sp>
          <p:nvSpPr>
            <p:cNvPr id="444439" name="Rectangle 23"/>
            <p:cNvSpPr>
              <a:spLocks noChangeArrowheads="1"/>
            </p:cNvSpPr>
            <p:nvPr/>
          </p:nvSpPr>
          <p:spPr bwMode="auto">
            <a:xfrm>
              <a:off x="1201" y="2144"/>
              <a:ext cx="1095" cy="387"/>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r>
                <a:rPr lang="en-US" sz="1900">
                  <a:solidFill>
                    <a:srgbClr val="000000"/>
                  </a:solidFill>
                </a:rPr>
                <a:t> dissolved</a:t>
              </a:r>
            </a:p>
            <a:p>
              <a:pPr algn="l"/>
              <a:r>
                <a:rPr lang="en-US" sz="1900">
                  <a:solidFill>
                    <a:srgbClr val="000000"/>
                  </a:solidFill>
                </a:rPr>
                <a:t>in plasma</a:t>
              </a:r>
              <a:endParaRPr lang="en-US" sz="1900" b="0"/>
            </a:p>
          </p:txBody>
        </p:sp>
        <p:sp>
          <p:nvSpPr>
            <p:cNvPr id="444440" name="Rectangle 24"/>
            <p:cNvSpPr>
              <a:spLocks noChangeArrowheads="1"/>
            </p:cNvSpPr>
            <p:nvPr/>
          </p:nvSpPr>
          <p:spPr bwMode="auto">
            <a:xfrm>
              <a:off x="2758" y="3493"/>
              <a:ext cx="705"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HCO</a:t>
              </a:r>
              <a:r>
                <a:rPr lang="en-US" sz="1900" baseline="-25000">
                  <a:solidFill>
                    <a:srgbClr val="000000"/>
                  </a:solidFill>
                </a:rPr>
                <a:t>3</a:t>
              </a:r>
              <a:r>
                <a:rPr lang="en-US" sz="1900" baseline="30000">
                  <a:solidFill>
                    <a:srgbClr val="000000"/>
                  </a:solidFill>
                </a:rPr>
                <a:t>–</a:t>
              </a:r>
              <a:r>
                <a:rPr lang="en-US" sz="1900">
                  <a:solidFill>
                    <a:srgbClr val="000000"/>
                  </a:solidFill>
                </a:rPr>
                <a:t>Cl</a:t>
              </a:r>
              <a:r>
                <a:rPr lang="en-US" sz="1900" baseline="30000">
                  <a:solidFill>
                    <a:srgbClr val="000000"/>
                  </a:solidFill>
                </a:rPr>
                <a:t>–</a:t>
              </a:r>
              <a:endParaRPr lang="en-US" sz="1900">
                <a:solidFill>
                  <a:srgbClr val="000000"/>
                </a:solidFill>
              </a:endParaRPr>
            </a:p>
          </p:txBody>
        </p:sp>
        <p:sp>
          <p:nvSpPr>
            <p:cNvPr id="444441" name="Rectangle 25"/>
            <p:cNvSpPr>
              <a:spLocks noChangeArrowheads="1"/>
            </p:cNvSpPr>
            <p:nvPr/>
          </p:nvSpPr>
          <p:spPr bwMode="auto">
            <a:xfrm>
              <a:off x="2696" y="1318"/>
              <a:ext cx="305"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p>
          </p:txBody>
        </p:sp>
        <p:sp>
          <p:nvSpPr>
            <p:cNvPr id="444442" name="Rectangle 26"/>
            <p:cNvSpPr>
              <a:spLocks noChangeArrowheads="1"/>
            </p:cNvSpPr>
            <p:nvPr/>
          </p:nvSpPr>
          <p:spPr bwMode="auto">
            <a:xfrm>
              <a:off x="3948" y="2544"/>
              <a:ext cx="482"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a:t>
              </a:r>
              <a:r>
                <a:rPr lang="en-US" sz="1900" baseline="-25000">
                  <a:solidFill>
                    <a:srgbClr val="000000"/>
                  </a:solidFill>
                </a:rPr>
                <a:t>2</a:t>
              </a:r>
              <a:r>
                <a:rPr lang="en-US" sz="1900">
                  <a:solidFill>
                    <a:srgbClr val="000000"/>
                  </a:solidFill>
                </a:rPr>
                <a:t>CO</a:t>
              </a:r>
              <a:r>
                <a:rPr lang="en-US" sz="1900" baseline="-25000">
                  <a:solidFill>
                    <a:srgbClr val="000000"/>
                  </a:solidFill>
                </a:rPr>
                <a:t>3</a:t>
              </a:r>
              <a:endParaRPr lang="en-US" sz="1900" b="0"/>
            </a:p>
          </p:txBody>
        </p:sp>
        <p:sp>
          <p:nvSpPr>
            <p:cNvPr id="444443" name="Rectangle 27"/>
            <p:cNvSpPr>
              <a:spLocks noChangeArrowheads="1"/>
            </p:cNvSpPr>
            <p:nvPr/>
          </p:nvSpPr>
          <p:spPr bwMode="auto">
            <a:xfrm>
              <a:off x="3948" y="2934"/>
              <a:ext cx="482"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a:t>
              </a:r>
              <a:r>
                <a:rPr lang="en-US" sz="1900" baseline="-25000">
                  <a:solidFill>
                    <a:srgbClr val="000000"/>
                  </a:solidFill>
                </a:rPr>
                <a:t>2</a:t>
              </a:r>
              <a:r>
                <a:rPr lang="en-US" sz="1900">
                  <a:solidFill>
                    <a:srgbClr val="000000"/>
                  </a:solidFill>
                </a:rPr>
                <a:t>CO</a:t>
              </a:r>
              <a:r>
                <a:rPr lang="en-US" sz="1900" baseline="-25000">
                  <a:solidFill>
                    <a:srgbClr val="000000"/>
                  </a:solidFill>
                </a:rPr>
                <a:t>3</a:t>
              </a:r>
              <a:endParaRPr lang="en-US" sz="1900" b="0"/>
            </a:p>
          </p:txBody>
        </p:sp>
        <p:sp>
          <p:nvSpPr>
            <p:cNvPr id="444444" name="Rectangle 28"/>
            <p:cNvSpPr>
              <a:spLocks noChangeArrowheads="1"/>
            </p:cNvSpPr>
            <p:nvPr/>
          </p:nvSpPr>
          <p:spPr bwMode="auto">
            <a:xfrm>
              <a:off x="1433" y="2945"/>
              <a:ext cx="1423"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Hemoglobin + CO</a:t>
              </a:r>
              <a:r>
                <a:rPr lang="en-US" sz="1900" baseline="-25000">
                  <a:solidFill>
                    <a:srgbClr val="000000"/>
                  </a:solidFill>
                </a:rPr>
                <a:t>2</a:t>
              </a:r>
              <a:endParaRPr lang="en-US" sz="1900" b="0"/>
            </a:p>
          </p:txBody>
        </p:sp>
        <p:sp>
          <p:nvSpPr>
            <p:cNvPr id="444445" name="Rectangle 29"/>
            <p:cNvSpPr>
              <a:spLocks noChangeArrowheads="1"/>
            </p:cNvSpPr>
            <p:nvPr/>
          </p:nvSpPr>
          <p:spPr bwMode="auto">
            <a:xfrm>
              <a:off x="2925" y="2532"/>
              <a:ext cx="793" cy="194"/>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CO</a:t>
              </a:r>
              <a:r>
                <a:rPr lang="en-US" sz="1900" baseline="-25000">
                  <a:solidFill>
                    <a:srgbClr val="000000"/>
                  </a:solidFill>
                </a:rPr>
                <a:t>2</a:t>
              </a:r>
              <a:r>
                <a:rPr lang="en-US" sz="1900">
                  <a:solidFill>
                    <a:srgbClr val="000000"/>
                  </a:solidFill>
                </a:rPr>
                <a:t> + H</a:t>
              </a:r>
              <a:r>
                <a:rPr lang="en-US" sz="1900" baseline="-25000">
                  <a:solidFill>
                    <a:srgbClr val="000000"/>
                  </a:solidFill>
                </a:rPr>
                <a:t>2</a:t>
              </a:r>
              <a:r>
                <a:rPr lang="en-US" sz="1900">
                  <a:solidFill>
                    <a:srgbClr val="000000"/>
                  </a:solidFill>
                </a:rPr>
                <a:t>O</a:t>
              </a:r>
              <a:endParaRPr lang="en-US" sz="1900" b="0"/>
            </a:p>
          </p:txBody>
        </p:sp>
        <p:sp>
          <p:nvSpPr>
            <p:cNvPr id="444446" name="Rectangle 30"/>
            <p:cNvSpPr>
              <a:spLocks noChangeArrowheads="1"/>
            </p:cNvSpPr>
            <p:nvPr/>
          </p:nvSpPr>
          <p:spPr bwMode="auto">
            <a:xfrm>
              <a:off x="2794" y="2887"/>
              <a:ext cx="879" cy="193"/>
            </a:xfrm>
            <a:prstGeom prst="rect">
              <a:avLst/>
            </a:prstGeom>
            <a:noFill/>
            <a:ln w="9525">
              <a:noFill/>
              <a:miter lim="800000"/>
              <a:headEnd/>
              <a:tailEnd/>
            </a:ln>
          </p:spPr>
          <p:txBody>
            <a:bodyPr wrap="none" lIns="0" tIns="0" rIns="0" bIns="0">
              <a:prstTxWarp prst="textNoShape">
                <a:avLst/>
              </a:prstTxWarp>
              <a:spAutoFit/>
            </a:bodyPr>
            <a:lstStyle/>
            <a:p>
              <a:pPr algn="l"/>
              <a:r>
                <a:rPr lang="en-US" sz="1900">
                  <a:solidFill>
                    <a:srgbClr val="000000"/>
                  </a:solidFill>
                </a:rPr>
                <a:t>HCO</a:t>
              </a:r>
              <a:r>
                <a:rPr lang="en-US" sz="1900" baseline="-25000">
                  <a:solidFill>
                    <a:srgbClr val="000000"/>
                  </a:solidFill>
                </a:rPr>
                <a:t>3 </a:t>
              </a:r>
              <a:r>
                <a:rPr lang="en-US" sz="1900" baseline="30000">
                  <a:solidFill>
                    <a:srgbClr val="000000"/>
                  </a:solidFill>
                </a:rPr>
                <a:t>–</a:t>
              </a:r>
              <a:r>
                <a:rPr lang="en-US" sz="1900">
                  <a:solidFill>
                    <a:srgbClr val="000000"/>
                  </a:solidFill>
                </a:rPr>
                <a:t> + H</a:t>
              </a:r>
              <a:r>
                <a:rPr lang="en-US" sz="1900" baseline="30000">
                  <a:solidFill>
                    <a:srgbClr val="000000"/>
                  </a:solidFill>
                </a:rPr>
                <a:t>+</a:t>
              </a:r>
              <a:endParaRPr lang="en-US" sz="1900">
                <a:solidFill>
                  <a:srgbClr val="000000"/>
                </a:solidFill>
              </a:endParaRPr>
            </a:p>
          </p:txBody>
        </p:sp>
      </p:grpSp>
      <p:sp>
        <p:nvSpPr>
          <p:cNvPr id="3" name="Footer Placeholder 2"/>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149966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455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6926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9423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a:hlinkClick r:id="rId3"/>
          </p:cNvPr>
          <p:cNvPicPr>
            <a:picLocks noChangeAspect="1" noChangeArrowheads="1"/>
          </p:cNvPicPr>
          <p:nvPr/>
        </p:nvPicPr>
        <p:blipFill>
          <a:blip r:embed="rId4"/>
          <a:srcRect/>
          <a:stretch>
            <a:fillRect/>
          </a:stretch>
        </p:blipFill>
        <p:spPr bwMode="auto">
          <a:xfrm>
            <a:off x="304800" y="3733800"/>
            <a:ext cx="3340100" cy="2743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316" name="Picture 4">
            <a:hlinkClick r:id="rId5"/>
          </p:cNvPr>
          <p:cNvPicPr>
            <a:picLocks noChangeAspect="1" noChangeArrowheads="1"/>
          </p:cNvPicPr>
          <p:nvPr/>
        </p:nvPicPr>
        <p:blipFill>
          <a:blip r:embed="rId6"/>
          <a:srcRect/>
          <a:stretch>
            <a:fillRect/>
          </a:stretch>
        </p:blipFill>
        <p:spPr bwMode="auto">
          <a:xfrm>
            <a:off x="3657600" y="3581400"/>
            <a:ext cx="2009775" cy="294322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3317" name="Picture 5">
            <a:hlinkClick r:id="rId7"/>
          </p:cNvPr>
          <p:cNvPicPr>
            <a:picLocks noChangeAspect="1" noChangeArrowheads="1"/>
          </p:cNvPicPr>
          <p:nvPr/>
        </p:nvPicPr>
        <p:blipFill>
          <a:blip r:embed="rId8"/>
          <a:srcRect/>
          <a:stretch>
            <a:fillRect/>
          </a:stretch>
        </p:blipFill>
        <p:spPr bwMode="auto">
          <a:xfrm>
            <a:off x="5715000" y="3810000"/>
            <a:ext cx="3221038" cy="2667000"/>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7635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582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a:hlinkClick r:id="rId3"/>
          </p:cNvPr>
          <p:cNvPicPr>
            <a:picLocks noChangeAspect="1" noChangeArrowheads="1"/>
          </p:cNvPicPr>
          <p:nvPr/>
        </p:nvPicPr>
        <p:blipFill>
          <a:blip r:embed="rId4"/>
          <a:srcRect/>
          <a:stretch>
            <a:fillRect/>
          </a:stretch>
        </p:blipFill>
        <p:spPr bwMode="auto">
          <a:xfrm>
            <a:off x="5562600" y="3048000"/>
            <a:ext cx="3357563" cy="2957513"/>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39045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Gas exchange</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r="5151" b="4680"/>
          <a:stretch>
            <a:fillRect/>
          </a:stretch>
        </p:blipFill>
        <p:spPr bwMode="auto">
          <a:xfrm>
            <a:off x="5294313" y="2335213"/>
            <a:ext cx="3743325"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6" name="Rectangle 4" descr="Rectangle: Click to edit Master text styles&#10;Second level&#10;Third level&#10;Fourth level&#10;Fifth level"/>
          <p:cNvSpPr>
            <a:spLocks noGrp="1" noChangeArrowheads="1"/>
          </p:cNvSpPr>
          <p:nvPr>
            <p:ph type="body" idx="1"/>
          </p:nvPr>
        </p:nvSpPr>
        <p:spPr>
          <a:xfrm>
            <a:off x="554038" y="1371600"/>
            <a:ext cx="8375650" cy="2441575"/>
          </a:xfrm>
        </p:spPr>
        <p:txBody>
          <a:bodyPr/>
          <a:lstStyle/>
          <a:p>
            <a:pPr eaLnBrk="1" hangingPunct="1">
              <a:buClrTx/>
            </a:pPr>
            <a:r>
              <a:rPr lang="en-US" altLang="en-US" sz="2600" dirty="0" smtClean="0"/>
              <a:t>O</a:t>
            </a:r>
            <a:r>
              <a:rPr lang="en-US" altLang="en-US" sz="2600" baseline="-25000" dirty="0" smtClean="0"/>
              <a:t>2 </a:t>
            </a:r>
            <a:r>
              <a:rPr lang="en-US" altLang="en-US" sz="2600" dirty="0" smtClean="0"/>
              <a:t>&amp; CO</a:t>
            </a:r>
            <a:r>
              <a:rPr lang="en-US" altLang="en-US" sz="2600" baseline="-25000" dirty="0" smtClean="0"/>
              <a:t>2 </a:t>
            </a:r>
            <a:r>
              <a:rPr lang="en-US" altLang="en-US" sz="2600" dirty="0" smtClean="0"/>
              <a:t>exchange between </a:t>
            </a:r>
            <a:br>
              <a:rPr lang="en-US" altLang="en-US" sz="2600" dirty="0" smtClean="0"/>
            </a:br>
            <a:r>
              <a:rPr lang="en-US" altLang="en-US" sz="2600" dirty="0" smtClean="0"/>
              <a:t>environment &amp; cells</a:t>
            </a:r>
          </a:p>
          <a:p>
            <a:pPr lvl="1" eaLnBrk="1" hangingPunct="1">
              <a:lnSpc>
                <a:spcPct val="110000"/>
              </a:lnSpc>
            </a:pPr>
            <a:r>
              <a:rPr lang="en-US" altLang="en-US" sz="2400" dirty="0" smtClean="0"/>
              <a:t>need </a:t>
            </a:r>
            <a:r>
              <a:rPr lang="en-US" altLang="en-US" sz="2400" u="sng" dirty="0" smtClean="0">
                <a:solidFill>
                  <a:srgbClr val="CC0000"/>
                </a:solidFill>
              </a:rPr>
              <a:t>moist membrane</a:t>
            </a:r>
            <a:endParaRPr lang="en-US" altLang="en-US" sz="2400" dirty="0" smtClean="0"/>
          </a:p>
          <a:p>
            <a:pPr lvl="1" eaLnBrk="1" hangingPunct="1">
              <a:lnSpc>
                <a:spcPct val="110000"/>
              </a:lnSpc>
            </a:pPr>
            <a:r>
              <a:rPr lang="en-US" altLang="en-US" sz="2400" dirty="0" smtClean="0"/>
              <a:t>need </a:t>
            </a:r>
            <a:r>
              <a:rPr lang="en-US" altLang="en-US" sz="2400" u="sng" dirty="0" smtClean="0">
                <a:solidFill>
                  <a:srgbClr val="CC0000"/>
                </a:solidFill>
              </a:rPr>
              <a:t>high surface area</a:t>
            </a:r>
            <a:endParaRPr lang="en-US" altLang="en-US" sz="2400" dirty="0" smtClean="0"/>
          </a:p>
          <a:p>
            <a:pPr marL="1085850" lvl="2" eaLnBrk="1" hangingPunct="1">
              <a:lnSpc>
                <a:spcPct val="110000"/>
              </a:lnSpc>
            </a:pPr>
            <a:endParaRPr lang="en-US" altLang="en-US" sz="2000" dirty="0" smtClean="0"/>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2114164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0" end="0"/>
                                            </p:txEl>
                                          </p:spTgt>
                                        </p:tgtEl>
                                        <p:attrNameLst>
                                          <p:attrName>style.visibility</p:attrName>
                                        </p:attrNameLst>
                                      </p:cBhvr>
                                      <p:to>
                                        <p:strVal val="visible"/>
                                      </p:to>
                                    </p:set>
                                    <p:anim calcmode="lin" valueType="num">
                                      <p:cBhvr additive="base">
                                        <p:cTn id="7" dur="500" fill="hold"/>
                                        <p:tgtEl>
                                          <p:spTgt spid="3717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1" end="1"/>
                                            </p:txEl>
                                          </p:spTgt>
                                        </p:tgtEl>
                                        <p:attrNameLst>
                                          <p:attrName>style.visibility</p:attrName>
                                        </p:attrNameLst>
                                      </p:cBhvr>
                                      <p:to>
                                        <p:strVal val="visible"/>
                                      </p:to>
                                    </p:set>
                                    <p:anim calcmode="lin" valueType="num">
                                      <p:cBhvr additive="base">
                                        <p:cTn id="13" dur="500" fill="hold"/>
                                        <p:tgtEl>
                                          <p:spTgt spid="3717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2" end="2"/>
                                            </p:txEl>
                                          </p:spTgt>
                                        </p:tgtEl>
                                        <p:attrNameLst>
                                          <p:attrName>style.visibility</p:attrName>
                                        </p:attrNameLst>
                                      </p:cBhvr>
                                      <p:to>
                                        <p:strVal val="visible"/>
                                      </p:to>
                                    </p:set>
                                    <p:anim calcmode="lin" valueType="num">
                                      <p:cBhvr additive="base">
                                        <p:cTn id="19" dur="500" fill="hold"/>
                                        <p:tgtEl>
                                          <p:spTgt spid="37171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Optimizing gas exchange</a:t>
            </a:r>
          </a:p>
        </p:txBody>
      </p:sp>
      <p:sp>
        <p:nvSpPr>
          <p:cNvPr id="373763" name="Rectangle 3" descr="Rectangle: Click to edit Master text styles&#10;Second level&#10;Third level&#10;Fourth level&#10;Fifth level"/>
          <p:cNvSpPr>
            <a:spLocks noGrp="1" noChangeArrowheads="1"/>
          </p:cNvSpPr>
          <p:nvPr>
            <p:ph type="body" idx="1"/>
          </p:nvPr>
        </p:nvSpPr>
        <p:spPr>
          <a:xfrm>
            <a:off x="685800" y="1371600"/>
            <a:ext cx="8458200" cy="5029200"/>
          </a:xfrm>
        </p:spPr>
        <p:txBody>
          <a:bodyPr/>
          <a:lstStyle/>
          <a:p>
            <a:pPr eaLnBrk="1" hangingPunct="1"/>
            <a:r>
              <a:rPr lang="en-US" altLang="en-US" smtClean="0"/>
              <a:t>Why high surface area?</a:t>
            </a:r>
          </a:p>
          <a:p>
            <a:pPr lvl="1" eaLnBrk="1" hangingPunct="1"/>
            <a:r>
              <a:rPr lang="en-US" altLang="en-US" u="sng" smtClean="0">
                <a:solidFill>
                  <a:srgbClr val="CC0000"/>
                </a:solidFill>
              </a:rPr>
              <a:t>maximizing rate</a:t>
            </a:r>
            <a:r>
              <a:rPr lang="en-US" altLang="en-US" smtClean="0"/>
              <a:t> of gas exchange</a:t>
            </a:r>
          </a:p>
          <a:p>
            <a:pPr lvl="1" eaLnBrk="1" hangingPunct="1"/>
            <a:r>
              <a:rPr lang="en-US" altLang="en-US" smtClean="0"/>
              <a:t>CO</a:t>
            </a:r>
            <a:r>
              <a:rPr lang="en-US" altLang="en-US" baseline="-25000" smtClean="0"/>
              <a:t>2</a:t>
            </a:r>
            <a:r>
              <a:rPr lang="en-US" altLang="en-US" smtClean="0"/>
              <a:t> &amp; O</a:t>
            </a:r>
            <a:r>
              <a:rPr lang="en-US" altLang="en-US" baseline="-25000" smtClean="0"/>
              <a:t>2</a:t>
            </a:r>
            <a:r>
              <a:rPr lang="en-US" altLang="en-US" smtClean="0"/>
              <a:t> move across cell membrane by diffusion</a:t>
            </a:r>
            <a:endParaRPr lang="en-US" altLang="en-US" u="sng" smtClean="0"/>
          </a:p>
          <a:p>
            <a:pPr lvl="2" eaLnBrk="1" hangingPunct="1"/>
            <a:r>
              <a:rPr lang="en-US" altLang="en-US" smtClean="0"/>
              <a:t>rate of diffusion proportional to surface area</a:t>
            </a:r>
          </a:p>
          <a:p>
            <a:pPr eaLnBrk="1" hangingPunct="1"/>
            <a:r>
              <a:rPr lang="en-US" altLang="en-US" smtClean="0"/>
              <a:t>Why moist membranes? </a:t>
            </a:r>
          </a:p>
          <a:p>
            <a:pPr lvl="1" eaLnBrk="1" hangingPunct="1"/>
            <a:r>
              <a:rPr lang="en-US" altLang="en-US" smtClean="0"/>
              <a:t>moisture maintains cell membrane structure</a:t>
            </a:r>
          </a:p>
          <a:p>
            <a:pPr lvl="1" eaLnBrk="1" hangingPunct="1"/>
            <a:r>
              <a:rPr lang="en-US" altLang="en-US" smtClean="0"/>
              <a:t>gases diffuse only </a:t>
            </a:r>
            <a:r>
              <a:rPr lang="en-US" altLang="en-US" u="sng" smtClean="0">
                <a:solidFill>
                  <a:srgbClr val="CC0000"/>
                </a:solidFill>
              </a:rPr>
              <a:t>dissolved in water</a:t>
            </a:r>
            <a:endParaRPr lang="en-US" altLang="en-US" smtClean="0"/>
          </a:p>
        </p:txBody>
      </p:sp>
      <p:pic>
        <p:nvPicPr>
          <p:cNvPr id="373764" name="Picture 4"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4938" y="5487988"/>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65" name="AutoShape 5"/>
          <p:cNvSpPr>
            <a:spLocks noChangeArrowheads="1"/>
          </p:cNvSpPr>
          <p:nvPr/>
        </p:nvSpPr>
        <p:spPr bwMode="auto">
          <a:xfrm flipH="1">
            <a:off x="1717675" y="5380038"/>
            <a:ext cx="4611688" cy="1311275"/>
          </a:xfrm>
          <a:prstGeom prst="wedgeEllipseCallout">
            <a:avLst>
              <a:gd name="adj1" fmla="val 62287"/>
              <a:gd name="adj2" fmla="val -16468"/>
            </a:avLst>
          </a:prstGeom>
          <a:solidFill>
            <a:srgbClr val="FFEA18"/>
          </a:solidFill>
          <a:ln w="38100">
            <a:solidFill>
              <a:srgbClr val="CC0000"/>
            </a:solidFill>
            <a:miter lim="800000"/>
            <a:headEnd/>
            <a:tailEnd/>
          </a:ln>
        </p:spPr>
        <p:txBody>
          <a:bodyPr wrap="none" lIns="0" tIns="0" rIns="0" bIns="0" anchor="ct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r>
              <a:rPr lang="en-US" altLang="en-US" sz="1800">
                <a:solidFill>
                  <a:srgbClr val="0F116A"/>
                </a:solidFill>
                <a:latin typeface="Comic Sans MS" pitchFamily="66" charset="0"/>
              </a:rPr>
              <a:t>High surface area?</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High surface area</a:t>
            </a:r>
            <a:r>
              <a:rPr lang="en-US" altLang="en-US" sz="1800" i="1">
                <a:solidFill>
                  <a:srgbClr val="0F116A"/>
                </a:solidFill>
                <a:latin typeface="Comic Sans MS" pitchFamily="66" charset="0"/>
              </a:rPr>
              <a:t>!</a:t>
            </a:r>
            <a:r>
              <a:rPr lang="en-US" altLang="en-US" sz="1800">
                <a:solidFill>
                  <a:srgbClr val="0F116A"/>
                </a:solidFill>
                <a:latin typeface="Comic Sans MS" pitchFamily="66" charset="0"/>
              </a:rPr>
              <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Where have we heard that before?</a:t>
            </a: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3428091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0" end="0"/>
                                            </p:txEl>
                                          </p:spTgt>
                                        </p:tgtEl>
                                        <p:attrNameLst>
                                          <p:attrName>style.visibility</p:attrName>
                                        </p:attrNameLst>
                                      </p:cBhvr>
                                      <p:to>
                                        <p:strVal val="visible"/>
                                      </p:to>
                                    </p:set>
                                    <p:anim calcmode="lin" valueType="num">
                                      <p:cBhvr additive="base">
                                        <p:cTn id="7" dur="500" fill="hold"/>
                                        <p:tgtEl>
                                          <p:spTgt spid="373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3763">
                                            <p:txEl>
                                              <p:pRg st="1" end="1"/>
                                            </p:txEl>
                                          </p:spTgt>
                                        </p:tgtEl>
                                        <p:attrNameLst>
                                          <p:attrName>style.visibility</p:attrName>
                                        </p:attrNameLst>
                                      </p:cBhvr>
                                      <p:to>
                                        <p:strVal val="visible"/>
                                      </p:to>
                                    </p:set>
                                    <p:anim calcmode="lin" valueType="num">
                                      <p:cBhvr additive="base">
                                        <p:cTn id="13"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3763">
                                            <p:txEl>
                                              <p:pRg st="2" end="2"/>
                                            </p:txEl>
                                          </p:spTgt>
                                        </p:tgtEl>
                                        <p:attrNameLst>
                                          <p:attrName>style.visibility</p:attrName>
                                        </p:attrNameLst>
                                      </p:cBhvr>
                                      <p:to>
                                        <p:strVal val="visible"/>
                                      </p:to>
                                    </p:set>
                                    <p:anim calcmode="lin" valueType="num">
                                      <p:cBhvr additive="base">
                                        <p:cTn id="19"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3763">
                                            <p:txEl>
                                              <p:pRg st="3" end="3"/>
                                            </p:txEl>
                                          </p:spTgt>
                                        </p:tgtEl>
                                        <p:attrNameLst>
                                          <p:attrName>style.visibility</p:attrName>
                                        </p:attrNameLst>
                                      </p:cBhvr>
                                      <p:to>
                                        <p:strVal val="visible"/>
                                      </p:to>
                                    </p:set>
                                    <p:anim calcmode="lin" valueType="num">
                                      <p:cBhvr additive="base">
                                        <p:cTn id="25"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73764"/>
                                        </p:tgtEl>
                                        <p:attrNameLst>
                                          <p:attrName>style.visibility</p:attrName>
                                        </p:attrNameLst>
                                      </p:cBhvr>
                                      <p:to>
                                        <p:strVal val="visible"/>
                                      </p:to>
                                    </p:set>
                                    <p:animEffect transition="in" filter="wipe(left)">
                                      <p:cBhvr>
                                        <p:cTn id="31" dur="500"/>
                                        <p:tgtEl>
                                          <p:spTgt spid="373764"/>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73765"/>
                                        </p:tgtEl>
                                        <p:attrNameLst>
                                          <p:attrName>style.visibility</p:attrName>
                                        </p:attrNameLst>
                                      </p:cBhvr>
                                      <p:to>
                                        <p:strVal val="visible"/>
                                      </p:to>
                                    </p:set>
                                    <p:animEffect transition="in" filter="wipe(left)">
                                      <p:cBhvr>
                                        <p:cTn id="35" dur="500"/>
                                        <p:tgtEl>
                                          <p:spTgt spid="373765"/>
                                        </p:tgtEl>
                                      </p:cBhvr>
                                    </p:animEffect>
                                  </p:childTnLst>
                                  <p:subTnLst>
                                    <p:audio>
                                      <p:cMediaNode>
                                        <p:cTn display="0" masterRel="sameClick">
                                          <p:stCondLst>
                                            <p:cond evt="begin" delay="0">
                                              <p:tn val="33"/>
                                            </p:cond>
                                          </p:stCondLst>
                                          <p:endCondLst>
                                            <p:cond evt="onStopAudio" delay="0">
                                              <p:tgtEl>
                                                <p:sldTgt/>
                                              </p:tgtEl>
                                            </p:cond>
                                          </p:endCondLst>
                                        </p:cTn>
                                        <p:tgtEl>
                                          <p:sndTgt r:embed="rId4" name="Quack"/>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73763">
                                            <p:txEl>
                                              <p:pRg st="4" end="4"/>
                                            </p:txEl>
                                          </p:spTgt>
                                        </p:tgtEl>
                                        <p:attrNameLst>
                                          <p:attrName>style.visibility</p:attrName>
                                        </p:attrNameLst>
                                      </p:cBhvr>
                                      <p:to>
                                        <p:strVal val="visible"/>
                                      </p:to>
                                    </p:set>
                                    <p:anim calcmode="lin" valueType="num">
                                      <p:cBhvr additive="base">
                                        <p:cTn id="40"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373763">
                                            <p:txEl>
                                              <p:pRg st="5" end="5"/>
                                            </p:txEl>
                                          </p:spTgt>
                                        </p:tgtEl>
                                        <p:attrNameLst>
                                          <p:attrName>style.visibility</p:attrName>
                                        </p:attrNameLst>
                                      </p:cBhvr>
                                      <p:to>
                                        <p:strVal val="visible"/>
                                      </p:to>
                                    </p:set>
                                    <p:anim calcmode="lin" valueType="num">
                                      <p:cBhvr additive="base">
                                        <p:cTn id="46" dur="500" fill="hold"/>
                                        <p:tgtEl>
                                          <p:spTgt spid="373763">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373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73763">
                                            <p:txEl>
                                              <p:pRg st="6" end="6"/>
                                            </p:txEl>
                                          </p:spTgt>
                                        </p:tgtEl>
                                        <p:attrNameLst>
                                          <p:attrName>style.visibility</p:attrName>
                                        </p:attrNameLst>
                                      </p:cBhvr>
                                      <p:to>
                                        <p:strVal val="visible"/>
                                      </p:to>
                                    </p:set>
                                    <p:anim calcmode="lin" valueType="num">
                                      <p:cBhvr additive="base">
                                        <p:cTn id="52" dur="500" fill="hold"/>
                                        <p:tgtEl>
                                          <p:spTgt spid="373763">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737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6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42_23MammalRespSystem_CL"/>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608"/>
          <a:stretch>
            <a:fillRect/>
          </a:stretch>
        </p:blipFill>
        <p:spPr bwMode="auto">
          <a:xfrm>
            <a:off x="788988" y="1549400"/>
            <a:ext cx="8291512" cy="5235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9939" name="Rectangle 3"/>
          <p:cNvSpPr>
            <a:spLocks noGrp="1" noChangeArrowheads="1"/>
          </p:cNvSpPr>
          <p:nvPr>
            <p:ph type="title"/>
          </p:nvPr>
        </p:nvSpPr>
        <p:spPr/>
        <p:txBody>
          <a:bodyPr/>
          <a:lstStyle/>
          <a:p>
            <a:pPr eaLnBrk="1" hangingPunct="1"/>
            <a:r>
              <a:rPr lang="en-US" altLang="en-US" smtClean="0"/>
              <a:t>Lungs </a:t>
            </a:r>
          </a:p>
        </p:txBody>
      </p:sp>
      <p:sp>
        <p:nvSpPr>
          <p:cNvPr id="39940" name="Rectangle 5"/>
          <p:cNvSpPr>
            <a:spLocks noChangeArrowheads="1"/>
          </p:cNvSpPr>
          <p:nvPr/>
        </p:nvSpPr>
        <p:spPr bwMode="auto">
          <a:xfrm>
            <a:off x="4411663" y="373063"/>
            <a:ext cx="4630737" cy="107791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pPr algn="l" eaLnBrk="1" hangingPunct="1">
              <a:lnSpc>
                <a:spcPct val="90000"/>
              </a:lnSpc>
              <a:spcBef>
                <a:spcPct val="20000"/>
              </a:spcBef>
              <a:buClr>
                <a:schemeClr val="tx1"/>
              </a:buClr>
              <a:buSzPct val="60000"/>
              <a:buFont typeface="Wingdings" pitchFamily="2" charset="2"/>
              <a:buNone/>
            </a:pPr>
            <a:r>
              <a:rPr lang="en-US" altLang="en-US">
                <a:solidFill>
                  <a:srgbClr val="0F116A"/>
                </a:solidFill>
              </a:rPr>
              <a:t>Exchange tissue:</a:t>
            </a:r>
            <a:r>
              <a:rPr lang="en-US" altLang="en-US"/>
              <a:t/>
            </a:r>
            <a:br>
              <a:rPr lang="en-US" altLang="en-US"/>
            </a:br>
            <a:r>
              <a:rPr lang="en-US" altLang="en-US"/>
              <a:t>spongy texture, honeycombed with moist epithelium</a:t>
            </a:r>
          </a:p>
        </p:txBody>
      </p:sp>
      <p:pic>
        <p:nvPicPr>
          <p:cNvPr id="392198" name="Picture 6" descr="pengui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33350" y="223837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199" name="AutoShape 7"/>
          <p:cNvSpPr>
            <a:spLocks noChangeArrowheads="1"/>
          </p:cNvSpPr>
          <p:nvPr/>
        </p:nvSpPr>
        <p:spPr bwMode="auto">
          <a:xfrm>
            <a:off x="1558925" y="1182688"/>
            <a:ext cx="3128963" cy="1185862"/>
          </a:xfrm>
          <a:prstGeom prst="wedgeEllipseCallout">
            <a:avLst>
              <a:gd name="adj1" fmla="val -61060"/>
              <a:gd name="adj2" fmla="val 54014"/>
            </a:avLst>
          </a:prstGeom>
          <a:solidFill>
            <a:srgbClr val="FFEA18"/>
          </a:solidFill>
          <a:ln w="38100">
            <a:solidFill>
              <a:srgbClr val="CC0000"/>
            </a:solidFill>
            <a:miter lim="800000"/>
            <a:headEnd/>
            <a:tailEnd/>
          </a:ln>
        </p:spPr>
        <p:txBody>
          <a:bodyPr wrap="none" lIns="0" tIns="0" rIns="0" bIns="0" anchor="ctr"/>
          <a:lstStyle>
            <a:lvl1pPr>
              <a:defRPr sz="2400" b="1">
                <a:solidFill>
                  <a:schemeClr val="tx1"/>
                </a:solidFill>
                <a:latin typeface="Arial" pitchFamily="34" charset="0"/>
                <a:ea typeface="ヒラギノ角ゴ Pro W3" charset="-128"/>
              </a:defRPr>
            </a:lvl1pPr>
            <a:lvl2pPr marL="37931725" indent="-37474525">
              <a:defRPr sz="2400" b="1">
                <a:solidFill>
                  <a:schemeClr val="tx1"/>
                </a:solidFill>
                <a:latin typeface="Arial" pitchFamily="34" charset="0"/>
                <a:ea typeface="ヒラギノ角ゴ Pro W3" charset="-128"/>
              </a:defRPr>
            </a:lvl2pPr>
            <a:lvl3pPr>
              <a:defRPr sz="2400" b="1">
                <a:solidFill>
                  <a:schemeClr val="tx1"/>
                </a:solidFill>
                <a:latin typeface="Arial" pitchFamily="34" charset="0"/>
                <a:ea typeface="ヒラギノ角ゴ Pro W3" charset="-128"/>
              </a:defRPr>
            </a:lvl3pPr>
            <a:lvl4pPr>
              <a:defRPr sz="2400" b="1">
                <a:solidFill>
                  <a:schemeClr val="tx1"/>
                </a:solidFill>
                <a:latin typeface="Arial" pitchFamily="34" charset="0"/>
                <a:ea typeface="ヒラギノ角ゴ Pro W3" charset="-128"/>
              </a:defRPr>
            </a:lvl4pPr>
            <a:lvl5pPr>
              <a:defRPr sz="2400" b="1">
                <a:solidFill>
                  <a:schemeClr val="tx1"/>
                </a:solidFill>
                <a:latin typeface="Arial" pitchFamily="34" charset="0"/>
                <a:ea typeface="ヒラギノ角ゴ Pro W3" charset="-128"/>
              </a:defRPr>
            </a:lvl5pPr>
            <a:lvl6pPr marL="457200" eaLnBrk="0" fontAlgn="base" hangingPunct="0">
              <a:spcBef>
                <a:spcPct val="0"/>
              </a:spcBef>
              <a:spcAft>
                <a:spcPct val="0"/>
              </a:spcAft>
              <a:defRPr sz="2400" b="1">
                <a:solidFill>
                  <a:schemeClr val="tx1"/>
                </a:solidFill>
                <a:latin typeface="Arial" pitchFamily="34" charset="0"/>
                <a:ea typeface="ヒラギノ角ゴ Pro W3" charset="-128"/>
              </a:defRPr>
            </a:lvl6pPr>
            <a:lvl7pPr marL="914400" eaLnBrk="0" fontAlgn="base" hangingPunct="0">
              <a:spcBef>
                <a:spcPct val="0"/>
              </a:spcBef>
              <a:spcAft>
                <a:spcPct val="0"/>
              </a:spcAft>
              <a:defRPr sz="2400" b="1">
                <a:solidFill>
                  <a:schemeClr val="tx1"/>
                </a:solidFill>
                <a:latin typeface="Arial" pitchFamily="34" charset="0"/>
                <a:ea typeface="ヒラギノ角ゴ Pro W3" charset="-128"/>
              </a:defRPr>
            </a:lvl7pPr>
            <a:lvl8pPr marL="1371600" eaLnBrk="0" fontAlgn="base" hangingPunct="0">
              <a:spcBef>
                <a:spcPct val="0"/>
              </a:spcBef>
              <a:spcAft>
                <a:spcPct val="0"/>
              </a:spcAft>
              <a:defRPr sz="2400" b="1">
                <a:solidFill>
                  <a:schemeClr val="tx1"/>
                </a:solidFill>
                <a:latin typeface="Arial" pitchFamily="34" charset="0"/>
                <a:ea typeface="ヒラギノ角ゴ Pro W3" charset="-128"/>
              </a:defRPr>
            </a:lvl8pPr>
            <a:lvl9pPr marL="1828800" eaLnBrk="0" fontAlgn="base" hangingPunct="0">
              <a:spcBef>
                <a:spcPct val="0"/>
              </a:spcBef>
              <a:spcAft>
                <a:spcPct val="0"/>
              </a:spcAft>
              <a:defRPr sz="2400" b="1">
                <a:solidFill>
                  <a:schemeClr val="tx1"/>
                </a:solidFill>
                <a:latin typeface="Arial" pitchFamily="34" charset="0"/>
                <a:ea typeface="ヒラギノ角ゴ Pro W3" charset="-128"/>
              </a:defRPr>
            </a:lvl9pPr>
          </a:lstStyle>
          <a:p>
            <a:r>
              <a:rPr lang="en-US" altLang="en-US" sz="1800">
                <a:solidFill>
                  <a:srgbClr val="0F116A"/>
                </a:solidFill>
                <a:latin typeface="Comic Sans MS" pitchFamily="66" charset="0"/>
              </a:rPr>
              <a:t>Why is this exchange</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with the environment</a:t>
            </a:r>
            <a:br>
              <a:rPr lang="en-US" altLang="en-US" sz="1800">
                <a:solidFill>
                  <a:srgbClr val="0F116A"/>
                </a:solidFill>
                <a:latin typeface="Comic Sans MS" pitchFamily="66" charset="0"/>
              </a:rPr>
            </a:br>
            <a:r>
              <a:rPr lang="en-US" altLang="en-US" sz="1800">
                <a:solidFill>
                  <a:srgbClr val="0F116A"/>
                </a:solidFill>
                <a:latin typeface="Comic Sans MS" pitchFamily="66" charset="0"/>
              </a:rPr>
              <a:t>RISKY?</a:t>
            </a: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4081145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2198"/>
                                        </p:tgtEl>
                                        <p:attrNameLst>
                                          <p:attrName>style.visibility</p:attrName>
                                        </p:attrNameLst>
                                      </p:cBhvr>
                                      <p:to>
                                        <p:strVal val="visible"/>
                                      </p:to>
                                    </p:set>
                                    <p:animEffect transition="in" filter="wipe(down)">
                                      <p:cBhvr>
                                        <p:cTn id="7" dur="500"/>
                                        <p:tgtEl>
                                          <p:spTgt spid="39219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2199"/>
                                        </p:tgtEl>
                                        <p:attrNameLst>
                                          <p:attrName>style.visibility</p:attrName>
                                        </p:attrNameLst>
                                      </p:cBhvr>
                                      <p:to>
                                        <p:strVal val="visible"/>
                                      </p:to>
                                    </p:set>
                                    <p:animEffect transition="in" filter="wipe(left)">
                                      <p:cBhvr>
                                        <p:cTn id="11" dur="500"/>
                                        <p:tgtEl>
                                          <p:spTgt spid="392199"/>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Alveoli</a:t>
            </a:r>
          </a:p>
        </p:txBody>
      </p:sp>
      <p:sp>
        <p:nvSpPr>
          <p:cNvPr id="394243" name="Rectangle 3" descr="Rectangle: Click to edit Master text styles&#10;Second level&#10;Third level&#10;Fourth level&#10;Fifth level"/>
          <p:cNvSpPr>
            <a:spLocks noGrp="1" noChangeArrowheads="1"/>
          </p:cNvSpPr>
          <p:nvPr>
            <p:ph type="body" idx="1"/>
          </p:nvPr>
        </p:nvSpPr>
        <p:spPr>
          <a:xfrm>
            <a:off x="825500" y="1016000"/>
            <a:ext cx="7772400" cy="1657350"/>
          </a:xfrm>
        </p:spPr>
        <p:txBody>
          <a:bodyPr/>
          <a:lstStyle/>
          <a:p>
            <a:r>
              <a:rPr lang="en-US" dirty="0"/>
              <a:t>Gas exchange across thin epithelium of millions of </a:t>
            </a:r>
            <a:r>
              <a:rPr lang="en-US" u="sng" dirty="0">
                <a:solidFill>
                  <a:srgbClr val="CC0000"/>
                </a:solidFill>
              </a:rPr>
              <a:t>alveoli</a:t>
            </a:r>
            <a:endParaRPr lang="en-US" dirty="0"/>
          </a:p>
          <a:p>
            <a:pPr lvl="1"/>
            <a:r>
              <a:rPr lang="en-US" dirty="0"/>
              <a:t>total surface area in humans ~100 m</a:t>
            </a:r>
            <a:r>
              <a:rPr lang="en-US" baseline="30000" dirty="0"/>
              <a:t>2</a:t>
            </a:r>
          </a:p>
        </p:txBody>
      </p:sp>
      <p:pic>
        <p:nvPicPr>
          <p:cNvPr id="394244" name="Picture 4"/>
          <p:cNvPicPr>
            <a:picLocks noChangeAspect="1" noChangeArrowheads="1"/>
          </p:cNvPicPr>
          <p:nvPr/>
        </p:nvPicPr>
        <p:blipFill>
          <a:blip r:embed="rId3"/>
          <a:srcRect/>
          <a:stretch>
            <a:fillRect/>
          </a:stretch>
        </p:blipFill>
        <p:spPr bwMode="auto">
          <a:xfrm>
            <a:off x="142875" y="3187700"/>
            <a:ext cx="4059238" cy="3495675"/>
          </a:xfrm>
          <a:prstGeom prst="rect">
            <a:avLst/>
          </a:prstGeom>
          <a:noFill/>
          <a:ln w="9525">
            <a:noFill/>
            <a:miter lim="800000"/>
            <a:headEnd/>
            <a:tailEnd/>
          </a:ln>
          <a:effectLst/>
        </p:spPr>
      </p:pic>
      <p:pic>
        <p:nvPicPr>
          <p:cNvPr id="3942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25938" y="3194050"/>
            <a:ext cx="4652962" cy="3489325"/>
          </a:xfrm>
          <a:prstGeom prst="rect">
            <a:avLst/>
          </a:prstGeom>
          <a:noFill/>
          <a:ln w="9525">
            <a:noFill/>
            <a:miter lim="800000"/>
            <a:headEnd/>
            <a:tailEnd/>
          </a:ln>
          <a:effectLst/>
        </p:spPr>
      </p:pic>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257293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Pneumatocytes</a:t>
            </a:r>
            <a:endParaRPr lang="en-CA" dirty="0"/>
          </a:p>
        </p:txBody>
      </p:sp>
      <p:sp>
        <p:nvSpPr>
          <p:cNvPr id="3" name="Content Placeholder 2"/>
          <p:cNvSpPr>
            <a:spLocks noGrp="1"/>
          </p:cNvSpPr>
          <p:nvPr>
            <p:ph idx="1"/>
          </p:nvPr>
        </p:nvSpPr>
        <p:spPr>
          <a:xfrm>
            <a:off x="304800" y="1155700"/>
            <a:ext cx="8460828" cy="4525963"/>
          </a:xfrm>
        </p:spPr>
        <p:txBody>
          <a:bodyPr/>
          <a:lstStyle/>
          <a:p>
            <a:r>
              <a:rPr lang="en-CA" dirty="0" smtClean="0"/>
              <a:t>Type I </a:t>
            </a:r>
            <a:r>
              <a:rPr lang="en-CA" dirty="0" err="1" smtClean="0"/>
              <a:t>pneumatocytes</a:t>
            </a:r>
            <a:endParaRPr lang="en-CA" dirty="0" smtClean="0"/>
          </a:p>
          <a:p>
            <a:pPr lvl="1"/>
            <a:r>
              <a:rPr lang="en-CA" dirty="0" smtClean="0"/>
              <a:t>Thin, flattened, epithelial cells of alveoli</a:t>
            </a:r>
            <a:endParaRPr lang="en-CA" dirty="0" smtClean="0"/>
          </a:p>
          <a:p>
            <a:pPr lvl="1"/>
            <a:r>
              <a:rPr lang="en-CA" dirty="0" smtClean="0"/>
              <a:t>Adapted for gas exchange</a:t>
            </a:r>
            <a:endParaRPr lang="en-CA" dirty="0" smtClean="0"/>
          </a:p>
          <a:p>
            <a:r>
              <a:rPr lang="en-CA" dirty="0" smtClean="0"/>
              <a:t>Type II </a:t>
            </a:r>
            <a:r>
              <a:rPr lang="en-CA" dirty="0" err="1" smtClean="0"/>
              <a:t>pneumatocytes</a:t>
            </a:r>
            <a:endParaRPr lang="en-CA" dirty="0" smtClean="0"/>
          </a:p>
          <a:p>
            <a:pPr lvl="1"/>
            <a:r>
              <a:rPr lang="en-CA" dirty="0" smtClean="0"/>
              <a:t>Rounded cells of alveoli. Not as numerous as Type I</a:t>
            </a:r>
          </a:p>
          <a:p>
            <a:pPr lvl="1"/>
            <a:r>
              <a:rPr lang="en-CA" dirty="0" smtClean="0"/>
              <a:t>Secrete a fluid that keeps alveoli moist (surfactant)</a:t>
            </a:r>
            <a:endParaRPr lang="en-CA" dirty="0" smtClean="0"/>
          </a:p>
          <a:p>
            <a:pPr lvl="1"/>
            <a:endParaRPr lang="en-CA" dirty="0"/>
          </a:p>
        </p:txBody>
      </p:sp>
      <p:sp>
        <p:nvSpPr>
          <p:cNvPr id="4" name="Footer Placeholder 3"/>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1697003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40" name="Picture 4" descr="42_24NegPressureBreathing_L"/>
          <p:cNvPicPr>
            <a:picLocks noChangeAspect="1" noChangeArrowheads="1"/>
          </p:cNvPicPr>
          <p:nvPr/>
        </p:nvPicPr>
        <p:blipFill>
          <a:blip r:embed="rId3"/>
          <a:srcRect/>
          <a:stretch>
            <a:fillRect/>
          </a:stretch>
        </p:blipFill>
        <p:spPr bwMode="auto">
          <a:xfrm>
            <a:off x="1096963" y="2400300"/>
            <a:ext cx="7118350" cy="4457700"/>
          </a:xfrm>
          <a:prstGeom prst="rect">
            <a:avLst/>
          </a:prstGeom>
          <a:noFill/>
        </p:spPr>
      </p:pic>
      <p:sp>
        <p:nvSpPr>
          <p:cNvPr id="398338" name="Rectangle 2"/>
          <p:cNvSpPr>
            <a:spLocks noGrp="1" noChangeArrowheads="1"/>
          </p:cNvSpPr>
          <p:nvPr>
            <p:ph type="title"/>
          </p:nvPr>
        </p:nvSpPr>
        <p:spPr/>
        <p:txBody>
          <a:bodyPr/>
          <a:lstStyle/>
          <a:p>
            <a:r>
              <a:rPr lang="en-US"/>
              <a:t>Negative pressure breathing</a:t>
            </a:r>
          </a:p>
        </p:txBody>
      </p:sp>
      <p:sp>
        <p:nvSpPr>
          <p:cNvPr id="398339" name="Rectangle 3" descr="Rectangle: Click to edit Master text styles&#10;Second level&#10;Third level&#10;Fourth level&#10;Fifth level"/>
          <p:cNvSpPr>
            <a:spLocks noGrp="1" noChangeArrowheads="1"/>
          </p:cNvSpPr>
          <p:nvPr>
            <p:ph type="body" idx="1"/>
          </p:nvPr>
        </p:nvSpPr>
        <p:spPr>
          <a:xfrm>
            <a:off x="457200" y="927100"/>
            <a:ext cx="8458200" cy="990600"/>
          </a:xfrm>
          <a:noFill/>
          <a:ln/>
        </p:spPr>
        <p:txBody>
          <a:bodyPr/>
          <a:lstStyle/>
          <a:p>
            <a:pPr>
              <a:lnSpc>
                <a:spcPct val="90000"/>
              </a:lnSpc>
              <a:buClrTx/>
            </a:pPr>
            <a:r>
              <a:rPr lang="en-US" sz="2400" dirty="0"/>
              <a:t>Breathing due to changing pressures in lungs </a:t>
            </a:r>
          </a:p>
          <a:p>
            <a:pPr lvl="1">
              <a:lnSpc>
                <a:spcPct val="90000"/>
              </a:lnSpc>
              <a:buClrTx/>
            </a:pPr>
            <a:r>
              <a:rPr lang="en-US" sz="2400" dirty="0"/>
              <a:t>air flows from higher pressure to lower pressure</a:t>
            </a:r>
          </a:p>
          <a:p>
            <a:pPr lvl="1">
              <a:lnSpc>
                <a:spcPct val="90000"/>
              </a:lnSpc>
            </a:pPr>
            <a:r>
              <a:rPr lang="en-US" sz="2400" u="sng" dirty="0">
                <a:solidFill>
                  <a:srgbClr val="CC0000"/>
                </a:solidFill>
              </a:rPr>
              <a:t>pulling air</a:t>
            </a:r>
            <a:r>
              <a:rPr lang="en-US" sz="2400" dirty="0"/>
              <a:t> instead of pushing it </a:t>
            </a: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476395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Mechanics of breathing </a:t>
            </a:r>
          </a:p>
        </p:txBody>
      </p:sp>
      <p:pic>
        <p:nvPicPr>
          <p:cNvPr id="39629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672263" y="3624263"/>
            <a:ext cx="2373312" cy="3141662"/>
          </a:xfrm>
          <a:prstGeom prst="rect">
            <a:avLst/>
          </a:prstGeom>
          <a:noFill/>
          <a:ln w="9525">
            <a:noFill/>
            <a:miter lim="800000"/>
            <a:headEnd/>
            <a:tailEnd/>
          </a:ln>
          <a:effectLst>
            <a:outerShdw blurRad="63500" dist="35921" dir="2700000" algn="ctr" rotWithShape="0">
              <a:srgbClr val="000000">
                <a:alpha val="75000"/>
              </a:srgbClr>
            </a:outerShdw>
          </a:effectLst>
        </p:spPr>
      </p:pic>
      <p:sp>
        <p:nvSpPr>
          <p:cNvPr id="396291" name="Rectangle 3" descr="Rectangle: Click to edit Master text styles&#10;Second level&#10;Third level&#10;Fourth level&#10;Fifth level"/>
          <p:cNvSpPr>
            <a:spLocks noGrp="1" noChangeArrowheads="1"/>
          </p:cNvSpPr>
          <p:nvPr>
            <p:ph type="body" idx="1"/>
          </p:nvPr>
        </p:nvSpPr>
        <p:spPr>
          <a:xfrm>
            <a:off x="0" y="1054100"/>
            <a:ext cx="7831138" cy="5302250"/>
          </a:xfrm>
        </p:spPr>
        <p:txBody>
          <a:bodyPr/>
          <a:lstStyle/>
          <a:p>
            <a:r>
              <a:rPr lang="en-US" sz="2800" dirty="0"/>
              <a:t>Air enters nostrils</a:t>
            </a:r>
            <a:endParaRPr lang="en-US" dirty="0">
              <a:solidFill>
                <a:srgbClr val="000000"/>
              </a:solidFill>
            </a:endParaRPr>
          </a:p>
          <a:p>
            <a:pPr lvl="1">
              <a:buClrTx/>
            </a:pPr>
            <a:r>
              <a:rPr lang="en-US" sz="2400" dirty="0"/>
              <a:t>filtered by hairs, warmed &amp; humidified</a:t>
            </a:r>
          </a:p>
          <a:p>
            <a:pPr lvl="1">
              <a:buClrTx/>
            </a:pPr>
            <a:r>
              <a:rPr lang="en-US" sz="2400" dirty="0"/>
              <a:t>sampled for odors</a:t>
            </a:r>
            <a:r>
              <a:rPr lang="en-US" sz="2400" dirty="0">
                <a:solidFill>
                  <a:srgbClr val="000000"/>
                </a:solidFill>
              </a:rPr>
              <a:t> </a:t>
            </a:r>
          </a:p>
          <a:p>
            <a:r>
              <a:rPr lang="en-US" sz="2800" dirty="0"/>
              <a:t>Pharynx </a:t>
            </a:r>
            <a:r>
              <a:rPr lang="en-US" sz="2800" dirty="0">
                <a:sym typeface="Symbol" charset="2"/>
              </a:rPr>
              <a:t> </a:t>
            </a:r>
            <a:r>
              <a:rPr lang="en-US" sz="2800" dirty="0"/>
              <a:t>glottis </a:t>
            </a:r>
            <a:r>
              <a:rPr lang="en-US" sz="2800" dirty="0">
                <a:sym typeface="Symbol" charset="2"/>
              </a:rPr>
              <a:t></a:t>
            </a:r>
            <a:r>
              <a:rPr lang="en-US" sz="2800" dirty="0"/>
              <a:t> larynx (vocal cords) </a:t>
            </a:r>
            <a:r>
              <a:rPr lang="en-US" sz="2800" dirty="0">
                <a:sym typeface="Symbol" charset="2"/>
              </a:rPr>
              <a:t> </a:t>
            </a:r>
            <a:r>
              <a:rPr lang="en-US" sz="2800" dirty="0"/>
              <a:t>trachea (windpipe) </a:t>
            </a:r>
            <a:r>
              <a:rPr lang="en-US" sz="2800" dirty="0">
                <a:sym typeface="Symbol" charset="2"/>
              </a:rPr>
              <a:t> </a:t>
            </a:r>
            <a:r>
              <a:rPr lang="en-US" sz="2800" dirty="0"/>
              <a:t>bronchi </a:t>
            </a:r>
            <a:r>
              <a:rPr lang="en-US" sz="2800" dirty="0">
                <a:sym typeface="Symbol" charset="2"/>
              </a:rPr>
              <a:t> </a:t>
            </a:r>
            <a:r>
              <a:rPr lang="en-US" sz="2800" dirty="0"/>
              <a:t>bronchioles </a:t>
            </a:r>
            <a:r>
              <a:rPr lang="en-US" sz="2800" dirty="0">
                <a:sym typeface="Symbol" charset="2"/>
              </a:rPr>
              <a:t></a:t>
            </a:r>
            <a:r>
              <a:rPr lang="en-US" sz="2800" dirty="0"/>
              <a:t> air sacs (alveoli)</a:t>
            </a:r>
          </a:p>
          <a:p>
            <a:pPr>
              <a:lnSpc>
                <a:spcPct val="90000"/>
              </a:lnSpc>
              <a:buClrTx/>
            </a:pPr>
            <a:r>
              <a:rPr lang="en-US" sz="2800" dirty="0"/>
              <a:t>Epithelial lining covered by </a:t>
            </a:r>
            <a:br>
              <a:rPr lang="en-US" sz="2800" dirty="0"/>
            </a:br>
            <a:r>
              <a:rPr lang="en-US" sz="2800" dirty="0"/>
              <a:t>cilia &amp; thin film of mucus</a:t>
            </a:r>
            <a:endParaRPr lang="en-US" dirty="0"/>
          </a:p>
          <a:p>
            <a:pPr lvl="1">
              <a:lnSpc>
                <a:spcPct val="90000"/>
              </a:lnSpc>
            </a:pPr>
            <a:r>
              <a:rPr lang="en-US" sz="2400" dirty="0"/>
              <a:t>mucus traps dust, pollen, </a:t>
            </a:r>
            <a:br>
              <a:rPr lang="en-US" sz="2400" dirty="0"/>
            </a:br>
            <a:r>
              <a:rPr lang="en-US" sz="2400" dirty="0"/>
              <a:t>particulates</a:t>
            </a:r>
          </a:p>
          <a:p>
            <a:pPr lvl="1">
              <a:lnSpc>
                <a:spcPct val="90000"/>
              </a:lnSpc>
            </a:pPr>
            <a:r>
              <a:rPr lang="en-US" sz="2400" dirty="0"/>
              <a:t>beating cilia move mucus upward </a:t>
            </a:r>
            <a:br>
              <a:rPr lang="en-US" sz="2400" dirty="0"/>
            </a:br>
            <a:r>
              <a:rPr lang="en-US" sz="2400" dirty="0"/>
              <a:t>to pharynx, where it is swallowed</a:t>
            </a:r>
          </a:p>
        </p:txBody>
      </p:sp>
      <p:sp>
        <p:nvSpPr>
          <p:cNvPr id="2" name="Footer Placeholder 1"/>
          <p:cNvSpPr>
            <a:spLocks noGrp="1"/>
          </p:cNvSpPr>
          <p:nvPr>
            <p:ph type="ftr" sz="quarter" idx="11"/>
          </p:nvPr>
        </p:nvSpPr>
        <p:spPr/>
        <p:txBody>
          <a:bodyPr/>
          <a:lstStyle/>
          <a:p>
            <a:pPr>
              <a:defRPr/>
            </a:pPr>
            <a:r>
              <a:rPr lang="en-US" smtClean="0"/>
              <a:t>IB Biology</a:t>
            </a:r>
            <a:endParaRPr lang="en-US"/>
          </a:p>
        </p:txBody>
      </p:sp>
    </p:spTree>
    <p:extLst>
      <p:ext uri="{BB962C8B-B14F-4D97-AF65-F5344CB8AC3E}">
        <p14:creationId xmlns:p14="http://schemas.microsoft.com/office/powerpoint/2010/main" val="3265728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5982</TotalTime>
  <Words>1201</Words>
  <Application>Microsoft Office PowerPoint</Application>
  <PresentationFormat>On-screen Show (4:3)</PresentationFormat>
  <Paragraphs>329</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Why do we need a  respiratory system?</vt:lpstr>
      <vt:lpstr>Gas exchange</vt:lpstr>
      <vt:lpstr>Optimizing gas exchange</vt:lpstr>
      <vt:lpstr>Lungs </vt:lpstr>
      <vt:lpstr>Alveoli</vt:lpstr>
      <vt:lpstr>Pneumatocytes</vt:lpstr>
      <vt:lpstr>Negative pressure breathing</vt:lpstr>
      <vt:lpstr>Mechanics of breathing </vt:lpstr>
      <vt:lpstr>Autonomic breathing control</vt:lpstr>
      <vt:lpstr>Medulla monitors blood</vt:lpstr>
      <vt:lpstr>Breathing and Homeostasis</vt:lpstr>
      <vt:lpstr>Diffusion of gases</vt:lpstr>
      <vt:lpstr>Loading and unloading of respiratory gases</vt:lpstr>
      <vt:lpstr>Hemoglobin</vt:lpstr>
      <vt:lpstr>Cooperativity in Hemoglobin </vt:lpstr>
      <vt:lpstr>O2 dissociation curve for hemoglobin</vt:lpstr>
      <vt:lpstr>O2 dissociation curve for hemoglobin</vt:lpstr>
      <vt:lpstr>PowerPoint Presentation</vt:lpstr>
      <vt:lpstr>PowerPoint Presentation</vt:lpstr>
      <vt:lpstr>PowerPoint Presentation</vt:lpstr>
      <vt:lpstr>Adaptations for pregnancy</vt:lpstr>
      <vt:lpstr>Fetal hemoglobin (HbF)</vt:lpstr>
      <vt:lpstr>PowerPoint Presentation</vt:lpstr>
      <vt:lpstr>Transporting CO2 in blood</vt:lpstr>
      <vt:lpstr>Releasing CO2 from blood at lungs</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Physiology I 2010 edit</dc:title>
  <dc:creator>Kim Foglia/David Knuffke</dc:creator>
  <cp:lastModifiedBy>Ransom, Megan</cp:lastModifiedBy>
  <cp:revision>210</cp:revision>
  <cp:lastPrinted>2007-11-05T03:00:20Z</cp:lastPrinted>
  <dcterms:created xsi:type="dcterms:W3CDTF">2012-04-12T04:00:04Z</dcterms:created>
  <dcterms:modified xsi:type="dcterms:W3CDTF">2016-03-23T14:19:55Z</dcterms:modified>
</cp:coreProperties>
</file>