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36"/>
  </p:notesMasterIdLst>
  <p:handoutMasterIdLst>
    <p:handoutMasterId r:id="rId37"/>
  </p:handoutMasterIdLst>
  <p:sldIdLst>
    <p:sldId id="453" r:id="rId2"/>
    <p:sldId id="496" r:id="rId3"/>
    <p:sldId id="455" r:id="rId4"/>
    <p:sldId id="456" r:id="rId5"/>
    <p:sldId id="457" r:id="rId6"/>
    <p:sldId id="458" r:id="rId7"/>
    <p:sldId id="459" r:id="rId8"/>
    <p:sldId id="498" r:id="rId9"/>
    <p:sldId id="538" r:id="rId10"/>
    <p:sldId id="539" r:id="rId11"/>
    <p:sldId id="540" r:id="rId12"/>
    <p:sldId id="541" r:id="rId13"/>
    <p:sldId id="542" r:id="rId14"/>
    <p:sldId id="543" r:id="rId15"/>
    <p:sldId id="544" r:id="rId16"/>
    <p:sldId id="545" r:id="rId17"/>
    <p:sldId id="461" r:id="rId18"/>
    <p:sldId id="462" r:id="rId19"/>
    <p:sldId id="463" r:id="rId20"/>
    <p:sldId id="464" r:id="rId21"/>
    <p:sldId id="466" r:id="rId22"/>
    <p:sldId id="467" r:id="rId23"/>
    <p:sldId id="468" r:id="rId24"/>
    <p:sldId id="469" r:id="rId25"/>
    <p:sldId id="470" r:id="rId26"/>
    <p:sldId id="497" r:id="rId27"/>
    <p:sldId id="536" r:id="rId28"/>
    <p:sldId id="452" r:id="rId29"/>
    <p:sldId id="490" r:id="rId30"/>
    <p:sldId id="491" r:id="rId31"/>
    <p:sldId id="492" r:id="rId32"/>
    <p:sldId id="493" r:id="rId33"/>
    <p:sldId id="494" r:id="rId34"/>
    <p:sldId id="501" r:id="rId3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72" y="-72"/>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40960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2670240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CO</a:t>
            </a:r>
            <a:r>
              <a:rPr lang="en-US" baseline="-25000">
                <a:solidFill>
                  <a:srgbClr val="000000"/>
                </a:solidFill>
                <a:latin typeface="Arial" charset="0"/>
                <a:ea typeface="Arial" charset="0"/>
                <a:cs typeface="Arial" charset="0"/>
                <a:sym typeface="Arial" charset="0"/>
              </a:rPr>
              <a:t>2</a:t>
            </a:r>
            <a:r>
              <a:rPr lang="en-US">
                <a:solidFill>
                  <a:srgbClr val="000000"/>
                </a:solidFill>
                <a:latin typeface="Arial" charset="0"/>
                <a:ea typeface="Arial" charset="0"/>
                <a:cs typeface="Arial" charset="0"/>
                <a:sym typeface="Arial" charset="0"/>
              </a:rPr>
              <a:t> contains little energy because it is fully oxidized</a:t>
            </a:r>
          </a:p>
          <a:p>
            <a:pPr marL="39688">
              <a:spcBef>
                <a:spcPts val="413"/>
              </a:spcBef>
            </a:pPr>
            <a:r>
              <a:rPr lang="en-US">
                <a:solidFill>
                  <a:srgbClr val="000000"/>
                </a:solidFill>
                <a:latin typeface="Arial" charset="0"/>
                <a:ea typeface="Arial" charset="0"/>
                <a:cs typeface="Arial" charset="0"/>
                <a:sym typeface="Arial" charset="0"/>
              </a:rPr>
              <a:t>Reduce CO</a:t>
            </a:r>
            <a:r>
              <a:rPr lang="en-US" baseline="-25000">
                <a:solidFill>
                  <a:srgbClr val="000000"/>
                </a:solidFill>
                <a:latin typeface="Arial" charset="0"/>
                <a:ea typeface="Arial" charset="0"/>
                <a:cs typeface="Arial" charset="0"/>
                <a:sym typeface="Arial" charset="0"/>
              </a:rPr>
              <a:t>2</a:t>
            </a:r>
            <a:r>
              <a:rPr lang="en-US">
                <a:solidFill>
                  <a:srgbClr val="000000"/>
                </a:solidFill>
                <a:latin typeface="Arial" charset="0"/>
                <a:ea typeface="Arial" charset="0"/>
                <a:cs typeface="Arial" charset="0"/>
                <a:sym typeface="Arial" charset="0"/>
              </a:rPr>
              <a:t> in a series of steps to synthesize a stable energy storage molecule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1. A five-carbon sugar molecule called ribulose bisphosphate, or RuBP, is the acceptor that binds CO2 dissolved in the stroma. This process, called CO2 fixation, is catalyzed by the enzyme RuBP carboxylase, forming an unstable six-carbon molecule. This molecule quickly breaks down to give two molecules of the three-carbon 3-phosphoglycerate (3PG), also called phosphoglyceric acid (PGA).</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2. The two 3PG molecules are converted into glyceraldehyde 3-phosphate (G3P, a.k.a. phosphoglyceraldehyde, PGAL) molecules, a three-carbon sugar phosphate, by adding a high-energy phosphate group from ATP, then breaking the phosphate bond and adding hydrogen from NADH + H+.</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3. Three turns of the cycle, using three molecules of CO2, produces six molecules of G3P. However, only one of the six molecules exits the cycle as an output, while the remaining five enter a complex process that regenerates more RuBP to continue the cycle. Two molecules of G3P, produced by a total of six turns of the cycle, combine to form one molecule of glucose.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tabLst>
                <a:tab pos="279400" algn="l"/>
                <a:tab pos="952500" algn="l"/>
              </a:tabLst>
            </a:pPr>
            <a:r>
              <a:rPr lang="en-US">
                <a:solidFill>
                  <a:srgbClr val="000000"/>
                </a:solidFill>
                <a:latin typeface="Arial" charset="0"/>
                <a:ea typeface="Arial" charset="0"/>
                <a:cs typeface="Arial" charset="0"/>
                <a:sym typeface="Arial" charset="0"/>
              </a:rPr>
              <a:t>Gluconeogenesis == making new glucose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350"/>
              </a:spcBef>
            </a:pPr>
            <a:r>
              <a:rPr lang="en-US" sz="1100">
                <a:solidFill>
                  <a:srgbClr val="000000"/>
                </a:solidFill>
                <a:latin typeface="Arial" charset="0"/>
                <a:ea typeface="Arial" charset="0"/>
                <a:cs typeface="Arial" charset="0"/>
                <a:sym typeface="Arial" charset="0"/>
              </a:rPr>
              <a:t>Where did the CO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come from?	air</a:t>
            </a:r>
          </a:p>
          <a:p>
            <a:pPr marL="39688">
              <a:spcBef>
                <a:spcPts val="350"/>
              </a:spcBef>
            </a:pPr>
            <a:r>
              <a:rPr lang="en-US" sz="1100">
                <a:solidFill>
                  <a:srgbClr val="000000"/>
                </a:solidFill>
                <a:latin typeface="Arial" charset="0"/>
                <a:ea typeface="Arial" charset="0"/>
                <a:cs typeface="Arial" charset="0"/>
                <a:sym typeface="Arial" charset="0"/>
              </a:rPr>
              <a:t>Where did the CO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go?		carbohydrate (G3P)</a:t>
            </a:r>
          </a:p>
          <a:p>
            <a:pPr marL="39688">
              <a:spcBef>
                <a:spcPts val="350"/>
              </a:spcBef>
            </a:pPr>
            <a:r>
              <a:rPr lang="en-US" sz="1100">
                <a:solidFill>
                  <a:srgbClr val="000000"/>
                </a:solidFill>
                <a:latin typeface="Arial" charset="0"/>
                <a:ea typeface="Arial" charset="0"/>
                <a:cs typeface="Arial" charset="0"/>
                <a:sym typeface="Arial" charset="0"/>
              </a:rPr>
              <a:t>Where did the H</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O come from?	soil (xylem)</a:t>
            </a:r>
          </a:p>
          <a:p>
            <a:pPr marL="39688">
              <a:spcBef>
                <a:spcPts val="350"/>
              </a:spcBef>
            </a:pPr>
            <a:r>
              <a:rPr lang="en-US" sz="1100">
                <a:solidFill>
                  <a:srgbClr val="000000"/>
                </a:solidFill>
                <a:latin typeface="Arial" charset="0"/>
                <a:ea typeface="Arial" charset="0"/>
                <a:cs typeface="Arial" charset="0"/>
                <a:sym typeface="Arial" charset="0"/>
              </a:rPr>
              <a:t>Where did the H</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O go?		split to donate e- &amp; H+</a:t>
            </a:r>
          </a:p>
          <a:p>
            <a:pPr marL="39688">
              <a:spcBef>
                <a:spcPts val="350"/>
              </a:spcBef>
            </a:pPr>
            <a:r>
              <a:rPr lang="en-US" sz="1100">
                <a:solidFill>
                  <a:srgbClr val="000000"/>
                </a:solidFill>
                <a:latin typeface="Arial" charset="0"/>
                <a:ea typeface="Arial" charset="0"/>
                <a:cs typeface="Arial" charset="0"/>
                <a:sym typeface="Arial" charset="0"/>
              </a:rPr>
              <a:t>Where did the energy come from?	sun</a:t>
            </a:r>
          </a:p>
          <a:p>
            <a:pPr marL="39688">
              <a:spcBef>
                <a:spcPts val="350"/>
              </a:spcBef>
            </a:pPr>
            <a:r>
              <a:rPr lang="en-US" sz="1100">
                <a:solidFill>
                  <a:srgbClr val="000000"/>
                </a:solidFill>
                <a:latin typeface="Arial" charset="0"/>
                <a:ea typeface="Arial" charset="0"/>
                <a:cs typeface="Arial" charset="0"/>
                <a:sym typeface="Arial" charset="0"/>
              </a:rPr>
              <a:t>What’s the energy used for?		to make ATP in light reactions</a:t>
            </a:r>
          </a:p>
          <a:p>
            <a:pPr marL="39688">
              <a:spcBef>
                <a:spcPts val="350"/>
              </a:spcBef>
            </a:pPr>
            <a:r>
              <a:rPr lang="en-US" sz="1100">
                <a:solidFill>
                  <a:srgbClr val="000000"/>
                </a:solidFill>
                <a:latin typeface="Arial" charset="0"/>
                <a:ea typeface="Arial" charset="0"/>
                <a:cs typeface="Arial" charset="0"/>
                <a:sym typeface="Arial" charset="0"/>
              </a:rPr>
              <a:t>What will the C</a:t>
            </a:r>
            <a:r>
              <a:rPr lang="en-US" sz="1100" baseline="-25000">
                <a:solidFill>
                  <a:srgbClr val="000000"/>
                </a:solidFill>
                <a:latin typeface="Arial" charset="0"/>
                <a:ea typeface="Arial" charset="0"/>
                <a:cs typeface="Arial" charset="0"/>
                <a:sym typeface="Arial" charset="0"/>
              </a:rPr>
              <a:t>6</a:t>
            </a:r>
            <a:r>
              <a:rPr lang="en-US" sz="1100">
                <a:solidFill>
                  <a:srgbClr val="000000"/>
                </a:solidFill>
                <a:latin typeface="Arial" charset="0"/>
                <a:ea typeface="Arial" charset="0"/>
                <a:cs typeface="Arial" charset="0"/>
                <a:sym typeface="Arial" charset="0"/>
              </a:rPr>
              <a:t>H</a:t>
            </a:r>
            <a:r>
              <a:rPr lang="en-US" sz="1100" baseline="-25000">
                <a:solidFill>
                  <a:srgbClr val="000000"/>
                </a:solidFill>
                <a:latin typeface="Arial" charset="0"/>
                <a:ea typeface="Arial" charset="0"/>
                <a:cs typeface="Arial" charset="0"/>
                <a:sym typeface="Arial" charset="0"/>
              </a:rPr>
              <a:t>12</a:t>
            </a:r>
            <a:r>
              <a:rPr lang="en-US" sz="1100">
                <a:solidFill>
                  <a:srgbClr val="000000"/>
                </a:solidFill>
                <a:latin typeface="Arial" charset="0"/>
                <a:ea typeface="Arial" charset="0"/>
                <a:cs typeface="Arial" charset="0"/>
                <a:sym typeface="Arial" charset="0"/>
              </a:rPr>
              <a:t>O</a:t>
            </a:r>
            <a:r>
              <a:rPr lang="en-US" sz="1100" baseline="-25000">
                <a:solidFill>
                  <a:srgbClr val="000000"/>
                </a:solidFill>
                <a:latin typeface="Arial" charset="0"/>
                <a:ea typeface="Arial" charset="0"/>
                <a:cs typeface="Arial" charset="0"/>
                <a:sym typeface="Arial" charset="0"/>
              </a:rPr>
              <a:t>6</a:t>
            </a:r>
            <a:r>
              <a:rPr lang="en-US" sz="1100" baseline="-25000">
                <a:solidFill>
                  <a:srgbClr val="CC0000"/>
                </a:solidFill>
                <a:latin typeface="Arial" charset="0"/>
                <a:ea typeface="Arial" charset="0"/>
                <a:cs typeface="Arial" charset="0"/>
                <a:sym typeface="Arial" charset="0"/>
              </a:rPr>
              <a:t> </a:t>
            </a:r>
            <a:r>
              <a:rPr lang="en-US" sz="1100">
                <a:solidFill>
                  <a:srgbClr val="000000"/>
                </a:solidFill>
                <a:latin typeface="Arial" charset="0"/>
                <a:ea typeface="Arial" charset="0"/>
                <a:cs typeface="Arial" charset="0"/>
                <a:sym typeface="Arial" charset="0"/>
              </a:rPr>
              <a:t>be used for?	the work of plant life</a:t>
            </a:r>
          </a:p>
          <a:p>
            <a:pPr marL="39688">
              <a:spcBef>
                <a:spcPts val="350"/>
              </a:spcBef>
            </a:pPr>
            <a:r>
              <a:rPr lang="en-US" sz="1100">
                <a:solidFill>
                  <a:srgbClr val="000000"/>
                </a:solidFill>
                <a:latin typeface="Arial" charset="0"/>
                <a:ea typeface="Arial" charset="0"/>
                <a:cs typeface="Arial" charset="0"/>
                <a:sym typeface="Arial" charset="0"/>
              </a:rPr>
              <a:t>Where did the 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come from?	splitting of H</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O</a:t>
            </a:r>
          </a:p>
          <a:p>
            <a:pPr marL="39688">
              <a:spcBef>
                <a:spcPts val="350"/>
              </a:spcBef>
            </a:pPr>
            <a:r>
              <a:rPr lang="en-US" sz="1100">
                <a:solidFill>
                  <a:srgbClr val="000000"/>
                </a:solidFill>
                <a:latin typeface="Arial" charset="0"/>
                <a:ea typeface="Arial" charset="0"/>
                <a:cs typeface="Arial" charset="0"/>
                <a:sym typeface="Arial" charset="0"/>
              </a:rPr>
              <a:t>Where will the 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go?		air or respiration</a:t>
            </a:r>
          </a:p>
          <a:p>
            <a:pPr marL="39688">
              <a:spcBef>
                <a:spcPts val="350"/>
              </a:spcBef>
            </a:pPr>
            <a:r>
              <a:rPr lang="en-US" sz="1100">
                <a:solidFill>
                  <a:srgbClr val="000000"/>
                </a:solidFill>
                <a:latin typeface="Arial" charset="0"/>
                <a:ea typeface="Arial" charset="0"/>
                <a:cs typeface="Arial" charset="0"/>
                <a:sym typeface="Arial" charset="0"/>
              </a:rPr>
              <a:t>What else is involved…not listed in this equation?</a:t>
            </a:r>
          </a:p>
          <a:p>
            <a:pPr marL="39688">
              <a:spcBef>
                <a:spcPts val="350"/>
              </a:spcBef>
            </a:pPr>
            <a:r>
              <a:rPr lang="en-US" sz="1100">
                <a:solidFill>
                  <a:srgbClr val="000000"/>
                </a:solidFill>
                <a:latin typeface="Arial" charset="0"/>
                <a:ea typeface="Arial" charset="0"/>
                <a:cs typeface="Arial" charset="0"/>
                <a:sym typeface="Arial" charset="0"/>
              </a:rPr>
              <a:t>	ATP, ADP, NADP, NADPH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7066A33-1328-494C-92D9-1647B4316A4C}" type="slidenum">
              <a:rPr lang="en-US"/>
              <a:pPr/>
              <a:t>32</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a</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Sixth Edition, Question #62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tx2">
                <a:lumMod val="20000"/>
                <a:lumOff val="80000"/>
              </a:schemeClr>
            </a:gs>
          </a:gsLst>
          <a:lin ang="1374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 y="1095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audio" Target="../media/audio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alvin-cycle4.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7248238" cy="6858000"/>
          </a:xfrm>
          <a:prstGeom prst="rect">
            <a:avLst/>
          </a:prstGeom>
        </p:spPr>
      </p:pic>
      <p:sp>
        <p:nvSpPr>
          <p:cNvPr id="6" name="Title 5"/>
          <p:cNvSpPr>
            <a:spLocks noGrp="1"/>
          </p:cNvSpPr>
          <p:nvPr>
            <p:ph type="title"/>
          </p:nvPr>
        </p:nvSpPr>
        <p:spPr>
          <a:xfrm>
            <a:off x="3695700" y="5448300"/>
            <a:ext cx="5448300" cy="1143000"/>
          </a:xfrm>
        </p:spPr>
        <p:txBody>
          <a:bodyPr/>
          <a:lstStyle/>
          <a:p>
            <a:r>
              <a:rPr lang="en-US" sz="2800" dirty="0" smtClean="0"/>
              <a:t>Photosynthesis 2:  The Calvin Cycle</a:t>
            </a:r>
            <a:br>
              <a:rPr lang="en-US" sz="2800" dirty="0" smtClean="0"/>
            </a:br>
            <a:r>
              <a:rPr lang="en-US" sz="2800" dirty="0"/>
              <a:t> </a:t>
            </a:r>
            <a:r>
              <a:rPr lang="en-US" sz="2800" dirty="0" smtClean="0"/>
              <a:t>    &amp; Control</a:t>
            </a:r>
            <a:endParaRPr lang="en-US" sz="2800" dirty="0"/>
          </a:p>
        </p:txBody>
      </p:sp>
    </p:spTree>
    <p:extLst>
      <p:ext uri="{BB962C8B-B14F-4D97-AF65-F5344CB8AC3E}">
        <p14:creationId xmlns:p14="http://schemas.microsoft.com/office/powerpoint/2010/main" val="42910206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 descr="Calvin Cycle"/>
          <p:cNvPicPr>
            <a:picLocks noChangeAspect="1" noChangeArrowheads="1"/>
          </p:cNvPicPr>
          <p:nvPr/>
        </p:nvPicPr>
        <p:blipFill>
          <a:blip r:embed="rId2"/>
          <a:srcRect/>
          <a:stretch>
            <a:fillRect/>
          </a:stretch>
        </p:blipFill>
        <p:spPr bwMode="auto">
          <a:xfrm>
            <a:off x="990600" y="7938"/>
            <a:ext cx="7772400" cy="685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a:t>Part 1 of the Calvin Cycle</a:t>
            </a:r>
          </a:p>
        </p:txBody>
      </p:sp>
      <p:sp>
        <p:nvSpPr>
          <p:cNvPr id="25603" name="Rectangle 3"/>
          <p:cNvSpPr>
            <a:spLocks noGrp="1" noRot="1" noChangeArrowheads="1"/>
          </p:cNvSpPr>
          <p:nvPr>
            <p:ph type="body" idx="1"/>
          </p:nvPr>
        </p:nvSpPr>
        <p:spPr/>
        <p:txBody>
          <a:bodyPr/>
          <a:lstStyle/>
          <a:p>
            <a:r>
              <a:rPr lang="en-US">
                <a:effectLst/>
              </a:rPr>
              <a:t>In the carbon fixation phase, each CO</a:t>
            </a:r>
            <a:r>
              <a:rPr lang="en-US" baseline="-25000">
                <a:effectLst/>
              </a:rPr>
              <a:t>2</a:t>
            </a:r>
            <a:r>
              <a:rPr lang="en-US">
                <a:effectLst/>
              </a:rPr>
              <a:t> molecule is attached to a five-carbon sugar, ribulose bisphosphate (RuBP).</a:t>
            </a:r>
          </a:p>
          <a:p>
            <a:pPr lvl="1"/>
            <a:r>
              <a:rPr lang="en-US">
                <a:effectLst/>
              </a:rPr>
              <a:t>This is catalyzed by RuBP carboxylase or </a:t>
            </a:r>
            <a:r>
              <a:rPr lang="en-US" b="1">
                <a:effectLst/>
              </a:rPr>
              <a:t>rubisco (an enzyme)</a:t>
            </a:r>
            <a:r>
              <a:rPr lang="en-US">
                <a:effectLst/>
              </a:rPr>
              <a:t>.</a:t>
            </a:r>
          </a:p>
          <a:p>
            <a:pPr lvl="1"/>
            <a:r>
              <a:rPr lang="en-US">
                <a:effectLst/>
              </a:rPr>
              <a:t>The six-carbon intermediate splits in half to form two molecules of 3-phosphoglycerate per CO</a:t>
            </a:r>
            <a:r>
              <a:rPr lang="en-US" baseline="-25000">
                <a:effectLst/>
              </a:rPr>
              <a:t>2</a:t>
            </a:r>
            <a:r>
              <a:rPr lang="en-US">
                <a:effectLst/>
              </a:rPr>
              <a:t>.</a:t>
            </a:r>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a:t>Part 1</a:t>
            </a:r>
          </a:p>
        </p:txBody>
      </p:sp>
      <p:pic>
        <p:nvPicPr>
          <p:cNvPr id="26628" name="Picture 4"/>
          <p:cNvPicPr>
            <a:picLocks noGrp="1" noChangeAspect="1" noChangeArrowheads="1"/>
          </p:cNvPicPr>
          <p:nvPr>
            <p:ph type="body" idx="1"/>
          </p:nvPr>
        </p:nvPicPr>
        <p:blipFill>
          <a:blip r:embed="rId2"/>
          <a:srcRect b="47789"/>
          <a:stretch>
            <a:fillRect/>
          </a:stretch>
        </p:blipFill>
        <p:spPr>
          <a:xfrm>
            <a:off x="609600" y="1905000"/>
            <a:ext cx="7620000" cy="4572000"/>
          </a:xfrm>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a:t>Part 2 of the Calvin Cycle</a:t>
            </a:r>
          </a:p>
        </p:txBody>
      </p:sp>
      <p:sp>
        <p:nvSpPr>
          <p:cNvPr id="27651" name="Rectangle 3"/>
          <p:cNvSpPr>
            <a:spLocks noGrp="1" noRot="1" noChangeArrowheads="1"/>
          </p:cNvSpPr>
          <p:nvPr>
            <p:ph type="body" idx="1"/>
          </p:nvPr>
        </p:nvSpPr>
        <p:spPr/>
        <p:txBody>
          <a:bodyPr/>
          <a:lstStyle/>
          <a:p>
            <a:r>
              <a:rPr lang="en-US">
                <a:effectLst/>
              </a:rPr>
              <a:t>During reduction (the addition of electrons to a substance), each 3-phosphoglycerate receives another phosphate group from ATP to form 1,3 bisphosphoglycerate.</a:t>
            </a:r>
          </a:p>
          <a:p>
            <a:r>
              <a:rPr lang="en-US">
                <a:effectLst/>
              </a:rPr>
              <a:t>A pair of electrons from NADPH reduces each 1,3 bisphosphoglycerate to G3P.</a:t>
            </a: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244475"/>
            <a:ext cx="8385175" cy="517525"/>
          </a:xfrm>
        </p:spPr>
        <p:txBody>
          <a:bodyPr/>
          <a:lstStyle/>
          <a:p>
            <a:r>
              <a:rPr lang="en-US" sz="4000"/>
              <a:t>Part 2</a:t>
            </a:r>
          </a:p>
        </p:txBody>
      </p:sp>
      <p:pic>
        <p:nvPicPr>
          <p:cNvPr id="28676" name="Picture 4"/>
          <p:cNvPicPr>
            <a:picLocks noGrp="1" noChangeAspect="1" noChangeArrowheads="1"/>
          </p:cNvPicPr>
          <p:nvPr>
            <p:ph type="body" idx="1"/>
          </p:nvPr>
        </p:nvPicPr>
        <p:blipFill>
          <a:blip r:embed="rId2"/>
          <a:srcRect b="3355"/>
          <a:stretch>
            <a:fillRect/>
          </a:stretch>
        </p:blipFill>
        <p:spPr>
          <a:xfrm>
            <a:off x="914400" y="685800"/>
            <a:ext cx="7239000" cy="5916613"/>
          </a:xfrm>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a:t>Part 3 of the Calvin Cycle</a:t>
            </a:r>
          </a:p>
        </p:txBody>
      </p:sp>
      <p:sp>
        <p:nvSpPr>
          <p:cNvPr id="30723" name="Rectangle 3"/>
          <p:cNvSpPr>
            <a:spLocks noGrp="1" noRot="1" noChangeArrowheads="1"/>
          </p:cNvSpPr>
          <p:nvPr>
            <p:ph type="body" idx="1"/>
          </p:nvPr>
        </p:nvSpPr>
        <p:spPr/>
        <p:txBody>
          <a:bodyPr/>
          <a:lstStyle/>
          <a:p>
            <a:r>
              <a:rPr lang="en-US">
                <a:effectLst/>
              </a:rPr>
              <a:t>In the last phase, regeneration of the CO</a:t>
            </a:r>
            <a:r>
              <a:rPr lang="en-US" baseline="-25000">
                <a:effectLst/>
              </a:rPr>
              <a:t>2</a:t>
            </a:r>
            <a:r>
              <a:rPr lang="en-US">
                <a:effectLst/>
              </a:rPr>
              <a:t> acceptor (RuBP), these five G3P molecules are rearranged to form 3 RuBP molecules.</a:t>
            </a:r>
          </a:p>
          <a:p>
            <a:r>
              <a:rPr lang="en-US">
                <a:effectLst/>
              </a:rPr>
              <a:t>To do this, the cycle must spend three more molecules of ATP (one per RuBP) to complete the cycle and prepare for the next.</a:t>
            </a:r>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endParaRPr lang="en-CA"/>
          </a:p>
        </p:txBody>
      </p:sp>
      <p:pic>
        <p:nvPicPr>
          <p:cNvPr id="31748" name="Picture 4"/>
          <p:cNvPicPr>
            <a:picLocks noGrp="1" noChangeAspect="1" noChangeArrowheads="1"/>
          </p:cNvPicPr>
          <p:nvPr>
            <p:ph type="body" idx="1"/>
          </p:nvPr>
        </p:nvPicPr>
        <p:blipFill>
          <a:blip r:embed="rId2"/>
          <a:srcRect b="3355"/>
          <a:stretch>
            <a:fillRect/>
          </a:stretch>
        </p:blipFill>
        <p:spPr>
          <a:xfrm>
            <a:off x="838200" y="100013"/>
            <a:ext cx="7239000" cy="6681787"/>
          </a:xfrm>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p:cNvSpPr>
          <p:nvPr/>
        </p:nvSpPr>
        <p:spPr bwMode="auto">
          <a:xfrm>
            <a:off x="3502025" y="450850"/>
            <a:ext cx="5553075" cy="6324600"/>
          </a:xfrm>
          <a:prstGeom prst="rect">
            <a:avLst/>
          </a:prstGeom>
          <a:solidFill>
            <a:srgbClr val="CFDBFD"/>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45" name="Oval 9"/>
          <p:cNvSpPr>
            <a:spLocks/>
          </p:cNvSpPr>
          <p:nvPr/>
        </p:nvSpPr>
        <p:spPr bwMode="auto">
          <a:xfrm>
            <a:off x="5532438" y="3319463"/>
            <a:ext cx="1447800" cy="892175"/>
          </a:xfrm>
          <a:prstGeom prst="ellipse">
            <a:avLst/>
          </a:prstGeom>
          <a:solidFill>
            <a:srgbClr val="66FF66"/>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0"/>
          <p:cNvGrpSpPr>
            <a:grpSpLocks/>
          </p:cNvGrpSpPr>
          <p:nvPr/>
        </p:nvGrpSpPr>
        <p:grpSpPr bwMode="auto">
          <a:xfrm>
            <a:off x="409575" y="1847850"/>
            <a:ext cx="2332038" cy="666750"/>
            <a:chOff x="0" y="0"/>
            <a:chExt cx="1469" cy="420"/>
          </a:xfrm>
        </p:grpSpPr>
        <p:sp>
          <p:nvSpPr>
            <p:cNvPr id="14347" name="AutoShape 11"/>
            <p:cNvSpPr>
              <a:spLocks/>
            </p:cNvSpPr>
            <p:nvPr/>
          </p:nvSpPr>
          <p:spPr bwMode="auto">
            <a:xfrm>
              <a:off x="0" y="0"/>
              <a:ext cx="1469" cy="420"/>
            </a:xfrm>
            <a:prstGeom prst="roundRect">
              <a:avLst>
                <a:gd name="adj" fmla="val 16667"/>
              </a:avLst>
            </a:prstGeom>
            <a:solidFill>
              <a:srgbClr val="66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4348" name="Rectangle 12"/>
            <p:cNvSpPr>
              <a:spLocks/>
            </p:cNvSpPr>
            <p:nvPr/>
          </p:nvSpPr>
          <p:spPr bwMode="auto">
            <a:xfrm>
              <a:off x="32" y="34"/>
              <a:ext cx="1404" cy="352"/>
            </a:xfrm>
            <a:prstGeom prst="rect">
              <a:avLst/>
            </a:prstGeom>
            <a:noFill/>
            <a:ln w="12700" cap="flat">
              <a:noFill/>
              <a:miter lim="800000"/>
              <a:headEnd type="none" w="med" len="med"/>
              <a:tailEnd type="none" w="med" len="med"/>
            </a:ln>
          </p:spPr>
          <p:txBody>
            <a:bodyPr wrap="none" lIns="38100" tIns="38100" rIns="90164" bIns="38100" anchor="ctr">
              <a:prstTxWarp prst="textNoShape">
                <a:avLst/>
              </a:prstTxWarp>
              <a:spAutoFit/>
            </a:bodyPr>
            <a:lstStyle/>
            <a:p>
              <a:pPr marL="12700" algn="ctr"/>
              <a:r>
                <a:rPr lang="en-US" sz="3400" b="1">
                  <a:solidFill>
                    <a:srgbClr val="FFFFFF"/>
                  </a:solidFill>
                  <a:latin typeface="Arial" charset="0"/>
                  <a:ea typeface="Arial" charset="0"/>
                  <a:cs typeface="Arial" charset="0"/>
                  <a:sym typeface="Arial" charset="0"/>
                </a:rPr>
                <a:t>glycolysis</a:t>
              </a:r>
            </a:p>
          </p:txBody>
        </p:sp>
      </p:grpSp>
      <p:sp>
        <p:nvSpPr>
          <p:cNvPr id="14349" name="AutoShape 13"/>
          <p:cNvSpPr>
            <a:spLocks/>
          </p:cNvSpPr>
          <p:nvPr/>
        </p:nvSpPr>
        <p:spPr bwMode="auto">
          <a:xfrm>
            <a:off x="2687638" y="1655763"/>
            <a:ext cx="762000" cy="5105400"/>
          </a:xfrm>
          <a:custGeom>
            <a:avLst/>
            <a:gdLst>
              <a:gd name="T0" fmla="*/ 10800 w 21600"/>
              <a:gd name="T1" fmla="*/ 10800 h 21600"/>
            </a:gdLst>
            <a:ahLst/>
            <a:cxnLst>
              <a:cxn ang="0">
                <a:pos x="T0" y="T1"/>
              </a:cxn>
            </a:cxnLst>
            <a:rect l="0" t="0" r="r" b="b"/>
            <a:pathLst>
              <a:path w="21600" h="21600">
                <a:moveTo>
                  <a:pt x="0" y="5400"/>
                </a:moveTo>
                <a:lnTo>
                  <a:pt x="5400" y="5400"/>
                </a:lnTo>
                <a:lnTo>
                  <a:pt x="5400" y="21600"/>
                </a:lnTo>
                <a:lnTo>
                  <a:pt x="16200" y="21600"/>
                </a:lnTo>
                <a:lnTo>
                  <a:pt x="16200" y="5400"/>
                </a:lnTo>
                <a:lnTo>
                  <a:pt x="21600" y="5400"/>
                </a:lnTo>
                <a:lnTo>
                  <a:pt x="10800" y="0"/>
                </a:lnTo>
                <a:close/>
                <a:moveTo>
                  <a:pt x="0" y="5400"/>
                </a:moveTo>
              </a:path>
            </a:pathLst>
          </a:custGeom>
          <a:solidFill>
            <a:srgbClr val="CC0000"/>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50" name="Rectangle 14"/>
          <p:cNvSpPr>
            <a:spLocks/>
          </p:cNvSpPr>
          <p:nvPr/>
        </p:nvSpPr>
        <p:spPr bwMode="auto">
          <a:xfrm>
            <a:off x="4375150" y="479425"/>
            <a:ext cx="1830388" cy="774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3000" b="1">
                <a:solidFill>
                  <a:srgbClr val="0F116A"/>
                </a:solidFill>
                <a:latin typeface="Arial" charset="0"/>
                <a:ea typeface="Arial" charset="0"/>
                <a:cs typeface="Arial" charset="0"/>
                <a:sym typeface="Arial" charset="0"/>
              </a:rPr>
              <a:t>glucose</a:t>
            </a:r>
          </a:p>
          <a:p>
            <a:pPr marL="39688" algn="ctr">
              <a:lnSpc>
                <a:spcPct val="80000"/>
              </a:lnSpc>
            </a:pPr>
            <a:r>
              <a:rPr lang="en-US" sz="2200" b="1">
                <a:solidFill>
                  <a:srgbClr val="0C8F0F"/>
                </a:solidFill>
                <a:latin typeface="Arial" charset="0"/>
                <a:ea typeface="Arial" charset="0"/>
                <a:cs typeface="Arial" charset="0"/>
                <a:sym typeface="Arial" charset="0"/>
              </a:rPr>
              <a:t>C-C-C-C-C-C</a:t>
            </a:r>
          </a:p>
        </p:txBody>
      </p:sp>
      <p:sp>
        <p:nvSpPr>
          <p:cNvPr id="14351" name="AutoShape 15"/>
          <p:cNvSpPr>
            <a:spLocks/>
          </p:cNvSpPr>
          <p:nvPr/>
        </p:nvSpPr>
        <p:spPr bwMode="auto">
          <a:xfrm>
            <a:off x="5084763" y="1209675"/>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52" name="Rectangle 16"/>
          <p:cNvSpPr>
            <a:spLocks/>
          </p:cNvSpPr>
          <p:nvPr/>
        </p:nvSpPr>
        <p:spPr bwMode="auto">
          <a:xfrm>
            <a:off x="4068763" y="2154238"/>
            <a:ext cx="2447925" cy="736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0F116A"/>
                </a:solidFill>
                <a:latin typeface="Arial" charset="0"/>
                <a:ea typeface="Arial" charset="0"/>
                <a:cs typeface="Arial" charset="0"/>
                <a:sym typeface="Arial" charset="0"/>
              </a:rPr>
              <a:t>fructose-1,6bP</a:t>
            </a:r>
          </a:p>
          <a:p>
            <a:pPr marL="39688" algn="ctr">
              <a:lnSpc>
                <a:spcPct val="80000"/>
              </a:lnSpc>
            </a:pPr>
            <a:r>
              <a:rPr lang="en-US" sz="2200" b="1">
                <a:solidFill>
                  <a:srgbClr val="CC0000"/>
                </a:solidFill>
                <a:latin typeface="Arial" charset="0"/>
                <a:ea typeface="Arial" charset="0"/>
                <a:cs typeface="Arial" charset="0"/>
                <a:sym typeface="Arial" charset="0"/>
              </a:rPr>
              <a:t>P-</a:t>
            </a:r>
            <a:r>
              <a:rPr lang="en-US" sz="2200" b="1">
                <a:solidFill>
                  <a:srgbClr val="0C8F0F"/>
                </a:solidFill>
                <a:latin typeface="Arial" charset="0"/>
                <a:ea typeface="Arial" charset="0"/>
                <a:cs typeface="Arial" charset="0"/>
                <a:sym typeface="Arial" charset="0"/>
              </a:rPr>
              <a:t>C-C-C-C-C-C</a:t>
            </a:r>
            <a:r>
              <a:rPr lang="en-US" sz="2200" b="1">
                <a:solidFill>
                  <a:srgbClr val="CC0000"/>
                </a:solidFill>
                <a:latin typeface="Arial" charset="0"/>
                <a:ea typeface="Arial" charset="0"/>
                <a:cs typeface="Arial" charset="0"/>
                <a:sym typeface="Arial" charset="0"/>
              </a:rPr>
              <a:t>-P</a:t>
            </a:r>
          </a:p>
        </p:txBody>
      </p:sp>
      <p:sp>
        <p:nvSpPr>
          <p:cNvPr id="14353" name="Rectangle 17"/>
          <p:cNvSpPr>
            <a:spLocks/>
          </p:cNvSpPr>
          <p:nvPr/>
        </p:nvSpPr>
        <p:spPr bwMode="auto">
          <a:xfrm>
            <a:off x="3654425" y="3387725"/>
            <a:ext cx="1225550" cy="736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0F116A"/>
                </a:solidFill>
                <a:latin typeface="Arial" charset="0"/>
                <a:ea typeface="Arial" charset="0"/>
                <a:cs typeface="Arial" charset="0"/>
                <a:sym typeface="Arial" charset="0"/>
              </a:rPr>
              <a:t>DHAP</a:t>
            </a:r>
          </a:p>
          <a:p>
            <a:pPr marL="39688" algn="ctr">
              <a:lnSpc>
                <a:spcPct val="80000"/>
              </a:lnSpc>
            </a:pPr>
            <a:r>
              <a:rPr lang="en-US" sz="2200" b="1">
                <a:solidFill>
                  <a:srgbClr val="CC0000"/>
                </a:solidFill>
                <a:latin typeface="Arial" charset="0"/>
                <a:ea typeface="Arial" charset="0"/>
                <a:cs typeface="Arial" charset="0"/>
                <a:sym typeface="Arial" charset="0"/>
              </a:rPr>
              <a:t>P-</a:t>
            </a:r>
            <a:r>
              <a:rPr lang="en-US" sz="2200" b="1">
                <a:solidFill>
                  <a:srgbClr val="0C8F0F"/>
                </a:solidFill>
                <a:latin typeface="Arial" charset="0"/>
                <a:ea typeface="Arial" charset="0"/>
                <a:cs typeface="Arial" charset="0"/>
                <a:sym typeface="Arial" charset="0"/>
              </a:rPr>
              <a:t>C-C-C</a:t>
            </a:r>
          </a:p>
        </p:txBody>
      </p:sp>
      <p:sp>
        <p:nvSpPr>
          <p:cNvPr id="14354" name="Rectangle 18"/>
          <p:cNvSpPr>
            <a:spLocks/>
          </p:cNvSpPr>
          <p:nvPr/>
        </p:nvSpPr>
        <p:spPr bwMode="auto">
          <a:xfrm>
            <a:off x="5627688" y="3368675"/>
            <a:ext cx="1225550" cy="774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3000" b="1">
                <a:solidFill>
                  <a:srgbClr val="0F116A"/>
                </a:solidFill>
                <a:latin typeface="Arial" charset="0"/>
                <a:ea typeface="Arial" charset="0"/>
                <a:cs typeface="Arial" charset="0"/>
                <a:sym typeface="Arial" charset="0"/>
              </a:rPr>
              <a:t> G3P</a:t>
            </a:r>
          </a:p>
          <a:p>
            <a:pPr marL="39688" algn="ctr">
              <a:lnSpc>
                <a:spcPct val="80000"/>
              </a:lnSpc>
            </a:pPr>
            <a:r>
              <a:rPr lang="en-US" sz="2200" b="1">
                <a:solidFill>
                  <a:srgbClr val="0C8F0F"/>
                </a:solidFill>
                <a:latin typeface="Arial" charset="0"/>
                <a:ea typeface="Arial" charset="0"/>
                <a:cs typeface="Arial" charset="0"/>
                <a:sym typeface="Arial" charset="0"/>
              </a:rPr>
              <a:t>C-C-C</a:t>
            </a:r>
            <a:r>
              <a:rPr lang="en-US" sz="2200" b="1">
                <a:solidFill>
                  <a:srgbClr val="CC0000"/>
                </a:solidFill>
                <a:latin typeface="Arial" charset="0"/>
                <a:ea typeface="Arial" charset="0"/>
                <a:cs typeface="Arial" charset="0"/>
                <a:sym typeface="Arial" charset="0"/>
              </a:rPr>
              <a:t>-P</a:t>
            </a:r>
          </a:p>
        </p:txBody>
      </p:sp>
      <p:sp>
        <p:nvSpPr>
          <p:cNvPr id="14355" name="Rectangle 19"/>
          <p:cNvSpPr>
            <a:spLocks/>
          </p:cNvSpPr>
          <p:nvPr/>
        </p:nvSpPr>
        <p:spPr bwMode="auto">
          <a:xfrm>
            <a:off x="5557838" y="6076950"/>
            <a:ext cx="1530350" cy="736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0F116A"/>
                </a:solidFill>
                <a:latin typeface="Arial" charset="0"/>
                <a:ea typeface="Arial" charset="0"/>
                <a:cs typeface="Arial" charset="0"/>
                <a:sym typeface="Arial" charset="0"/>
              </a:rPr>
              <a:t>pyruvate</a:t>
            </a:r>
          </a:p>
          <a:p>
            <a:pPr marL="39688" algn="ctr">
              <a:lnSpc>
                <a:spcPct val="80000"/>
              </a:lnSpc>
            </a:pPr>
            <a:r>
              <a:rPr lang="en-US" sz="2200" b="1">
                <a:solidFill>
                  <a:srgbClr val="0C8F0F"/>
                </a:solidFill>
                <a:latin typeface="Arial" charset="0"/>
                <a:ea typeface="Arial" charset="0"/>
                <a:cs typeface="Arial" charset="0"/>
                <a:sym typeface="Arial" charset="0"/>
              </a:rPr>
              <a:t>C-C-C</a:t>
            </a:r>
          </a:p>
        </p:txBody>
      </p:sp>
      <p:grpSp>
        <p:nvGrpSpPr>
          <p:cNvPr id="3" name="Group 20"/>
          <p:cNvGrpSpPr>
            <a:grpSpLocks/>
          </p:cNvGrpSpPr>
          <p:nvPr/>
        </p:nvGrpSpPr>
        <p:grpSpPr bwMode="auto">
          <a:xfrm>
            <a:off x="5907088" y="1371600"/>
            <a:ext cx="838200" cy="566738"/>
            <a:chOff x="0" y="0"/>
            <a:chExt cx="528" cy="357"/>
          </a:xfrm>
        </p:grpSpPr>
        <p:sp>
          <p:nvSpPr>
            <p:cNvPr id="14357" name="AutoShape 21"/>
            <p:cNvSpPr>
              <a:spLocks/>
            </p:cNvSpPr>
            <p:nvPr/>
          </p:nvSpPr>
          <p:spPr bwMode="auto">
            <a:xfrm>
              <a:off x="0" y="0"/>
              <a:ext cx="528" cy="357"/>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rgbClr val="3D1666"/>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58" name="AutoShape 22"/>
            <p:cNvSpPr>
              <a:spLocks/>
            </p:cNvSpPr>
            <p:nvPr/>
          </p:nvSpPr>
          <p:spPr bwMode="auto">
            <a:xfrm>
              <a:off x="0" y="0"/>
              <a:ext cx="528" cy="164"/>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30115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59" name="AutoShape 23"/>
            <p:cNvSpPr>
              <a:spLocks/>
            </p:cNvSpPr>
            <p:nvPr/>
          </p:nvSpPr>
          <p:spPr bwMode="auto">
            <a:xfrm>
              <a:off x="0" y="127"/>
              <a:ext cx="22" cy="37"/>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4" name="Group 24"/>
          <p:cNvGrpSpPr>
            <a:grpSpLocks/>
          </p:cNvGrpSpPr>
          <p:nvPr/>
        </p:nvGrpSpPr>
        <p:grpSpPr bwMode="auto">
          <a:xfrm>
            <a:off x="6686550" y="884238"/>
            <a:ext cx="1498600" cy="852487"/>
            <a:chOff x="0" y="0"/>
            <a:chExt cx="943" cy="537"/>
          </a:xfrm>
        </p:grpSpPr>
        <p:grpSp>
          <p:nvGrpSpPr>
            <p:cNvPr id="5" name="Group 25"/>
            <p:cNvGrpSpPr>
              <a:grpSpLocks/>
            </p:cNvGrpSpPr>
            <p:nvPr/>
          </p:nvGrpSpPr>
          <p:grpSpPr bwMode="auto">
            <a:xfrm>
              <a:off x="124" y="0"/>
              <a:ext cx="819" cy="537"/>
              <a:chOff x="0" y="0"/>
              <a:chExt cx="819" cy="537"/>
            </a:xfrm>
          </p:grpSpPr>
          <p:sp>
            <p:nvSpPr>
              <p:cNvPr id="14362" name="AutoShape 26"/>
              <p:cNvSpPr>
                <a:spLocks/>
              </p:cNvSpPr>
              <p:nvPr/>
            </p:nvSpPr>
            <p:spPr bwMode="auto">
              <a:xfrm>
                <a:off x="0" y="0"/>
                <a:ext cx="819" cy="537"/>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63" name="Rectangle 27"/>
              <p:cNvSpPr>
                <a:spLocks/>
              </p:cNvSpPr>
              <p:nvPr/>
            </p:nvSpPr>
            <p:spPr bwMode="auto">
              <a:xfrm>
                <a:off x="184" y="127"/>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sp>
          <p:nvSpPr>
            <p:cNvPr id="14364" name="Rectangle 28"/>
            <p:cNvSpPr>
              <a:spLocks/>
            </p:cNvSpPr>
            <p:nvPr/>
          </p:nvSpPr>
          <p:spPr bwMode="auto">
            <a:xfrm>
              <a:off x="0" y="123"/>
              <a:ext cx="213"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00000"/>
                  </a:solidFill>
                  <a:latin typeface="Arial" charset="0"/>
                  <a:ea typeface="Arial" charset="0"/>
                  <a:cs typeface="Arial" charset="0"/>
                  <a:sym typeface="Arial" charset="0"/>
                </a:rPr>
                <a:t>2</a:t>
              </a:r>
            </a:p>
          </p:txBody>
        </p:sp>
      </p:grpSp>
      <p:grpSp>
        <p:nvGrpSpPr>
          <p:cNvPr id="6" name="Group 29"/>
          <p:cNvGrpSpPr>
            <a:grpSpLocks/>
          </p:cNvGrpSpPr>
          <p:nvPr/>
        </p:nvGrpSpPr>
        <p:grpSpPr bwMode="auto">
          <a:xfrm>
            <a:off x="6704013" y="1698625"/>
            <a:ext cx="1347787" cy="514350"/>
            <a:chOff x="0" y="0"/>
            <a:chExt cx="848" cy="324"/>
          </a:xfrm>
        </p:grpSpPr>
        <p:grpSp>
          <p:nvGrpSpPr>
            <p:cNvPr id="7" name="Group 30"/>
            <p:cNvGrpSpPr>
              <a:grpSpLocks/>
            </p:cNvGrpSpPr>
            <p:nvPr/>
          </p:nvGrpSpPr>
          <p:grpSpPr bwMode="auto">
            <a:xfrm>
              <a:off x="204" y="0"/>
              <a:ext cx="644" cy="324"/>
              <a:chOff x="0" y="0"/>
              <a:chExt cx="644" cy="324"/>
            </a:xfrm>
          </p:grpSpPr>
          <p:sp>
            <p:nvSpPr>
              <p:cNvPr id="14367" name="AutoShape 31"/>
              <p:cNvSpPr>
                <a:spLocks/>
              </p:cNvSpPr>
              <p:nvPr/>
            </p:nvSpPr>
            <p:spPr bwMode="auto">
              <a:xfrm>
                <a:off x="0" y="0"/>
                <a:ext cx="644" cy="324"/>
              </a:xfrm>
              <a:prstGeom prst="star24">
                <a:avLst>
                  <a:gd name="adj" fmla="val 37500"/>
                </a:avLst>
              </a:prstGeom>
              <a:solidFill>
                <a:srgbClr val="FF6404"/>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68" name="Rectangle 32"/>
              <p:cNvSpPr>
                <a:spLocks/>
              </p:cNvSpPr>
              <p:nvPr/>
            </p:nvSpPr>
            <p:spPr bwMode="auto">
              <a:xfrm>
                <a:off x="81" y="30"/>
                <a:ext cx="481" cy="264"/>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b="1">
                    <a:solidFill>
                      <a:srgbClr val="FFEA18"/>
                    </a:solidFill>
                    <a:latin typeface="Arial" charset="0"/>
                    <a:ea typeface="Arial" charset="0"/>
                    <a:cs typeface="Arial" charset="0"/>
                    <a:sym typeface="Arial" charset="0"/>
                  </a:rPr>
                  <a:t>ADP</a:t>
                </a:r>
              </a:p>
            </p:txBody>
          </p:sp>
        </p:grpSp>
        <p:sp>
          <p:nvSpPr>
            <p:cNvPr id="14369" name="Rectangle 33"/>
            <p:cNvSpPr>
              <a:spLocks/>
            </p:cNvSpPr>
            <p:nvPr/>
          </p:nvSpPr>
          <p:spPr bwMode="auto">
            <a:xfrm>
              <a:off x="0" y="17"/>
              <a:ext cx="191" cy="288"/>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sz="2600" b="1">
                  <a:solidFill>
                    <a:srgbClr val="000000"/>
                  </a:solidFill>
                  <a:latin typeface="Arial" charset="0"/>
                  <a:ea typeface="Arial" charset="0"/>
                  <a:cs typeface="Arial" charset="0"/>
                  <a:sym typeface="Arial" charset="0"/>
                </a:rPr>
                <a:t>2</a:t>
              </a:r>
            </a:p>
          </p:txBody>
        </p:sp>
      </p:grpSp>
      <p:pic>
        <p:nvPicPr>
          <p:cNvPr id="14370" name="Picture 34"/>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08925" y="1196975"/>
            <a:ext cx="984250" cy="858838"/>
          </a:xfrm>
          <a:prstGeom prst="rect">
            <a:avLst/>
          </a:prstGeom>
          <a:noFill/>
          <a:ln w="9525" cap="flat">
            <a:noFill/>
            <a:miter lim="800000"/>
            <a:headEnd/>
            <a:tailEnd/>
          </a:ln>
        </p:spPr>
      </p:pic>
      <p:grpSp>
        <p:nvGrpSpPr>
          <p:cNvPr id="8" name="Group 35"/>
          <p:cNvGrpSpPr>
            <a:grpSpLocks/>
          </p:cNvGrpSpPr>
          <p:nvPr/>
        </p:nvGrpSpPr>
        <p:grpSpPr bwMode="auto">
          <a:xfrm>
            <a:off x="7507288" y="5680075"/>
            <a:ext cx="1498600" cy="852488"/>
            <a:chOff x="0" y="0"/>
            <a:chExt cx="943" cy="537"/>
          </a:xfrm>
        </p:grpSpPr>
        <p:grpSp>
          <p:nvGrpSpPr>
            <p:cNvPr id="9" name="Group 36"/>
            <p:cNvGrpSpPr>
              <a:grpSpLocks/>
            </p:cNvGrpSpPr>
            <p:nvPr/>
          </p:nvGrpSpPr>
          <p:grpSpPr bwMode="auto">
            <a:xfrm>
              <a:off x="124" y="0"/>
              <a:ext cx="819" cy="537"/>
              <a:chOff x="0" y="0"/>
              <a:chExt cx="819" cy="537"/>
            </a:xfrm>
          </p:grpSpPr>
          <p:sp>
            <p:nvSpPr>
              <p:cNvPr id="14373" name="AutoShape 37"/>
              <p:cNvSpPr>
                <a:spLocks/>
              </p:cNvSpPr>
              <p:nvPr/>
            </p:nvSpPr>
            <p:spPr bwMode="auto">
              <a:xfrm>
                <a:off x="0" y="0"/>
                <a:ext cx="819" cy="537"/>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74" name="Rectangle 38"/>
              <p:cNvSpPr>
                <a:spLocks/>
              </p:cNvSpPr>
              <p:nvPr/>
            </p:nvSpPr>
            <p:spPr bwMode="auto">
              <a:xfrm>
                <a:off x="184" y="127"/>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sp>
          <p:nvSpPr>
            <p:cNvPr id="14375" name="Rectangle 39"/>
            <p:cNvSpPr>
              <a:spLocks/>
            </p:cNvSpPr>
            <p:nvPr/>
          </p:nvSpPr>
          <p:spPr bwMode="auto">
            <a:xfrm>
              <a:off x="0" y="123"/>
              <a:ext cx="213"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00000"/>
                  </a:solidFill>
                  <a:latin typeface="Arial" charset="0"/>
                  <a:ea typeface="Arial" charset="0"/>
                  <a:cs typeface="Arial" charset="0"/>
                  <a:sym typeface="Arial" charset="0"/>
                </a:rPr>
                <a:t>4</a:t>
              </a:r>
            </a:p>
          </p:txBody>
        </p:sp>
      </p:grpSp>
      <p:grpSp>
        <p:nvGrpSpPr>
          <p:cNvPr id="10" name="Group 40"/>
          <p:cNvGrpSpPr>
            <a:grpSpLocks/>
          </p:cNvGrpSpPr>
          <p:nvPr/>
        </p:nvGrpSpPr>
        <p:grpSpPr bwMode="auto">
          <a:xfrm>
            <a:off x="7518400" y="5192713"/>
            <a:ext cx="1347788" cy="514350"/>
            <a:chOff x="0" y="0"/>
            <a:chExt cx="848" cy="324"/>
          </a:xfrm>
        </p:grpSpPr>
        <p:grpSp>
          <p:nvGrpSpPr>
            <p:cNvPr id="11" name="Group 41"/>
            <p:cNvGrpSpPr>
              <a:grpSpLocks/>
            </p:cNvGrpSpPr>
            <p:nvPr/>
          </p:nvGrpSpPr>
          <p:grpSpPr bwMode="auto">
            <a:xfrm>
              <a:off x="204" y="0"/>
              <a:ext cx="644" cy="324"/>
              <a:chOff x="0" y="0"/>
              <a:chExt cx="644" cy="324"/>
            </a:xfrm>
          </p:grpSpPr>
          <p:sp>
            <p:nvSpPr>
              <p:cNvPr id="14378" name="AutoShape 42"/>
              <p:cNvSpPr>
                <a:spLocks/>
              </p:cNvSpPr>
              <p:nvPr/>
            </p:nvSpPr>
            <p:spPr bwMode="auto">
              <a:xfrm>
                <a:off x="0" y="0"/>
                <a:ext cx="644" cy="324"/>
              </a:xfrm>
              <a:prstGeom prst="star24">
                <a:avLst>
                  <a:gd name="adj" fmla="val 37500"/>
                </a:avLst>
              </a:prstGeom>
              <a:solidFill>
                <a:srgbClr val="FF6404"/>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79" name="Rectangle 43"/>
              <p:cNvSpPr>
                <a:spLocks/>
              </p:cNvSpPr>
              <p:nvPr/>
            </p:nvSpPr>
            <p:spPr bwMode="auto">
              <a:xfrm>
                <a:off x="81" y="30"/>
                <a:ext cx="481" cy="264"/>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b="1">
                    <a:solidFill>
                      <a:srgbClr val="FFEA18"/>
                    </a:solidFill>
                    <a:latin typeface="Arial" charset="0"/>
                    <a:ea typeface="Arial" charset="0"/>
                    <a:cs typeface="Arial" charset="0"/>
                    <a:sym typeface="Arial" charset="0"/>
                  </a:rPr>
                  <a:t>ADP</a:t>
                </a:r>
              </a:p>
            </p:txBody>
          </p:sp>
        </p:grpSp>
        <p:sp>
          <p:nvSpPr>
            <p:cNvPr id="14380" name="Rectangle 44"/>
            <p:cNvSpPr>
              <a:spLocks/>
            </p:cNvSpPr>
            <p:nvPr/>
          </p:nvSpPr>
          <p:spPr bwMode="auto">
            <a:xfrm>
              <a:off x="0" y="17"/>
              <a:ext cx="191" cy="288"/>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sz="2600" b="1">
                  <a:solidFill>
                    <a:srgbClr val="000000"/>
                  </a:solidFill>
                  <a:latin typeface="Arial" charset="0"/>
                  <a:ea typeface="Arial" charset="0"/>
                  <a:cs typeface="Arial" charset="0"/>
                  <a:sym typeface="Arial" charset="0"/>
                </a:rPr>
                <a:t>4</a:t>
              </a:r>
            </a:p>
          </p:txBody>
        </p:sp>
      </p:grpSp>
      <p:grpSp>
        <p:nvGrpSpPr>
          <p:cNvPr id="12" name="Group 45"/>
          <p:cNvGrpSpPr>
            <a:grpSpLocks/>
          </p:cNvGrpSpPr>
          <p:nvPr/>
        </p:nvGrpSpPr>
        <p:grpSpPr bwMode="auto">
          <a:xfrm>
            <a:off x="6707188" y="5545138"/>
            <a:ext cx="838200" cy="546100"/>
            <a:chOff x="0" y="0"/>
            <a:chExt cx="528" cy="344"/>
          </a:xfrm>
        </p:grpSpPr>
        <p:sp>
          <p:nvSpPr>
            <p:cNvPr id="14382" name="AutoShape 46"/>
            <p:cNvSpPr>
              <a:spLocks/>
            </p:cNvSpPr>
            <p:nvPr/>
          </p:nvSpPr>
          <p:spPr bwMode="auto">
            <a:xfrm>
              <a:off x="0" y="0"/>
              <a:ext cx="528" cy="344"/>
            </a:xfrm>
            <a:custGeom>
              <a:avLst/>
              <a:gdLst>
                <a:gd name="T0" fmla="+- 0 10800 1"/>
                <a:gd name="T1" fmla="*/ T0 w 21599"/>
                <a:gd name="T2" fmla="*/ 10800 h 21600"/>
              </a:gdLst>
              <a:ahLst/>
              <a:cxnLst>
                <a:cxn ang="0">
                  <a:pos x="T1" y="T2"/>
                </a:cxn>
              </a:cxnLst>
              <a:rect l="0" t="0" r="r" b="b"/>
              <a:pathLst>
                <a:path w="21599" h="21600">
                  <a:moveTo>
                    <a:pt x="21599" y="0"/>
                  </a:moveTo>
                  <a:cubicBezTo>
                    <a:pt x="9671" y="0"/>
                    <a:pt x="0" y="3597"/>
                    <a:pt x="0" y="8034"/>
                  </a:cubicBezTo>
                  <a:lnTo>
                    <a:pt x="0" y="11737"/>
                  </a:lnTo>
                  <a:cubicBezTo>
                    <a:pt x="-1" y="15248"/>
                    <a:pt x="6128" y="18353"/>
                    <a:pt x="15134" y="19404"/>
                  </a:cubicBezTo>
                  <a:lnTo>
                    <a:pt x="15135" y="21600"/>
                  </a:lnTo>
                  <a:lnTo>
                    <a:pt x="21599" y="17920"/>
                  </a:lnTo>
                  <a:lnTo>
                    <a:pt x="15135" y="13503"/>
                  </a:lnTo>
                  <a:lnTo>
                    <a:pt x="15134" y="15701"/>
                  </a:lnTo>
                  <a:cubicBezTo>
                    <a:pt x="7865" y="14853"/>
                    <a:pt x="2335" y="12643"/>
                    <a:pt x="580" y="9885"/>
                  </a:cubicBezTo>
                  <a:lnTo>
                    <a:pt x="582" y="9885"/>
                  </a:lnTo>
                  <a:cubicBezTo>
                    <a:pt x="2890" y="6262"/>
                    <a:pt x="11589" y="3703"/>
                    <a:pt x="21599" y="3703"/>
                  </a:cubicBezTo>
                  <a:close/>
                  <a:moveTo>
                    <a:pt x="21599" y="0"/>
                  </a:moveTo>
                </a:path>
              </a:pathLst>
            </a:custGeom>
            <a:solidFill>
              <a:srgbClr val="3D1666"/>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83" name="AutoShape 47"/>
            <p:cNvSpPr>
              <a:spLocks/>
            </p:cNvSpPr>
            <p:nvPr/>
          </p:nvSpPr>
          <p:spPr bwMode="auto">
            <a:xfrm>
              <a:off x="0" y="0"/>
              <a:ext cx="528" cy="157"/>
            </a:xfrm>
            <a:custGeom>
              <a:avLst/>
              <a:gdLst>
                <a:gd name="T0" fmla="*/ 10800 w 21600"/>
                <a:gd name="T1" fmla="*/ 10800 h 21600"/>
              </a:gdLst>
              <a:ahLst/>
              <a:cxnLst>
                <a:cxn ang="0">
                  <a:pos x="T0" y="T1"/>
                </a:cxn>
              </a:cxnLst>
              <a:rect l="0" t="0" r="r" b="b"/>
              <a:pathLst>
                <a:path w="21600" h="21600">
                  <a:moveTo>
                    <a:pt x="21600" y="0"/>
                  </a:moveTo>
                  <a:cubicBezTo>
                    <a:pt x="9671" y="0"/>
                    <a:pt x="0" y="7860"/>
                    <a:pt x="0" y="17556"/>
                  </a:cubicBezTo>
                  <a:cubicBezTo>
                    <a:pt x="0" y="18918"/>
                    <a:pt x="195" y="20275"/>
                    <a:pt x="581" y="21600"/>
                  </a:cubicBezTo>
                  <a:lnTo>
                    <a:pt x="582" y="21600"/>
                  </a:lnTo>
                  <a:cubicBezTo>
                    <a:pt x="2890" y="13683"/>
                    <a:pt x="11589" y="8092"/>
                    <a:pt x="21600" y="8092"/>
                  </a:cubicBezTo>
                  <a:close/>
                  <a:moveTo>
                    <a:pt x="21600" y="0"/>
                  </a:moveTo>
                </a:path>
              </a:pathLst>
            </a:custGeom>
            <a:solidFill>
              <a:srgbClr val="30115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84" name="AutoShape 48"/>
            <p:cNvSpPr>
              <a:spLocks/>
            </p:cNvSpPr>
            <p:nvPr/>
          </p:nvSpPr>
          <p:spPr bwMode="auto">
            <a:xfrm>
              <a:off x="0" y="127"/>
              <a:ext cx="14" cy="30"/>
            </a:xfrm>
            <a:custGeom>
              <a:avLst/>
              <a:gdLst>
                <a:gd name="T0" fmla="+- 0 10800 4"/>
                <a:gd name="T1" fmla="*/ T0 w 21596"/>
                <a:gd name="T2" fmla="*/ 10800 h 21600"/>
              </a:gdLst>
              <a:ahLst/>
              <a:cxnLst>
                <a:cxn ang="0">
                  <a:pos x="T1" y="T2"/>
                </a:cxn>
              </a:cxnLst>
              <a:rect l="0" t="0" r="r" b="b"/>
              <a:pathLst>
                <a:path w="21596" h="21600">
                  <a:moveTo>
                    <a:pt x="0" y="0"/>
                  </a:moveTo>
                  <a:cubicBezTo>
                    <a:pt x="-4" y="7273"/>
                    <a:pt x="7243" y="14522"/>
                    <a:pt x="21596"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13" name="Group 49"/>
          <p:cNvGrpSpPr>
            <a:grpSpLocks/>
          </p:cNvGrpSpPr>
          <p:nvPr/>
        </p:nvGrpSpPr>
        <p:grpSpPr bwMode="auto">
          <a:xfrm>
            <a:off x="7516813" y="3935413"/>
            <a:ext cx="1347787" cy="514350"/>
            <a:chOff x="0" y="0"/>
            <a:chExt cx="848" cy="324"/>
          </a:xfrm>
        </p:grpSpPr>
        <p:grpSp>
          <p:nvGrpSpPr>
            <p:cNvPr id="14" name="Group 50"/>
            <p:cNvGrpSpPr>
              <a:grpSpLocks/>
            </p:cNvGrpSpPr>
            <p:nvPr/>
          </p:nvGrpSpPr>
          <p:grpSpPr bwMode="auto">
            <a:xfrm>
              <a:off x="204" y="0"/>
              <a:ext cx="644" cy="324"/>
              <a:chOff x="0" y="0"/>
              <a:chExt cx="644" cy="324"/>
            </a:xfrm>
          </p:grpSpPr>
          <p:sp>
            <p:nvSpPr>
              <p:cNvPr id="14387" name="AutoShape 51"/>
              <p:cNvSpPr>
                <a:spLocks/>
              </p:cNvSpPr>
              <p:nvPr/>
            </p:nvSpPr>
            <p:spPr bwMode="auto">
              <a:xfrm>
                <a:off x="0" y="0"/>
                <a:ext cx="644" cy="324"/>
              </a:xfrm>
              <a:prstGeom prst="star24">
                <a:avLst>
                  <a:gd name="adj" fmla="val 37500"/>
                </a:avLst>
              </a:prstGeom>
              <a:solidFill>
                <a:srgbClr val="FF6404"/>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88" name="Rectangle 52"/>
              <p:cNvSpPr>
                <a:spLocks/>
              </p:cNvSpPr>
              <p:nvPr/>
            </p:nvSpPr>
            <p:spPr bwMode="auto">
              <a:xfrm>
                <a:off x="38" y="30"/>
                <a:ext cx="567" cy="264"/>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b="1">
                    <a:solidFill>
                      <a:srgbClr val="660066"/>
                    </a:solidFill>
                    <a:latin typeface="Arial" charset="0"/>
                    <a:ea typeface="Arial" charset="0"/>
                    <a:cs typeface="Arial" charset="0"/>
                    <a:sym typeface="Arial" charset="0"/>
                  </a:rPr>
                  <a:t>NAD</a:t>
                </a:r>
                <a:r>
                  <a:rPr lang="en-US" b="1" baseline="30000">
                    <a:solidFill>
                      <a:srgbClr val="660066"/>
                    </a:solidFill>
                    <a:latin typeface="Arial" charset="0"/>
                    <a:ea typeface="Arial" charset="0"/>
                    <a:cs typeface="Arial" charset="0"/>
                    <a:sym typeface="Arial" charset="0"/>
                  </a:rPr>
                  <a:t>+</a:t>
                </a:r>
              </a:p>
            </p:txBody>
          </p:sp>
        </p:grpSp>
        <p:sp>
          <p:nvSpPr>
            <p:cNvPr id="14389" name="Rectangle 53"/>
            <p:cNvSpPr>
              <a:spLocks/>
            </p:cNvSpPr>
            <p:nvPr/>
          </p:nvSpPr>
          <p:spPr bwMode="auto">
            <a:xfrm>
              <a:off x="0" y="17"/>
              <a:ext cx="191" cy="288"/>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sz="2600" b="1">
                  <a:solidFill>
                    <a:srgbClr val="000000"/>
                  </a:solidFill>
                  <a:latin typeface="Arial" charset="0"/>
                  <a:ea typeface="Arial" charset="0"/>
                  <a:cs typeface="Arial" charset="0"/>
                  <a:sym typeface="Arial" charset="0"/>
                </a:rPr>
                <a:t>2</a:t>
              </a:r>
            </a:p>
          </p:txBody>
        </p:sp>
      </p:grpSp>
      <p:grpSp>
        <p:nvGrpSpPr>
          <p:cNvPr id="15" name="Group 54"/>
          <p:cNvGrpSpPr>
            <a:grpSpLocks/>
          </p:cNvGrpSpPr>
          <p:nvPr/>
        </p:nvGrpSpPr>
        <p:grpSpPr bwMode="auto">
          <a:xfrm>
            <a:off x="7478713" y="4370388"/>
            <a:ext cx="1435100" cy="719137"/>
            <a:chOff x="0" y="0"/>
            <a:chExt cx="904" cy="453"/>
          </a:xfrm>
        </p:grpSpPr>
        <p:sp>
          <p:nvSpPr>
            <p:cNvPr id="14391" name="Rectangle 55"/>
            <p:cNvSpPr>
              <a:spLocks/>
            </p:cNvSpPr>
            <p:nvPr/>
          </p:nvSpPr>
          <p:spPr bwMode="auto">
            <a:xfrm>
              <a:off x="0" y="10"/>
              <a:ext cx="213"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2600" b="1">
                  <a:solidFill>
                    <a:srgbClr val="000000"/>
                  </a:solidFill>
                  <a:latin typeface="Arial" charset="0"/>
                  <a:ea typeface="Arial" charset="0"/>
                  <a:cs typeface="Arial" charset="0"/>
                  <a:sym typeface="Arial" charset="0"/>
                </a:rPr>
                <a:t>2</a:t>
              </a:r>
            </a:p>
          </p:txBody>
        </p:sp>
        <p:pic>
          <p:nvPicPr>
            <p:cNvPr id="14392" name="Picture 56"/>
            <p:cNvPicPr>
              <a:picLocks noChangeArrowheads="1"/>
            </p:cNvPicPr>
            <p:nvPr/>
          </p:nvPicPr>
          <p:blipFill>
            <a:blip r:embed="rId4"/>
            <a:srcRect/>
            <a:stretch>
              <a:fillRect/>
            </a:stretch>
          </p:blipFill>
          <p:spPr bwMode="auto">
            <a:xfrm>
              <a:off x="175" y="0"/>
              <a:ext cx="729" cy="453"/>
            </a:xfrm>
            <a:prstGeom prst="rect">
              <a:avLst/>
            </a:prstGeom>
            <a:noFill/>
            <a:ln w="9525" cap="flat">
              <a:noFill/>
              <a:miter lim="800000"/>
              <a:headEnd/>
              <a:tailEnd/>
            </a:ln>
          </p:spPr>
        </p:pic>
      </p:grpSp>
      <p:grpSp>
        <p:nvGrpSpPr>
          <p:cNvPr id="16" name="Group 57"/>
          <p:cNvGrpSpPr>
            <a:grpSpLocks/>
          </p:cNvGrpSpPr>
          <p:nvPr/>
        </p:nvGrpSpPr>
        <p:grpSpPr bwMode="auto">
          <a:xfrm>
            <a:off x="6707188" y="4194175"/>
            <a:ext cx="838200" cy="546100"/>
            <a:chOff x="0" y="0"/>
            <a:chExt cx="528" cy="344"/>
          </a:xfrm>
        </p:grpSpPr>
        <p:sp>
          <p:nvSpPr>
            <p:cNvPr id="14394" name="AutoShape 58"/>
            <p:cNvSpPr>
              <a:spLocks/>
            </p:cNvSpPr>
            <p:nvPr/>
          </p:nvSpPr>
          <p:spPr bwMode="auto">
            <a:xfrm>
              <a:off x="0" y="0"/>
              <a:ext cx="528" cy="344"/>
            </a:xfrm>
            <a:custGeom>
              <a:avLst/>
              <a:gdLst>
                <a:gd name="T0" fmla="+- 0 10800 1"/>
                <a:gd name="T1" fmla="*/ T0 w 21599"/>
                <a:gd name="T2" fmla="*/ 10800 h 21600"/>
              </a:gdLst>
              <a:ahLst/>
              <a:cxnLst>
                <a:cxn ang="0">
                  <a:pos x="T1" y="T2"/>
                </a:cxn>
              </a:cxnLst>
              <a:rect l="0" t="0" r="r" b="b"/>
              <a:pathLst>
                <a:path w="21599" h="21600">
                  <a:moveTo>
                    <a:pt x="21599" y="0"/>
                  </a:moveTo>
                  <a:cubicBezTo>
                    <a:pt x="9671" y="0"/>
                    <a:pt x="0" y="3597"/>
                    <a:pt x="0" y="8034"/>
                  </a:cubicBezTo>
                  <a:lnTo>
                    <a:pt x="0" y="11737"/>
                  </a:lnTo>
                  <a:cubicBezTo>
                    <a:pt x="-1" y="15248"/>
                    <a:pt x="6128" y="18353"/>
                    <a:pt x="15134" y="19404"/>
                  </a:cubicBezTo>
                  <a:lnTo>
                    <a:pt x="15135" y="21600"/>
                  </a:lnTo>
                  <a:lnTo>
                    <a:pt x="21599" y="17920"/>
                  </a:lnTo>
                  <a:lnTo>
                    <a:pt x="15135" y="13503"/>
                  </a:lnTo>
                  <a:lnTo>
                    <a:pt x="15134" y="15701"/>
                  </a:lnTo>
                  <a:cubicBezTo>
                    <a:pt x="7865" y="14853"/>
                    <a:pt x="2335" y="12643"/>
                    <a:pt x="580" y="9885"/>
                  </a:cubicBezTo>
                  <a:lnTo>
                    <a:pt x="582" y="9885"/>
                  </a:lnTo>
                  <a:cubicBezTo>
                    <a:pt x="2890" y="6262"/>
                    <a:pt x="11589" y="3703"/>
                    <a:pt x="21599" y="3703"/>
                  </a:cubicBezTo>
                  <a:close/>
                  <a:moveTo>
                    <a:pt x="21599" y="0"/>
                  </a:moveTo>
                </a:path>
              </a:pathLst>
            </a:custGeom>
            <a:solidFill>
              <a:srgbClr val="3D1666"/>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95" name="AutoShape 59"/>
            <p:cNvSpPr>
              <a:spLocks/>
            </p:cNvSpPr>
            <p:nvPr/>
          </p:nvSpPr>
          <p:spPr bwMode="auto">
            <a:xfrm>
              <a:off x="0" y="0"/>
              <a:ext cx="528" cy="157"/>
            </a:xfrm>
            <a:custGeom>
              <a:avLst/>
              <a:gdLst>
                <a:gd name="T0" fmla="*/ 10800 w 21600"/>
                <a:gd name="T1" fmla="*/ 10800 h 21600"/>
              </a:gdLst>
              <a:ahLst/>
              <a:cxnLst>
                <a:cxn ang="0">
                  <a:pos x="T0" y="T1"/>
                </a:cxn>
              </a:cxnLst>
              <a:rect l="0" t="0" r="r" b="b"/>
              <a:pathLst>
                <a:path w="21600" h="21600">
                  <a:moveTo>
                    <a:pt x="21600" y="0"/>
                  </a:moveTo>
                  <a:cubicBezTo>
                    <a:pt x="9671" y="0"/>
                    <a:pt x="0" y="7860"/>
                    <a:pt x="0" y="17556"/>
                  </a:cubicBezTo>
                  <a:cubicBezTo>
                    <a:pt x="0" y="18918"/>
                    <a:pt x="195" y="20275"/>
                    <a:pt x="581" y="21600"/>
                  </a:cubicBezTo>
                  <a:lnTo>
                    <a:pt x="582" y="21600"/>
                  </a:lnTo>
                  <a:cubicBezTo>
                    <a:pt x="2890" y="13683"/>
                    <a:pt x="11589" y="8092"/>
                    <a:pt x="21600" y="8092"/>
                  </a:cubicBezTo>
                  <a:close/>
                  <a:moveTo>
                    <a:pt x="21600" y="0"/>
                  </a:moveTo>
                </a:path>
              </a:pathLst>
            </a:custGeom>
            <a:solidFill>
              <a:srgbClr val="30115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96" name="AutoShape 60"/>
            <p:cNvSpPr>
              <a:spLocks/>
            </p:cNvSpPr>
            <p:nvPr/>
          </p:nvSpPr>
          <p:spPr bwMode="auto">
            <a:xfrm>
              <a:off x="0" y="127"/>
              <a:ext cx="14" cy="30"/>
            </a:xfrm>
            <a:custGeom>
              <a:avLst/>
              <a:gdLst>
                <a:gd name="T0" fmla="+- 0 10800 4"/>
                <a:gd name="T1" fmla="*/ T0 w 21596"/>
                <a:gd name="T2" fmla="*/ 10800 h 21600"/>
              </a:gdLst>
              <a:ahLst/>
              <a:cxnLst>
                <a:cxn ang="0">
                  <a:pos x="T1" y="T2"/>
                </a:cxn>
              </a:cxnLst>
              <a:rect l="0" t="0" r="r" b="b"/>
              <a:pathLst>
                <a:path w="21596" h="21600">
                  <a:moveTo>
                    <a:pt x="0" y="0"/>
                  </a:moveTo>
                  <a:cubicBezTo>
                    <a:pt x="-4" y="7273"/>
                    <a:pt x="7243" y="14522"/>
                    <a:pt x="21596"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4397" name="AutoShape 61"/>
          <p:cNvSpPr>
            <a:spLocks/>
          </p:cNvSpPr>
          <p:nvPr/>
        </p:nvSpPr>
        <p:spPr bwMode="auto">
          <a:xfrm>
            <a:off x="5084763" y="1727200"/>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98" name="AutoShape 62"/>
          <p:cNvSpPr>
            <a:spLocks/>
          </p:cNvSpPr>
          <p:nvPr/>
        </p:nvSpPr>
        <p:spPr bwMode="auto">
          <a:xfrm>
            <a:off x="4092575" y="291623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99" name="AutoShape 63"/>
          <p:cNvSpPr>
            <a:spLocks/>
          </p:cNvSpPr>
          <p:nvPr/>
        </p:nvSpPr>
        <p:spPr bwMode="auto">
          <a:xfrm>
            <a:off x="6043613" y="291623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0" name="AutoShape 64"/>
          <p:cNvSpPr>
            <a:spLocks/>
          </p:cNvSpPr>
          <p:nvPr/>
        </p:nvSpPr>
        <p:spPr bwMode="auto">
          <a:xfrm>
            <a:off x="6043613" y="423068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1" name="AutoShape 65"/>
          <p:cNvSpPr>
            <a:spLocks/>
          </p:cNvSpPr>
          <p:nvPr/>
        </p:nvSpPr>
        <p:spPr bwMode="auto">
          <a:xfrm>
            <a:off x="6043613" y="487838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2" name="AutoShape 66"/>
          <p:cNvSpPr>
            <a:spLocks/>
          </p:cNvSpPr>
          <p:nvPr/>
        </p:nvSpPr>
        <p:spPr bwMode="auto">
          <a:xfrm>
            <a:off x="6043613" y="5527675"/>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3" name="AutoShape 67"/>
          <p:cNvSpPr>
            <a:spLocks/>
          </p:cNvSpPr>
          <p:nvPr/>
        </p:nvSpPr>
        <p:spPr bwMode="auto">
          <a:xfrm rot="-5400000">
            <a:off x="5083969" y="3226594"/>
            <a:ext cx="381000" cy="588962"/>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4" name="Rectangle 68"/>
          <p:cNvSpPr>
            <a:spLocks/>
          </p:cNvSpPr>
          <p:nvPr/>
        </p:nvSpPr>
        <p:spPr bwMode="auto">
          <a:xfrm>
            <a:off x="566738" y="685800"/>
            <a:ext cx="2755900" cy="10795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r>
              <a:rPr lang="en-US" sz="3400" b="1">
                <a:solidFill>
                  <a:srgbClr val="660066"/>
                </a:solidFill>
                <a:latin typeface="Arial" charset="0"/>
                <a:ea typeface="Arial" charset="0"/>
                <a:cs typeface="Arial" charset="0"/>
                <a:sym typeface="Arial" charset="0"/>
              </a:rPr>
              <a:t>Remember </a:t>
            </a:r>
            <a:br>
              <a:rPr lang="en-US" sz="3400" b="1">
                <a:solidFill>
                  <a:srgbClr val="660066"/>
                </a:solidFill>
                <a:latin typeface="Arial" charset="0"/>
                <a:ea typeface="Arial" charset="0"/>
                <a:cs typeface="Arial" charset="0"/>
                <a:sym typeface="Arial" charset="0"/>
              </a:rPr>
            </a:br>
            <a:r>
              <a:rPr lang="en-US" sz="3400" b="1">
                <a:solidFill>
                  <a:srgbClr val="660066"/>
                </a:solidFill>
                <a:latin typeface="Arial" charset="0"/>
                <a:ea typeface="Arial" charset="0"/>
                <a:cs typeface="Arial" charset="0"/>
                <a:sym typeface="Arial" charset="0"/>
              </a:rPr>
              <a:t>G3P?</a:t>
            </a:r>
          </a:p>
        </p:txBody>
      </p:sp>
      <p:sp>
        <p:nvSpPr>
          <p:cNvPr id="14405" name="Rectangle 69"/>
          <p:cNvSpPr>
            <a:spLocks/>
          </p:cNvSpPr>
          <p:nvPr/>
        </p:nvSpPr>
        <p:spPr bwMode="auto">
          <a:xfrm>
            <a:off x="6707188" y="3101975"/>
            <a:ext cx="1779587" cy="5461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600" b="1">
                <a:solidFill>
                  <a:srgbClr val="000000"/>
                </a:solidFill>
                <a:latin typeface="Arial" charset="0"/>
                <a:ea typeface="Arial" charset="0"/>
                <a:cs typeface="Arial" charset="0"/>
                <a:sym typeface="Arial" charset="0"/>
              </a:rPr>
              <a:t>glyceraldehyde</a:t>
            </a:r>
            <a:br>
              <a:rPr lang="en-US" sz="1600" b="1">
                <a:solidFill>
                  <a:srgbClr val="000000"/>
                </a:solidFill>
                <a:latin typeface="Arial" charset="0"/>
                <a:ea typeface="Arial" charset="0"/>
                <a:cs typeface="Arial" charset="0"/>
                <a:sym typeface="Arial" charset="0"/>
              </a:rPr>
            </a:br>
            <a:r>
              <a:rPr lang="en-US" sz="1600" b="1">
                <a:solidFill>
                  <a:srgbClr val="000000"/>
                </a:solidFill>
                <a:latin typeface="Arial" charset="0"/>
                <a:ea typeface="Arial" charset="0"/>
                <a:cs typeface="Arial" charset="0"/>
                <a:sym typeface="Arial" charset="0"/>
              </a:rPr>
              <a:t>3-phosphate</a:t>
            </a:r>
          </a:p>
        </p:txBody>
      </p:sp>
      <p:grpSp>
        <p:nvGrpSpPr>
          <p:cNvPr id="17" name="Group 70"/>
          <p:cNvGrpSpPr>
            <a:grpSpLocks/>
          </p:cNvGrpSpPr>
          <p:nvPr/>
        </p:nvGrpSpPr>
        <p:grpSpPr bwMode="auto">
          <a:xfrm>
            <a:off x="1536700" y="6210300"/>
            <a:ext cx="3078163" cy="600075"/>
            <a:chOff x="0" y="0"/>
            <a:chExt cx="1939" cy="378"/>
          </a:xfrm>
        </p:grpSpPr>
        <p:sp>
          <p:nvSpPr>
            <p:cNvPr id="14407" name="AutoShape 71"/>
            <p:cNvSpPr>
              <a:spLocks/>
            </p:cNvSpPr>
            <p:nvPr/>
          </p:nvSpPr>
          <p:spPr bwMode="auto">
            <a:xfrm>
              <a:off x="0" y="0"/>
              <a:ext cx="1939" cy="378"/>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4408" name="Rectangle 72"/>
            <p:cNvSpPr>
              <a:spLocks/>
            </p:cNvSpPr>
            <p:nvPr/>
          </p:nvSpPr>
          <p:spPr bwMode="auto">
            <a:xfrm>
              <a:off x="31" y="33"/>
              <a:ext cx="1876" cy="312"/>
            </a:xfrm>
            <a:prstGeom prst="rect">
              <a:avLst/>
            </a:prstGeom>
            <a:noFill/>
            <a:ln w="12700" cap="flat">
              <a:noFill/>
              <a:miter lim="800000"/>
              <a:headEnd type="none" w="med" len="med"/>
              <a:tailEnd type="none" w="med" len="med"/>
            </a:ln>
          </p:spPr>
          <p:txBody>
            <a:bodyPr wrap="none" lIns="38100" tIns="38100" rIns="90570" bIns="38100" anchor="ctr">
              <a:prstTxWarp prst="textNoShape">
                <a:avLst/>
              </a:prstTxWarp>
              <a:spAutoFit/>
            </a:bodyPr>
            <a:lstStyle/>
            <a:p>
              <a:pPr marL="14288" algn="ctr"/>
              <a:r>
                <a:rPr lang="en-US" sz="3000" b="1" dirty="0">
                  <a:solidFill>
                    <a:srgbClr val="000000"/>
                  </a:solidFill>
                  <a:latin typeface="Arial" charset="0"/>
                  <a:ea typeface="Arial" charset="0"/>
                  <a:cs typeface="Arial" charset="0"/>
                  <a:sym typeface="Arial" charset="0"/>
                </a:rPr>
                <a:t>Photosynthesis</a:t>
              </a:r>
            </a:p>
          </p:txBody>
        </p:sp>
      </p:grpSp>
    </p:spTree>
    <p:extLst>
      <p:ext uri="{BB962C8B-B14F-4D97-AF65-F5344CB8AC3E}">
        <p14:creationId xmlns:p14="http://schemas.microsoft.com/office/powerpoint/2010/main" val="3539836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9"/>
                                        </p:tgtEl>
                                        <p:attrNameLst>
                                          <p:attrName>style.visibility</p:attrName>
                                        </p:attrNameLst>
                                      </p:cBhvr>
                                      <p:to>
                                        <p:strVal val="visible"/>
                                      </p:to>
                                    </p:set>
                                    <p:anim calcmode="lin" valueType="num">
                                      <p:cBhvr additive="base">
                                        <p:cTn id="11" dur="500" fill="hold"/>
                                        <p:tgtEl>
                                          <p:spTgt spid="14349"/>
                                        </p:tgtEl>
                                        <p:attrNameLst>
                                          <p:attrName>ppt_x</p:attrName>
                                        </p:attrNameLst>
                                      </p:cBhvr>
                                      <p:tavLst>
                                        <p:tav tm="0">
                                          <p:val>
                                            <p:strVal val="#ppt_x"/>
                                          </p:val>
                                        </p:tav>
                                        <p:tav tm="100000">
                                          <p:val>
                                            <p:strVal val="#ppt_x"/>
                                          </p:val>
                                        </p:tav>
                                      </p:tavLst>
                                    </p:anim>
                                    <p:anim calcmode="lin" valueType="num">
                                      <p:cBhvr additive="base">
                                        <p:cTn id="12"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1" name="Picture 7"/>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65875" y="339725"/>
            <a:ext cx="2690813" cy="3192463"/>
          </a:xfrm>
          <a:prstGeom prst="rect">
            <a:avLst/>
          </a:prstGeom>
          <a:noFill/>
          <a:ln w="9525" cap="flat">
            <a:noFill/>
            <a:miter lim="800000"/>
            <a:headEnd/>
            <a:tailEnd/>
          </a:ln>
        </p:spPr>
      </p:pic>
      <p:sp>
        <p:nvSpPr>
          <p:cNvPr id="16392" name="Rectangle 8"/>
          <p:cNvSpPr>
            <a:spLocks noGrp="1" noChangeArrowheads="1"/>
          </p:cNvSpPr>
          <p:nvPr>
            <p:ph type="title"/>
          </p:nvPr>
        </p:nvSpPr>
        <p:spPr>
          <a:ln/>
        </p:spPr>
        <p:txBody>
          <a:bodyPr rIns="132080"/>
          <a:lstStyle/>
          <a:p>
            <a:r>
              <a:rPr lang="en-US" dirty="0"/>
              <a:t>To G3P and Beyond</a:t>
            </a:r>
            <a:r>
              <a:rPr lang="en-US" i="1" dirty="0"/>
              <a:t>!</a:t>
            </a:r>
          </a:p>
        </p:txBody>
      </p:sp>
      <p:sp>
        <p:nvSpPr>
          <p:cNvPr id="16393" name="Rectangle 9"/>
          <p:cNvSpPr>
            <a:spLocks noGrp="1" noChangeArrowheads="1"/>
          </p:cNvSpPr>
          <p:nvPr>
            <p:ph type="body" idx="1"/>
          </p:nvPr>
        </p:nvSpPr>
        <p:spPr>
          <a:xfrm>
            <a:off x="661988" y="1371600"/>
            <a:ext cx="8482012" cy="5257800"/>
          </a:xfrm>
          <a:ln/>
        </p:spPr>
        <p:txBody>
          <a:bodyPr lIns="0" tIns="0" rIns="0" bIns="0"/>
          <a:lstStyle/>
          <a:p>
            <a:pPr>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CC0000"/>
                </a:solidFill>
              </a:rPr>
              <a:t>Glyceraldehyde-3-P</a:t>
            </a:r>
            <a:r>
              <a:rPr lang="en-US" dirty="0"/>
              <a:t> </a:t>
            </a:r>
          </a:p>
          <a:p>
            <a:pPr marL="782638" lvl="1">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t>end product of Calvin cycle</a:t>
            </a:r>
          </a:p>
          <a:p>
            <a:pPr marL="782638" lvl="1">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t>energy rich </a:t>
            </a:r>
            <a:r>
              <a:rPr lang="en-US" u="sng" dirty="0">
                <a:solidFill>
                  <a:srgbClr val="660066"/>
                </a:solidFill>
              </a:rPr>
              <a:t>3 carbon sugar</a:t>
            </a:r>
          </a:p>
          <a:p>
            <a:pPr marL="782638" lvl="1">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t>“</a:t>
            </a:r>
            <a:r>
              <a:rPr lang="en-US" u="sng" dirty="0">
                <a:solidFill>
                  <a:srgbClr val="CC0000"/>
                </a:solidFill>
              </a:rPr>
              <a:t>C3 photosynthesis</a:t>
            </a:r>
            <a:r>
              <a:rPr lang="en-US" dirty="0"/>
              <a:t>”</a:t>
            </a:r>
          </a:p>
          <a:p>
            <a:pPr>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CC0000"/>
                </a:solidFill>
              </a:rPr>
              <a:t>G3P</a:t>
            </a:r>
            <a:r>
              <a:rPr lang="en-US" dirty="0"/>
              <a:t> is an important intermediate</a:t>
            </a:r>
          </a:p>
          <a:p>
            <a:pPr>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CC0000"/>
                </a:solidFill>
              </a:rPr>
              <a:t>G3P</a:t>
            </a:r>
            <a:r>
              <a:rPr lang="en-US" dirty="0"/>
              <a:t> 	</a:t>
            </a:r>
            <a:r>
              <a:rPr lang="en-US" b="0" dirty="0">
                <a:latin typeface="Symbol" charset="2"/>
                <a:ea typeface="Symbol" charset="2"/>
                <a:cs typeface="Symbol" charset="2"/>
                <a:sym typeface="Symbol" charset="2"/>
              </a:rPr>
              <a:t>→</a:t>
            </a:r>
            <a:r>
              <a:rPr lang="en-US" dirty="0"/>
              <a:t> </a:t>
            </a:r>
            <a:r>
              <a:rPr lang="en-US" b="0" dirty="0">
                <a:latin typeface="Symbol" charset="2"/>
                <a:ea typeface="Symbol" charset="2"/>
                <a:cs typeface="Symbol" charset="2"/>
                <a:sym typeface="Symbol" charset="2"/>
              </a:rPr>
              <a:t>→</a:t>
            </a:r>
            <a:r>
              <a:rPr lang="en-US" dirty="0"/>
              <a:t>	glucose </a:t>
            </a:r>
            <a:r>
              <a:rPr lang="en-US" b="0" dirty="0">
                <a:latin typeface="Symbol" charset="2"/>
                <a:ea typeface="Symbol" charset="2"/>
                <a:cs typeface="Symbol" charset="2"/>
                <a:sym typeface="Symbol" charset="2"/>
              </a:rPr>
              <a:t>→</a:t>
            </a:r>
            <a:r>
              <a:rPr lang="en-US" dirty="0"/>
              <a:t> </a:t>
            </a:r>
            <a:r>
              <a:rPr lang="en-US" b="0" dirty="0">
                <a:latin typeface="Symbol" charset="2"/>
                <a:ea typeface="Symbol" charset="2"/>
                <a:cs typeface="Symbol" charset="2"/>
                <a:sym typeface="Symbol" charset="2"/>
              </a:rPr>
              <a:t>→</a:t>
            </a:r>
            <a:r>
              <a:rPr lang="en-US" dirty="0"/>
              <a:t> </a:t>
            </a:r>
            <a:r>
              <a:rPr lang="en-US" dirty="0">
                <a:solidFill>
                  <a:srgbClr val="660066"/>
                </a:solidFill>
              </a:rPr>
              <a:t>carbohydrates</a:t>
            </a:r>
          </a:p>
          <a:p>
            <a:pPr marL="496888" lvl="1" indent="0">
              <a:buNone/>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0F116A"/>
                </a:solidFill>
                <a:sym typeface="Symbol" charset="2"/>
              </a:rPr>
              <a:t>	</a:t>
            </a:r>
            <a:r>
              <a:rPr lang="en-US" b="0" dirty="0" smtClean="0">
                <a:solidFill>
                  <a:srgbClr val="0F116A"/>
                </a:solidFill>
                <a:latin typeface="Symbol" charset="2"/>
                <a:ea typeface="Symbol" charset="2"/>
                <a:cs typeface="Symbol" charset="2"/>
                <a:sym typeface="Symbol" charset="2"/>
              </a:rPr>
              <a:t>→</a:t>
            </a:r>
            <a:r>
              <a:rPr lang="en-US" dirty="0" smtClean="0">
                <a:solidFill>
                  <a:srgbClr val="0F116A"/>
                </a:solidFill>
              </a:rPr>
              <a:t> </a:t>
            </a:r>
            <a:r>
              <a:rPr lang="en-US" b="0" dirty="0">
                <a:solidFill>
                  <a:srgbClr val="0F116A"/>
                </a:solidFill>
                <a:latin typeface="Symbol" charset="2"/>
                <a:ea typeface="Symbol" charset="2"/>
                <a:cs typeface="Symbol" charset="2"/>
                <a:sym typeface="Symbol" charset="2"/>
              </a:rPr>
              <a:t>→</a:t>
            </a:r>
            <a:r>
              <a:rPr lang="en-US" dirty="0">
                <a:solidFill>
                  <a:srgbClr val="0F116A"/>
                </a:solidFill>
              </a:rPr>
              <a:t>	lipids </a:t>
            </a:r>
            <a:r>
              <a:rPr lang="en-US" b="0" dirty="0">
                <a:solidFill>
                  <a:srgbClr val="0F116A"/>
                </a:solidFill>
                <a:latin typeface="Symbol" charset="2"/>
                <a:ea typeface="Symbol" charset="2"/>
                <a:cs typeface="Symbol" charset="2"/>
                <a:sym typeface="Symbol" charset="2"/>
              </a:rPr>
              <a:t>→</a:t>
            </a:r>
            <a:r>
              <a:rPr lang="en-US" dirty="0">
                <a:solidFill>
                  <a:srgbClr val="0F116A"/>
                </a:solidFill>
              </a:rPr>
              <a:t> </a:t>
            </a:r>
            <a:r>
              <a:rPr lang="en-US" b="0" dirty="0">
                <a:solidFill>
                  <a:srgbClr val="0F116A"/>
                </a:solidFill>
                <a:latin typeface="Symbol" charset="2"/>
                <a:ea typeface="Symbol" charset="2"/>
                <a:cs typeface="Symbol" charset="2"/>
                <a:sym typeface="Symbol" charset="2"/>
              </a:rPr>
              <a:t>→</a:t>
            </a:r>
            <a:r>
              <a:rPr lang="en-US" dirty="0"/>
              <a:t> </a:t>
            </a:r>
            <a:r>
              <a:rPr lang="en-US" sz="2600" dirty="0">
                <a:solidFill>
                  <a:srgbClr val="660066"/>
                </a:solidFill>
              </a:rPr>
              <a:t>phospholipids,</a:t>
            </a:r>
            <a:r>
              <a:rPr lang="en-US" dirty="0"/>
              <a:t> </a:t>
            </a:r>
            <a:r>
              <a:rPr lang="en-US" sz="2600" dirty="0">
                <a:solidFill>
                  <a:srgbClr val="660066"/>
                </a:solidFill>
              </a:rPr>
              <a:t>fats, </a:t>
            </a:r>
            <a:r>
              <a:rPr lang="en-US" sz="2600" dirty="0" smtClean="0">
                <a:solidFill>
                  <a:srgbClr val="660066"/>
                </a:solidFill>
              </a:rPr>
              <a:t>waxes</a:t>
            </a:r>
          </a:p>
          <a:p>
            <a:pPr marL="954088" lvl="2" indent="0">
              <a:buNone/>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b="0" dirty="0">
                <a:solidFill>
                  <a:srgbClr val="660066"/>
                </a:solidFill>
                <a:latin typeface="Symbol" charset="2"/>
                <a:ea typeface="Symbol" charset="2"/>
                <a:cs typeface="Symbol" charset="2"/>
                <a:sym typeface="Symbol" charset="2"/>
              </a:rPr>
              <a:t>	</a:t>
            </a:r>
            <a:r>
              <a:rPr lang="en-US" b="0" dirty="0" smtClean="0">
                <a:solidFill>
                  <a:srgbClr val="0F116A"/>
                </a:solidFill>
                <a:latin typeface="Symbol" charset="2"/>
                <a:ea typeface="Symbol" charset="2"/>
                <a:cs typeface="Symbol" charset="2"/>
                <a:sym typeface="Symbol" charset="2"/>
              </a:rPr>
              <a:t>→</a:t>
            </a:r>
            <a:r>
              <a:rPr lang="en-US" dirty="0" smtClean="0">
                <a:solidFill>
                  <a:srgbClr val="0F116A"/>
                </a:solidFill>
              </a:rPr>
              <a:t> </a:t>
            </a:r>
            <a:r>
              <a:rPr lang="en-US" b="0" dirty="0">
                <a:solidFill>
                  <a:srgbClr val="0F116A"/>
                </a:solidFill>
                <a:latin typeface="Symbol" charset="2"/>
                <a:ea typeface="Symbol" charset="2"/>
                <a:cs typeface="Symbol" charset="2"/>
                <a:sym typeface="Symbol" charset="2"/>
              </a:rPr>
              <a:t>→</a:t>
            </a:r>
            <a:r>
              <a:rPr lang="en-US" dirty="0">
                <a:solidFill>
                  <a:srgbClr val="0F116A"/>
                </a:solidFill>
              </a:rPr>
              <a:t>	amino acids </a:t>
            </a:r>
            <a:r>
              <a:rPr lang="en-US" b="0" dirty="0">
                <a:solidFill>
                  <a:srgbClr val="0F116A"/>
                </a:solidFill>
                <a:latin typeface="Symbol" charset="2"/>
                <a:ea typeface="Symbol" charset="2"/>
                <a:cs typeface="Symbol" charset="2"/>
                <a:sym typeface="Symbol" charset="2"/>
              </a:rPr>
              <a:t>→</a:t>
            </a:r>
            <a:r>
              <a:rPr lang="en-US" dirty="0">
                <a:solidFill>
                  <a:srgbClr val="0F116A"/>
                </a:solidFill>
              </a:rPr>
              <a:t> </a:t>
            </a:r>
            <a:r>
              <a:rPr lang="en-US" b="0" dirty="0">
                <a:solidFill>
                  <a:srgbClr val="0F116A"/>
                </a:solidFill>
                <a:latin typeface="Symbol" charset="2"/>
                <a:ea typeface="Symbol" charset="2"/>
                <a:cs typeface="Symbol" charset="2"/>
                <a:sym typeface="Symbol" charset="2"/>
              </a:rPr>
              <a:t>→</a:t>
            </a:r>
            <a:r>
              <a:rPr lang="en-US" dirty="0"/>
              <a:t> </a:t>
            </a:r>
            <a:r>
              <a:rPr lang="en-US" dirty="0">
                <a:solidFill>
                  <a:srgbClr val="660066"/>
                </a:solidFill>
              </a:rPr>
              <a:t>proteins</a:t>
            </a:r>
          </a:p>
          <a:p>
            <a:pPr marL="496888" lvl="1" indent="0">
              <a:buNone/>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FF0000"/>
                </a:solidFill>
                <a:sym typeface="Symbol" charset="2"/>
              </a:rPr>
              <a:t>	</a:t>
            </a:r>
            <a:r>
              <a:rPr lang="en-US" b="0" dirty="0" smtClean="0">
                <a:solidFill>
                  <a:srgbClr val="0F116A"/>
                </a:solidFill>
                <a:latin typeface="Symbol" charset="2"/>
                <a:ea typeface="Symbol" charset="2"/>
                <a:cs typeface="Symbol" charset="2"/>
                <a:sym typeface="Symbol" charset="2"/>
              </a:rPr>
              <a:t>→</a:t>
            </a:r>
            <a:r>
              <a:rPr lang="en-US" dirty="0" smtClean="0">
                <a:solidFill>
                  <a:srgbClr val="0F116A"/>
                </a:solidFill>
              </a:rPr>
              <a:t> </a:t>
            </a:r>
            <a:r>
              <a:rPr lang="en-US" b="0" dirty="0">
                <a:solidFill>
                  <a:srgbClr val="0F116A"/>
                </a:solidFill>
                <a:latin typeface="Symbol" charset="2"/>
                <a:ea typeface="Symbol" charset="2"/>
                <a:cs typeface="Symbol" charset="2"/>
                <a:sym typeface="Symbol" charset="2"/>
              </a:rPr>
              <a:t>→</a:t>
            </a:r>
            <a:r>
              <a:rPr lang="en-US" dirty="0">
                <a:solidFill>
                  <a:srgbClr val="0F116A"/>
                </a:solidFill>
              </a:rPr>
              <a:t>	nucleic acids </a:t>
            </a:r>
            <a:r>
              <a:rPr lang="en-US" b="0" dirty="0">
                <a:solidFill>
                  <a:srgbClr val="0F116A"/>
                </a:solidFill>
                <a:latin typeface="Symbol" charset="2"/>
                <a:ea typeface="Symbol" charset="2"/>
                <a:cs typeface="Symbol" charset="2"/>
                <a:sym typeface="Symbol" charset="2"/>
              </a:rPr>
              <a:t>→</a:t>
            </a:r>
            <a:r>
              <a:rPr lang="en-US" dirty="0">
                <a:solidFill>
                  <a:srgbClr val="0F116A"/>
                </a:solidFill>
              </a:rPr>
              <a:t> </a:t>
            </a:r>
            <a:r>
              <a:rPr lang="en-US" b="0" dirty="0">
                <a:solidFill>
                  <a:srgbClr val="0F116A"/>
                </a:solidFill>
                <a:latin typeface="Symbol" charset="2"/>
                <a:ea typeface="Symbol" charset="2"/>
                <a:cs typeface="Symbol" charset="2"/>
                <a:sym typeface="Symbol" charset="2"/>
              </a:rPr>
              <a:t>→</a:t>
            </a:r>
            <a:r>
              <a:rPr lang="en-US" dirty="0"/>
              <a:t> </a:t>
            </a:r>
            <a:r>
              <a:rPr lang="en-US" dirty="0">
                <a:solidFill>
                  <a:srgbClr val="660066"/>
                </a:solidFill>
              </a:rPr>
              <a:t>DNA, RNA</a:t>
            </a:r>
          </a:p>
        </p:txBody>
      </p:sp>
      <p:grpSp>
        <p:nvGrpSpPr>
          <p:cNvPr id="2" name="Group 10"/>
          <p:cNvGrpSpPr>
            <a:grpSpLocks/>
          </p:cNvGrpSpPr>
          <p:nvPr/>
        </p:nvGrpSpPr>
        <p:grpSpPr bwMode="auto">
          <a:xfrm flipH="1">
            <a:off x="5297488" y="0"/>
            <a:ext cx="2003425" cy="1576388"/>
            <a:chOff x="0" y="0"/>
            <a:chExt cx="1261" cy="994"/>
          </a:xfrm>
        </p:grpSpPr>
        <p:sp>
          <p:nvSpPr>
            <p:cNvPr id="16395" name="AutoShape 11"/>
            <p:cNvSpPr>
              <a:spLocks/>
            </p:cNvSpPr>
            <p:nvPr/>
          </p:nvSpPr>
          <p:spPr bwMode="auto">
            <a:xfrm>
              <a:off x="0" y="0"/>
              <a:ext cx="1261" cy="994"/>
            </a:xfrm>
            <a:custGeom>
              <a:avLst/>
              <a:gdLst>
                <a:gd name="T0" fmla="+- 0 10800 1308"/>
                <a:gd name="T1" fmla="*/ T0 w 18984"/>
                <a:gd name="T2" fmla="+- 0 10800 1054"/>
                <a:gd name="T3" fmla="*/ 10800 h 20546"/>
              </a:gdLst>
              <a:ahLst/>
              <a:cxnLst>
                <a:cxn ang="0">
                  <a:pos x="T1" y="T3"/>
                </a:cxn>
              </a:cxnLst>
              <a:rect l="0" t="0" r="r" b="b"/>
              <a:pathLst>
                <a:path w="18984" h="20546">
                  <a:moveTo>
                    <a:pt x="4190" y="13991"/>
                  </a:moveTo>
                  <a:cubicBezTo>
                    <a:pt x="-157" y="11632"/>
                    <a:pt x="-1308" y="6879"/>
                    <a:pt x="1620" y="3376"/>
                  </a:cubicBezTo>
                  <a:cubicBezTo>
                    <a:pt x="4548" y="-127"/>
                    <a:pt x="10447" y="-1054"/>
                    <a:pt x="14794" y="1306"/>
                  </a:cubicBezTo>
                  <a:cubicBezTo>
                    <a:pt x="19141" y="3665"/>
                    <a:pt x="20292" y="8418"/>
                    <a:pt x="17364" y="11921"/>
                  </a:cubicBezTo>
                  <a:cubicBezTo>
                    <a:pt x="15203" y="14506"/>
                    <a:pt x="11310" y="15776"/>
                    <a:pt x="7525" y="15130"/>
                  </a:cubicBezTo>
                  <a:lnTo>
                    <a:pt x="2710" y="20546"/>
                  </a:lnTo>
                  <a:close/>
                  <a:moveTo>
                    <a:pt x="4190" y="13991"/>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6396" name="Rectangle 12"/>
            <p:cNvSpPr>
              <a:spLocks/>
            </p:cNvSpPr>
            <p:nvPr/>
          </p:nvSpPr>
          <p:spPr bwMode="auto">
            <a:xfrm flipH="1">
              <a:off x="186" y="162"/>
              <a:ext cx="888"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To G3P</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and beyond! </a:t>
              </a:r>
            </a:p>
          </p:txBody>
        </p:sp>
      </p:grpSp>
    </p:spTree>
    <p:extLst>
      <p:ext uri="{BB962C8B-B14F-4D97-AF65-F5344CB8AC3E}">
        <p14:creationId xmlns:p14="http://schemas.microsoft.com/office/powerpoint/2010/main" val="25809471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4" name="Rectangle 6"/>
          <p:cNvSpPr>
            <a:spLocks/>
          </p:cNvSpPr>
          <p:nvPr/>
        </p:nvSpPr>
        <p:spPr bwMode="auto">
          <a:xfrm>
            <a:off x="228600" y="6394450"/>
            <a:ext cx="1460500" cy="317500"/>
          </a:xfrm>
          <a:prstGeom prst="rect">
            <a:avLst/>
          </a:prstGeom>
          <a:noFill/>
          <a:ln w="12700" cap="flat">
            <a:noFill/>
            <a:miter lim="800000"/>
            <a:headEnd type="none" w="med" len="med"/>
            <a:tailEnd type="none" w="med" len="med"/>
          </a:ln>
        </p:spPr>
        <p:txBody>
          <a:bodyPr lIns="0" tIns="0" rIns="40639" bIns="0" anchor="ctr">
            <a:prstTxWarp prst="textNoShape">
              <a:avLst/>
            </a:prstTxWarp>
          </a:bodyPr>
          <a:lstStyle/>
          <a:p>
            <a:pPr marL="39688">
              <a:spcBef>
                <a:spcPts val="900"/>
              </a:spcBef>
            </a:pPr>
            <a:r>
              <a:rPr lang="en-US" sz="1600" b="1">
                <a:solidFill>
                  <a:schemeClr val="tx1"/>
                </a:solidFill>
                <a:latin typeface="Arial" charset="0"/>
                <a:ea typeface="Arial" charset="0"/>
                <a:cs typeface="Arial" charset="0"/>
                <a:sym typeface="Arial" charset="0"/>
              </a:rPr>
              <a:t>AP Biology</a:t>
            </a:r>
          </a:p>
        </p:txBody>
      </p:sp>
      <p:pic>
        <p:nvPicPr>
          <p:cNvPr id="17415" name="Picture 7"/>
          <p:cNvPicPr>
            <a:picLocks noChangeArrowheads="1"/>
          </p:cNvPicPr>
          <p:nvPr/>
        </p:nvPicPr>
        <p:blipFill>
          <a:blip r:embed="rId2" cstate="screen">
            <a:extLst>
              <a:ext uri="{28A0092B-C50C-407E-A947-70E740481C1C}">
                <a14:useLocalDpi xmlns:a14="http://schemas.microsoft.com/office/drawing/2010/main"/>
              </a:ext>
            </a:extLst>
          </a:blip>
          <a:srcRect b="10213"/>
          <a:stretch>
            <a:fillRect/>
          </a:stretch>
        </p:blipFill>
        <p:spPr bwMode="auto">
          <a:xfrm>
            <a:off x="6665913" y="3709988"/>
            <a:ext cx="2478087" cy="3138487"/>
          </a:xfrm>
          <a:prstGeom prst="rect">
            <a:avLst/>
          </a:prstGeom>
          <a:noFill/>
          <a:ln w="9525" cap="flat">
            <a:noFill/>
            <a:miter lim="800000"/>
            <a:headEnd/>
            <a:tailEnd/>
          </a:ln>
        </p:spPr>
      </p:pic>
      <p:pic>
        <p:nvPicPr>
          <p:cNvPr id="17416" name="Picture 8"/>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06650" y="3965575"/>
            <a:ext cx="2898775" cy="2892425"/>
          </a:xfrm>
          <a:prstGeom prst="rect">
            <a:avLst/>
          </a:prstGeom>
          <a:noFill/>
          <a:ln w="9525" cap="flat">
            <a:noFill/>
            <a:miter lim="800000"/>
            <a:headEnd/>
            <a:tailEnd/>
          </a:ln>
        </p:spPr>
      </p:pic>
      <p:sp>
        <p:nvSpPr>
          <p:cNvPr id="17417" name="Rectangle 9"/>
          <p:cNvSpPr>
            <a:spLocks noGrp="1" noChangeArrowheads="1"/>
          </p:cNvSpPr>
          <p:nvPr>
            <p:ph type="title"/>
          </p:nvPr>
        </p:nvSpPr>
        <p:spPr>
          <a:ln/>
        </p:spPr>
        <p:txBody>
          <a:bodyPr rIns="132080"/>
          <a:lstStyle/>
          <a:p>
            <a:r>
              <a:rPr lang="en-US"/>
              <a:t>RuBisCo </a:t>
            </a:r>
          </a:p>
        </p:txBody>
      </p:sp>
      <p:sp>
        <p:nvSpPr>
          <p:cNvPr id="17418" name="Rectangle 10"/>
          <p:cNvSpPr>
            <a:spLocks noGrp="1" noChangeArrowheads="1"/>
          </p:cNvSpPr>
          <p:nvPr>
            <p:ph type="body" idx="1"/>
          </p:nvPr>
        </p:nvSpPr>
        <p:spPr>
          <a:xfrm>
            <a:off x="863600" y="1066800"/>
            <a:ext cx="7772400" cy="3316288"/>
          </a:xfrm>
          <a:ln/>
        </p:spPr>
        <p:txBody>
          <a:bodyPr rIns="132080"/>
          <a:lstStyle/>
          <a:p>
            <a:r>
              <a:rPr lang="en-US" dirty="0"/>
              <a:t>Enzyme which </a:t>
            </a:r>
            <a:r>
              <a:rPr lang="en-US" u="sng" dirty="0">
                <a:solidFill>
                  <a:srgbClr val="CC0000"/>
                </a:solidFill>
              </a:rPr>
              <a:t>fixes carbon</a:t>
            </a:r>
            <a:r>
              <a:rPr lang="en-US" dirty="0"/>
              <a:t> from air</a:t>
            </a:r>
          </a:p>
          <a:p>
            <a:pPr marL="782638" lvl="1"/>
            <a:r>
              <a:rPr lang="en-US" u="sng" dirty="0" err="1">
                <a:solidFill>
                  <a:srgbClr val="CC0000"/>
                </a:solidFill>
              </a:rPr>
              <a:t>ribulose</a:t>
            </a:r>
            <a:r>
              <a:rPr lang="en-US" u="sng" dirty="0">
                <a:solidFill>
                  <a:srgbClr val="CC0000"/>
                </a:solidFill>
              </a:rPr>
              <a:t> </a:t>
            </a:r>
            <a:r>
              <a:rPr lang="en-US" u="sng" dirty="0" err="1">
                <a:solidFill>
                  <a:srgbClr val="CC0000"/>
                </a:solidFill>
              </a:rPr>
              <a:t>bisphosphate</a:t>
            </a:r>
            <a:r>
              <a:rPr lang="en-US" u="sng" dirty="0">
                <a:solidFill>
                  <a:srgbClr val="CC0000"/>
                </a:solidFill>
              </a:rPr>
              <a:t> carboxylase</a:t>
            </a:r>
            <a:r>
              <a:rPr lang="en-US" dirty="0">
                <a:solidFill>
                  <a:srgbClr val="660066"/>
                </a:solidFill>
              </a:rPr>
              <a:t> </a:t>
            </a:r>
          </a:p>
          <a:p>
            <a:pPr marL="782638" lvl="1"/>
            <a:r>
              <a:rPr lang="en-US" dirty="0"/>
              <a:t>the most important enzyme in the world!</a:t>
            </a:r>
          </a:p>
          <a:p>
            <a:pPr marL="1125538" lvl="2"/>
            <a:r>
              <a:rPr lang="en-US" dirty="0"/>
              <a:t>it makes life out of air!</a:t>
            </a:r>
          </a:p>
          <a:p>
            <a:pPr marL="782638" lvl="1"/>
            <a:r>
              <a:rPr lang="en-US" dirty="0"/>
              <a:t>definitely the most abundant enzyme</a:t>
            </a:r>
          </a:p>
        </p:txBody>
      </p:sp>
      <p:pic>
        <p:nvPicPr>
          <p:cNvPr id="17419" name="Picture 11"/>
          <p:cNvPicPr>
            <a:picLocks noChangeArrowheads="1"/>
          </p:cNvPicPr>
          <p:nvPr/>
        </p:nvPicPr>
        <p:blipFill>
          <a:blip r:embed="rId4"/>
          <a:srcRect/>
          <a:stretch>
            <a:fillRect/>
          </a:stretch>
        </p:blipFill>
        <p:spPr bwMode="auto">
          <a:xfrm>
            <a:off x="0" y="5562600"/>
            <a:ext cx="1274763" cy="1295400"/>
          </a:xfrm>
          <a:prstGeom prst="rect">
            <a:avLst/>
          </a:prstGeom>
          <a:noFill/>
          <a:ln w="9525" cap="flat">
            <a:noFill/>
            <a:miter lim="800000"/>
            <a:headEnd/>
            <a:tailEnd/>
          </a:ln>
        </p:spPr>
      </p:pic>
      <p:grpSp>
        <p:nvGrpSpPr>
          <p:cNvPr id="2" name="Group 12"/>
          <p:cNvGrpSpPr>
            <a:grpSpLocks/>
          </p:cNvGrpSpPr>
          <p:nvPr/>
        </p:nvGrpSpPr>
        <p:grpSpPr bwMode="auto">
          <a:xfrm flipH="1">
            <a:off x="581025" y="3903663"/>
            <a:ext cx="2003425" cy="1831975"/>
            <a:chOff x="0" y="0"/>
            <a:chExt cx="1261" cy="1154"/>
          </a:xfrm>
        </p:grpSpPr>
        <p:sp>
          <p:nvSpPr>
            <p:cNvPr id="17421" name="AutoShape 13"/>
            <p:cNvSpPr>
              <a:spLocks/>
            </p:cNvSpPr>
            <p:nvPr/>
          </p:nvSpPr>
          <p:spPr bwMode="auto">
            <a:xfrm>
              <a:off x="0" y="0"/>
              <a:ext cx="1261" cy="1154"/>
            </a:xfrm>
            <a:custGeom>
              <a:avLst/>
              <a:gdLst>
                <a:gd name="T0" fmla="+- 0 10800 530"/>
                <a:gd name="T1" fmla="*/ T0 w 20693"/>
                <a:gd name="T2" fmla="+- 0 10800 349"/>
                <a:gd name="T3" fmla="*/ 10800 h 21251"/>
              </a:gdLst>
              <a:ahLst/>
              <a:cxnLst>
                <a:cxn ang="0">
                  <a:pos x="T1" y="T3"/>
                </a:cxn>
              </a:cxnLst>
              <a:rect l="0" t="0" r="r" b="b"/>
              <a:pathLst>
                <a:path w="20693" h="21251">
                  <a:moveTo>
                    <a:pt x="11406" y="13592"/>
                  </a:moveTo>
                  <a:cubicBezTo>
                    <a:pt x="5722" y="13977"/>
                    <a:pt x="640" y="11255"/>
                    <a:pt x="55" y="7512"/>
                  </a:cubicBezTo>
                  <a:cubicBezTo>
                    <a:pt x="-530" y="3769"/>
                    <a:pt x="3603" y="422"/>
                    <a:pt x="9287" y="36"/>
                  </a:cubicBezTo>
                  <a:cubicBezTo>
                    <a:pt x="14971" y="-349"/>
                    <a:pt x="20053" y="2373"/>
                    <a:pt x="20638" y="6116"/>
                  </a:cubicBezTo>
                  <a:cubicBezTo>
                    <a:pt x="21070" y="8879"/>
                    <a:pt x="18912" y="11538"/>
                    <a:pt x="15185" y="12837"/>
                  </a:cubicBezTo>
                  <a:lnTo>
                    <a:pt x="17000" y="21251"/>
                  </a:lnTo>
                  <a:close/>
                  <a:moveTo>
                    <a:pt x="11406" y="13592"/>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7422" name="Rectangle 14"/>
            <p:cNvSpPr>
              <a:spLocks/>
            </p:cNvSpPr>
            <p:nvPr/>
          </p:nvSpPr>
          <p:spPr bwMode="auto">
            <a:xfrm flipH="1">
              <a:off x="233" y="162"/>
              <a:ext cx="794"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I’m green </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with envy! </a:t>
              </a:r>
            </a:p>
          </p:txBody>
        </p:sp>
      </p:grpSp>
      <p:grpSp>
        <p:nvGrpSpPr>
          <p:cNvPr id="3" name="Group 15"/>
          <p:cNvGrpSpPr>
            <a:grpSpLocks/>
          </p:cNvGrpSpPr>
          <p:nvPr/>
        </p:nvGrpSpPr>
        <p:grpSpPr bwMode="auto">
          <a:xfrm flipH="1">
            <a:off x="5065713" y="3833813"/>
            <a:ext cx="2414587" cy="1176337"/>
            <a:chOff x="0" y="0"/>
            <a:chExt cx="1520" cy="740"/>
          </a:xfrm>
        </p:grpSpPr>
        <p:sp>
          <p:nvSpPr>
            <p:cNvPr id="17424" name="AutoShape 16"/>
            <p:cNvSpPr>
              <a:spLocks/>
            </p:cNvSpPr>
            <p:nvPr/>
          </p:nvSpPr>
          <p:spPr bwMode="auto">
            <a:xfrm>
              <a:off x="0" y="0"/>
              <a:ext cx="1520" cy="740"/>
            </a:xfrm>
            <a:custGeom>
              <a:avLst/>
              <a:gdLst>
                <a:gd name="T0" fmla="*/ 10800 w 21130"/>
                <a:gd name="T1" fmla="+- 0 10800 549"/>
                <a:gd name="T2" fmla="*/ 10800 h 20502"/>
              </a:gdLst>
              <a:ahLst/>
              <a:cxnLst>
                <a:cxn ang="0">
                  <a:pos x="T0" y="T2"/>
                </a:cxn>
              </a:cxnLst>
              <a:rect l="0" t="0" r="r" b="b"/>
              <a:pathLst>
                <a:path w="21130" h="20502">
                  <a:moveTo>
                    <a:pt x="3652" y="9147"/>
                  </a:moveTo>
                  <a:cubicBezTo>
                    <a:pt x="4173" y="3519"/>
                    <a:pt x="8497" y="-549"/>
                    <a:pt x="13309" y="61"/>
                  </a:cubicBezTo>
                  <a:cubicBezTo>
                    <a:pt x="18121" y="670"/>
                    <a:pt x="21600" y="5727"/>
                    <a:pt x="21079" y="11355"/>
                  </a:cubicBezTo>
                  <a:cubicBezTo>
                    <a:pt x="20557" y="16983"/>
                    <a:pt x="16234" y="21051"/>
                    <a:pt x="11421" y="20441"/>
                  </a:cubicBezTo>
                  <a:cubicBezTo>
                    <a:pt x="7869" y="19991"/>
                    <a:pt x="4906" y="17065"/>
                    <a:pt x="3932" y="13044"/>
                  </a:cubicBezTo>
                  <a:lnTo>
                    <a:pt x="0" y="11470"/>
                  </a:lnTo>
                  <a:close/>
                  <a:moveTo>
                    <a:pt x="3652" y="9147"/>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7425" name="Rectangle 17"/>
            <p:cNvSpPr>
              <a:spLocks/>
            </p:cNvSpPr>
            <p:nvPr/>
          </p:nvSpPr>
          <p:spPr bwMode="auto">
            <a:xfrm flipH="1">
              <a:off x="374" y="162"/>
              <a:ext cx="1030"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It’s not easy </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being green! </a:t>
              </a:r>
            </a:p>
          </p:txBody>
        </p:sp>
      </p:grpSp>
    </p:spTree>
    <p:extLst>
      <p:ext uri="{BB962C8B-B14F-4D97-AF65-F5344CB8AC3E}">
        <p14:creationId xmlns:p14="http://schemas.microsoft.com/office/powerpoint/2010/main" val="3848847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wipe(down)">
                                      <p:cBhvr>
                                        <p:cTn id="7" dur="500"/>
                                        <p:tgtEl>
                                          <p:spTgt spid="17419"/>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wipe(right)">
                                      <p:cBhvr>
                                        <p:cTn id="16" dur="500"/>
                                        <p:tgtEl>
                                          <p:spTgt spid="17415"/>
                                        </p:tgtEl>
                                      </p:cBhvr>
                                    </p:animEffect>
                                  </p:childTnLst>
                                </p:cTn>
                              </p:par>
                            </p:childTnLst>
                          </p:cTn>
                        </p:par>
                        <p:par>
                          <p:cTn id="17" fill="hold">
                            <p:stCondLst>
                              <p:cond delay="500"/>
                            </p:stCondLst>
                            <p:childTnLst>
                              <p:par>
                                <p:cTn id="18" presetID="22" presetClass="entr" presetSubtype="2"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a:t>
            </a:r>
            <a:endParaRPr lang="en-US" dirty="0"/>
          </a:p>
        </p:txBody>
      </p:sp>
      <p:sp>
        <p:nvSpPr>
          <p:cNvPr id="3" name="Content Placeholder 2"/>
          <p:cNvSpPr>
            <a:spLocks noGrp="1"/>
          </p:cNvSpPr>
          <p:nvPr>
            <p:ph idx="1"/>
          </p:nvPr>
        </p:nvSpPr>
        <p:spPr/>
        <p:txBody>
          <a:bodyPr/>
          <a:lstStyle/>
          <a:p>
            <a:r>
              <a:rPr lang="en-US" dirty="0" smtClean="0"/>
              <a:t>Why is the Calvin Cycle necessary?</a:t>
            </a:r>
          </a:p>
          <a:p>
            <a:r>
              <a:rPr lang="en-US" dirty="0" smtClean="0"/>
              <a:t>How do the products of the light reactions contribute to the function of the Calvin cycle?</a:t>
            </a:r>
          </a:p>
          <a:p>
            <a:r>
              <a:rPr lang="en-US" dirty="0"/>
              <a:t>Why have some plants had to adapt photosynthesis to the constraints of their environment?</a:t>
            </a:r>
          </a:p>
          <a:p>
            <a:endParaRPr lang="en-US" dirty="0" smtClean="0"/>
          </a:p>
          <a:p>
            <a:pPr marL="0" indent="0">
              <a:buNone/>
            </a:pPr>
            <a:endParaRPr lang="en-US" dirty="0"/>
          </a:p>
        </p:txBody>
      </p:sp>
    </p:spTree>
    <p:extLst>
      <p:ext uri="{BB962C8B-B14F-4D97-AF65-F5344CB8AC3E}">
        <p14:creationId xmlns:p14="http://schemas.microsoft.com/office/powerpoint/2010/main" val="35204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a:ln/>
        </p:spPr>
        <p:txBody>
          <a:bodyPr rIns="132080"/>
          <a:lstStyle/>
          <a:p>
            <a:r>
              <a:rPr lang="en-US"/>
              <a:t>Accounting </a:t>
            </a:r>
          </a:p>
        </p:txBody>
      </p:sp>
      <p:sp>
        <p:nvSpPr>
          <p:cNvPr id="18440" name="Rectangle 8"/>
          <p:cNvSpPr>
            <a:spLocks noGrp="1" noChangeArrowheads="1"/>
          </p:cNvSpPr>
          <p:nvPr>
            <p:ph type="body" idx="1"/>
          </p:nvPr>
        </p:nvSpPr>
        <p:spPr>
          <a:xfrm>
            <a:off x="838200" y="1371600"/>
            <a:ext cx="7772400" cy="5257800"/>
          </a:xfrm>
          <a:ln/>
        </p:spPr>
        <p:txBody>
          <a:bodyPr rIns="132080"/>
          <a:lstStyle/>
          <a:p>
            <a:r>
              <a:rPr lang="en-US"/>
              <a:t>The accounting is complicated</a:t>
            </a:r>
          </a:p>
          <a:p>
            <a:pPr marL="782638" lvl="1"/>
            <a:r>
              <a:rPr lang="en-US"/>
              <a:t>3 turns of Calvin cycle = </a:t>
            </a:r>
            <a:r>
              <a:rPr lang="en-US">
                <a:solidFill>
                  <a:srgbClr val="CC0000"/>
                </a:solidFill>
              </a:rPr>
              <a:t>1</a:t>
            </a:r>
            <a:r>
              <a:rPr lang="en-US"/>
              <a:t> </a:t>
            </a:r>
            <a:r>
              <a:rPr lang="en-US">
                <a:solidFill>
                  <a:srgbClr val="CC0000"/>
                </a:solidFill>
              </a:rPr>
              <a:t>G3P</a:t>
            </a:r>
          </a:p>
          <a:p>
            <a:pPr marL="782638" lvl="1"/>
            <a:r>
              <a:rPr lang="en-US">
                <a:solidFill>
                  <a:srgbClr val="660066"/>
                </a:solidFill>
              </a:rPr>
              <a:t>3 CO</a:t>
            </a:r>
            <a:r>
              <a:rPr lang="en-US" baseline="-25000">
                <a:solidFill>
                  <a:srgbClr val="660066"/>
                </a:solidFill>
              </a:rPr>
              <a:t>2</a:t>
            </a:r>
            <a:r>
              <a:rPr lang="en-US"/>
              <a:t> </a:t>
            </a:r>
            <a:r>
              <a:rPr lang="en-US" sz="3400" b="0">
                <a:solidFill>
                  <a:srgbClr val="0F116A"/>
                </a:solidFill>
                <a:latin typeface="Symbol" charset="2"/>
                <a:ea typeface="Symbol" charset="2"/>
                <a:cs typeface="Symbol" charset="2"/>
                <a:sym typeface="Symbol" charset="2"/>
              </a:rPr>
              <a:t>→</a:t>
            </a:r>
            <a:r>
              <a:rPr lang="en-US" sz="3400">
                <a:solidFill>
                  <a:srgbClr val="0F116A"/>
                </a:solidFill>
              </a:rPr>
              <a:t> </a:t>
            </a:r>
            <a:r>
              <a:rPr lang="en-US">
                <a:solidFill>
                  <a:srgbClr val="CC0000"/>
                </a:solidFill>
              </a:rPr>
              <a:t>1</a:t>
            </a:r>
            <a:r>
              <a:rPr lang="en-US"/>
              <a:t> </a:t>
            </a:r>
            <a:r>
              <a:rPr lang="en-US">
                <a:solidFill>
                  <a:srgbClr val="CC0000"/>
                </a:solidFill>
              </a:rPr>
              <a:t>G3P </a:t>
            </a:r>
            <a:r>
              <a:rPr lang="en-US">
                <a:solidFill>
                  <a:srgbClr val="0F116A"/>
                </a:solidFill>
              </a:rPr>
              <a:t>(3C)</a:t>
            </a:r>
          </a:p>
          <a:p>
            <a:pPr marL="1811338" lvl="4"/>
            <a:endParaRPr lang="en-US">
              <a:solidFill>
                <a:srgbClr val="CC0000"/>
              </a:solidFill>
            </a:endParaRPr>
          </a:p>
          <a:p>
            <a:pPr marL="782638" lvl="1"/>
            <a:r>
              <a:rPr lang="en-US"/>
              <a:t>6 turns</a:t>
            </a:r>
            <a:r>
              <a:rPr lang="en-US">
                <a:solidFill>
                  <a:srgbClr val="CC0000"/>
                </a:solidFill>
              </a:rPr>
              <a:t> </a:t>
            </a:r>
            <a:r>
              <a:rPr lang="en-US"/>
              <a:t>of Calvin cycle = </a:t>
            </a:r>
            <a:r>
              <a:rPr lang="en-US">
                <a:solidFill>
                  <a:srgbClr val="CC0000"/>
                </a:solidFill>
              </a:rPr>
              <a:t>1</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a:solidFill>
                  <a:srgbClr val="CC0000"/>
                </a:solidFill>
              </a:rPr>
              <a:t> </a:t>
            </a:r>
            <a:r>
              <a:rPr lang="en-US" baseline="-25000">
                <a:solidFill>
                  <a:srgbClr val="CC0000"/>
                </a:solidFill>
              </a:rPr>
              <a:t> </a:t>
            </a:r>
            <a:r>
              <a:rPr lang="en-US">
                <a:solidFill>
                  <a:srgbClr val="0F116A"/>
                </a:solidFill>
              </a:rPr>
              <a:t>(6C)</a:t>
            </a:r>
          </a:p>
          <a:p>
            <a:pPr marL="782638" lvl="1"/>
            <a:r>
              <a:rPr lang="en-US">
                <a:solidFill>
                  <a:srgbClr val="660066"/>
                </a:solidFill>
              </a:rPr>
              <a:t>6 CO</a:t>
            </a:r>
            <a:r>
              <a:rPr lang="en-US" baseline="-25000">
                <a:solidFill>
                  <a:srgbClr val="660066"/>
                </a:solidFill>
              </a:rPr>
              <a:t>2</a:t>
            </a:r>
            <a:r>
              <a:rPr lang="en-US"/>
              <a:t> </a:t>
            </a:r>
            <a:r>
              <a:rPr lang="en-US" sz="3400" b="0">
                <a:solidFill>
                  <a:srgbClr val="0F116A"/>
                </a:solidFill>
                <a:latin typeface="Symbol" charset="2"/>
                <a:ea typeface="Symbol" charset="2"/>
                <a:cs typeface="Symbol" charset="2"/>
                <a:sym typeface="Symbol" charset="2"/>
              </a:rPr>
              <a:t>→</a:t>
            </a:r>
            <a:r>
              <a:rPr lang="en-US" sz="3400">
                <a:solidFill>
                  <a:srgbClr val="0F116A"/>
                </a:solidFill>
              </a:rPr>
              <a:t> </a:t>
            </a:r>
            <a:r>
              <a:rPr lang="en-US">
                <a:solidFill>
                  <a:srgbClr val="CC0000"/>
                </a:solidFill>
              </a:rPr>
              <a:t>1</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a:solidFill>
                  <a:srgbClr val="CC0000"/>
                </a:solidFill>
              </a:rPr>
              <a:t> </a:t>
            </a:r>
            <a:r>
              <a:rPr lang="en-US" baseline="-25000">
                <a:solidFill>
                  <a:srgbClr val="CC0000"/>
                </a:solidFill>
              </a:rPr>
              <a:t> </a:t>
            </a:r>
            <a:r>
              <a:rPr lang="en-US">
                <a:solidFill>
                  <a:srgbClr val="0F116A"/>
                </a:solidFill>
              </a:rPr>
              <a:t>(6C)</a:t>
            </a:r>
          </a:p>
          <a:p>
            <a:pPr marL="782638" lvl="1"/>
            <a:r>
              <a:rPr lang="en-US" u="sng">
                <a:solidFill>
                  <a:srgbClr val="277320"/>
                </a:solidFill>
              </a:rPr>
              <a:t>18</a:t>
            </a:r>
            <a:r>
              <a:rPr lang="en-US">
                <a:solidFill>
                  <a:srgbClr val="277320"/>
                </a:solidFill>
              </a:rPr>
              <a:t> ATP</a:t>
            </a:r>
            <a:r>
              <a:rPr lang="en-US">
                <a:solidFill>
                  <a:srgbClr val="CC0000"/>
                </a:solidFill>
              </a:rPr>
              <a:t> </a:t>
            </a:r>
            <a:r>
              <a:rPr lang="en-US"/>
              <a:t>+ </a:t>
            </a:r>
            <a:r>
              <a:rPr lang="en-US" u="sng">
                <a:solidFill>
                  <a:srgbClr val="277320"/>
                </a:solidFill>
              </a:rPr>
              <a:t>12</a:t>
            </a:r>
            <a:r>
              <a:rPr lang="en-US">
                <a:solidFill>
                  <a:srgbClr val="277320"/>
                </a:solidFill>
              </a:rPr>
              <a:t> NADPH</a:t>
            </a:r>
            <a:r>
              <a:rPr lang="en-US">
                <a:solidFill>
                  <a:srgbClr val="CC0000"/>
                </a:solidFill>
              </a:rPr>
              <a:t> </a:t>
            </a:r>
            <a:r>
              <a:rPr lang="en-US" sz="3400" b="0">
                <a:solidFill>
                  <a:srgbClr val="0F116A"/>
                </a:solidFill>
                <a:latin typeface="Symbol" charset="2"/>
                <a:ea typeface="Symbol" charset="2"/>
                <a:cs typeface="Symbol" charset="2"/>
                <a:sym typeface="Symbol" charset="2"/>
              </a:rPr>
              <a:t>→</a:t>
            </a:r>
            <a:r>
              <a:rPr lang="en-US" sz="3400">
                <a:solidFill>
                  <a:srgbClr val="0F116A"/>
                </a:solidFill>
              </a:rPr>
              <a:t> </a:t>
            </a:r>
            <a:r>
              <a:rPr lang="en-US" u="sng">
                <a:solidFill>
                  <a:srgbClr val="CC0000"/>
                </a:solidFill>
              </a:rPr>
              <a:t>1</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p>
          <a:p>
            <a:pPr marL="782638" lvl="1"/>
            <a:endParaRPr lang="en-US" baseline="-25000">
              <a:solidFill>
                <a:srgbClr val="CC0000"/>
              </a:solidFill>
            </a:endParaRPr>
          </a:p>
          <a:p>
            <a:pPr marL="782638" lvl="1"/>
            <a:r>
              <a:rPr lang="en-US"/>
              <a:t>any</a:t>
            </a:r>
            <a:r>
              <a:rPr lang="en-US">
                <a:solidFill>
                  <a:srgbClr val="CC0000"/>
                </a:solidFill>
              </a:rPr>
              <a:t> </a:t>
            </a:r>
            <a:r>
              <a:rPr lang="en-US">
                <a:solidFill>
                  <a:srgbClr val="277320"/>
                </a:solidFill>
              </a:rPr>
              <a:t>ATP</a:t>
            </a:r>
            <a:r>
              <a:rPr lang="en-US">
                <a:solidFill>
                  <a:srgbClr val="CC0000"/>
                </a:solidFill>
              </a:rPr>
              <a:t> </a:t>
            </a:r>
            <a:r>
              <a:rPr lang="en-US"/>
              <a:t>left over from light reactions will be used elsewhere by the cell </a:t>
            </a:r>
          </a:p>
        </p:txBody>
      </p:sp>
    </p:spTree>
    <p:extLst>
      <p:ext uri="{BB962C8B-B14F-4D97-AF65-F5344CB8AC3E}">
        <p14:creationId xmlns:p14="http://schemas.microsoft.com/office/powerpoint/2010/main" val="5374850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2588" y="1343025"/>
            <a:ext cx="6307137" cy="5449888"/>
          </a:xfrm>
          <a:prstGeom prst="rect">
            <a:avLst/>
          </a:prstGeom>
          <a:noFill/>
          <a:ln w="9525" cap="flat">
            <a:noFill/>
            <a:miter lim="800000"/>
            <a:headEnd/>
            <a:tailEnd/>
          </a:ln>
        </p:spPr>
      </p:pic>
      <p:sp>
        <p:nvSpPr>
          <p:cNvPr id="20488" name="Rectangle 8"/>
          <p:cNvSpPr>
            <a:spLocks noGrp="1" noChangeArrowheads="1"/>
          </p:cNvSpPr>
          <p:nvPr>
            <p:ph type="title"/>
          </p:nvPr>
        </p:nvSpPr>
        <p:spPr>
          <a:ln/>
        </p:spPr>
        <p:txBody>
          <a:bodyPr rIns="132080"/>
          <a:lstStyle/>
          <a:p>
            <a:r>
              <a:rPr lang="en-US"/>
              <a:t>Light Reactions</a:t>
            </a:r>
          </a:p>
        </p:txBody>
      </p:sp>
      <p:sp>
        <p:nvSpPr>
          <p:cNvPr id="20489" name="Rectangle 9"/>
          <p:cNvSpPr>
            <a:spLocks/>
          </p:cNvSpPr>
          <p:nvPr/>
        </p:nvSpPr>
        <p:spPr bwMode="auto">
          <a:xfrm>
            <a:off x="2595563" y="6367463"/>
            <a:ext cx="4159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O</a:t>
            </a:r>
            <a:r>
              <a:rPr lang="en-US" sz="1800" b="1" baseline="-25000">
                <a:solidFill>
                  <a:srgbClr val="FFFFFF"/>
                </a:solidFill>
                <a:latin typeface="Arial" charset="0"/>
                <a:ea typeface="Arial" charset="0"/>
                <a:cs typeface="Arial" charset="0"/>
                <a:sym typeface="Arial" charset="0"/>
              </a:rPr>
              <a:t>2</a:t>
            </a:r>
          </a:p>
        </p:txBody>
      </p:sp>
      <p:sp>
        <p:nvSpPr>
          <p:cNvPr id="20490" name="Rectangle 10"/>
          <p:cNvSpPr>
            <a:spLocks/>
          </p:cNvSpPr>
          <p:nvPr/>
        </p:nvSpPr>
        <p:spPr bwMode="auto">
          <a:xfrm>
            <a:off x="2530475" y="2422525"/>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H</a:t>
            </a:r>
            <a:r>
              <a:rPr lang="en-US" sz="1800" b="1" baseline="-25000">
                <a:solidFill>
                  <a:srgbClr val="0F116A"/>
                </a:solidFill>
                <a:latin typeface="Arial" charset="0"/>
                <a:ea typeface="Arial" charset="0"/>
                <a:cs typeface="Arial" charset="0"/>
                <a:sym typeface="Arial" charset="0"/>
              </a:rPr>
              <a:t>2</a:t>
            </a:r>
            <a:r>
              <a:rPr lang="en-US" sz="1800" b="1">
                <a:solidFill>
                  <a:srgbClr val="0F116A"/>
                </a:solidFill>
                <a:latin typeface="Arial" charset="0"/>
                <a:ea typeface="Arial" charset="0"/>
                <a:cs typeface="Arial" charset="0"/>
                <a:sym typeface="Arial" charset="0"/>
              </a:rPr>
              <a:t>O</a:t>
            </a:r>
          </a:p>
        </p:txBody>
      </p:sp>
      <p:sp>
        <p:nvSpPr>
          <p:cNvPr id="20491" name="Rectangle 11"/>
          <p:cNvSpPr>
            <a:spLocks/>
          </p:cNvSpPr>
          <p:nvPr/>
        </p:nvSpPr>
        <p:spPr bwMode="auto">
          <a:xfrm>
            <a:off x="1876425" y="4208463"/>
            <a:ext cx="1906588" cy="622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Energy 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0492" name="Freeform 12"/>
          <p:cNvSpPr>
            <a:spLocks/>
          </p:cNvSpPr>
          <p:nvPr/>
        </p:nvSpPr>
        <p:spPr bwMode="auto">
          <a:xfrm>
            <a:off x="3349625" y="4664075"/>
            <a:ext cx="990600" cy="990600"/>
          </a:xfrm>
          <a:custGeom>
            <a:avLst/>
            <a:gdLst/>
            <a:ahLst/>
            <a:cxnLst>
              <a:cxn ang="0">
                <a:pos x="4734" y="0"/>
              </a:cxn>
              <a:cxn ang="0">
                <a:pos x="0" y="21600"/>
              </a:cxn>
              <a:cxn ang="0">
                <a:pos x="20515" y="19938"/>
              </a:cxn>
              <a:cxn ang="0">
                <a:pos x="16932" y="4742"/>
              </a:cxn>
              <a:cxn ang="0">
                <a:pos x="7890" y="0"/>
              </a:cxn>
              <a:cxn ang="0">
                <a:pos x="3156" y="1662"/>
              </a:cxn>
            </a:cxnLst>
            <a:rect l="0" t="0" r="r" b="b"/>
            <a:pathLst>
              <a:path w="20515" h="21600">
                <a:moveTo>
                  <a:pt x="4734" y="0"/>
                </a:moveTo>
                <a:lnTo>
                  <a:pt x="0" y="21600"/>
                </a:lnTo>
                <a:lnTo>
                  <a:pt x="20515" y="19938"/>
                </a:lnTo>
                <a:cubicBezTo>
                  <a:pt x="17293" y="4812"/>
                  <a:pt x="21600" y="7373"/>
                  <a:pt x="16932" y="4742"/>
                </a:cubicBezTo>
                <a:lnTo>
                  <a:pt x="7890" y="0"/>
                </a:lnTo>
                <a:lnTo>
                  <a:pt x="3156" y="1662"/>
                </a:lnTo>
              </a:path>
            </a:pathLst>
          </a:cu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3"/>
          <p:cNvGrpSpPr>
            <a:grpSpLocks/>
          </p:cNvGrpSpPr>
          <p:nvPr/>
        </p:nvGrpSpPr>
        <p:grpSpPr bwMode="auto">
          <a:xfrm>
            <a:off x="3575050" y="5449888"/>
            <a:ext cx="762000" cy="498475"/>
            <a:chOff x="0" y="0"/>
            <a:chExt cx="480" cy="314"/>
          </a:xfrm>
        </p:grpSpPr>
        <p:sp>
          <p:nvSpPr>
            <p:cNvPr id="20494" name="AutoShape 14"/>
            <p:cNvSpPr>
              <a:spLocks/>
            </p:cNvSpPr>
            <p:nvPr/>
          </p:nvSpPr>
          <p:spPr bwMode="auto">
            <a:xfrm>
              <a:off x="0" y="0"/>
              <a:ext cx="480" cy="314"/>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0495" name="Rectangle 15"/>
            <p:cNvSpPr>
              <a:spLocks/>
            </p:cNvSpPr>
            <p:nvPr/>
          </p:nvSpPr>
          <p:spPr bwMode="auto">
            <a:xfrm>
              <a:off x="17" y="23"/>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sp>
        <p:nvSpPr>
          <p:cNvPr id="20496" name="Rectangle 16"/>
          <p:cNvSpPr>
            <a:spLocks/>
          </p:cNvSpPr>
          <p:nvPr/>
        </p:nvSpPr>
        <p:spPr bwMode="auto">
          <a:xfrm>
            <a:off x="5283200" y="2498725"/>
            <a:ext cx="3759200" cy="1892300"/>
          </a:xfrm>
          <a:prstGeom prst="rect">
            <a:avLst/>
          </a:prstGeom>
          <a:solidFill>
            <a:srgbClr val="FFFFFF">
              <a:alpha val="49803"/>
            </a:srgbClr>
          </a:solidFill>
          <a:ln w="9525" cap="flat">
            <a:noFill/>
            <a:miter lim="800000"/>
            <a:headEnd type="none" w="med" len="med"/>
            <a:tailEnd type="none" w="med" len="med"/>
          </a:ln>
        </p:spPr>
        <p:txBody>
          <a:bodyPr lIns="0" tIns="0" rIns="40639" bIns="0">
            <a:prstTxWarp prst="textNoShape">
              <a:avLst/>
            </a:prstTxWarp>
          </a:bodyPr>
          <a:lstStyle/>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produces ATP</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produces NADPH</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releases O</a:t>
            </a:r>
            <a:r>
              <a:rPr lang="en-US" sz="3000" baseline="-25000" dirty="0">
                <a:solidFill>
                  <a:srgbClr val="0F116A"/>
                </a:solidFill>
                <a:latin typeface="Arial" charset="0"/>
                <a:ea typeface="Arial" charset="0"/>
                <a:cs typeface="Arial" charset="0"/>
                <a:sym typeface="Arial" charset="0"/>
              </a:rPr>
              <a:t>2</a:t>
            </a:r>
            <a:r>
              <a:rPr lang="en-US" sz="3000" dirty="0">
                <a:solidFill>
                  <a:srgbClr val="0F116A"/>
                </a:solidFill>
                <a:latin typeface="Arial" charset="0"/>
                <a:ea typeface="Arial" charset="0"/>
                <a:cs typeface="Arial" charset="0"/>
                <a:sym typeface="Arial" charset="0"/>
              </a:rPr>
              <a:t> as a waste product</a:t>
            </a:r>
          </a:p>
        </p:txBody>
      </p:sp>
      <p:grpSp>
        <p:nvGrpSpPr>
          <p:cNvPr id="3" name="Group 17"/>
          <p:cNvGrpSpPr>
            <a:grpSpLocks/>
          </p:cNvGrpSpPr>
          <p:nvPr/>
        </p:nvGrpSpPr>
        <p:grpSpPr bwMode="auto">
          <a:xfrm>
            <a:off x="574675" y="2514600"/>
            <a:ext cx="1352550" cy="946150"/>
            <a:chOff x="0" y="0"/>
            <a:chExt cx="852" cy="596"/>
          </a:xfrm>
        </p:grpSpPr>
        <p:sp>
          <p:nvSpPr>
            <p:cNvPr id="20498" name="AutoShape 18"/>
            <p:cNvSpPr>
              <a:spLocks/>
            </p:cNvSpPr>
            <p:nvPr/>
          </p:nvSpPr>
          <p:spPr bwMode="auto">
            <a:xfrm>
              <a:off x="0" y="0"/>
              <a:ext cx="852" cy="596"/>
            </a:xfrm>
            <a:prstGeom prst="star16">
              <a:avLst>
                <a:gd name="adj" fmla="val 37500"/>
              </a:avLst>
            </a:pr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499" name="Rectangle 19"/>
            <p:cNvSpPr>
              <a:spLocks/>
            </p:cNvSpPr>
            <p:nvPr/>
          </p:nvSpPr>
          <p:spPr bwMode="auto">
            <a:xfrm>
              <a:off x="74" y="161"/>
              <a:ext cx="657" cy="22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sunlight</a:t>
              </a:r>
            </a:p>
          </p:txBody>
        </p:sp>
      </p:grpSp>
      <p:grpSp>
        <p:nvGrpSpPr>
          <p:cNvPr id="4" name="Group 20"/>
          <p:cNvGrpSpPr>
            <a:grpSpLocks/>
          </p:cNvGrpSpPr>
          <p:nvPr/>
        </p:nvGrpSpPr>
        <p:grpSpPr bwMode="auto">
          <a:xfrm>
            <a:off x="2503488" y="1346200"/>
            <a:ext cx="6564312" cy="901700"/>
            <a:chOff x="0" y="0"/>
            <a:chExt cx="4135" cy="568"/>
          </a:xfrm>
        </p:grpSpPr>
        <p:sp>
          <p:nvSpPr>
            <p:cNvPr id="20501" name="Rectangle 21"/>
            <p:cNvSpPr>
              <a:spLocks/>
            </p:cNvSpPr>
            <p:nvPr/>
          </p:nvSpPr>
          <p:spPr bwMode="auto">
            <a:xfrm>
              <a:off x="0" y="0"/>
              <a:ext cx="4135" cy="568"/>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502" name="Rectangle 22"/>
            <p:cNvSpPr>
              <a:spLocks/>
            </p:cNvSpPr>
            <p:nvPr/>
          </p:nvSpPr>
          <p:spPr bwMode="auto">
            <a:xfrm>
              <a:off x="29" y="69"/>
              <a:ext cx="487"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20503" name="Rectangle 23"/>
            <p:cNvSpPr>
              <a:spLocks/>
            </p:cNvSpPr>
            <p:nvPr/>
          </p:nvSpPr>
          <p:spPr bwMode="auto">
            <a:xfrm>
              <a:off x="1966" y="101"/>
              <a:ext cx="467"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ATP</a:t>
              </a:r>
            </a:p>
          </p:txBody>
        </p:sp>
        <p:sp>
          <p:nvSpPr>
            <p:cNvPr id="20504" name="Rectangle 24"/>
            <p:cNvSpPr>
              <a:spLocks/>
            </p:cNvSpPr>
            <p:nvPr/>
          </p:nvSpPr>
          <p:spPr bwMode="auto">
            <a:xfrm>
              <a:off x="3769" y="69"/>
              <a:ext cx="33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2</a:t>
              </a:r>
            </a:p>
          </p:txBody>
        </p:sp>
        <p:sp>
          <p:nvSpPr>
            <p:cNvPr id="20505" name="Rectangle 25"/>
            <p:cNvSpPr>
              <a:spLocks/>
            </p:cNvSpPr>
            <p:nvPr/>
          </p:nvSpPr>
          <p:spPr bwMode="auto">
            <a:xfrm>
              <a:off x="789" y="41"/>
              <a:ext cx="779"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20506" name="Rectangle 26"/>
            <p:cNvSpPr>
              <a:spLocks/>
            </p:cNvSpPr>
            <p:nvPr/>
          </p:nvSpPr>
          <p:spPr bwMode="auto">
            <a:xfrm>
              <a:off x="1597" y="89"/>
              <a:ext cx="334"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0507" name="Rectangle 27"/>
            <p:cNvSpPr>
              <a:spLocks/>
            </p:cNvSpPr>
            <p:nvPr/>
          </p:nvSpPr>
          <p:spPr bwMode="auto">
            <a:xfrm>
              <a:off x="3522" y="89"/>
              <a:ext cx="220"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0508" name="Rectangle 28"/>
            <p:cNvSpPr>
              <a:spLocks/>
            </p:cNvSpPr>
            <p:nvPr/>
          </p:nvSpPr>
          <p:spPr bwMode="auto">
            <a:xfrm>
              <a:off x="542" y="89"/>
              <a:ext cx="220"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0509" name="Rectangle 29"/>
            <p:cNvSpPr>
              <a:spLocks/>
            </p:cNvSpPr>
            <p:nvPr/>
          </p:nvSpPr>
          <p:spPr bwMode="auto">
            <a:xfrm>
              <a:off x="2467" y="89"/>
              <a:ext cx="220"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0510" name="Rectangle 30"/>
            <p:cNvSpPr>
              <a:spLocks/>
            </p:cNvSpPr>
            <p:nvPr/>
          </p:nvSpPr>
          <p:spPr bwMode="auto">
            <a:xfrm>
              <a:off x="2715" y="101"/>
              <a:ext cx="780"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NADPH</a:t>
              </a:r>
            </a:p>
          </p:txBody>
        </p:sp>
      </p:grpSp>
      <p:grpSp>
        <p:nvGrpSpPr>
          <p:cNvPr id="5" name="Group 31"/>
          <p:cNvGrpSpPr>
            <a:grpSpLocks/>
          </p:cNvGrpSpPr>
          <p:nvPr/>
        </p:nvGrpSpPr>
        <p:grpSpPr bwMode="auto">
          <a:xfrm>
            <a:off x="3440113" y="4837113"/>
            <a:ext cx="1033462" cy="498475"/>
            <a:chOff x="0" y="0"/>
            <a:chExt cx="650" cy="314"/>
          </a:xfrm>
        </p:grpSpPr>
        <p:sp>
          <p:nvSpPr>
            <p:cNvPr id="20512" name="Oval 32"/>
            <p:cNvSpPr>
              <a:spLocks/>
            </p:cNvSpPr>
            <p:nvPr/>
          </p:nvSpPr>
          <p:spPr bwMode="auto">
            <a:xfrm>
              <a:off x="85"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0513" name="Rectangle 33"/>
            <p:cNvSpPr>
              <a:spLocks/>
            </p:cNvSpPr>
            <p:nvPr/>
          </p:nvSpPr>
          <p:spPr bwMode="auto">
            <a:xfrm>
              <a:off x="0" y="45"/>
              <a:ext cx="650"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NADPH</a:t>
              </a:r>
            </a:p>
          </p:txBody>
        </p:sp>
      </p:grpSp>
      <p:sp>
        <p:nvSpPr>
          <p:cNvPr id="20514" name="Freeform 34"/>
          <p:cNvSpPr>
            <a:spLocks/>
          </p:cNvSpPr>
          <p:nvPr/>
        </p:nvSpPr>
        <p:spPr bwMode="auto">
          <a:xfrm>
            <a:off x="920750" y="5710238"/>
            <a:ext cx="1695450" cy="935037"/>
          </a:xfrm>
          <a:custGeom>
            <a:avLst/>
            <a:gdLst/>
            <a:ahLst/>
            <a:cxnLst>
              <a:cxn ang="0">
                <a:pos x="21600" y="21600"/>
              </a:cxn>
              <a:cxn ang="0">
                <a:pos x="16748" y="18685"/>
              </a:cxn>
              <a:cxn ang="0">
                <a:pos x="18773" y="13649"/>
              </a:cxn>
              <a:cxn ang="0">
                <a:pos x="13542" y="17757"/>
              </a:cxn>
              <a:cxn ang="0">
                <a:pos x="15567" y="10800"/>
              </a:cxn>
              <a:cxn ang="0">
                <a:pos x="9281" y="14908"/>
              </a:cxn>
              <a:cxn ang="0">
                <a:pos x="12108" y="7620"/>
              </a:cxn>
              <a:cxn ang="0">
                <a:pos x="4641" y="12390"/>
              </a:cxn>
              <a:cxn ang="0">
                <a:pos x="7256" y="3777"/>
              </a:cxn>
              <a:cxn ang="0">
                <a:pos x="0" y="0"/>
              </a:cxn>
            </a:cxnLst>
            <a:rect l="0" t="0" r="r" b="b"/>
            <a:pathLst>
              <a:path w="21600" h="21600">
                <a:moveTo>
                  <a:pt x="21600" y="21600"/>
                </a:moveTo>
                <a:cubicBezTo>
                  <a:pt x="19406" y="20805"/>
                  <a:pt x="17213" y="20010"/>
                  <a:pt x="16748" y="18685"/>
                </a:cubicBezTo>
                <a:cubicBezTo>
                  <a:pt x="16284" y="17360"/>
                  <a:pt x="19322" y="13782"/>
                  <a:pt x="18773" y="13649"/>
                </a:cubicBezTo>
                <a:cubicBezTo>
                  <a:pt x="18225" y="13517"/>
                  <a:pt x="14091" y="18221"/>
                  <a:pt x="13542" y="17757"/>
                </a:cubicBezTo>
                <a:cubicBezTo>
                  <a:pt x="12994" y="17293"/>
                  <a:pt x="16284" y="11264"/>
                  <a:pt x="15567" y="10800"/>
                </a:cubicBezTo>
                <a:cubicBezTo>
                  <a:pt x="14850" y="10336"/>
                  <a:pt x="9872" y="15438"/>
                  <a:pt x="9281" y="14908"/>
                </a:cubicBezTo>
                <a:cubicBezTo>
                  <a:pt x="8691" y="14378"/>
                  <a:pt x="12867" y="8017"/>
                  <a:pt x="12108" y="7620"/>
                </a:cubicBezTo>
                <a:cubicBezTo>
                  <a:pt x="11348" y="7222"/>
                  <a:pt x="5442" y="13053"/>
                  <a:pt x="4641" y="12390"/>
                </a:cubicBezTo>
                <a:cubicBezTo>
                  <a:pt x="3839" y="11728"/>
                  <a:pt x="8016" y="5831"/>
                  <a:pt x="7256" y="3777"/>
                </a:cubicBezTo>
                <a:cubicBezTo>
                  <a:pt x="6497" y="1723"/>
                  <a:pt x="3248" y="861"/>
                  <a:pt x="0" y="0"/>
                </a:cubicBezTo>
              </a:path>
            </a:pathLst>
          </a:custGeom>
          <a:noFill/>
          <a:ln w="38100" cap="flat">
            <a:solidFill>
              <a:srgbClr val="CC0000"/>
            </a:solidFill>
            <a:prstDash val="solid"/>
            <a:round/>
            <a:headEnd type="none" w="med" len="med"/>
            <a:tailEnd type="triangl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27678832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8300" y="1339850"/>
            <a:ext cx="6324600" cy="5476875"/>
          </a:xfrm>
          <a:prstGeom prst="rect">
            <a:avLst/>
          </a:prstGeom>
          <a:noFill/>
          <a:ln w="9525" cap="flat">
            <a:noFill/>
            <a:miter lim="800000"/>
            <a:headEnd/>
            <a:tailEnd/>
          </a:ln>
        </p:spPr>
      </p:pic>
      <p:sp>
        <p:nvSpPr>
          <p:cNvPr id="21512" name="Rectangle 8"/>
          <p:cNvSpPr>
            <a:spLocks noGrp="1" noChangeArrowheads="1"/>
          </p:cNvSpPr>
          <p:nvPr>
            <p:ph type="title"/>
          </p:nvPr>
        </p:nvSpPr>
        <p:spPr>
          <a:ln/>
        </p:spPr>
        <p:txBody>
          <a:bodyPr rIns="132080"/>
          <a:lstStyle/>
          <a:p>
            <a:r>
              <a:rPr lang="en-US"/>
              <a:t>Calvin Cycle</a:t>
            </a:r>
          </a:p>
        </p:txBody>
      </p:sp>
      <p:sp>
        <p:nvSpPr>
          <p:cNvPr id="21513" name="Rectangle 9"/>
          <p:cNvSpPr>
            <a:spLocks/>
          </p:cNvSpPr>
          <p:nvPr/>
        </p:nvSpPr>
        <p:spPr bwMode="auto">
          <a:xfrm>
            <a:off x="4545013" y="6391275"/>
            <a:ext cx="903287" cy="355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sugars</a:t>
            </a:r>
          </a:p>
        </p:txBody>
      </p:sp>
      <p:sp>
        <p:nvSpPr>
          <p:cNvPr id="21514" name="Rectangle 10"/>
          <p:cNvSpPr>
            <a:spLocks/>
          </p:cNvSpPr>
          <p:nvPr/>
        </p:nvSpPr>
        <p:spPr bwMode="auto">
          <a:xfrm>
            <a:off x="4729163" y="2465388"/>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CO</a:t>
            </a:r>
            <a:r>
              <a:rPr lang="en-US" sz="1800" b="1" baseline="-25000">
                <a:solidFill>
                  <a:srgbClr val="0F116A"/>
                </a:solidFill>
                <a:latin typeface="Arial" charset="0"/>
                <a:ea typeface="Arial" charset="0"/>
                <a:cs typeface="Arial" charset="0"/>
                <a:sym typeface="Arial" charset="0"/>
              </a:rPr>
              <a:t>2</a:t>
            </a:r>
          </a:p>
        </p:txBody>
      </p:sp>
      <p:sp>
        <p:nvSpPr>
          <p:cNvPr id="21515" name="Rectangle 11"/>
          <p:cNvSpPr>
            <a:spLocks/>
          </p:cNvSpPr>
          <p:nvPr/>
        </p:nvSpPr>
        <p:spPr bwMode="auto">
          <a:xfrm>
            <a:off x="4364038" y="3990975"/>
            <a:ext cx="1246187" cy="889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1516" name="Freeform 12"/>
          <p:cNvSpPr>
            <a:spLocks/>
          </p:cNvSpPr>
          <p:nvPr/>
        </p:nvSpPr>
        <p:spPr bwMode="auto">
          <a:xfrm>
            <a:off x="3200400" y="4648200"/>
            <a:ext cx="990600" cy="990600"/>
          </a:xfrm>
          <a:custGeom>
            <a:avLst/>
            <a:gdLst/>
            <a:ahLst/>
            <a:cxnLst>
              <a:cxn ang="0">
                <a:pos x="4734" y="0"/>
              </a:cxn>
              <a:cxn ang="0">
                <a:pos x="0" y="21600"/>
              </a:cxn>
              <a:cxn ang="0">
                <a:pos x="20515" y="19938"/>
              </a:cxn>
              <a:cxn ang="0">
                <a:pos x="16932" y="4742"/>
              </a:cxn>
              <a:cxn ang="0">
                <a:pos x="7890" y="0"/>
              </a:cxn>
              <a:cxn ang="0">
                <a:pos x="3156" y="1662"/>
              </a:cxn>
            </a:cxnLst>
            <a:rect l="0" t="0" r="r" b="b"/>
            <a:pathLst>
              <a:path w="20515" h="21600">
                <a:moveTo>
                  <a:pt x="4734" y="0"/>
                </a:moveTo>
                <a:lnTo>
                  <a:pt x="0" y="21600"/>
                </a:lnTo>
                <a:lnTo>
                  <a:pt x="20515" y="19938"/>
                </a:lnTo>
                <a:cubicBezTo>
                  <a:pt x="17293" y="4812"/>
                  <a:pt x="21600" y="7373"/>
                  <a:pt x="16932" y="4742"/>
                </a:cubicBezTo>
                <a:lnTo>
                  <a:pt x="7890" y="0"/>
                </a:lnTo>
                <a:lnTo>
                  <a:pt x="3156" y="1662"/>
                </a:lnTo>
              </a:path>
            </a:pathLst>
          </a:cu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1517" name="Oval 13"/>
          <p:cNvSpPr>
            <a:spLocks/>
          </p:cNvSpPr>
          <p:nvPr/>
        </p:nvSpPr>
        <p:spPr bwMode="auto">
          <a:xfrm>
            <a:off x="3733800" y="4114800"/>
            <a:ext cx="228600" cy="228600"/>
          </a:xfrm>
          <a:prstGeom prst="ellipse">
            <a:avLst/>
          </a:pr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4"/>
          <p:cNvGrpSpPr>
            <a:grpSpLocks/>
          </p:cNvGrpSpPr>
          <p:nvPr/>
        </p:nvGrpSpPr>
        <p:grpSpPr bwMode="auto">
          <a:xfrm>
            <a:off x="3371850" y="3262313"/>
            <a:ext cx="685800" cy="450850"/>
            <a:chOff x="0" y="0"/>
            <a:chExt cx="432" cy="284"/>
          </a:xfrm>
        </p:grpSpPr>
        <p:sp>
          <p:nvSpPr>
            <p:cNvPr id="21519" name="Oval 15"/>
            <p:cNvSpPr>
              <a:spLocks/>
            </p:cNvSpPr>
            <p:nvPr/>
          </p:nvSpPr>
          <p:spPr bwMode="auto">
            <a:xfrm>
              <a:off x="0" y="0"/>
              <a:ext cx="432" cy="284"/>
            </a:xfrm>
            <a:prstGeom prst="ellipse">
              <a:avLst/>
            </a:prstGeom>
            <a:solidFill>
              <a:srgbClr val="FFCC00"/>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1520" name="Rectangle 16"/>
            <p:cNvSpPr>
              <a:spLocks/>
            </p:cNvSpPr>
            <p:nvPr/>
          </p:nvSpPr>
          <p:spPr bwMode="auto">
            <a:xfrm>
              <a:off x="23" y="38"/>
              <a:ext cx="385" cy="208"/>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1800" b="1">
                  <a:solidFill>
                    <a:srgbClr val="660000"/>
                  </a:solidFill>
                  <a:latin typeface="Arial" charset="0"/>
                  <a:ea typeface="Arial" charset="0"/>
                  <a:cs typeface="Arial" charset="0"/>
                  <a:sym typeface="Arial" charset="0"/>
                </a:rPr>
                <a:t>ADP</a:t>
              </a:r>
            </a:p>
          </p:txBody>
        </p:sp>
      </p:grpSp>
      <p:sp>
        <p:nvSpPr>
          <p:cNvPr id="21521" name="Rectangle 17"/>
          <p:cNvSpPr>
            <a:spLocks/>
          </p:cNvSpPr>
          <p:nvPr/>
        </p:nvSpPr>
        <p:spPr bwMode="auto">
          <a:xfrm>
            <a:off x="6016625" y="2438400"/>
            <a:ext cx="3136900" cy="3238500"/>
          </a:xfrm>
          <a:prstGeom prst="rect">
            <a:avLst/>
          </a:prstGeom>
          <a:solidFill>
            <a:srgbClr val="FFFFFF">
              <a:alpha val="49803"/>
            </a:srgbClr>
          </a:solidFill>
          <a:ln w="9525" cap="flat">
            <a:noFill/>
            <a:miter lim="800000"/>
            <a:headEnd type="none" w="med" len="med"/>
            <a:tailEnd type="none" w="med" len="med"/>
          </a:ln>
        </p:spPr>
        <p:txBody>
          <a:bodyPr lIns="0" tIns="0" rIns="40639" bIns="0">
            <a:prstTxWarp prst="textNoShape">
              <a:avLst/>
            </a:prstTxWarp>
          </a:bodyPr>
          <a:lstStyle/>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builds sugars</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uses ATP &amp; NADPH</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recycles ADP &amp; NADP </a:t>
            </a:r>
          </a:p>
          <a:p>
            <a:pPr marL="328613" indent="-288925">
              <a:buClr>
                <a:srgbClr val="6F89F7"/>
              </a:buClr>
              <a:buSzPct val="100000"/>
              <a:buFont typeface="Wingdings" charset="2"/>
              <a:buChar char="§"/>
            </a:pPr>
            <a:r>
              <a:rPr lang="en-US" sz="2200" dirty="0">
                <a:solidFill>
                  <a:srgbClr val="0F116A"/>
                </a:solidFill>
                <a:latin typeface="Arial" charset="0"/>
                <a:ea typeface="Arial" charset="0"/>
                <a:cs typeface="Arial" charset="0"/>
                <a:sym typeface="Arial" charset="0"/>
              </a:rPr>
              <a:t>back to make more ATP &amp; NADPH</a:t>
            </a:r>
          </a:p>
        </p:txBody>
      </p:sp>
      <p:grpSp>
        <p:nvGrpSpPr>
          <p:cNvPr id="3" name="Group 18"/>
          <p:cNvGrpSpPr>
            <a:grpSpLocks/>
          </p:cNvGrpSpPr>
          <p:nvPr/>
        </p:nvGrpSpPr>
        <p:grpSpPr bwMode="auto">
          <a:xfrm>
            <a:off x="3333750" y="5383213"/>
            <a:ext cx="762000" cy="498475"/>
            <a:chOff x="0" y="0"/>
            <a:chExt cx="480" cy="314"/>
          </a:xfrm>
        </p:grpSpPr>
        <p:sp>
          <p:nvSpPr>
            <p:cNvPr id="21523" name="AutoShape 19"/>
            <p:cNvSpPr>
              <a:spLocks/>
            </p:cNvSpPr>
            <p:nvPr/>
          </p:nvSpPr>
          <p:spPr bwMode="auto">
            <a:xfrm>
              <a:off x="0" y="0"/>
              <a:ext cx="480" cy="314"/>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1524" name="Rectangle 20"/>
            <p:cNvSpPr>
              <a:spLocks/>
            </p:cNvSpPr>
            <p:nvPr/>
          </p:nvSpPr>
          <p:spPr bwMode="auto">
            <a:xfrm>
              <a:off x="17" y="23"/>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grpSp>
        <p:nvGrpSpPr>
          <p:cNvPr id="4" name="Group 21"/>
          <p:cNvGrpSpPr>
            <a:grpSpLocks/>
          </p:cNvGrpSpPr>
          <p:nvPr/>
        </p:nvGrpSpPr>
        <p:grpSpPr bwMode="auto">
          <a:xfrm>
            <a:off x="3197225" y="4797425"/>
            <a:ext cx="1033463" cy="498475"/>
            <a:chOff x="0" y="0"/>
            <a:chExt cx="650" cy="314"/>
          </a:xfrm>
        </p:grpSpPr>
        <p:sp>
          <p:nvSpPr>
            <p:cNvPr id="21526" name="Oval 22"/>
            <p:cNvSpPr>
              <a:spLocks/>
            </p:cNvSpPr>
            <p:nvPr/>
          </p:nvSpPr>
          <p:spPr bwMode="auto">
            <a:xfrm>
              <a:off x="85"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1527" name="Rectangle 23"/>
            <p:cNvSpPr>
              <a:spLocks/>
            </p:cNvSpPr>
            <p:nvPr/>
          </p:nvSpPr>
          <p:spPr bwMode="auto">
            <a:xfrm>
              <a:off x="0" y="45"/>
              <a:ext cx="650"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NADPH</a:t>
              </a:r>
            </a:p>
          </p:txBody>
        </p:sp>
      </p:grpSp>
      <p:grpSp>
        <p:nvGrpSpPr>
          <p:cNvPr id="5" name="Group 24"/>
          <p:cNvGrpSpPr>
            <a:grpSpLocks/>
          </p:cNvGrpSpPr>
          <p:nvPr/>
        </p:nvGrpSpPr>
        <p:grpSpPr bwMode="auto">
          <a:xfrm>
            <a:off x="3289300" y="3830638"/>
            <a:ext cx="849313" cy="498475"/>
            <a:chOff x="0" y="0"/>
            <a:chExt cx="534" cy="314"/>
          </a:xfrm>
        </p:grpSpPr>
        <p:sp>
          <p:nvSpPr>
            <p:cNvPr id="21529" name="Oval 25"/>
            <p:cNvSpPr>
              <a:spLocks/>
            </p:cNvSpPr>
            <p:nvPr/>
          </p:nvSpPr>
          <p:spPr bwMode="auto">
            <a:xfrm>
              <a:off x="27"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1530" name="Rectangle 26"/>
            <p:cNvSpPr>
              <a:spLocks/>
            </p:cNvSpPr>
            <p:nvPr/>
          </p:nvSpPr>
          <p:spPr bwMode="auto">
            <a:xfrm>
              <a:off x="0" y="45"/>
              <a:ext cx="534"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a:t>
              </a:r>
            </a:p>
          </p:txBody>
        </p:sp>
      </p:grpSp>
      <p:grpSp>
        <p:nvGrpSpPr>
          <p:cNvPr id="6" name="Group 27"/>
          <p:cNvGrpSpPr>
            <a:grpSpLocks/>
          </p:cNvGrpSpPr>
          <p:nvPr/>
        </p:nvGrpSpPr>
        <p:grpSpPr bwMode="auto">
          <a:xfrm>
            <a:off x="1576388" y="1346200"/>
            <a:ext cx="7491412" cy="901700"/>
            <a:chOff x="0" y="0"/>
            <a:chExt cx="4719" cy="568"/>
          </a:xfrm>
        </p:grpSpPr>
        <p:sp>
          <p:nvSpPr>
            <p:cNvPr id="21532" name="Rectangle 28"/>
            <p:cNvSpPr>
              <a:spLocks/>
            </p:cNvSpPr>
            <p:nvPr/>
          </p:nvSpPr>
          <p:spPr bwMode="auto">
            <a:xfrm>
              <a:off x="0" y="0"/>
              <a:ext cx="4719" cy="568"/>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7" name="Group 29"/>
            <p:cNvGrpSpPr>
              <a:grpSpLocks/>
            </p:cNvGrpSpPr>
            <p:nvPr/>
          </p:nvGrpSpPr>
          <p:grpSpPr bwMode="auto">
            <a:xfrm>
              <a:off x="24" y="112"/>
              <a:ext cx="4661" cy="344"/>
              <a:chOff x="0" y="0"/>
              <a:chExt cx="4661" cy="344"/>
            </a:xfrm>
          </p:grpSpPr>
          <p:sp>
            <p:nvSpPr>
              <p:cNvPr id="21534" name="Rectangle 30"/>
              <p:cNvSpPr>
                <a:spLocks/>
              </p:cNvSpPr>
              <p:nvPr/>
            </p:nvSpPr>
            <p:spPr bwMode="auto">
              <a:xfrm>
                <a:off x="0" y="0"/>
                <a:ext cx="48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CO</a:t>
                </a:r>
                <a:r>
                  <a:rPr lang="en-US" sz="2600" b="1" baseline="-25000">
                    <a:solidFill>
                      <a:srgbClr val="CC0000"/>
                    </a:solidFill>
                    <a:latin typeface="Arial" charset="0"/>
                    <a:ea typeface="Arial" charset="0"/>
                    <a:cs typeface="Arial" charset="0"/>
                    <a:sym typeface="Arial" charset="0"/>
                  </a:rPr>
                  <a:t>2</a:t>
                </a:r>
              </a:p>
            </p:txBody>
          </p:sp>
          <p:sp>
            <p:nvSpPr>
              <p:cNvPr id="21535" name="Rectangle 31"/>
              <p:cNvSpPr>
                <a:spLocks/>
              </p:cNvSpPr>
              <p:nvPr/>
            </p:nvSpPr>
            <p:spPr bwMode="auto">
              <a:xfrm>
                <a:off x="2371" y="12"/>
                <a:ext cx="809" cy="3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C</a:t>
                </a:r>
                <a:r>
                  <a:rPr lang="en-US" b="1" baseline="-25000">
                    <a:solidFill>
                      <a:srgbClr val="CC0000"/>
                    </a:solidFill>
                    <a:latin typeface="Arial" charset="0"/>
                    <a:ea typeface="Arial" charset="0"/>
                    <a:cs typeface="Arial" charset="0"/>
                    <a:sym typeface="Arial" charset="0"/>
                  </a:rPr>
                  <a:t>6</a:t>
                </a:r>
                <a:r>
                  <a:rPr lang="en-US" b="1">
                    <a:solidFill>
                      <a:srgbClr val="CC0000"/>
                    </a:solidFill>
                    <a:latin typeface="Arial" charset="0"/>
                    <a:ea typeface="Arial" charset="0"/>
                    <a:cs typeface="Arial" charset="0"/>
                    <a:sym typeface="Arial" charset="0"/>
                  </a:rPr>
                  <a:t>H</a:t>
                </a:r>
                <a:r>
                  <a:rPr lang="en-US" b="1" baseline="-25000">
                    <a:solidFill>
                      <a:srgbClr val="CC0000"/>
                    </a:solidFill>
                    <a:latin typeface="Arial" charset="0"/>
                    <a:ea typeface="Arial" charset="0"/>
                    <a:cs typeface="Arial" charset="0"/>
                    <a:sym typeface="Arial" charset="0"/>
                  </a:rPr>
                  <a:t>12</a:t>
                </a:r>
                <a:r>
                  <a:rPr lang="en-US" b="1">
                    <a:solidFill>
                      <a:srgbClr val="CC0000"/>
                    </a:solidFill>
                    <a:latin typeface="Arial" charset="0"/>
                    <a:ea typeface="Arial" charset="0"/>
                    <a:cs typeface="Arial" charset="0"/>
                    <a:sym typeface="Arial" charset="0"/>
                  </a:rPr>
                  <a:t>O</a:t>
                </a:r>
                <a:r>
                  <a:rPr lang="en-US" b="1" baseline="-25000">
                    <a:solidFill>
                      <a:srgbClr val="CC0000"/>
                    </a:solidFill>
                    <a:latin typeface="Arial" charset="0"/>
                    <a:ea typeface="Arial" charset="0"/>
                    <a:cs typeface="Arial" charset="0"/>
                    <a:sym typeface="Arial" charset="0"/>
                  </a:rPr>
                  <a:t>6</a:t>
                </a:r>
              </a:p>
            </p:txBody>
          </p:sp>
          <p:sp>
            <p:nvSpPr>
              <p:cNvPr id="21536" name="Rectangle 32"/>
              <p:cNvSpPr>
                <a:spLocks/>
              </p:cNvSpPr>
              <p:nvPr/>
            </p:nvSpPr>
            <p:spPr bwMode="auto">
              <a:xfrm>
                <a:off x="2061" y="20"/>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1537" name="Rectangle 33"/>
              <p:cNvSpPr>
                <a:spLocks/>
              </p:cNvSpPr>
              <p:nvPr/>
            </p:nvSpPr>
            <p:spPr bwMode="auto">
              <a:xfrm>
                <a:off x="3826"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38" name="Rectangle 34"/>
              <p:cNvSpPr>
                <a:spLocks/>
              </p:cNvSpPr>
              <p:nvPr/>
            </p:nvSpPr>
            <p:spPr bwMode="auto">
              <a:xfrm>
                <a:off x="461"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39" name="Rectangle 35"/>
              <p:cNvSpPr>
                <a:spLocks/>
              </p:cNvSpPr>
              <p:nvPr/>
            </p:nvSpPr>
            <p:spPr bwMode="auto">
              <a:xfrm>
                <a:off x="3154"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40" name="Rectangle 36"/>
              <p:cNvSpPr>
                <a:spLocks/>
              </p:cNvSpPr>
              <p:nvPr/>
            </p:nvSpPr>
            <p:spPr bwMode="auto">
              <a:xfrm>
                <a:off x="4019" y="32"/>
                <a:ext cx="642"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NADP</a:t>
                </a:r>
              </a:p>
            </p:txBody>
          </p:sp>
          <p:sp>
            <p:nvSpPr>
              <p:cNvPr id="21541" name="Rectangle 37"/>
              <p:cNvSpPr>
                <a:spLocks/>
              </p:cNvSpPr>
              <p:nvPr/>
            </p:nvSpPr>
            <p:spPr bwMode="auto">
              <a:xfrm>
                <a:off x="662" y="32"/>
                <a:ext cx="468"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ATP</a:t>
                </a:r>
              </a:p>
            </p:txBody>
          </p:sp>
          <p:sp>
            <p:nvSpPr>
              <p:cNvPr id="21542" name="Rectangle 38"/>
              <p:cNvSpPr>
                <a:spLocks/>
              </p:cNvSpPr>
              <p:nvPr/>
            </p:nvSpPr>
            <p:spPr bwMode="auto">
              <a:xfrm>
                <a:off x="1112"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43" name="Rectangle 39"/>
              <p:cNvSpPr>
                <a:spLocks/>
              </p:cNvSpPr>
              <p:nvPr/>
            </p:nvSpPr>
            <p:spPr bwMode="auto">
              <a:xfrm>
                <a:off x="1305" y="32"/>
                <a:ext cx="781"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NADPH</a:t>
                </a:r>
              </a:p>
            </p:txBody>
          </p:sp>
          <p:sp>
            <p:nvSpPr>
              <p:cNvPr id="21544" name="Rectangle 40"/>
              <p:cNvSpPr>
                <a:spLocks/>
              </p:cNvSpPr>
              <p:nvPr/>
            </p:nvSpPr>
            <p:spPr bwMode="auto">
              <a:xfrm>
                <a:off x="3348" y="32"/>
                <a:ext cx="503"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ADP</a:t>
                </a:r>
              </a:p>
            </p:txBody>
          </p:sp>
        </p:grpSp>
      </p:grpSp>
    </p:spTree>
    <p:extLst>
      <p:ext uri="{BB962C8B-B14F-4D97-AF65-F5344CB8AC3E}">
        <p14:creationId xmlns:p14="http://schemas.microsoft.com/office/powerpoint/2010/main" val="36231344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Grp="1" noChangeArrowheads="1"/>
          </p:cNvSpPr>
          <p:nvPr>
            <p:ph type="title"/>
          </p:nvPr>
        </p:nvSpPr>
        <p:spPr>
          <a:ln/>
        </p:spPr>
        <p:txBody>
          <a:bodyPr rIns="132080"/>
          <a:lstStyle/>
          <a:p>
            <a:r>
              <a:rPr lang="en-US"/>
              <a:t>Putting it all together</a:t>
            </a:r>
          </a:p>
        </p:txBody>
      </p:sp>
      <p:pic>
        <p:nvPicPr>
          <p:cNvPr id="22536" name="Picture 8"/>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343025"/>
            <a:ext cx="6324600" cy="5476875"/>
          </a:xfrm>
          <a:prstGeom prst="rect">
            <a:avLst/>
          </a:prstGeom>
          <a:noFill/>
          <a:ln w="9525" cap="flat">
            <a:noFill/>
            <a:miter lim="800000"/>
            <a:headEnd/>
            <a:tailEnd/>
          </a:ln>
        </p:spPr>
      </p:pic>
      <p:sp>
        <p:nvSpPr>
          <p:cNvPr id="22537" name="Freeform 9"/>
          <p:cNvSpPr>
            <a:spLocks/>
          </p:cNvSpPr>
          <p:nvPr/>
        </p:nvSpPr>
        <p:spPr bwMode="auto">
          <a:xfrm>
            <a:off x="3200400" y="4686300"/>
            <a:ext cx="990600" cy="990600"/>
          </a:xfrm>
          <a:custGeom>
            <a:avLst/>
            <a:gdLst/>
            <a:ahLst/>
            <a:cxnLst>
              <a:cxn ang="0">
                <a:pos x="4734" y="0"/>
              </a:cxn>
              <a:cxn ang="0">
                <a:pos x="0" y="21600"/>
              </a:cxn>
              <a:cxn ang="0">
                <a:pos x="20515" y="19938"/>
              </a:cxn>
              <a:cxn ang="0">
                <a:pos x="16932" y="4742"/>
              </a:cxn>
              <a:cxn ang="0">
                <a:pos x="7890" y="0"/>
              </a:cxn>
              <a:cxn ang="0">
                <a:pos x="3156" y="1662"/>
              </a:cxn>
            </a:cxnLst>
            <a:rect l="0" t="0" r="r" b="b"/>
            <a:pathLst>
              <a:path w="20515" h="21600">
                <a:moveTo>
                  <a:pt x="4734" y="0"/>
                </a:moveTo>
                <a:lnTo>
                  <a:pt x="0" y="21600"/>
                </a:lnTo>
                <a:lnTo>
                  <a:pt x="20515" y="19938"/>
                </a:lnTo>
                <a:cubicBezTo>
                  <a:pt x="17293" y="4812"/>
                  <a:pt x="21600" y="7373"/>
                  <a:pt x="16932" y="4742"/>
                </a:cubicBezTo>
                <a:lnTo>
                  <a:pt x="7890" y="0"/>
                </a:lnTo>
                <a:lnTo>
                  <a:pt x="3156" y="1662"/>
                </a:lnTo>
              </a:path>
            </a:pathLst>
          </a:cu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2538" name="Oval 10"/>
          <p:cNvSpPr>
            <a:spLocks/>
          </p:cNvSpPr>
          <p:nvPr/>
        </p:nvSpPr>
        <p:spPr bwMode="auto">
          <a:xfrm>
            <a:off x="3733800" y="4062413"/>
            <a:ext cx="228600" cy="228600"/>
          </a:xfrm>
          <a:prstGeom prst="ellipse">
            <a:avLst/>
          </a:pr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1"/>
          <p:cNvGrpSpPr>
            <a:grpSpLocks/>
          </p:cNvGrpSpPr>
          <p:nvPr/>
        </p:nvGrpSpPr>
        <p:grpSpPr bwMode="auto">
          <a:xfrm>
            <a:off x="2108200" y="1371600"/>
            <a:ext cx="6934200" cy="914400"/>
            <a:chOff x="0" y="0"/>
            <a:chExt cx="4368" cy="576"/>
          </a:xfrm>
        </p:grpSpPr>
        <p:sp>
          <p:nvSpPr>
            <p:cNvPr id="22540" name="Rectangle 12"/>
            <p:cNvSpPr>
              <a:spLocks/>
            </p:cNvSpPr>
            <p:nvPr/>
          </p:nvSpPr>
          <p:spPr bwMode="auto">
            <a:xfrm>
              <a:off x="0" y="0"/>
              <a:ext cx="4368" cy="576"/>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3"/>
            <p:cNvGrpSpPr>
              <a:grpSpLocks/>
            </p:cNvGrpSpPr>
            <p:nvPr/>
          </p:nvGrpSpPr>
          <p:grpSpPr bwMode="auto">
            <a:xfrm>
              <a:off x="122" y="36"/>
              <a:ext cx="4124" cy="504"/>
              <a:chOff x="0" y="0"/>
              <a:chExt cx="4124" cy="504"/>
            </a:xfrm>
          </p:grpSpPr>
          <p:sp>
            <p:nvSpPr>
              <p:cNvPr id="22542" name="Rectangle 14"/>
              <p:cNvSpPr>
                <a:spLocks/>
              </p:cNvSpPr>
              <p:nvPr/>
            </p:nvSpPr>
            <p:spPr bwMode="auto">
              <a:xfrm>
                <a:off x="0" y="80"/>
                <a:ext cx="48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CO</a:t>
                </a:r>
                <a:r>
                  <a:rPr lang="en-US" sz="2600" b="1" baseline="-25000">
                    <a:solidFill>
                      <a:srgbClr val="CC0000"/>
                    </a:solidFill>
                    <a:latin typeface="Arial" charset="0"/>
                    <a:ea typeface="Arial" charset="0"/>
                    <a:cs typeface="Arial" charset="0"/>
                    <a:sym typeface="Arial" charset="0"/>
                  </a:rPr>
                  <a:t>2</a:t>
                </a:r>
              </a:p>
            </p:txBody>
          </p:sp>
          <p:sp>
            <p:nvSpPr>
              <p:cNvPr id="22543" name="Rectangle 15"/>
              <p:cNvSpPr>
                <a:spLocks/>
              </p:cNvSpPr>
              <p:nvPr/>
            </p:nvSpPr>
            <p:spPr bwMode="auto">
              <a:xfrm>
                <a:off x="763" y="80"/>
                <a:ext cx="48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22544" name="Rectangle 16"/>
              <p:cNvSpPr>
                <a:spLocks/>
              </p:cNvSpPr>
              <p:nvPr/>
            </p:nvSpPr>
            <p:spPr bwMode="auto">
              <a:xfrm>
                <a:off x="2671" y="80"/>
                <a:ext cx="869"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a:t>
                </a:r>
                <a:r>
                  <a:rPr lang="en-US" sz="2600" b="1" baseline="-25000">
                    <a:solidFill>
                      <a:srgbClr val="CC0000"/>
                    </a:solidFill>
                    <a:latin typeface="Arial" charset="0"/>
                    <a:ea typeface="Arial" charset="0"/>
                    <a:cs typeface="Arial" charset="0"/>
                    <a:sym typeface="Arial" charset="0"/>
                  </a:rPr>
                  <a:t>6</a:t>
                </a: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12</a:t>
                </a: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6</a:t>
                </a:r>
              </a:p>
            </p:txBody>
          </p:sp>
          <p:sp>
            <p:nvSpPr>
              <p:cNvPr id="22545" name="Rectangle 17"/>
              <p:cNvSpPr>
                <a:spLocks/>
              </p:cNvSpPr>
              <p:nvPr/>
            </p:nvSpPr>
            <p:spPr bwMode="auto">
              <a:xfrm>
                <a:off x="3787" y="80"/>
                <a:ext cx="337"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2</a:t>
                </a:r>
              </a:p>
            </p:txBody>
          </p:sp>
          <p:sp>
            <p:nvSpPr>
              <p:cNvPr id="22546" name="Rectangle 18"/>
              <p:cNvSpPr>
                <a:spLocks/>
              </p:cNvSpPr>
              <p:nvPr/>
            </p:nvSpPr>
            <p:spPr bwMode="auto">
              <a:xfrm>
                <a:off x="1527" y="0"/>
                <a:ext cx="780"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22547" name="Rectangle 19"/>
              <p:cNvSpPr>
                <a:spLocks/>
              </p:cNvSpPr>
              <p:nvPr/>
            </p:nvSpPr>
            <p:spPr bwMode="auto">
              <a:xfrm>
                <a:off x="2336" y="100"/>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2548" name="Rectangle 20"/>
              <p:cNvSpPr>
                <a:spLocks/>
              </p:cNvSpPr>
              <p:nvPr/>
            </p:nvSpPr>
            <p:spPr bwMode="auto">
              <a:xfrm>
                <a:off x="515" y="10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2549" name="Rectangle 21"/>
              <p:cNvSpPr>
                <a:spLocks/>
              </p:cNvSpPr>
              <p:nvPr/>
            </p:nvSpPr>
            <p:spPr bwMode="auto">
              <a:xfrm>
                <a:off x="3539" y="10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2550" name="Rectangle 22"/>
              <p:cNvSpPr>
                <a:spLocks/>
              </p:cNvSpPr>
              <p:nvPr/>
            </p:nvSpPr>
            <p:spPr bwMode="auto">
              <a:xfrm>
                <a:off x="1279" y="10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grpSp>
      </p:grpSp>
      <p:sp>
        <p:nvSpPr>
          <p:cNvPr id="22551" name="Rectangle 23"/>
          <p:cNvSpPr>
            <a:spLocks/>
          </p:cNvSpPr>
          <p:nvPr/>
        </p:nvSpPr>
        <p:spPr bwMode="auto">
          <a:xfrm>
            <a:off x="4364038" y="3990975"/>
            <a:ext cx="1246187" cy="889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2552" name="Rectangle 24"/>
          <p:cNvSpPr>
            <a:spLocks/>
          </p:cNvSpPr>
          <p:nvPr/>
        </p:nvSpPr>
        <p:spPr bwMode="auto">
          <a:xfrm>
            <a:off x="2236788" y="4024313"/>
            <a:ext cx="1246187" cy="889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Energy </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2553" name="Rectangle 25"/>
          <p:cNvSpPr>
            <a:spLocks/>
          </p:cNvSpPr>
          <p:nvPr/>
        </p:nvSpPr>
        <p:spPr bwMode="auto">
          <a:xfrm>
            <a:off x="5815013" y="2438400"/>
            <a:ext cx="3340100" cy="1714500"/>
          </a:xfrm>
          <a:prstGeom prst="rect">
            <a:avLst/>
          </a:prstGeom>
          <a:solidFill>
            <a:srgbClr val="FFFFFF">
              <a:alpha val="49803"/>
            </a:srgbClr>
          </a:solidFill>
          <a:ln w="9525" cap="flat">
            <a:noFill/>
            <a:miter lim="800000"/>
            <a:headEnd type="none" w="med" len="med"/>
            <a:tailEnd type="none" w="med" len="med"/>
          </a:ln>
        </p:spPr>
        <p:txBody>
          <a:bodyPr lIns="0" tIns="0" rIns="0" bIns="0">
            <a:prstTxWarp prst="textNoShape">
              <a:avLst/>
            </a:prstTxWarp>
          </a:bodyPr>
          <a:lstStyle/>
          <a:p>
            <a:r>
              <a:rPr lang="en-US" sz="3000" b="1" u="sng">
                <a:solidFill>
                  <a:srgbClr val="008000"/>
                </a:solidFill>
                <a:latin typeface="Arial" charset="0"/>
                <a:ea typeface="Arial" charset="0"/>
                <a:cs typeface="Arial" charset="0"/>
                <a:sym typeface="Arial" charset="0"/>
              </a:rPr>
              <a:t>Plants make both:</a:t>
            </a:r>
          </a:p>
          <a:p>
            <a:pPr>
              <a:buClr>
                <a:srgbClr val="000080"/>
              </a:buClr>
              <a:buSzPct val="100000"/>
              <a:buFont typeface="Wingdings" charset="2"/>
              <a:buChar char="§"/>
            </a:pPr>
            <a:r>
              <a:rPr lang="en-US" sz="3000" b="1" u="sng">
                <a:solidFill>
                  <a:srgbClr val="CC0000"/>
                </a:solidFill>
                <a:latin typeface="Arial" charset="0"/>
                <a:ea typeface="Arial" charset="0"/>
                <a:cs typeface="Arial" charset="0"/>
                <a:sym typeface="Arial" charset="0"/>
              </a:rPr>
              <a:t>energy</a:t>
            </a:r>
          </a:p>
          <a:p>
            <a:pPr>
              <a:buClr>
                <a:srgbClr val="000080"/>
              </a:buClr>
              <a:buSzPct val="100000"/>
              <a:buFont typeface="Wingdings" charset="2"/>
              <a:buChar char="§"/>
            </a:pPr>
            <a:r>
              <a:rPr lang="en-US" sz="3000" b="1" u="sng">
                <a:solidFill>
                  <a:srgbClr val="CC0000"/>
                </a:solidFill>
                <a:latin typeface="Arial" charset="0"/>
                <a:ea typeface="Arial" charset="0"/>
                <a:cs typeface="Arial" charset="0"/>
                <a:sym typeface="Arial" charset="0"/>
              </a:rPr>
              <a:t>ATP &amp; NADPH</a:t>
            </a:r>
          </a:p>
          <a:p>
            <a:pPr>
              <a:buClr>
                <a:srgbClr val="000080"/>
              </a:buClr>
              <a:buSzPct val="100000"/>
              <a:buFont typeface="Wingdings" charset="2"/>
              <a:buChar char="§"/>
            </a:pPr>
            <a:r>
              <a:rPr lang="en-US" sz="3000" b="1" u="sng">
                <a:solidFill>
                  <a:srgbClr val="CC0000"/>
                </a:solidFill>
                <a:latin typeface="Arial" charset="0"/>
                <a:ea typeface="Arial" charset="0"/>
                <a:cs typeface="Arial" charset="0"/>
                <a:sym typeface="Arial" charset="0"/>
              </a:rPr>
              <a:t>sugars</a:t>
            </a:r>
          </a:p>
        </p:txBody>
      </p:sp>
      <p:grpSp>
        <p:nvGrpSpPr>
          <p:cNvPr id="4" name="Group 26"/>
          <p:cNvGrpSpPr>
            <a:grpSpLocks/>
          </p:cNvGrpSpPr>
          <p:nvPr/>
        </p:nvGrpSpPr>
        <p:grpSpPr bwMode="auto">
          <a:xfrm>
            <a:off x="574675" y="2514600"/>
            <a:ext cx="1352550" cy="946150"/>
            <a:chOff x="0" y="0"/>
            <a:chExt cx="852" cy="596"/>
          </a:xfrm>
        </p:grpSpPr>
        <p:sp>
          <p:nvSpPr>
            <p:cNvPr id="22555" name="AutoShape 27"/>
            <p:cNvSpPr>
              <a:spLocks/>
            </p:cNvSpPr>
            <p:nvPr/>
          </p:nvSpPr>
          <p:spPr bwMode="auto">
            <a:xfrm>
              <a:off x="0" y="0"/>
              <a:ext cx="852" cy="596"/>
            </a:xfrm>
            <a:prstGeom prst="star16">
              <a:avLst>
                <a:gd name="adj" fmla="val 37500"/>
              </a:avLst>
            </a:pr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2556" name="Rectangle 28"/>
            <p:cNvSpPr>
              <a:spLocks/>
            </p:cNvSpPr>
            <p:nvPr/>
          </p:nvSpPr>
          <p:spPr bwMode="auto">
            <a:xfrm>
              <a:off x="74" y="161"/>
              <a:ext cx="657" cy="22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sunlight</a:t>
              </a:r>
            </a:p>
          </p:txBody>
        </p:sp>
      </p:grpSp>
      <p:sp>
        <p:nvSpPr>
          <p:cNvPr id="22557" name="Rectangle 29"/>
          <p:cNvSpPr>
            <a:spLocks/>
          </p:cNvSpPr>
          <p:nvPr/>
        </p:nvSpPr>
        <p:spPr bwMode="auto">
          <a:xfrm>
            <a:off x="2595563" y="6367463"/>
            <a:ext cx="4159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O</a:t>
            </a:r>
            <a:r>
              <a:rPr lang="en-US" sz="1800" b="1" baseline="-25000">
                <a:solidFill>
                  <a:srgbClr val="FFFFFF"/>
                </a:solidFill>
                <a:latin typeface="Arial" charset="0"/>
                <a:ea typeface="Arial" charset="0"/>
                <a:cs typeface="Arial" charset="0"/>
                <a:sym typeface="Arial" charset="0"/>
              </a:rPr>
              <a:t>2</a:t>
            </a:r>
          </a:p>
        </p:txBody>
      </p:sp>
      <p:sp>
        <p:nvSpPr>
          <p:cNvPr id="22558" name="Rectangle 30"/>
          <p:cNvSpPr>
            <a:spLocks/>
          </p:cNvSpPr>
          <p:nvPr/>
        </p:nvSpPr>
        <p:spPr bwMode="auto">
          <a:xfrm>
            <a:off x="2530475" y="2422525"/>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H</a:t>
            </a:r>
            <a:r>
              <a:rPr lang="en-US" sz="1800" b="1" baseline="-25000">
                <a:solidFill>
                  <a:srgbClr val="0F116A"/>
                </a:solidFill>
                <a:latin typeface="Arial" charset="0"/>
                <a:ea typeface="Arial" charset="0"/>
                <a:cs typeface="Arial" charset="0"/>
                <a:sym typeface="Arial" charset="0"/>
              </a:rPr>
              <a:t>2</a:t>
            </a:r>
            <a:r>
              <a:rPr lang="en-US" sz="1800" b="1">
                <a:solidFill>
                  <a:srgbClr val="0F116A"/>
                </a:solidFill>
                <a:latin typeface="Arial" charset="0"/>
                <a:ea typeface="Arial" charset="0"/>
                <a:cs typeface="Arial" charset="0"/>
                <a:sym typeface="Arial" charset="0"/>
              </a:rPr>
              <a:t>O</a:t>
            </a:r>
          </a:p>
        </p:txBody>
      </p:sp>
      <p:sp>
        <p:nvSpPr>
          <p:cNvPr id="22559" name="Rectangle 31"/>
          <p:cNvSpPr>
            <a:spLocks/>
          </p:cNvSpPr>
          <p:nvPr/>
        </p:nvSpPr>
        <p:spPr bwMode="auto">
          <a:xfrm>
            <a:off x="4545013" y="6357938"/>
            <a:ext cx="903287" cy="355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sugars</a:t>
            </a:r>
          </a:p>
        </p:txBody>
      </p:sp>
      <p:sp>
        <p:nvSpPr>
          <p:cNvPr id="22560" name="Rectangle 32"/>
          <p:cNvSpPr>
            <a:spLocks/>
          </p:cNvSpPr>
          <p:nvPr/>
        </p:nvSpPr>
        <p:spPr bwMode="auto">
          <a:xfrm>
            <a:off x="4729163" y="2432050"/>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CO</a:t>
            </a:r>
            <a:r>
              <a:rPr lang="en-US" sz="1800" b="1" baseline="-25000">
                <a:solidFill>
                  <a:srgbClr val="0F116A"/>
                </a:solidFill>
                <a:latin typeface="Arial" charset="0"/>
                <a:ea typeface="Arial" charset="0"/>
                <a:cs typeface="Arial" charset="0"/>
                <a:sym typeface="Arial" charset="0"/>
              </a:rPr>
              <a:t>2</a:t>
            </a:r>
          </a:p>
        </p:txBody>
      </p:sp>
      <p:grpSp>
        <p:nvGrpSpPr>
          <p:cNvPr id="5" name="Group 33"/>
          <p:cNvGrpSpPr>
            <a:grpSpLocks/>
          </p:cNvGrpSpPr>
          <p:nvPr/>
        </p:nvGrpSpPr>
        <p:grpSpPr bwMode="auto">
          <a:xfrm>
            <a:off x="3413125" y="3319463"/>
            <a:ext cx="685800" cy="450850"/>
            <a:chOff x="0" y="0"/>
            <a:chExt cx="432" cy="284"/>
          </a:xfrm>
        </p:grpSpPr>
        <p:sp>
          <p:nvSpPr>
            <p:cNvPr id="22562" name="Oval 34"/>
            <p:cNvSpPr>
              <a:spLocks/>
            </p:cNvSpPr>
            <p:nvPr/>
          </p:nvSpPr>
          <p:spPr bwMode="auto">
            <a:xfrm>
              <a:off x="0" y="0"/>
              <a:ext cx="432" cy="284"/>
            </a:xfrm>
            <a:prstGeom prst="ellipse">
              <a:avLst/>
            </a:prstGeom>
            <a:solidFill>
              <a:srgbClr val="FFCC00"/>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2563" name="Rectangle 35"/>
            <p:cNvSpPr>
              <a:spLocks/>
            </p:cNvSpPr>
            <p:nvPr/>
          </p:nvSpPr>
          <p:spPr bwMode="auto">
            <a:xfrm>
              <a:off x="23" y="38"/>
              <a:ext cx="385" cy="208"/>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1800" b="1">
                  <a:solidFill>
                    <a:srgbClr val="660000"/>
                  </a:solidFill>
                  <a:latin typeface="Arial" charset="0"/>
                  <a:ea typeface="Arial" charset="0"/>
                  <a:cs typeface="Arial" charset="0"/>
                  <a:sym typeface="Arial" charset="0"/>
                </a:rPr>
                <a:t>ADP</a:t>
              </a:r>
            </a:p>
          </p:txBody>
        </p:sp>
      </p:grpSp>
      <p:grpSp>
        <p:nvGrpSpPr>
          <p:cNvPr id="6" name="Group 36"/>
          <p:cNvGrpSpPr>
            <a:grpSpLocks/>
          </p:cNvGrpSpPr>
          <p:nvPr/>
        </p:nvGrpSpPr>
        <p:grpSpPr bwMode="auto">
          <a:xfrm>
            <a:off x="3336925" y="5346700"/>
            <a:ext cx="762000" cy="498475"/>
            <a:chOff x="0" y="0"/>
            <a:chExt cx="480" cy="314"/>
          </a:xfrm>
        </p:grpSpPr>
        <p:sp>
          <p:nvSpPr>
            <p:cNvPr id="22565" name="AutoShape 37"/>
            <p:cNvSpPr>
              <a:spLocks/>
            </p:cNvSpPr>
            <p:nvPr/>
          </p:nvSpPr>
          <p:spPr bwMode="auto">
            <a:xfrm>
              <a:off x="0" y="0"/>
              <a:ext cx="480" cy="314"/>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2566" name="Rectangle 38"/>
            <p:cNvSpPr>
              <a:spLocks/>
            </p:cNvSpPr>
            <p:nvPr/>
          </p:nvSpPr>
          <p:spPr bwMode="auto">
            <a:xfrm>
              <a:off x="17" y="23"/>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grpSp>
        <p:nvGrpSpPr>
          <p:cNvPr id="7" name="Group 39"/>
          <p:cNvGrpSpPr>
            <a:grpSpLocks/>
          </p:cNvGrpSpPr>
          <p:nvPr/>
        </p:nvGrpSpPr>
        <p:grpSpPr bwMode="auto">
          <a:xfrm>
            <a:off x="3200400" y="4784725"/>
            <a:ext cx="1033463" cy="498475"/>
            <a:chOff x="0" y="0"/>
            <a:chExt cx="650" cy="314"/>
          </a:xfrm>
        </p:grpSpPr>
        <p:sp>
          <p:nvSpPr>
            <p:cNvPr id="22568" name="Oval 40"/>
            <p:cNvSpPr>
              <a:spLocks/>
            </p:cNvSpPr>
            <p:nvPr/>
          </p:nvSpPr>
          <p:spPr bwMode="auto">
            <a:xfrm>
              <a:off x="85"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2569" name="Rectangle 41"/>
            <p:cNvSpPr>
              <a:spLocks/>
            </p:cNvSpPr>
            <p:nvPr/>
          </p:nvSpPr>
          <p:spPr bwMode="auto">
            <a:xfrm>
              <a:off x="0" y="45"/>
              <a:ext cx="650"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NADPH</a:t>
              </a:r>
            </a:p>
          </p:txBody>
        </p:sp>
      </p:grpSp>
      <p:grpSp>
        <p:nvGrpSpPr>
          <p:cNvPr id="8" name="Group 42"/>
          <p:cNvGrpSpPr>
            <a:grpSpLocks/>
          </p:cNvGrpSpPr>
          <p:nvPr/>
        </p:nvGrpSpPr>
        <p:grpSpPr bwMode="auto">
          <a:xfrm>
            <a:off x="3343275" y="3906838"/>
            <a:ext cx="849313" cy="498475"/>
            <a:chOff x="0" y="0"/>
            <a:chExt cx="534" cy="314"/>
          </a:xfrm>
        </p:grpSpPr>
        <p:sp>
          <p:nvSpPr>
            <p:cNvPr id="22571" name="Oval 43"/>
            <p:cNvSpPr>
              <a:spLocks/>
            </p:cNvSpPr>
            <p:nvPr/>
          </p:nvSpPr>
          <p:spPr bwMode="auto">
            <a:xfrm>
              <a:off x="27"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2572" name="Rectangle 44"/>
            <p:cNvSpPr>
              <a:spLocks/>
            </p:cNvSpPr>
            <p:nvPr/>
          </p:nvSpPr>
          <p:spPr bwMode="auto">
            <a:xfrm>
              <a:off x="0" y="45"/>
              <a:ext cx="534"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a:t>
              </a:r>
            </a:p>
          </p:txBody>
        </p:sp>
      </p:grpSp>
      <p:sp>
        <p:nvSpPr>
          <p:cNvPr id="22573" name="Freeform 45"/>
          <p:cNvSpPr>
            <a:spLocks/>
          </p:cNvSpPr>
          <p:nvPr/>
        </p:nvSpPr>
        <p:spPr bwMode="auto">
          <a:xfrm>
            <a:off x="920750" y="5710238"/>
            <a:ext cx="1695450" cy="935037"/>
          </a:xfrm>
          <a:custGeom>
            <a:avLst/>
            <a:gdLst/>
            <a:ahLst/>
            <a:cxnLst>
              <a:cxn ang="0">
                <a:pos x="21600" y="21600"/>
              </a:cxn>
              <a:cxn ang="0">
                <a:pos x="16748" y="18685"/>
              </a:cxn>
              <a:cxn ang="0">
                <a:pos x="18773" y="13649"/>
              </a:cxn>
              <a:cxn ang="0">
                <a:pos x="13542" y="17757"/>
              </a:cxn>
              <a:cxn ang="0">
                <a:pos x="15567" y="10800"/>
              </a:cxn>
              <a:cxn ang="0">
                <a:pos x="9281" y="14908"/>
              </a:cxn>
              <a:cxn ang="0">
                <a:pos x="12108" y="7620"/>
              </a:cxn>
              <a:cxn ang="0">
                <a:pos x="4641" y="12390"/>
              </a:cxn>
              <a:cxn ang="0">
                <a:pos x="7256" y="3777"/>
              </a:cxn>
              <a:cxn ang="0">
                <a:pos x="0" y="0"/>
              </a:cxn>
            </a:cxnLst>
            <a:rect l="0" t="0" r="r" b="b"/>
            <a:pathLst>
              <a:path w="21600" h="21600">
                <a:moveTo>
                  <a:pt x="21600" y="21600"/>
                </a:moveTo>
                <a:cubicBezTo>
                  <a:pt x="19406" y="20805"/>
                  <a:pt x="17213" y="20010"/>
                  <a:pt x="16748" y="18685"/>
                </a:cubicBezTo>
                <a:cubicBezTo>
                  <a:pt x="16284" y="17360"/>
                  <a:pt x="19322" y="13782"/>
                  <a:pt x="18773" y="13649"/>
                </a:cubicBezTo>
                <a:cubicBezTo>
                  <a:pt x="18225" y="13517"/>
                  <a:pt x="14091" y="18221"/>
                  <a:pt x="13542" y="17757"/>
                </a:cubicBezTo>
                <a:cubicBezTo>
                  <a:pt x="12994" y="17293"/>
                  <a:pt x="16284" y="11264"/>
                  <a:pt x="15567" y="10800"/>
                </a:cubicBezTo>
                <a:cubicBezTo>
                  <a:pt x="14850" y="10336"/>
                  <a:pt x="9872" y="15438"/>
                  <a:pt x="9281" y="14908"/>
                </a:cubicBezTo>
                <a:cubicBezTo>
                  <a:pt x="8691" y="14378"/>
                  <a:pt x="12867" y="8017"/>
                  <a:pt x="12108" y="7620"/>
                </a:cubicBezTo>
                <a:cubicBezTo>
                  <a:pt x="11348" y="7222"/>
                  <a:pt x="5442" y="13053"/>
                  <a:pt x="4641" y="12390"/>
                </a:cubicBezTo>
                <a:cubicBezTo>
                  <a:pt x="3839" y="11728"/>
                  <a:pt x="8016" y="5831"/>
                  <a:pt x="7256" y="3777"/>
                </a:cubicBezTo>
                <a:cubicBezTo>
                  <a:pt x="6497" y="1723"/>
                  <a:pt x="3248" y="861"/>
                  <a:pt x="0" y="0"/>
                </a:cubicBezTo>
              </a:path>
            </a:pathLst>
          </a:custGeom>
          <a:noFill/>
          <a:ln w="38100" cap="flat">
            <a:solidFill>
              <a:srgbClr val="CC0000"/>
            </a:solidFill>
            <a:prstDash val="solid"/>
            <a:round/>
            <a:headEnd type="none" w="med" len="med"/>
            <a:tailEnd type="triangl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1431464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Rectangle 12"/>
          <p:cNvSpPr>
            <a:spLocks noGrp="1" noChangeArrowheads="1"/>
          </p:cNvSpPr>
          <p:nvPr>
            <p:ph type="title"/>
          </p:nvPr>
        </p:nvSpPr>
        <p:spPr>
          <a:xfrm>
            <a:off x="-1790700" y="-1143000"/>
            <a:ext cx="8229600" cy="1143000"/>
          </a:xfrm>
          <a:ln/>
        </p:spPr>
        <p:txBody>
          <a:bodyPr rIns="132080"/>
          <a:lstStyle/>
          <a:p>
            <a:r>
              <a:rPr lang="en-US" dirty="0"/>
              <a:t>Energy cycle</a:t>
            </a:r>
          </a:p>
        </p:txBody>
      </p:sp>
      <p:pic>
        <p:nvPicPr>
          <p:cNvPr id="16" name="Picture 15"/>
          <p:cNvPicPr>
            <a:picLocks noChangeAspect="1"/>
          </p:cNvPicPr>
          <p:nvPr/>
        </p:nvPicPr>
        <p:blipFill>
          <a:blip r:embed="rId2"/>
          <a:stretch>
            <a:fillRect/>
          </a:stretch>
        </p:blipFill>
        <p:spPr>
          <a:xfrm>
            <a:off x="596900" y="386894"/>
            <a:ext cx="4180840" cy="6001206"/>
          </a:xfrm>
          <a:prstGeom prst="rect">
            <a:avLst/>
          </a:prstGeom>
        </p:spPr>
      </p:pic>
      <p:pic>
        <p:nvPicPr>
          <p:cNvPr id="17" name="Picture 16"/>
          <p:cNvPicPr>
            <a:picLocks noChangeAspect="1"/>
          </p:cNvPicPr>
          <p:nvPr/>
        </p:nvPicPr>
        <p:blipFill>
          <a:blip r:embed="rId3"/>
          <a:stretch>
            <a:fillRect/>
          </a:stretch>
        </p:blipFill>
        <p:spPr>
          <a:xfrm>
            <a:off x="5508452" y="1587500"/>
            <a:ext cx="3343447" cy="2616200"/>
          </a:xfrm>
          <a:prstGeom prst="rect">
            <a:avLst/>
          </a:prstGeom>
        </p:spPr>
      </p:pic>
    </p:spTree>
    <p:extLst>
      <p:ext uri="{BB962C8B-B14F-4D97-AF65-F5344CB8AC3E}">
        <p14:creationId xmlns:p14="http://schemas.microsoft.com/office/powerpoint/2010/main" val="7587345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a:xfrm>
            <a:off x="0" y="266700"/>
            <a:ext cx="7772400" cy="571500"/>
          </a:xfrm>
          <a:ln/>
        </p:spPr>
        <p:txBody>
          <a:bodyPr rIns="132080"/>
          <a:lstStyle/>
          <a:p>
            <a:r>
              <a:rPr lang="en-US" dirty="0"/>
              <a:t>Summary of photosynthesis</a:t>
            </a:r>
          </a:p>
        </p:txBody>
      </p:sp>
      <p:sp>
        <p:nvSpPr>
          <p:cNvPr id="24584" name="Rectangle 8"/>
          <p:cNvSpPr>
            <a:spLocks noGrp="1" noChangeArrowheads="1"/>
          </p:cNvSpPr>
          <p:nvPr>
            <p:ph type="body" idx="1"/>
          </p:nvPr>
        </p:nvSpPr>
        <p:spPr>
          <a:xfrm>
            <a:off x="719138" y="2362200"/>
            <a:ext cx="8281987" cy="4343400"/>
          </a:xfrm>
          <a:noFill/>
          <a:ln/>
        </p:spPr>
        <p:txBody>
          <a:bodyPr rIns="132080"/>
          <a:lstStyle/>
          <a:p>
            <a:pPr>
              <a:lnSpc>
                <a:spcPct val="90000"/>
              </a:lnSpc>
            </a:pPr>
            <a:r>
              <a:rPr lang="en-US" sz="2400"/>
              <a:t>Where did the CO</a:t>
            </a:r>
            <a:r>
              <a:rPr lang="en-US" sz="2400" baseline="-25000"/>
              <a:t>2</a:t>
            </a:r>
            <a:r>
              <a:rPr lang="en-US" sz="2400"/>
              <a:t> come from?</a:t>
            </a:r>
          </a:p>
          <a:p>
            <a:pPr>
              <a:lnSpc>
                <a:spcPct val="90000"/>
              </a:lnSpc>
            </a:pPr>
            <a:r>
              <a:rPr lang="en-US" sz="2400"/>
              <a:t>Where did the CO</a:t>
            </a:r>
            <a:r>
              <a:rPr lang="en-US" sz="2400" baseline="-25000"/>
              <a:t>2</a:t>
            </a:r>
            <a:r>
              <a:rPr lang="en-US" sz="2400"/>
              <a:t> go?</a:t>
            </a:r>
          </a:p>
          <a:p>
            <a:pPr>
              <a:lnSpc>
                <a:spcPct val="90000"/>
              </a:lnSpc>
            </a:pPr>
            <a:r>
              <a:rPr lang="en-US" sz="2400"/>
              <a:t>Where did the H</a:t>
            </a:r>
            <a:r>
              <a:rPr lang="en-US" sz="2400" baseline="-25000"/>
              <a:t>2</a:t>
            </a:r>
            <a:r>
              <a:rPr lang="en-US" sz="2400"/>
              <a:t>O come from?</a:t>
            </a:r>
          </a:p>
          <a:p>
            <a:pPr>
              <a:lnSpc>
                <a:spcPct val="90000"/>
              </a:lnSpc>
            </a:pPr>
            <a:r>
              <a:rPr lang="en-US" sz="2400"/>
              <a:t>Where did the H</a:t>
            </a:r>
            <a:r>
              <a:rPr lang="en-US" sz="2400" baseline="-25000"/>
              <a:t>2</a:t>
            </a:r>
            <a:r>
              <a:rPr lang="en-US" sz="2400"/>
              <a:t>O go?</a:t>
            </a:r>
          </a:p>
          <a:p>
            <a:pPr>
              <a:lnSpc>
                <a:spcPct val="90000"/>
              </a:lnSpc>
            </a:pPr>
            <a:r>
              <a:rPr lang="en-US" sz="2400"/>
              <a:t>Where did the energy come from?</a:t>
            </a:r>
          </a:p>
          <a:p>
            <a:pPr>
              <a:lnSpc>
                <a:spcPct val="90000"/>
              </a:lnSpc>
            </a:pPr>
            <a:r>
              <a:rPr lang="en-US" sz="2400"/>
              <a:t>What’s the energy used for?</a:t>
            </a:r>
          </a:p>
          <a:p>
            <a:pPr>
              <a:lnSpc>
                <a:spcPct val="90000"/>
              </a:lnSpc>
            </a:pPr>
            <a:r>
              <a:rPr lang="en-US" sz="2400"/>
              <a:t>What will the C</a:t>
            </a:r>
            <a:r>
              <a:rPr lang="en-US" sz="2400" baseline="-25000"/>
              <a:t>6</a:t>
            </a:r>
            <a:r>
              <a:rPr lang="en-US" sz="2400"/>
              <a:t>H</a:t>
            </a:r>
            <a:r>
              <a:rPr lang="en-US" sz="2400" baseline="-25000"/>
              <a:t>12</a:t>
            </a:r>
            <a:r>
              <a:rPr lang="en-US" sz="2400"/>
              <a:t>O</a:t>
            </a:r>
            <a:r>
              <a:rPr lang="en-US" sz="2400" baseline="-25000"/>
              <a:t>6</a:t>
            </a:r>
            <a:r>
              <a:rPr lang="en-US" sz="2400" baseline="-25000">
                <a:solidFill>
                  <a:srgbClr val="CC0000"/>
                </a:solidFill>
              </a:rPr>
              <a:t> </a:t>
            </a:r>
            <a:r>
              <a:rPr lang="en-US" sz="2400"/>
              <a:t>be used for?</a:t>
            </a:r>
          </a:p>
          <a:p>
            <a:pPr>
              <a:lnSpc>
                <a:spcPct val="90000"/>
              </a:lnSpc>
            </a:pPr>
            <a:r>
              <a:rPr lang="en-US" sz="2400"/>
              <a:t>Where did the O</a:t>
            </a:r>
            <a:r>
              <a:rPr lang="en-US" sz="2400" baseline="-25000"/>
              <a:t>2</a:t>
            </a:r>
            <a:r>
              <a:rPr lang="en-US" sz="2400"/>
              <a:t> come from?</a:t>
            </a:r>
          </a:p>
          <a:p>
            <a:pPr>
              <a:lnSpc>
                <a:spcPct val="90000"/>
              </a:lnSpc>
            </a:pPr>
            <a:r>
              <a:rPr lang="en-US" sz="2400"/>
              <a:t>Where will the O</a:t>
            </a:r>
            <a:r>
              <a:rPr lang="en-US" sz="2400" baseline="-25000"/>
              <a:t>2</a:t>
            </a:r>
            <a:r>
              <a:rPr lang="en-US" sz="2400"/>
              <a:t> go?</a:t>
            </a:r>
          </a:p>
          <a:p>
            <a:pPr>
              <a:lnSpc>
                <a:spcPct val="90000"/>
              </a:lnSpc>
            </a:pPr>
            <a:r>
              <a:rPr lang="en-US" sz="2400"/>
              <a:t>What else is involved…not listed in this equation?</a:t>
            </a:r>
          </a:p>
        </p:txBody>
      </p:sp>
      <p:grpSp>
        <p:nvGrpSpPr>
          <p:cNvPr id="2" name="Group 9"/>
          <p:cNvGrpSpPr>
            <a:grpSpLocks/>
          </p:cNvGrpSpPr>
          <p:nvPr/>
        </p:nvGrpSpPr>
        <p:grpSpPr bwMode="auto">
          <a:xfrm>
            <a:off x="838200" y="1295400"/>
            <a:ext cx="7772400" cy="947738"/>
            <a:chOff x="0" y="0"/>
            <a:chExt cx="4896" cy="597"/>
          </a:xfrm>
        </p:grpSpPr>
        <p:sp>
          <p:nvSpPr>
            <p:cNvPr id="24586" name="Rectangle 10"/>
            <p:cNvSpPr>
              <a:spLocks/>
            </p:cNvSpPr>
            <p:nvPr/>
          </p:nvSpPr>
          <p:spPr bwMode="auto">
            <a:xfrm>
              <a:off x="0" y="0"/>
              <a:ext cx="4896" cy="576"/>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1"/>
            <p:cNvGrpSpPr>
              <a:grpSpLocks/>
            </p:cNvGrpSpPr>
            <p:nvPr/>
          </p:nvGrpSpPr>
          <p:grpSpPr bwMode="auto">
            <a:xfrm>
              <a:off x="208" y="93"/>
              <a:ext cx="4240" cy="504"/>
              <a:chOff x="0" y="0"/>
              <a:chExt cx="4240" cy="504"/>
            </a:xfrm>
          </p:grpSpPr>
          <p:sp>
            <p:nvSpPr>
              <p:cNvPr id="24588" name="Rectangle 12"/>
              <p:cNvSpPr>
                <a:spLocks/>
              </p:cNvSpPr>
              <p:nvPr/>
            </p:nvSpPr>
            <p:spPr bwMode="auto">
              <a:xfrm>
                <a:off x="0" y="28"/>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6CO</a:t>
                </a:r>
                <a:r>
                  <a:rPr lang="en-US" sz="2600" b="1" baseline="-25000">
                    <a:solidFill>
                      <a:srgbClr val="CC0000"/>
                    </a:solidFill>
                    <a:latin typeface="Arial" charset="0"/>
                    <a:ea typeface="Arial" charset="0"/>
                    <a:cs typeface="Arial" charset="0"/>
                    <a:sym typeface="Arial" charset="0"/>
                  </a:rPr>
                  <a:t>2</a:t>
                </a:r>
              </a:p>
            </p:txBody>
          </p:sp>
          <p:sp>
            <p:nvSpPr>
              <p:cNvPr id="24589" name="Rectangle 13"/>
              <p:cNvSpPr>
                <a:spLocks/>
              </p:cNvSpPr>
              <p:nvPr/>
            </p:nvSpPr>
            <p:spPr bwMode="auto">
              <a:xfrm>
                <a:off x="877" y="28"/>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24590" name="Rectangle 14"/>
              <p:cNvSpPr>
                <a:spLocks/>
              </p:cNvSpPr>
              <p:nvPr/>
            </p:nvSpPr>
            <p:spPr bwMode="auto">
              <a:xfrm>
                <a:off x="2655" y="28"/>
                <a:ext cx="868"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a:t>
                </a:r>
                <a:r>
                  <a:rPr lang="en-US" sz="2600" b="1" baseline="-25000">
                    <a:solidFill>
                      <a:srgbClr val="CC0000"/>
                    </a:solidFill>
                    <a:latin typeface="Arial" charset="0"/>
                    <a:ea typeface="Arial" charset="0"/>
                    <a:cs typeface="Arial" charset="0"/>
                    <a:sym typeface="Arial" charset="0"/>
                  </a:rPr>
                  <a:t>6</a:t>
                </a: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12</a:t>
                </a: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6</a:t>
                </a:r>
              </a:p>
            </p:txBody>
          </p:sp>
          <p:sp>
            <p:nvSpPr>
              <p:cNvPr id="24591" name="Rectangle 15"/>
              <p:cNvSpPr>
                <a:spLocks/>
              </p:cNvSpPr>
              <p:nvPr/>
            </p:nvSpPr>
            <p:spPr bwMode="auto">
              <a:xfrm>
                <a:off x="3788" y="28"/>
                <a:ext cx="45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6O</a:t>
                </a:r>
                <a:r>
                  <a:rPr lang="en-US" sz="2600" b="1" baseline="-25000">
                    <a:solidFill>
                      <a:srgbClr val="CC0000"/>
                    </a:solidFill>
                    <a:latin typeface="Arial" charset="0"/>
                    <a:ea typeface="Arial" charset="0"/>
                    <a:cs typeface="Arial" charset="0"/>
                    <a:sym typeface="Arial" charset="0"/>
                  </a:rPr>
                  <a:t>2</a:t>
                </a:r>
              </a:p>
            </p:txBody>
          </p:sp>
          <p:sp>
            <p:nvSpPr>
              <p:cNvPr id="24592" name="Rectangle 16"/>
              <p:cNvSpPr>
                <a:spLocks/>
              </p:cNvSpPr>
              <p:nvPr/>
            </p:nvSpPr>
            <p:spPr bwMode="auto">
              <a:xfrm>
                <a:off x="1580" y="0"/>
                <a:ext cx="780"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24593" name="Rectangle 17"/>
              <p:cNvSpPr>
                <a:spLocks/>
              </p:cNvSpPr>
              <p:nvPr/>
            </p:nvSpPr>
            <p:spPr bwMode="auto">
              <a:xfrm>
                <a:off x="2348" y="48"/>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4594" name="Rectangle 18"/>
              <p:cNvSpPr>
                <a:spLocks/>
              </p:cNvSpPr>
              <p:nvPr/>
            </p:nvSpPr>
            <p:spPr bwMode="auto">
              <a:xfrm>
                <a:off x="637" y="48"/>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4595" name="Rectangle 19"/>
              <p:cNvSpPr>
                <a:spLocks/>
              </p:cNvSpPr>
              <p:nvPr/>
            </p:nvSpPr>
            <p:spPr bwMode="auto">
              <a:xfrm>
                <a:off x="3500" y="48"/>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4596" name="Rectangle 20"/>
              <p:cNvSpPr>
                <a:spLocks/>
              </p:cNvSpPr>
              <p:nvPr/>
            </p:nvSpPr>
            <p:spPr bwMode="auto">
              <a:xfrm>
                <a:off x="1453" y="48"/>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grpSp>
      </p:grpSp>
    </p:spTree>
    <p:extLst>
      <p:ext uri="{BB962C8B-B14F-4D97-AF65-F5344CB8AC3E}">
        <p14:creationId xmlns:p14="http://schemas.microsoft.com/office/powerpoint/2010/main" val="1208516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4">
                                            <p:txEl>
                                              <p:pRg st="0" end="0"/>
                                            </p:txEl>
                                          </p:spTgt>
                                        </p:tgtEl>
                                        <p:attrNameLst>
                                          <p:attrName>style.visibility</p:attrName>
                                        </p:attrNameLst>
                                      </p:cBhvr>
                                      <p:to>
                                        <p:strVal val="visible"/>
                                      </p:to>
                                    </p:set>
                                    <p:anim calcmode="lin" valueType="num">
                                      <p:cBhvr additive="base">
                                        <p:cTn id="7" dur="500" fill="hold"/>
                                        <p:tgtEl>
                                          <p:spTgt spid="245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4">
                                            <p:txEl>
                                              <p:pRg st="1" end="1"/>
                                            </p:txEl>
                                          </p:spTgt>
                                        </p:tgtEl>
                                        <p:attrNameLst>
                                          <p:attrName>style.visibility</p:attrName>
                                        </p:attrNameLst>
                                      </p:cBhvr>
                                      <p:to>
                                        <p:strVal val="visible"/>
                                      </p:to>
                                    </p:set>
                                    <p:anim calcmode="lin" valueType="num">
                                      <p:cBhvr additive="base">
                                        <p:cTn id="13" dur="500" fill="hold"/>
                                        <p:tgtEl>
                                          <p:spTgt spid="245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4">
                                            <p:txEl>
                                              <p:pRg st="2" end="2"/>
                                            </p:txEl>
                                          </p:spTgt>
                                        </p:tgtEl>
                                        <p:attrNameLst>
                                          <p:attrName>style.visibility</p:attrName>
                                        </p:attrNameLst>
                                      </p:cBhvr>
                                      <p:to>
                                        <p:strVal val="visible"/>
                                      </p:to>
                                    </p:set>
                                    <p:anim calcmode="lin" valueType="num">
                                      <p:cBhvr additive="base">
                                        <p:cTn id="19" dur="500" fill="hold"/>
                                        <p:tgtEl>
                                          <p:spTgt spid="2458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4">
                                            <p:txEl>
                                              <p:pRg st="3" end="3"/>
                                            </p:txEl>
                                          </p:spTgt>
                                        </p:tgtEl>
                                        <p:attrNameLst>
                                          <p:attrName>style.visibility</p:attrName>
                                        </p:attrNameLst>
                                      </p:cBhvr>
                                      <p:to>
                                        <p:strVal val="visible"/>
                                      </p:to>
                                    </p:set>
                                    <p:anim calcmode="lin" valueType="num">
                                      <p:cBhvr additive="base">
                                        <p:cTn id="25" dur="500" fill="hold"/>
                                        <p:tgtEl>
                                          <p:spTgt spid="2458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84">
                                            <p:txEl>
                                              <p:pRg st="4" end="4"/>
                                            </p:txEl>
                                          </p:spTgt>
                                        </p:tgtEl>
                                        <p:attrNameLst>
                                          <p:attrName>style.visibility</p:attrName>
                                        </p:attrNameLst>
                                      </p:cBhvr>
                                      <p:to>
                                        <p:strVal val="visible"/>
                                      </p:to>
                                    </p:set>
                                    <p:anim calcmode="lin" valueType="num">
                                      <p:cBhvr additive="base">
                                        <p:cTn id="31" dur="500" fill="hold"/>
                                        <p:tgtEl>
                                          <p:spTgt spid="2458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84">
                                            <p:txEl>
                                              <p:pRg st="5" end="5"/>
                                            </p:txEl>
                                          </p:spTgt>
                                        </p:tgtEl>
                                        <p:attrNameLst>
                                          <p:attrName>style.visibility</p:attrName>
                                        </p:attrNameLst>
                                      </p:cBhvr>
                                      <p:to>
                                        <p:strVal val="visible"/>
                                      </p:to>
                                    </p:set>
                                    <p:anim calcmode="lin" valueType="num">
                                      <p:cBhvr additive="base">
                                        <p:cTn id="37" dur="500" fill="hold"/>
                                        <p:tgtEl>
                                          <p:spTgt spid="2458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5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84">
                                            <p:txEl>
                                              <p:pRg st="6" end="6"/>
                                            </p:txEl>
                                          </p:spTgt>
                                        </p:tgtEl>
                                        <p:attrNameLst>
                                          <p:attrName>style.visibility</p:attrName>
                                        </p:attrNameLst>
                                      </p:cBhvr>
                                      <p:to>
                                        <p:strVal val="visible"/>
                                      </p:to>
                                    </p:set>
                                    <p:anim calcmode="lin" valueType="num">
                                      <p:cBhvr additive="base">
                                        <p:cTn id="43" dur="500" fill="hold"/>
                                        <p:tgtEl>
                                          <p:spTgt spid="2458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5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84">
                                            <p:txEl>
                                              <p:pRg st="7" end="7"/>
                                            </p:txEl>
                                          </p:spTgt>
                                        </p:tgtEl>
                                        <p:attrNameLst>
                                          <p:attrName>style.visibility</p:attrName>
                                        </p:attrNameLst>
                                      </p:cBhvr>
                                      <p:to>
                                        <p:strVal val="visible"/>
                                      </p:to>
                                    </p:set>
                                    <p:anim calcmode="lin" valueType="num">
                                      <p:cBhvr additive="base">
                                        <p:cTn id="49" dur="500" fill="hold"/>
                                        <p:tgtEl>
                                          <p:spTgt spid="2458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58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584">
                                            <p:txEl>
                                              <p:pRg st="8" end="8"/>
                                            </p:txEl>
                                          </p:spTgt>
                                        </p:tgtEl>
                                        <p:attrNameLst>
                                          <p:attrName>style.visibility</p:attrName>
                                        </p:attrNameLst>
                                      </p:cBhvr>
                                      <p:to>
                                        <p:strVal val="visible"/>
                                      </p:to>
                                    </p:set>
                                    <p:anim calcmode="lin" valueType="num">
                                      <p:cBhvr additive="base">
                                        <p:cTn id="55" dur="500" fill="hold"/>
                                        <p:tgtEl>
                                          <p:spTgt spid="2458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458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4584">
                                            <p:txEl>
                                              <p:pRg st="9" end="9"/>
                                            </p:txEl>
                                          </p:spTgt>
                                        </p:tgtEl>
                                        <p:attrNameLst>
                                          <p:attrName>style.visibility</p:attrName>
                                        </p:attrNameLst>
                                      </p:cBhvr>
                                      <p:to>
                                        <p:strVal val="visible"/>
                                      </p:to>
                                    </p:set>
                                    <p:anim calcmode="lin" valueType="num">
                                      <p:cBhvr additive="base">
                                        <p:cTn id="61" dur="500" fill="hold"/>
                                        <p:tgtEl>
                                          <p:spTgt spid="2458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458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Picture 13"/>
          <p:cNvPicPr>
            <a:picLocks noChangeArrowheads="1"/>
          </p:cNvPicPr>
          <p:nvPr/>
        </p:nvPicPr>
        <p:blipFill>
          <a:blip r:embed="rId3"/>
          <a:srcRect/>
          <a:stretch>
            <a:fillRect/>
          </a:stretch>
        </p:blipFill>
        <p:spPr bwMode="auto">
          <a:xfrm>
            <a:off x="5367338" y="4092575"/>
            <a:ext cx="3598862" cy="2371725"/>
          </a:xfrm>
          <a:prstGeom prst="rect">
            <a:avLst/>
          </a:prstGeom>
          <a:noFill/>
          <a:ln w="9525" cap="flat">
            <a:noFill/>
            <a:miter lim="800000"/>
            <a:headEnd/>
            <a:tailEnd/>
          </a:ln>
        </p:spPr>
      </p:pic>
      <p:grpSp>
        <p:nvGrpSpPr>
          <p:cNvPr id="4" name="Group 14"/>
          <p:cNvGrpSpPr>
            <a:grpSpLocks/>
          </p:cNvGrpSpPr>
          <p:nvPr/>
        </p:nvGrpSpPr>
        <p:grpSpPr bwMode="auto">
          <a:xfrm>
            <a:off x="531813" y="912813"/>
            <a:ext cx="6926262" cy="3937000"/>
            <a:chOff x="0" y="0"/>
            <a:chExt cx="4362" cy="2479"/>
          </a:xfrm>
        </p:grpSpPr>
        <p:sp>
          <p:nvSpPr>
            <p:cNvPr id="28687" name="AutoShape 15"/>
            <p:cNvSpPr>
              <a:spLocks/>
            </p:cNvSpPr>
            <p:nvPr/>
          </p:nvSpPr>
          <p:spPr bwMode="auto">
            <a:xfrm>
              <a:off x="0" y="0"/>
              <a:ext cx="4362" cy="2479"/>
            </a:xfrm>
            <a:custGeom>
              <a:avLst/>
              <a:gdLst>
                <a:gd name="T0" fmla="+- 0 10800 520"/>
                <a:gd name="T1" fmla="*/ T0 w 20710"/>
                <a:gd name="T2" fmla="+- 0 10800 394"/>
                <a:gd name="T3" fmla="*/ 10800 h 21206"/>
              </a:gdLst>
              <a:ahLst/>
              <a:cxnLst>
                <a:cxn ang="0">
                  <a:pos x="T1" y="T3"/>
                </a:cxn>
              </a:cxnLst>
              <a:rect l="0" t="0" r="r" b="b"/>
              <a:pathLst>
                <a:path w="20710" h="21206">
                  <a:moveTo>
                    <a:pt x="11391" y="15649"/>
                  </a:moveTo>
                  <a:cubicBezTo>
                    <a:pt x="5702" y="16083"/>
                    <a:pt x="625" y="12940"/>
                    <a:pt x="52" y="8629"/>
                  </a:cubicBezTo>
                  <a:cubicBezTo>
                    <a:pt x="-520" y="4319"/>
                    <a:pt x="3629" y="473"/>
                    <a:pt x="9318" y="40"/>
                  </a:cubicBezTo>
                  <a:cubicBezTo>
                    <a:pt x="15008" y="-394"/>
                    <a:pt x="20085" y="2749"/>
                    <a:pt x="20657" y="7059"/>
                  </a:cubicBezTo>
                  <a:cubicBezTo>
                    <a:pt x="21080" y="10240"/>
                    <a:pt x="18911" y="13298"/>
                    <a:pt x="15176" y="14786"/>
                  </a:cubicBezTo>
                  <a:lnTo>
                    <a:pt x="15663" y="21206"/>
                  </a:lnTo>
                  <a:close/>
                  <a:moveTo>
                    <a:pt x="11391" y="15649"/>
                  </a:moveTo>
                </a:path>
              </a:pathLst>
            </a:custGeom>
            <a:solidFill>
              <a:srgbClr val="FFCC00"/>
            </a:solidFill>
            <a:ln w="5715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8688" name="Rectangle 16"/>
            <p:cNvSpPr>
              <a:spLocks/>
            </p:cNvSpPr>
            <p:nvPr/>
          </p:nvSpPr>
          <p:spPr bwMode="auto">
            <a:xfrm>
              <a:off x="768" y="361"/>
              <a:ext cx="2825" cy="111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39688" algn="ctr">
                <a:spcBef>
                  <a:spcPts val="1400"/>
                </a:spcBef>
              </a:pPr>
              <a:r>
                <a:rPr lang="en-US" sz="3600" b="1" dirty="0">
                  <a:solidFill>
                    <a:srgbClr val="660066"/>
                  </a:solidFill>
                  <a:latin typeface="Arial" charset="0"/>
                  <a:ea typeface="Arial" charset="0"/>
                  <a:cs typeface="Arial" charset="0"/>
                  <a:sym typeface="Arial" charset="0"/>
                </a:rPr>
                <a:t>If plants can do it…</a:t>
              </a:r>
              <a:br>
                <a:rPr lang="en-US" sz="3600" b="1" dirty="0">
                  <a:solidFill>
                    <a:srgbClr val="660066"/>
                  </a:solidFill>
                  <a:latin typeface="Arial" charset="0"/>
                  <a:ea typeface="Arial" charset="0"/>
                  <a:cs typeface="Arial" charset="0"/>
                  <a:sym typeface="Arial" charset="0"/>
                </a:rPr>
              </a:br>
              <a:r>
                <a:rPr lang="en-US" sz="3600" b="1" dirty="0">
                  <a:solidFill>
                    <a:srgbClr val="660066"/>
                  </a:solidFill>
                  <a:latin typeface="Arial" charset="0"/>
                  <a:ea typeface="Arial" charset="0"/>
                  <a:cs typeface="Arial" charset="0"/>
                  <a:sym typeface="Arial" charset="0"/>
                </a:rPr>
                <a:t>You can learn it</a:t>
              </a:r>
              <a:r>
                <a:rPr lang="en-US" sz="3600" b="1" i="1" dirty="0">
                  <a:solidFill>
                    <a:srgbClr val="660066"/>
                  </a:solidFill>
                  <a:latin typeface="Arial" charset="0"/>
                  <a:ea typeface="Arial" charset="0"/>
                  <a:cs typeface="Arial" charset="0"/>
                  <a:sym typeface="Arial" charset="0"/>
                </a:rPr>
                <a:t>!</a:t>
              </a:r>
            </a:p>
            <a:p>
              <a:pPr marL="39688" algn="ctr">
                <a:spcBef>
                  <a:spcPts val="1400"/>
                </a:spcBef>
              </a:pPr>
              <a:r>
                <a:rPr lang="en-US" sz="3600" b="1" dirty="0">
                  <a:solidFill>
                    <a:srgbClr val="660066"/>
                  </a:solidFill>
                  <a:latin typeface="Arial" charset="0"/>
                  <a:ea typeface="Arial" charset="0"/>
                  <a:cs typeface="Arial" charset="0"/>
                  <a:sym typeface="Arial" charset="0"/>
                </a:rPr>
                <a:t>Ask Questions</a:t>
              </a:r>
              <a:r>
                <a:rPr lang="en-US" sz="3600" b="1" i="1" dirty="0">
                  <a:solidFill>
                    <a:srgbClr val="660066"/>
                  </a:solidFill>
                  <a:latin typeface="Arial" charset="0"/>
                  <a:ea typeface="Arial" charset="0"/>
                  <a:cs typeface="Arial" charset="0"/>
                  <a:sym typeface="Arial" charset="0"/>
                </a:rPr>
                <a:t>!!</a:t>
              </a:r>
            </a:p>
          </p:txBody>
        </p:sp>
      </p:grpSp>
    </p:spTree>
    <p:extLst>
      <p:ext uri="{BB962C8B-B14F-4D97-AF65-F5344CB8AC3E}">
        <p14:creationId xmlns:p14="http://schemas.microsoft.com/office/powerpoint/2010/main" val="2928481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p:spPr>
        <p:txBody>
          <a:bodyPr/>
          <a:lstStyle/>
          <a:p>
            <a:pPr eaLnBrk="1" hangingPunct="1">
              <a:defRPr/>
            </a:pPr>
            <a:r>
              <a:rPr lang="en-US" smtClean="0"/>
              <a:t>Concept Check</a:t>
            </a:r>
          </a:p>
        </p:txBody>
      </p:sp>
      <p:sp>
        <p:nvSpPr>
          <p:cNvPr id="20483" name="Rectangle 3"/>
          <p:cNvSpPr>
            <a:spLocks noGrp="1" noChangeArrowheads="1"/>
          </p:cNvSpPr>
          <p:nvPr>
            <p:ph type="body" idx="1"/>
          </p:nvPr>
        </p:nvSpPr>
        <p:spPr>
          <a:xfrm>
            <a:off x="685800" y="1066800"/>
            <a:ext cx="8458200" cy="5791200"/>
          </a:xfrm>
        </p:spPr>
        <p:txBody>
          <a:bodyPr/>
          <a:lstStyle/>
          <a:p>
            <a:pPr marL="609600" indent="-609600" eaLnBrk="1" hangingPunct="1">
              <a:buFontTx/>
              <a:buAutoNum type="arabicPeriod"/>
            </a:pPr>
            <a:r>
              <a:rPr lang="en-US"/>
              <a:t>What is photorespiration?</a:t>
            </a:r>
          </a:p>
          <a:p>
            <a:pPr marL="609600" indent="-609600" eaLnBrk="1" hangingPunct="1">
              <a:buFontTx/>
              <a:buAutoNum type="arabicPeriod"/>
            </a:pPr>
            <a:r>
              <a:rPr lang="en-US"/>
              <a:t>What environmental conditions favor photorespiration?</a:t>
            </a:r>
          </a:p>
          <a:p>
            <a:pPr marL="609600" indent="-609600" eaLnBrk="1" hangingPunct="1">
              <a:buFontTx/>
              <a:buAutoNum type="arabicPeriod"/>
            </a:pPr>
            <a:r>
              <a:rPr lang="en-US"/>
              <a:t>Why do these conditions favor photorespiration?</a:t>
            </a:r>
          </a:p>
          <a:p>
            <a:pPr marL="609600" indent="-609600" eaLnBrk="1" hangingPunct="1">
              <a:buFontTx/>
              <a:buAutoNum type="arabicPeriod"/>
            </a:pPr>
            <a:r>
              <a:rPr lang="en-US"/>
              <a:t>How does a C</a:t>
            </a:r>
            <a:r>
              <a:rPr lang="en-US" baseline="-25000"/>
              <a:t>4</a:t>
            </a:r>
            <a:r>
              <a:rPr lang="en-US"/>
              <a:t> plant solve the photorespiration problem?</a:t>
            </a:r>
          </a:p>
          <a:p>
            <a:pPr marL="609600" indent="-609600" eaLnBrk="1" hangingPunct="1">
              <a:buFontTx/>
              <a:buAutoNum type="arabicPeriod"/>
            </a:pPr>
            <a:r>
              <a:rPr lang="en-US"/>
              <a:t>How does a CAM plant solve the photorespiration problem?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Review 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5248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514350" indent="-514350">
              <a:buAutoNum type="arabicPeriod"/>
            </a:pPr>
            <a:r>
              <a:rPr lang="en-US" dirty="0" smtClean="0"/>
              <a:t>The final product of the Calvin Cycle is</a:t>
            </a:r>
          </a:p>
          <a:p>
            <a:pPr marL="914400" lvl="1" indent="-514350">
              <a:buAutoNum type="alphaUcPeriod"/>
            </a:pPr>
            <a:r>
              <a:rPr lang="en-US" dirty="0" smtClean="0"/>
              <a:t>Carbon dioxide</a:t>
            </a:r>
          </a:p>
          <a:p>
            <a:pPr marL="914400" lvl="1" indent="-514350">
              <a:buAutoNum type="alphaUcPeriod"/>
            </a:pPr>
            <a:r>
              <a:rPr lang="en-US" dirty="0" smtClean="0"/>
              <a:t>Fructose</a:t>
            </a:r>
          </a:p>
          <a:p>
            <a:pPr marL="914400" lvl="1" indent="-514350">
              <a:buAutoNum type="alphaUcPeriod"/>
            </a:pPr>
            <a:r>
              <a:rPr lang="en-US" dirty="0" smtClean="0"/>
              <a:t>Glucose</a:t>
            </a:r>
          </a:p>
          <a:p>
            <a:pPr marL="914400" lvl="1" indent="-514350">
              <a:buAutoNum type="alphaUcPeriod"/>
            </a:pPr>
            <a:r>
              <a:rPr lang="en-US" dirty="0" smtClean="0"/>
              <a:t>G3P</a:t>
            </a:r>
          </a:p>
          <a:p>
            <a:pPr marL="914400" lvl="1" indent="-514350">
              <a:buAutoNum type="alphaUcPeriod"/>
            </a:pPr>
            <a:r>
              <a:rPr lang="en-US" dirty="0" smtClean="0"/>
              <a:t>Oxygen</a:t>
            </a:r>
          </a:p>
          <a:p>
            <a:pPr marL="400050" lvl="1" indent="0">
              <a:buNone/>
            </a:pPr>
            <a:endParaRPr lang="en-US" dirty="0"/>
          </a:p>
        </p:txBody>
      </p:sp>
    </p:spTree>
    <p:extLst>
      <p:ext uri="{BB962C8B-B14F-4D97-AF65-F5344CB8AC3E}">
        <p14:creationId xmlns:p14="http://schemas.microsoft.com/office/powerpoint/2010/main" val="112522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a:xfrm>
            <a:off x="127000" y="114300"/>
            <a:ext cx="8534400" cy="762000"/>
          </a:xfrm>
          <a:ln/>
        </p:spPr>
        <p:txBody>
          <a:bodyPr rIns="132080"/>
          <a:lstStyle/>
          <a:p>
            <a:r>
              <a:rPr lang="en-US" sz="3400" dirty="0"/>
              <a:t>Remember what it means to be a </a:t>
            </a:r>
            <a:r>
              <a:rPr lang="en-US" sz="3400" dirty="0">
                <a:solidFill>
                  <a:srgbClr val="0C8F0F"/>
                </a:solidFill>
              </a:rPr>
              <a:t>plant…</a:t>
            </a:r>
          </a:p>
        </p:txBody>
      </p:sp>
      <p:sp>
        <p:nvSpPr>
          <p:cNvPr id="5128" name="Rectangle 8"/>
          <p:cNvSpPr>
            <a:spLocks noGrp="1" noChangeArrowheads="1"/>
          </p:cNvSpPr>
          <p:nvPr>
            <p:ph type="body" idx="1"/>
          </p:nvPr>
        </p:nvSpPr>
        <p:spPr>
          <a:xfrm>
            <a:off x="676275" y="855663"/>
            <a:ext cx="8467725" cy="4149725"/>
          </a:xfrm>
          <a:ln/>
        </p:spPr>
        <p:txBody>
          <a:bodyPr lIns="0" tIns="0" rIns="0" bIns="0"/>
          <a:lstStyle/>
          <a:p>
            <a:r>
              <a:rPr lang="en-US" dirty="0"/>
              <a:t>Need to produce all </a:t>
            </a:r>
            <a:r>
              <a:rPr lang="en-US" u="sng" dirty="0">
                <a:solidFill>
                  <a:srgbClr val="CC0000"/>
                </a:solidFill>
              </a:rPr>
              <a:t>organic molecules</a:t>
            </a:r>
            <a:r>
              <a:rPr lang="en-US" dirty="0"/>
              <a:t> necessary for growth</a:t>
            </a:r>
          </a:p>
          <a:p>
            <a:pPr marL="782638" lvl="1"/>
            <a:r>
              <a:rPr lang="en-US" dirty="0"/>
              <a:t>carbohydrates, lipids, proteins, nucleic acids </a:t>
            </a:r>
          </a:p>
          <a:p>
            <a:r>
              <a:rPr lang="en-US" dirty="0"/>
              <a:t>Need to store </a:t>
            </a:r>
            <a:r>
              <a:rPr lang="en-US" u="sng" dirty="0">
                <a:solidFill>
                  <a:srgbClr val="CC0000"/>
                </a:solidFill>
              </a:rPr>
              <a:t>chemical energy</a:t>
            </a:r>
            <a:r>
              <a:rPr lang="en-US" dirty="0"/>
              <a:t> (ATP) produced from </a:t>
            </a:r>
            <a:r>
              <a:rPr lang="en-US" u="sng" dirty="0">
                <a:solidFill>
                  <a:srgbClr val="008000"/>
                </a:solidFill>
              </a:rPr>
              <a:t>light reactions</a:t>
            </a:r>
          </a:p>
          <a:p>
            <a:pPr marL="782638" lvl="1"/>
            <a:r>
              <a:rPr lang="en-US" dirty="0"/>
              <a:t>in a more stable form </a:t>
            </a:r>
          </a:p>
          <a:p>
            <a:pPr marL="782638" lvl="1"/>
            <a:r>
              <a:rPr lang="en-US" dirty="0"/>
              <a:t>that can be moved around plant</a:t>
            </a:r>
          </a:p>
          <a:p>
            <a:pPr marL="782638" lvl="1"/>
            <a:r>
              <a:rPr lang="en-US" dirty="0"/>
              <a:t>saved for a rainy day</a:t>
            </a:r>
          </a:p>
        </p:txBody>
      </p:sp>
      <p:grpSp>
        <p:nvGrpSpPr>
          <p:cNvPr id="2" name="Group 9"/>
          <p:cNvGrpSpPr>
            <a:grpSpLocks/>
          </p:cNvGrpSpPr>
          <p:nvPr/>
        </p:nvGrpSpPr>
        <p:grpSpPr bwMode="auto">
          <a:xfrm>
            <a:off x="947738" y="5364163"/>
            <a:ext cx="7772400" cy="854075"/>
            <a:chOff x="0" y="0"/>
            <a:chExt cx="4896" cy="538"/>
          </a:xfrm>
        </p:grpSpPr>
        <p:sp>
          <p:nvSpPr>
            <p:cNvPr id="5130" name="Rectangle 10"/>
            <p:cNvSpPr>
              <a:spLocks/>
            </p:cNvSpPr>
            <p:nvPr/>
          </p:nvSpPr>
          <p:spPr bwMode="auto">
            <a:xfrm>
              <a:off x="0" y="0"/>
              <a:ext cx="4896" cy="480"/>
            </a:xfrm>
            <a:prstGeom prst="rect">
              <a:avLst/>
            </a:prstGeom>
            <a:solidFill>
              <a:srgbClr val="66FF66"/>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1"/>
            <p:cNvGrpSpPr>
              <a:grpSpLocks/>
            </p:cNvGrpSpPr>
            <p:nvPr/>
          </p:nvGrpSpPr>
          <p:grpSpPr bwMode="auto">
            <a:xfrm>
              <a:off x="61" y="5"/>
              <a:ext cx="4636" cy="533"/>
              <a:chOff x="0" y="0"/>
              <a:chExt cx="4635" cy="533"/>
            </a:xfrm>
          </p:grpSpPr>
          <p:sp>
            <p:nvSpPr>
              <p:cNvPr id="5132" name="Rectangle 12"/>
              <p:cNvSpPr>
                <a:spLocks/>
              </p:cNvSpPr>
              <p:nvPr/>
            </p:nvSpPr>
            <p:spPr bwMode="auto">
              <a:xfrm>
                <a:off x="792" y="0"/>
                <a:ext cx="3843" cy="336"/>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r>
                  <a:rPr lang="en-US" sz="2600" b="1">
                    <a:solidFill>
                      <a:srgbClr val="660066"/>
                    </a:solidFill>
                    <a:latin typeface="Arial" charset="0"/>
                    <a:ea typeface="Arial" charset="0"/>
                    <a:cs typeface="Arial" charset="0"/>
                    <a:sym typeface="Arial" charset="0"/>
                  </a:rPr>
                  <a:t> water </a:t>
                </a:r>
                <a:r>
                  <a:rPr lang="en-US" sz="2600" b="1">
                    <a:solidFill>
                      <a:srgbClr val="0F116A"/>
                    </a:solidFill>
                    <a:latin typeface="Arial" charset="0"/>
                    <a:ea typeface="Arial" charset="0"/>
                    <a:cs typeface="Arial" charset="0"/>
                    <a:sym typeface="Arial" charset="0"/>
                  </a:rPr>
                  <a:t>+</a:t>
                </a:r>
                <a:r>
                  <a:rPr lang="en-US" sz="2600" b="1">
                    <a:solidFill>
                      <a:srgbClr val="660066"/>
                    </a:solidFill>
                    <a:latin typeface="Arial" charset="0"/>
                    <a:ea typeface="Arial" charset="0"/>
                    <a:cs typeface="Arial" charset="0"/>
                    <a:sym typeface="Arial" charset="0"/>
                  </a:rPr>
                  <a:t> energy </a:t>
                </a:r>
                <a:r>
                  <a:rPr lang="en-US" sz="3000">
                    <a:solidFill>
                      <a:srgbClr val="0F116A"/>
                    </a:solidFill>
                    <a:latin typeface="Symbol" charset="2"/>
                    <a:ea typeface="Symbol" charset="2"/>
                    <a:cs typeface="Symbol" charset="2"/>
                    <a:sym typeface="Symbol" charset="2"/>
                  </a:rPr>
                  <a:t>→</a:t>
                </a:r>
                <a:r>
                  <a:rPr lang="en-US" sz="2600" b="1">
                    <a:solidFill>
                      <a:srgbClr val="660066"/>
                    </a:solidFill>
                    <a:latin typeface="Arial" charset="0"/>
                    <a:ea typeface="Arial" charset="0"/>
                    <a:cs typeface="Arial" charset="0"/>
                    <a:sym typeface="Arial" charset="0"/>
                  </a:rPr>
                  <a:t> glucose </a:t>
                </a:r>
                <a:r>
                  <a:rPr lang="en-US" sz="2600" b="1">
                    <a:solidFill>
                      <a:srgbClr val="0F116A"/>
                    </a:solidFill>
                    <a:latin typeface="Arial" charset="0"/>
                    <a:ea typeface="Arial" charset="0"/>
                    <a:cs typeface="Arial" charset="0"/>
                    <a:sym typeface="Arial" charset="0"/>
                  </a:rPr>
                  <a:t>+</a:t>
                </a:r>
                <a:r>
                  <a:rPr lang="en-US" sz="2600" b="1">
                    <a:solidFill>
                      <a:srgbClr val="660066"/>
                    </a:solidFill>
                    <a:latin typeface="Arial" charset="0"/>
                    <a:ea typeface="Arial" charset="0"/>
                    <a:cs typeface="Arial" charset="0"/>
                    <a:sym typeface="Arial" charset="0"/>
                  </a:rPr>
                  <a:t> oxygen</a:t>
                </a:r>
              </a:p>
            </p:txBody>
          </p:sp>
          <p:sp>
            <p:nvSpPr>
              <p:cNvPr id="5133" name="Rectangle 13"/>
              <p:cNvSpPr>
                <a:spLocks/>
              </p:cNvSpPr>
              <p:nvPr/>
            </p:nvSpPr>
            <p:spPr bwMode="auto">
              <a:xfrm>
                <a:off x="0" y="5"/>
                <a:ext cx="825" cy="5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90000"/>
                  </a:lnSpc>
                </a:pPr>
                <a:r>
                  <a:rPr lang="en-US" sz="2600" b="1">
                    <a:solidFill>
                      <a:srgbClr val="660066"/>
                    </a:solidFill>
                    <a:latin typeface="Arial" charset="0"/>
                    <a:ea typeface="Arial" charset="0"/>
                    <a:cs typeface="Arial" charset="0"/>
                    <a:sym typeface="Arial" charset="0"/>
                  </a:rPr>
                  <a:t>carbon</a:t>
                </a:r>
              </a:p>
              <a:p>
                <a:pPr marL="39688" algn="ctr">
                  <a:lnSpc>
                    <a:spcPct val="90000"/>
                  </a:lnSpc>
                </a:pPr>
                <a:r>
                  <a:rPr lang="en-US" sz="2600" b="1">
                    <a:solidFill>
                      <a:srgbClr val="660066"/>
                    </a:solidFill>
                    <a:latin typeface="Arial" charset="0"/>
                    <a:ea typeface="Arial" charset="0"/>
                    <a:cs typeface="Arial" charset="0"/>
                    <a:sym typeface="Arial" charset="0"/>
                  </a:rPr>
                  <a:t>dioxide</a:t>
                </a:r>
              </a:p>
            </p:txBody>
          </p:sp>
        </p:grpSp>
      </p:grpSp>
      <p:grpSp>
        <p:nvGrpSpPr>
          <p:cNvPr id="4" name="Group 14"/>
          <p:cNvGrpSpPr>
            <a:grpSpLocks/>
          </p:cNvGrpSpPr>
          <p:nvPr/>
        </p:nvGrpSpPr>
        <p:grpSpPr bwMode="auto">
          <a:xfrm>
            <a:off x="947738" y="6121400"/>
            <a:ext cx="7772400" cy="817563"/>
            <a:chOff x="0" y="0"/>
            <a:chExt cx="4896" cy="515"/>
          </a:xfrm>
        </p:grpSpPr>
        <p:sp>
          <p:nvSpPr>
            <p:cNvPr id="5135" name="Rectangle 15"/>
            <p:cNvSpPr>
              <a:spLocks/>
            </p:cNvSpPr>
            <p:nvPr/>
          </p:nvSpPr>
          <p:spPr bwMode="auto">
            <a:xfrm>
              <a:off x="0" y="0"/>
              <a:ext cx="4896" cy="438"/>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5" name="Group 16"/>
            <p:cNvGrpSpPr>
              <a:grpSpLocks/>
            </p:cNvGrpSpPr>
            <p:nvPr/>
          </p:nvGrpSpPr>
          <p:grpSpPr bwMode="auto">
            <a:xfrm>
              <a:off x="208" y="11"/>
              <a:ext cx="4240" cy="504"/>
              <a:chOff x="0" y="0"/>
              <a:chExt cx="4240" cy="504"/>
            </a:xfrm>
          </p:grpSpPr>
          <p:sp>
            <p:nvSpPr>
              <p:cNvPr id="5137" name="Rectangle 17"/>
              <p:cNvSpPr>
                <a:spLocks/>
              </p:cNvSpPr>
              <p:nvPr/>
            </p:nvSpPr>
            <p:spPr bwMode="auto">
              <a:xfrm>
                <a:off x="0" y="40"/>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6CO</a:t>
                </a:r>
                <a:r>
                  <a:rPr lang="en-US" sz="2600" b="1" baseline="-25000">
                    <a:solidFill>
                      <a:srgbClr val="CC0000"/>
                    </a:solidFill>
                    <a:latin typeface="Arial" charset="0"/>
                    <a:ea typeface="Arial" charset="0"/>
                    <a:cs typeface="Arial" charset="0"/>
                    <a:sym typeface="Arial" charset="0"/>
                  </a:rPr>
                  <a:t>2</a:t>
                </a:r>
              </a:p>
            </p:txBody>
          </p:sp>
          <p:sp>
            <p:nvSpPr>
              <p:cNvPr id="5138" name="Rectangle 18"/>
              <p:cNvSpPr>
                <a:spLocks/>
              </p:cNvSpPr>
              <p:nvPr/>
            </p:nvSpPr>
            <p:spPr bwMode="auto">
              <a:xfrm>
                <a:off x="877" y="40"/>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5139" name="Rectangle 19"/>
              <p:cNvSpPr>
                <a:spLocks/>
              </p:cNvSpPr>
              <p:nvPr/>
            </p:nvSpPr>
            <p:spPr bwMode="auto">
              <a:xfrm>
                <a:off x="2684" y="52"/>
                <a:ext cx="809" cy="3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C</a:t>
                </a:r>
                <a:r>
                  <a:rPr lang="en-US" b="1" baseline="-25000">
                    <a:solidFill>
                      <a:srgbClr val="CC0000"/>
                    </a:solidFill>
                    <a:latin typeface="Arial" charset="0"/>
                    <a:ea typeface="Arial" charset="0"/>
                    <a:cs typeface="Arial" charset="0"/>
                    <a:sym typeface="Arial" charset="0"/>
                  </a:rPr>
                  <a:t>6</a:t>
                </a:r>
                <a:r>
                  <a:rPr lang="en-US" b="1">
                    <a:solidFill>
                      <a:srgbClr val="CC0000"/>
                    </a:solidFill>
                    <a:latin typeface="Arial" charset="0"/>
                    <a:ea typeface="Arial" charset="0"/>
                    <a:cs typeface="Arial" charset="0"/>
                    <a:sym typeface="Arial" charset="0"/>
                  </a:rPr>
                  <a:t>H</a:t>
                </a:r>
                <a:r>
                  <a:rPr lang="en-US" b="1" baseline="-25000">
                    <a:solidFill>
                      <a:srgbClr val="CC0000"/>
                    </a:solidFill>
                    <a:latin typeface="Arial" charset="0"/>
                    <a:ea typeface="Arial" charset="0"/>
                    <a:cs typeface="Arial" charset="0"/>
                    <a:sym typeface="Arial" charset="0"/>
                  </a:rPr>
                  <a:t>12</a:t>
                </a:r>
                <a:r>
                  <a:rPr lang="en-US" b="1">
                    <a:solidFill>
                      <a:srgbClr val="CC0000"/>
                    </a:solidFill>
                    <a:latin typeface="Arial" charset="0"/>
                    <a:ea typeface="Arial" charset="0"/>
                    <a:cs typeface="Arial" charset="0"/>
                    <a:sym typeface="Arial" charset="0"/>
                  </a:rPr>
                  <a:t>O</a:t>
                </a:r>
                <a:r>
                  <a:rPr lang="en-US" b="1" baseline="-25000">
                    <a:solidFill>
                      <a:srgbClr val="CC0000"/>
                    </a:solidFill>
                    <a:latin typeface="Arial" charset="0"/>
                    <a:ea typeface="Arial" charset="0"/>
                    <a:cs typeface="Arial" charset="0"/>
                    <a:sym typeface="Arial" charset="0"/>
                  </a:rPr>
                  <a:t>6</a:t>
                </a:r>
              </a:p>
            </p:txBody>
          </p:sp>
          <p:sp>
            <p:nvSpPr>
              <p:cNvPr id="5140" name="Rectangle 20"/>
              <p:cNvSpPr>
                <a:spLocks/>
              </p:cNvSpPr>
              <p:nvPr/>
            </p:nvSpPr>
            <p:spPr bwMode="auto">
              <a:xfrm>
                <a:off x="3788" y="40"/>
                <a:ext cx="45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6O</a:t>
                </a:r>
                <a:r>
                  <a:rPr lang="en-US" sz="2600" b="1" baseline="-25000">
                    <a:solidFill>
                      <a:srgbClr val="CC0000"/>
                    </a:solidFill>
                    <a:latin typeface="Arial" charset="0"/>
                    <a:ea typeface="Arial" charset="0"/>
                    <a:cs typeface="Arial" charset="0"/>
                    <a:sym typeface="Arial" charset="0"/>
                  </a:rPr>
                  <a:t>2</a:t>
                </a:r>
              </a:p>
            </p:txBody>
          </p:sp>
          <p:sp>
            <p:nvSpPr>
              <p:cNvPr id="5141" name="Rectangle 21"/>
              <p:cNvSpPr>
                <a:spLocks/>
              </p:cNvSpPr>
              <p:nvPr/>
            </p:nvSpPr>
            <p:spPr bwMode="auto">
              <a:xfrm>
                <a:off x="1580" y="0"/>
                <a:ext cx="780"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5142" name="Rectangle 22"/>
              <p:cNvSpPr>
                <a:spLocks/>
              </p:cNvSpPr>
              <p:nvPr/>
            </p:nvSpPr>
            <p:spPr bwMode="auto">
              <a:xfrm>
                <a:off x="2348" y="60"/>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5143" name="Rectangle 23"/>
              <p:cNvSpPr>
                <a:spLocks/>
              </p:cNvSpPr>
              <p:nvPr/>
            </p:nvSpPr>
            <p:spPr bwMode="auto">
              <a:xfrm>
                <a:off x="637" y="6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5144" name="Rectangle 24"/>
              <p:cNvSpPr>
                <a:spLocks/>
              </p:cNvSpPr>
              <p:nvPr/>
            </p:nvSpPr>
            <p:spPr bwMode="auto">
              <a:xfrm>
                <a:off x="3500" y="6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5145" name="Rectangle 25"/>
              <p:cNvSpPr>
                <a:spLocks/>
              </p:cNvSpPr>
              <p:nvPr/>
            </p:nvSpPr>
            <p:spPr bwMode="auto">
              <a:xfrm>
                <a:off x="1453" y="6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grpSp>
      </p:grpSp>
    </p:spTree>
    <p:extLst>
      <p:ext uri="{BB962C8B-B14F-4D97-AF65-F5344CB8AC3E}">
        <p14:creationId xmlns:p14="http://schemas.microsoft.com/office/powerpoint/2010/main" val="742989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dirty="0" smtClean="0"/>
              <a:t>2.  Which of the following is true of the Calvin Cycle</a:t>
            </a:r>
          </a:p>
          <a:p>
            <a:pPr marL="914400" lvl="1" indent="-514350">
              <a:buAutoNum type="alphaUcPeriod"/>
            </a:pPr>
            <a:r>
              <a:rPr lang="en-US" dirty="0" smtClean="0"/>
              <a:t>It is controlled by enzymes in the </a:t>
            </a:r>
            <a:r>
              <a:rPr lang="en-US" dirty="0" err="1" smtClean="0"/>
              <a:t>stroma</a:t>
            </a:r>
            <a:endParaRPr lang="en-US" dirty="0" smtClean="0"/>
          </a:p>
          <a:p>
            <a:pPr marL="914400" lvl="1" indent="-514350">
              <a:buAutoNum type="alphaUcPeriod"/>
            </a:pPr>
            <a:r>
              <a:rPr lang="en-US" dirty="0" smtClean="0"/>
              <a:t>It takes place in the thylakoid disks of the inner chloroplast membrane</a:t>
            </a:r>
          </a:p>
          <a:p>
            <a:pPr marL="914400" lvl="1" indent="-514350">
              <a:buAutoNum type="alphaUcPeriod"/>
            </a:pPr>
            <a:r>
              <a:rPr lang="en-US" dirty="0" smtClean="0"/>
              <a:t>Carbon dioxide is a product</a:t>
            </a:r>
          </a:p>
          <a:p>
            <a:pPr marL="914400" lvl="1" indent="-514350">
              <a:buAutoNum type="alphaUcPeriod"/>
            </a:pPr>
            <a:r>
              <a:rPr lang="en-US" dirty="0" smtClean="0"/>
              <a:t>It is an ATP-independent process</a:t>
            </a:r>
          </a:p>
          <a:p>
            <a:pPr marL="914400" lvl="1" indent="-514350">
              <a:buAutoNum type="alphaUcPeriod"/>
            </a:pPr>
            <a:r>
              <a:rPr lang="en-US" dirty="0" smtClean="0"/>
              <a:t>One cycle consumes four molecules of PGAL</a:t>
            </a:r>
          </a:p>
          <a:p>
            <a:pPr marL="400050" lvl="1" indent="0">
              <a:buNone/>
            </a:pPr>
            <a:endParaRPr lang="en-US" dirty="0"/>
          </a:p>
        </p:txBody>
      </p:sp>
    </p:spTree>
    <p:extLst>
      <p:ext uri="{BB962C8B-B14F-4D97-AF65-F5344CB8AC3E}">
        <p14:creationId xmlns:p14="http://schemas.microsoft.com/office/powerpoint/2010/main" val="199462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514350" indent="-514350">
              <a:buAutoNum type="arabicPeriod" startAt="3"/>
            </a:pPr>
            <a:r>
              <a:rPr lang="en-US" dirty="0" smtClean="0"/>
              <a:t>If a toxin was administered to a plant that prevented the action of </a:t>
            </a:r>
            <a:r>
              <a:rPr lang="en-US" dirty="0" err="1" smtClean="0"/>
              <a:t>ribulose</a:t>
            </a:r>
            <a:r>
              <a:rPr lang="en-US" dirty="0" smtClean="0"/>
              <a:t> </a:t>
            </a:r>
            <a:r>
              <a:rPr lang="en-US" dirty="0" err="1" smtClean="0"/>
              <a:t>bisphosphate</a:t>
            </a:r>
            <a:r>
              <a:rPr lang="en-US" dirty="0" smtClean="0"/>
              <a:t> carboxylase, which of the following steps of the Calvin cycle would be most directly affected?</a:t>
            </a:r>
          </a:p>
          <a:p>
            <a:pPr marL="914400" lvl="1" indent="-514350">
              <a:buAutoNum type="alphaUcPeriod"/>
            </a:pPr>
            <a:r>
              <a:rPr lang="en-US" dirty="0" smtClean="0"/>
              <a:t>Regeneration of RUBP</a:t>
            </a:r>
          </a:p>
          <a:p>
            <a:pPr marL="914400" lvl="1" indent="-514350">
              <a:buAutoNum type="alphaUcPeriod"/>
            </a:pPr>
            <a:r>
              <a:rPr lang="en-US" dirty="0" smtClean="0"/>
              <a:t>Donation of phosphates from ATP to Calvin cycle intermediary compounds</a:t>
            </a:r>
          </a:p>
          <a:p>
            <a:pPr marL="914400" lvl="1" indent="-514350">
              <a:buAutoNum type="alphaUcPeriod"/>
            </a:pPr>
            <a:r>
              <a:rPr lang="en-US" dirty="0" smtClean="0"/>
              <a:t>The initial fixation of carbon dioxide</a:t>
            </a:r>
          </a:p>
          <a:p>
            <a:pPr marL="914400" lvl="1" indent="-514350">
              <a:buAutoNum type="alphaUcPeriod"/>
            </a:pPr>
            <a:r>
              <a:rPr lang="en-US" dirty="0" smtClean="0"/>
              <a:t>Oxidation of NADPH</a:t>
            </a:r>
          </a:p>
          <a:p>
            <a:pPr marL="914400" lvl="1" indent="-514350">
              <a:buAutoNum type="alphaUcPeriod"/>
            </a:pPr>
            <a:r>
              <a:rPr lang="en-US" dirty="0" smtClean="0"/>
              <a:t>Production of Glucose.</a:t>
            </a:r>
          </a:p>
          <a:p>
            <a:pPr marL="400050" lvl="1" indent="0">
              <a:buNone/>
            </a:pPr>
            <a:endParaRPr lang="en-US" dirty="0"/>
          </a:p>
        </p:txBody>
      </p:sp>
    </p:spTree>
    <p:extLst>
      <p:ext uri="{BB962C8B-B14F-4D97-AF65-F5344CB8AC3E}">
        <p14:creationId xmlns:p14="http://schemas.microsoft.com/office/powerpoint/2010/main" val="3967937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04800" y="685800"/>
            <a:ext cx="8534400" cy="5127625"/>
          </a:xfrm>
        </p:spPr>
        <p:txBody>
          <a:bodyPr/>
          <a:lstStyle/>
          <a:p>
            <a:pPr marL="457200" indent="-457200" eaLnBrk="1" hangingPunct="1">
              <a:buFontTx/>
              <a:buNone/>
            </a:pPr>
            <a:r>
              <a:rPr lang="en-US" sz="2900" dirty="0"/>
              <a:t>4</a:t>
            </a:r>
            <a:r>
              <a:rPr lang="en-US" sz="2900" dirty="0" smtClean="0">
                <a:ea typeface="ＭＳ Ｐゴシック" charset="-128"/>
                <a:cs typeface="ＭＳ Ｐゴシック" charset="-128"/>
              </a:rPr>
              <a:t>.  </a:t>
            </a:r>
            <a:r>
              <a:rPr lang="en-US" sz="2900" dirty="0">
                <a:ea typeface="ＭＳ Ｐゴシック" charset="-128"/>
                <a:cs typeface="ＭＳ Ｐゴシック" charset="-128"/>
              </a:rPr>
              <a:t>In an experiment studying photosynthesis performed during the day, you provide a plant with radioactive carbon (</a:t>
            </a:r>
            <a:r>
              <a:rPr lang="en-US" sz="2900" baseline="30000" dirty="0">
                <a:ea typeface="ＭＳ Ｐゴシック" charset="-128"/>
                <a:cs typeface="ＭＳ Ｐゴシック" charset="-128"/>
              </a:rPr>
              <a:t>14</a:t>
            </a:r>
            <a:r>
              <a:rPr lang="en-US" sz="2900" dirty="0">
                <a:ea typeface="ＭＳ Ｐゴシック" charset="-128"/>
                <a:cs typeface="ＭＳ Ｐゴシック" charset="-128"/>
              </a:rPr>
              <a:t>C) dioxide as a metabolic tracer. The </a:t>
            </a:r>
            <a:r>
              <a:rPr lang="en-US" sz="2900" baseline="30000" dirty="0">
                <a:ea typeface="ＭＳ Ｐゴシック" charset="-128"/>
                <a:cs typeface="ＭＳ Ｐゴシック" charset="-128"/>
              </a:rPr>
              <a:t>14</a:t>
            </a:r>
            <a:r>
              <a:rPr lang="en-US" sz="2900" dirty="0">
                <a:ea typeface="ＭＳ Ｐゴシック" charset="-128"/>
                <a:cs typeface="ＭＳ Ｐゴシック" charset="-128"/>
              </a:rPr>
              <a:t>C is incorporated first into </a:t>
            </a:r>
            <a:r>
              <a:rPr lang="en-US" sz="2900" dirty="0" err="1">
                <a:ea typeface="ＭＳ Ｐゴシック" charset="-128"/>
                <a:cs typeface="ＭＳ Ｐゴシック" charset="-128"/>
              </a:rPr>
              <a:t>oxaloacetic</a:t>
            </a:r>
            <a:r>
              <a:rPr lang="en-US" sz="2900" dirty="0">
                <a:ea typeface="ＭＳ Ｐゴシック" charset="-128"/>
                <a:cs typeface="ＭＳ Ｐゴシック" charset="-128"/>
              </a:rPr>
              <a:t> acid. The plant is best characterized as a</a:t>
            </a:r>
            <a:r>
              <a:rPr lang="en-US" dirty="0">
                <a:ea typeface="ＭＳ Ｐゴシック" charset="-128"/>
                <a:cs typeface="ＭＳ Ｐゴシック" charset="-128"/>
              </a:rPr>
              <a:t> </a:t>
            </a:r>
          </a:p>
          <a:p>
            <a:pPr marL="1036638" lvl="1" indent="-457200" eaLnBrk="1" hangingPunct="1">
              <a:lnSpc>
                <a:spcPct val="85000"/>
              </a:lnSpc>
              <a:buFont typeface="+mj-lt"/>
              <a:buAutoNum type="alphaUcPeriod"/>
            </a:pPr>
            <a:r>
              <a:rPr lang="en-US" sz="2500" dirty="0"/>
              <a:t>C</a:t>
            </a:r>
            <a:r>
              <a:rPr lang="en-US" sz="2500" baseline="-25000" dirty="0"/>
              <a:t>4</a:t>
            </a:r>
            <a:r>
              <a:rPr lang="en-US" sz="2500" dirty="0"/>
              <a:t> plant. </a:t>
            </a:r>
          </a:p>
          <a:p>
            <a:pPr marL="1036638" lvl="1" indent="-457200" eaLnBrk="1" hangingPunct="1">
              <a:lnSpc>
                <a:spcPct val="85000"/>
              </a:lnSpc>
              <a:buFont typeface="+mj-lt"/>
              <a:buAutoNum type="alphaUcPeriod"/>
            </a:pPr>
            <a:r>
              <a:rPr lang="en-US" sz="2500" dirty="0"/>
              <a:t>C</a:t>
            </a:r>
            <a:r>
              <a:rPr lang="en-US" sz="2500" baseline="-25000" dirty="0"/>
              <a:t>3</a:t>
            </a:r>
            <a:r>
              <a:rPr lang="en-US" sz="2500" dirty="0"/>
              <a:t> plant. </a:t>
            </a:r>
          </a:p>
          <a:p>
            <a:pPr marL="1036638" lvl="1" indent="-457200" eaLnBrk="1" hangingPunct="1">
              <a:lnSpc>
                <a:spcPct val="85000"/>
              </a:lnSpc>
              <a:buFont typeface="+mj-lt"/>
              <a:buAutoNum type="alphaUcPeriod"/>
            </a:pPr>
            <a:r>
              <a:rPr lang="en-US" sz="2500" dirty="0"/>
              <a:t>CAM plant. </a:t>
            </a:r>
          </a:p>
          <a:p>
            <a:pPr marL="1036638" lvl="1" indent="-457200" eaLnBrk="1" hangingPunct="1">
              <a:lnSpc>
                <a:spcPct val="85000"/>
              </a:lnSpc>
              <a:buFont typeface="+mj-lt"/>
              <a:buAutoNum type="alphaUcPeriod"/>
            </a:pPr>
            <a:r>
              <a:rPr lang="en-US" sz="2500" dirty="0"/>
              <a:t>heterotroph. </a:t>
            </a:r>
          </a:p>
          <a:p>
            <a:pPr marL="1036638" lvl="1" indent="-457200" eaLnBrk="1" hangingPunct="1">
              <a:lnSpc>
                <a:spcPct val="85000"/>
              </a:lnSpc>
              <a:buFont typeface="+mj-lt"/>
              <a:buAutoNum type="alphaUcPeriod"/>
            </a:pPr>
            <a:r>
              <a:rPr lang="en-US" sz="2500" dirty="0"/>
              <a:t>chemoautotroph.</a:t>
            </a:r>
            <a:r>
              <a:rPr lang="en-US" dirty="0"/>
              <a:t> </a:t>
            </a:r>
          </a:p>
        </p:txBody>
      </p:sp>
      <p:sp>
        <p:nvSpPr>
          <p:cNvPr id="12083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extLst>
      <p:ext uri="{BB962C8B-B14F-4D97-AF65-F5344CB8AC3E}">
        <p14:creationId xmlns:p14="http://schemas.microsoft.com/office/powerpoint/2010/main" val="4036323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229600" cy="5783263"/>
          </a:xfrm>
        </p:spPr>
        <p:txBody>
          <a:bodyPr/>
          <a:lstStyle/>
          <a:p>
            <a:pPr marL="0" indent="0">
              <a:buNone/>
            </a:pPr>
            <a:r>
              <a:rPr lang="en-US" sz="2800" dirty="0" smtClean="0"/>
              <a:t>The following questions refer to the following choices:</a:t>
            </a:r>
          </a:p>
          <a:p>
            <a:pPr marL="514350" indent="-514350" algn="ctr">
              <a:buAutoNum type="alphaUcPeriod"/>
            </a:pPr>
            <a:r>
              <a:rPr lang="en-US" sz="2800" dirty="0" smtClean="0"/>
              <a:t>C3 plants</a:t>
            </a:r>
          </a:p>
          <a:p>
            <a:pPr marL="514350" indent="-514350" algn="ctr">
              <a:buAutoNum type="alphaUcPeriod"/>
            </a:pPr>
            <a:r>
              <a:rPr lang="en-US" sz="2800" dirty="0" smtClean="0"/>
              <a:t>C4 plants</a:t>
            </a:r>
          </a:p>
          <a:p>
            <a:pPr marL="0" indent="0">
              <a:buNone/>
            </a:pPr>
            <a:r>
              <a:rPr lang="en-US" sz="2800" dirty="0" smtClean="0"/>
              <a:t>                                      C.  CAM Plants</a:t>
            </a:r>
          </a:p>
          <a:p>
            <a:pPr marL="514350" indent="-514350" algn="ctr">
              <a:buAutoNum type="alphaUcPeriod"/>
            </a:pPr>
            <a:r>
              <a:rPr lang="en-US" sz="2800" dirty="0" smtClean="0"/>
              <a:t>All plants</a:t>
            </a:r>
          </a:p>
          <a:p>
            <a:pPr marL="514350" indent="-514350">
              <a:buFont typeface="+mj-lt"/>
              <a:buAutoNum type="arabicPeriod" startAt="5"/>
            </a:pPr>
            <a:r>
              <a:rPr lang="en-US" sz="2800" dirty="0" smtClean="0"/>
              <a:t>Use a temporal separation to reduce photorespiration</a:t>
            </a:r>
          </a:p>
          <a:p>
            <a:pPr marL="514350" indent="-514350">
              <a:buAutoNum type="arabicPeriod" startAt="5"/>
            </a:pPr>
            <a:r>
              <a:rPr lang="en-US" sz="2800" dirty="0" smtClean="0"/>
              <a:t>Do not have any adaptations to reduce photorespiration</a:t>
            </a:r>
          </a:p>
          <a:p>
            <a:pPr marL="514350" indent="-514350">
              <a:buAutoNum type="arabicPeriod" startAt="5"/>
            </a:pPr>
            <a:r>
              <a:rPr lang="en-US" sz="2800" dirty="0" smtClean="0"/>
              <a:t>Carry out carbon fixation by </a:t>
            </a:r>
            <a:r>
              <a:rPr lang="en-US" sz="2800" dirty="0" err="1" smtClean="0"/>
              <a:t>rubisco</a:t>
            </a:r>
            <a:endParaRPr lang="en-US" sz="2800" dirty="0" smtClean="0"/>
          </a:p>
          <a:p>
            <a:pPr marL="514350" indent="-514350">
              <a:buAutoNum type="arabicPeriod" startAt="5"/>
            </a:pPr>
            <a:r>
              <a:rPr lang="en-US" sz="2800" dirty="0" smtClean="0"/>
              <a:t>Use a spatial separation to reduce photorespiration</a:t>
            </a:r>
          </a:p>
          <a:p>
            <a:pPr marL="514350" indent="-514350">
              <a:buAutoNum type="arabicPeriod" startAt="5"/>
            </a:pPr>
            <a:r>
              <a:rPr lang="en-US" sz="2800" dirty="0" smtClean="0"/>
              <a:t>Carry out aerobic cellular respiration</a:t>
            </a:r>
          </a:p>
        </p:txBody>
      </p:sp>
    </p:spTree>
    <p:extLst>
      <p:ext uri="{BB962C8B-B14F-4D97-AF65-F5344CB8AC3E}">
        <p14:creationId xmlns:p14="http://schemas.microsoft.com/office/powerpoint/2010/main" val="108830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
            <a:ext cx="8229600" cy="5935663"/>
          </a:xfrm>
        </p:spPr>
        <p:txBody>
          <a:bodyPr/>
          <a:lstStyle/>
          <a:p>
            <a:pPr marL="514350" indent="-514350">
              <a:buAutoNum type="arabicPeriod" startAt="10"/>
            </a:pPr>
            <a:r>
              <a:rPr lang="en-US" dirty="0" smtClean="0"/>
              <a:t>Keeping It Straight!</a:t>
            </a:r>
          </a:p>
          <a:p>
            <a:pPr marL="0" indent="0">
              <a:buNone/>
            </a:pPr>
            <a:endParaRPr lang="en-US" dirty="0"/>
          </a:p>
          <a:p>
            <a:pPr marL="0" indent="0">
              <a:buNone/>
            </a:pPr>
            <a:r>
              <a:rPr lang="en-US" dirty="0" smtClean="0"/>
              <a:t>Compare aerobic cellular respiration to photosynthesis (you will have </a:t>
            </a:r>
            <a:r>
              <a:rPr lang="en-US" smtClean="0"/>
              <a:t>10 minutes).  </a:t>
            </a:r>
            <a:endParaRPr lang="en-US" dirty="0"/>
          </a:p>
          <a:p>
            <a:pPr marL="0" indent="0">
              <a:buNone/>
            </a:pPr>
            <a:endParaRPr lang="en-US" dirty="0" smtClean="0"/>
          </a:p>
          <a:p>
            <a:pPr marL="0" indent="0">
              <a:buNone/>
            </a:pPr>
            <a:r>
              <a:rPr lang="en-US" dirty="0" smtClean="0"/>
              <a:t>Write down as many similarities and differences as you can think of.</a:t>
            </a:r>
          </a:p>
          <a:p>
            <a:pPr marL="0" indent="0">
              <a:buNone/>
            </a:pPr>
            <a:endParaRPr lang="en-US" dirty="0"/>
          </a:p>
          <a:p>
            <a:pPr marL="0" indent="0">
              <a:buNone/>
            </a:pPr>
            <a:r>
              <a:rPr lang="en-US" dirty="0" smtClean="0"/>
              <a:t>The person with the most wins a prize!</a:t>
            </a:r>
            <a:endParaRPr lang="en-US" dirty="0"/>
          </a:p>
        </p:txBody>
      </p:sp>
    </p:spTree>
    <p:extLst>
      <p:ext uri="{BB962C8B-B14F-4D97-AF65-F5344CB8AC3E}">
        <p14:creationId xmlns:p14="http://schemas.microsoft.com/office/powerpoint/2010/main" val="151023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a:xfrm>
            <a:off x="114300" y="109538"/>
            <a:ext cx="8229600" cy="652462"/>
          </a:xfrm>
          <a:ln/>
        </p:spPr>
        <p:txBody>
          <a:bodyPr rIns="132080"/>
          <a:lstStyle/>
          <a:p>
            <a:r>
              <a:rPr lang="en-US" dirty="0"/>
              <a:t>Light reactions</a:t>
            </a:r>
          </a:p>
        </p:txBody>
      </p:sp>
      <p:sp>
        <p:nvSpPr>
          <p:cNvPr id="6152" name="Rectangle 8"/>
          <p:cNvSpPr>
            <a:spLocks noGrp="1" noChangeArrowheads="1"/>
          </p:cNvSpPr>
          <p:nvPr>
            <p:ph type="body" idx="1"/>
          </p:nvPr>
        </p:nvSpPr>
        <p:spPr>
          <a:xfrm>
            <a:off x="838200" y="1371600"/>
            <a:ext cx="7772400" cy="3282950"/>
          </a:xfrm>
          <a:ln/>
        </p:spPr>
        <p:txBody>
          <a:bodyPr rIns="132080"/>
          <a:lstStyle/>
          <a:p>
            <a:pPr>
              <a:spcBef>
                <a:spcPct val="0"/>
              </a:spcBef>
            </a:pPr>
            <a:r>
              <a:rPr lang="en-US" sz="3400" dirty="0"/>
              <a:t>Convert solar energy to chemical energy</a:t>
            </a:r>
          </a:p>
          <a:p>
            <a:pPr marL="782638" lvl="1">
              <a:spcBef>
                <a:spcPts val="1500"/>
              </a:spcBef>
            </a:pPr>
            <a:r>
              <a:rPr lang="en-US" sz="3200" dirty="0">
                <a:solidFill>
                  <a:srgbClr val="CC0000"/>
                </a:solidFill>
              </a:rPr>
              <a:t>ATP</a:t>
            </a:r>
          </a:p>
          <a:p>
            <a:pPr marL="782638" lvl="1">
              <a:spcBef>
                <a:spcPts val="1500"/>
              </a:spcBef>
            </a:pPr>
            <a:r>
              <a:rPr lang="en-US" sz="3200" dirty="0">
                <a:solidFill>
                  <a:srgbClr val="660066"/>
                </a:solidFill>
              </a:rPr>
              <a:t>NADPH</a:t>
            </a:r>
          </a:p>
          <a:p>
            <a:pPr>
              <a:spcBef>
                <a:spcPts val="1500"/>
              </a:spcBef>
            </a:pPr>
            <a:r>
              <a:rPr lang="en-US" sz="3400" dirty="0"/>
              <a:t>What can we do now?</a:t>
            </a:r>
          </a:p>
        </p:txBody>
      </p:sp>
      <p:sp>
        <p:nvSpPr>
          <p:cNvPr id="6153" name="Rectangle 9"/>
          <p:cNvSpPr>
            <a:spLocks/>
          </p:cNvSpPr>
          <p:nvPr/>
        </p:nvSpPr>
        <p:spPr bwMode="auto">
          <a:xfrm>
            <a:off x="2471738" y="2025650"/>
            <a:ext cx="2116137" cy="622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400" dirty="0">
                <a:solidFill>
                  <a:srgbClr val="CC0000"/>
                </a:solidFill>
                <a:latin typeface="Symbol" charset="2"/>
                <a:ea typeface="Symbol" charset="2"/>
                <a:cs typeface="Symbol" charset="2"/>
                <a:sym typeface="Symbol" charset="2"/>
              </a:rPr>
              <a:t>→</a:t>
            </a:r>
            <a:r>
              <a:rPr lang="en-US" sz="3400" b="1" dirty="0">
                <a:solidFill>
                  <a:srgbClr val="CC0000"/>
                </a:solidFill>
                <a:latin typeface="Arial" charset="0"/>
                <a:ea typeface="Arial" charset="0"/>
                <a:cs typeface="Arial" charset="0"/>
                <a:sym typeface="Arial" charset="0"/>
              </a:rPr>
              <a:t> energy</a:t>
            </a:r>
          </a:p>
        </p:txBody>
      </p:sp>
      <p:sp>
        <p:nvSpPr>
          <p:cNvPr id="6154" name="Rectangle 10"/>
          <p:cNvSpPr>
            <a:spLocks/>
          </p:cNvSpPr>
          <p:nvPr/>
        </p:nvSpPr>
        <p:spPr bwMode="auto">
          <a:xfrm>
            <a:off x="2967038" y="2749550"/>
            <a:ext cx="3914775" cy="622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400" dirty="0">
                <a:solidFill>
                  <a:srgbClr val="660066"/>
                </a:solidFill>
                <a:latin typeface="Symbol" charset="2"/>
                <a:ea typeface="Symbol" charset="2"/>
                <a:cs typeface="Symbol" charset="2"/>
                <a:sym typeface="Symbol" charset="2"/>
              </a:rPr>
              <a:t>→</a:t>
            </a:r>
            <a:r>
              <a:rPr lang="en-US" sz="3400" b="1" dirty="0">
                <a:solidFill>
                  <a:srgbClr val="660066"/>
                </a:solidFill>
                <a:latin typeface="Arial" charset="0"/>
                <a:ea typeface="Arial" charset="0"/>
                <a:cs typeface="Arial" charset="0"/>
                <a:sym typeface="Arial" charset="0"/>
              </a:rPr>
              <a:t> reducing power</a:t>
            </a:r>
          </a:p>
        </p:txBody>
      </p:sp>
      <p:grpSp>
        <p:nvGrpSpPr>
          <p:cNvPr id="2" name="Group 11"/>
          <p:cNvGrpSpPr>
            <a:grpSpLocks/>
          </p:cNvGrpSpPr>
          <p:nvPr/>
        </p:nvGrpSpPr>
        <p:grpSpPr bwMode="auto">
          <a:xfrm>
            <a:off x="1858963" y="4837113"/>
            <a:ext cx="5118100" cy="869950"/>
            <a:chOff x="0" y="0"/>
            <a:chExt cx="3224" cy="548"/>
          </a:xfrm>
        </p:grpSpPr>
        <p:sp>
          <p:nvSpPr>
            <p:cNvPr id="6156" name="AutoShape 12"/>
            <p:cNvSpPr>
              <a:spLocks/>
            </p:cNvSpPr>
            <p:nvPr/>
          </p:nvSpPr>
          <p:spPr bwMode="auto">
            <a:xfrm>
              <a:off x="0" y="0"/>
              <a:ext cx="3224" cy="548"/>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6157" name="Rectangle 13"/>
            <p:cNvSpPr>
              <a:spLocks/>
            </p:cNvSpPr>
            <p:nvPr/>
          </p:nvSpPr>
          <p:spPr bwMode="auto">
            <a:xfrm>
              <a:off x="39" y="26"/>
              <a:ext cx="3145" cy="496"/>
            </a:xfrm>
            <a:prstGeom prst="rect">
              <a:avLst/>
            </a:prstGeom>
            <a:noFill/>
            <a:ln w="12700" cap="flat">
              <a:noFill/>
              <a:miter lim="800000"/>
              <a:headEnd type="none" w="med" len="med"/>
              <a:tailEnd type="none" w="med" len="med"/>
            </a:ln>
          </p:spPr>
          <p:txBody>
            <a:bodyPr wrap="none" lIns="38100" tIns="38100" rIns="90681" bIns="38100" anchor="ctr">
              <a:prstTxWarp prst="textNoShape">
                <a:avLst/>
              </a:prstTxWarp>
              <a:spAutoFit/>
            </a:bodyPr>
            <a:lstStyle/>
            <a:p>
              <a:pPr marL="14288" algn="ctr"/>
              <a:r>
                <a:rPr lang="en-US" sz="4600">
                  <a:solidFill>
                    <a:srgbClr val="0C8F0F"/>
                  </a:solidFill>
                  <a:latin typeface="Symbol" charset="2"/>
                  <a:ea typeface="Symbol" charset="2"/>
                  <a:cs typeface="Symbol" charset="2"/>
                  <a:sym typeface="Symbol" charset="2"/>
                </a:rPr>
                <a:t>→</a:t>
              </a:r>
              <a:r>
                <a:rPr lang="en-US" sz="4600" b="1">
                  <a:solidFill>
                    <a:srgbClr val="0C8F0F"/>
                  </a:solidFill>
                  <a:latin typeface="Arial" charset="0"/>
                  <a:ea typeface="Arial" charset="0"/>
                  <a:cs typeface="Arial" charset="0"/>
                  <a:sym typeface="Arial" charset="0"/>
                </a:rPr>
                <a:t> </a:t>
              </a:r>
              <a:r>
                <a:rPr lang="en-US" sz="4600">
                  <a:solidFill>
                    <a:srgbClr val="0C8F0F"/>
                  </a:solidFill>
                  <a:latin typeface="Symbol" charset="2"/>
                  <a:ea typeface="Symbol" charset="2"/>
                  <a:cs typeface="Symbol" charset="2"/>
                  <a:sym typeface="Symbol" charset="2"/>
                </a:rPr>
                <a:t>→</a:t>
              </a:r>
              <a:r>
                <a:rPr lang="en-US" sz="4600" b="1">
                  <a:solidFill>
                    <a:srgbClr val="0C8F0F"/>
                  </a:solidFill>
                  <a:latin typeface="Arial" charset="0"/>
                  <a:ea typeface="Arial" charset="0"/>
                  <a:cs typeface="Arial" charset="0"/>
                  <a:sym typeface="Arial" charset="0"/>
                </a:rPr>
                <a:t> build stuff </a:t>
              </a:r>
              <a:r>
                <a:rPr lang="en-US" sz="4600" b="1" i="1">
                  <a:solidFill>
                    <a:srgbClr val="0C8F0F"/>
                  </a:solidFill>
                  <a:latin typeface="Arial" charset="0"/>
                  <a:ea typeface="Arial" charset="0"/>
                  <a:cs typeface="Arial" charset="0"/>
                  <a:sym typeface="Arial" charset="0"/>
                </a:rPr>
                <a:t>!!</a:t>
              </a:r>
            </a:p>
          </p:txBody>
        </p:sp>
      </p:grpSp>
      <p:grpSp>
        <p:nvGrpSpPr>
          <p:cNvPr id="3" name="Group 14"/>
          <p:cNvGrpSpPr>
            <a:grpSpLocks/>
          </p:cNvGrpSpPr>
          <p:nvPr/>
        </p:nvGrpSpPr>
        <p:grpSpPr bwMode="auto">
          <a:xfrm>
            <a:off x="1865313" y="5784850"/>
            <a:ext cx="5108575" cy="869950"/>
            <a:chOff x="0" y="0"/>
            <a:chExt cx="3218" cy="548"/>
          </a:xfrm>
        </p:grpSpPr>
        <p:sp>
          <p:nvSpPr>
            <p:cNvPr id="6159" name="AutoShape 15"/>
            <p:cNvSpPr>
              <a:spLocks/>
            </p:cNvSpPr>
            <p:nvPr/>
          </p:nvSpPr>
          <p:spPr bwMode="auto">
            <a:xfrm>
              <a:off x="0" y="0"/>
              <a:ext cx="3218" cy="548"/>
            </a:xfrm>
            <a:prstGeom prst="roundRect">
              <a:avLst>
                <a:gd name="adj" fmla="val 16667"/>
              </a:avLst>
            </a:prstGeom>
            <a:solidFill>
              <a:schemeClr val="accent1"/>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6160" name="Rectangle 16"/>
            <p:cNvSpPr>
              <a:spLocks/>
            </p:cNvSpPr>
            <p:nvPr/>
          </p:nvSpPr>
          <p:spPr bwMode="auto">
            <a:xfrm>
              <a:off x="25" y="42"/>
              <a:ext cx="3168" cy="464"/>
            </a:xfrm>
            <a:prstGeom prst="rect">
              <a:avLst/>
            </a:prstGeom>
            <a:noFill/>
            <a:ln w="12700" cap="flat">
              <a:noFill/>
              <a:miter lim="800000"/>
              <a:headEnd type="none" w="med" len="med"/>
              <a:tailEnd type="none" w="med" len="med"/>
            </a:ln>
          </p:spPr>
          <p:txBody>
            <a:bodyPr lIns="38100" tIns="38100" rIns="90680" bIns="38100" anchor="ctr">
              <a:prstTxWarp prst="textNoShape">
                <a:avLst/>
              </a:prstTxWarp>
            </a:bodyPr>
            <a:lstStyle/>
            <a:p>
              <a:pPr marL="14288" algn="ctr"/>
              <a:r>
                <a:rPr lang="en-US" sz="4600" b="1">
                  <a:solidFill>
                    <a:srgbClr val="0C8F0F"/>
                  </a:solidFill>
                  <a:latin typeface="Arial" charset="0"/>
                  <a:ea typeface="Arial" charset="0"/>
                  <a:cs typeface="Arial" charset="0"/>
                  <a:sym typeface="Arial" charset="0"/>
                </a:rPr>
                <a:t> </a:t>
              </a:r>
              <a:r>
                <a:rPr lang="en-US" sz="4600" b="1" u="sng">
                  <a:solidFill>
                    <a:srgbClr val="0C8F0F"/>
                  </a:solidFill>
                  <a:latin typeface="Arial" charset="0"/>
                  <a:ea typeface="Arial" charset="0"/>
                  <a:cs typeface="Arial" charset="0"/>
                  <a:sym typeface="Arial" charset="0"/>
                </a:rPr>
                <a:t>photo</a:t>
              </a:r>
              <a:r>
                <a:rPr lang="en-US" sz="4600" b="1" u="sng">
                  <a:solidFill>
                    <a:srgbClr val="660000"/>
                  </a:solidFill>
                  <a:latin typeface="Arial" charset="0"/>
                  <a:ea typeface="Arial" charset="0"/>
                  <a:cs typeface="Arial" charset="0"/>
                  <a:sym typeface="Arial" charset="0"/>
                </a:rPr>
                <a:t>synthesis</a:t>
              </a:r>
              <a:r>
                <a:rPr lang="en-US" sz="4600" b="1">
                  <a:solidFill>
                    <a:srgbClr val="660000"/>
                  </a:solidFill>
                  <a:latin typeface="Arial" charset="0"/>
                  <a:ea typeface="Arial" charset="0"/>
                  <a:cs typeface="Arial" charset="0"/>
                  <a:sym typeface="Arial" charset="0"/>
                </a:rPr>
                <a:t> </a:t>
              </a:r>
            </a:p>
          </p:txBody>
        </p:sp>
      </p:grpSp>
      <p:pic>
        <p:nvPicPr>
          <p:cNvPr id="6161" name="Picture 17"/>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85038" y="2676525"/>
            <a:ext cx="1612900" cy="1431925"/>
          </a:xfrm>
          <a:prstGeom prst="rect">
            <a:avLst/>
          </a:prstGeom>
          <a:noFill/>
          <a:ln w="9525" cap="flat">
            <a:noFill/>
            <a:miter lim="800000"/>
            <a:headEnd/>
            <a:tailEnd/>
          </a:ln>
        </p:spPr>
      </p:pic>
      <p:grpSp>
        <p:nvGrpSpPr>
          <p:cNvPr id="4" name="Group 18"/>
          <p:cNvGrpSpPr>
            <a:grpSpLocks/>
          </p:cNvGrpSpPr>
          <p:nvPr/>
        </p:nvGrpSpPr>
        <p:grpSpPr bwMode="auto">
          <a:xfrm>
            <a:off x="5056188" y="1744663"/>
            <a:ext cx="1905000" cy="1247775"/>
            <a:chOff x="-200" y="-152"/>
            <a:chExt cx="1200" cy="786"/>
          </a:xfrm>
        </p:grpSpPr>
        <p:sp>
          <p:nvSpPr>
            <p:cNvPr id="6163" name="AutoShape 19"/>
            <p:cNvSpPr>
              <a:spLocks/>
            </p:cNvSpPr>
            <p:nvPr/>
          </p:nvSpPr>
          <p:spPr bwMode="auto">
            <a:xfrm>
              <a:off x="-200" y="-152"/>
              <a:ext cx="1200" cy="786"/>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7620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6164" name="Rectangle 20"/>
            <p:cNvSpPr>
              <a:spLocks/>
            </p:cNvSpPr>
            <p:nvPr/>
          </p:nvSpPr>
          <p:spPr bwMode="auto">
            <a:xfrm>
              <a:off x="104" y="52"/>
              <a:ext cx="624" cy="360"/>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sz="3600" b="1" dirty="0">
                  <a:solidFill>
                    <a:srgbClr val="FFEA18"/>
                  </a:solidFill>
                  <a:latin typeface="Arial" charset="0"/>
                  <a:ea typeface="Arial" charset="0"/>
                  <a:cs typeface="Arial" charset="0"/>
                  <a:sym typeface="Arial" charset="0"/>
                </a:rPr>
                <a:t>ATP</a:t>
              </a:r>
            </a:p>
          </p:txBody>
        </p:sp>
      </p:grpSp>
    </p:spTree>
    <p:extLst>
      <p:ext uri="{BB962C8B-B14F-4D97-AF65-F5344CB8AC3E}">
        <p14:creationId xmlns:p14="http://schemas.microsoft.com/office/powerpoint/2010/main" val="20425692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5" name="AutoShape 7"/>
          <p:cNvSpPr>
            <a:spLocks/>
          </p:cNvSpPr>
          <p:nvPr/>
        </p:nvSpPr>
        <p:spPr bwMode="auto">
          <a:xfrm>
            <a:off x="3963988" y="4433888"/>
            <a:ext cx="228600" cy="12192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0F116A"/>
          </a:solidFill>
          <a:ln w="9525" cap="flat">
            <a:solidFill>
              <a:srgbClr val="0F116A"/>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7176" name="Rectangle 8"/>
          <p:cNvSpPr>
            <a:spLocks noGrp="1" noChangeArrowheads="1"/>
          </p:cNvSpPr>
          <p:nvPr>
            <p:ph type="title"/>
          </p:nvPr>
        </p:nvSpPr>
        <p:spPr>
          <a:ln/>
        </p:spPr>
        <p:txBody>
          <a:bodyPr rIns="132080"/>
          <a:lstStyle/>
          <a:p>
            <a:r>
              <a:rPr lang="en-US"/>
              <a:t>How is that helpful?</a:t>
            </a:r>
          </a:p>
        </p:txBody>
      </p:sp>
      <p:sp>
        <p:nvSpPr>
          <p:cNvPr id="7177" name="Rectangle 9"/>
          <p:cNvSpPr>
            <a:spLocks noGrp="1" noChangeArrowheads="1"/>
          </p:cNvSpPr>
          <p:nvPr>
            <p:ph type="body" idx="1"/>
          </p:nvPr>
        </p:nvSpPr>
        <p:spPr>
          <a:xfrm>
            <a:off x="838200" y="1371600"/>
            <a:ext cx="7772400" cy="2443163"/>
          </a:xfrm>
          <a:ln/>
        </p:spPr>
        <p:txBody>
          <a:bodyPr rIns="132080"/>
          <a:lstStyle/>
          <a:p>
            <a:r>
              <a:rPr lang="en-US"/>
              <a:t>Want to make C</a:t>
            </a:r>
            <a:r>
              <a:rPr lang="en-US" baseline="-25000"/>
              <a:t>6</a:t>
            </a:r>
            <a:r>
              <a:rPr lang="en-US"/>
              <a:t>H</a:t>
            </a:r>
            <a:r>
              <a:rPr lang="en-US" baseline="-25000"/>
              <a:t>12</a:t>
            </a:r>
            <a:r>
              <a:rPr lang="en-US"/>
              <a:t>O</a:t>
            </a:r>
            <a:r>
              <a:rPr lang="en-US" baseline="-25000"/>
              <a:t>6 </a:t>
            </a:r>
          </a:p>
          <a:p>
            <a:pPr marL="782638" lvl="1"/>
            <a:r>
              <a:rPr lang="en-US" u="sng">
                <a:solidFill>
                  <a:srgbClr val="CC0000"/>
                </a:solidFill>
              </a:rPr>
              <a:t>synthesis</a:t>
            </a:r>
          </a:p>
          <a:p>
            <a:pPr marL="782638" lvl="1"/>
            <a:r>
              <a:rPr lang="en-US"/>
              <a:t>How? From what? </a:t>
            </a:r>
            <a:br>
              <a:rPr lang="en-US"/>
            </a:br>
            <a:r>
              <a:rPr lang="en-US"/>
              <a:t>What raw materials are available?</a:t>
            </a:r>
          </a:p>
        </p:txBody>
      </p:sp>
      <p:grpSp>
        <p:nvGrpSpPr>
          <p:cNvPr id="2" name="Group 10"/>
          <p:cNvGrpSpPr>
            <a:grpSpLocks/>
          </p:cNvGrpSpPr>
          <p:nvPr/>
        </p:nvGrpSpPr>
        <p:grpSpPr bwMode="auto">
          <a:xfrm>
            <a:off x="3348038" y="3611563"/>
            <a:ext cx="1458912" cy="912812"/>
            <a:chOff x="0" y="0"/>
            <a:chExt cx="919" cy="575"/>
          </a:xfrm>
        </p:grpSpPr>
        <p:sp>
          <p:nvSpPr>
            <p:cNvPr id="7179" name="Oval 11"/>
            <p:cNvSpPr>
              <a:spLocks/>
            </p:cNvSpPr>
            <p:nvPr/>
          </p:nvSpPr>
          <p:spPr bwMode="auto">
            <a:xfrm>
              <a:off x="0" y="0"/>
              <a:ext cx="919" cy="575"/>
            </a:xfrm>
            <a:prstGeom prst="ellipse">
              <a:avLst/>
            </a:prstGeom>
            <a:solidFill>
              <a:srgbClr val="CFDBFD"/>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7180" name="Rectangle 12"/>
            <p:cNvSpPr>
              <a:spLocks/>
            </p:cNvSpPr>
            <p:nvPr/>
          </p:nvSpPr>
          <p:spPr bwMode="auto">
            <a:xfrm>
              <a:off x="134" y="63"/>
              <a:ext cx="650" cy="448"/>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3800" b="1">
                  <a:solidFill>
                    <a:srgbClr val="660066"/>
                  </a:solidFill>
                  <a:latin typeface="Arial" charset="0"/>
                  <a:ea typeface="Arial" charset="0"/>
                  <a:cs typeface="Arial" charset="0"/>
                  <a:sym typeface="Arial" charset="0"/>
                </a:rPr>
                <a:t>CO</a:t>
              </a:r>
              <a:r>
                <a:rPr lang="en-US" sz="3800" b="1" baseline="-25000">
                  <a:solidFill>
                    <a:srgbClr val="660066"/>
                  </a:solidFill>
                  <a:latin typeface="Arial" charset="0"/>
                  <a:ea typeface="Arial" charset="0"/>
                  <a:cs typeface="Arial" charset="0"/>
                  <a:sym typeface="Arial" charset="0"/>
                </a:rPr>
                <a:t>2</a:t>
              </a:r>
            </a:p>
          </p:txBody>
        </p:sp>
      </p:grpSp>
      <p:grpSp>
        <p:nvGrpSpPr>
          <p:cNvPr id="3" name="Group 13"/>
          <p:cNvGrpSpPr>
            <a:grpSpLocks/>
          </p:cNvGrpSpPr>
          <p:nvPr/>
        </p:nvGrpSpPr>
        <p:grpSpPr bwMode="auto">
          <a:xfrm>
            <a:off x="3163888" y="5861412"/>
            <a:ext cx="1941512" cy="818788"/>
            <a:chOff x="32" y="152"/>
            <a:chExt cx="1223" cy="515"/>
          </a:xfrm>
        </p:grpSpPr>
        <p:sp>
          <p:nvSpPr>
            <p:cNvPr id="7182" name="AutoShape 14"/>
            <p:cNvSpPr>
              <a:spLocks/>
            </p:cNvSpPr>
            <p:nvPr/>
          </p:nvSpPr>
          <p:spPr bwMode="auto">
            <a:xfrm>
              <a:off x="337" y="207"/>
              <a:ext cx="568" cy="460"/>
            </a:xfrm>
            <a:custGeom>
              <a:avLst/>
              <a:gdLst>
                <a:gd name="T0" fmla="*/ 10800 w 21600"/>
                <a:gd name="T1" fmla="*/ 10800 h 21600"/>
              </a:gdLst>
              <a:ahLst/>
              <a:cxnLst>
                <a:cxn ang="0">
                  <a:pos x="T0" y="T1"/>
                </a:cxn>
              </a:cxnLst>
              <a:rect l="0" t="0" r="r" b="b"/>
              <a:pathLst>
                <a:path w="21600" h="21600">
                  <a:moveTo>
                    <a:pt x="5400" y="0"/>
                  </a:moveTo>
                  <a:lnTo>
                    <a:pt x="0" y="10800"/>
                  </a:lnTo>
                  <a:lnTo>
                    <a:pt x="5400" y="21600"/>
                  </a:lnTo>
                  <a:lnTo>
                    <a:pt x="16200" y="21600"/>
                  </a:lnTo>
                  <a:lnTo>
                    <a:pt x="21600" y="10800"/>
                  </a:lnTo>
                  <a:lnTo>
                    <a:pt x="16200" y="0"/>
                  </a:lnTo>
                  <a:close/>
                  <a:moveTo>
                    <a:pt x="5400" y="0"/>
                  </a:moveTo>
                </a:path>
              </a:pathLst>
            </a:cu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7183" name="Rectangle 15"/>
            <p:cNvSpPr>
              <a:spLocks/>
            </p:cNvSpPr>
            <p:nvPr/>
          </p:nvSpPr>
          <p:spPr bwMode="auto">
            <a:xfrm>
              <a:off x="32" y="152"/>
              <a:ext cx="1223" cy="4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800" b="1" dirty="0">
                  <a:solidFill>
                    <a:srgbClr val="CC0000"/>
                  </a:solidFill>
                  <a:latin typeface="Arial" charset="0"/>
                  <a:ea typeface="Arial" charset="0"/>
                  <a:cs typeface="Arial" charset="0"/>
                  <a:sym typeface="Arial" charset="0"/>
                </a:rPr>
                <a:t>C</a:t>
              </a:r>
              <a:r>
                <a:rPr lang="en-US" sz="3800" b="1" baseline="-25000" dirty="0">
                  <a:solidFill>
                    <a:srgbClr val="CC0000"/>
                  </a:solidFill>
                  <a:latin typeface="Arial" charset="0"/>
                  <a:ea typeface="Arial" charset="0"/>
                  <a:cs typeface="Arial" charset="0"/>
                  <a:sym typeface="Arial" charset="0"/>
                </a:rPr>
                <a:t>6</a:t>
              </a:r>
              <a:r>
                <a:rPr lang="en-US" sz="3800" b="1" dirty="0">
                  <a:solidFill>
                    <a:srgbClr val="CC0000"/>
                  </a:solidFill>
                  <a:latin typeface="Arial" charset="0"/>
                  <a:ea typeface="Arial" charset="0"/>
                  <a:cs typeface="Arial" charset="0"/>
                  <a:sym typeface="Arial" charset="0"/>
                </a:rPr>
                <a:t>H</a:t>
              </a:r>
              <a:r>
                <a:rPr lang="en-US" sz="3800" b="1" baseline="-25000" dirty="0">
                  <a:solidFill>
                    <a:srgbClr val="CC0000"/>
                  </a:solidFill>
                  <a:latin typeface="Arial" charset="0"/>
                  <a:ea typeface="Arial" charset="0"/>
                  <a:cs typeface="Arial" charset="0"/>
                  <a:sym typeface="Arial" charset="0"/>
                </a:rPr>
                <a:t>12</a:t>
              </a:r>
              <a:r>
                <a:rPr lang="en-US" sz="3800" b="1" dirty="0">
                  <a:solidFill>
                    <a:srgbClr val="CC0000"/>
                  </a:solidFill>
                  <a:latin typeface="Arial" charset="0"/>
                  <a:ea typeface="Arial" charset="0"/>
                  <a:cs typeface="Arial" charset="0"/>
                  <a:sym typeface="Arial" charset="0"/>
                </a:rPr>
                <a:t>O</a:t>
              </a:r>
              <a:r>
                <a:rPr lang="en-US" sz="3800" b="1" baseline="-25000" dirty="0">
                  <a:solidFill>
                    <a:srgbClr val="CC0000"/>
                  </a:solidFill>
                  <a:latin typeface="Arial" charset="0"/>
                  <a:ea typeface="Arial" charset="0"/>
                  <a:cs typeface="Arial" charset="0"/>
                  <a:sym typeface="Arial" charset="0"/>
                </a:rPr>
                <a:t>6</a:t>
              </a:r>
            </a:p>
          </p:txBody>
        </p:sp>
      </p:grpSp>
      <p:grpSp>
        <p:nvGrpSpPr>
          <p:cNvPr id="4" name="Group 16"/>
          <p:cNvGrpSpPr>
            <a:grpSpLocks/>
          </p:cNvGrpSpPr>
          <p:nvPr/>
        </p:nvGrpSpPr>
        <p:grpSpPr bwMode="auto">
          <a:xfrm>
            <a:off x="4267200" y="4683125"/>
            <a:ext cx="685800" cy="827088"/>
            <a:chOff x="0" y="0"/>
            <a:chExt cx="432" cy="521"/>
          </a:xfrm>
        </p:grpSpPr>
        <p:sp>
          <p:nvSpPr>
            <p:cNvPr id="7185" name="AutoShape 17"/>
            <p:cNvSpPr>
              <a:spLocks/>
            </p:cNvSpPr>
            <p:nvPr/>
          </p:nvSpPr>
          <p:spPr bwMode="auto">
            <a:xfrm>
              <a:off x="0" y="0"/>
              <a:ext cx="432" cy="521"/>
            </a:xfrm>
            <a:custGeom>
              <a:avLst/>
              <a:gdLst>
                <a:gd name="T0" fmla="*/ 10800 w 21600"/>
                <a:gd name="T1" fmla="*/ 10800 h 21600"/>
              </a:gdLst>
              <a:ahLst/>
              <a:cxnLst>
                <a:cxn ang="0">
                  <a:pos x="T0" y="T1"/>
                </a:cxn>
              </a:cxnLst>
              <a:rect l="0" t="0" r="r" b="b"/>
              <a:pathLst>
                <a:path w="21600" h="21600">
                  <a:moveTo>
                    <a:pt x="21600" y="0"/>
                  </a:moveTo>
                  <a:cubicBezTo>
                    <a:pt x="9671" y="0"/>
                    <a:pt x="0" y="3585"/>
                    <a:pt x="0" y="8008"/>
                  </a:cubicBezTo>
                  <a:lnTo>
                    <a:pt x="0" y="10956"/>
                  </a:lnTo>
                  <a:cubicBezTo>
                    <a:pt x="0" y="14596"/>
                    <a:pt x="6621" y="17778"/>
                    <a:pt x="16117" y="18702"/>
                  </a:cubicBezTo>
                  <a:lnTo>
                    <a:pt x="16118" y="21600"/>
                  </a:lnTo>
                  <a:lnTo>
                    <a:pt x="21600" y="17491"/>
                  </a:lnTo>
                  <a:lnTo>
                    <a:pt x="16118" y="12855"/>
                  </a:lnTo>
                  <a:lnTo>
                    <a:pt x="16117" y="15755"/>
                  </a:lnTo>
                  <a:cubicBezTo>
                    <a:pt x="8038" y="14968"/>
                    <a:pt x="1906" y="12526"/>
                    <a:pt x="369" y="9482"/>
                  </a:cubicBezTo>
                  <a:cubicBezTo>
                    <a:pt x="2282" y="5693"/>
                    <a:pt x="11204" y="2947"/>
                    <a:pt x="21600" y="2947"/>
                  </a:cubicBezTo>
                  <a:close/>
                  <a:moveTo>
                    <a:pt x="21600" y="0"/>
                  </a:moveTo>
                </a:path>
              </a:pathLst>
            </a:custGeom>
            <a:solidFill>
              <a:srgbClr val="0F116A"/>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7186" name="AutoShape 18"/>
            <p:cNvSpPr>
              <a:spLocks/>
            </p:cNvSpPr>
            <p:nvPr/>
          </p:nvSpPr>
          <p:spPr bwMode="auto">
            <a:xfrm>
              <a:off x="0" y="0"/>
              <a:ext cx="432" cy="228"/>
            </a:xfrm>
            <a:custGeom>
              <a:avLst/>
              <a:gdLst>
                <a:gd name="T0" fmla="*/ 10800 w 21600"/>
                <a:gd name="T1" fmla="*/ 10800 h 21600"/>
              </a:gdLst>
              <a:ahLst/>
              <a:cxnLst>
                <a:cxn ang="0">
                  <a:pos x="T0" y="T1"/>
                </a:cxn>
              </a:cxnLst>
              <a:rect l="0" t="0" r="r" b="b"/>
              <a:pathLst>
                <a:path w="21600" h="21600">
                  <a:moveTo>
                    <a:pt x="21600" y="0"/>
                  </a:moveTo>
                  <a:cubicBezTo>
                    <a:pt x="9671" y="0"/>
                    <a:pt x="0" y="8168"/>
                    <a:pt x="0" y="18243"/>
                  </a:cubicBezTo>
                  <a:cubicBezTo>
                    <a:pt x="0" y="19369"/>
                    <a:pt x="123" y="20493"/>
                    <a:pt x="369" y="21600"/>
                  </a:cubicBezTo>
                  <a:cubicBezTo>
                    <a:pt x="2282" y="12969"/>
                    <a:pt x="11204" y="6714"/>
                    <a:pt x="21600" y="6714"/>
                  </a:cubicBezTo>
                  <a:close/>
                  <a:moveTo>
                    <a:pt x="21600" y="0"/>
                  </a:moveTo>
                </a:path>
              </a:pathLst>
            </a:custGeom>
            <a:solidFill>
              <a:srgbClr val="0C0D54"/>
            </a:solidFill>
            <a:ln w="9525" cap="flat">
              <a:noFill/>
              <a:miter lim="800000"/>
              <a:headEnd type="none" w="med" len="med"/>
              <a:tailEnd type="none" w="med" len="med"/>
            </a:ln>
          </p:spPr>
          <p:txBody>
            <a:bodyPr lIns="0" tIns="0" rIns="0" bIns="0">
              <a:prstTxWarp prst="textNoShape">
                <a:avLst/>
              </a:prstTxWarp>
            </a:bodyPr>
            <a:lstStyle/>
            <a:p>
              <a:endParaRPr lang="en-US"/>
            </a:p>
          </p:txBody>
        </p:sp>
      </p:grpSp>
      <p:sp>
        <p:nvSpPr>
          <p:cNvPr id="7187" name="Rectangle 19"/>
          <p:cNvSpPr>
            <a:spLocks/>
          </p:cNvSpPr>
          <p:nvPr/>
        </p:nvSpPr>
        <p:spPr bwMode="auto">
          <a:xfrm>
            <a:off x="4986338" y="4502150"/>
            <a:ext cx="1328737" cy="482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NADPH</a:t>
            </a:r>
          </a:p>
        </p:txBody>
      </p:sp>
      <p:sp>
        <p:nvSpPr>
          <p:cNvPr id="7188" name="Rectangle 20"/>
          <p:cNvSpPr>
            <a:spLocks/>
          </p:cNvSpPr>
          <p:nvPr/>
        </p:nvSpPr>
        <p:spPr bwMode="auto">
          <a:xfrm>
            <a:off x="4973638" y="5187950"/>
            <a:ext cx="1089025" cy="482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660066"/>
                </a:solidFill>
                <a:latin typeface="Arial" charset="0"/>
                <a:ea typeface="Arial" charset="0"/>
                <a:cs typeface="Arial" charset="0"/>
                <a:sym typeface="Arial" charset="0"/>
              </a:rPr>
              <a:t>NADP</a:t>
            </a:r>
          </a:p>
        </p:txBody>
      </p:sp>
      <p:grpSp>
        <p:nvGrpSpPr>
          <p:cNvPr id="5" name="Group 21"/>
          <p:cNvGrpSpPr>
            <a:grpSpLocks/>
          </p:cNvGrpSpPr>
          <p:nvPr/>
        </p:nvGrpSpPr>
        <p:grpSpPr bwMode="auto">
          <a:xfrm>
            <a:off x="6248400" y="4556125"/>
            <a:ext cx="2322513" cy="914400"/>
            <a:chOff x="0" y="0"/>
            <a:chExt cx="1463" cy="576"/>
          </a:xfrm>
        </p:grpSpPr>
        <p:sp>
          <p:nvSpPr>
            <p:cNvPr id="7190" name="AutoShape 22"/>
            <p:cNvSpPr>
              <a:spLocks/>
            </p:cNvSpPr>
            <p:nvPr/>
          </p:nvSpPr>
          <p:spPr bwMode="auto">
            <a:xfrm>
              <a:off x="0" y="0"/>
              <a:ext cx="1422" cy="576"/>
            </a:xfrm>
            <a:prstGeom prst="leftArrow">
              <a:avLst>
                <a:gd name="adj1" fmla="val 50000"/>
                <a:gd name="adj2" fmla="val 61719"/>
              </a:avLst>
            </a:prstGeom>
            <a:solidFill>
              <a:schemeClr val="accent1"/>
            </a:solidFill>
            <a:ln w="127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7191" name="Rectangle 23"/>
            <p:cNvSpPr>
              <a:spLocks/>
            </p:cNvSpPr>
            <p:nvPr/>
          </p:nvSpPr>
          <p:spPr bwMode="auto">
            <a:xfrm>
              <a:off x="136" y="124"/>
              <a:ext cx="1327" cy="328"/>
            </a:xfrm>
            <a:prstGeom prst="rect">
              <a:avLst/>
            </a:prstGeom>
            <a:noFill/>
            <a:ln w="12700" cap="flat">
              <a:noFill/>
              <a:miter lim="800000"/>
              <a:headEnd type="none" w="med" len="med"/>
              <a:tailEnd type="none" w="med" len="med"/>
            </a:ln>
          </p:spPr>
          <p:txBody>
            <a:bodyPr wrap="none" lIns="38100" tIns="38100" bIns="38100" anchor="ctr">
              <a:prstTxWarp prst="textNoShape">
                <a:avLst/>
              </a:prstTxWarp>
              <a:spAutoFit/>
            </a:bodyPr>
            <a:lstStyle/>
            <a:p>
              <a:pPr marL="3175" algn="ctr"/>
              <a:r>
                <a:rPr lang="en-US" sz="2600" b="1">
                  <a:solidFill>
                    <a:srgbClr val="0F116A"/>
                  </a:solidFill>
                  <a:latin typeface="Arial" charset="0"/>
                  <a:ea typeface="Arial" charset="0"/>
                  <a:cs typeface="Arial" charset="0"/>
                  <a:sym typeface="Arial" charset="0"/>
                </a:rPr>
                <a:t>reduces CO</a:t>
              </a:r>
              <a:r>
                <a:rPr lang="en-US" sz="2600" b="1" baseline="-25000">
                  <a:solidFill>
                    <a:srgbClr val="0F116A"/>
                  </a:solidFill>
                  <a:latin typeface="Arial" charset="0"/>
                  <a:ea typeface="Arial" charset="0"/>
                  <a:cs typeface="Arial" charset="0"/>
                  <a:sym typeface="Arial" charset="0"/>
                </a:rPr>
                <a:t>2</a:t>
              </a:r>
            </a:p>
          </p:txBody>
        </p:sp>
      </p:grpSp>
      <p:grpSp>
        <p:nvGrpSpPr>
          <p:cNvPr id="6" name="Group 24"/>
          <p:cNvGrpSpPr>
            <a:grpSpLocks/>
          </p:cNvGrpSpPr>
          <p:nvPr/>
        </p:nvGrpSpPr>
        <p:grpSpPr bwMode="auto">
          <a:xfrm>
            <a:off x="461963" y="4716463"/>
            <a:ext cx="2601912" cy="533400"/>
            <a:chOff x="0" y="0"/>
            <a:chExt cx="1639" cy="336"/>
          </a:xfrm>
        </p:grpSpPr>
        <p:sp>
          <p:nvSpPr>
            <p:cNvPr id="7193" name="AutoShape 25"/>
            <p:cNvSpPr>
              <a:spLocks/>
            </p:cNvSpPr>
            <p:nvPr/>
          </p:nvSpPr>
          <p:spPr bwMode="auto">
            <a:xfrm>
              <a:off x="0" y="0"/>
              <a:ext cx="1639" cy="336"/>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7194" name="Rectangle 26"/>
            <p:cNvSpPr>
              <a:spLocks/>
            </p:cNvSpPr>
            <p:nvPr/>
          </p:nvSpPr>
          <p:spPr bwMode="auto">
            <a:xfrm>
              <a:off x="29" y="24"/>
              <a:ext cx="1580" cy="288"/>
            </a:xfrm>
            <a:prstGeom prst="rect">
              <a:avLst/>
            </a:prstGeom>
            <a:noFill/>
            <a:ln w="12700" cap="flat">
              <a:noFill/>
              <a:miter lim="800000"/>
              <a:headEnd type="none" w="med" len="med"/>
              <a:tailEnd type="none" w="med" len="med"/>
            </a:ln>
          </p:spPr>
          <p:txBody>
            <a:bodyPr wrap="none" lIns="38100" tIns="38100" rIns="90525" bIns="38100" anchor="ctr">
              <a:prstTxWarp prst="textNoShape">
                <a:avLst/>
              </a:prstTxWarp>
              <a:spAutoFit/>
            </a:bodyPr>
            <a:lstStyle/>
            <a:p>
              <a:pPr marL="14288" algn="ctr"/>
              <a:r>
                <a:rPr lang="en-US" sz="2600" b="1">
                  <a:solidFill>
                    <a:srgbClr val="000000"/>
                  </a:solidFill>
                  <a:latin typeface="Arial" charset="0"/>
                  <a:ea typeface="Arial" charset="0"/>
                  <a:cs typeface="Arial" charset="0"/>
                  <a:sym typeface="Arial" charset="0"/>
                </a:rPr>
                <a:t>carbon fixation</a:t>
              </a:r>
            </a:p>
          </p:txBody>
        </p:sp>
      </p:grpSp>
    </p:spTree>
    <p:extLst>
      <p:ext uri="{BB962C8B-B14F-4D97-AF65-F5344CB8AC3E}">
        <p14:creationId xmlns:p14="http://schemas.microsoft.com/office/powerpoint/2010/main" val="25949000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7" name="Rectangle 7"/>
          <p:cNvSpPr>
            <a:spLocks noGrp="1" noChangeArrowheads="1"/>
          </p:cNvSpPr>
          <p:nvPr>
            <p:ph type="title"/>
          </p:nvPr>
        </p:nvSpPr>
        <p:spPr>
          <a:xfrm>
            <a:off x="190500" y="215900"/>
            <a:ext cx="7772400" cy="762000"/>
          </a:xfrm>
          <a:ln/>
        </p:spPr>
        <p:txBody>
          <a:bodyPr rIns="132080"/>
          <a:lstStyle/>
          <a:p>
            <a:r>
              <a:rPr lang="en-US" dirty="0"/>
              <a:t>From CO</a:t>
            </a:r>
            <a:r>
              <a:rPr lang="en-US" baseline="-25000" dirty="0"/>
              <a:t>2</a:t>
            </a:r>
            <a:r>
              <a:rPr lang="en-US" dirty="0"/>
              <a:t> </a:t>
            </a:r>
            <a:r>
              <a:rPr lang="en-US" sz="4300" b="0" dirty="0">
                <a:solidFill>
                  <a:srgbClr val="0F116A"/>
                </a:solidFill>
                <a:latin typeface="Symbol" charset="2"/>
                <a:ea typeface="Symbol" charset="2"/>
                <a:cs typeface="Symbol" charset="2"/>
                <a:sym typeface="Symbol" charset="2"/>
              </a:rPr>
              <a:t>→</a:t>
            </a:r>
            <a:r>
              <a:rPr lang="en-US" dirty="0"/>
              <a:t> C</a:t>
            </a:r>
            <a:r>
              <a:rPr lang="en-US" baseline="-25000" dirty="0"/>
              <a:t>6</a:t>
            </a:r>
            <a:r>
              <a:rPr lang="en-US" dirty="0"/>
              <a:t>H</a:t>
            </a:r>
            <a:r>
              <a:rPr lang="en-US" baseline="-25000" dirty="0"/>
              <a:t>12</a:t>
            </a:r>
            <a:r>
              <a:rPr lang="en-US" dirty="0"/>
              <a:t>O</a:t>
            </a:r>
            <a:r>
              <a:rPr lang="en-US" baseline="-25000" dirty="0"/>
              <a:t>6</a:t>
            </a:r>
          </a:p>
        </p:txBody>
      </p:sp>
      <p:sp>
        <p:nvSpPr>
          <p:cNvPr id="10248" name="Rectangle 8"/>
          <p:cNvSpPr>
            <a:spLocks noGrp="1" noChangeArrowheads="1"/>
          </p:cNvSpPr>
          <p:nvPr>
            <p:ph type="body" idx="1"/>
          </p:nvPr>
        </p:nvSpPr>
        <p:spPr>
          <a:xfrm>
            <a:off x="838200" y="1371600"/>
            <a:ext cx="8153400" cy="5486400"/>
          </a:xfrm>
          <a:ln/>
        </p:spPr>
        <p:txBody>
          <a:bodyPr rIns="132080"/>
          <a:lstStyle/>
          <a:p>
            <a:pPr>
              <a:lnSpc>
                <a:spcPct val="90000"/>
              </a:lnSpc>
            </a:pPr>
            <a:r>
              <a:rPr lang="en-US">
                <a:solidFill>
                  <a:srgbClr val="660066"/>
                </a:solidFill>
              </a:rPr>
              <a:t>CO</a:t>
            </a:r>
            <a:r>
              <a:rPr lang="en-US" baseline="-25000">
                <a:solidFill>
                  <a:srgbClr val="660066"/>
                </a:solidFill>
              </a:rPr>
              <a:t>2</a:t>
            </a:r>
            <a:r>
              <a:rPr lang="en-US"/>
              <a:t> has very little chemical energy</a:t>
            </a:r>
          </a:p>
          <a:p>
            <a:pPr marL="782638" lvl="1">
              <a:lnSpc>
                <a:spcPct val="90000"/>
              </a:lnSpc>
            </a:pPr>
            <a:r>
              <a:rPr lang="en-US"/>
              <a:t>fully oxidized</a:t>
            </a:r>
          </a:p>
          <a:p>
            <a:pPr>
              <a:lnSpc>
                <a:spcPct val="90000"/>
              </a:lnSpc>
            </a:pP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baseline="-25000"/>
              <a:t> </a:t>
            </a:r>
            <a:r>
              <a:rPr lang="en-US"/>
              <a:t>contains a lot of chemical energy</a:t>
            </a:r>
          </a:p>
          <a:p>
            <a:pPr marL="782638" lvl="1">
              <a:lnSpc>
                <a:spcPct val="90000"/>
              </a:lnSpc>
            </a:pPr>
            <a:r>
              <a:rPr lang="en-US"/>
              <a:t>highly reduced</a:t>
            </a:r>
          </a:p>
          <a:p>
            <a:pPr>
              <a:lnSpc>
                <a:spcPct val="90000"/>
              </a:lnSpc>
            </a:pPr>
            <a:r>
              <a:rPr lang="en-US"/>
              <a:t>Synthesis = endergonic process</a:t>
            </a:r>
          </a:p>
          <a:p>
            <a:pPr marL="782638" lvl="1">
              <a:lnSpc>
                <a:spcPct val="90000"/>
              </a:lnSpc>
            </a:pPr>
            <a:r>
              <a:rPr lang="en-US"/>
              <a:t>put in a lot of energy </a:t>
            </a:r>
          </a:p>
          <a:p>
            <a:pPr>
              <a:lnSpc>
                <a:spcPct val="90000"/>
              </a:lnSpc>
            </a:pPr>
            <a:r>
              <a:rPr lang="en-US"/>
              <a:t>Reduction of </a:t>
            </a:r>
            <a:r>
              <a:rPr lang="en-US">
                <a:solidFill>
                  <a:srgbClr val="660066"/>
                </a:solidFill>
              </a:rPr>
              <a:t>CO</a:t>
            </a:r>
            <a:r>
              <a:rPr lang="en-US" baseline="-25000">
                <a:solidFill>
                  <a:srgbClr val="660066"/>
                </a:solidFill>
              </a:rPr>
              <a:t>2</a:t>
            </a:r>
            <a:r>
              <a:rPr lang="en-US" baseline="-25000"/>
              <a:t> </a:t>
            </a:r>
            <a:r>
              <a:rPr lang="en-US" b="0">
                <a:latin typeface="Symbol" charset="2"/>
                <a:ea typeface="Symbol" charset="2"/>
                <a:cs typeface="Symbol" charset="2"/>
                <a:sym typeface="Symbol" charset="2"/>
              </a:rPr>
              <a:t>→</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baseline="-25000"/>
              <a:t> </a:t>
            </a:r>
            <a:r>
              <a:rPr lang="en-US"/>
              <a:t>proceeds in many small uphill steps</a:t>
            </a:r>
          </a:p>
          <a:p>
            <a:pPr marL="782638" lvl="1">
              <a:lnSpc>
                <a:spcPct val="90000"/>
              </a:lnSpc>
            </a:pPr>
            <a:r>
              <a:rPr lang="en-US"/>
              <a:t>each catalyzed by a specific enzyme</a:t>
            </a:r>
          </a:p>
          <a:p>
            <a:pPr marL="782638" lvl="1">
              <a:lnSpc>
                <a:spcPct val="90000"/>
              </a:lnSpc>
            </a:pPr>
            <a:r>
              <a:rPr lang="en-US"/>
              <a:t>using energy stored in </a:t>
            </a:r>
            <a:r>
              <a:rPr lang="en-US">
                <a:solidFill>
                  <a:srgbClr val="CC0000"/>
                </a:solidFill>
              </a:rPr>
              <a:t>ATP</a:t>
            </a:r>
            <a:r>
              <a:rPr lang="en-US"/>
              <a:t> &amp; </a:t>
            </a:r>
            <a:r>
              <a:rPr lang="en-US">
                <a:solidFill>
                  <a:srgbClr val="CC0000"/>
                </a:solidFill>
              </a:rPr>
              <a:t>NADPH</a:t>
            </a:r>
          </a:p>
        </p:txBody>
      </p:sp>
    </p:spTree>
    <p:extLst>
      <p:ext uri="{BB962C8B-B14F-4D97-AF65-F5344CB8AC3E}">
        <p14:creationId xmlns:p14="http://schemas.microsoft.com/office/powerpoint/2010/main" val="15904542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a:xfrm>
            <a:off x="393700" y="228600"/>
            <a:ext cx="8305800" cy="762000"/>
          </a:xfrm>
          <a:ln/>
        </p:spPr>
        <p:txBody>
          <a:bodyPr rIns="132080"/>
          <a:lstStyle/>
          <a:p>
            <a:r>
              <a:rPr lang="en-US" dirty="0"/>
              <a:t>From Light reactions to Calvin cycle</a:t>
            </a:r>
          </a:p>
        </p:txBody>
      </p:sp>
      <p:sp>
        <p:nvSpPr>
          <p:cNvPr id="11272" name="Rectangle 8"/>
          <p:cNvSpPr>
            <a:spLocks noGrp="1" noChangeArrowheads="1"/>
          </p:cNvSpPr>
          <p:nvPr>
            <p:ph type="body" idx="1"/>
          </p:nvPr>
        </p:nvSpPr>
        <p:spPr>
          <a:xfrm>
            <a:off x="838200" y="1371600"/>
            <a:ext cx="7772400" cy="3211513"/>
          </a:xfrm>
          <a:ln/>
        </p:spPr>
        <p:txBody>
          <a:bodyPr rIns="132080"/>
          <a:lstStyle/>
          <a:p>
            <a:r>
              <a:rPr lang="en-US" dirty="0"/>
              <a:t>Calvin cycle </a:t>
            </a:r>
          </a:p>
          <a:p>
            <a:pPr marL="782638" lvl="1"/>
            <a:r>
              <a:rPr lang="en-US" dirty="0"/>
              <a:t>chloroplast </a:t>
            </a:r>
            <a:r>
              <a:rPr lang="en-US" u="sng" dirty="0" err="1">
                <a:solidFill>
                  <a:srgbClr val="CC0000"/>
                </a:solidFill>
              </a:rPr>
              <a:t>stroma</a:t>
            </a:r>
            <a:endParaRPr lang="en-US" u="sng" dirty="0">
              <a:solidFill>
                <a:srgbClr val="CC0000"/>
              </a:solidFill>
            </a:endParaRPr>
          </a:p>
          <a:p>
            <a:r>
              <a:rPr lang="en-US" dirty="0"/>
              <a:t>Need products of light reactions to drive synthesis reactions</a:t>
            </a:r>
          </a:p>
          <a:p>
            <a:pPr marL="782638" lvl="1"/>
            <a:r>
              <a:rPr lang="en-US" dirty="0">
                <a:solidFill>
                  <a:srgbClr val="CC0000"/>
                </a:solidFill>
              </a:rPr>
              <a:t>ATP</a:t>
            </a:r>
          </a:p>
          <a:p>
            <a:pPr marL="782638" lvl="1"/>
            <a:r>
              <a:rPr lang="en-US" dirty="0">
                <a:solidFill>
                  <a:srgbClr val="CC0000"/>
                </a:solidFill>
              </a:rPr>
              <a:t>NADPH</a:t>
            </a:r>
          </a:p>
        </p:txBody>
      </p:sp>
      <p:pic>
        <p:nvPicPr>
          <p:cNvPr id="11273" name="Picture 9"/>
          <p:cNvPicPr>
            <a:picLocks noChangeArrowheads="1"/>
          </p:cNvPicPr>
          <p:nvPr/>
        </p:nvPicPr>
        <p:blipFill>
          <a:blip r:embed="rId2" cstate="screen">
            <a:extLst>
              <a:ext uri="{28A0092B-C50C-407E-A947-70E740481C1C}">
                <a14:useLocalDpi xmlns:a14="http://schemas.microsoft.com/office/drawing/2010/main"/>
              </a:ext>
            </a:extLst>
          </a:blip>
          <a:srcRect b="3444"/>
          <a:stretch>
            <a:fillRect/>
          </a:stretch>
        </p:blipFill>
        <p:spPr bwMode="auto">
          <a:xfrm>
            <a:off x="3975100" y="3670300"/>
            <a:ext cx="5168900" cy="3187700"/>
          </a:xfrm>
          <a:prstGeom prst="rect">
            <a:avLst/>
          </a:prstGeom>
          <a:noFill/>
          <a:ln w="9525" cap="flat">
            <a:noFill/>
            <a:miter lim="800000"/>
            <a:headEnd/>
            <a:tailEnd/>
          </a:ln>
        </p:spPr>
      </p:pic>
      <p:grpSp>
        <p:nvGrpSpPr>
          <p:cNvPr id="2" name="Group 10"/>
          <p:cNvGrpSpPr>
            <a:grpSpLocks/>
          </p:cNvGrpSpPr>
          <p:nvPr/>
        </p:nvGrpSpPr>
        <p:grpSpPr bwMode="auto">
          <a:xfrm>
            <a:off x="8083550" y="3355975"/>
            <a:ext cx="892175" cy="1057275"/>
            <a:chOff x="0" y="0"/>
            <a:chExt cx="562" cy="666"/>
          </a:xfrm>
        </p:grpSpPr>
        <p:sp>
          <p:nvSpPr>
            <p:cNvPr id="11275" name="Rectangle 11"/>
            <p:cNvSpPr>
              <a:spLocks/>
            </p:cNvSpPr>
            <p:nvPr/>
          </p:nvSpPr>
          <p:spPr bwMode="auto">
            <a:xfrm>
              <a:off x="73" y="0"/>
              <a:ext cx="489" cy="160"/>
            </a:xfrm>
            <a:prstGeom prst="rect">
              <a:avLst/>
            </a:prstGeom>
            <a:noFill/>
            <a:ln w="9525" cap="flat">
              <a:noFill/>
              <a:miter lim="800000"/>
              <a:headEnd type="none" w="med" len="med"/>
              <a:tailEnd type="none" w="med" len="med"/>
            </a:ln>
          </p:spPr>
          <p:txBody>
            <a:bodyPr wrap="none" lIns="0" tIns="0" rIns="0" bIns="0">
              <a:prstTxWarp prst="textNoShape">
                <a:avLst/>
              </a:prstTxWarp>
              <a:spAutoFit/>
            </a:bodyPr>
            <a:lstStyle/>
            <a:p>
              <a:pPr algn="ctr"/>
              <a:r>
                <a:rPr lang="en-US" sz="1800" b="1">
                  <a:solidFill>
                    <a:srgbClr val="000000"/>
                  </a:solidFill>
                  <a:latin typeface="Arial" charset="0"/>
                  <a:ea typeface="Arial" charset="0"/>
                  <a:cs typeface="Arial" charset="0"/>
                  <a:sym typeface="Arial" charset="0"/>
                </a:rPr>
                <a:t>stroma</a:t>
              </a:r>
            </a:p>
          </p:txBody>
        </p:sp>
        <p:sp>
          <p:nvSpPr>
            <p:cNvPr id="11276" name="Line 12"/>
            <p:cNvSpPr>
              <a:spLocks noChangeShapeType="1"/>
            </p:cNvSpPr>
            <p:nvPr/>
          </p:nvSpPr>
          <p:spPr bwMode="auto">
            <a:xfrm flipH="1">
              <a:off x="0" y="167"/>
              <a:ext cx="174" cy="499"/>
            </a:xfrm>
            <a:prstGeom prst="line">
              <a:avLst/>
            </a:prstGeom>
            <a:noFill/>
            <a:ln w="19050" cap="flat">
              <a:solidFill>
                <a:srgbClr val="000000"/>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3" name="Group 13"/>
          <p:cNvGrpSpPr>
            <a:grpSpLocks/>
          </p:cNvGrpSpPr>
          <p:nvPr/>
        </p:nvGrpSpPr>
        <p:grpSpPr bwMode="auto">
          <a:xfrm>
            <a:off x="3643313" y="5372100"/>
            <a:ext cx="2187575" cy="822325"/>
            <a:chOff x="0" y="0"/>
            <a:chExt cx="1377" cy="518"/>
          </a:xfrm>
        </p:grpSpPr>
        <p:sp>
          <p:nvSpPr>
            <p:cNvPr id="11278" name="Rectangle 14"/>
            <p:cNvSpPr>
              <a:spLocks/>
            </p:cNvSpPr>
            <p:nvPr/>
          </p:nvSpPr>
          <p:spPr bwMode="auto">
            <a:xfrm>
              <a:off x="0" y="358"/>
              <a:ext cx="640" cy="160"/>
            </a:xfrm>
            <a:prstGeom prst="rect">
              <a:avLst/>
            </a:prstGeom>
            <a:noFill/>
            <a:ln w="9525" cap="flat">
              <a:noFill/>
              <a:miter lim="800000"/>
              <a:headEnd type="none" w="med" len="med"/>
              <a:tailEnd type="none" w="med" len="med"/>
            </a:ln>
          </p:spPr>
          <p:txBody>
            <a:bodyPr wrap="none" lIns="0" tIns="0" rIns="0" bIns="0">
              <a:prstTxWarp prst="textNoShape">
                <a:avLst/>
              </a:prstTxWarp>
              <a:spAutoFit/>
            </a:bodyPr>
            <a:lstStyle/>
            <a:p>
              <a:pPr algn="ctr"/>
              <a:r>
                <a:rPr lang="en-US" sz="1800" b="1">
                  <a:solidFill>
                    <a:srgbClr val="000000"/>
                  </a:solidFill>
                  <a:latin typeface="Arial" charset="0"/>
                  <a:ea typeface="Arial" charset="0"/>
                  <a:cs typeface="Arial" charset="0"/>
                  <a:sym typeface="Arial" charset="0"/>
                </a:rPr>
                <a:t>thylakoid</a:t>
              </a:r>
            </a:p>
          </p:txBody>
        </p:sp>
        <p:sp>
          <p:nvSpPr>
            <p:cNvPr id="11279" name="Line 15"/>
            <p:cNvSpPr>
              <a:spLocks noChangeShapeType="1"/>
            </p:cNvSpPr>
            <p:nvPr/>
          </p:nvSpPr>
          <p:spPr bwMode="auto">
            <a:xfrm rot="10800000" flipH="1">
              <a:off x="651" y="0"/>
              <a:ext cx="726" cy="409"/>
            </a:xfrm>
            <a:prstGeom prst="line">
              <a:avLst/>
            </a:prstGeom>
            <a:noFill/>
            <a:ln w="19050" cap="flat">
              <a:solidFill>
                <a:srgbClr val="000000"/>
              </a:solidFill>
              <a:prstDash val="solid"/>
              <a:round/>
              <a:headEnd type="none" w="med" len="med"/>
              <a:tailEnd type="none" w="med" len="med"/>
            </a:ln>
          </p:spPr>
          <p:txBody>
            <a:bodyPr lIns="0" tIns="0" rIns="0" bIns="0">
              <a:prstTxWarp prst="textNoShape">
                <a:avLst/>
              </a:prstTxWarp>
            </a:bodyPr>
            <a:lstStyle/>
            <a:p>
              <a:endParaRPr lang="en-US"/>
            </a:p>
          </p:txBody>
        </p:sp>
      </p:grpSp>
      <p:pic>
        <p:nvPicPr>
          <p:cNvPr id="11280" name="Picture 16"/>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6538" y="5260975"/>
            <a:ext cx="1466850" cy="1301750"/>
          </a:xfrm>
          <a:prstGeom prst="rect">
            <a:avLst/>
          </a:prstGeom>
          <a:noFill/>
          <a:ln w="9525" cap="flat">
            <a:noFill/>
            <a:miter lim="800000"/>
            <a:headEnd/>
            <a:tailEnd/>
          </a:ln>
        </p:spPr>
      </p:pic>
      <p:grpSp>
        <p:nvGrpSpPr>
          <p:cNvPr id="4" name="Group 17"/>
          <p:cNvGrpSpPr>
            <a:grpSpLocks/>
          </p:cNvGrpSpPr>
          <p:nvPr/>
        </p:nvGrpSpPr>
        <p:grpSpPr bwMode="auto">
          <a:xfrm>
            <a:off x="525463" y="4625975"/>
            <a:ext cx="1352550" cy="885825"/>
            <a:chOff x="0" y="0"/>
            <a:chExt cx="851" cy="558"/>
          </a:xfrm>
        </p:grpSpPr>
        <p:sp>
          <p:nvSpPr>
            <p:cNvPr id="11282" name="AutoShape 18"/>
            <p:cNvSpPr>
              <a:spLocks/>
            </p:cNvSpPr>
            <p:nvPr/>
          </p:nvSpPr>
          <p:spPr bwMode="auto">
            <a:xfrm>
              <a:off x="0" y="0"/>
              <a:ext cx="851" cy="558"/>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3810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1283" name="Rectangle 19"/>
            <p:cNvSpPr>
              <a:spLocks/>
            </p:cNvSpPr>
            <p:nvPr/>
          </p:nvSpPr>
          <p:spPr bwMode="auto">
            <a:xfrm>
              <a:off x="170" y="121"/>
              <a:ext cx="500" cy="280"/>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sz="2800" b="1">
                  <a:solidFill>
                    <a:srgbClr val="FFEA18"/>
                  </a:solidFill>
                  <a:latin typeface="Arial" charset="0"/>
                  <a:ea typeface="Arial" charset="0"/>
                  <a:cs typeface="Arial" charset="0"/>
                  <a:sym typeface="Arial" charset="0"/>
                </a:rPr>
                <a:t>ATP</a:t>
              </a:r>
            </a:p>
          </p:txBody>
        </p:sp>
      </p:grpSp>
    </p:spTree>
    <p:extLst>
      <p:ext uri="{BB962C8B-B14F-4D97-AF65-F5344CB8AC3E}">
        <p14:creationId xmlns:p14="http://schemas.microsoft.com/office/powerpoint/2010/main" val="37898369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3" name="Picture 392" descr="Calvin-cycle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5762" y="0"/>
            <a:ext cx="7248238" cy="6858000"/>
          </a:xfrm>
          <a:prstGeom prst="rect">
            <a:avLst/>
          </a:prstGeom>
        </p:spPr>
      </p:pic>
      <p:sp>
        <p:nvSpPr>
          <p:cNvPr id="12307" name="Rectangle 19"/>
          <p:cNvSpPr>
            <a:spLocks/>
          </p:cNvSpPr>
          <p:nvPr/>
        </p:nvSpPr>
        <p:spPr bwMode="auto">
          <a:xfrm>
            <a:off x="548378" y="220990"/>
            <a:ext cx="2367169" cy="5232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3400" dirty="0">
                <a:solidFill>
                  <a:srgbClr val="660066"/>
                </a:solidFill>
                <a:latin typeface="Arial" charset="0"/>
                <a:ea typeface="Arial" charset="0"/>
                <a:cs typeface="Arial" charset="0"/>
                <a:sym typeface="Arial" charset="0"/>
              </a:rPr>
              <a:t>Calvin cycle</a:t>
            </a:r>
          </a:p>
        </p:txBody>
      </p:sp>
      <p:sp>
        <p:nvSpPr>
          <p:cNvPr id="12289" name="Donut 12288"/>
          <p:cNvSpPr/>
          <p:nvPr/>
        </p:nvSpPr>
        <p:spPr>
          <a:xfrm>
            <a:off x="3340100" y="4330700"/>
            <a:ext cx="2755900" cy="1638300"/>
          </a:xfrm>
          <a:prstGeom prst="donut">
            <a:avLst>
              <a:gd name="adj" fmla="val 315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5" name="Donut 394"/>
          <p:cNvSpPr/>
          <p:nvPr/>
        </p:nvSpPr>
        <p:spPr>
          <a:xfrm>
            <a:off x="4584700" y="1308100"/>
            <a:ext cx="2324100" cy="774700"/>
          </a:xfrm>
          <a:prstGeom prst="donut">
            <a:avLst>
              <a:gd name="adj" fmla="val 470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855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heel(1)">
                                      <p:cBhvr>
                                        <p:cTn id="7" dur="2000"/>
                                        <p:tgtEl>
                                          <p:spTgt spid="12289"/>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wheel(1)">
                                      <p:cBhvr>
                                        <p:cTn id="12" dur="2000"/>
                                        <p:tgtEl>
                                          <p:spTgt spid="395"/>
                                        </p:tgtEl>
                                      </p:cBhvr>
                                    </p:animEffect>
                                  </p:childTnLst>
                                  <p:subTnLst>
                                    <p:audio>
                                      <p:cMediaNode>
                                        <p:cTn display="0" masterRel="sameClick">
                                          <p:stCondLst>
                                            <p:cond evt="begin" delay="0">
                                              <p:tn val="10"/>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3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a:t>The Calvin Cycle</a:t>
            </a:r>
          </a:p>
        </p:txBody>
      </p:sp>
      <p:sp>
        <p:nvSpPr>
          <p:cNvPr id="24579" name="Rectangle 3"/>
          <p:cNvSpPr>
            <a:spLocks noGrp="1" noRot="1" noChangeArrowheads="1"/>
          </p:cNvSpPr>
          <p:nvPr>
            <p:ph type="body" idx="1"/>
          </p:nvPr>
        </p:nvSpPr>
        <p:spPr/>
        <p:txBody>
          <a:bodyPr/>
          <a:lstStyle/>
          <a:p>
            <a:r>
              <a:rPr lang="en-US">
                <a:effectLst/>
              </a:rPr>
              <a:t>Each turn of the Calvin cycle fixes one carbon.</a:t>
            </a:r>
          </a:p>
          <a:p>
            <a:r>
              <a:rPr lang="en-US">
                <a:effectLst/>
              </a:rPr>
              <a:t>For the net synthesis of one G3P molecule, the cycle must take place three times, fixing three molecules of CO2.</a:t>
            </a:r>
          </a:p>
          <a:p>
            <a:r>
              <a:rPr lang="en-US">
                <a:effectLst/>
              </a:rPr>
              <a:t>To make one glucose molecules would require six cycles and the fixation of six CO2 molecules.</a:t>
            </a:r>
            <a:endParaRPr lang="en-U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9710</TotalTime>
  <Words>1371</Words>
  <Application>Microsoft Office PowerPoint</Application>
  <PresentationFormat>On-screen Show (4:3)</PresentationFormat>
  <Paragraphs>304</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Photosynthesis 2:  The Calvin Cycle      &amp; Control</vt:lpstr>
      <vt:lpstr>Big Questions</vt:lpstr>
      <vt:lpstr>Remember what it means to be a plant…</vt:lpstr>
      <vt:lpstr>Light reactions</vt:lpstr>
      <vt:lpstr>How is that helpful?</vt:lpstr>
      <vt:lpstr>From CO2 → C6H12O6</vt:lpstr>
      <vt:lpstr>From Light reactions to Calvin cycle</vt:lpstr>
      <vt:lpstr>PowerPoint Presentation</vt:lpstr>
      <vt:lpstr>The Calvin Cycle</vt:lpstr>
      <vt:lpstr>PowerPoint Presentation</vt:lpstr>
      <vt:lpstr>Part 1 of the Calvin Cycle</vt:lpstr>
      <vt:lpstr>Part 1</vt:lpstr>
      <vt:lpstr>Part 2 of the Calvin Cycle</vt:lpstr>
      <vt:lpstr>Part 2</vt:lpstr>
      <vt:lpstr>Part 3 of the Calvin Cycle</vt:lpstr>
      <vt:lpstr>PowerPoint Presentation</vt:lpstr>
      <vt:lpstr>PowerPoint Presentation</vt:lpstr>
      <vt:lpstr>To G3P and Beyond!</vt:lpstr>
      <vt:lpstr>RuBisCo </vt:lpstr>
      <vt:lpstr>Accounting </vt:lpstr>
      <vt:lpstr>Light Reactions</vt:lpstr>
      <vt:lpstr>Calvin Cycle</vt:lpstr>
      <vt:lpstr>Putting it all together</vt:lpstr>
      <vt:lpstr>Energy cycle</vt:lpstr>
      <vt:lpstr>Summary of photosynthesis</vt:lpstr>
      <vt:lpstr>PowerPoint Presentation</vt:lpstr>
      <vt:lpstr>Concept Check</vt:lpstr>
      <vt:lpstr>Review Questions</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 2010edit</dc:title>
  <dc:subject/>
  <dc:creator>Kim Foglia/David Knuffke</dc:creator>
  <cp:keywords/>
  <dc:description/>
  <cp:lastModifiedBy>House, Jacob</cp:lastModifiedBy>
  <cp:revision>181</cp:revision>
  <cp:lastPrinted>2011-02-08T23:03:14Z</cp:lastPrinted>
  <dcterms:created xsi:type="dcterms:W3CDTF">2011-11-16T05:10:39Z</dcterms:created>
  <dcterms:modified xsi:type="dcterms:W3CDTF">2013-12-02T16:28:50Z</dcterms:modified>
  <cp:category/>
</cp:coreProperties>
</file>