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48"/>
  </p:notesMasterIdLst>
  <p:handoutMasterIdLst>
    <p:handoutMasterId r:id="rId49"/>
  </p:handoutMasterIdLst>
  <p:sldIdLst>
    <p:sldId id="409" r:id="rId2"/>
    <p:sldId id="495" r:id="rId3"/>
    <p:sldId id="578" r:id="rId4"/>
    <p:sldId id="579" r:id="rId5"/>
    <p:sldId id="580" r:id="rId6"/>
    <p:sldId id="581" r:id="rId7"/>
    <p:sldId id="413" r:id="rId8"/>
    <p:sldId id="414" r:id="rId9"/>
    <p:sldId id="416" r:id="rId10"/>
    <p:sldId id="417" r:id="rId11"/>
    <p:sldId id="418" r:id="rId12"/>
    <p:sldId id="419" r:id="rId13"/>
    <p:sldId id="605" r:id="rId14"/>
    <p:sldId id="606" r:id="rId15"/>
    <p:sldId id="607" r:id="rId16"/>
    <p:sldId id="603" r:id="rId17"/>
    <p:sldId id="420" r:id="rId18"/>
    <p:sldId id="421" r:id="rId19"/>
    <p:sldId id="601" r:id="rId20"/>
    <p:sldId id="602" r:id="rId21"/>
    <p:sldId id="423" r:id="rId22"/>
    <p:sldId id="599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52" r:id="rId40"/>
    <p:sldId id="441" r:id="rId41"/>
    <p:sldId id="442" r:id="rId42"/>
    <p:sldId id="443" r:id="rId43"/>
    <p:sldId id="444" r:id="rId44"/>
    <p:sldId id="446" r:id="rId45"/>
    <p:sldId id="447" r:id="rId46"/>
    <p:sldId id="497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6" y="132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 dirty="0" smtClean="0"/>
              <a:t>Deer Park High School	Mr.  Knuffke</a:t>
            </a:r>
            <a:endParaRPr lang="en-US" sz="1800" b="1" dirty="0" smtClean="0"/>
          </a:p>
          <a:p>
            <a:pPr>
              <a:tabLst>
                <a:tab pos="6170613" algn="r"/>
              </a:tabLst>
              <a:defRPr/>
            </a:pPr>
            <a:r>
              <a:rPr lang="en-US" sz="1400" b="1" dirty="0" smtClean="0"/>
              <a:t>AP Biology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960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6DF7C-DE07-E34A-89CE-73C0F50EE38F}" type="slidenum">
              <a:rPr lang="en-US"/>
              <a:pPr/>
              <a:t>1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0F992-FA84-8042-AC9F-168542E7FACC}" type="slidenum">
              <a:rPr lang="en-US"/>
              <a:pPr/>
              <a:t>12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Not accidental that these 2 systems are similar, because both derived from the same primitive ancestor.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6D541-1793-694C-88D8-EB65CD808435}" type="slidenum">
              <a:rPr lang="en-CA"/>
              <a:pPr/>
              <a:t>13</a:t>
            </a:fld>
            <a:endParaRPr lang="en-CA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130B1-2F12-2E45-B465-CDF89DF04709}" type="slidenum">
              <a:rPr lang="en-CA"/>
              <a:pPr/>
              <a:t>14</a:t>
            </a:fld>
            <a:endParaRPr lang="en-CA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0A040-02F6-5841-B811-4D9028C02313}" type="slidenum">
              <a:rPr lang="en-CA"/>
              <a:pPr/>
              <a:t>15</a:t>
            </a:fld>
            <a:endParaRPr lang="en-CA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4D6FE-E7BD-CE46-812F-2371A70DA045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NADH is an input</a:t>
            </a:r>
          </a:p>
          <a:p>
            <a:r>
              <a:rPr lang="en-US"/>
              <a:t>ATP is an output</a:t>
            </a:r>
          </a:p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 combines with H</a:t>
            </a:r>
            <a:r>
              <a:rPr lang="en-US" baseline="30000"/>
              <a:t>+</a:t>
            </a:r>
            <a:r>
              <a:rPr lang="en-US"/>
              <a:t>’s to form water</a:t>
            </a:r>
          </a:p>
          <a:p>
            <a:r>
              <a:rPr lang="en-US"/>
              <a:t>Electron is being handed off from one electron carrier to another -- proteins, cytochrome proteins &amp; quinone lipids</a:t>
            </a:r>
          </a:p>
          <a:p>
            <a:endParaRPr lang="en-US"/>
          </a:p>
          <a:p>
            <a:r>
              <a:rPr lang="en-US"/>
              <a:t>So what if it runs in reverse??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42F6C-4C03-7744-B198-D2994253D5DA}" type="slidenum">
              <a:rPr lang="en-US"/>
              <a:pPr/>
              <a:t>18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Two places where light comes in.</a:t>
            </a:r>
          </a:p>
          <a:p>
            <a:r>
              <a:rPr lang="en-US"/>
              <a:t>Remember photosynthesis is endergonic -- the electron transport chain is driven by light energy.</a:t>
            </a:r>
          </a:p>
          <a:p>
            <a:endParaRPr lang="en-US"/>
          </a:p>
          <a:p>
            <a:r>
              <a:rPr lang="en-US"/>
              <a:t>Need to look at that in more detail on next slide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2AC86-0A57-8C45-86E6-E394C6FDF123}" type="slidenum">
              <a:rPr lang="en-US"/>
              <a:pPr/>
              <a:t>21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D610C-7EBD-874D-87E9-2BDD7EAC8B33}" type="slidenum">
              <a:rPr lang="en-US"/>
              <a:pPr/>
              <a:t>23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C5630-F5B4-1744-A3E5-0765F4D2A4E7}" type="slidenum">
              <a:rPr lang="en-US"/>
              <a:pPr/>
              <a:t>24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E0630-0DC9-9949-92D4-5483FB0D3E26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</a:rPr>
              <a:t>Photons are absorbed by clusters of pigment molecules (</a:t>
            </a:r>
            <a:r>
              <a:rPr lang="en-US"/>
              <a:t>antenna molecules) </a:t>
            </a:r>
            <a:r>
              <a:rPr lang="en-US">
                <a:solidFill>
                  <a:srgbClr val="000000"/>
                </a:solidFill>
              </a:rPr>
              <a:t>in the thylakoid membrane.</a:t>
            </a:r>
          </a:p>
          <a:p>
            <a:r>
              <a:rPr lang="en-US"/>
              <a:t>When any antenna molecule absorbs a photon, it is transmitted from molecule to molecule until it reaches a particular chlorophyll </a:t>
            </a:r>
            <a:r>
              <a:rPr lang="en-US" i="1"/>
              <a:t>a</a:t>
            </a:r>
            <a:r>
              <a:rPr lang="en-US"/>
              <a:t> molecule = the </a:t>
            </a:r>
            <a:r>
              <a:rPr lang="en-US" b="1"/>
              <a:t>reaction center</a:t>
            </a:r>
            <a:r>
              <a:rPr lang="en-US"/>
              <a:t>.</a:t>
            </a:r>
          </a:p>
          <a:p>
            <a:r>
              <a:rPr lang="en-US"/>
              <a:t>At the reaction center is a </a:t>
            </a:r>
            <a:r>
              <a:rPr lang="en-US" b="1"/>
              <a:t>primary electron acceptor</a:t>
            </a:r>
            <a:r>
              <a:rPr lang="en-US"/>
              <a:t> which removes an excited electron from the reaction center chlorophyll a.</a:t>
            </a:r>
          </a:p>
          <a:p>
            <a:r>
              <a:rPr lang="en-US" b="1"/>
              <a:t>This starts the light reactions.</a:t>
            </a:r>
          </a:p>
          <a:p>
            <a:r>
              <a:rPr lang="en-US"/>
              <a:t>Don’t compete with each other, work synergistically using different wavelengths.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38F53-A7F5-8643-A37A-0D6004F2A7B6}" type="slidenum">
              <a:rPr lang="en-CA"/>
              <a:pPr/>
              <a:t>3</a:t>
            </a:fld>
            <a:endParaRPr lang="en-CA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http://www.ont.co.za/Focus200307.jpg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EA7D-8802-2146-9C19-2FA286707AFF}" type="slidenum">
              <a:rPr lang="en-US"/>
              <a:pPr/>
              <a:t>26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Two places where light comes in.</a:t>
            </a:r>
          </a:p>
          <a:p>
            <a:r>
              <a:rPr lang="en-US"/>
              <a:t>Remember photosynthesis is endergonic -- the electron transport chain is driven by light energy.</a:t>
            </a:r>
          </a:p>
          <a:p>
            <a:endParaRPr lang="en-US"/>
          </a:p>
          <a:p>
            <a:r>
              <a:rPr lang="en-US"/>
              <a:t>Need to look at that in more detail on next slide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BB6E1-3F42-D342-95CE-C661105FCB6B}" type="slidenum">
              <a:rPr lang="en-US"/>
              <a:pPr/>
              <a:t>27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 dirty="0"/>
              <a:t>PS II absorbs light</a:t>
            </a:r>
          </a:p>
          <a:p>
            <a:pPr marL="407988" lvl="1" indent="-125413"/>
            <a:r>
              <a:rPr lang="en-US" dirty="0"/>
              <a:t>Excited electron passes from chlorophyll to the primary electron acceptor</a:t>
            </a:r>
          </a:p>
          <a:p>
            <a:pPr marL="407988" lvl="1" indent="-125413"/>
            <a:r>
              <a:rPr lang="en-US" dirty="0"/>
              <a:t>Need to replace electron in chlorophyll</a:t>
            </a:r>
          </a:p>
          <a:p>
            <a:pPr marL="407988" lvl="1" indent="-125413"/>
            <a:r>
              <a:rPr lang="en-US" dirty="0"/>
              <a:t>An enzyme extracts electrons from H</a:t>
            </a:r>
            <a:r>
              <a:rPr lang="en-US" baseline="-25000" dirty="0"/>
              <a:t>2</a:t>
            </a:r>
            <a:r>
              <a:rPr lang="en-US" dirty="0"/>
              <a:t>O &amp; supplies them to the chlorophyll</a:t>
            </a:r>
          </a:p>
          <a:p>
            <a:pPr lvl="2" indent="-125413"/>
            <a:r>
              <a:rPr lang="en-US" dirty="0"/>
              <a:t>This reaction splits H</a:t>
            </a:r>
            <a:r>
              <a:rPr lang="en-US" baseline="-25000" dirty="0"/>
              <a:t>2</a:t>
            </a:r>
            <a:r>
              <a:rPr lang="en-US" dirty="0"/>
              <a:t>O into 2 H</a:t>
            </a:r>
            <a:r>
              <a:rPr lang="en-US" baseline="30000" dirty="0"/>
              <a:t>+</a:t>
            </a:r>
            <a:r>
              <a:rPr lang="en-US" dirty="0"/>
              <a:t> &amp; O</a:t>
            </a:r>
            <a:r>
              <a:rPr lang="en-US" baseline="30000" dirty="0"/>
              <a:t>-</a:t>
            </a:r>
            <a:r>
              <a:rPr lang="en-US" dirty="0"/>
              <a:t> which combines with another O</a:t>
            </a:r>
            <a:r>
              <a:rPr lang="en-US" baseline="30000" dirty="0"/>
              <a:t>-</a:t>
            </a:r>
            <a:r>
              <a:rPr lang="en-US" dirty="0"/>
              <a:t> to form O</a:t>
            </a:r>
            <a:r>
              <a:rPr lang="en-US" baseline="-25000" dirty="0"/>
              <a:t>2</a:t>
            </a:r>
          </a:p>
          <a:p>
            <a:pPr lvl="2" indent="-125413"/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released to atmosphere</a:t>
            </a:r>
          </a:p>
          <a:p>
            <a:pPr marL="109538" indent="-109538">
              <a:buFont typeface="Wingdings" charset="2"/>
              <a:buChar char="§"/>
            </a:pPr>
            <a:r>
              <a:rPr lang="en-US" dirty="0"/>
              <a:t>Chlorophyll absorbs light energy (photon) and </a:t>
            </a:r>
            <a:r>
              <a:rPr lang="en-US" dirty="0">
                <a:solidFill>
                  <a:srgbClr val="000000"/>
                </a:solidFill>
              </a:rPr>
              <a:t>this moves an electron to a higher energy state</a:t>
            </a:r>
            <a:r>
              <a:rPr lang="en-US" dirty="0"/>
              <a:t> </a:t>
            </a:r>
          </a:p>
          <a:p>
            <a:pPr marL="407988" lvl="1" indent="-125413"/>
            <a:r>
              <a:rPr lang="en-US" dirty="0">
                <a:solidFill>
                  <a:srgbClr val="000000"/>
                </a:solidFill>
              </a:rPr>
              <a:t>Electron is handed off down chain from electron acceptor to electron acceptor</a:t>
            </a:r>
            <a:endParaRPr lang="en-US" dirty="0"/>
          </a:p>
          <a:p>
            <a:pPr marL="407988" lvl="1" indent="-125413"/>
            <a:r>
              <a:rPr lang="en-US" dirty="0"/>
              <a:t>In process has collected H</a:t>
            </a:r>
            <a:r>
              <a:rPr lang="en-US" baseline="30000" dirty="0"/>
              <a:t>+</a:t>
            </a:r>
            <a:r>
              <a:rPr lang="en-US" dirty="0"/>
              <a:t> ions from H</a:t>
            </a:r>
            <a:r>
              <a:rPr lang="en-US" baseline="-25000" dirty="0"/>
              <a:t>2</a:t>
            </a:r>
            <a:r>
              <a:rPr lang="en-US" dirty="0"/>
              <a:t>O &amp; also pumped by </a:t>
            </a:r>
            <a:r>
              <a:rPr lang="en-US" dirty="0" err="1"/>
              <a:t>Plastoquinone</a:t>
            </a:r>
            <a:r>
              <a:rPr lang="en-US" dirty="0"/>
              <a:t> within </a:t>
            </a:r>
            <a:r>
              <a:rPr lang="en-US" dirty="0" err="1"/>
              <a:t>thylakoid</a:t>
            </a:r>
            <a:r>
              <a:rPr lang="en-US" dirty="0"/>
              <a:t> sac. </a:t>
            </a:r>
          </a:p>
          <a:p>
            <a:pPr lvl="2" indent="-125413"/>
            <a:r>
              <a:rPr lang="en-US" dirty="0"/>
              <a:t>Flow back through ATP </a:t>
            </a:r>
            <a:r>
              <a:rPr lang="en-US" dirty="0" err="1"/>
              <a:t>synthase</a:t>
            </a:r>
            <a:r>
              <a:rPr lang="en-US" dirty="0"/>
              <a:t> to generate ATP.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045C-E19F-2146-892C-2D8022808438}" type="slidenum">
              <a:rPr lang="en-US"/>
              <a:pPr/>
              <a:t>30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/>
              <a:t>Need a 2nd photon -- shot of light energy to excite electron back up to high energy state. </a:t>
            </a:r>
          </a:p>
          <a:p>
            <a:pPr marL="457200" lvl="1"/>
            <a:r>
              <a:rPr lang="en-US"/>
              <a:t>2nd ETC drives reduction of NADP to NADPH.</a:t>
            </a:r>
          </a:p>
          <a:p>
            <a:pPr marL="109538" indent="-109538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Light comes in at 2 points. </a:t>
            </a:r>
          </a:p>
          <a:p>
            <a:pPr marL="457200" lvl="1"/>
            <a:r>
              <a:rPr lang="en-US">
                <a:solidFill>
                  <a:srgbClr val="000000"/>
                </a:solidFill>
              </a:rPr>
              <a:t>Produce ATP &amp; NADPH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87717-F79E-9545-B821-93B44A6CF567}" type="slidenum">
              <a:rPr lang="en-US"/>
              <a:pPr/>
              <a:t>31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 indent="-109538">
              <a:buFont typeface="Wingdings" charset="2"/>
              <a:buChar char="§"/>
            </a:pPr>
            <a:r>
              <a:rPr lang="en-US"/>
              <a:t>Need a 2nd photon -- shot of light energy to excite electron back up to high energy state. </a:t>
            </a:r>
          </a:p>
          <a:p>
            <a:pPr marL="457200" lvl="1"/>
            <a:r>
              <a:rPr lang="en-US"/>
              <a:t>2nd ETC drives reduction of NADP to NADPH.</a:t>
            </a:r>
          </a:p>
          <a:p>
            <a:pPr marL="109538" indent="-109538">
              <a:buFont typeface="Wingdings" charset="2"/>
              <a:buChar char="§"/>
            </a:pPr>
            <a:r>
              <a:rPr lang="en-US">
                <a:solidFill>
                  <a:srgbClr val="000000"/>
                </a:solidFill>
              </a:rPr>
              <a:t>Light comes in at 2 points. </a:t>
            </a:r>
          </a:p>
          <a:p>
            <a:pPr marL="457200" lvl="1"/>
            <a:r>
              <a:rPr lang="en-US">
                <a:solidFill>
                  <a:srgbClr val="000000"/>
                </a:solidFill>
              </a:rPr>
              <a:t>Produce ATP &amp; NADPH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DC7D9-FD8D-EF49-A575-4B55EC2ACD9E}" type="slidenum">
              <a:rPr lang="en-US"/>
              <a:pPr/>
              <a:t>32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Two places where light comes in.</a:t>
            </a:r>
          </a:p>
          <a:p>
            <a:r>
              <a:rPr lang="en-US"/>
              <a:t>Remember photosynthesis is endergonic -- the electron transport chain is driven by light energy.</a:t>
            </a:r>
          </a:p>
          <a:p>
            <a:endParaRPr lang="en-US"/>
          </a:p>
          <a:p>
            <a:r>
              <a:rPr lang="en-US"/>
              <a:t>Need to look at that in more detail on next slide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34E57-354D-C34E-B54E-40340F03613F}" type="slidenum">
              <a:rPr lang="en-US"/>
              <a:pPr/>
              <a:t>33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25541-0469-3341-9CDE-C21D34C93059}" type="slidenum">
              <a:rPr lang="en-US"/>
              <a:pPr/>
              <a:t>34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D3B24-C373-6D48-A469-6B4F8A97AC0C}" type="slidenum">
              <a:rPr lang="en-US"/>
              <a:pPr/>
              <a:t>35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</a:rPr>
              <a:t>1 photosystem is not enough.</a:t>
            </a:r>
          </a:p>
          <a:p>
            <a:r>
              <a:rPr lang="en-US" dirty="0">
                <a:solidFill>
                  <a:srgbClr val="000000"/>
                </a:solidFill>
              </a:rPr>
              <a:t>Have to lift electron in 2 stages to a higher energy level. Does work as it falls.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First, produce ATP -- but producing ATP is not enough.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Second, need to produce organic molecules for other uses &amp; also need to produce a stable storage molecule for a rainy day (sugars). This is done in Calvin Cycle!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ABBBA-626D-0245-B4F3-B3D259A19CF1}" type="slidenum">
              <a:rPr lang="en-US"/>
              <a:pPr/>
              <a:t>36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056EA-49B6-7D49-8656-7168CB4E0F2A}" type="slidenum">
              <a:rPr lang="en-US"/>
              <a:pPr/>
              <a:t>37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CF036-B2FD-ED4E-9083-E78E6FC525E8}" type="slidenum">
              <a:rPr lang="en-CA"/>
              <a:pPr/>
              <a:t>4</a:t>
            </a:fld>
            <a:endParaRPr lang="en-CA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469D8-76EE-3049-92D2-3EBE88A26298}" type="slidenum">
              <a:rPr lang="en-US"/>
              <a:pPr/>
              <a:t>38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/>
              <a:t>Where did the energy come from?	The Sun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electrons come from? 	Chlorophyll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H</a:t>
            </a:r>
            <a:r>
              <a:rPr lang="en-US" baseline="-25000"/>
              <a:t>2</a:t>
            </a:r>
            <a:r>
              <a:rPr lang="en-US"/>
              <a:t>O come from?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	The ground through the roots/xylem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O</a:t>
            </a:r>
            <a:r>
              <a:rPr lang="en-US" baseline="-25000"/>
              <a:t>2</a:t>
            </a:r>
            <a:r>
              <a:rPr lang="en-US"/>
              <a:t> come from? 	The splitting of water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O</a:t>
            </a:r>
            <a:r>
              <a:rPr lang="en-US" baseline="-25000"/>
              <a:t>2</a:t>
            </a:r>
            <a:r>
              <a:rPr lang="en-US"/>
              <a:t> go? 		Out stomates to air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H</a:t>
            </a:r>
            <a:r>
              <a:rPr lang="en-US" baseline="30000"/>
              <a:t>+</a:t>
            </a:r>
            <a:r>
              <a:rPr lang="en-US"/>
              <a:t> come from? 	The slitting of water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ATP come from?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	 Photosystem 2: Chemiosmosis (H+ gradient)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What will the ATP be used for?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	The work of plant life! Building sugars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Where did the NADPH come from?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	Reduction of NADP (Photosystem 1)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en-US"/>
              <a:t>What will the NADPH be used for?	Calvin cycle / Carbon fixation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C5C49-5B4F-D44E-A32D-C7179970E299}" type="slidenum">
              <a:rPr lang="en-US"/>
              <a:pPr/>
              <a:t>40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b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Test Your Knowledge Question #6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93B8-8C04-CF4E-88AE-E1E65C105B5E}" type="slidenum">
              <a:rPr lang="en-US"/>
              <a:pPr/>
              <a:t>41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Answer: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  c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Source: 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Test Your Knowledge Question #15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196BE-CD1E-124B-A375-AFABD9BF5E4D}" type="slidenum">
              <a:rPr lang="en-US"/>
              <a:pPr/>
              <a:t>42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Test Your Knowledge Question #19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7AA56-9CD8-6D43-A473-5A0C3EBB2CEC}" type="slidenum">
              <a:rPr lang="en-US"/>
              <a:pPr/>
              <a:t>43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Question #8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97981-A731-D542-8D1C-4259F6E7941C}" type="slidenum">
              <a:rPr lang="en-US"/>
              <a:pPr/>
              <a:t>44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Question #24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FD00E-98FE-4942-A9C8-43990CE795D6}" type="slidenum">
              <a:rPr lang="en-US"/>
              <a:pPr/>
              <a:t>45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Campbell/Reece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EOC Self-Quiz Question #3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FD00E-98FE-4942-A9C8-43990CE795D6}" type="slidenum">
              <a:rPr lang="en-US"/>
              <a:pPr/>
              <a:t>46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Campbell/Reece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Sixth Edition, EOC Self-Quiz Question #3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53E5B-003B-014D-8071-649B8A8A719D}" type="slidenum">
              <a:rPr lang="en-CA"/>
              <a:pPr/>
              <a:t>5</a:t>
            </a:fld>
            <a:endParaRPr lang="en-CA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16FD5-7982-BB45-BE1C-B9B437E913B0}" type="slidenum">
              <a:rPr lang="en-CA"/>
              <a:pPr/>
              <a:t>6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B9835-E564-664B-838E-86C23F84AEF8}" type="slidenum">
              <a:rPr lang="en-US"/>
              <a:pPr/>
              <a:t>7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443DB-D792-9F4F-A27B-CF3126A6070A}" type="slidenum">
              <a:rPr lang="en-US"/>
              <a:pPr/>
              <a:t>8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79F01-446E-6546-B26A-518EA42BF1C1}" type="slidenum">
              <a:rPr lang="en-US"/>
              <a:pPr/>
              <a:t>10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A typical mesophyll cell has 30-40 chloroplasts, each about 2-4 microns by 4-7 microns long.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Each chloroplast has two membranes around a central aqueous space, the stroma.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In the stroma are membranous sacs,  the thylakoids.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These have an internal aqueous space, the thylakoid lumen or thylakoid space.</a:t>
            </a:r>
          </a:p>
          <a:p>
            <a:pPr>
              <a:buClr>
                <a:srgbClr val="339933"/>
              </a:buClr>
            </a:pPr>
            <a:r>
              <a:rPr lang="en-US">
                <a:solidFill>
                  <a:srgbClr val="000000"/>
                </a:solidFill>
              </a:rPr>
              <a:t>Thylakoids may be stacked into columns called grana.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CC8E9-2F3C-514E-BA2B-F96E3E6B7771}" type="slidenum">
              <a:rPr lang="en-US"/>
              <a:pPr/>
              <a:t>11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32DE-7A41-5D42-89BE-51B0BEF9D601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CA3A-DE07-DF44-8ADF-EEC5451A543E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fld id="{29CB2ABA-BDA0-7249-980B-FD8DEE7FF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3194-35FA-7D49-9385-C1EEBCB7574C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9C75-D16C-D247-8106-275A48063972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9B3-520C-D043-BCDE-C6AB3E5D4631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839-F8F1-DA42-9826-6E4D9E77B6B7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5B6-6010-8D4D-89F4-B233BC4BBF7A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74A-23B3-304B-9FE2-B0B5F42E6D24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91A1-1EAF-2741-8DE3-2CB715169799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5F9-9CA6-2C41-AE1F-A3FECB6AF978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37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" y="109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3C2A-744A-9248-876F-172D2C49ED4B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7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audio" Target="../media/audio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bin"/><Relationship Id="rId3" Type="http://schemas.openxmlformats.org/officeDocument/2006/relationships/audio" Target="../media/audio1.bin"/><Relationship Id="rId7" Type="http://schemas.openxmlformats.org/officeDocument/2006/relationships/audio" Target="../media/audio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8.bin"/><Relationship Id="rId10" Type="http://schemas.openxmlformats.org/officeDocument/2006/relationships/image" Target="../media/image33.png"/><Relationship Id="rId4" Type="http://schemas.openxmlformats.org/officeDocument/2006/relationships/audio" Target="../media/audio2.bin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audio" Target="../media/audio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hyperlink" Target="../../../../../../../../Program%20Files/TurningPoint/2003/Questions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../../../../../../../../Program%20Files/TurningPoint/2003/Question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Program%20Files/TurningPoint/2003/Question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Program%20Files/TurningPoint/2003/Question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Program%20Files/TurningPoint/2003/Question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Program%20Files/TurningPoint/2003/Question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Program%20Files/TurningPoint/2003/Question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0-01a-Plant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5406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58900" y="5590282"/>
            <a:ext cx="7835900" cy="1077218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Photosynthesis 1:  The Light Reactions</a:t>
            </a:r>
          </a:p>
          <a:p>
            <a:pPr algn="l"/>
            <a:r>
              <a:rPr lang="en-US" sz="3200" b="1" dirty="0"/>
              <a:t> </a:t>
            </a:r>
            <a:r>
              <a:rPr lang="en-US" sz="3200" b="1" dirty="0" smtClean="0"/>
              <a:t>   (Ch. 10)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Oval 2"/>
          <p:cNvSpPr>
            <a:spLocks noChangeArrowheads="1"/>
          </p:cNvSpPr>
          <p:nvPr/>
        </p:nvSpPr>
        <p:spPr bwMode="auto">
          <a:xfrm>
            <a:off x="5294313" y="458788"/>
            <a:ext cx="3465512" cy="1323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33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4338" y="990600"/>
            <a:ext cx="4906962" cy="5486400"/>
          </a:xfrm>
        </p:spPr>
        <p:txBody>
          <a:bodyPr/>
          <a:lstStyle/>
          <a:p>
            <a:pPr>
              <a:buClrTx/>
            </a:pPr>
            <a:r>
              <a:rPr lang="en-US" sz="2600" dirty="0"/>
              <a:t>Chloroplasts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double membrane</a:t>
            </a:r>
          </a:p>
          <a:p>
            <a:pPr lvl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stroma</a:t>
            </a:r>
            <a:endParaRPr lang="en-US" sz="2400" dirty="0"/>
          </a:p>
          <a:p>
            <a:pPr marL="1085850" lvl="2"/>
            <a:r>
              <a:rPr lang="en-US" sz="2400" dirty="0"/>
              <a:t>fluid-filled interior</a:t>
            </a:r>
          </a:p>
          <a:p>
            <a:pPr lvl="1"/>
            <a:r>
              <a:rPr lang="en-US" sz="2400" u="sng" dirty="0">
                <a:solidFill>
                  <a:srgbClr val="CC0000"/>
                </a:solidFill>
              </a:rPr>
              <a:t>thylakoid sacs</a:t>
            </a:r>
            <a:endParaRPr lang="en-US" sz="2400" dirty="0"/>
          </a:p>
          <a:p>
            <a:pPr lvl="1"/>
            <a:r>
              <a:rPr lang="en-US" sz="2400" u="sng" dirty="0">
                <a:solidFill>
                  <a:srgbClr val="CC0000"/>
                </a:solidFill>
              </a:rPr>
              <a:t>grana stacks</a:t>
            </a:r>
            <a:endParaRPr lang="en-US" sz="2400" dirty="0"/>
          </a:p>
          <a:p>
            <a:pPr>
              <a:buClrTx/>
            </a:pPr>
            <a:r>
              <a:rPr lang="en-US" sz="2600" dirty="0"/>
              <a:t>Thylakoid membrane contains</a:t>
            </a:r>
          </a:p>
          <a:p>
            <a:pPr lvl="1">
              <a:buClrTx/>
            </a:pPr>
            <a:r>
              <a:rPr lang="en-US" sz="2400" dirty="0"/>
              <a:t>chlorophyll molecules</a:t>
            </a:r>
          </a:p>
          <a:p>
            <a:pPr lvl="1">
              <a:buClrTx/>
            </a:pPr>
            <a:r>
              <a:rPr lang="en-US" sz="2400" dirty="0"/>
              <a:t>electron transport chain</a:t>
            </a:r>
          </a:p>
          <a:p>
            <a:pPr lvl="1">
              <a:buClrTx/>
            </a:pPr>
            <a:r>
              <a:rPr lang="en-US" sz="2400" dirty="0"/>
              <a:t>ATP synthase</a:t>
            </a:r>
          </a:p>
          <a:p>
            <a:pPr marL="1085850" lvl="2"/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 gradient built up within thylakoid sac</a:t>
            </a:r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structure 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5702300" y="641350"/>
            <a:ext cx="2667000" cy="762000"/>
          </a:xfrm>
          <a:prstGeom prst="ellipse">
            <a:avLst/>
          </a:prstGeom>
          <a:solidFill>
            <a:srgbClr val="80FF00"/>
          </a:solidFill>
          <a:ln w="38100">
            <a:solidFill>
              <a:srgbClr val="04A40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778500" y="550863"/>
            <a:ext cx="2368550" cy="777875"/>
            <a:chOff x="3626" y="468"/>
            <a:chExt cx="1492" cy="490"/>
          </a:xfrm>
        </p:grpSpPr>
        <p:sp>
          <p:nvSpPr>
            <p:cNvPr id="483337" name="Rectangle 9"/>
            <p:cNvSpPr>
              <a:spLocks noChangeArrowheads="1"/>
            </p:cNvSpPr>
            <p:nvPr/>
          </p:nvSpPr>
          <p:spPr bwMode="auto">
            <a:xfrm>
              <a:off x="3865" y="573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38" name="Rectangle 10"/>
            <p:cNvSpPr>
              <a:spLocks noChangeArrowheads="1"/>
            </p:cNvSpPr>
            <p:nvPr/>
          </p:nvSpPr>
          <p:spPr bwMode="auto">
            <a:xfrm>
              <a:off x="4058" y="526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39" name="Rectangle 11"/>
            <p:cNvSpPr>
              <a:spLocks noChangeArrowheads="1"/>
            </p:cNvSpPr>
            <p:nvPr/>
          </p:nvSpPr>
          <p:spPr bwMode="auto">
            <a:xfrm>
              <a:off x="4154" y="670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0" name="Rectangle 12"/>
            <p:cNvSpPr>
              <a:spLocks noChangeArrowheads="1"/>
            </p:cNvSpPr>
            <p:nvPr/>
          </p:nvSpPr>
          <p:spPr bwMode="auto">
            <a:xfrm>
              <a:off x="4250" y="47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1" name="Rectangle 13"/>
            <p:cNvSpPr>
              <a:spLocks noChangeArrowheads="1"/>
            </p:cNvSpPr>
            <p:nvPr/>
          </p:nvSpPr>
          <p:spPr bwMode="auto">
            <a:xfrm>
              <a:off x="4394" y="622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2" name="Rectangle 14"/>
            <p:cNvSpPr>
              <a:spLocks noChangeArrowheads="1"/>
            </p:cNvSpPr>
            <p:nvPr/>
          </p:nvSpPr>
          <p:spPr bwMode="auto">
            <a:xfrm>
              <a:off x="4538" y="46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3" name="Rectangle 15"/>
            <p:cNvSpPr>
              <a:spLocks noChangeArrowheads="1"/>
            </p:cNvSpPr>
            <p:nvPr/>
          </p:nvSpPr>
          <p:spPr bwMode="auto">
            <a:xfrm>
              <a:off x="4586" y="622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4" name="Rectangle 16"/>
            <p:cNvSpPr>
              <a:spLocks noChangeArrowheads="1"/>
            </p:cNvSpPr>
            <p:nvPr/>
          </p:nvSpPr>
          <p:spPr bwMode="auto">
            <a:xfrm>
              <a:off x="4778" y="526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5" name="Rectangle 17"/>
            <p:cNvSpPr>
              <a:spLocks noChangeArrowheads="1"/>
            </p:cNvSpPr>
            <p:nvPr/>
          </p:nvSpPr>
          <p:spPr bwMode="auto">
            <a:xfrm>
              <a:off x="4826" y="622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6" name="Rectangle 18"/>
            <p:cNvSpPr>
              <a:spLocks noChangeArrowheads="1"/>
            </p:cNvSpPr>
            <p:nvPr/>
          </p:nvSpPr>
          <p:spPr bwMode="auto">
            <a:xfrm>
              <a:off x="3626" y="574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3347" name="Rectangle 19"/>
            <p:cNvSpPr>
              <a:spLocks noChangeArrowheads="1"/>
            </p:cNvSpPr>
            <p:nvPr/>
          </p:nvSpPr>
          <p:spPr bwMode="auto">
            <a:xfrm>
              <a:off x="3958" y="70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pic>
        <p:nvPicPr>
          <p:cNvPr id="483350" name="Picture 22" descr="10_02b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2487613"/>
            <a:ext cx="32480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598988" y="2232025"/>
            <a:ext cx="1790700" cy="536575"/>
            <a:chOff x="2897" y="1406"/>
            <a:chExt cx="1128" cy="338"/>
          </a:xfrm>
        </p:grpSpPr>
        <p:sp>
          <p:nvSpPr>
            <p:cNvPr id="483351" name="Rectangle 23"/>
            <p:cNvSpPr>
              <a:spLocks noChangeArrowheads="1"/>
            </p:cNvSpPr>
            <p:nvPr/>
          </p:nvSpPr>
          <p:spPr bwMode="auto">
            <a:xfrm>
              <a:off x="2897" y="1406"/>
              <a:ext cx="1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outer membrane</a:t>
              </a:r>
              <a:endParaRPr lang="en-US" sz="1800" b="1"/>
            </a:p>
          </p:txBody>
        </p:sp>
        <p:sp>
          <p:nvSpPr>
            <p:cNvPr id="483356" name="Line 28"/>
            <p:cNvSpPr>
              <a:spLocks noChangeShapeType="1"/>
            </p:cNvSpPr>
            <p:nvPr/>
          </p:nvSpPr>
          <p:spPr bwMode="auto">
            <a:xfrm>
              <a:off x="3486" y="1573"/>
              <a:ext cx="417" cy="1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366000" y="2263775"/>
            <a:ext cx="1778000" cy="649288"/>
            <a:chOff x="4640" y="1426"/>
            <a:chExt cx="1120" cy="409"/>
          </a:xfrm>
        </p:grpSpPr>
        <p:sp>
          <p:nvSpPr>
            <p:cNvPr id="483352" name="Rectangle 24"/>
            <p:cNvSpPr>
              <a:spLocks noChangeArrowheads="1"/>
            </p:cNvSpPr>
            <p:nvPr/>
          </p:nvSpPr>
          <p:spPr bwMode="auto">
            <a:xfrm>
              <a:off x="4640" y="1426"/>
              <a:ext cx="1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inner membrane</a:t>
              </a:r>
              <a:endParaRPr lang="en-US" sz="1800" b="1"/>
            </a:p>
          </p:txBody>
        </p:sp>
        <p:sp>
          <p:nvSpPr>
            <p:cNvPr id="483357" name="Line 29"/>
            <p:cNvSpPr>
              <a:spLocks noChangeShapeType="1"/>
            </p:cNvSpPr>
            <p:nvPr/>
          </p:nvSpPr>
          <p:spPr bwMode="auto">
            <a:xfrm flipH="1">
              <a:off x="4661" y="1601"/>
              <a:ext cx="31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576888" y="3494088"/>
            <a:ext cx="1003300" cy="1012825"/>
            <a:chOff x="3513" y="2201"/>
            <a:chExt cx="632" cy="638"/>
          </a:xfrm>
        </p:grpSpPr>
        <p:sp>
          <p:nvSpPr>
            <p:cNvPr id="483355" name="Rectangle 27"/>
            <p:cNvSpPr>
              <a:spLocks noChangeArrowheads="1"/>
            </p:cNvSpPr>
            <p:nvPr/>
          </p:nvSpPr>
          <p:spPr bwMode="auto">
            <a:xfrm>
              <a:off x="3513" y="2666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thylakoid</a:t>
              </a:r>
              <a:endParaRPr lang="en-US" sz="1800" b="1"/>
            </a:p>
          </p:txBody>
        </p:sp>
        <p:sp>
          <p:nvSpPr>
            <p:cNvPr id="483358" name="Line 30"/>
            <p:cNvSpPr>
              <a:spLocks noChangeShapeType="1"/>
            </p:cNvSpPr>
            <p:nvPr/>
          </p:nvSpPr>
          <p:spPr bwMode="auto">
            <a:xfrm flipV="1">
              <a:off x="3782" y="2201"/>
              <a:ext cx="182" cy="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738938" y="3089275"/>
            <a:ext cx="838200" cy="1604963"/>
            <a:chOff x="4245" y="1946"/>
            <a:chExt cx="528" cy="1011"/>
          </a:xfrm>
        </p:grpSpPr>
        <p:sp>
          <p:nvSpPr>
            <p:cNvPr id="483354" name="Rectangle 26"/>
            <p:cNvSpPr>
              <a:spLocks noChangeArrowheads="1"/>
            </p:cNvSpPr>
            <p:nvPr/>
          </p:nvSpPr>
          <p:spPr bwMode="auto">
            <a:xfrm>
              <a:off x="4245" y="2784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granum</a:t>
              </a:r>
              <a:endParaRPr lang="en-US" sz="1800" b="1"/>
            </a:p>
          </p:txBody>
        </p:sp>
        <p:sp>
          <p:nvSpPr>
            <p:cNvPr id="483360" name="Freeform 32"/>
            <p:cNvSpPr>
              <a:spLocks/>
            </p:cNvSpPr>
            <p:nvPr/>
          </p:nvSpPr>
          <p:spPr bwMode="auto">
            <a:xfrm>
              <a:off x="4276" y="1946"/>
              <a:ext cx="59" cy="34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0"/>
                </a:cxn>
                <a:cxn ang="0">
                  <a:pos x="80" y="432"/>
                </a:cxn>
                <a:cxn ang="0">
                  <a:pos x="0" y="432"/>
                </a:cxn>
              </a:cxnLst>
              <a:rect l="0" t="0" r="r" b="b"/>
              <a:pathLst>
                <a:path w="80" h="432">
                  <a:moveTo>
                    <a:pt x="40" y="0"/>
                  </a:moveTo>
                  <a:lnTo>
                    <a:pt x="80" y="0"/>
                  </a:lnTo>
                  <a:lnTo>
                    <a:pt x="80" y="432"/>
                  </a:lnTo>
                  <a:lnTo>
                    <a:pt x="0" y="4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61" name="Line 33"/>
            <p:cNvSpPr>
              <a:spLocks noChangeShapeType="1"/>
            </p:cNvSpPr>
            <p:nvPr/>
          </p:nvSpPr>
          <p:spPr bwMode="auto">
            <a:xfrm flipH="1" flipV="1">
              <a:off x="4337" y="2109"/>
              <a:ext cx="146" cy="7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203700" y="3217863"/>
            <a:ext cx="1533525" cy="681037"/>
            <a:chOff x="2648" y="2027"/>
            <a:chExt cx="966" cy="429"/>
          </a:xfrm>
        </p:grpSpPr>
        <p:sp>
          <p:nvSpPr>
            <p:cNvPr id="483353" name="Rectangle 25"/>
            <p:cNvSpPr>
              <a:spLocks noChangeArrowheads="1"/>
            </p:cNvSpPr>
            <p:nvPr/>
          </p:nvSpPr>
          <p:spPr bwMode="auto">
            <a:xfrm>
              <a:off x="2648" y="2027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stroma</a:t>
              </a:r>
              <a:endParaRPr lang="en-US" sz="1800" b="1"/>
            </a:p>
          </p:txBody>
        </p:sp>
        <p:sp>
          <p:nvSpPr>
            <p:cNvPr id="483362" name="Line 34"/>
            <p:cNvSpPr>
              <a:spLocks noChangeShapeType="1"/>
            </p:cNvSpPr>
            <p:nvPr/>
          </p:nvSpPr>
          <p:spPr bwMode="auto">
            <a:xfrm>
              <a:off x="3144" y="2165"/>
              <a:ext cx="470" cy="2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3369" name="AutoShape 41"/>
          <p:cNvSpPr>
            <a:spLocks noChangeArrowheads="1"/>
          </p:cNvSpPr>
          <p:nvPr/>
        </p:nvSpPr>
        <p:spPr bwMode="auto">
          <a:xfrm>
            <a:off x="6788150" y="1103313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83371" name="AutoShape 43"/>
          <p:cNvSpPr>
            <a:spLocks noChangeArrowheads="1"/>
          </p:cNvSpPr>
          <p:nvPr/>
        </p:nvSpPr>
        <p:spPr bwMode="auto">
          <a:xfrm>
            <a:off x="4484688" y="420688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 rot="11813754">
            <a:off x="5997575" y="1122363"/>
            <a:ext cx="220663" cy="331787"/>
            <a:chOff x="450" y="1775"/>
            <a:chExt cx="161" cy="289"/>
          </a:xfrm>
        </p:grpSpPr>
        <p:sp>
          <p:nvSpPr>
            <p:cNvPr id="483374" name="AutoShape 46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73" name="Oval 4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3379" name="Freeform 51"/>
          <p:cNvSpPr>
            <a:spLocks/>
          </p:cNvSpPr>
          <p:nvPr/>
        </p:nvSpPr>
        <p:spPr bwMode="auto">
          <a:xfrm>
            <a:off x="5603875" y="874713"/>
            <a:ext cx="608013" cy="6953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380" name="AutoShape 52"/>
          <p:cNvSpPr>
            <a:spLocks noChangeArrowheads="1"/>
          </p:cNvSpPr>
          <p:nvPr/>
        </p:nvSpPr>
        <p:spPr bwMode="auto">
          <a:xfrm>
            <a:off x="5037138" y="981075"/>
            <a:ext cx="661987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5" name="Picture 15" descr="masked pengu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213600" y="4792663"/>
            <a:ext cx="1941513" cy="2039937"/>
          </a:xfrm>
          <a:prstGeom prst="rect">
            <a:avLst/>
          </a:prstGeom>
          <a:noFill/>
        </p:spPr>
      </p:pic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45"/>
          <a:stretch>
            <a:fillRect/>
          </a:stretch>
        </p:blipFill>
        <p:spPr bwMode="auto">
          <a:xfrm>
            <a:off x="4424363" y="179388"/>
            <a:ext cx="4719637" cy="30988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39937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668463"/>
            <a:ext cx="7280275" cy="5022850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Light reactions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light-dependent reactions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energy conversion reactions</a:t>
            </a:r>
            <a:endParaRPr lang="en-US" dirty="0"/>
          </a:p>
          <a:p>
            <a:pPr lvl="2"/>
            <a:r>
              <a:rPr lang="en-US" dirty="0"/>
              <a:t>convert solar energy to chemical energy</a:t>
            </a:r>
          </a:p>
          <a:p>
            <a:pPr lvl="2"/>
            <a:r>
              <a:rPr lang="en-US" dirty="0"/>
              <a:t>ATP &amp; NADPH</a:t>
            </a:r>
          </a:p>
          <a:p>
            <a:r>
              <a:rPr lang="en-US" u="sng" dirty="0">
                <a:solidFill>
                  <a:srgbClr val="CC0000"/>
                </a:solidFill>
              </a:rPr>
              <a:t>Calvin cycle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light-independent reactions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sugar building reactions</a:t>
            </a:r>
            <a:endParaRPr lang="en-US" dirty="0"/>
          </a:p>
          <a:p>
            <a:pPr lvl="2"/>
            <a:r>
              <a:rPr lang="en-US" dirty="0"/>
              <a:t>uses chemical energy (ATP &amp; NADPH) to reduce CO</a:t>
            </a:r>
            <a:r>
              <a:rPr lang="en-US" baseline="-25000" dirty="0"/>
              <a:t>2</a:t>
            </a:r>
            <a:r>
              <a:rPr lang="en-US" dirty="0"/>
              <a:t> &amp; synthesize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399374" name="AutoShape 14"/>
          <p:cNvSpPr>
            <a:spLocks noChangeArrowheads="1"/>
          </p:cNvSpPr>
          <p:nvPr/>
        </p:nvSpPr>
        <p:spPr bwMode="auto">
          <a:xfrm>
            <a:off x="5330825" y="3879850"/>
            <a:ext cx="2565400" cy="1017588"/>
          </a:xfrm>
          <a:prstGeom prst="wedgeEllipseCallout">
            <a:avLst>
              <a:gd name="adj1" fmla="val 35088"/>
              <a:gd name="adj2" fmla="val 85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It’s </a:t>
            </a:r>
            <a:r>
              <a:rPr lang="en-US" sz="2000" b="1" i="1" u="sng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not</a:t>
            </a:r>
            <a:r>
              <a:rPr lang="en-US" sz="20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the</a:t>
            </a:r>
            <a:br>
              <a:rPr lang="en-US" sz="20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20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Dark Reactions</a:t>
            </a:r>
            <a:r>
              <a:rPr lang="en-US" sz="20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</a:p>
        </p:txBody>
      </p:sp>
      <p:sp>
        <p:nvSpPr>
          <p:cNvPr id="399382" name="Freeform 22"/>
          <p:cNvSpPr>
            <a:spLocks/>
          </p:cNvSpPr>
          <p:nvPr/>
        </p:nvSpPr>
        <p:spPr bwMode="auto">
          <a:xfrm>
            <a:off x="5529263" y="4354513"/>
            <a:ext cx="2314575" cy="450850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175" y="79"/>
              </a:cxn>
              <a:cxn ang="0">
                <a:pos x="50" y="304"/>
              </a:cxn>
              <a:cxn ang="0">
                <a:pos x="250" y="79"/>
              </a:cxn>
              <a:cxn ang="0">
                <a:pos x="191" y="304"/>
              </a:cxn>
              <a:cxn ang="0">
                <a:pos x="416" y="70"/>
              </a:cxn>
              <a:cxn ang="0">
                <a:pos x="375" y="295"/>
              </a:cxn>
              <a:cxn ang="0">
                <a:pos x="600" y="70"/>
              </a:cxn>
              <a:cxn ang="0">
                <a:pos x="525" y="354"/>
              </a:cxn>
              <a:cxn ang="0">
                <a:pos x="783" y="70"/>
              </a:cxn>
              <a:cxn ang="0">
                <a:pos x="750" y="320"/>
              </a:cxn>
              <a:cxn ang="0">
                <a:pos x="975" y="54"/>
              </a:cxn>
              <a:cxn ang="0">
                <a:pos x="891" y="354"/>
              </a:cxn>
              <a:cxn ang="0">
                <a:pos x="1141" y="4"/>
              </a:cxn>
              <a:cxn ang="0">
                <a:pos x="1058" y="379"/>
              </a:cxn>
              <a:cxn ang="0">
                <a:pos x="1300" y="37"/>
              </a:cxn>
              <a:cxn ang="0">
                <a:pos x="1233" y="337"/>
              </a:cxn>
              <a:cxn ang="0">
                <a:pos x="1525" y="45"/>
              </a:cxn>
            </a:cxnLst>
            <a:rect l="0" t="0" r="r" b="b"/>
            <a:pathLst>
              <a:path w="1525" h="384">
                <a:moveTo>
                  <a:pt x="0" y="245"/>
                </a:moveTo>
                <a:cubicBezTo>
                  <a:pt x="83" y="157"/>
                  <a:pt x="167" y="69"/>
                  <a:pt x="175" y="79"/>
                </a:cubicBezTo>
                <a:cubicBezTo>
                  <a:pt x="183" y="89"/>
                  <a:pt x="38" y="304"/>
                  <a:pt x="50" y="304"/>
                </a:cubicBezTo>
                <a:cubicBezTo>
                  <a:pt x="62" y="304"/>
                  <a:pt x="227" y="79"/>
                  <a:pt x="250" y="79"/>
                </a:cubicBezTo>
                <a:cubicBezTo>
                  <a:pt x="273" y="79"/>
                  <a:pt x="163" y="306"/>
                  <a:pt x="191" y="304"/>
                </a:cubicBezTo>
                <a:cubicBezTo>
                  <a:pt x="219" y="302"/>
                  <a:pt x="385" y="72"/>
                  <a:pt x="416" y="70"/>
                </a:cubicBezTo>
                <a:cubicBezTo>
                  <a:pt x="447" y="68"/>
                  <a:pt x="344" y="295"/>
                  <a:pt x="375" y="295"/>
                </a:cubicBezTo>
                <a:cubicBezTo>
                  <a:pt x="406" y="295"/>
                  <a:pt x="575" y="60"/>
                  <a:pt x="600" y="70"/>
                </a:cubicBezTo>
                <a:cubicBezTo>
                  <a:pt x="625" y="80"/>
                  <a:pt x="495" y="354"/>
                  <a:pt x="525" y="354"/>
                </a:cubicBezTo>
                <a:cubicBezTo>
                  <a:pt x="555" y="354"/>
                  <a:pt x="746" y="76"/>
                  <a:pt x="783" y="70"/>
                </a:cubicBezTo>
                <a:cubicBezTo>
                  <a:pt x="820" y="64"/>
                  <a:pt x="718" y="323"/>
                  <a:pt x="750" y="320"/>
                </a:cubicBezTo>
                <a:cubicBezTo>
                  <a:pt x="782" y="317"/>
                  <a:pt x="952" y="48"/>
                  <a:pt x="975" y="54"/>
                </a:cubicBezTo>
                <a:cubicBezTo>
                  <a:pt x="998" y="60"/>
                  <a:pt x="863" y="362"/>
                  <a:pt x="891" y="354"/>
                </a:cubicBezTo>
                <a:cubicBezTo>
                  <a:pt x="919" y="346"/>
                  <a:pt x="1113" y="0"/>
                  <a:pt x="1141" y="4"/>
                </a:cubicBezTo>
                <a:cubicBezTo>
                  <a:pt x="1169" y="8"/>
                  <a:pt x="1032" y="374"/>
                  <a:pt x="1058" y="379"/>
                </a:cubicBezTo>
                <a:cubicBezTo>
                  <a:pt x="1084" y="384"/>
                  <a:pt x="1271" y="44"/>
                  <a:pt x="1300" y="37"/>
                </a:cubicBezTo>
                <a:cubicBezTo>
                  <a:pt x="1329" y="30"/>
                  <a:pt x="1196" y="336"/>
                  <a:pt x="1233" y="337"/>
                </a:cubicBezTo>
                <a:cubicBezTo>
                  <a:pt x="1270" y="338"/>
                  <a:pt x="1397" y="191"/>
                  <a:pt x="1525" y="4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4" name="Picture 24" descr="piggybankNADPH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0" y="3633788"/>
            <a:ext cx="1089025" cy="96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4" grpId="0" animBg="1" autoUpdateAnimBg="0"/>
      <p:bldP spid="3993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0175" y="1371600"/>
            <a:ext cx="8328025" cy="5257800"/>
          </a:xfrm>
          <a:noFill/>
        </p:spPr>
        <p:txBody>
          <a:bodyPr/>
          <a:lstStyle/>
          <a:p>
            <a:pPr>
              <a:buClr>
                <a:srgbClr val="00005C"/>
              </a:buClr>
            </a:pPr>
            <a:r>
              <a:rPr lang="en-US" u="sng" dirty="0">
                <a:solidFill>
                  <a:srgbClr val="CC0000"/>
                </a:solidFill>
              </a:rPr>
              <a:t>Electron Transport Chain</a:t>
            </a:r>
            <a:r>
              <a:rPr lang="en-US" dirty="0"/>
              <a:t> </a:t>
            </a:r>
          </a:p>
          <a:p>
            <a:pPr marL="1085850" lvl="2"/>
            <a:r>
              <a:rPr lang="en-US" dirty="0"/>
              <a:t>like in cellular respiration</a:t>
            </a:r>
            <a:endParaRPr lang="en-US" u="sng" dirty="0">
              <a:solidFill>
                <a:schemeClr val="tx2"/>
              </a:solidFill>
            </a:endParaRPr>
          </a:p>
          <a:p>
            <a:pPr lvl="1">
              <a:buClrTx/>
            </a:pPr>
            <a:r>
              <a:rPr lang="en-US" dirty="0"/>
              <a:t>proteins in organelle membrane 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electron acceptors</a:t>
            </a:r>
            <a:endParaRPr lang="en-US" dirty="0"/>
          </a:p>
          <a:p>
            <a:pPr marL="1085850" lvl="2"/>
            <a:r>
              <a:rPr lang="en-US" u="sng" dirty="0">
                <a:solidFill>
                  <a:srgbClr val="CC0000"/>
                </a:solidFill>
              </a:rPr>
              <a:t>NADPH</a:t>
            </a:r>
            <a:endParaRPr lang="en-US" dirty="0"/>
          </a:p>
          <a:p>
            <a:pPr lvl="1"/>
            <a:r>
              <a:rPr lang="en-US" dirty="0"/>
              <a:t>proton (H</a:t>
            </a:r>
            <a:r>
              <a:rPr lang="en-US" baseline="30000" dirty="0"/>
              <a:t>+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gradient across </a:t>
            </a:r>
            <a:br>
              <a:rPr lang="en-US" dirty="0"/>
            </a:br>
            <a:r>
              <a:rPr lang="en-US" dirty="0"/>
              <a:t>inner membrane</a:t>
            </a:r>
          </a:p>
          <a:p>
            <a:pPr lvl="1"/>
            <a:r>
              <a:rPr lang="en-US" dirty="0" smtClean="0"/>
              <a:t>ATP </a:t>
            </a:r>
            <a:r>
              <a:rPr lang="en-US" dirty="0"/>
              <a:t>synthase </a:t>
            </a:r>
            <a:br>
              <a:rPr lang="en-US" dirty="0"/>
            </a:br>
            <a:r>
              <a:rPr lang="en-US" dirty="0"/>
              <a:t>enzyme</a:t>
            </a:r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0" b="3770"/>
          <a:stretch>
            <a:fillRect/>
          </a:stretch>
        </p:blipFill>
        <p:spPr bwMode="auto">
          <a:xfrm>
            <a:off x="3630613" y="2895600"/>
            <a:ext cx="55133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reactions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5391150" y="379413"/>
            <a:ext cx="3602038" cy="137636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48500" y="503238"/>
            <a:ext cx="1652588" cy="542925"/>
            <a:chOff x="3600" y="3554"/>
            <a:chExt cx="1680" cy="555"/>
          </a:xfrm>
        </p:grpSpPr>
        <p:sp>
          <p:nvSpPr>
            <p:cNvPr id="401416" name="Oval 8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17" name="Rectangle 9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18" name="Rectangle 10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19" name="Rectangle 11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1" name="Rectangle 13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2" name="Rectangle 14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3" name="Rectangle 15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4" name="Rectangle 16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5" name="Rectangle 17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6" name="Rectangle 18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27" name="Rectangle 19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070725" y="996950"/>
            <a:ext cx="1652588" cy="542925"/>
            <a:chOff x="3600" y="3554"/>
            <a:chExt cx="1680" cy="555"/>
          </a:xfrm>
        </p:grpSpPr>
        <p:sp>
          <p:nvSpPr>
            <p:cNvPr id="401429" name="Oval 21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30" name="Rectangle 22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1" name="Rectangle 23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2" name="Rectangle 24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3" name="Rectangle 25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4" name="Rectangle 26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5" name="Rectangle 27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6" name="Rectangle 28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7" name="Rectangle 29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8" name="Rectangle 30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39" name="Rectangle 31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11813754">
            <a:off x="7215188" y="1284288"/>
            <a:ext cx="220662" cy="331787"/>
            <a:chOff x="450" y="1775"/>
            <a:chExt cx="161" cy="289"/>
          </a:xfrm>
        </p:grpSpPr>
        <p:sp>
          <p:nvSpPr>
            <p:cNvPr id="401442" name="AutoShape 34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43" name="Oval 3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1444" name="Freeform 36"/>
          <p:cNvSpPr>
            <a:spLocks/>
          </p:cNvSpPr>
          <p:nvPr/>
        </p:nvSpPr>
        <p:spPr bwMode="auto">
          <a:xfrm>
            <a:off x="6791325" y="1227138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45" name="AutoShape 37"/>
          <p:cNvSpPr>
            <a:spLocks noChangeArrowheads="1"/>
          </p:cNvSpPr>
          <p:nvPr/>
        </p:nvSpPr>
        <p:spPr bwMode="auto">
          <a:xfrm>
            <a:off x="6232525" y="1165225"/>
            <a:ext cx="661988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01446" name="Picture 38" descr="piggybankNADP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325" y="3352800"/>
            <a:ext cx="1089025" cy="966788"/>
          </a:xfrm>
          <a:prstGeom prst="rect">
            <a:avLst/>
          </a:prstGeom>
          <a:noFill/>
        </p:spPr>
      </p:pic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8012113" y="365125"/>
            <a:ext cx="10350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01449" name="AutoShape 41"/>
          <p:cNvSpPr>
            <a:spLocks noChangeArrowheads="1"/>
          </p:cNvSpPr>
          <p:nvPr/>
        </p:nvSpPr>
        <p:spPr bwMode="auto">
          <a:xfrm>
            <a:off x="5040313" y="428625"/>
            <a:ext cx="12636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ckground_sunshine"/>
          <p:cNvPicPr>
            <a:picLocks noChangeAspect="1" noChangeArrowheads="1"/>
          </p:cNvPicPr>
          <p:nvPr/>
        </p:nvPicPr>
        <p:blipFill>
          <a:blip r:embed="rId3">
            <a:lum bright="-12000" contrast="-8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Light-Dependent phase </a:t>
            </a:r>
          </a:p>
        </p:txBody>
      </p:sp>
      <p:sp>
        <p:nvSpPr>
          <p:cNvPr id="65540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CA"/>
              <a:t>Occurs in grana </a:t>
            </a:r>
          </a:p>
          <a:p>
            <a:pPr marL="609600" indent="-609600"/>
            <a:r>
              <a:rPr lang="en-CA"/>
              <a:t>Sunlight energy hits chlorophyll exciting electrons.</a:t>
            </a:r>
          </a:p>
          <a:p>
            <a:pPr marL="609600" indent="-609600"/>
            <a:r>
              <a:rPr lang="en-CA"/>
              <a:t>The return of electrons to ground state provides energy for 2 processes:</a:t>
            </a:r>
          </a:p>
          <a:p>
            <a:pPr marL="990600" lvl="1" indent="-533400"/>
            <a:r>
              <a:rPr lang="en-CA"/>
              <a:t>A) Photolysis "light splitting"</a:t>
            </a:r>
          </a:p>
          <a:p>
            <a:pPr marL="990600" lvl="1" indent="-533400"/>
            <a:r>
              <a:rPr lang="en-CA"/>
              <a:t>B) Phosphorylation "formation of ATP"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ackground_sunshine"/>
          <p:cNvPicPr>
            <a:picLocks noChangeAspect="1" noChangeArrowheads="1"/>
          </p:cNvPicPr>
          <p:nvPr/>
        </p:nvPicPr>
        <p:blipFill>
          <a:blip r:embed="rId3">
            <a:lum bright="-12000" contrast="-8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A) Photolysis</a:t>
            </a:r>
          </a:p>
        </p:txBody>
      </p:sp>
      <p:sp>
        <p:nvSpPr>
          <p:cNvPr id="6758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569325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Splitting of water into oxygen and hydrogen </a:t>
            </a:r>
          </a:p>
          <a:p>
            <a:pPr>
              <a:lnSpc>
                <a:spcPct val="90000"/>
              </a:lnSpc>
            </a:pPr>
            <a:r>
              <a:rPr lang="en-CA" b="1" dirty="0"/>
              <a:t>H</a:t>
            </a:r>
            <a:r>
              <a:rPr lang="en-CA" b="1" baseline="-25000" dirty="0"/>
              <a:t>2</a:t>
            </a:r>
            <a:r>
              <a:rPr lang="en-CA" b="1" dirty="0"/>
              <a:t>O </a:t>
            </a:r>
            <a:r>
              <a:rPr lang="en-CA" b="1" dirty="0" err="1">
                <a:sym typeface="Wingdings" charset="2"/>
              </a:rPr>
              <a:t></a:t>
            </a:r>
            <a:r>
              <a:rPr lang="en-CA" b="1" dirty="0"/>
              <a:t> </a:t>
            </a:r>
            <a:r>
              <a:rPr lang="en-CA" b="1" dirty="0" smtClean="0"/>
              <a:t>O</a:t>
            </a:r>
            <a:r>
              <a:rPr lang="en-CA" b="1" baseline="-25000" dirty="0" smtClean="0"/>
              <a:t>2</a:t>
            </a:r>
            <a:r>
              <a:rPr lang="en-CA" b="1" dirty="0" smtClean="0"/>
              <a:t> </a:t>
            </a:r>
            <a:r>
              <a:rPr lang="en-CA" b="1" dirty="0"/>
              <a:t>+ H+ + Energy</a:t>
            </a: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sz="2400" b="1" dirty="0" smtClean="0">
                <a:sym typeface="Wingdings" charset="2"/>
              </a:rPr>
              <a:t>Oxygen </a:t>
            </a:r>
            <a:r>
              <a:rPr lang="en-CA" sz="2400" b="1" dirty="0">
                <a:sym typeface="Wingdings" charset="2"/>
              </a:rPr>
              <a:t>is a waste product and diffuses out of chloroplast</a:t>
            </a:r>
          </a:p>
          <a:p>
            <a:pPr lvl="1">
              <a:lnSpc>
                <a:spcPct val="90000"/>
              </a:lnSpc>
            </a:pPr>
            <a:r>
              <a:rPr lang="en-CA" sz="2400" b="1" dirty="0">
                <a:sym typeface="Wingdings" charset="2"/>
              </a:rPr>
              <a:t>Provides electrons that will be excited when light is absorbed and fuel ATP formation.</a:t>
            </a:r>
          </a:p>
          <a:p>
            <a:pPr>
              <a:lnSpc>
                <a:spcPct val="90000"/>
              </a:lnSpc>
            </a:pPr>
            <a:r>
              <a:rPr lang="en-CA" b="1" dirty="0"/>
              <a:t>Hydrogen excess drives the rest of the reaction. </a:t>
            </a:r>
          </a:p>
          <a:p>
            <a:pPr lvl="1">
              <a:lnSpc>
                <a:spcPct val="90000"/>
              </a:lnSpc>
            </a:pPr>
            <a:r>
              <a:rPr lang="en-CA" sz="2400" b="1" dirty="0"/>
              <a:t>Extra hydrogen picked up by H carrier:  NADP</a:t>
            </a:r>
          </a:p>
          <a:p>
            <a:pPr lvl="1">
              <a:lnSpc>
                <a:spcPct val="90000"/>
              </a:lnSpc>
            </a:pPr>
            <a:r>
              <a:rPr lang="en-CA" sz="2400" b="1" dirty="0"/>
              <a:t>NADP </a:t>
            </a:r>
            <a:r>
              <a:rPr lang="en-CA" sz="2400" b="1" dirty="0" err="1">
                <a:sym typeface="Wingdings" charset="2"/>
              </a:rPr>
              <a:t></a:t>
            </a:r>
            <a:r>
              <a:rPr lang="en-CA" sz="2400" b="1" dirty="0">
                <a:sym typeface="Wingdings" charset="2"/>
              </a:rPr>
              <a:t> NADPH</a:t>
            </a:r>
            <a:r>
              <a:rPr lang="en-CA" sz="2400" b="1" baseline="-25000" dirty="0">
                <a:sym typeface="Wingdings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CA" sz="2400" b="1" dirty="0"/>
              <a:t>NADPH2 diffuses out into </a:t>
            </a:r>
            <a:r>
              <a:rPr lang="en-CA" sz="2400" b="1" dirty="0" err="1"/>
              <a:t>stroma</a:t>
            </a:r>
            <a:r>
              <a:rPr lang="en-CA" sz="2400" b="1" dirty="0"/>
              <a:t> for use in the</a:t>
            </a:r>
            <a:r>
              <a:rPr lang="en-CA" sz="2400" b="1" dirty="0" smtClean="0"/>
              <a:t> Light independent phase </a:t>
            </a:r>
            <a:r>
              <a:rPr lang="en-CA" sz="2400" b="1" dirty="0"/>
              <a:t>(Calvin Cycle)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ackground_sunshine"/>
          <p:cNvPicPr>
            <a:picLocks noChangeAspect="1" noChangeArrowheads="1"/>
          </p:cNvPicPr>
          <p:nvPr/>
        </p:nvPicPr>
        <p:blipFill>
          <a:blip r:embed="rId3">
            <a:lum bright="-12000" contrast="-8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B)  Phosphorylation</a:t>
            </a:r>
          </a:p>
        </p:txBody>
      </p:sp>
      <p:sp>
        <p:nvSpPr>
          <p:cNvPr id="69636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Formation of </a:t>
            </a:r>
            <a:r>
              <a:rPr lang="en-CA" dirty="0" smtClean="0"/>
              <a:t>ATP through an electron transport chain and the production of an H+ gradient across the </a:t>
            </a:r>
            <a:r>
              <a:rPr lang="en-CA" dirty="0" err="1" smtClean="0"/>
              <a:t>thylakoid</a:t>
            </a:r>
            <a:r>
              <a:rPr lang="en-CA" dirty="0" smtClean="0"/>
              <a:t> membrane</a:t>
            </a:r>
          </a:p>
          <a:p>
            <a:r>
              <a:rPr lang="en-CA" dirty="0" smtClean="0">
                <a:sym typeface="Wingdings" charset="2"/>
              </a:rPr>
              <a:t>ATP </a:t>
            </a:r>
            <a:r>
              <a:rPr lang="en-CA" dirty="0">
                <a:sym typeface="Wingdings" charset="2"/>
              </a:rPr>
              <a:t>used in dark </a:t>
            </a:r>
            <a:r>
              <a:rPr lang="en-CA" dirty="0" smtClean="0">
                <a:sym typeface="Wingdings" charset="2"/>
              </a:rPr>
              <a:t>phase</a:t>
            </a:r>
          </a:p>
          <a:p>
            <a:r>
              <a:rPr lang="en-CA" dirty="0" smtClean="0">
                <a:sym typeface="Wingdings" charset="2"/>
              </a:rPr>
              <a:t>Formation of NADPH from NADP through </a:t>
            </a:r>
            <a:r>
              <a:rPr lang="en-CA" dirty="0" err="1" smtClean="0">
                <a:sym typeface="Wingdings" charset="2"/>
              </a:rPr>
              <a:t>redox</a:t>
            </a:r>
            <a:r>
              <a:rPr lang="en-CA" dirty="0" smtClean="0">
                <a:sym typeface="Wingdings" charset="2"/>
              </a:rPr>
              <a:t> reactions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Overview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445"/>
          <a:stretch>
            <a:fillRect/>
          </a:stretch>
        </p:blipFill>
        <p:spPr>
          <a:xfrm>
            <a:off x="533400" y="1330325"/>
            <a:ext cx="8001000" cy="5181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92075" y="941388"/>
            <a:ext cx="905192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Wingdings" charset="2"/>
              <a:buNone/>
            </a:pPr>
            <a:r>
              <a:rPr lang="en-US" b="1" u="sng" dirty="0">
                <a:solidFill>
                  <a:srgbClr val="CC0000"/>
                </a:solidFill>
              </a:rPr>
              <a:t>Mitochondria</a:t>
            </a:r>
            <a:r>
              <a:rPr lang="en-US" b="1" dirty="0">
                <a:solidFill>
                  <a:srgbClr val="0F116A"/>
                </a:solidFill>
              </a:rPr>
              <a:t> transfer chemical energy from food molecules into chemical energy of </a:t>
            </a:r>
            <a:r>
              <a:rPr lang="en-US" b="1" dirty="0">
                <a:solidFill>
                  <a:srgbClr val="CC0000"/>
                </a:solidFill>
              </a:rPr>
              <a:t>ATP </a:t>
            </a:r>
          </a:p>
          <a:p>
            <a:pPr marL="622300" lvl="1" indent="-223838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000" b="1" dirty="0"/>
              <a:t>use electron carrier </a:t>
            </a:r>
            <a:r>
              <a:rPr lang="en-US" sz="2000" b="1" u="sng" dirty="0">
                <a:solidFill>
                  <a:srgbClr val="CC0000"/>
                </a:solidFill>
              </a:rPr>
              <a:t>NADH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055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89"/>
          <a:stretch>
            <a:fillRect/>
          </a:stretch>
        </p:blipFill>
        <p:spPr>
          <a:xfrm>
            <a:off x="368300" y="1379538"/>
            <a:ext cx="8751888" cy="5446712"/>
          </a:xfrm>
          <a:ln/>
        </p:spPr>
      </p:pic>
      <p:sp>
        <p:nvSpPr>
          <p:cNvPr id="405507" name="AutoShape 3"/>
          <p:cNvSpPr>
            <a:spLocks noChangeArrowheads="1"/>
          </p:cNvSpPr>
          <p:nvPr/>
        </p:nvSpPr>
        <p:spPr bwMode="auto">
          <a:xfrm>
            <a:off x="106363" y="357188"/>
            <a:ext cx="3438525" cy="5667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Respiration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05509" name="AutoShape 5"/>
          <p:cNvSpPr>
            <a:spLocks noChangeArrowheads="1"/>
          </p:cNvSpPr>
          <p:nvPr/>
        </p:nvSpPr>
        <p:spPr bwMode="auto">
          <a:xfrm>
            <a:off x="4862513" y="5757863"/>
            <a:ext cx="1968500" cy="4318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</a:rPr>
              <a:t>generates H</a:t>
            </a:r>
            <a:r>
              <a:rPr lang="en-US" sz="2000" b="1" baseline="-25000" dirty="0">
                <a:solidFill>
                  <a:srgbClr val="CC0000"/>
                </a:solidFill>
              </a:rPr>
              <a:t>2</a:t>
            </a:r>
            <a:r>
              <a:rPr lang="en-US" sz="2000" b="1" dirty="0">
                <a:solidFill>
                  <a:srgbClr val="CC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8"/>
          <a:stretch>
            <a:fillRect/>
          </a:stretch>
        </p:blipFill>
        <p:spPr bwMode="auto">
          <a:xfrm>
            <a:off x="381000" y="1181100"/>
            <a:ext cx="8115300" cy="5600700"/>
          </a:xfrm>
          <a:prstGeom prst="rect">
            <a:avLst/>
          </a:prstGeom>
          <a:noFill/>
        </p:spPr>
      </p:pic>
      <p:sp>
        <p:nvSpPr>
          <p:cNvPr id="407555" name="AutoShape 3"/>
          <p:cNvSpPr>
            <a:spLocks noChangeArrowheads="1"/>
          </p:cNvSpPr>
          <p:nvPr/>
        </p:nvSpPr>
        <p:spPr bwMode="auto">
          <a:xfrm>
            <a:off x="101600" y="395288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313238" y="366713"/>
            <a:ext cx="48307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Wingdings" charset="2"/>
              <a:buNone/>
            </a:pPr>
            <a:r>
              <a:rPr lang="en-US" sz="2200" b="1" u="sng">
                <a:solidFill>
                  <a:srgbClr val="0C8F0F"/>
                </a:solidFill>
              </a:rPr>
              <a:t>Chloroplasts</a:t>
            </a:r>
            <a:r>
              <a:rPr lang="en-US" sz="2200" b="1">
                <a:solidFill>
                  <a:srgbClr val="0F116A"/>
                </a:solidFill>
              </a:rPr>
              <a:t> transform light energy into chemical energy of </a:t>
            </a:r>
            <a:r>
              <a:rPr lang="en-US" sz="2200" b="1">
                <a:solidFill>
                  <a:srgbClr val="CC0000"/>
                </a:solidFill>
              </a:rPr>
              <a:t>ATP</a:t>
            </a:r>
          </a:p>
          <a:p>
            <a:pPr marL="573088" lvl="1" indent="-223838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000" b="1"/>
              <a:t>use electron carrier </a:t>
            </a:r>
            <a:r>
              <a:rPr lang="en-US" sz="2000" b="1" u="sng">
                <a:solidFill>
                  <a:srgbClr val="008000"/>
                </a:solidFill>
              </a:rPr>
              <a:t>NADPH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407558" name="AutoShape 6"/>
          <p:cNvSpPr>
            <a:spLocks noChangeArrowheads="1"/>
          </p:cNvSpPr>
          <p:nvPr/>
        </p:nvSpPr>
        <p:spPr bwMode="auto">
          <a:xfrm>
            <a:off x="2309813" y="5764213"/>
            <a:ext cx="17827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generates O</a:t>
            </a:r>
            <a:r>
              <a:rPr lang="en-US" sz="2000" b="1" baseline="-25000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44475"/>
            <a:ext cx="8839200" cy="746125"/>
          </a:xfrm>
        </p:spPr>
        <p:txBody>
          <a:bodyPr/>
          <a:lstStyle/>
          <a:p>
            <a:r>
              <a:rPr lang="en-US" sz="4000"/>
              <a:t>Chloroplasts vs. Mitochondria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990600"/>
            <a:ext cx="8616950" cy="5562600"/>
          </a:xfrm>
        </p:spPr>
        <p:txBody>
          <a:bodyPr/>
          <a:lstStyle/>
          <a:p>
            <a:pPr>
              <a:buClr>
                <a:srgbClr val="339933"/>
              </a:buClr>
            </a:pPr>
            <a:r>
              <a:rPr lang="en-US" sz="2800"/>
              <a:t>Chloroplasts and mitochondria generate ATP by the same mechanism: chemiosmosis.</a:t>
            </a:r>
          </a:p>
          <a:p>
            <a:pPr lvl="1">
              <a:buClr>
                <a:srgbClr val="339933"/>
              </a:buClr>
            </a:pPr>
            <a:r>
              <a:rPr lang="en-US" sz="2400"/>
              <a:t>An electron transport chain pumps protons across a membrane as electrons are passed along a series of more electronegative carriers.</a:t>
            </a:r>
          </a:p>
          <a:p>
            <a:pPr lvl="1">
              <a:buClr>
                <a:srgbClr val="339933"/>
              </a:buClr>
            </a:pPr>
            <a:r>
              <a:rPr lang="en-US" sz="2400"/>
              <a:t>This builds the proton-motive force in the form of an H</a:t>
            </a:r>
            <a:r>
              <a:rPr lang="en-US" sz="2400" baseline="30000"/>
              <a:t>+</a:t>
            </a:r>
            <a:r>
              <a:rPr lang="en-US" sz="2400"/>
              <a:t> gradient across the membrane.</a:t>
            </a:r>
          </a:p>
          <a:p>
            <a:pPr lvl="1">
              <a:buClr>
                <a:srgbClr val="339933"/>
              </a:buClr>
            </a:pPr>
            <a:r>
              <a:rPr lang="en-US" sz="2400"/>
              <a:t>ATP synthase molecules harness the proton-motive force to generate ATP as H</a:t>
            </a:r>
            <a:r>
              <a:rPr lang="en-US" sz="2400" baseline="30000"/>
              <a:t>+</a:t>
            </a:r>
            <a:r>
              <a:rPr lang="en-US" sz="2400"/>
              <a:t> diffuses back across the membrane.</a:t>
            </a:r>
          </a:p>
          <a:p>
            <a:pPr>
              <a:buClr>
                <a:srgbClr val="339933"/>
              </a:buClr>
            </a:pPr>
            <a:r>
              <a:rPr lang="en-US" sz="2800"/>
              <a:t>Mitochondria transfer chemical energy from food molecules to ATP and chloroplasts transform light energy into the chemical energy of ATP.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structure and functions of photosynthetic cells allow for autotrophic nutrition?</a:t>
            </a:r>
          </a:p>
          <a:p>
            <a:r>
              <a:rPr lang="en-US" dirty="0" smtClean="0"/>
              <a:t>How does the structure and functions of plants allow for the maintenance of photosynthetic cells?</a:t>
            </a:r>
          </a:p>
          <a:p>
            <a:r>
              <a:rPr lang="en-US" dirty="0" smtClean="0"/>
              <a:t>Why do plants need to convert the free energy of sunlight into chemical bonds?</a:t>
            </a:r>
          </a:p>
        </p:txBody>
      </p:sp>
    </p:spTree>
    <p:extLst>
      <p:ext uri="{BB962C8B-B14F-4D97-AF65-F5344CB8AC3E}">
        <p14:creationId xmlns:p14="http://schemas.microsoft.com/office/powerpoint/2010/main" val="316840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74725"/>
          </a:xfrm>
        </p:spPr>
        <p:txBody>
          <a:bodyPr/>
          <a:lstStyle/>
          <a:p>
            <a:r>
              <a:rPr lang="en-US" sz="3600"/>
              <a:t>Chloroplasts vs. Mitochondria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824"/>
          <a:stretch>
            <a:fillRect/>
          </a:stretch>
        </p:blipFill>
        <p:spPr>
          <a:xfrm>
            <a:off x="685800" y="1150938"/>
            <a:ext cx="7696200" cy="5468937"/>
          </a:xfrm>
          <a:noFill/>
          <a:ln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3" y="1368425"/>
            <a:ext cx="8153400" cy="5337175"/>
          </a:xfrm>
          <a:prstGeom prst="rect">
            <a:avLst/>
          </a:prstGeom>
          <a:noFill/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Pigments of photosynthesis </a:t>
            </a:r>
          </a:p>
        </p:txBody>
      </p:sp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3663" y="4541838"/>
            <a:ext cx="5932487" cy="1846262"/>
          </a:xfrm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/>
              <a:t>Chlorophylls &amp; other pigments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embedded in thylakoid membrane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arranged in a “</a:t>
            </a:r>
            <a:r>
              <a:rPr lang="en-US" sz="2400" u="sng" dirty="0">
                <a:solidFill>
                  <a:srgbClr val="CC0000"/>
                </a:solidFill>
              </a:rPr>
              <a:t>photosystem</a:t>
            </a:r>
            <a:r>
              <a:rPr lang="en-US" sz="2400" dirty="0"/>
              <a:t>”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collection of molecules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structure-function relationship</a:t>
            </a:r>
          </a:p>
        </p:txBody>
      </p:sp>
      <p:pic>
        <p:nvPicPr>
          <p:cNvPr id="391175" name="Picture 7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9575"/>
            <a:ext cx="1274763" cy="1295400"/>
          </a:xfrm>
          <a:prstGeom prst="rect">
            <a:avLst/>
          </a:prstGeom>
          <a:noFill/>
        </p:spPr>
      </p:pic>
      <p:sp>
        <p:nvSpPr>
          <p:cNvPr id="391176" name="AutoShape 8"/>
          <p:cNvSpPr>
            <a:spLocks noChangeArrowheads="1"/>
          </p:cNvSpPr>
          <p:nvPr/>
        </p:nvSpPr>
        <p:spPr bwMode="auto">
          <a:xfrm>
            <a:off x="6497638" y="3519488"/>
            <a:ext cx="2433637" cy="1265237"/>
          </a:xfrm>
          <a:prstGeom prst="wedgeEllipseCallout">
            <a:avLst>
              <a:gd name="adj1" fmla="val 13472"/>
              <a:gd name="adj2" fmla="val 11863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How does this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molecular structure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fit its function?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Excited Chlorophyll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photons of light are absorbed by the pigments, the energy cannot disappear.</a:t>
            </a:r>
          </a:p>
          <a:p>
            <a:r>
              <a:rPr lang="en-US"/>
              <a:t>Instead, the electrons in the pigments are excited and move to a higher orbital.</a:t>
            </a:r>
          </a:p>
          <a:p>
            <a:r>
              <a:rPr lang="en-US"/>
              <a:t>This excitement cannot last for long, and this energy needs to be stored in energy storing molecules.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Look at Light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65"/>
          <a:stretch>
            <a:fillRect/>
          </a:stretch>
        </p:blipFill>
        <p:spPr bwMode="auto">
          <a:xfrm>
            <a:off x="990600" y="1617663"/>
            <a:ext cx="7467600" cy="5164137"/>
          </a:xfrm>
          <a:prstGeom prst="rect">
            <a:avLst/>
          </a:prstGeom>
          <a:noFill/>
        </p:spPr>
      </p:pic>
      <p:sp>
        <p:nvSpPr>
          <p:cNvPr id="438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63600" y="1120775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spectrum of color 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283325" y="5010150"/>
            <a:ext cx="422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5186363" y="5010150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4610100" y="5010150"/>
            <a:ext cx="40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3741738" y="5010150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3044825" y="5010150"/>
            <a:ext cx="422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2522538" y="5010150"/>
            <a:ext cx="27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1865313" y="5010150"/>
            <a:ext cx="4048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Light: absorption spectra</a:t>
            </a:r>
          </a:p>
        </p:txBody>
      </p:sp>
      <p:sp>
        <p:nvSpPr>
          <p:cNvPr id="393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0400" y="1143000"/>
            <a:ext cx="8305800" cy="2773363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sz="2400" dirty="0"/>
              <a:t>Photosynthesis gets energy by </a:t>
            </a:r>
            <a:r>
              <a:rPr lang="en-US" sz="2400" u="sng" dirty="0">
                <a:solidFill>
                  <a:srgbClr val="CC0000"/>
                </a:solidFill>
              </a:rPr>
              <a:t>absorbing</a:t>
            </a:r>
            <a:r>
              <a:rPr lang="en-US" sz="2400" dirty="0"/>
              <a:t> wavelengths of light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chlorophyll </a:t>
            </a:r>
            <a:r>
              <a:rPr lang="en-US" sz="2400" i="1" u="sng" dirty="0">
                <a:solidFill>
                  <a:srgbClr val="CC0000"/>
                </a:solidFill>
              </a:rPr>
              <a:t>a</a:t>
            </a:r>
            <a:r>
              <a:rPr lang="en-US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absorbs best in </a:t>
            </a:r>
            <a:r>
              <a:rPr lang="en-US" sz="2400" u="sng" dirty="0">
                <a:solidFill>
                  <a:srgbClr val="CC0000"/>
                </a:solidFill>
              </a:rPr>
              <a:t>red</a:t>
            </a:r>
            <a:r>
              <a:rPr lang="en-US" sz="2400" dirty="0"/>
              <a:t> &amp; </a:t>
            </a:r>
            <a:r>
              <a:rPr lang="en-US" sz="2400" u="sng" dirty="0"/>
              <a:t>blue</a:t>
            </a:r>
            <a:r>
              <a:rPr lang="en-US" sz="2400" dirty="0"/>
              <a:t> wavelengths &amp; least in </a:t>
            </a:r>
            <a:r>
              <a:rPr lang="en-US" sz="2400" dirty="0">
                <a:solidFill>
                  <a:srgbClr val="0C8F0F"/>
                </a:solidFill>
              </a:rPr>
              <a:t>green</a:t>
            </a:r>
            <a:endParaRPr lang="en-US" sz="2400" dirty="0"/>
          </a:p>
          <a:p>
            <a:pPr lvl="1">
              <a:lnSpc>
                <a:spcPct val="90000"/>
              </a:lnSpc>
              <a:buClrTx/>
            </a:pPr>
            <a:r>
              <a:rPr lang="en-US" sz="2400" dirty="0"/>
              <a:t>accessory pigments with different structures absorb light of different wavelengths</a:t>
            </a:r>
          </a:p>
          <a:p>
            <a:pPr lvl="2">
              <a:lnSpc>
                <a:spcPct val="90000"/>
              </a:lnSpc>
              <a:buClrTx/>
            </a:pPr>
            <a:r>
              <a:rPr lang="en-US" sz="2400" dirty="0"/>
              <a:t>chlorophyll b, carotenoids, </a:t>
            </a:r>
            <a:r>
              <a:rPr lang="en-US" sz="2400" dirty="0" err="1"/>
              <a:t>xanthophylls</a:t>
            </a:r>
            <a:endParaRPr lang="en-US" sz="2400" dirty="0"/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4176119"/>
            <a:ext cx="4279900" cy="2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2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" b="4466"/>
          <a:stretch>
            <a:fillRect/>
          </a:stretch>
        </p:blipFill>
        <p:spPr bwMode="auto">
          <a:xfrm>
            <a:off x="1765300" y="4281877"/>
            <a:ext cx="2638425" cy="2457061"/>
          </a:xfrm>
          <a:prstGeom prst="rect">
            <a:avLst/>
          </a:prstGeom>
          <a:noFill/>
        </p:spPr>
      </p:pic>
      <p:pic>
        <p:nvPicPr>
          <p:cNvPr id="393225" name="Picture 9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393226" name="AutoShape 10"/>
          <p:cNvSpPr>
            <a:spLocks noChangeArrowheads="1"/>
          </p:cNvSpPr>
          <p:nvPr/>
        </p:nvSpPr>
        <p:spPr bwMode="auto">
          <a:xfrm flipH="1">
            <a:off x="0" y="3911600"/>
            <a:ext cx="1893888" cy="971550"/>
          </a:xfrm>
          <a:prstGeom prst="wedgeEllipseCallout">
            <a:avLst>
              <a:gd name="adj1" fmla="val -5995"/>
              <a:gd name="adj2" fmla="val 13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Why are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plants green?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Photosystems of photosynthesis 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52"/>
          <a:stretch>
            <a:fillRect/>
          </a:stretch>
        </p:blipFill>
        <p:spPr bwMode="auto">
          <a:xfrm>
            <a:off x="4951413" y="3733800"/>
            <a:ext cx="4116387" cy="2741613"/>
          </a:xfrm>
          <a:prstGeom prst="rect">
            <a:avLst/>
          </a:prstGeom>
          <a:noFill/>
        </p:spPr>
      </p:pic>
      <p:sp>
        <p:nvSpPr>
          <p:cNvPr id="397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3575" y="1376363"/>
            <a:ext cx="8023225" cy="48768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/>
              <a:t>2 photosystems in thylakoid membrane</a:t>
            </a:r>
          </a:p>
          <a:p>
            <a:pPr lvl="1">
              <a:lnSpc>
                <a:spcPct val="90000"/>
              </a:lnSpc>
            </a:pPr>
            <a:r>
              <a:rPr lang="en-US"/>
              <a:t>collections of chlorophyll molecules </a:t>
            </a:r>
          </a:p>
          <a:p>
            <a:pPr lvl="1">
              <a:lnSpc>
                <a:spcPct val="90000"/>
              </a:lnSpc>
            </a:pPr>
            <a:r>
              <a:rPr lang="en-US"/>
              <a:t>act as light-gathering molecules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Photosystem II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chlorophyll </a:t>
            </a:r>
            <a:r>
              <a:rPr lang="en-US" i="1" u="sng">
                <a:solidFill>
                  <a:srgbClr val="CC0000"/>
                </a:solidFill>
              </a:rPr>
              <a:t>a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/>
              <a:t>P</a:t>
            </a:r>
            <a:r>
              <a:rPr lang="en-US" baseline="-25000"/>
              <a:t>680</a:t>
            </a:r>
            <a:r>
              <a:rPr lang="en-US"/>
              <a:t> = absorbs 680nm </a:t>
            </a:r>
            <a:br>
              <a:rPr lang="en-US"/>
            </a:br>
            <a:r>
              <a:rPr lang="en-US"/>
              <a:t>wavelength </a:t>
            </a: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 light 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Photosystem I</a:t>
            </a:r>
          </a:p>
          <a:p>
            <a:pPr marL="1085850" lvl="2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chlorophyll </a:t>
            </a:r>
            <a:r>
              <a:rPr lang="en-US" i="1" u="sng">
                <a:solidFill>
                  <a:srgbClr val="CC0000"/>
                </a:solidFill>
              </a:rPr>
              <a:t>b</a:t>
            </a:r>
            <a:endParaRPr lang="en-US"/>
          </a:p>
          <a:p>
            <a:pPr marL="1085850" lvl="2">
              <a:lnSpc>
                <a:spcPct val="90000"/>
              </a:lnSpc>
            </a:pPr>
            <a:r>
              <a:rPr lang="en-US"/>
              <a:t>P</a:t>
            </a:r>
            <a:r>
              <a:rPr lang="en-US" baseline="-25000"/>
              <a:t>700</a:t>
            </a:r>
            <a:r>
              <a:rPr lang="en-US"/>
              <a:t> = absorbs 700nm </a:t>
            </a:r>
            <a:br>
              <a:rPr lang="en-US"/>
            </a:br>
            <a:r>
              <a:rPr lang="en-US"/>
              <a:t>wavelength </a:t>
            </a: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 light </a:t>
            </a:r>
          </a:p>
        </p:txBody>
      </p:sp>
      <p:sp>
        <p:nvSpPr>
          <p:cNvPr id="397317" name="AutoShape 5"/>
          <p:cNvSpPr>
            <a:spLocks noChangeArrowheads="1"/>
          </p:cNvSpPr>
          <p:nvPr/>
        </p:nvSpPr>
        <p:spPr bwMode="auto">
          <a:xfrm>
            <a:off x="4960938" y="2840038"/>
            <a:ext cx="1382712" cy="892175"/>
          </a:xfrm>
          <a:prstGeom prst="roundRect">
            <a:avLst>
              <a:gd name="adj" fmla="val 16667"/>
            </a:avLst>
          </a:prstGeom>
          <a:solidFill>
            <a:srgbClr val="B5DDBD"/>
          </a:solidFill>
          <a:ln w="9525">
            <a:solidFill>
              <a:srgbClr val="0067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06700"/>
                </a:solidFill>
              </a:rPr>
              <a:t>reaction</a:t>
            </a:r>
            <a:br>
              <a:rPr lang="en-US" sz="2600" b="1">
                <a:solidFill>
                  <a:srgbClr val="006700"/>
                </a:solidFill>
              </a:rPr>
            </a:br>
            <a:r>
              <a:rPr lang="en-US" sz="2600" b="1">
                <a:solidFill>
                  <a:srgbClr val="006700"/>
                </a:solidFill>
              </a:rPr>
              <a:t>center</a:t>
            </a:r>
            <a:endParaRPr lang="en-US" sz="2600" b="1" u="sng">
              <a:solidFill>
                <a:srgbClr val="006700"/>
              </a:solidFill>
            </a:endParaRPr>
          </a:p>
        </p:txBody>
      </p:sp>
      <p:sp>
        <p:nvSpPr>
          <p:cNvPr id="397318" name="AutoShape 6"/>
          <p:cNvSpPr>
            <a:spLocks noChangeArrowheads="1"/>
          </p:cNvSpPr>
          <p:nvPr/>
        </p:nvSpPr>
        <p:spPr bwMode="auto">
          <a:xfrm>
            <a:off x="7473950" y="5883275"/>
            <a:ext cx="1566863" cy="892175"/>
          </a:xfrm>
          <a:prstGeom prst="roundRect">
            <a:avLst>
              <a:gd name="adj" fmla="val 16667"/>
            </a:avLst>
          </a:prstGeom>
          <a:solidFill>
            <a:srgbClr val="006700"/>
          </a:solidFill>
          <a:ln w="9525">
            <a:solidFill>
              <a:srgbClr val="B5DDBD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B5DDBD"/>
                </a:solidFill>
              </a:rPr>
              <a:t>antenna</a:t>
            </a:r>
            <a:br>
              <a:rPr lang="en-US" sz="2600" b="1">
                <a:solidFill>
                  <a:srgbClr val="B5DDBD"/>
                </a:solidFill>
              </a:rPr>
            </a:br>
            <a:r>
              <a:rPr lang="en-US" sz="2600" b="1">
                <a:solidFill>
                  <a:srgbClr val="B5DDBD"/>
                </a:solidFill>
              </a:rPr>
              <a:t>pigments</a:t>
            </a:r>
            <a:endParaRPr lang="en-US" sz="2600" b="1" u="sng">
              <a:solidFill>
                <a:srgbClr val="B5DDBD"/>
              </a:solidFill>
            </a:endParaRP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>
            <a:off x="5584825" y="3624263"/>
            <a:ext cx="977900" cy="1176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22" name="Freeform 10"/>
          <p:cNvSpPr>
            <a:spLocks/>
          </p:cNvSpPr>
          <p:nvPr/>
        </p:nvSpPr>
        <p:spPr bwMode="auto">
          <a:xfrm>
            <a:off x="6931025" y="5303838"/>
            <a:ext cx="674688" cy="741362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425" y="467"/>
              </a:cxn>
              <a:cxn ang="0">
                <a:pos x="334" y="0"/>
              </a:cxn>
            </a:cxnLst>
            <a:rect l="0" t="0" r="r" b="b"/>
            <a:pathLst>
              <a:path w="425" h="467">
                <a:moveTo>
                  <a:pt x="0" y="225"/>
                </a:moveTo>
                <a:lnTo>
                  <a:pt x="425" y="467"/>
                </a:lnTo>
                <a:lnTo>
                  <a:pt x="334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8"/>
          <a:stretch>
            <a:fillRect/>
          </a:stretch>
        </p:blipFill>
        <p:spPr bwMode="auto">
          <a:xfrm>
            <a:off x="1588" y="568325"/>
            <a:ext cx="9002712" cy="6213475"/>
          </a:xfrm>
          <a:prstGeom prst="rect">
            <a:avLst/>
          </a:prstGeom>
          <a:noFill/>
        </p:spPr>
      </p:pic>
      <p:sp>
        <p:nvSpPr>
          <p:cNvPr id="468995" name="AutoShape 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>
            <a:off x="2352675" y="2808288"/>
            <a:ext cx="1252538" cy="1725612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>
            <a:off x="4972050" y="2689225"/>
            <a:ext cx="1212850" cy="1685925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13025" y="982663"/>
            <a:ext cx="2241550" cy="1771650"/>
            <a:chOff x="1686" y="819"/>
            <a:chExt cx="1412" cy="1116"/>
          </a:xfrm>
        </p:grpSpPr>
        <p:sp>
          <p:nvSpPr>
            <p:cNvPr id="469001" name="AutoShape 9"/>
            <p:cNvSpPr>
              <a:spLocks noChangeArrowheads="1"/>
            </p:cNvSpPr>
            <p:nvPr/>
          </p:nvSpPr>
          <p:spPr bwMode="auto">
            <a:xfrm>
              <a:off x="1686" y="819"/>
              <a:ext cx="1412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II</a:t>
              </a:r>
            </a:p>
          </p:txBody>
        </p:sp>
        <p:sp>
          <p:nvSpPr>
            <p:cNvPr id="469004" name="Line 12"/>
            <p:cNvSpPr>
              <a:spLocks noChangeShapeType="1"/>
            </p:cNvSpPr>
            <p:nvPr/>
          </p:nvSpPr>
          <p:spPr bwMode="auto">
            <a:xfrm flipH="1">
              <a:off x="2035" y="1070"/>
              <a:ext cx="260" cy="86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95775" y="1593850"/>
            <a:ext cx="2155825" cy="1089025"/>
            <a:chOff x="2531" y="1269"/>
            <a:chExt cx="1358" cy="686"/>
          </a:xfrm>
        </p:grpSpPr>
        <p:sp>
          <p:nvSpPr>
            <p:cNvPr id="469003" name="AutoShape 11"/>
            <p:cNvSpPr>
              <a:spLocks noChangeArrowheads="1"/>
            </p:cNvSpPr>
            <p:nvPr/>
          </p:nvSpPr>
          <p:spPr bwMode="auto">
            <a:xfrm>
              <a:off x="2531" y="1269"/>
              <a:ext cx="1358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</a:t>
              </a:r>
            </a:p>
          </p:txBody>
        </p:sp>
        <p:sp>
          <p:nvSpPr>
            <p:cNvPr id="469005" name="Line 13"/>
            <p:cNvSpPr>
              <a:spLocks noChangeShapeType="1"/>
            </p:cNvSpPr>
            <p:nvPr/>
          </p:nvSpPr>
          <p:spPr bwMode="auto">
            <a:xfrm flipH="1">
              <a:off x="3385" y="1530"/>
              <a:ext cx="125" cy="42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3465513" y="714375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5075238" y="1338263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"/>
          <a:stretch>
            <a:fillRect/>
          </a:stretch>
        </p:blipFill>
        <p:spPr bwMode="auto">
          <a:xfrm>
            <a:off x="265113" y="457200"/>
            <a:ext cx="8618537" cy="5838825"/>
          </a:xfrm>
          <a:prstGeom prst="rect">
            <a:avLst/>
          </a:prstGeom>
          <a:noFill/>
        </p:spPr>
      </p:pic>
      <p:sp>
        <p:nvSpPr>
          <p:cNvPr id="409602" name="Line 2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15" name="Freeform 15"/>
          <p:cNvSpPr>
            <a:spLocks/>
          </p:cNvSpPr>
          <p:nvPr/>
        </p:nvSpPr>
        <p:spPr bwMode="auto">
          <a:xfrm>
            <a:off x="746125" y="3238500"/>
            <a:ext cx="1817688" cy="178593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" y="665"/>
              </a:cxn>
              <a:cxn ang="0">
                <a:pos x="200" y="935"/>
              </a:cxn>
              <a:cxn ang="0">
                <a:pos x="680" y="1095"/>
              </a:cxn>
              <a:cxn ang="0">
                <a:pos x="900" y="1125"/>
              </a:cxn>
              <a:cxn ang="0">
                <a:pos x="940" y="1100"/>
              </a:cxn>
              <a:cxn ang="0">
                <a:pos x="930" y="995"/>
              </a:cxn>
              <a:cxn ang="0">
                <a:pos x="1145" y="940"/>
              </a:cxn>
              <a:cxn ang="0">
                <a:pos x="1125" y="680"/>
              </a:cxn>
              <a:cxn ang="0">
                <a:pos x="980" y="275"/>
              </a:cxn>
              <a:cxn ang="0">
                <a:pos x="495" y="0"/>
              </a:cxn>
              <a:cxn ang="0">
                <a:pos x="0" y="40"/>
              </a:cxn>
            </a:cxnLst>
            <a:rect l="0" t="0" r="r" b="b"/>
            <a:pathLst>
              <a:path w="1145" h="1125">
                <a:moveTo>
                  <a:pt x="0" y="40"/>
                </a:moveTo>
                <a:lnTo>
                  <a:pt x="5" y="665"/>
                </a:lnTo>
                <a:lnTo>
                  <a:pt x="200" y="935"/>
                </a:lnTo>
                <a:lnTo>
                  <a:pt x="680" y="1095"/>
                </a:lnTo>
                <a:cubicBezTo>
                  <a:pt x="896" y="1125"/>
                  <a:pt x="822" y="1125"/>
                  <a:pt x="900" y="1125"/>
                </a:cubicBezTo>
                <a:lnTo>
                  <a:pt x="940" y="1100"/>
                </a:lnTo>
                <a:cubicBezTo>
                  <a:pt x="919" y="996"/>
                  <a:pt x="889" y="1015"/>
                  <a:pt x="930" y="995"/>
                </a:cubicBezTo>
                <a:lnTo>
                  <a:pt x="1145" y="940"/>
                </a:lnTo>
                <a:lnTo>
                  <a:pt x="1125" y="680"/>
                </a:lnTo>
                <a:lnTo>
                  <a:pt x="980" y="275"/>
                </a:lnTo>
                <a:lnTo>
                  <a:pt x="495" y="0"/>
                </a:lnTo>
                <a:lnTo>
                  <a:pt x="0" y="40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16" name="Oval 16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09634" name="Oval 34"/>
          <p:cNvSpPr>
            <a:spLocks noChangeArrowheads="1"/>
          </p:cNvSpPr>
          <p:nvPr/>
        </p:nvSpPr>
        <p:spPr bwMode="auto">
          <a:xfrm>
            <a:off x="2333625" y="2919413"/>
            <a:ext cx="676275" cy="4556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8" name="AutoShape 3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409639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09640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09643" name="AutoShape 43"/>
          <p:cNvSpPr>
            <a:spLocks noChangeArrowheads="1"/>
          </p:cNvSpPr>
          <p:nvPr/>
        </p:nvSpPr>
        <p:spPr bwMode="auto">
          <a:xfrm>
            <a:off x="655638" y="2495550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028700" y="3417888"/>
            <a:ext cx="1330325" cy="1698625"/>
            <a:chOff x="615" y="2120"/>
            <a:chExt cx="838" cy="1070"/>
          </a:xfrm>
        </p:grpSpPr>
        <p:sp>
          <p:nvSpPr>
            <p:cNvPr id="409645" name="Freeform 45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44" name="Freeform 44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648" name="AutoShape 48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chlorophyll a</a:t>
            </a:r>
            <a:endParaRPr lang="en-US" sz="16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94" name="Picture 4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18538" cy="5838825"/>
          </a:xfrm>
          <a:prstGeom prst="rect">
            <a:avLst/>
          </a:prstGeom>
          <a:noFill/>
        </p:spPr>
      </p:pic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20125" cy="5838825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1738" y="4986338"/>
            <a:ext cx="1598612" cy="463550"/>
            <a:chOff x="4757" y="2688"/>
            <a:chExt cx="1007" cy="292"/>
          </a:xfrm>
        </p:grpSpPr>
        <p:sp>
          <p:nvSpPr>
            <p:cNvPr id="509959" name="AutoShape 7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9960" name="Text Box 8"/>
            <p:cNvSpPr txBox="1">
              <a:spLocks noChangeArrowheads="1"/>
            </p:cNvSpPr>
            <p:nvPr/>
          </p:nvSpPr>
          <p:spPr bwMode="auto">
            <a:xfrm>
              <a:off x="5648" y="273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509961" name="Oval 9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2" name="Oval 10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3" name="AutoShape 1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509964" name="AutoShape 12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509966" name="Freeform 14"/>
          <p:cNvSpPr>
            <a:spLocks/>
          </p:cNvSpPr>
          <p:nvPr/>
        </p:nvSpPr>
        <p:spPr bwMode="auto">
          <a:xfrm>
            <a:off x="5446713" y="3781425"/>
            <a:ext cx="858837" cy="60960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80125" y="3276600"/>
            <a:ext cx="531813" cy="447675"/>
            <a:chOff x="2936" y="2132"/>
            <a:chExt cx="335" cy="282"/>
          </a:xfrm>
        </p:grpSpPr>
        <p:sp>
          <p:nvSpPr>
            <p:cNvPr id="509968" name="Oval 16"/>
            <p:cNvSpPr>
              <a:spLocks noChangeArrowheads="1"/>
            </p:cNvSpPr>
            <p:nvPr/>
          </p:nvSpPr>
          <p:spPr bwMode="auto">
            <a:xfrm flipV="1">
              <a:off x="3001" y="2208"/>
              <a:ext cx="206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9969" name="Oval 17"/>
            <p:cNvSpPr>
              <a:spLocks noChangeArrowheads="1"/>
            </p:cNvSpPr>
            <p:nvPr/>
          </p:nvSpPr>
          <p:spPr bwMode="auto">
            <a:xfrm flipV="1">
              <a:off x="2936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9970" name="Oval 18"/>
            <p:cNvSpPr>
              <a:spLocks noChangeArrowheads="1"/>
            </p:cNvSpPr>
            <p:nvPr/>
          </p:nvSpPr>
          <p:spPr bwMode="auto">
            <a:xfrm flipV="1">
              <a:off x="3137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294563" y="4271963"/>
            <a:ext cx="504825" cy="212725"/>
            <a:chOff x="4790" y="2784"/>
            <a:chExt cx="318" cy="134"/>
          </a:xfrm>
        </p:grpSpPr>
        <p:sp>
          <p:nvSpPr>
            <p:cNvPr id="509972" name="Oval 20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09973" name="Oval 21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4" name="Freeform 22"/>
          <p:cNvSpPr>
            <a:spLocks/>
          </p:cNvSpPr>
          <p:nvPr/>
        </p:nvSpPr>
        <p:spPr bwMode="auto">
          <a:xfrm flipH="1">
            <a:off x="6381750" y="3775075"/>
            <a:ext cx="858838" cy="60960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9979" name="Picture 27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55975" y="1701800"/>
            <a:ext cx="1274763" cy="1295400"/>
          </a:xfrm>
          <a:prstGeom prst="rect">
            <a:avLst/>
          </a:prstGeom>
          <a:noFill/>
        </p:spPr>
      </p:pic>
      <p:sp>
        <p:nvSpPr>
          <p:cNvPr id="509980" name="AutoShape 28"/>
          <p:cNvSpPr>
            <a:spLocks noChangeArrowheads="1"/>
          </p:cNvSpPr>
          <p:nvPr/>
        </p:nvSpPr>
        <p:spPr bwMode="auto">
          <a:xfrm>
            <a:off x="3370263" y="385763"/>
            <a:ext cx="1711325" cy="846137"/>
          </a:xfrm>
          <a:prstGeom prst="wedgeEllipseCallout">
            <a:avLst>
              <a:gd name="adj1" fmla="val 7051"/>
              <a:gd name="adj2" fmla="val 12317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Inhale, baby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509981" name="Oval 29"/>
          <p:cNvSpPr>
            <a:spLocks noChangeArrowheads="1"/>
          </p:cNvSpPr>
          <p:nvPr/>
        </p:nvSpPr>
        <p:spPr bwMode="auto">
          <a:xfrm>
            <a:off x="2279650" y="5264150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2" name="Oval 30"/>
          <p:cNvSpPr>
            <a:spLocks noChangeArrowheads="1"/>
          </p:cNvSpPr>
          <p:nvPr/>
        </p:nvSpPr>
        <p:spPr bwMode="auto">
          <a:xfrm>
            <a:off x="2727325" y="5264150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3" name="AutoShape 31"/>
          <p:cNvSpPr>
            <a:spLocks noChangeArrowheads="1"/>
          </p:cNvSpPr>
          <p:nvPr/>
        </p:nvSpPr>
        <p:spPr bwMode="auto">
          <a:xfrm>
            <a:off x="647700" y="3411538"/>
            <a:ext cx="2611438" cy="2447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509985" name="Oval 33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09986" name="Oval 34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509987" name="Freeform 35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91" name="Freeform 39"/>
          <p:cNvSpPr>
            <a:spLocks/>
          </p:cNvSpPr>
          <p:nvPr/>
        </p:nvSpPr>
        <p:spPr bwMode="auto">
          <a:xfrm rot="-172374">
            <a:off x="3178175" y="5303838"/>
            <a:ext cx="3840163" cy="484187"/>
          </a:xfrm>
          <a:custGeom>
            <a:avLst/>
            <a:gdLst/>
            <a:ahLst/>
            <a:cxnLst>
              <a:cxn ang="0">
                <a:pos x="2787" y="9"/>
              </a:cxn>
              <a:cxn ang="0">
                <a:pos x="1574" y="421"/>
              </a:cxn>
              <a:cxn ang="0">
                <a:pos x="0" y="0"/>
              </a:cxn>
            </a:cxnLst>
            <a:rect l="0" t="0" r="r" b="b"/>
            <a:pathLst>
              <a:path w="2787" h="422">
                <a:moveTo>
                  <a:pt x="2787" y="9"/>
                </a:moveTo>
                <a:cubicBezTo>
                  <a:pt x="2412" y="215"/>
                  <a:pt x="2038" y="422"/>
                  <a:pt x="1574" y="421"/>
                </a:cubicBezTo>
                <a:cubicBezTo>
                  <a:pt x="1110" y="420"/>
                  <a:pt x="555" y="210"/>
                  <a:pt x="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762750" y="4894263"/>
            <a:ext cx="442913" cy="390525"/>
            <a:chOff x="4684" y="3099"/>
            <a:chExt cx="279" cy="246"/>
          </a:xfrm>
        </p:grpSpPr>
        <p:sp>
          <p:nvSpPr>
            <p:cNvPr id="509976" name="Oval 24"/>
            <p:cNvSpPr>
              <a:spLocks noChangeArrowheads="1"/>
            </p:cNvSpPr>
            <p:nvPr/>
          </p:nvSpPr>
          <p:spPr bwMode="auto">
            <a:xfrm>
              <a:off x="4684" y="3099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09977" name="Oval 25"/>
            <p:cNvSpPr>
              <a:spLocks noChangeArrowheads="1"/>
            </p:cNvSpPr>
            <p:nvPr/>
          </p:nvSpPr>
          <p:spPr bwMode="auto">
            <a:xfrm>
              <a:off x="4829" y="3211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09996" name="Oval 44"/>
          <p:cNvSpPr>
            <a:spLocks noChangeArrowheads="1"/>
          </p:cNvSpPr>
          <p:nvPr/>
        </p:nvSpPr>
        <p:spPr bwMode="auto">
          <a:xfrm>
            <a:off x="5429250" y="1092200"/>
            <a:ext cx="3602038" cy="1376363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7086600" y="1216025"/>
            <a:ext cx="1652588" cy="542925"/>
            <a:chOff x="3600" y="3554"/>
            <a:chExt cx="1680" cy="555"/>
          </a:xfrm>
        </p:grpSpPr>
        <p:sp>
          <p:nvSpPr>
            <p:cNvPr id="509998" name="Oval 46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999" name="Rectangle 47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0" name="Rectangle 48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1" name="Rectangle 49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2" name="Rectangle 50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3" name="Rectangle 51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4" name="Rectangle 52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5" name="Rectangle 53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6" name="Rectangle 54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7" name="Rectangle 55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8" name="Rectangle 56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09" name="Rectangle 57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108825" y="1709738"/>
            <a:ext cx="1652588" cy="542925"/>
            <a:chOff x="3600" y="3554"/>
            <a:chExt cx="1680" cy="555"/>
          </a:xfrm>
        </p:grpSpPr>
        <p:sp>
          <p:nvSpPr>
            <p:cNvPr id="510011" name="Oval 59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012" name="Rectangle 60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3" name="Rectangle 61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4" name="Rectangle 62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5" name="Rectangle 63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6" name="Rectangle 64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7" name="Rectangle 65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8" name="Rectangle 66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19" name="Rectangle 67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0" name="Rectangle 68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1" name="Rectangle 69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510022" name="Rectangle 70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 rot="11813754">
            <a:off x="7253288" y="1997075"/>
            <a:ext cx="220662" cy="331788"/>
            <a:chOff x="450" y="1775"/>
            <a:chExt cx="161" cy="289"/>
          </a:xfrm>
        </p:grpSpPr>
        <p:sp>
          <p:nvSpPr>
            <p:cNvPr id="510024" name="AutoShape 72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025" name="Oval 73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0026" name="Freeform 74"/>
          <p:cNvSpPr>
            <a:spLocks/>
          </p:cNvSpPr>
          <p:nvPr/>
        </p:nvSpPr>
        <p:spPr bwMode="auto">
          <a:xfrm>
            <a:off x="6829425" y="1939925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027" name="AutoShape 75"/>
          <p:cNvSpPr>
            <a:spLocks noChangeArrowheads="1"/>
          </p:cNvSpPr>
          <p:nvPr/>
        </p:nvSpPr>
        <p:spPr bwMode="auto">
          <a:xfrm>
            <a:off x="6270625" y="1878013"/>
            <a:ext cx="661988" cy="4333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0028" name="AutoShape 76"/>
          <p:cNvSpPr>
            <a:spLocks noChangeArrowheads="1"/>
          </p:cNvSpPr>
          <p:nvPr/>
        </p:nvSpPr>
        <p:spPr bwMode="auto">
          <a:xfrm>
            <a:off x="8050213" y="1077913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510029" name="AutoShape 77"/>
          <p:cNvSpPr>
            <a:spLocks noChangeArrowheads="1"/>
          </p:cNvSpPr>
          <p:nvPr/>
        </p:nvSpPr>
        <p:spPr bwMode="auto">
          <a:xfrm>
            <a:off x="5078413" y="1141413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sp>
        <p:nvSpPr>
          <p:cNvPr id="510030" name="Freeform 78"/>
          <p:cNvSpPr>
            <a:spLocks/>
          </p:cNvSpPr>
          <p:nvPr/>
        </p:nvSpPr>
        <p:spPr bwMode="auto">
          <a:xfrm>
            <a:off x="7119938" y="4495800"/>
            <a:ext cx="387350" cy="41275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031" name="Freeform 79"/>
          <p:cNvSpPr>
            <a:spLocks/>
          </p:cNvSpPr>
          <p:nvPr/>
        </p:nvSpPr>
        <p:spPr bwMode="auto">
          <a:xfrm flipH="1">
            <a:off x="7575550" y="4497388"/>
            <a:ext cx="387350" cy="41275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441" y="421"/>
              </a:cxn>
              <a:cxn ang="0">
                <a:pos x="0" y="575"/>
              </a:cxn>
            </a:cxnLst>
            <a:rect l="0" t="0" r="r" b="b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8010525" y="4835525"/>
            <a:ext cx="504825" cy="212725"/>
            <a:chOff x="4790" y="2784"/>
            <a:chExt cx="318" cy="134"/>
          </a:xfrm>
        </p:grpSpPr>
        <p:sp>
          <p:nvSpPr>
            <p:cNvPr id="510034" name="Oval 82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510035" name="Oval 83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+</a:t>
              </a:r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8" name="Freeform 26"/>
          <p:cNvSpPr>
            <a:spLocks/>
          </p:cNvSpPr>
          <p:nvPr/>
        </p:nvSpPr>
        <p:spPr bwMode="auto">
          <a:xfrm>
            <a:off x="4059238" y="2844800"/>
            <a:ext cx="1130300" cy="1484313"/>
          </a:xfrm>
          <a:custGeom>
            <a:avLst/>
            <a:gdLst/>
            <a:ahLst/>
            <a:cxnLst>
              <a:cxn ang="0">
                <a:pos x="785" y="944"/>
              </a:cxn>
              <a:cxn ang="0">
                <a:pos x="857" y="704"/>
              </a:cxn>
              <a:cxn ang="0">
                <a:pos x="531" y="867"/>
              </a:cxn>
              <a:cxn ang="0">
                <a:pos x="589" y="508"/>
              </a:cxn>
              <a:cxn ang="0">
                <a:pos x="330" y="513"/>
              </a:cxn>
              <a:cxn ang="0">
                <a:pos x="330" y="259"/>
              </a:cxn>
              <a:cxn ang="0">
                <a:pos x="129" y="230"/>
              </a:cxn>
              <a:cxn ang="0">
                <a:pos x="67" y="58"/>
              </a:cxn>
              <a:cxn ang="0">
                <a:pos x="0" y="0"/>
              </a:cxn>
            </a:cxnLst>
            <a:rect l="0" t="0" r="r" b="b"/>
            <a:pathLst>
              <a:path w="899" h="944">
                <a:moveTo>
                  <a:pt x="785" y="944"/>
                </a:moveTo>
                <a:cubicBezTo>
                  <a:pt x="842" y="830"/>
                  <a:pt x="899" y="717"/>
                  <a:pt x="857" y="704"/>
                </a:cubicBezTo>
                <a:cubicBezTo>
                  <a:pt x="815" y="691"/>
                  <a:pt x="576" y="900"/>
                  <a:pt x="531" y="867"/>
                </a:cubicBezTo>
                <a:cubicBezTo>
                  <a:pt x="486" y="834"/>
                  <a:pt x="622" y="567"/>
                  <a:pt x="589" y="508"/>
                </a:cubicBezTo>
                <a:cubicBezTo>
                  <a:pt x="556" y="449"/>
                  <a:pt x="373" y="554"/>
                  <a:pt x="330" y="513"/>
                </a:cubicBezTo>
                <a:cubicBezTo>
                  <a:pt x="287" y="472"/>
                  <a:pt x="363" y="306"/>
                  <a:pt x="330" y="259"/>
                </a:cubicBezTo>
                <a:cubicBezTo>
                  <a:pt x="297" y="212"/>
                  <a:pt x="173" y="263"/>
                  <a:pt x="129" y="230"/>
                </a:cubicBezTo>
                <a:cubicBezTo>
                  <a:pt x="85" y="197"/>
                  <a:pt x="88" y="96"/>
                  <a:pt x="67" y="58"/>
                </a:cubicBezTo>
                <a:cubicBezTo>
                  <a:pt x="46" y="20"/>
                  <a:pt x="23" y="10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5" name="Oval 13"/>
          <p:cNvSpPr>
            <a:spLocks noChangeArrowheads="1"/>
          </p:cNvSpPr>
          <p:nvPr/>
        </p:nvSpPr>
        <p:spPr bwMode="auto">
          <a:xfrm flipV="1">
            <a:off x="4997450" y="4157663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9995" name="Oval 43"/>
          <p:cNvSpPr>
            <a:spLocks noChangeArrowheads="1"/>
          </p:cNvSpPr>
          <p:nvPr/>
        </p:nvSpPr>
        <p:spPr bwMode="auto">
          <a:xfrm flipV="1">
            <a:off x="51339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0036" name="AutoShape 84"/>
          <p:cNvSpPr>
            <a:spLocks noChangeArrowheads="1"/>
          </p:cNvSpPr>
          <p:nvPr/>
        </p:nvSpPr>
        <p:spPr bwMode="auto">
          <a:xfrm>
            <a:off x="5259388" y="2822575"/>
            <a:ext cx="2178050" cy="3190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Plants SPLIT water!</a:t>
            </a:r>
          </a:p>
        </p:txBody>
      </p:sp>
      <p:sp>
        <p:nvSpPr>
          <p:cNvPr id="510037" name="AutoShape 85"/>
          <p:cNvSpPr>
            <a:spLocks noChangeArrowheads="1"/>
          </p:cNvSpPr>
          <p:nvPr/>
        </p:nvSpPr>
        <p:spPr bwMode="auto">
          <a:xfrm>
            <a:off x="4172958" y="5627648"/>
            <a:ext cx="2115711" cy="3064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fill 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–e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vacancy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57200"/>
            <a:ext cx="8620125" cy="5840413"/>
          </a:xfrm>
          <a:prstGeom prst="rect">
            <a:avLst/>
          </a:prstGeom>
          <a:noFill/>
        </p:spPr>
      </p:pic>
      <p:sp>
        <p:nvSpPr>
          <p:cNvPr id="487431" name="Oval 7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7432" name="Oval 8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7850" y="2635250"/>
            <a:ext cx="1017588" cy="1309688"/>
            <a:chOff x="1964" y="1660"/>
            <a:chExt cx="641" cy="825"/>
          </a:xfrm>
        </p:grpSpPr>
        <p:sp>
          <p:nvSpPr>
            <p:cNvPr id="487435" name="Line 11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6" name="Rectangle 12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05350" y="3817938"/>
            <a:ext cx="1017588" cy="1309687"/>
            <a:chOff x="1964" y="1660"/>
            <a:chExt cx="641" cy="825"/>
          </a:xfrm>
        </p:grpSpPr>
        <p:sp>
          <p:nvSpPr>
            <p:cNvPr id="487438" name="Line 14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39" name="Rectangle 15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sp>
        <p:nvSpPr>
          <p:cNvPr id="487440" name="Oval 16"/>
          <p:cNvSpPr>
            <a:spLocks noChangeArrowheads="1"/>
          </p:cNvSpPr>
          <p:nvPr/>
        </p:nvSpPr>
        <p:spPr bwMode="auto">
          <a:xfrm>
            <a:off x="5016500" y="299243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3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7441" name="Oval 17"/>
          <p:cNvSpPr>
            <a:spLocks noChangeArrowheads="1"/>
          </p:cNvSpPr>
          <p:nvPr/>
        </p:nvSpPr>
        <p:spPr bwMode="auto">
          <a:xfrm>
            <a:off x="4103688" y="4500563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4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89425" y="5073650"/>
            <a:ext cx="1406525" cy="1744663"/>
            <a:chOff x="2793" y="251"/>
            <a:chExt cx="2914" cy="3615"/>
          </a:xfrm>
        </p:grpSpPr>
        <p:pic>
          <p:nvPicPr>
            <p:cNvPr id="487443" name="Picture 19" descr="09_0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" y="251"/>
              <a:ext cx="2914" cy="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7444" name="Rectangle 20"/>
            <p:cNvSpPr>
              <a:spLocks noChangeArrowheads="1"/>
            </p:cNvSpPr>
            <p:nvPr/>
          </p:nvSpPr>
          <p:spPr bwMode="auto">
            <a:xfrm>
              <a:off x="4691" y="3573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5" name="Rectangle 21"/>
            <p:cNvSpPr>
              <a:spLocks noChangeArrowheads="1"/>
            </p:cNvSpPr>
            <p:nvPr/>
          </p:nvSpPr>
          <p:spPr bwMode="auto">
            <a:xfrm>
              <a:off x="2819" y="2823"/>
              <a:ext cx="760" cy="221"/>
            </a:xfrm>
            <a:prstGeom prst="rect">
              <a:avLst/>
            </a:prstGeom>
            <a:solidFill>
              <a:srgbClr val="EAC29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700" b="1">
                  <a:solidFill>
                    <a:srgbClr val="0F116A"/>
                  </a:solidFill>
                </a:rPr>
                <a:t>ADP + P</a:t>
              </a:r>
              <a:r>
                <a:rPr lang="en-US" sz="700" b="1" baseline="-25000">
                  <a:solidFill>
                    <a:srgbClr val="0F116A"/>
                  </a:solidFill>
                </a:rPr>
                <a:t>i</a:t>
              </a:r>
              <a:endParaRPr lang="en-US" sz="700" b="1">
                <a:solidFill>
                  <a:srgbClr val="0F116A"/>
                </a:solidFill>
              </a:endParaRPr>
            </a:p>
          </p:txBody>
        </p:sp>
        <p:sp>
          <p:nvSpPr>
            <p:cNvPr id="487446" name="Rectangle 22"/>
            <p:cNvSpPr>
              <a:spLocks noChangeArrowheads="1"/>
            </p:cNvSpPr>
            <p:nvPr/>
          </p:nvSpPr>
          <p:spPr bwMode="auto">
            <a:xfrm>
              <a:off x="3655" y="708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7" name="Rectangle 23"/>
            <p:cNvSpPr>
              <a:spLocks noChangeArrowheads="1"/>
            </p:cNvSpPr>
            <p:nvPr/>
          </p:nvSpPr>
          <p:spPr bwMode="auto">
            <a:xfrm>
              <a:off x="4872" y="767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8" name="Rectangle 24"/>
            <p:cNvSpPr>
              <a:spLocks noChangeArrowheads="1"/>
            </p:cNvSpPr>
            <p:nvPr/>
          </p:nvSpPr>
          <p:spPr bwMode="auto">
            <a:xfrm>
              <a:off x="4898" y="40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49" name="Rectangle 25"/>
            <p:cNvSpPr>
              <a:spLocks noChangeArrowheads="1"/>
            </p:cNvSpPr>
            <p:nvPr/>
          </p:nvSpPr>
          <p:spPr bwMode="auto">
            <a:xfrm>
              <a:off x="4220" y="767"/>
              <a:ext cx="17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0" name="Rectangle 26"/>
            <p:cNvSpPr>
              <a:spLocks noChangeArrowheads="1"/>
            </p:cNvSpPr>
            <p:nvPr/>
          </p:nvSpPr>
          <p:spPr bwMode="auto">
            <a:xfrm>
              <a:off x="4520" y="69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1" name="Rectangle 27"/>
            <p:cNvSpPr>
              <a:spLocks noChangeArrowheads="1"/>
            </p:cNvSpPr>
            <p:nvPr/>
          </p:nvSpPr>
          <p:spPr bwMode="auto">
            <a:xfrm>
              <a:off x="4441" y="445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2" name="Rectangle 28"/>
            <p:cNvSpPr>
              <a:spLocks noChangeArrowheads="1"/>
            </p:cNvSpPr>
            <p:nvPr/>
          </p:nvSpPr>
          <p:spPr bwMode="auto">
            <a:xfrm>
              <a:off x="4063" y="442"/>
              <a:ext cx="17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487453" name="Rectangle 29"/>
            <p:cNvSpPr>
              <a:spLocks noChangeArrowheads="1"/>
            </p:cNvSpPr>
            <p:nvPr/>
          </p:nvSpPr>
          <p:spPr bwMode="auto">
            <a:xfrm>
              <a:off x="3707" y="281"/>
              <a:ext cx="17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487461" name="Oval 37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7462" name="Oval 38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-3241979">
            <a:off x="2981325" y="2425701"/>
            <a:ext cx="358775" cy="596900"/>
            <a:chOff x="1571" y="2342"/>
            <a:chExt cx="226" cy="376"/>
          </a:xfrm>
        </p:grpSpPr>
        <p:sp>
          <p:nvSpPr>
            <p:cNvPr id="487464" name="Oval 40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7465" name="Oval 41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3683000" y="6110288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7468" name="Freeform 44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621463" y="4754563"/>
            <a:ext cx="2468562" cy="463550"/>
            <a:chOff x="4757" y="2688"/>
            <a:chExt cx="1003" cy="292"/>
          </a:xfrm>
        </p:grpSpPr>
        <p:sp>
          <p:nvSpPr>
            <p:cNvPr id="487470" name="AutoShape 4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71" name="Text Box 47"/>
            <p:cNvSpPr txBox="1">
              <a:spLocks noChangeArrowheads="1"/>
            </p:cNvSpPr>
            <p:nvPr/>
          </p:nvSpPr>
          <p:spPr bwMode="auto">
            <a:xfrm>
              <a:off x="4841" y="2731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to Calvin Cycle</a:t>
              </a:r>
            </a:p>
          </p:txBody>
        </p:sp>
      </p:grpSp>
      <p:sp>
        <p:nvSpPr>
          <p:cNvPr id="487456" name="Freeform 32"/>
          <p:cNvSpPr>
            <a:spLocks/>
          </p:cNvSpPr>
          <p:nvPr/>
        </p:nvSpPr>
        <p:spPr bwMode="auto">
          <a:xfrm>
            <a:off x="5367338" y="5014913"/>
            <a:ext cx="1479550" cy="725487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325" y="350"/>
              </a:cxn>
              <a:cxn ang="0">
                <a:pos x="855" y="105"/>
              </a:cxn>
              <a:cxn ang="0">
                <a:pos x="1730" y="0"/>
              </a:cxn>
            </a:cxnLst>
            <a:rect l="0" t="0" r="r" b="b"/>
            <a:pathLst>
              <a:path w="1730" h="720">
                <a:moveTo>
                  <a:pt x="0" y="720"/>
                </a:moveTo>
                <a:cubicBezTo>
                  <a:pt x="91" y="586"/>
                  <a:pt x="182" y="452"/>
                  <a:pt x="325" y="350"/>
                </a:cubicBezTo>
                <a:cubicBezTo>
                  <a:pt x="468" y="248"/>
                  <a:pt x="621" y="163"/>
                  <a:pt x="855" y="105"/>
                </a:cubicBezTo>
                <a:cubicBezTo>
                  <a:pt x="1089" y="47"/>
                  <a:pt x="1409" y="23"/>
                  <a:pt x="173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472" name="Rectangle 48"/>
          <p:cNvSpPr>
            <a:spLocks noChangeArrowheads="1"/>
          </p:cNvSpPr>
          <p:nvPr/>
        </p:nvSpPr>
        <p:spPr bwMode="auto">
          <a:xfrm>
            <a:off x="6777038" y="5295900"/>
            <a:ext cx="1822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CC0000"/>
                </a:solidFill>
              </a:rPr>
              <a:t>energy to build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carbohydrates</a:t>
            </a:r>
          </a:p>
        </p:txBody>
      </p:sp>
      <p:sp>
        <p:nvSpPr>
          <p:cNvPr id="487473" name="Oval 49"/>
          <p:cNvSpPr>
            <a:spLocks noChangeArrowheads="1"/>
          </p:cNvSpPr>
          <p:nvPr/>
        </p:nvSpPr>
        <p:spPr bwMode="auto">
          <a:xfrm>
            <a:off x="5391150" y="1382713"/>
            <a:ext cx="3602038" cy="137636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048500" y="1506538"/>
            <a:ext cx="1652588" cy="542925"/>
            <a:chOff x="3600" y="3554"/>
            <a:chExt cx="1680" cy="555"/>
          </a:xfrm>
        </p:grpSpPr>
        <p:sp>
          <p:nvSpPr>
            <p:cNvPr id="487475" name="Oval 51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76" name="Rectangle 52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7" name="Rectangle 53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8" name="Rectangle 54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79" name="Rectangle 55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0" name="Rectangle 56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1" name="Rectangle 57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2" name="Rectangle 58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3" name="Rectangle 59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4" name="Rectangle 60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5" name="Rectangle 61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86" name="Rectangle 62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7070725" y="2000250"/>
            <a:ext cx="1652588" cy="542925"/>
            <a:chOff x="3600" y="3554"/>
            <a:chExt cx="1680" cy="555"/>
          </a:xfrm>
        </p:grpSpPr>
        <p:sp>
          <p:nvSpPr>
            <p:cNvPr id="487488" name="Oval 64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89" name="Rectangle 65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0" name="Rectangle 66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1" name="Rectangle 67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2" name="Rectangle 68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3" name="Rectangle 69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4" name="Rectangle 70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5" name="Rectangle 71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6" name="Rectangle 72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7" name="Rectangle 73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8" name="Rectangle 74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487499" name="Rectangle 75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 rot="11813754">
            <a:off x="7215188" y="2287588"/>
            <a:ext cx="220662" cy="331787"/>
            <a:chOff x="450" y="1775"/>
            <a:chExt cx="161" cy="289"/>
          </a:xfrm>
        </p:grpSpPr>
        <p:sp>
          <p:nvSpPr>
            <p:cNvPr id="487501" name="AutoShape 77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502" name="Oval 78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503" name="Freeform 79"/>
          <p:cNvSpPr>
            <a:spLocks/>
          </p:cNvSpPr>
          <p:nvPr/>
        </p:nvSpPr>
        <p:spPr bwMode="auto">
          <a:xfrm>
            <a:off x="6791325" y="2230438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04" name="AutoShape 80"/>
          <p:cNvSpPr>
            <a:spLocks noChangeArrowheads="1"/>
          </p:cNvSpPr>
          <p:nvPr/>
        </p:nvSpPr>
        <p:spPr bwMode="auto">
          <a:xfrm>
            <a:off x="6232525" y="2168525"/>
            <a:ext cx="661988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7505" name="AutoShape 81"/>
          <p:cNvSpPr>
            <a:spLocks noChangeArrowheads="1"/>
          </p:cNvSpPr>
          <p:nvPr/>
        </p:nvSpPr>
        <p:spPr bwMode="auto">
          <a:xfrm>
            <a:off x="8012113" y="1368425"/>
            <a:ext cx="10350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87506" name="AutoShape 82"/>
          <p:cNvSpPr>
            <a:spLocks noChangeArrowheads="1"/>
          </p:cNvSpPr>
          <p:nvPr/>
        </p:nvSpPr>
        <p:spPr bwMode="auto">
          <a:xfrm>
            <a:off x="5040313" y="1431925"/>
            <a:ext cx="12636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 rot="11813754">
            <a:off x="7170738" y="1770063"/>
            <a:ext cx="220662" cy="331787"/>
            <a:chOff x="450" y="1775"/>
            <a:chExt cx="161" cy="289"/>
          </a:xfrm>
        </p:grpSpPr>
        <p:sp>
          <p:nvSpPr>
            <p:cNvPr id="487508" name="AutoShape 84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509" name="Oval 8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7510" name="Freeform 86"/>
          <p:cNvSpPr>
            <a:spLocks/>
          </p:cNvSpPr>
          <p:nvPr/>
        </p:nvSpPr>
        <p:spPr bwMode="auto">
          <a:xfrm>
            <a:off x="6753225" y="1751013"/>
            <a:ext cx="601663" cy="466725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249" y="396"/>
              </a:cxn>
              <a:cxn ang="0">
                <a:pos x="0" y="255"/>
              </a:cxn>
            </a:cxnLst>
            <a:rect l="0" t="0" r="r" b="b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511" name="AutoShape 87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87512" name="AutoShape 8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7513" name="AutoShape 89"/>
          <p:cNvSpPr>
            <a:spLocks noChangeArrowheads="1"/>
          </p:cNvSpPr>
          <p:nvPr/>
        </p:nvSpPr>
        <p:spPr bwMode="auto">
          <a:xfrm>
            <a:off x="6167438" y="4321175"/>
            <a:ext cx="1127125" cy="7381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Factors affecting photosynthesis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Wingdings" charset="2"/>
              <a:buNone/>
            </a:pPr>
            <a:r>
              <a:rPr lang="en-CA" sz="2800" b="1"/>
              <a:t>1.  Temperature</a:t>
            </a:r>
          </a:p>
          <a:p>
            <a:pPr marL="838200" lvl="1" indent="-381000">
              <a:lnSpc>
                <a:spcPct val="80000"/>
              </a:lnSpc>
            </a:pPr>
            <a:r>
              <a:rPr lang="en-CA" b="1"/>
              <a:t>Increases the rate</a:t>
            </a:r>
            <a:r>
              <a:rPr lang="en-CA"/>
              <a:t> of photosynthesis </a:t>
            </a:r>
          </a:p>
          <a:p>
            <a:pPr marL="838200" lvl="1" indent="-381000">
              <a:lnSpc>
                <a:spcPct val="80000"/>
              </a:lnSpc>
            </a:pPr>
            <a:r>
              <a:rPr lang="en-CA"/>
              <a:t>Most plants have an optimal range </a:t>
            </a:r>
          </a:p>
          <a:p>
            <a:pPr marL="838200" lvl="1" indent="-381000">
              <a:lnSpc>
                <a:spcPct val="80000"/>
              </a:lnSpc>
            </a:pPr>
            <a:r>
              <a:rPr lang="en-CA"/>
              <a:t>Higher temperatures denature the enzymes</a:t>
            </a:r>
            <a:endParaRPr lang="en-CA" b="1"/>
          </a:p>
          <a:p>
            <a:pPr marL="457200" indent="-457200">
              <a:lnSpc>
                <a:spcPct val="80000"/>
              </a:lnSpc>
            </a:pPr>
            <a:endParaRPr lang="en-CA" sz="2400"/>
          </a:p>
        </p:txBody>
      </p:sp>
      <p:pic>
        <p:nvPicPr>
          <p:cNvPr id="55300" name="Picture 4" descr="Focus20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644900"/>
            <a:ext cx="4608512" cy="317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57200"/>
            <a:ext cx="8629650" cy="5845175"/>
          </a:xfrm>
          <a:prstGeom prst="rect">
            <a:avLst/>
          </a:prstGeom>
          <a:noFill/>
        </p:spPr>
      </p:pic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4864100" y="4202113"/>
            <a:ext cx="2633663" cy="1773237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5730875" y="2530475"/>
            <a:ext cx="676275" cy="4556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10263" y="3201988"/>
            <a:ext cx="358775" cy="596900"/>
            <a:chOff x="1571" y="2342"/>
            <a:chExt cx="226" cy="376"/>
          </a:xfrm>
        </p:grpSpPr>
        <p:sp>
          <p:nvSpPr>
            <p:cNvPr id="413721" name="Oval 2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22" name="Oval 2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 rot="-3241979">
            <a:off x="2967037" y="2425701"/>
            <a:ext cx="358775" cy="596900"/>
            <a:chOff x="1571" y="2342"/>
            <a:chExt cx="226" cy="376"/>
          </a:xfrm>
        </p:grpSpPr>
        <p:sp>
          <p:nvSpPr>
            <p:cNvPr id="413724" name="Oval 2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25" name="Oval 2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8267700" y="3311525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 rot="5385789">
            <a:off x="6877050" y="3586163"/>
            <a:ext cx="1330325" cy="1698625"/>
            <a:chOff x="615" y="2120"/>
            <a:chExt cx="838" cy="1070"/>
          </a:xfrm>
        </p:grpSpPr>
        <p:sp>
          <p:nvSpPr>
            <p:cNvPr id="413728" name="Freeform 32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29" name="Freeform 33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27" y="126"/>
                </a:cxn>
                <a:cxn ang="0">
                  <a:pos x="233" y="11"/>
                </a:cxn>
                <a:cxn ang="0">
                  <a:pos x="108" y="193"/>
                </a:cxn>
                <a:cxn ang="0">
                  <a:pos x="262" y="155"/>
                </a:cxn>
                <a:cxn ang="0">
                  <a:pos x="190" y="299"/>
                </a:cxn>
                <a:cxn ang="0">
                  <a:pos x="382" y="280"/>
                </a:cxn>
                <a:cxn ang="0">
                  <a:pos x="300" y="423"/>
                </a:cxn>
                <a:cxn ang="0">
                  <a:pos x="473" y="419"/>
                </a:cxn>
                <a:cxn ang="0">
                  <a:pos x="429" y="538"/>
                </a:cxn>
                <a:cxn ang="0">
                  <a:pos x="583" y="557"/>
                </a:cxn>
                <a:cxn ang="0">
                  <a:pos x="535" y="692"/>
                </a:cxn>
                <a:cxn ang="0">
                  <a:pos x="659" y="677"/>
                </a:cxn>
                <a:cxn ang="0">
                  <a:pos x="611" y="797"/>
                </a:cxn>
                <a:cxn ang="0">
                  <a:pos x="750" y="802"/>
                </a:cxn>
                <a:cxn ang="0">
                  <a:pos x="698" y="917"/>
                </a:cxn>
                <a:cxn ang="0">
                  <a:pos x="822" y="936"/>
                </a:cxn>
                <a:cxn ang="0">
                  <a:pos x="765" y="1070"/>
                </a:cxn>
              </a:cxnLst>
              <a:rect l="0" t="0" r="r" b="b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13730" name="AutoShape 34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13731" name="AutoShape 35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13732" name="Oval 36"/>
          <p:cNvSpPr>
            <a:spLocks noChangeArrowheads="1"/>
          </p:cNvSpPr>
          <p:nvPr/>
        </p:nvSpPr>
        <p:spPr bwMode="auto">
          <a:xfrm>
            <a:off x="5678488" y="4906963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3" name="Oval 37"/>
          <p:cNvSpPr>
            <a:spLocks noChangeArrowheads="1"/>
          </p:cNvSpPr>
          <p:nvPr/>
        </p:nvSpPr>
        <p:spPr bwMode="auto">
          <a:xfrm>
            <a:off x="6126163" y="4906963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7" name="AutoShape 4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5599113" y="4322763"/>
            <a:ext cx="490537" cy="55245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32" y="47"/>
              </a:cxn>
              <a:cxn ang="0">
                <a:pos x="309" y="348"/>
              </a:cxn>
            </a:cxnLst>
            <a:rect l="0" t="0" r="r" b="b"/>
            <a:pathLst>
              <a:path w="309" h="348">
                <a:moveTo>
                  <a:pt x="0" y="64"/>
                </a:moveTo>
                <a:cubicBezTo>
                  <a:pt x="90" y="32"/>
                  <a:pt x="180" y="0"/>
                  <a:pt x="232" y="47"/>
                </a:cubicBezTo>
                <a:cubicBezTo>
                  <a:pt x="284" y="94"/>
                  <a:pt x="296" y="221"/>
                  <a:pt x="309" y="348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 rot="-3241979">
            <a:off x="5172075" y="4068763"/>
            <a:ext cx="358775" cy="596900"/>
            <a:chOff x="1571" y="2342"/>
            <a:chExt cx="226" cy="376"/>
          </a:xfrm>
        </p:grpSpPr>
        <p:sp>
          <p:nvSpPr>
            <p:cNvPr id="413735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13736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13739" name="AutoShape 43"/>
          <p:cNvSpPr>
            <a:spLocks noChangeArrowheads="1"/>
          </p:cNvSpPr>
          <p:nvPr/>
        </p:nvSpPr>
        <p:spPr bwMode="auto">
          <a:xfrm rot="-2301453">
            <a:off x="6215063" y="3835400"/>
            <a:ext cx="2127250" cy="3063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fill the e</a:t>
            </a:r>
            <a:r>
              <a:rPr lang="en-US" sz="1800" b="1" baseline="30000">
                <a:solidFill>
                  <a:schemeClr val="bg1"/>
                </a:solidFill>
              </a:rPr>
              <a:t>–</a:t>
            </a:r>
            <a:r>
              <a:rPr lang="en-US" sz="1800" b="1">
                <a:solidFill>
                  <a:schemeClr val="bg1"/>
                </a:solidFill>
              </a:rPr>
              <a:t> vacancy</a:t>
            </a:r>
            <a:endParaRPr lang="en-US" sz="1800" b="1">
              <a:solidFill>
                <a:srgbClr val="076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3" b="3789"/>
          <a:stretch>
            <a:fillRect/>
          </a:stretch>
        </p:blipFill>
        <p:spPr bwMode="auto">
          <a:xfrm>
            <a:off x="273050" y="455613"/>
            <a:ext cx="8710613" cy="5894387"/>
          </a:xfrm>
          <a:prstGeom prst="rect">
            <a:avLst/>
          </a:prstGeom>
          <a:noFill/>
        </p:spPr>
      </p:pic>
      <p:sp>
        <p:nvSpPr>
          <p:cNvPr id="488452" name="Oval 4"/>
          <p:cNvSpPr>
            <a:spLocks noChangeArrowheads="1"/>
          </p:cNvSpPr>
          <p:nvPr/>
        </p:nvSpPr>
        <p:spPr bwMode="auto">
          <a:xfrm>
            <a:off x="7239000" y="2603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6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8455" name="Oval 7"/>
          <p:cNvSpPr>
            <a:spLocks noChangeArrowheads="1"/>
          </p:cNvSpPr>
          <p:nvPr/>
        </p:nvSpPr>
        <p:spPr bwMode="auto">
          <a:xfrm>
            <a:off x="7953375" y="2768600"/>
            <a:ext cx="954088" cy="11064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460" name="AutoShape 12"/>
          <p:cNvSpPr>
            <a:spLocks noChangeArrowheads="1"/>
          </p:cNvSpPr>
          <p:nvPr/>
        </p:nvSpPr>
        <p:spPr bwMode="auto">
          <a:xfrm>
            <a:off x="7285038" y="1543050"/>
            <a:ext cx="1804987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lIns="18288" tIns="0" rIns="18288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CC0000"/>
                </a:solidFill>
              </a:rPr>
              <a:t>electron carrier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84863" y="2928938"/>
            <a:ext cx="358775" cy="596900"/>
            <a:chOff x="1571" y="2342"/>
            <a:chExt cx="226" cy="376"/>
          </a:xfrm>
        </p:grpSpPr>
        <p:sp>
          <p:nvSpPr>
            <p:cNvPr id="488463" name="Oval 1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8464" name="Oval 1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-3241979">
            <a:off x="6380162" y="2168526"/>
            <a:ext cx="358775" cy="596900"/>
            <a:chOff x="1571" y="2342"/>
            <a:chExt cx="226" cy="376"/>
          </a:xfrm>
        </p:grpSpPr>
        <p:sp>
          <p:nvSpPr>
            <p:cNvPr id="488466" name="Oval 1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8467" name="Oval 1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8472" name="Oval 24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488476" name="Picture 28" descr="piggybankNADPH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8" y="5270500"/>
            <a:ext cx="1612900" cy="1431925"/>
          </a:xfrm>
          <a:prstGeom prst="rect">
            <a:avLst/>
          </a:prstGeom>
          <a:noFill/>
        </p:spPr>
      </p:pic>
      <p:sp>
        <p:nvSpPr>
          <p:cNvPr id="488477" name="AutoShape 29"/>
          <p:cNvSpPr>
            <a:spLocks noChangeArrowheads="1"/>
          </p:cNvSpPr>
          <p:nvPr/>
        </p:nvSpPr>
        <p:spPr bwMode="auto">
          <a:xfrm>
            <a:off x="6996113" y="4132263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1152948">
            <a:off x="7543800" y="4098925"/>
            <a:ext cx="1600200" cy="530225"/>
            <a:chOff x="4752" y="2678"/>
            <a:chExt cx="1008" cy="334"/>
          </a:xfrm>
        </p:grpSpPr>
        <p:sp>
          <p:nvSpPr>
            <p:cNvPr id="488474" name="AutoShape 2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475" name="Text Box 27"/>
            <p:cNvSpPr txBox="1">
              <a:spLocks noChangeArrowheads="1"/>
            </p:cNvSpPr>
            <p:nvPr/>
          </p:nvSpPr>
          <p:spPr bwMode="auto">
            <a:xfrm>
              <a:off x="4752" y="2678"/>
              <a:ext cx="97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NADPH</a:t>
              </a:r>
              <a:r>
                <a:rPr lang="en-US" sz="1800" b="1">
                  <a:solidFill>
                    <a:srgbClr val="000000"/>
                  </a:solidFill>
                </a:rPr>
                <a:t> to</a:t>
              </a:r>
              <a:br>
                <a:rPr lang="en-US" sz="1800" b="1">
                  <a:solidFill>
                    <a:srgbClr val="000000"/>
                  </a:solidFill>
                </a:rPr>
              </a:br>
              <a:r>
                <a:rPr lang="en-US" sz="1800" b="1">
                  <a:solidFill>
                    <a:srgbClr val="000000"/>
                  </a:solidFill>
                </a:rPr>
                <a:t>Calvin Cycle</a:t>
              </a:r>
            </a:p>
          </p:txBody>
        </p:sp>
      </p:grpSp>
      <p:sp>
        <p:nvSpPr>
          <p:cNvPr id="488478" name="AutoShape 30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88479" name="AutoShape 31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88456" name="AutoShape 8"/>
          <p:cNvSpPr>
            <a:spLocks noChangeArrowheads="1"/>
          </p:cNvSpPr>
          <p:nvPr/>
        </p:nvSpPr>
        <p:spPr bwMode="auto">
          <a:xfrm>
            <a:off x="3511550" y="6157913"/>
            <a:ext cx="2536825" cy="700087"/>
          </a:xfrm>
          <a:prstGeom prst="wedgeEllipseCallout">
            <a:avLst>
              <a:gd name="adj1" fmla="val 105005"/>
              <a:gd name="adj2" fmla="val -409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$$ in the bank…</a:t>
            </a:r>
            <a:br>
              <a:rPr lang="en-US" sz="16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</a:rPr>
              <a:t>reducing power</a:t>
            </a:r>
            <a:r>
              <a:rPr lang="en-US" sz="1600" b="1" i="1">
                <a:solidFill>
                  <a:srgbClr val="0F116A"/>
                </a:solidFill>
                <a:latin typeface="Comic Sans MS" charset="0"/>
              </a:rPr>
              <a:t>!</a:t>
            </a:r>
            <a:endParaRPr lang="en-US" sz="1800" b="1" i="1">
              <a:solidFill>
                <a:srgbClr val="0F116A"/>
              </a:solidFill>
              <a:latin typeface="Comic Sans MS" charset="0"/>
            </a:endParaRPr>
          </a:p>
        </p:txBody>
      </p:sp>
      <p:sp>
        <p:nvSpPr>
          <p:cNvPr id="488480" name="AutoShape 32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8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 animBg="1" autoUpdateAnimBg="0"/>
      <p:bldP spid="488455" grpId="0" animBg="1"/>
      <p:bldP spid="488460" grpId="0" animBg="1" autoUpdateAnimBg="0"/>
      <p:bldP spid="488456" grpId="0" animBg="1" autoUpdateAnimBg="0"/>
      <p:bldP spid="48848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8"/>
          <a:stretch>
            <a:fillRect/>
          </a:stretch>
        </p:blipFill>
        <p:spPr bwMode="auto">
          <a:xfrm>
            <a:off x="50800" y="577850"/>
            <a:ext cx="8988425" cy="6203950"/>
          </a:xfrm>
          <a:prstGeom prst="rect">
            <a:avLst/>
          </a:prstGeom>
          <a:noFill/>
        </p:spPr>
      </p:pic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1822450" y="4765675"/>
            <a:ext cx="1100138" cy="339725"/>
          </a:xfrm>
          <a:prstGeom prst="roundRect">
            <a:avLst>
              <a:gd name="adj" fmla="val 16667"/>
            </a:avLst>
          </a:prstGeom>
          <a:solidFill>
            <a:srgbClr val="0080F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split H</a:t>
            </a:r>
            <a:r>
              <a:rPr lang="en-US" sz="2000" b="1" baseline="-25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481293" name="AutoShape 1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1302" name="Oval 22"/>
          <p:cNvSpPr>
            <a:spLocks noChangeArrowheads="1"/>
          </p:cNvSpPr>
          <p:nvPr/>
        </p:nvSpPr>
        <p:spPr bwMode="auto">
          <a:xfrm flipV="1">
            <a:off x="31908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1303" name="Freeform 23"/>
          <p:cNvSpPr>
            <a:spLocks/>
          </p:cNvSpPr>
          <p:nvPr/>
        </p:nvSpPr>
        <p:spPr bwMode="auto">
          <a:xfrm>
            <a:off x="1498600" y="3454400"/>
            <a:ext cx="1695450" cy="935038"/>
          </a:xfrm>
          <a:custGeom>
            <a:avLst/>
            <a:gdLst/>
            <a:ahLst/>
            <a:cxnLst>
              <a:cxn ang="0">
                <a:pos x="512" y="326"/>
              </a:cxn>
              <a:cxn ang="0">
                <a:pos x="397" y="282"/>
              </a:cxn>
              <a:cxn ang="0">
                <a:pos x="445" y="206"/>
              </a:cxn>
              <a:cxn ang="0">
                <a:pos x="321" y="268"/>
              </a:cxn>
              <a:cxn ang="0">
                <a:pos x="369" y="163"/>
              </a:cxn>
              <a:cxn ang="0">
                <a:pos x="220" y="225"/>
              </a:cxn>
              <a:cxn ang="0">
                <a:pos x="287" y="115"/>
              </a:cxn>
              <a:cxn ang="0">
                <a:pos x="110" y="187"/>
              </a:cxn>
              <a:cxn ang="0">
                <a:pos x="172" y="57"/>
              </a:cxn>
              <a:cxn ang="0">
                <a:pos x="0" y="0"/>
              </a:cxn>
            </a:cxnLst>
            <a:rect l="0" t="0" r="r" b="b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4" name="Picture 24" descr="piggybankNADP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3" y="3475038"/>
            <a:ext cx="825500" cy="733425"/>
          </a:xfrm>
          <a:prstGeom prst="rect">
            <a:avLst/>
          </a:prstGeom>
          <a:noFill/>
        </p:spPr>
      </p:pic>
      <p:sp>
        <p:nvSpPr>
          <p:cNvPr id="481305" name="AutoShape 25"/>
          <p:cNvSpPr>
            <a:spLocks noChangeArrowheads="1"/>
          </p:cNvSpPr>
          <p:nvPr/>
        </p:nvSpPr>
        <p:spPr bwMode="auto">
          <a:xfrm>
            <a:off x="6367463" y="5973763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1307" name="AutoShape 27"/>
          <p:cNvSpPr>
            <a:spLocks noChangeArrowheads="1"/>
          </p:cNvSpPr>
          <p:nvPr/>
        </p:nvSpPr>
        <p:spPr bwMode="auto">
          <a:xfrm>
            <a:off x="7496175" y="4337050"/>
            <a:ext cx="1746250" cy="463550"/>
          </a:xfrm>
          <a:prstGeom prst="homePlate">
            <a:avLst>
              <a:gd name="adj" fmla="val 94178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to Calvin Cycle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652963" y="4024313"/>
            <a:ext cx="1831975" cy="849312"/>
            <a:chOff x="2931" y="2535"/>
            <a:chExt cx="1154" cy="535"/>
          </a:xfrm>
        </p:grpSpPr>
        <p:sp>
          <p:nvSpPr>
            <p:cNvPr id="481311" name="Rectangle 31"/>
            <p:cNvSpPr>
              <a:spLocks noChangeArrowheads="1"/>
            </p:cNvSpPr>
            <p:nvPr/>
          </p:nvSpPr>
          <p:spPr bwMode="auto">
            <a:xfrm>
              <a:off x="3106" y="258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2" name="Rectangle 32"/>
            <p:cNvSpPr>
              <a:spLocks noChangeArrowheads="1"/>
            </p:cNvSpPr>
            <p:nvPr/>
          </p:nvSpPr>
          <p:spPr bwMode="auto">
            <a:xfrm>
              <a:off x="3225" y="265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3" name="Rectangle 33"/>
            <p:cNvSpPr>
              <a:spLocks noChangeArrowheads="1"/>
            </p:cNvSpPr>
            <p:nvPr/>
          </p:nvSpPr>
          <p:spPr bwMode="auto">
            <a:xfrm>
              <a:off x="3321" y="275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4" name="Rectangle 34"/>
            <p:cNvSpPr>
              <a:spLocks noChangeArrowheads="1"/>
            </p:cNvSpPr>
            <p:nvPr/>
          </p:nvSpPr>
          <p:spPr bwMode="auto">
            <a:xfrm>
              <a:off x="3408" y="253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5" name="Rectangle 35"/>
            <p:cNvSpPr>
              <a:spLocks noChangeArrowheads="1"/>
            </p:cNvSpPr>
            <p:nvPr/>
          </p:nvSpPr>
          <p:spPr bwMode="auto">
            <a:xfrm>
              <a:off x="3433" y="281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6" name="Rectangle 36"/>
            <p:cNvSpPr>
              <a:spLocks noChangeArrowheads="1"/>
            </p:cNvSpPr>
            <p:nvPr/>
          </p:nvSpPr>
          <p:spPr bwMode="auto">
            <a:xfrm>
              <a:off x="3558" y="262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7" name="Rectangle 37"/>
            <p:cNvSpPr>
              <a:spLocks noChangeArrowheads="1"/>
            </p:cNvSpPr>
            <p:nvPr/>
          </p:nvSpPr>
          <p:spPr bwMode="auto">
            <a:xfrm>
              <a:off x="3602" y="2820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8" name="Rectangle 38"/>
            <p:cNvSpPr>
              <a:spLocks noChangeArrowheads="1"/>
            </p:cNvSpPr>
            <p:nvPr/>
          </p:nvSpPr>
          <p:spPr bwMode="auto">
            <a:xfrm>
              <a:off x="3726" y="257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19" name="Rectangle 39"/>
            <p:cNvSpPr>
              <a:spLocks noChangeArrowheads="1"/>
            </p:cNvSpPr>
            <p:nvPr/>
          </p:nvSpPr>
          <p:spPr bwMode="auto">
            <a:xfrm>
              <a:off x="3809" y="2732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20" name="Rectangle 40"/>
            <p:cNvSpPr>
              <a:spLocks noChangeArrowheads="1"/>
            </p:cNvSpPr>
            <p:nvPr/>
          </p:nvSpPr>
          <p:spPr bwMode="auto">
            <a:xfrm>
              <a:off x="2931" y="262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81321" name="Rectangle 41"/>
            <p:cNvSpPr>
              <a:spLocks noChangeArrowheads="1"/>
            </p:cNvSpPr>
            <p:nvPr/>
          </p:nvSpPr>
          <p:spPr bwMode="auto">
            <a:xfrm>
              <a:off x="3163" y="283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 rot="-3241979">
            <a:off x="2995612" y="3313113"/>
            <a:ext cx="358775" cy="596900"/>
            <a:chOff x="1571" y="2342"/>
            <a:chExt cx="226" cy="376"/>
          </a:xfrm>
        </p:grpSpPr>
        <p:sp>
          <p:nvSpPr>
            <p:cNvPr id="481325" name="Oval 4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1326" name="Oval 4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 rot="-3241979">
            <a:off x="5618162" y="3259138"/>
            <a:ext cx="358775" cy="596900"/>
            <a:chOff x="1571" y="2342"/>
            <a:chExt cx="226" cy="376"/>
          </a:xfrm>
        </p:grpSpPr>
        <p:sp>
          <p:nvSpPr>
            <p:cNvPr id="481328" name="Oval 4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481329" name="Oval 4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1330" name="AutoShape 50"/>
          <p:cNvSpPr>
            <a:spLocks noChangeArrowheads="1"/>
          </p:cNvSpPr>
          <p:nvPr/>
        </p:nvSpPr>
        <p:spPr bwMode="auto">
          <a:xfrm>
            <a:off x="2143125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81335" name="AutoShape 55"/>
          <p:cNvSpPr>
            <a:spLocks noChangeArrowheads="1"/>
          </p:cNvSpPr>
          <p:nvPr/>
        </p:nvSpPr>
        <p:spPr bwMode="auto">
          <a:xfrm>
            <a:off x="4603750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ETC of Photosynthesis</a:t>
            </a:r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0287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ETC uses </a:t>
            </a:r>
            <a:r>
              <a:rPr lang="en-US" sz="2600" u="sng" dirty="0">
                <a:solidFill>
                  <a:srgbClr val="0C8F0F"/>
                </a:solidFill>
              </a:rPr>
              <a:t>light energy</a:t>
            </a:r>
            <a:r>
              <a:rPr lang="en-US" sz="2600" dirty="0"/>
              <a:t> to produce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</a:rPr>
              <a:t>ATP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CC0000"/>
                </a:solidFill>
              </a:rPr>
              <a:t>NADPH</a:t>
            </a:r>
            <a:endParaRPr lang="en-US" sz="2400" dirty="0">
              <a:solidFill>
                <a:srgbClr val="0C8F0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go to Calvin cycle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PS II absorbs </a:t>
            </a:r>
            <a:r>
              <a:rPr lang="en-US" sz="2600" dirty="0">
                <a:solidFill>
                  <a:srgbClr val="0C8F0F"/>
                </a:solidFill>
              </a:rPr>
              <a:t>light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excited electron passes from chlorophyll to “primary electron acceptor”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need to replace electron in chlorophyll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enzyme </a:t>
            </a:r>
            <a:r>
              <a:rPr lang="en-US" sz="2400" u="sng" dirty="0">
                <a:solidFill>
                  <a:srgbClr val="CC0000"/>
                </a:solidFill>
              </a:rPr>
              <a:t>extracts electrons from H</a:t>
            </a:r>
            <a:r>
              <a:rPr lang="en-US" sz="2400" baseline="-25000" dirty="0">
                <a:solidFill>
                  <a:srgbClr val="CC0000"/>
                </a:solidFill>
              </a:rPr>
              <a:t>2</a:t>
            </a:r>
            <a:r>
              <a:rPr lang="en-US" sz="2400" u="sng" dirty="0">
                <a:solidFill>
                  <a:srgbClr val="CC0000"/>
                </a:solidFill>
              </a:rPr>
              <a:t>O</a:t>
            </a:r>
            <a:r>
              <a:rPr lang="en-US" sz="2400" dirty="0"/>
              <a:t> &amp; supplies them to chlorophyll</a:t>
            </a:r>
            <a:endParaRPr lang="en-US" sz="2400" dirty="0">
              <a:solidFill>
                <a:srgbClr val="0F116A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splits H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r>
              <a:rPr lang="en-US" u="sng" dirty="0">
                <a:solidFill>
                  <a:srgbClr val="CC0000"/>
                </a:solidFill>
              </a:rPr>
              <a:t>O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O combines with another O to form O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endParaRPr lang="en-US" sz="2000" baseline="-25000" dirty="0"/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O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r>
              <a:rPr lang="en-US" u="sng" dirty="0">
                <a:solidFill>
                  <a:srgbClr val="CC0000"/>
                </a:solidFill>
              </a:rPr>
              <a:t> released to atmosphere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and we breathe easier!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22313" y="2506663"/>
            <a:ext cx="7896225" cy="1371600"/>
            <a:chOff x="450" y="1536"/>
            <a:chExt cx="4974" cy="86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419875" name="Rectangle 35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419877" name="Rectangle 37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78" name="Rectangle 38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419879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419880" name="Rectangle 40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41988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b="1">
                      <a:solidFill>
                        <a:srgbClr val="0F116A"/>
                      </a:solidFill>
                      <a:sym typeface="Symbol" charset="2"/>
                    </a:rPr>
                    <a:t></a:t>
                  </a:r>
                </a:p>
              </p:txBody>
            </p:sp>
            <p:sp>
              <p:nvSpPr>
                <p:cNvPr id="4198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85" name="Rectangle 45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419886" name="Rectangle 46"/>
            <p:cNvSpPr>
              <a:spLocks noChangeArrowheads="1"/>
            </p:cNvSpPr>
            <p:nvPr/>
          </p:nvSpPr>
          <p:spPr bwMode="auto">
            <a:xfrm>
              <a:off x="450" y="1536"/>
              <a:ext cx="1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2600" b="1">
                <a:solidFill>
                  <a:srgbClr val="0F116A"/>
                </a:solidFill>
              </a:endParaRPr>
            </a:p>
          </p:txBody>
        </p:sp>
      </p:grp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evidence</a:t>
            </a:r>
          </a:p>
        </p:txBody>
      </p:sp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12838"/>
          </a:xfrm>
        </p:spPr>
        <p:txBody>
          <a:bodyPr/>
          <a:lstStyle/>
          <a:p>
            <a:r>
              <a:rPr lang="en-US"/>
              <a:t>Where did the O</a:t>
            </a:r>
            <a:r>
              <a:rPr lang="en-US" baseline="-25000"/>
              <a:t>2</a:t>
            </a:r>
            <a:r>
              <a:rPr lang="en-US"/>
              <a:t> come from?</a:t>
            </a:r>
          </a:p>
          <a:p>
            <a:pPr lvl="1"/>
            <a:r>
              <a:rPr lang="en-US"/>
              <a:t>radioactive tracer = 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 baseline="-25000">
                <a:solidFill>
                  <a:srgbClr val="CC0000"/>
                </a:solidFill>
              </a:rPr>
              <a:t>18</a:t>
            </a: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4375" y="2514600"/>
            <a:ext cx="7896225" cy="1371600"/>
            <a:chOff x="450" y="1536"/>
            <a:chExt cx="4974" cy="86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419846" name="Rectangle 6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419848" name="Rectangle 8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49" name="Rectangle 9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419850" name="Rectangle 10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419851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52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419853" name="Rectangle 13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b="1">
                      <a:solidFill>
                        <a:srgbClr val="0F116A"/>
                      </a:solidFill>
                      <a:sym typeface="Symbol" charset="2"/>
                    </a:rPr>
                    <a:t></a:t>
                  </a:r>
                </a:p>
              </p:txBody>
            </p:sp>
            <p:sp>
              <p:nvSpPr>
                <p:cNvPr id="41985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55" name="Rectangle 15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56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419857" name="Rectangle 17"/>
            <p:cNvSpPr>
              <a:spLocks noChangeArrowheads="1"/>
            </p:cNvSpPr>
            <p:nvPr/>
          </p:nvSpPr>
          <p:spPr bwMode="auto">
            <a:xfrm>
              <a:off x="450" y="1536"/>
              <a:ext cx="142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600" b="1">
                  <a:solidFill>
                    <a:srgbClr val="0C8F0F"/>
                  </a:solidFill>
                </a:rPr>
                <a:t>Experiment 1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14375" y="4191000"/>
            <a:ext cx="7896225" cy="1371600"/>
            <a:chOff x="450" y="1536"/>
            <a:chExt cx="4974" cy="864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419860" name="Rectangle 20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419862" name="Rectangle 22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6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419864" name="Rectangle 24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419865" name="Rectangle 25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419866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419867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b="1">
                      <a:solidFill>
                        <a:srgbClr val="0F116A"/>
                      </a:solidFill>
                      <a:sym typeface="Symbol" charset="2"/>
                    </a:rPr>
                    <a:t></a:t>
                  </a:r>
                </a:p>
              </p:txBody>
            </p:sp>
            <p:sp>
              <p:nvSpPr>
                <p:cNvPr id="419868" name="Rectangle 28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69" name="Rectangle 29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419870" name="Rectangle 30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419871" name="Rectangle 31"/>
            <p:cNvSpPr>
              <a:spLocks noChangeArrowheads="1"/>
            </p:cNvSpPr>
            <p:nvPr/>
          </p:nvSpPr>
          <p:spPr bwMode="auto">
            <a:xfrm>
              <a:off x="450" y="1536"/>
              <a:ext cx="142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600" b="1">
                  <a:solidFill>
                    <a:srgbClr val="0C8F0F"/>
                  </a:solidFill>
                </a:rPr>
                <a:t>Experiment 2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314325" y="6257925"/>
            <a:ext cx="8521700" cy="4889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>
                <a:solidFill>
                  <a:srgbClr val="0F116A"/>
                </a:solidFill>
              </a:rPr>
              <a:t>Proved O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 came from H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O </a:t>
            </a:r>
            <a:r>
              <a:rPr lang="en-US" sz="2600" b="1" u="sng">
                <a:solidFill>
                  <a:srgbClr val="0F116A"/>
                </a:solidFill>
              </a:rPr>
              <a:t>not</a:t>
            </a:r>
            <a:r>
              <a:rPr lang="en-US" sz="2600" b="1">
                <a:solidFill>
                  <a:srgbClr val="0F116A"/>
                </a:solidFill>
              </a:rPr>
              <a:t> CO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 = plants split H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O</a:t>
            </a:r>
            <a:r>
              <a:rPr lang="en-US" sz="2600" b="1" i="1">
                <a:solidFill>
                  <a:srgbClr val="0F116A"/>
                </a:solidFill>
              </a:rPr>
              <a:t>!</a:t>
            </a:r>
            <a:endParaRPr lang="en-US" sz="26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Noncyclic Photophosphorylation</a:t>
            </a: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5"/>
          <a:stretch>
            <a:fillRect/>
          </a:stretch>
        </p:blipFill>
        <p:spPr bwMode="auto">
          <a:xfrm>
            <a:off x="4197350" y="1600200"/>
            <a:ext cx="4718050" cy="5181600"/>
          </a:xfrm>
          <a:prstGeom prst="rect">
            <a:avLst/>
          </a:prstGeom>
          <a:noFill/>
        </p:spPr>
      </p:pic>
      <p:sp>
        <p:nvSpPr>
          <p:cNvPr id="4218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028700"/>
            <a:ext cx="4884738" cy="3811588"/>
          </a:xfrm>
        </p:spPr>
        <p:txBody>
          <a:bodyPr/>
          <a:lstStyle/>
          <a:p>
            <a:r>
              <a:rPr lang="en-US" dirty="0"/>
              <a:t>Light reactions elevate electrons in </a:t>
            </a:r>
            <a:br>
              <a:rPr lang="en-US" dirty="0"/>
            </a:br>
            <a:r>
              <a:rPr lang="en-US" dirty="0"/>
              <a:t>2 steps (PS II &amp; PS I)</a:t>
            </a:r>
            <a:r>
              <a:rPr lang="en-US" sz="26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PS II</a:t>
            </a:r>
            <a:r>
              <a:rPr lang="en-US" sz="2400" dirty="0"/>
              <a:t> generates </a:t>
            </a:r>
            <a:br>
              <a:rPr lang="en-US" sz="2400" dirty="0"/>
            </a:br>
            <a:r>
              <a:rPr lang="en-US" sz="2400" u="sng" dirty="0">
                <a:solidFill>
                  <a:srgbClr val="CC0000"/>
                </a:solidFill>
              </a:rPr>
              <a:t>energy as ATP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PS I</a:t>
            </a:r>
            <a:r>
              <a:rPr lang="en-US" sz="2400" dirty="0"/>
              <a:t> generates </a:t>
            </a:r>
            <a:br>
              <a:rPr lang="en-US" sz="2400" dirty="0"/>
            </a:br>
            <a:r>
              <a:rPr lang="en-US" sz="2400" u="sng" dirty="0">
                <a:solidFill>
                  <a:srgbClr val="CC0000"/>
                </a:solidFill>
              </a:rPr>
              <a:t>reducing power as NADPH</a:t>
            </a:r>
            <a:endParaRPr lang="en-US" sz="1800" dirty="0"/>
          </a:p>
        </p:txBody>
      </p:sp>
      <p:sp>
        <p:nvSpPr>
          <p:cNvPr id="421893" name="AutoShape 5"/>
          <p:cNvSpPr>
            <a:spLocks noChangeArrowheads="1"/>
          </p:cNvSpPr>
          <p:nvPr/>
        </p:nvSpPr>
        <p:spPr bwMode="auto">
          <a:xfrm>
            <a:off x="6303963" y="4918075"/>
            <a:ext cx="1127125" cy="7381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21894" name="Picture 6" descr="piggybankNADP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00" y="3268663"/>
            <a:ext cx="896938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09538"/>
            <a:ext cx="8229600" cy="652462"/>
          </a:xfrm>
        </p:spPr>
        <p:txBody>
          <a:bodyPr/>
          <a:lstStyle/>
          <a:p>
            <a:r>
              <a:rPr lang="en-US" dirty="0"/>
              <a:t>Cyclic photophosphorylation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4" b="3360"/>
          <a:stretch>
            <a:fillRect/>
          </a:stretch>
        </p:blipFill>
        <p:spPr bwMode="auto">
          <a:xfrm>
            <a:off x="4451350" y="1330325"/>
            <a:ext cx="46529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4775" y="1066800"/>
            <a:ext cx="5053013" cy="4791075"/>
          </a:xfrm>
          <a:noFill/>
        </p:spPr>
        <p:txBody>
          <a:bodyPr lIns="0" rIns="0"/>
          <a:lstStyle/>
          <a:p>
            <a:r>
              <a:rPr lang="en-US" dirty="0"/>
              <a:t>If </a:t>
            </a:r>
            <a:r>
              <a:rPr lang="en-US" u="sng" dirty="0">
                <a:solidFill>
                  <a:srgbClr val="CC0000"/>
                </a:solidFill>
              </a:rPr>
              <a:t>PS I</a:t>
            </a:r>
            <a:r>
              <a:rPr lang="en-US" dirty="0"/>
              <a:t> can’t pass electron to NADP…it </a:t>
            </a:r>
            <a:r>
              <a:rPr lang="en-US" u="sng" dirty="0">
                <a:solidFill>
                  <a:srgbClr val="CC0000"/>
                </a:solidFill>
              </a:rPr>
              <a:t>cycles back to PS II</a:t>
            </a:r>
            <a:r>
              <a:rPr lang="en-US" dirty="0"/>
              <a:t> &amp; makes more </a:t>
            </a:r>
            <a:r>
              <a:rPr lang="en-US" dirty="0">
                <a:solidFill>
                  <a:srgbClr val="CC0000"/>
                </a:solidFill>
              </a:rPr>
              <a:t>ATP</a:t>
            </a:r>
            <a:r>
              <a:rPr lang="en-US" dirty="0"/>
              <a:t>, but </a:t>
            </a:r>
            <a:r>
              <a:rPr lang="en-US" u="sng" dirty="0">
                <a:solidFill>
                  <a:srgbClr val="CC0000"/>
                </a:solidFill>
              </a:rPr>
              <a:t>no NADPH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coordinates light reactions to Calvin cycle</a:t>
            </a:r>
          </a:p>
          <a:p>
            <a:pPr lvl="1"/>
            <a:r>
              <a:rPr lang="en-US" dirty="0"/>
              <a:t>Calvin cycle uses more ATP than NADPH</a:t>
            </a:r>
            <a:endParaRPr lang="en-US" sz="2400" dirty="0"/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8266113" y="2492375"/>
            <a:ext cx="63341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6200" b="1">
                <a:solidFill>
                  <a:srgbClr val="CC0000"/>
                </a:solidFill>
                <a:sym typeface="Zapf Dingbats" charset="2"/>
              </a:rPr>
              <a:t></a:t>
            </a:r>
            <a:endParaRPr lang="en-US" sz="5000" b="1">
              <a:solidFill>
                <a:srgbClr val="0F116A"/>
              </a:solidFill>
            </a:endParaRPr>
          </a:p>
        </p:txBody>
      </p:sp>
      <p:sp>
        <p:nvSpPr>
          <p:cNvPr id="423945" name="AutoShape 9"/>
          <p:cNvSpPr>
            <a:spLocks noChangeArrowheads="1"/>
          </p:cNvSpPr>
          <p:nvPr/>
        </p:nvSpPr>
        <p:spPr bwMode="auto">
          <a:xfrm>
            <a:off x="285750" y="5821363"/>
            <a:ext cx="2159000" cy="8826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t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18</a:t>
            </a:r>
            <a:r>
              <a:rPr lang="en-US" sz="2600" b="1">
                <a:solidFill>
                  <a:srgbClr val="CC0000"/>
                </a:solidFill>
              </a:rPr>
              <a:t> ATP </a:t>
            </a:r>
            <a:r>
              <a:rPr lang="en-US" sz="2600" b="1">
                <a:solidFill>
                  <a:srgbClr val="0F116A"/>
                </a:solidFill>
              </a:rPr>
              <a:t>+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 u="sng">
                <a:solidFill>
                  <a:srgbClr val="804000"/>
                </a:solidFill>
              </a:rPr>
              <a:t>12</a:t>
            </a:r>
            <a:r>
              <a:rPr lang="en-US" sz="2600" b="1">
                <a:solidFill>
                  <a:srgbClr val="804000"/>
                </a:solidFill>
              </a:rPr>
              <a:t> NADPH</a:t>
            </a:r>
            <a:endParaRPr lang="en-US" sz="2600" b="1" baseline="-25000">
              <a:solidFill>
                <a:srgbClr val="CC0000"/>
              </a:solidFill>
            </a:endParaRPr>
          </a:p>
        </p:txBody>
      </p:sp>
      <p:sp>
        <p:nvSpPr>
          <p:cNvPr id="423946" name="AutoShape 10"/>
          <p:cNvSpPr>
            <a:spLocks noChangeArrowheads="1"/>
          </p:cNvSpPr>
          <p:nvPr/>
        </p:nvSpPr>
        <p:spPr bwMode="auto">
          <a:xfrm>
            <a:off x="2774950" y="5995988"/>
            <a:ext cx="1720850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 u="sng">
                <a:solidFill>
                  <a:srgbClr val="000000"/>
                </a:solidFill>
              </a:rPr>
              <a:t>1</a:t>
            </a:r>
            <a:r>
              <a:rPr lang="en-US" sz="2600" b="1">
                <a:solidFill>
                  <a:srgbClr val="000000"/>
                </a:solidFill>
              </a:rPr>
              <a:t> C</a:t>
            </a:r>
            <a:r>
              <a:rPr lang="en-US" sz="2600" b="1" baseline="-25000">
                <a:solidFill>
                  <a:srgbClr val="000000"/>
                </a:solidFill>
              </a:rPr>
              <a:t>6</a:t>
            </a:r>
            <a:r>
              <a:rPr lang="en-US" sz="2600" b="1">
                <a:solidFill>
                  <a:srgbClr val="000000"/>
                </a:solidFill>
              </a:rPr>
              <a:t>H</a:t>
            </a:r>
            <a:r>
              <a:rPr lang="en-US" sz="2600" b="1" baseline="-25000">
                <a:solidFill>
                  <a:srgbClr val="000000"/>
                </a:solidFill>
              </a:rPr>
              <a:t>12</a:t>
            </a:r>
            <a:r>
              <a:rPr lang="en-US" sz="2600" b="1">
                <a:solidFill>
                  <a:srgbClr val="000000"/>
                </a:solidFill>
              </a:rPr>
              <a:t>O</a:t>
            </a:r>
            <a:r>
              <a:rPr lang="en-US" sz="2600" b="1" baseline="-25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2263775" y="5973763"/>
            <a:ext cx="585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F116A"/>
                </a:solidFill>
                <a:sym typeface="Symbol" charset="2"/>
              </a:rPr>
              <a:t></a:t>
            </a:r>
          </a:p>
        </p:txBody>
      </p:sp>
      <p:sp>
        <p:nvSpPr>
          <p:cNvPr id="423949" name="Freeform 13"/>
          <p:cNvSpPr>
            <a:spLocks/>
          </p:cNvSpPr>
          <p:nvPr/>
        </p:nvSpPr>
        <p:spPr bwMode="auto">
          <a:xfrm>
            <a:off x="6183313" y="1500188"/>
            <a:ext cx="1658937" cy="968375"/>
          </a:xfrm>
          <a:custGeom>
            <a:avLst/>
            <a:gdLst/>
            <a:ahLst/>
            <a:cxnLst>
              <a:cxn ang="0">
                <a:pos x="1045" y="280"/>
              </a:cxn>
              <a:cxn ang="0">
                <a:pos x="400" y="55"/>
              </a:cxn>
              <a:cxn ang="0">
                <a:pos x="0" y="610"/>
              </a:cxn>
            </a:cxnLst>
            <a:rect l="0" t="0" r="r" b="b"/>
            <a:pathLst>
              <a:path w="1045" h="610">
                <a:moveTo>
                  <a:pt x="1045" y="280"/>
                </a:moveTo>
                <a:cubicBezTo>
                  <a:pt x="809" y="140"/>
                  <a:pt x="574" y="0"/>
                  <a:pt x="400" y="55"/>
                </a:cubicBezTo>
                <a:cubicBezTo>
                  <a:pt x="226" y="110"/>
                  <a:pt x="67" y="518"/>
                  <a:pt x="0" y="610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50" name="AutoShape 14"/>
          <p:cNvSpPr>
            <a:spLocks noChangeArrowheads="1"/>
          </p:cNvSpPr>
          <p:nvPr/>
        </p:nvSpPr>
        <p:spPr bwMode="auto">
          <a:xfrm>
            <a:off x="6557963" y="4751388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Photophosphorylation </a:t>
            </a:r>
          </a:p>
        </p:txBody>
      </p:sp>
      <p:pic>
        <p:nvPicPr>
          <p:cNvPr id="42598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72"/>
          <a:stretch>
            <a:fillRect/>
          </a:stretch>
        </p:blipFill>
        <p:spPr bwMode="auto">
          <a:xfrm>
            <a:off x="990600" y="2209800"/>
            <a:ext cx="7173913" cy="4137025"/>
          </a:xfrm>
          <a:prstGeom prst="rect">
            <a:avLst/>
          </a:prstGeom>
          <a:noFill/>
        </p:spPr>
      </p:pic>
      <p:sp>
        <p:nvSpPr>
          <p:cNvPr id="425988" name="AutoShape 4"/>
          <p:cNvSpPr>
            <a:spLocks noChangeArrowheads="1"/>
          </p:cNvSpPr>
          <p:nvPr/>
        </p:nvSpPr>
        <p:spPr bwMode="auto">
          <a:xfrm>
            <a:off x="6137275" y="4522788"/>
            <a:ext cx="2952750" cy="7683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NONcyclic</a:t>
            </a:r>
          </a:p>
          <a:p>
            <a:r>
              <a:rPr lang="en-US" sz="2000" b="1">
                <a:solidFill>
                  <a:srgbClr val="0F116A"/>
                </a:solidFill>
              </a:rPr>
              <a:t>photophosphorylation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1335088" y="1474788"/>
            <a:ext cx="2952750" cy="7683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cyclic</a:t>
            </a:r>
          </a:p>
          <a:p>
            <a:r>
              <a:rPr lang="en-US" sz="2000" b="1">
                <a:solidFill>
                  <a:srgbClr val="0F116A"/>
                </a:solidFill>
              </a:rPr>
              <a:t>photophosphorylation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425990" name="Picture 6" descr="piggybankNADP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50" y="3681413"/>
            <a:ext cx="896938" cy="796925"/>
          </a:xfrm>
          <a:prstGeom prst="rect">
            <a:avLst/>
          </a:prstGeom>
          <a:noFill/>
        </p:spPr>
      </p:pic>
      <p:sp>
        <p:nvSpPr>
          <p:cNvPr id="425991" name="AutoShape 7"/>
          <p:cNvSpPr>
            <a:spLocks noChangeArrowheads="1"/>
          </p:cNvSpPr>
          <p:nvPr/>
        </p:nvSpPr>
        <p:spPr bwMode="auto">
          <a:xfrm>
            <a:off x="2747963" y="5672138"/>
            <a:ext cx="1206500" cy="825500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25994" name="Freeform 10"/>
          <p:cNvSpPr>
            <a:spLocks/>
          </p:cNvSpPr>
          <p:nvPr/>
        </p:nvSpPr>
        <p:spPr bwMode="auto">
          <a:xfrm>
            <a:off x="1619250" y="2289175"/>
            <a:ext cx="6305550" cy="3155950"/>
          </a:xfrm>
          <a:custGeom>
            <a:avLst/>
            <a:gdLst/>
            <a:ahLst/>
            <a:cxnLst>
              <a:cxn ang="0">
                <a:pos x="0" y="1988"/>
              </a:cxn>
              <a:cxn ang="0">
                <a:pos x="0" y="192"/>
              </a:cxn>
              <a:cxn ang="0">
                <a:pos x="1979" y="1720"/>
              </a:cxn>
              <a:cxn ang="0">
                <a:pos x="1979" y="0"/>
              </a:cxn>
              <a:cxn ang="0">
                <a:pos x="3972" y="1135"/>
              </a:cxn>
            </a:cxnLst>
            <a:rect l="0" t="0" r="r" b="b"/>
            <a:pathLst>
              <a:path w="3972" h="1988">
                <a:moveTo>
                  <a:pt x="0" y="1988"/>
                </a:moveTo>
                <a:lnTo>
                  <a:pt x="0" y="192"/>
                </a:lnTo>
                <a:lnTo>
                  <a:pt x="1979" y="1720"/>
                </a:lnTo>
                <a:lnTo>
                  <a:pt x="1979" y="0"/>
                </a:lnTo>
                <a:lnTo>
                  <a:pt x="3972" y="1135"/>
                </a:ln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996" name="Freeform 12"/>
          <p:cNvSpPr>
            <a:spLocks/>
          </p:cNvSpPr>
          <p:nvPr/>
        </p:nvSpPr>
        <p:spPr bwMode="auto">
          <a:xfrm>
            <a:off x="1635125" y="2243138"/>
            <a:ext cx="3163888" cy="3201987"/>
          </a:xfrm>
          <a:custGeom>
            <a:avLst/>
            <a:gdLst/>
            <a:ahLst/>
            <a:cxnLst>
              <a:cxn ang="0">
                <a:pos x="0" y="2017"/>
              </a:cxn>
              <a:cxn ang="0">
                <a:pos x="0" y="178"/>
              </a:cxn>
              <a:cxn ang="0">
                <a:pos x="1993" y="1773"/>
              </a:cxn>
              <a:cxn ang="0">
                <a:pos x="1988" y="0"/>
              </a:cxn>
            </a:cxnLst>
            <a:rect l="0" t="0" r="r" b="b"/>
            <a:pathLst>
              <a:path w="1993" h="2017">
                <a:moveTo>
                  <a:pt x="0" y="2017"/>
                </a:moveTo>
                <a:lnTo>
                  <a:pt x="0" y="178"/>
                </a:lnTo>
                <a:lnTo>
                  <a:pt x="1993" y="1773"/>
                </a:lnTo>
                <a:lnTo>
                  <a:pt x="1988" y="0"/>
                </a:ln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997" name="Freeform 13"/>
          <p:cNvSpPr>
            <a:spLocks/>
          </p:cNvSpPr>
          <p:nvPr/>
        </p:nvSpPr>
        <p:spPr bwMode="auto">
          <a:xfrm>
            <a:off x="2978150" y="2290763"/>
            <a:ext cx="1860550" cy="2798762"/>
          </a:xfrm>
          <a:custGeom>
            <a:avLst/>
            <a:gdLst/>
            <a:ahLst/>
            <a:cxnLst>
              <a:cxn ang="0">
                <a:pos x="1172" y="0"/>
              </a:cxn>
              <a:cxn ang="0">
                <a:pos x="482" y="288"/>
              </a:cxn>
              <a:cxn ang="0">
                <a:pos x="60" y="867"/>
              </a:cxn>
              <a:cxn ang="0">
                <a:pos x="123" y="1763"/>
              </a:cxn>
            </a:cxnLst>
            <a:rect l="0" t="0" r="r" b="b"/>
            <a:pathLst>
              <a:path w="1172" h="1763">
                <a:moveTo>
                  <a:pt x="1172" y="0"/>
                </a:moveTo>
                <a:cubicBezTo>
                  <a:pt x="919" y="72"/>
                  <a:pt x="667" y="144"/>
                  <a:pt x="482" y="288"/>
                </a:cubicBezTo>
                <a:cubicBezTo>
                  <a:pt x="297" y="432"/>
                  <a:pt x="120" y="621"/>
                  <a:pt x="60" y="867"/>
                </a:cubicBezTo>
                <a:cubicBezTo>
                  <a:pt x="0" y="1113"/>
                  <a:pt x="61" y="1438"/>
                  <a:pt x="123" y="176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97813" y="3179763"/>
            <a:ext cx="971550" cy="866775"/>
            <a:chOff x="4975" y="2003"/>
            <a:chExt cx="612" cy="546"/>
          </a:xfrm>
        </p:grpSpPr>
        <p:sp>
          <p:nvSpPr>
            <p:cNvPr id="425998" name="Oval 14"/>
            <p:cNvSpPr>
              <a:spLocks noChangeArrowheads="1"/>
            </p:cNvSpPr>
            <p:nvPr/>
          </p:nvSpPr>
          <p:spPr bwMode="auto">
            <a:xfrm>
              <a:off x="5133" y="2003"/>
              <a:ext cx="454" cy="271"/>
            </a:xfrm>
            <a:prstGeom prst="ellipse">
              <a:avLst/>
            </a:prstGeom>
            <a:solidFill>
              <a:srgbClr val="660000"/>
            </a:solidFill>
            <a:ln w="19050">
              <a:solidFill>
                <a:srgbClr val="FF6404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 b="1">
                  <a:solidFill>
                    <a:srgbClr val="FFEA18"/>
                  </a:solidFill>
                </a:rPr>
                <a:t>NADP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25999" name="Freeform 15"/>
            <p:cNvSpPr>
              <a:spLocks/>
            </p:cNvSpPr>
            <p:nvPr/>
          </p:nvSpPr>
          <p:spPr bwMode="auto">
            <a:xfrm>
              <a:off x="4975" y="2137"/>
              <a:ext cx="136" cy="41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7" y="210"/>
                </a:cxn>
                <a:cxn ang="0">
                  <a:pos x="93" y="412"/>
                </a:cxn>
              </a:cxnLst>
              <a:rect l="0" t="0" r="r" b="b"/>
              <a:pathLst>
                <a:path w="136" h="412">
                  <a:moveTo>
                    <a:pt x="136" y="0"/>
                  </a:moveTo>
                  <a:cubicBezTo>
                    <a:pt x="75" y="70"/>
                    <a:pt x="14" y="141"/>
                    <a:pt x="7" y="210"/>
                  </a:cubicBezTo>
                  <a:cubicBezTo>
                    <a:pt x="0" y="279"/>
                    <a:pt x="46" y="345"/>
                    <a:pt x="93" y="412"/>
                  </a:cubicBezTo>
                </a:path>
              </a:pathLst>
            </a:custGeom>
            <a:noFill/>
            <a:ln w="57150" cap="flat" cmpd="sng">
              <a:solidFill>
                <a:srgbClr val="660000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nimBg="1" autoUpdateAnimBg="0"/>
      <p:bldP spid="425989" grpId="0" animBg="1" autoUpdateAnimBg="0"/>
      <p:bldP spid="425991" grpId="0" animBg="1"/>
      <p:bldP spid="425991" grpId="1" animBg="1"/>
      <p:bldP spid="425991" grpId="2" animBg="1"/>
      <p:bldP spid="425994" grpId="0" animBg="1"/>
      <p:bldP spid="425994" grpId="1" animBg="1"/>
      <p:bldP spid="425996" grpId="0" animBg="1"/>
      <p:bldP spid="4259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 summary </a:t>
            </a:r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84288"/>
            <a:ext cx="7772400" cy="5078412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None/>
            </a:pPr>
            <a:r>
              <a:rPr lang="en-US" sz="2600" dirty="0"/>
              <a:t>Where did the energy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electrons come from?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H</a:t>
            </a:r>
            <a:r>
              <a:rPr lang="en-US" sz="2600" baseline="-25000" dirty="0"/>
              <a:t>2</a:t>
            </a:r>
            <a:r>
              <a:rPr lang="en-US" sz="2600" dirty="0"/>
              <a:t>O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O</a:t>
            </a:r>
            <a:r>
              <a:rPr lang="en-US" sz="2600" baseline="-25000" dirty="0"/>
              <a:t>2</a:t>
            </a:r>
            <a:r>
              <a:rPr lang="en-US" sz="2600" dirty="0"/>
              <a:t>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O</a:t>
            </a:r>
            <a:r>
              <a:rPr lang="en-US" sz="2600" baseline="-25000" dirty="0"/>
              <a:t>2</a:t>
            </a:r>
            <a:r>
              <a:rPr lang="en-US" sz="2600" dirty="0"/>
              <a:t> go?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H</a:t>
            </a:r>
            <a:r>
              <a:rPr lang="en-US" sz="2600" baseline="30000" dirty="0"/>
              <a:t>+</a:t>
            </a:r>
            <a:r>
              <a:rPr lang="en-US" sz="2600" dirty="0"/>
              <a:t>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ATP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What will the ATP be used for?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Where did the NADPH come from?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dirty="0"/>
              <a:t>What will the NADPH be used for?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4541838" y="6335713"/>
            <a:ext cx="4500562" cy="4270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i="1">
                <a:solidFill>
                  <a:schemeClr val="tx2"/>
                </a:solidFill>
              </a:rPr>
              <a:t>…stay tuned for the Calvin cycle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  <p:bldP spid="42803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Factors affecting Photosynthesis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CA" b="1"/>
              <a:t>2.  Light intensity</a:t>
            </a:r>
          </a:p>
          <a:p>
            <a:pPr lvl="1"/>
            <a:r>
              <a:rPr lang="en-CA" b="1"/>
              <a:t>increasing intensity increases</a:t>
            </a:r>
            <a:r>
              <a:rPr lang="en-CA"/>
              <a:t> the rate of photosynthesis </a:t>
            </a:r>
          </a:p>
          <a:p>
            <a:pPr lvl="1">
              <a:buFont typeface="Wingdings" charset="2"/>
              <a:buNone/>
            </a:pPr>
            <a:endParaRPr lang="en-CA" b="1"/>
          </a:p>
        </p:txBody>
      </p:sp>
      <p:pic>
        <p:nvPicPr>
          <p:cNvPr id="57348" name="Picture 4" descr="P26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532188"/>
            <a:ext cx="6192838" cy="306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8213725" cy="1893888"/>
          </a:xfrm>
        </p:spPr>
        <p:txBody>
          <a:bodyPr/>
          <a:lstStyle/>
          <a:p>
            <a:pPr marL="463550" indent="-463550" eaLnBrk="1" hangingPunct="1">
              <a:buFontTx/>
              <a:buNone/>
            </a:pPr>
            <a:r>
              <a:rPr lang="en-US" sz="3000" dirty="0"/>
              <a:t>1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Below is an absorption spectrum for an unknown pigment molecule. What color would this pigment appear to you?</a:t>
            </a:r>
          </a:p>
        </p:txBody>
      </p:sp>
      <p:sp>
        <p:nvSpPr>
          <p:cNvPr id="1085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7975" y="2206625"/>
            <a:ext cx="2430463" cy="3111500"/>
          </a:xfrm>
        </p:spPr>
        <p:txBody>
          <a:bodyPr/>
          <a:lstStyle/>
          <a:p>
            <a:pPr marL="1092200" lvl="1" indent="-514350" eaLnBrk="1" hangingPunct="1">
              <a:buFont typeface="+mj-lt"/>
              <a:buAutoNum type="alphaUcPeriod"/>
            </a:pPr>
            <a:r>
              <a:rPr lang="en-US" sz="2600" dirty="0"/>
              <a:t>violet</a:t>
            </a:r>
          </a:p>
          <a:p>
            <a:pPr marL="1036638" lvl="1" indent="-458788" eaLnBrk="1" hangingPunct="1">
              <a:buFontTx/>
              <a:buAutoNum type="alphaUcPeriod"/>
            </a:pPr>
            <a:r>
              <a:rPr lang="en-US" sz="2600" dirty="0"/>
              <a:t>blue</a:t>
            </a:r>
          </a:p>
          <a:p>
            <a:pPr marL="1036638" lvl="1" indent="-458788" eaLnBrk="1" hangingPunct="1">
              <a:buFontTx/>
              <a:buAutoNum type="alphaUcPeriod"/>
            </a:pPr>
            <a:r>
              <a:rPr lang="en-US" sz="2600" dirty="0"/>
              <a:t>green</a:t>
            </a:r>
          </a:p>
          <a:p>
            <a:pPr marL="1036638" lvl="1" indent="-458788" eaLnBrk="1" hangingPunct="1">
              <a:buFontTx/>
              <a:buAutoNum type="alphaUcPeriod"/>
            </a:pPr>
            <a:r>
              <a:rPr lang="en-US" sz="2600" dirty="0"/>
              <a:t>yellow</a:t>
            </a:r>
          </a:p>
          <a:p>
            <a:pPr marL="1036638" lvl="1" indent="-458788" eaLnBrk="1" hangingPunct="1">
              <a:buFontTx/>
              <a:buAutoNum type="alphaUcPeriod"/>
            </a:pPr>
            <a:r>
              <a:rPr lang="en-US" sz="2600" dirty="0"/>
              <a:t>red</a:t>
            </a:r>
          </a:p>
        </p:txBody>
      </p:sp>
      <p:sp>
        <p:nvSpPr>
          <p:cNvPr id="10854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pic>
        <p:nvPicPr>
          <p:cNvPr id="108549" name="Picture 6" descr="c6e_sg_tyk1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6688" y="2035175"/>
            <a:ext cx="6069012" cy="3328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2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9942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2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In green plants, most of the ATP for synthesis of proteins, cytoplasmic streaming, and other cellular activities comes directly from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dirty="0"/>
              <a:t>photosystem I.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the Calvin cycle.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oxidative phosphorylation.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noncyclic photophosphorylation.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cyclic photophosphorylation.</a:t>
            </a:r>
          </a:p>
        </p:txBody>
      </p:sp>
      <p:sp>
        <p:nvSpPr>
          <p:cNvPr id="11059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5370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3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What portion of an illuminated plant cell would you expect to have the lowest pH? 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dirty="0"/>
              <a:t>nucleus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vacuole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chloroplast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 err="1"/>
              <a:t>stroma</a:t>
            </a:r>
            <a:r>
              <a:rPr lang="en-US" dirty="0"/>
              <a:t> of chloroplast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thylakoid space</a:t>
            </a:r>
          </a:p>
        </p:txBody>
      </p:sp>
      <p:sp>
        <p:nvSpPr>
          <p:cNvPr id="11264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90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1212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4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A new flower species has a unique photosynthetic pigment. The leaves of this plant appear to be reddish yellow. What wavelengths of visible light are</a:t>
            </a:r>
            <a:r>
              <a:rPr lang="en-US" sz="3000" i="1" dirty="0">
                <a:ea typeface="ＭＳ Ｐゴシック" charset="-128"/>
                <a:cs typeface="ＭＳ Ｐゴシック" charset="-128"/>
              </a:rPr>
              <a:t> not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being absorbed by this pigment?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sz="2600" dirty="0"/>
              <a:t>red and yellow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blue and violet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green and yellow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blue, green, and red 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sz="2600" dirty="0"/>
              <a:t>green, blue, and violet </a:t>
            </a:r>
          </a:p>
        </p:txBody>
      </p:sp>
      <p:sp>
        <p:nvSpPr>
          <p:cNvPr id="11469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08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5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Assume a thylakoid is somehow punctured</a:t>
            </a:r>
            <a:br>
              <a:rPr lang="en-US" sz="3000" dirty="0">
                <a:ea typeface="ＭＳ Ｐゴシック" charset="-128"/>
                <a:cs typeface="ＭＳ Ｐゴシック" charset="-128"/>
              </a:rPr>
            </a:br>
            <a:r>
              <a:rPr lang="en-US" sz="3000" dirty="0">
                <a:ea typeface="ＭＳ Ｐゴシック" charset="-128"/>
                <a:cs typeface="ＭＳ Ｐゴシック" charset="-128"/>
              </a:rPr>
              <a:t>so that the interior of the thylakoid is no longer separated from the </a:t>
            </a:r>
            <a:r>
              <a:rPr lang="en-US" sz="3000" dirty="0" err="1">
                <a:ea typeface="ＭＳ Ｐゴシック" charset="-128"/>
                <a:cs typeface="ＭＳ Ｐゴシック" charset="-128"/>
              </a:rPr>
              <a:t>stroma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. This damage will have the most direct effect on which of the following processes?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lnSpc>
                <a:spcPct val="85000"/>
              </a:lnSpc>
              <a:buFont typeface="+mj-lt"/>
              <a:buAutoNum type="alphaUcPeriod"/>
            </a:pPr>
            <a:r>
              <a:rPr lang="en-US" sz="2600" dirty="0"/>
              <a:t>the splitting of water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600" dirty="0"/>
              <a:t>the absorption of light energy by chlorophyll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600" dirty="0"/>
              <a:t>the flow of electrons from photosystem II to photosystem I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600" dirty="0"/>
              <a:t>the synthesis of ATP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600" dirty="0"/>
              <a:t>the reduction of NADP</a:t>
            </a:r>
            <a:r>
              <a:rPr lang="en-US" sz="2600" baseline="30000" dirty="0"/>
              <a:t>+</a:t>
            </a:r>
            <a:r>
              <a:rPr lang="en-US" dirty="0"/>
              <a:t> </a:t>
            </a:r>
          </a:p>
        </p:txBody>
      </p:sp>
      <p:sp>
        <p:nvSpPr>
          <p:cNvPr id="11878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27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911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/>
              <a:t>6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Which of the following conclusions does 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not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follow from studying the absorption spectrum for chlorophyll 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a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and the action spectrum for photosynthesis? </a:t>
            </a:r>
          </a:p>
          <a:p>
            <a:pPr marL="1112838" lvl="1" indent="-533400" eaLnBrk="1" hangingPunct="1">
              <a:lnSpc>
                <a:spcPct val="85000"/>
              </a:lnSpc>
              <a:buFont typeface="+mj-lt"/>
              <a:buAutoNum type="alphaUcPeriod"/>
            </a:pPr>
            <a:r>
              <a:rPr lang="en-US" sz="2400" dirty="0"/>
              <a:t>Not all wavelengths are equally effective for photosynthesis.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There must be accessory pigments that broaden</a:t>
            </a:r>
            <a:br>
              <a:rPr lang="en-US" sz="2400" dirty="0"/>
            </a:br>
            <a:r>
              <a:rPr lang="en-US" sz="2400" dirty="0"/>
              <a:t>the spectrum of light that contributes energy for photosynthesis.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The red and blue areas of the spectrum are most effective in driving photosynthesis.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Chlorophyll owes its color to the absorption of</a:t>
            </a:r>
            <a:br>
              <a:rPr lang="en-US" sz="2400" dirty="0"/>
            </a:br>
            <a:r>
              <a:rPr lang="en-US" sz="2400" dirty="0"/>
              <a:t>green light. </a:t>
            </a:r>
          </a:p>
          <a:p>
            <a:pPr marL="1112838" lvl="1" indent="-533400" eaLnBrk="1" hangingPunct="1">
              <a:lnSpc>
                <a:spcPct val="85000"/>
              </a:lnSpc>
              <a:buFontTx/>
              <a:buAutoNum type="alphaUcPeriod"/>
            </a:pPr>
            <a:r>
              <a:rPr lang="en-US" sz="2400" dirty="0"/>
              <a:t>Chlorophyll </a:t>
            </a:r>
            <a:r>
              <a:rPr lang="en-US" sz="2400" i="1" dirty="0"/>
              <a:t>a</a:t>
            </a:r>
            <a:r>
              <a:rPr lang="en-US" sz="2400" dirty="0"/>
              <a:t> has two absorption peaks. </a:t>
            </a:r>
          </a:p>
        </p:txBody>
      </p:sp>
      <p:sp>
        <p:nvSpPr>
          <p:cNvPr id="1228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66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91175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FontTx/>
              <a:buAutoNum type="arabicPeriod" startAt="7"/>
            </a:pPr>
            <a:r>
              <a:rPr lang="en-US" sz="2800" dirty="0"/>
              <a:t>Diagram Time!</a:t>
            </a:r>
          </a:p>
          <a:p>
            <a:pPr marL="0" indent="0" eaLnBrk="1" hangingPunct="1">
              <a:lnSpc>
                <a:spcPct val="95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en-US" sz="2800" dirty="0"/>
              <a:t>Draw a symbolic representation of the </a:t>
            </a:r>
            <a:r>
              <a:rPr lang="en-US" sz="2800" dirty="0" smtClean="0"/>
              <a:t>chloroplast electron </a:t>
            </a:r>
            <a:r>
              <a:rPr lang="en-US" sz="2800" dirty="0"/>
              <a:t>transport chain (include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and the thylakoid space)</a:t>
            </a:r>
            <a:r>
              <a:rPr lang="en-US" sz="2800" dirty="0"/>
              <a:t>.</a:t>
            </a:r>
          </a:p>
          <a:p>
            <a:pPr marL="0" indent="0" eaLnBrk="1" hangingPunct="1">
              <a:lnSpc>
                <a:spcPct val="95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95000"/>
              </a:lnSpc>
              <a:buNone/>
            </a:pPr>
            <a:r>
              <a:rPr lang="en-US" sz="2800" dirty="0"/>
              <a:t>Show the interactions of </a:t>
            </a:r>
            <a:r>
              <a:rPr lang="en-US" sz="2800" smtClean="0"/>
              <a:t>light, NADPH</a:t>
            </a:r>
            <a:r>
              <a:rPr lang="en-US" sz="2800" dirty="0"/>
              <a:t>, </a:t>
            </a:r>
            <a:r>
              <a:rPr lang="en-US" sz="2800" dirty="0" smtClean="0"/>
              <a:t>electrons</a:t>
            </a:r>
            <a:r>
              <a:rPr lang="en-US" sz="2800" dirty="0"/>
              <a:t>, protons, ADP, Pi, and ATP with the electron transport chain that lead to </a:t>
            </a:r>
            <a:r>
              <a:rPr lang="en-US" sz="2800" dirty="0" smtClean="0"/>
              <a:t>photophosphorylation</a:t>
            </a:r>
            <a:r>
              <a:rPr lang="en-US" sz="2800" dirty="0"/>
              <a:t>.</a:t>
            </a:r>
            <a:endParaRPr lang="en-US" sz="2400" dirty="0"/>
          </a:p>
          <a:p>
            <a:pPr marL="609600" indent="-609600" eaLnBrk="1" hangingPunct="1">
              <a:buFontTx/>
              <a:buAutoNum type="arabicPeriod" startAt="7"/>
            </a:pPr>
            <a:endParaRPr lang="en-US" sz="2400" dirty="0"/>
          </a:p>
        </p:txBody>
      </p:sp>
      <p:sp>
        <p:nvSpPr>
          <p:cNvPr id="122883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188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Factors affecting Photosynthesis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2046288"/>
            <a:ext cx="3927475" cy="4191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CA" sz="2800" b="1"/>
              <a:t>3. Carbon dioxide</a:t>
            </a:r>
          </a:p>
          <a:p>
            <a:pPr lvl="1"/>
            <a:r>
              <a:rPr lang="en-CA" sz="2400" b="1"/>
              <a:t>Increasing carbon dioxide increases</a:t>
            </a:r>
            <a:r>
              <a:rPr lang="en-CA" sz="2400"/>
              <a:t> photosynthesis 	</a:t>
            </a:r>
            <a:endParaRPr lang="en-CA" sz="2400" b="1"/>
          </a:p>
          <a:p>
            <a:endParaRPr lang="en-CA" sz="280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CA" sz="2800"/>
          </a:p>
        </p:txBody>
      </p:sp>
      <p:pic>
        <p:nvPicPr>
          <p:cNvPr id="59397" name="Picture 5" descr="co2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87550"/>
            <a:ext cx="4572000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uesc_06_img0338"/>
          <p:cNvPicPr>
            <a:picLocks noChangeAspect="1" noChangeArrowheads="1"/>
          </p:cNvPicPr>
          <p:nvPr/>
        </p:nvPicPr>
        <p:blipFill>
          <a:blip r:embed="rId3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Factors affecting Photosynthesis</a:t>
            </a:r>
          </a:p>
        </p:txBody>
      </p:sp>
      <p:sp>
        <p:nvSpPr>
          <p:cNvPr id="6144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44675"/>
            <a:ext cx="4525963" cy="425132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CA" b="1" dirty="0"/>
              <a:t>4.  </a:t>
            </a:r>
            <a:r>
              <a:rPr lang="en-CA" b="1" dirty="0">
                <a:solidFill>
                  <a:schemeClr val="bg1"/>
                </a:solidFill>
              </a:rPr>
              <a:t>Water</a:t>
            </a:r>
            <a:endParaRPr lang="en-CA" dirty="0">
              <a:solidFill>
                <a:schemeClr val="bg1"/>
              </a:solidFill>
            </a:endParaRPr>
          </a:p>
          <a:p>
            <a:pPr lvl="1"/>
            <a:r>
              <a:rPr lang="en-CA" dirty="0">
                <a:solidFill>
                  <a:schemeClr val="bg1"/>
                </a:solidFill>
              </a:rPr>
              <a:t>If water is not available, stomata close and there is decreased CO</a:t>
            </a:r>
            <a:r>
              <a:rPr lang="en-CA" sz="1600" dirty="0">
                <a:solidFill>
                  <a:schemeClr val="bg1"/>
                </a:solidFill>
              </a:rPr>
              <a:t>2 </a:t>
            </a:r>
          </a:p>
          <a:p>
            <a:endParaRPr lang="en-CA" dirty="0"/>
          </a:p>
        </p:txBody>
      </p:sp>
      <p:pic>
        <p:nvPicPr>
          <p:cNvPr id="61445" name="Picture 5" descr="art0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844675"/>
            <a:ext cx="3051175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343775" y="4519613"/>
            <a:ext cx="1017587" cy="1417637"/>
            <a:chOff x="4628" y="3106"/>
            <a:chExt cx="641" cy="893"/>
          </a:xfrm>
        </p:grpSpPr>
        <p:pic>
          <p:nvPicPr>
            <p:cNvPr id="381970" name="Picture 18" descr="drop0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8" r="14328"/>
            <a:stretch>
              <a:fillRect/>
            </a:stretch>
          </p:blipFill>
          <p:spPr bwMode="auto">
            <a:xfrm>
              <a:off x="4628" y="3106"/>
              <a:ext cx="641" cy="893"/>
            </a:xfrm>
            <a:prstGeom prst="rect">
              <a:avLst/>
            </a:prstGeom>
            <a:noFill/>
          </p:spPr>
        </p:pic>
        <p:sp>
          <p:nvSpPr>
            <p:cNvPr id="381971" name="Rectangle 19"/>
            <p:cNvSpPr>
              <a:spLocks noChangeArrowheads="1"/>
            </p:cNvSpPr>
            <p:nvPr/>
          </p:nvSpPr>
          <p:spPr bwMode="auto">
            <a:xfrm>
              <a:off x="4826" y="3302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381972" name="Rectangle 20"/>
            <p:cNvSpPr>
              <a:spLocks noChangeArrowheads="1"/>
            </p:cNvSpPr>
            <p:nvPr/>
          </p:nvSpPr>
          <p:spPr bwMode="auto">
            <a:xfrm>
              <a:off x="4921" y="3542"/>
              <a:ext cx="2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81974" name="Rectangle 22"/>
            <p:cNvSpPr>
              <a:spLocks noChangeArrowheads="1"/>
            </p:cNvSpPr>
            <p:nvPr/>
          </p:nvSpPr>
          <p:spPr bwMode="auto">
            <a:xfrm>
              <a:off x="4721" y="3507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381975" name="Rectangle 23"/>
            <p:cNvSpPr>
              <a:spLocks noChangeArrowheads="1"/>
            </p:cNvSpPr>
            <p:nvPr/>
          </p:nvSpPr>
          <p:spPr bwMode="auto">
            <a:xfrm>
              <a:off x="4803" y="3617"/>
              <a:ext cx="2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172450" y="3730625"/>
            <a:ext cx="817562" cy="1417638"/>
            <a:chOff x="1575" y="1882"/>
            <a:chExt cx="515" cy="893"/>
          </a:xfrm>
        </p:grpSpPr>
        <p:pic>
          <p:nvPicPr>
            <p:cNvPr id="381967" name="Picture 15" descr="drop0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92" r="21492"/>
            <a:stretch>
              <a:fillRect/>
            </a:stretch>
          </p:blipFill>
          <p:spPr bwMode="auto">
            <a:xfrm>
              <a:off x="1577" y="1882"/>
              <a:ext cx="513" cy="893"/>
            </a:xfrm>
            <a:prstGeom prst="rect">
              <a:avLst/>
            </a:prstGeom>
            <a:noFill/>
          </p:spPr>
        </p:pic>
        <p:sp>
          <p:nvSpPr>
            <p:cNvPr id="381968" name="Rectangle 16"/>
            <p:cNvSpPr>
              <a:spLocks noChangeArrowheads="1"/>
            </p:cNvSpPr>
            <p:nvPr/>
          </p:nvSpPr>
          <p:spPr bwMode="auto">
            <a:xfrm>
              <a:off x="1575" y="2264"/>
              <a:ext cx="50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H</a:t>
              </a:r>
              <a:r>
                <a:rPr 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sz="26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381954" name="AutoShape 2"/>
          <p:cNvSpPr>
            <a:spLocks noChangeArrowheads="1"/>
          </p:cNvSpPr>
          <p:nvPr/>
        </p:nvSpPr>
        <p:spPr bwMode="auto">
          <a:xfrm>
            <a:off x="2360612" y="1435100"/>
            <a:ext cx="1447800" cy="10128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be a </a:t>
            </a:r>
            <a:r>
              <a:rPr lang="en-US" dirty="0" smtClean="0">
                <a:solidFill>
                  <a:srgbClr val="0C8F0F"/>
                </a:solidFill>
              </a:rPr>
              <a:t>plant?</a:t>
            </a:r>
            <a:endParaRPr lang="en-US" dirty="0"/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74712" y="1092200"/>
            <a:ext cx="785495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Need to…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collect </a:t>
            </a:r>
            <a:r>
              <a:rPr lang="en-US" dirty="0">
                <a:solidFill>
                  <a:srgbClr val="CC0000"/>
                </a:solidFill>
              </a:rPr>
              <a:t>light</a:t>
            </a:r>
            <a:r>
              <a:rPr lang="en-US" dirty="0"/>
              <a:t> energy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transform it into chemical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 </a:t>
            </a:r>
            <a:r>
              <a:rPr lang="en-US" dirty="0">
                <a:solidFill>
                  <a:srgbClr val="CC0000"/>
                </a:solidFill>
              </a:rPr>
              <a:t>light</a:t>
            </a:r>
            <a:r>
              <a:rPr lang="en-US" dirty="0"/>
              <a:t> energy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in a stable form to be moved around </a:t>
            </a:r>
            <a:br>
              <a:rPr lang="en-US" dirty="0"/>
            </a:br>
            <a:r>
              <a:rPr lang="en-US" dirty="0"/>
              <a:t>the plant or stored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get </a:t>
            </a:r>
            <a:r>
              <a:rPr lang="en-US" u="sng" dirty="0">
                <a:solidFill>
                  <a:srgbClr val="CC0000"/>
                </a:solidFill>
              </a:rPr>
              <a:t>building block atoms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environment </a:t>
            </a:r>
          </a:p>
          <a:p>
            <a:pPr marL="1085850" lvl="2">
              <a:lnSpc>
                <a:spcPct val="90000"/>
              </a:lnSpc>
            </a:pPr>
            <a:r>
              <a:rPr lang="en-US" dirty="0" err="1"/>
              <a:t>C,H,O,N,P,K,S,Mg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produce all </a:t>
            </a:r>
            <a:r>
              <a:rPr lang="en-US" u="sng" dirty="0">
                <a:solidFill>
                  <a:srgbClr val="CC0000"/>
                </a:solidFill>
              </a:rPr>
              <a:t>organic molecules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needed for growth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carbohydrates, proteins, lipids, nucleic acids</a:t>
            </a:r>
          </a:p>
        </p:txBody>
      </p:sp>
      <p:sp>
        <p:nvSpPr>
          <p:cNvPr id="381957" name="AutoShape 5"/>
          <p:cNvSpPr>
            <a:spLocks noChangeArrowheads="1"/>
          </p:cNvSpPr>
          <p:nvPr/>
        </p:nvSpPr>
        <p:spPr bwMode="auto">
          <a:xfrm>
            <a:off x="6515100" y="1231900"/>
            <a:ext cx="1817687" cy="11906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200" b="1">
                <a:solidFill>
                  <a:srgbClr val="FFEA18"/>
                </a:solidFill>
              </a:rPr>
              <a:t>ATP</a:t>
            </a:r>
            <a:endParaRPr lang="en-US" sz="4400" b="1">
              <a:solidFill>
                <a:schemeClr val="tx2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3016250"/>
            <a:ext cx="1431925" cy="763588"/>
            <a:chOff x="3648" y="2159"/>
            <a:chExt cx="902" cy="481"/>
          </a:xfrm>
        </p:grpSpPr>
        <p:sp>
          <p:nvSpPr>
            <p:cNvPr id="381959" name="AutoShape 7"/>
            <p:cNvSpPr>
              <a:spLocks noChangeArrowheads="1"/>
            </p:cNvSpPr>
            <p:nvPr/>
          </p:nvSpPr>
          <p:spPr bwMode="auto">
            <a:xfrm>
              <a:off x="3819" y="2159"/>
              <a:ext cx="556" cy="481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3648" y="2246"/>
              <a:ext cx="90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glucose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932612" y="3787775"/>
            <a:ext cx="1281113" cy="1158875"/>
            <a:chOff x="4196" y="2762"/>
            <a:chExt cx="807" cy="730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4196" y="2762"/>
              <a:ext cx="807" cy="730"/>
              <a:chOff x="3696" y="2112"/>
              <a:chExt cx="1008" cy="912"/>
            </a:xfrm>
          </p:grpSpPr>
          <p:sp>
            <p:nvSpPr>
              <p:cNvPr id="381962" name="AutoShape 10"/>
              <p:cNvSpPr>
                <a:spLocks noChangeArrowheads="1"/>
              </p:cNvSpPr>
              <p:nvPr/>
            </p:nvSpPr>
            <p:spPr bwMode="auto">
              <a:xfrm>
                <a:off x="3744" y="2112"/>
                <a:ext cx="960" cy="672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81963" name="Oval 11"/>
              <p:cNvSpPr>
                <a:spLocks noChangeArrowheads="1"/>
              </p:cNvSpPr>
              <p:nvPr/>
            </p:nvSpPr>
            <p:spPr bwMode="auto">
              <a:xfrm>
                <a:off x="3696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64" name="Oval 12"/>
              <p:cNvSpPr>
                <a:spLocks noChangeArrowheads="1"/>
              </p:cNvSpPr>
              <p:nvPr/>
            </p:nvSpPr>
            <p:spPr bwMode="auto">
              <a:xfrm>
                <a:off x="3783" y="273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1965" name="Text Box 13"/>
            <p:cNvSpPr txBox="1">
              <a:spLocks noChangeArrowheads="1"/>
            </p:cNvSpPr>
            <p:nvPr/>
          </p:nvSpPr>
          <p:spPr bwMode="auto">
            <a:xfrm>
              <a:off x="4348" y="2867"/>
              <a:ext cx="5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CO</a:t>
              </a:r>
              <a:r>
                <a:rPr lang="en-US" sz="2800" b="1" baseline="-25000">
                  <a:solidFill>
                    <a:srgbClr val="000000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nimBg="1"/>
      <p:bldP spid="381956" grpId="0" build="p" autoUpdateAnimBg="0"/>
      <p:bldP spid="3819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structure </a:t>
            </a:r>
          </a:p>
        </p:txBody>
      </p:sp>
      <p:sp>
        <p:nvSpPr>
          <p:cNvPr id="3860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93800"/>
            <a:ext cx="5257800" cy="5029200"/>
          </a:xfrm>
        </p:spPr>
        <p:txBody>
          <a:bodyPr/>
          <a:lstStyle/>
          <a:p>
            <a:r>
              <a:rPr lang="en-US" dirty="0"/>
              <a:t>Obtaining raw materials</a:t>
            </a:r>
          </a:p>
          <a:p>
            <a:pPr lvl="1"/>
            <a:r>
              <a:rPr lang="en-US" u="sng" dirty="0"/>
              <a:t>sunlight</a:t>
            </a:r>
            <a:endParaRPr lang="en-US" dirty="0"/>
          </a:p>
          <a:p>
            <a:pPr lvl="2"/>
            <a:r>
              <a:rPr lang="en-US" u="sng" dirty="0">
                <a:solidFill>
                  <a:srgbClr val="006800"/>
                </a:solidFill>
              </a:rPr>
              <a:t>leaves</a:t>
            </a:r>
            <a:r>
              <a:rPr lang="en-US" dirty="0"/>
              <a:t> = solar collectors</a:t>
            </a:r>
          </a:p>
          <a:p>
            <a:pPr lvl="1"/>
            <a:r>
              <a:rPr lang="en-US" u="sng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pPr lvl="2"/>
            <a:r>
              <a:rPr lang="en-US" u="sng" dirty="0" err="1">
                <a:solidFill>
                  <a:srgbClr val="CC0000"/>
                </a:solidFill>
              </a:rPr>
              <a:t>stomates</a:t>
            </a:r>
            <a:r>
              <a:rPr lang="en-US" dirty="0"/>
              <a:t> = gas exchange</a:t>
            </a:r>
          </a:p>
          <a:p>
            <a:pPr lvl="1"/>
            <a:r>
              <a:rPr lang="en-US" u="sng" dirty="0"/>
              <a:t>H</a:t>
            </a:r>
            <a:r>
              <a:rPr lang="en-US" baseline="-25000" dirty="0"/>
              <a:t>2</a:t>
            </a:r>
            <a:r>
              <a:rPr lang="en-US" u="sng" dirty="0"/>
              <a:t>O</a:t>
            </a:r>
            <a:endParaRPr lang="en-US" dirty="0"/>
          </a:p>
          <a:p>
            <a:pPr lvl="2"/>
            <a:r>
              <a:rPr lang="en-US" dirty="0"/>
              <a:t>uptake from </a:t>
            </a:r>
            <a:r>
              <a:rPr lang="en-US" u="sng" dirty="0">
                <a:solidFill>
                  <a:srgbClr val="CC0000"/>
                </a:solidFill>
              </a:rPr>
              <a:t>roots</a:t>
            </a:r>
            <a:endParaRPr lang="en-US" dirty="0"/>
          </a:p>
          <a:p>
            <a:pPr lvl="1"/>
            <a:r>
              <a:rPr lang="en-US" u="sng" dirty="0"/>
              <a:t>nutrients</a:t>
            </a:r>
            <a:endParaRPr lang="en-US" dirty="0"/>
          </a:p>
          <a:p>
            <a:pPr lvl="2"/>
            <a:r>
              <a:rPr lang="en-US" dirty="0"/>
              <a:t>N, P, K, S, Mg, Fe… </a:t>
            </a:r>
          </a:p>
          <a:p>
            <a:pPr lvl="2"/>
            <a:r>
              <a:rPr lang="en-US" dirty="0"/>
              <a:t>uptake from </a:t>
            </a:r>
            <a:r>
              <a:rPr lang="en-US" u="sng" dirty="0">
                <a:solidFill>
                  <a:srgbClr val="CC0000"/>
                </a:solidFill>
              </a:rPr>
              <a:t>roots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02" y="914400"/>
            <a:ext cx="3826998" cy="500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32" name="Picture 8" descr="10_03Chloroplast_C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1219200"/>
            <a:ext cx="3365500" cy="5638800"/>
          </a:xfrm>
          <a:prstGeom prst="rect">
            <a:avLst/>
          </a:prstGeom>
          <a:noFill/>
        </p:spPr>
      </p:pic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Chloroplasts</a:t>
            </a:r>
          </a:p>
        </p:txBody>
      </p:sp>
      <p:sp>
        <p:nvSpPr>
          <p:cNvPr id="461835" name="Rectangle 11"/>
          <p:cNvSpPr>
            <a:spLocks noChangeArrowheads="1"/>
          </p:cNvSpPr>
          <p:nvPr/>
        </p:nvSpPr>
        <p:spPr bwMode="auto">
          <a:xfrm>
            <a:off x="1044575" y="3165475"/>
            <a:ext cx="2298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076309"/>
                </a:solidFill>
              </a:rPr>
              <a:t>chloroplasts</a:t>
            </a:r>
            <a:br>
              <a:rPr lang="en-US" sz="2800" b="1">
                <a:solidFill>
                  <a:srgbClr val="076309"/>
                </a:solidFill>
              </a:rPr>
            </a:br>
            <a:r>
              <a:rPr lang="en-US" sz="2800" b="1">
                <a:solidFill>
                  <a:srgbClr val="076309"/>
                </a:solidFill>
              </a:rPr>
              <a:t>in plant cell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3225800" y="1190625"/>
            <a:ext cx="2312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b="1">
                <a:solidFill>
                  <a:srgbClr val="076309"/>
                </a:solidFill>
              </a:rPr>
              <a:t>cross section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of leaf</a:t>
            </a:r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-63500" y="1350963"/>
            <a:ext cx="134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76309"/>
                </a:solidFill>
              </a:rPr>
              <a:t>leaves</a:t>
            </a:r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273050" y="5643563"/>
            <a:ext cx="2238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 u="sng">
                <a:solidFill>
                  <a:srgbClr val="076309"/>
                </a:solidFill>
              </a:rPr>
              <a:t>chloroplast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39" name="Rectangle 15"/>
          <p:cNvSpPr>
            <a:spLocks noChangeArrowheads="1"/>
          </p:cNvSpPr>
          <p:nvPr/>
        </p:nvSpPr>
        <p:spPr bwMode="auto">
          <a:xfrm>
            <a:off x="5627688" y="1063625"/>
            <a:ext cx="2865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absorb</a:t>
            </a:r>
            <a:br>
              <a:rPr lang="en-US" sz="3000" b="1">
                <a:solidFill>
                  <a:srgbClr val="CC0000"/>
                </a:solidFill>
              </a:rPr>
            </a:br>
            <a:r>
              <a:rPr lang="en-US" sz="3000" b="1">
                <a:solidFill>
                  <a:srgbClr val="CC0000"/>
                </a:solidFill>
              </a:rPr>
              <a:t>sunlight &amp; CO</a:t>
            </a:r>
            <a:r>
              <a:rPr lang="en-US" sz="3000" b="1" baseline="-25000">
                <a:solidFill>
                  <a:srgbClr val="CC0000"/>
                </a:solidFill>
              </a:rPr>
              <a:t>2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40" name="Rectangle 16"/>
          <p:cNvSpPr>
            <a:spLocks noChangeArrowheads="1"/>
          </p:cNvSpPr>
          <p:nvPr/>
        </p:nvSpPr>
        <p:spPr bwMode="auto">
          <a:xfrm>
            <a:off x="6103938" y="5791200"/>
            <a:ext cx="2957512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make</a:t>
            </a:r>
            <a:br>
              <a:rPr lang="en-US" sz="3000" b="1">
                <a:solidFill>
                  <a:srgbClr val="CC0000"/>
                </a:solidFill>
              </a:rPr>
            </a:br>
            <a:r>
              <a:rPr lang="en-US" sz="3000" b="1">
                <a:solidFill>
                  <a:srgbClr val="CC0000"/>
                </a:solidFill>
              </a:rPr>
              <a:t>energy &amp; sugar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41" name="Rectangle 17"/>
          <p:cNvSpPr>
            <a:spLocks noChangeArrowheads="1"/>
          </p:cNvSpPr>
          <p:nvPr/>
        </p:nvSpPr>
        <p:spPr bwMode="auto">
          <a:xfrm>
            <a:off x="3763963" y="5392738"/>
            <a:ext cx="214788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b="1">
                <a:solidFill>
                  <a:srgbClr val="076309"/>
                </a:solidFill>
              </a:rPr>
              <a:t>chloroplasts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contain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chlorophyll</a:t>
            </a:r>
          </a:p>
        </p:txBody>
      </p:sp>
      <p:sp>
        <p:nvSpPr>
          <p:cNvPr id="461843" name="Line 19"/>
          <p:cNvSpPr>
            <a:spLocks noChangeShapeType="1"/>
          </p:cNvSpPr>
          <p:nvPr/>
        </p:nvSpPr>
        <p:spPr bwMode="auto">
          <a:xfrm>
            <a:off x="7273925" y="4964113"/>
            <a:ext cx="288925" cy="909637"/>
          </a:xfrm>
          <a:prstGeom prst="line">
            <a:avLst/>
          </a:prstGeom>
          <a:noFill/>
          <a:ln w="57150">
            <a:solidFill>
              <a:srgbClr val="66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7938" y="1933575"/>
            <a:ext cx="1366837" cy="1774825"/>
            <a:chOff x="3168" y="3696"/>
            <a:chExt cx="861" cy="111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168" y="3696"/>
              <a:ext cx="861" cy="1118"/>
              <a:chOff x="1296" y="2482"/>
              <a:chExt cx="528" cy="686"/>
            </a:xfrm>
          </p:grpSpPr>
          <p:sp>
            <p:nvSpPr>
              <p:cNvPr id="461828" name="AutoShape 4"/>
              <p:cNvSpPr>
                <a:spLocks noChangeArrowheads="1"/>
              </p:cNvSpPr>
              <p:nvPr/>
            </p:nvSpPr>
            <p:spPr bwMode="auto">
              <a:xfrm>
                <a:off x="1392" y="2482"/>
                <a:ext cx="432" cy="302"/>
              </a:xfrm>
              <a:prstGeom prst="cloudCallout">
                <a:avLst>
                  <a:gd name="adj1" fmla="val -69444"/>
                  <a:gd name="adj2" fmla="val 216889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1829" name="Rectangle 5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30" name="Rectangle 6"/>
              <p:cNvSpPr>
                <a:spLocks noChangeArrowheads="1"/>
              </p:cNvSpPr>
              <p:nvPr/>
            </p:nvSpPr>
            <p:spPr bwMode="auto">
              <a:xfrm>
                <a:off x="1296" y="3072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32" y="3811"/>
              <a:ext cx="50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600" b="1">
                  <a:solidFill>
                    <a:srgbClr val="0F116A"/>
                  </a:solidFill>
                </a:rPr>
                <a:t>CO</a:t>
              </a:r>
              <a:r>
                <a:rPr lang="en-US" sz="2600" b="1" baseline="-25000">
                  <a:solidFill>
                    <a:srgbClr val="0F116A"/>
                  </a:solidFill>
                </a:rPr>
                <a:t>2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pic>
        <p:nvPicPr>
          <p:cNvPr id="461834" name="Picture 10" descr="10_07WhyLeavesAreGreen_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1113" y="1966913"/>
            <a:ext cx="3646487" cy="3657600"/>
          </a:xfrm>
          <a:prstGeom prst="rect">
            <a:avLst/>
          </a:prstGeom>
          <a:noFill/>
        </p:spPr>
      </p:pic>
      <p:sp>
        <p:nvSpPr>
          <p:cNvPr id="461842" name="Line 18"/>
          <p:cNvSpPr>
            <a:spLocks noChangeShapeType="1"/>
          </p:cNvSpPr>
          <p:nvPr/>
        </p:nvSpPr>
        <p:spPr bwMode="auto">
          <a:xfrm flipH="1">
            <a:off x="6951663" y="2570163"/>
            <a:ext cx="1444625" cy="1417637"/>
          </a:xfrm>
          <a:prstGeom prst="line">
            <a:avLst/>
          </a:prstGeom>
          <a:noFill/>
          <a:ln w="57150">
            <a:solidFill>
              <a:srgbClr val="0F116A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52" name="AutoShape 28"/>
          <p:cNvSpPr>
            <a:spLocks noChangeArrowheads="1"/>
          </p:cNvSpPr>
          <p:nvPr/>
        </p:nvSpPr>
        <p:spPr bwMode="auto">
          <a:xfrm>
            <a:off x="5729288" y="1865313"/>
            <a:ext cx="1447800" cy="10128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853" name="Line 29"/>
          <p:cNvSpPr>
            <a:spLocks noChangeShapeType="1"/>
          </p:cNvSpPr>
          <p:nvPr/>
        </p:nvSpPr>
        <p:spPr bwMode="auto">
          <a:xfrm>
            <a:off x="6565900" y="2768600"/>
            <a:ext cx="420688" cy="1219200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2390</Words>
  <Application>Microsoft Office PowerPoint</Application>
  <PresentationFormat>On-screen Show (4:3)</PresentationFormat>
  <Paragraphs>614</Paragraphs>
  <Slides>46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Big Questions</vt:lpstr>
      <vt:lpstr>Factors affecting photosynthesis</vt:lpstr>
      <vt:lpstr>Factors affecting Photosynthesis</vt:lpstr>
      <vt:lpstr>Factors affecting Photosynthesis</vt:lpstr>
      <vt:lpstr>Factors affecting Photosynthesis</vt:lpstr>
      <vt:lpstr>What does it mean to be a plant?</vt:lpstr>
      <vt:lpstr>Plant structure </vt:lpstr>
      <vt:lpstr>Chloroplasts</vt:lpstr>
      <vt:lpstr>Plant structure </vt:lpstr>
      <vt:lpstr>Photosynthesis</vt:lpstr>
      <vt:lpstr>Light reactions</vt:lpstr>
      <vt:lpstr>Light-Dependent phase </vt:lpstr>
      <vt:lpstr>A) Photolysis</vt:lpstr>
      <vt:lpstr>B)  Phosphorylation</vt:lpstr>
      <vt:lpstr>The Overview</vt:lpstr>
      <vt:lpstr>PowerPoint Presentation</vt:lpstr>
      <vt:lpstr>PowerPoint Presentation</vt:lpstr>
      <vt:lpstr>Chloroplasts vs. Mitochondria</vt:lpstr>
      <vt:lpstr>Chloroplasts vs. Mitochondria</vt:lpstr>
      <vt:lpstr>Pigments of photosynthesis </vt:lpstr>
      <vt:lpstr>Excited Chlorophyll</vt:lpstr>
      <vt:lpstr>A Look at Light</vt:lpstr>
      <vt:lpstr>Light: absorption spectra</vt:lpstr>
      <vt:lpstr>Photosystems of photosynthesis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 of Photosynthesis</vt:lpstr>
      <vt:lpstr>Experimental evidence</vt:lpstr>
      <vt:lpstr>Noncyclic Photophosphorylation</vt:lpstr>
      <vt:lpstr>Cyclic photophosphorylation</vt:lpstr>
      <vt:lpstr>Photophosphorylation </vt:lpstr>
      <vt:lpstr>Photosynthesis summary </vt:lpstr>
      <vt:lpstr>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2010edit</dc:title>
  <dc:subject/>
  <dc:creator>Kim Foglia/David Knuffke</dc:creator>
  <cp:keywords/>
  <dc:description/>
  <cp:lastModifiedBy>House, Jacob</cp:lastModifiedBy>
  <cp:revision>180</cp:revision>
  <cp:lastPrinted>2010-11-14T17:10:44Z</cp:lastPrinted>
  <dcterms:created xsi:type="dcterms:W3CDTF">2011-11-16T05:03:36Z</dcterms:created>
  <dcterms:modified xsi:type="dcterms:W3CDTF">2013-12-02T16:18:14Z</dcterms:modified>
  <cp:category/>
</cp:coreProperties>
</file>