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58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70" r:id="rId18"/>
    <p:sldId id="271" r:id="rId19"/>
    <p:sldId id="279" r:id="rId20"/>
    <p:sldId id="280" r:id="rId21"/>
    <p:sldId id="287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93" r:id="rId34"/>
    <p:sldId id="294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5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879D7-0E3D-46AF-94FF-B608555DA07C}" type="datetimeFigureOut">
              <a:rPr lang="en-US" smtClean="0"/>
              <a:t>5/23/2015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2C1D-ABE7-40EF-BE8B-085E6EFA1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495855/student_view0/chapter28/animation__random_orientation_of_chromosomes_during_meiosi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i-biology.n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381000"/>
            <a:ext cx="746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3352800" cy="1295400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rgbClr val="002060"/>
                </a:solidFill>
              </a:rPr>
              <a:t>Meiosis (3.3)</a:t>
            </a:r>
            <a:r>
              <a:rPr lang="en-US" b="1" u="sng" dirty="0" smtClean="0">
                <a:solidFill>
                  <a:srgbClr val="002060"/>
                </a:solidFill>
              </a:rPr>
              <a:t/>
            </a:r>
            <a:br>
              <a:rPr lang="en-US" b="1" u="sng" dirty="0" smtClean="0">
                <a:solidFill>
                  <a:srgbClr val="002060"/>
                </a:solidFill>
              </a:rPr>
            </a:br>
            <a:r>
              <a:rPr lang="en-US" sz="3300" u="sng" dirty="0" smtClean="0">
                <a:solidFill>
                  <a:srgbClr val="002060"/>
                </a:solidFill>
              </a:rPr>
              <a:t>IB Diploma Biology</a:t>
            </a:r>
            <a:endParaRPr lang="en-US" sz="3300" u="sng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48199" y="5328508"/>
            <a:ext cx="4267201" cy="1148492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b="1" i="1" dirty="0" smtClean="0">
                <a:solidFill>
                  <a:srgbClr val="002060"/>
                </a:solidFill>
              </a:rPr>
              <a:t>Essential Idea: </a:t>
            </a:r>
            <a:r>
              <a:rPr lang="en-US" sz="2400" i="1" dirty="0" smtClean="0">
                <a:solidFill>
                  <a:srgbClr val="002060"/>
                </a:solidFill>
              </a:rPr>
              <a:t>Meiosis produces genetically-varied, haploid cells needed for sexual reproduction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912"/>
            <a:ext cx="9144000" cy="50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3.3.4 The early stages of meiosis involve pairing of homologous chromosomes and crossing over followed by </a:t>
            </a:r>
            <a:r>
              <a:rPr lang="en-US" sz="2200" b="1" dirty="0" smtClean="0">
                <a:solidFill>
                  <a:srgbClr val="002060"/>
                </a:solidFill>
              </a:rPr>
              <a:t>condensation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3.3.5 Orientation of pairs of homologous chromosomes prior to separation is </a:t>
            </a:r>
            <a:r>
              <a:rPr lang="en-US" sz="2200" b="1" dirty="0" smtClean="0">
                <a:solidFill>
                  <a:srgbClr val="002060"/>
                </a:solidFill>
              </a:rPr>
              <a:t>random</a:t>
            </a:r>
            <a:endParaRPr lang="en-US" sz="2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399" y="838200"/>
                <a:ext cx="5867401" cy="3330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 smtClean="0"/>
                  <a:t>Unlike</a:t>
                </a:r>
                <a:r>
                  <a:rPr lang="en-US" sz="1900" dirty="0" smtClean="0"/>
                  <a:t> Metaphase of Mitosis (where all 46 chromosomes line up down the middle of the cell), in Metaphase I of Meiosis, the bivalents (or homologous pairs) line up to be separated by the spindle fibers</a:t>
                </a:r>
              </a:p>
              <a:p>
                <a:endParaRPr lang="en-US" sz="1000" dirty="0"/>
              </a:p>
              <a:p>
                <a:r>
                  <a:rPr lang="en-US" sz="1900" b="1" dirty="0" smtClean="0"/>
                  <a:t>The orientation of the bivalents is random </a:t>
                </a:r>
                <a:r>
                  <a:rPr lang="en-US" sz="1900" dirty="0" smtClean="0"/>
                  <a:t>and affects which of the homologous chromosomes will be assorted into which sex cell</a:t>
                </a:r>
              </a:p>
              <a:p>
                <a:endParaRPr lang="en-US" sz="1000" dirty="0"/>
              </a:p>
              <a:p>
                <a:r>
                  <a:rPr lang="en-US" sz="1900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sz="1900" b="1" i="1" smtClean="0">
                            <a:latin typeface="Cambria Math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en-US" sz="1900" dirty="0" smtClean="0"/>
                  <a:t> ways the 23 pairs could arrange at this stage, giving more than </a:t>
                </a:r>
                <a:r>
                  <a:rPr lang="en-US" sz="1900" i="1" dirty="0" smtClean="0"/>
                  <a:t>8 million </a:t>
                </a:r>
                <a:r>
                  <a:rPr lang="en-US" sz="1900" dirty="0" smtClean="0"/>
                  <a:t>possible ways of dividing the bivalents – </a:t>
                </a:r>
                <a:r>
                  <a:rPr lang="en-US" sz="1900" i="1" dirty="0" smtClean="0"/>
                  <a:t>another source of variation!</a:t>
                </a:r>
                <a:endParaRPr lang="en-US" sz="1900" i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838200"/>
                <a:ext cx="5867401" cy="3330655"/>
              </a:xfrm>
              <a:prstGeom prst="rect">
                <a:avLst/>
              </a:prstGeom>
              <a:blipFill rotWithShape="1">
                <a:blip r:embed="rId2"/>
                <a:stretch>
                  <a:fillRect l="-935" t="-916" r="-1142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24601" y="3378369"/>
            <a:ext cx="2819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hlinkClick r:id="rId3"/>
              </a:rPr>
              <a:t>http://highered.mheducation.com/sites/0072495855/student_view0/chapter28/animation__</a:t>
            </a:r>
            <a:r>
              <a:rPr lang="en-US" sz="900" dirty="0" smtClean="0">
                <a:hlinkClick r:id="rId3"/>
              </a:rPr>
              <a:t>random_orientation_of_chromosomes_during_meiosis.html</a:t>
            </a:r>
            <a:endParaRPr lang="en-US" sz="9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838200"/>
            <a:ext cx="2819400" cy="255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2" b="11593"/>
          <a:stretch/>
        </p:blipFill>
        <p:spPr bwMode="auto">
          <a:xfrm>
            <a:off x="0" y="4419600"/>
            <a:ext cx="9144000" cy="232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3.3.6 Separation of pairs of homologous chromosomes in the first division of meiosis halves the chromosome number.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60198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separation of homologous chromosome pairs in Anaphase I (called </a:t>
            </a:r>
            <a:r>
              <a:rPr lang="en-US" sz="2400" i="1" dirty="0" smtClean="0"/>
              <a:t>disjunction</a:t>
            </a:r>
            <a:r>
              <a:rPr lang="en-US" sz="2400" dirty="0" smtClean="0"/>
              <a:t>), is called the </a:t>
            </a:r>
            <a:r>
              <a:rPr lang="en-US" sz="2400" b="1" dirty="0" smtClean="0"/>
              <a:t>reduction division </a:t>
            </a:r>
            <a:r>
              <a:rPr lang="en-US" sz="2400" dirty="0" smtClean="0"/>
              <a:t>since it </a:t>
            </a:r>
            <a:r>
              <a:rPr lang="en-US" sz="2400" b="1" i="1" dirty="0" smtClean="0"/>
              <a:t>halves</a:t>
            </a:r>
            <a:r>
              <a:rPr lang="en-US" sz="2400" dirty="0" smtClean="0"/>
              <a:t> the chromosome number of the nucleus.</a:t>
            </a:r>
            <a:endParaRPr lang="en-US" sz="2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6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8455"/>
            <a:ext cx="8039100" cy="604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3.3.6 Separation of pairs of homologous chromosomes in the first division of meiosis halves the chromosome number.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14800" y="3886200"/>
            <a:ext cx="1447800" cy="226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14800" y="914400"/>
            <a:ext cx="1447800" cy="2262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3.3.7 Crossing over and random orientation promotes genetic </a:t>
            </a:r>
            <a:r>
              <a:rPr lang="en-US" sz="2200" b="1" dirty="0" smtClean="0">
                <a:solidFill>
                  <a:srgbClr val="002060"/>
                </a:solidFill>
              </a:rPr>
              <a:t>variation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44689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Offspring of sexual reproduction are always an </a:t>
            </a:r>
            <a:r>
              <a:rPr lang="en-US" i="1" dirty="0" smtClean="0"/>
              <a:t>unpredictable blend of the characteristics </a:t>
            </a:r>
            <a:r>
              <a:rPr lang="en-US" dirty="0" smtClean="0"/>
              <a:t>of the two parents – </a:t>
            </a:r>
            <a:r>
              <a:rPr lang="en-US" b="1" dirty="0" smtClean="0"/>
              <a:t>much of this randomness is due to Meiosis</a:t>
            </a:r>
          </a:p>
          <a:p>
            <a:endParaRPr lang="en-US" dirty="0"/>
          </a:p>
          <a:p>
            <a:r>
              <a:rPr lang="en-US" dirty="0" smtClean="0"/>
              <a:t>Each gamete produced by a parent has a different combination of alleles due to two major features of Meiosis: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Crossing Over: </a:t>
            </a:r>
            <a:r>
              <a:rPr lang="en-US" dirty="0" smtClean="0"/>
              <a:t>Swapping of alleles between homologous chromosomes means infinite new combinations of alleles can be created and passed down to offspring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Random Orientation of Bivalents: </a:t>
            </a:r>
            <a:r>
              <a:rPr lang="en-US" dirty="0" smtClean="0"/>
              <a:t>Which </a:t>
            </a:r>
            <a:r>
              <a:rPr lang="en-US" i="1" dirty="0" smtClean="0"/>
              <a:t>one </a:t>
            </a:r>
            <a:r>
              <a:rPr lang="en-US" dirty="0" smtClean="0"/>
              <a:t>chromosome of each homologous pair that a gamete receives is random based on their orientation in Metaphase I.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800600" cy="233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68" y="3581400"/>
            <a:ext cx="4928732" cy="292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r="1639"/>
          <a:stretch/>
        </p:blipFill>
        <p:spPr bwMode="auto">
          <a:xfrm>
            <a:off x="0" y="380999"/>
            <a:ext cx="9144000" cy="65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3.3.8 Fusion of gametes from different parents promotes genetic </a:t>
            </a:r>
            <a:r>
              <a:rPr lang="en-US" sz="2200" b="1" dirty="0" smtClean="0">
                <a:solidFill>
                  <a:srgbClr val="002060"/>
                </a:solidFill>
              </a:rPr>
              <a:t>variation</a:t>
            </a:r>
            <a:endParaRPr lang="en-US" sz="2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852" y="3886200"/>
            <a:ext cx="8424081" cy="286232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fusion of a male and female gamete to form a zygote results in a mixture of alleles that has likely never existed before…</a:t>
            </a:r>
          </a:p>
          <a:p>
            <a:endParaRPr lang="en-US" sz="2000" dirty="0"/>
          </a:p>
          <a:p>
            <a:r>
              <a:rPr lang="en-US" sz="2000" b="1" dirty="0" smtClean="0"/>
              <a:t>Crossing over </a:t>
            </a:r>
            <a:r>
              <a:rPr lang="en-US" sz="2000" dirty="0" smtClean="0"/>
              <a:t>and </a:t>
            </a:r>
            <a:r>
              <a:rPr lang="en-US" sz="2000" b="1" dirty="0" smtClean="0"/>
              <a:t>random assortment of bivalents </a:t>
            </a:r>
            <a:r>
              <a:rPr lang="en-US" sz="2000" dirty="0" smtClean="0"/>
              <a:t>in meiosis </a:t>
            </a:r>
            <a:r>
              <a:rPr lang="en-US" sz="2000" i="1" dirty="0" smtClean="0"/>
              <a:t>in both parents </a:t>
            </a:r>
            <a:r>
              <a:rPr lang="en-US" sz="2000" dirty="0" smtClean="0"/>
              <a:t>results in </a:t>
            </a:r>
            <a:r>
              <a:rPr lang="en-US" sz="2000" i="1" dirty="0" smtClean="0"/>
              <a:t>essentially-infinite</a:t>
            </a:r>
            <a:r>
              <a:rPr lang="en-US" sz="2000" dirty="0" smtClean="0"/>
              <a:t> possibilities for the combination of alleles that each one will pass to their offspring through their gamete</a:t>
            </a:r>
          </a:p>
          <a:p>
            <a:endParaRPr lang="en-US" sz="2000" dirty="0"/>
          </a:p>
          <a:p>
            <a:r>
              <a:rPr lang="en-US" sz="2000" dirty="0" smtClean="0"/>
              <a:t>Thus, genetic similarities to parents are maintained while also promoting important </a:t>
            </a:r>
            <a:r>
              <a:rPr lang="en-US" sz="2000" b="1" dirty="0" smtClean="0"/>
              <a:t>genetic variation </a:t>
            </a:r>
            <a:r>
              <a:rPr lang="en-US" sz="2000" dirty="0" smtClean="0"/>
              <a:t>within a species (</a:t>
            </a:r>
            <a:r>
              <a:rPr lang="en-US" sz="2000" b="1" i="1" dirty="0" smtClean="0"/>
              <a:t>key to survival and evolution!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25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3.3.9 Non-disjunction can cause Down syndrome and other chromosomal abnormalities. Studies showing age of parents influences chances of non-disjunction.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4495800" cy="406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500" b="1" dirty="0" smtClean="0"/>
          </a:p>
          <a:p>
            <a:r>
              <a:rPr lang="en-US" sz="2000" b="1" dirty="0" smtClean="0"/>
              <a:t>Meiosis is prone to error. In some cases, </a:t>
            </a:r>
            <a:r>
              <a:rPr lang="en-US" sz="2000" b="1" i="1" dirty="0" smtClean="0"/>
              <a:t>chromosomes fail to split properly </a:t>
            </a:r>
            <a:r>
              <a:rPr lang="en-US" sz="2000" b="1" dirty="0" smtClean="0"/>
              <a:t>in either Anaphase I or Anaphase II.</a:t>
            </a:r>
          </a:p>
          <a:p>
            <a:endParaRPr lang="en-US" sz="2000" dirty="0"/>
          </a:p>
          <a:p>
            <a:r>
              <a:rPr lang="en-US" sz="2000" dirty="0" smtClean="0"/>
              <a:t>This is called </a:t>
            </a:r>
            <a:r>
              <a:rPr lang="en-US" sz="2800" b="1" dirty="0" smtClean="0">
                <a:solidFill>
                  <a:srgbClr val="C00000"/>
                </a:solidFill>
              </a:rPr>
              <a:t>Non-Disjunction</a:t>
            </a:r>
          </a:p>
          <a:p>
            <a:endParaRPr lang="en-US" sz="2000" dirty="0"/>
          </a:p>
          <a:p>
            <a:r>
              <a:rPr lang="en-US" sz="2000" dirty="0" smtClean="0"/>
              <a:t>The result is the production of a gamete with an extra chromosome (Trisomy) or a missing chromosome (Monosomy)</a:t>
            </a:r>
          </a:p>
          <a:p>
            <a:endParaRPr lang="en-US" sz="2000" dirty="0"/>
          </a:p>
          <a:p>
            <a:r>
              <a:rPr lang="en-US" sz="2000" dirty="0" smtClean="0"/>
              <a:t>Incidences of Non-Disjunction are strongly correlated with maternal age…</a:t>
            </a:r>
          </a:p>
          <a:p>
            <a:endParaRPr lang="en-US" sz="5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57275"/>
            <a:ext cx="4019550" cy="57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7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7"/>
          <a:stretch/>
        </p:blipFill>
        <p:spPr bwMode="auto">
          <a:xfrm>
            <a:off x="76200" y="685800"/>
            <a:ext cx="891540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3.3.9 Non-disjunction can cause Down syndrome and other chromosomal abnormalities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0"/>
          <a:stretch/>
        </p:blipFill>
        <p:spPr bwMode="auto">
          <a:xfrm>
            <a:off x="152400" y="685800"/>
            <a:ext cx="8839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3.3.9 Non-disjunction can cause Down syndrome and other chromosomal abnormalities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18462" cy="602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3.3.9 Non-disjunction can cause Down syndrome and other chromosomal abnormalities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 One diploid nucleus divides by meiosis to produce four haploid nuclei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85800"/>
            <a:ext cx="3788892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B0F0"/>
                </a:solidFill>
              </a:rPr>
              <a:t>Meiosis</a:t>
            </a:r>
            <a:r>
              <a:rPr lang="en-US" sz="2400" b="1" dirty="0" smtClean="0"/>
              <a:t> </a:t>
            </a:r>
            <a:r>
              <a:rPr lang="en-US" sz="2200" dirty="0" smtClean="0"/>
              <a:t>is a process that divides </a:t>
            </a:r>
            <a:r>
              <a:rPr lang="en-US" sz="2200" i="1" dirty="0" smtClean="0"/>
              <a:t>one </a:t>
            </a:r>
            <a:r>
              <a:rPr lang="en-US" sz="2200" b="1" i="1" dirty="0" smtClean="0"/>
              <a:t>diploid</a:t>
            </a:r>
            <a:r>
              <a:rPr lang="en-US" sz="2200" i="1" dirty="0" smtClean="0"/>
              <a:t> </a:t>
            </a:r>
            <a:r>
              <a:rPr lang="en-US" sz="2200" dirty="0" smtClean="0"/>
              <a:t>eukaryotic nucleus to form </a:t>
            </a:r>
            <a:r>
              <a:rPr lang="en-US" sz="2200" i="1" dirty="0" smtClean="0"/>
              <a:t>four </a:t>
            </a:r>
            <a:r>
              <a:rPr lang="en-US" sz="2200" b="1" i="1" dirty="0" smtClean="0"/>
              <a:t>haploid </a:t>
            </a:r>
            <a:r>
              <a:rPr lang="en-US" sz="2200" dirty="0" smtClean="0"/>
              <a:t>nuclei</a:t>
            </a:r>
          </a:p>
          <a:p>
            <a:endParaRPr lang="en-US" sz="2200" dirty="0"/>
          </a:p>
          <a:p>
            <a:r>
              <a:rPr lang="en-US" sz="2200" dirty="0" smtClean="0"/>
              <a:t>The original diploid cell is divided twice in this process – </a:t>
            </a:r>
            <a:r>
              <a:rPr lang="en-US" sz="2200" b="1" i="1" dirty="0" smtClean="0"/>
              <a:t>Meiosis I </a:t>
            </a:r>
            <a:r>
              <a:rPr lang="en-US" sz="2200" dirty="0" smtClean="0"/>
              <a:t>and </a:t>
            </a:r>
            <a:r>
              <a:rPr lang="en-US" sz="2200" b="1" i="1" dirty="0" smtClean="0"/>
              <a:t>Meiosis II</a:t>
            </a:r>
          </a:p>
          <a:p>
            <a:endParaRPr lang="en-US" sz="2200" dirty="0"/>
          </a:p>
          <a:p>
            <a:r>
              <a:rPr lang="en-US" sz="2200" dirty="0" smtClean="0"/>
              <a:t>Since the chromosome number is halved, Meiosis is called a </a:t>
            </a:r>
            <a:r>
              <a:rPr lang="en-US" sz="2200" b="1" dirty="0" smtClean="0"/>
              <a:t>reduction division</a:t>
            </a:r>
            <a:endParaRPr lang="en-US" sz="2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66" y="685800"/>
            <a:ext cx="5021734" cy="56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3.3.9 Non-disjunction can cause Down syndrome and other chromosomal abnormalities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3.3.10 Methods used to obtain cells for karyotype analysis (chorionic villus sampling and amniocentesis) and the associated </a:t>
            </a:r>
            <a:r>
              <a:rPr lang="en-US" sz="2200" b="1" dirty="0" smtClean="0">
                <a:solidFill>
                  <a:srgbClr val="002060"/>
                </a:solidFill>
              </a:rPr>
              <a:t>risks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23326"/>
              </p:ext>
            </p:extLst>
          </p:nvPr>
        </p:nvGraphicFramePr>
        <p:xfrm>
          <a:off x="76200" y="811610"/>
          <a:ext cx="8991600" cy="286123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600200"/>
                <a:gridCol w="3581400"/>
                <a:gridCol w="3810000"/>
              </a:tblGrid>
              <a:tr h="444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Amniocentesis</a:t>
                      </a:r>
                      <a:endParaRPr lang="en-US" sz="2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Chorionic Villus Sampling</a:t>
                      </a:r>
                      <a:endParaRPr lang="en-US" sz="2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3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Where are cells sampled from?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Fetal</a:t>
                      </a:r>
                      <a:r>
                        <a:rPr lang="en-US" sz="1800" baseline="0" dirty="0" smtClean="0">
                          <a:effectLst/>
                        </a:rPr>
                        <a:t> cells obtained from fluid in the amniotic sac where the fetus is held during the pregnancy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Fetal cells obtained from the chorion – a</a:t>
                      </a:r>
                      <a:r>
                        <a:rPr lang="en-US" sz="1800" baseline="0" dirty="0" smtClean="0">
                          <a:effectLst/>
                        </a:rPr>
                        <a:t> part of the placenta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How are cells obtained?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Ultrasound is used to guide</a:t>
                      </a:r>
                      <a:r>
                        <a:rPr lang="en-US" sz="1800" baseline="0" dirty="0" smtClean="0">
                          <a:effectLst/>
                        </a:rPr>
                        <a:t> a large needle through the abdomen into the amniotic sac</a:t>
                      </a:r>
                      <a:endParaRPr lang="en-US" sz="2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A sampling tool enters through the vagina – can be done earlier in the pregnancy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8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Risk of miscarriage?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1%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2%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8464"/>
            <a:ext cx="3810000" cy="309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8465"/>
            <a:ext cx="3352800" cy="31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2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3"/>
          <a:stretch/>
        </p:blipFill>
        <p:spPr bwMode="auto">
          <a:xfrm>
            <a:off x="304800" y="819570"/>
            <a:ext cx="8534400" cy="603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76200" y="839337"/>
            <a:ext cx="8991600" cy="58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/>
        </p:blipFill>
        <p:spPr bwMode="auto">
          <a:xfrm>
            <a:off x="152400" y="838200"/>
            <a:ext cx="8839200" cy="59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03"/>
          <a:stretch/>
        </p:blipFill>
        <p:spPr bwMode="auto">
          <a:xfrm>
            <a:off x="152400" y="838200"/>
            <a:ext cx="8839200" cy="48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5"/>
          <a:stretch/>
        </p:blipFill>
        <p:spPr bwMode="auto">
          <a:xfrm>
            <a:off x="152400" y="839337"/>
            <a:ext cx="8763000" cy="49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0"/>
          <a:stretch/>
        </p:blipFill>
        <p:spPr bwMode="auto">
          <a:xfrm>
            <a:off x="142164" y="838200"/>
            <a:ext cx="8991600" cy="497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8"/>
          <a:stretch/>
        </p:blipFill>
        <p:spPr bwMode="auto">
          <a:xfrm>
            <a:off x="152400" y="907576"/>
            <a:ext cx="8991600" cy="48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7"/>
          <a:stretch/>
        </p:blipFill>
        <p:spPr bwMode="auto">
          <a:xfrm>
            <a:off x="152400" y="843887"/>
            <a:ext cx="8991600" cy="525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 One diploid nucleus divides by meiosis to produce four haploid nuclei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366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3"/>
          <a:stretch/>
        </p:blipFill>
        <p:spPr bwMode="auto">
          <a:xfrm>
            <a:off x="152400" y="914400"/>
            <a:ext cx="8850740" cy="516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 bwMode="auto">
          <a:xfrm>
            <a:off x="152400" y="862083"/>
            <a:ext cx="8915400" cy="55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0"/>
          <a:stretch/>
        </p:blipFill>
        <p:spPr bwMode="auto">
          <a:xfrm>
            <a:off x="76200" y="838200"/>
            <a:ext cx="8991600" cy="522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3" name="Picture 55" descr="174.gif 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53886"/>
            <a:ext cx="9143999" cy="42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3.3.11 Draw diagrams to show the stages of meiosis resulting in the formation of four haploid cells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Documents and Settings\amit.gaur\Desktop\2 nov\0175_bhspe-0306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7"/>
          <a:stretch/>
        </p:blipFill>
        <p:spPr bwMode="auto">
          <a:xfrm>
            <a:off x="0" y="1524000"/>
            <a:ext cx="9144000" cy="398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19800" y="4051300"/>
            <a:ext cx="2731550" cy="918592"/>
            <a:chOff x="6019800" y="4051300"/>
            <a:chExt cx="2731550" cy="918592"/>
          </a:xfrm>
        </p:grpSpPr>
        <p:sp>
          <p:nvSpPr>
            <p:cNvPr id="9" name="TextBox 8"/>
            <p:cNvSpPr txBox="1"/>
            <p:nvPr/>
          </p:nvSpPr>
          <p:spPr>
            <a:xfrm>
              <a:off x="6096000" y="4114800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tx1"/>
                  </a:solidFill>
                </a:rPr>
                <a:t>Bob Smullen</a:t>
              </a:r>
              <a:endParaRPr lang="fr-FR" sz="2000" b="1" u="sng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9800" y="4051300"/>
              <a:ext cx="2731550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84" y="4105275"/>
            <a:ext cx="828466" cy="8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 One diploid nucleus divides by meiosis to produce four haploid nuclei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09600"/>
            <a:ext cx="9123218" cy="492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 One diploid nucleus divides by meiosis to produce four haploid nuclei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770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3.3.1 One diploid nucleus divides by meiosis to produce four haploid nuclei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770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3.3.2 The halving of the chromosome number allows a sexual life cycle with fusion of </a:t>
            </a:r>
            <a:r>
              <a:rPr lang="en-US" sz="2200" b="1" dirty="0" smtClean="0">
                <a:solidFill>
                  <a:srgbClr val="002060"/>
                </a:solidFill>
              </a:rPr>
              <a:t>gametes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70" y="966311"/>
            <a:ext cx="3965230" cy="135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714" y="966311"/>
            <a:ext cx="4065983" cy="5663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b="1" dirty="0" smtClean="0"/>
              <a:t>asexual reproduction</a:t>
            </a:r>
            <a:r>
              <a:rPr lang="en-US" sz="2000" dirty="0" smtClean="0"/>
              <a:t>, offspring have same chromosomes as parents and are genetically-identical</a:t>
            </a:r>
          </a:p>
          <a:p>
            <a:endParaRPr lang="en-US" dirty="0" smtClean="0"/>
          </a:p>
          <a:p>
            <a:r>
              <a:rPr lang="en-US" sz="2000" dirty="0" smtClean="0"/>
              <a:t>In </a:t>
            </a:r>
            <a:r>
              <a:rPr lang="en-US" sz="2000" b="1" dirty="0" smtClean="0"/>
              <a:t>sexual reproduction</a:t>
            </a:r>
            <a:r>
              <a:rPr lang="en-US" sz="2000" dirty="0" smtClean="0"/>
              <a:t>, there are differences between parent and offspring chromosomes which creates genetic diversity</a:t>
            </a:r>
          </a:p>
          <a:p>
            <a:endParaRPr lang="en-US" sz="2200" dirty="0"/>
          </a:p>
          <a:p>
            <a:r>
              <a:rPr lang="en-US" sz="2000" b="1" dirty="0" smtClean="0"/>
              <a:t>Fertilization</a:t>
            </a:r>
            <a:r>
              <a:rPr lang="en-US" sz="2000" dirty="0" smtClean="0"/>
              <a:t>, the union of gametes, doubles chromosome number – so to prevent chromosome number from doubling each generation, sex cells must be haploid.</a:t>
            </a:r>
            <a:endParaRPr lang="en-US" sz="2000" b="1" i="1" dirty="0" smtClean="0"/>
          </a:p>
          <a:p>
            <a:endParaRPr lang="en-US" sz="2200" dirty="0"/>
          </a:p>
          <a:p>
            <a:r>
              <a:rPr lang="en-US" sz="2000" b="1" dirty="0" smtClean="0"/>
              <a:t>Meiosis</a:t>
            </a:r>
            <a:r>
              <a:rPr lang="en-US" sz="2000" dirty="0" smtClean="0"/>
              <a:t> enables the sexual life cycle of eukaryotes by producing such haploid cells.</a:t>
            </a:r>
            <a:endParaRPr lang="en-US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97" y="2514600"/>
            <a:ext cx="3958303" cy="41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3.3.3 DNA is replicated before meiosis so that all chromosomes consist of two sister </a:t>
            </a:r>
            <a:r>
              <a:rPr lang="en-US" sz="2200" b="1" dirty="0" smtClean="0">
                <a:solidFill>
                  <a:srgbClr val="002060"/>
                </a:solidFill>
              </a:rPr>
              <a:t>chromatids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24"/>
          <a:stretch/>
        </p:blipFill>
        <p:spPr bwMode="auto">
          <a:xfrm>
            <a:off x="6089074" y="912483"/>
            <a:ext cx="2978726" cy="30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914400"/>
            <a:ext cx="586740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DNA is replicated </a:t>
            </a:r>
            <a:r>
              <a:rPr lang="en-US" sz="2000" dirty="0" smtClean="0"/>
              <a:t>during the </a:t>
            </a:r>
            <a:r>
              <a:rPr lang="en-US" sz="2000" b="1" dirty="0" smtClean="0"/>
              <a:t>Synthesis (S) </a:t>
            </a:r>
            <a:r>
              <a:rPr lang="en-US" sz="2000" dirty="0" smtClean="0"/>
              <a:t>phase of Interphase, before Meiosis</a:t>
            </a:r>
          </a:p>
          <a:p>
            <a:endParaRPr lang="en-US" sz="2000" dirty="0"/>
          </a:p>
          <a:p>
            <a:r>
              <a:rPr lang="en-US" sz="2000" dirty="0" smtClean="0"/>
              <a:t>As a result, the nucleus of the diploid cell undergoing division contains </a:t>
            </a:r>
            <a:r>
              <a:rPr lang="en-US" sz="2000" b="1" dirty="0" smtClean="0"/>
              <a:t>duplicated chromosomes, each with two identical ‘sister’ chromatids</a:t>
            </a:r>
            <a:endParaRPr lang="en-US" sz="20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5867400" cy="361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FFFF00">
              <a:alpha val="69804"/>
            </a:srgbClr>
          </a:solidFill>
        </p:spPr>
        <p:txBody>
          <a:bodyPr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rgbClr val="002060"/>
                </a:solidFill>
              </a:rPr>
              <a:t>3.3.4 The early stages of meiosis involve pairing of homologous chromosomes and crossing over followed by </a:t>
            </a:r>
            <a:r>
              <a:rPr lang="en-US" sz="2200" b="1" dirty="0" smtClean="0">
                <a:solidFill>
                  <a:srgbClr val="002060"/>
                </a:solidFill>
              </a:rPr>
              <a:t>condensation</a:t>
            </a:r>
            <a:endParaRPr lang="en-US" sz="2200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19" y="768927"/>
            <a:ext cx="2862882" cy="608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5438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399" y="947678"/>
            <a:ext cx="61287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the starts of Meiosis </a:t>
            </a:r>
            <a:r>
              <a:rPr lang="en-US" sz="2000" b="1" dirty="0" smtClean="0"/>
              <a:t>homologous chromosomes </a:t>
            </a:r>
            <a:r>
              <a:rPr lang="en-US" sz="2000" dirty="0" smtClean="0"/>
              <a:t>pair up to form a </a:t>
            </a:r>
            <a:r>
              <a:rPr lang="en-US" sz="2000" b="1" dirty="0" smtClean="0">
                <a:solidFill>
                  <a:srgbClr val="0070C0"/>
                </a:solidFill>
              </a:rPr>
              <a:t>bivalent </a:t>
            </a:r>
            <a:r>
              <a:rPr lang="en-US" sz="2000" dirty="0" smtClean="0"/>
              <a:t>– this process is called </a:t>
            </a:r>
            <a:r>
              <a:rPr lang="en-US" sz="2000" b="1" dirty="0" smtClean="0">
                <a:solidFill>
                  <a:srgbClr val="00B050"/>
                </a:solidFill>
              </a:rPr>
              <a:t>synapsis</a:t>
            </a:r>
          </a:p>
          <a:p>
            <a:endParaRPr lang="en-US" sz="2000" dirty="0"/>
          </a:p>
          <a:p>
            <a:r>
              <a:rPr lang="en-US" sz="2000" dirty="0" smtClean="0"/>
              <a:t>After </a:t>
            </a:r>
            <a:r>
              <a:rPr lang="en-US" sz="2000" b="1" dirty="0" smtClean="0">
                <a:solidFill>
                  <a:srgbClr val="00B050"/>
                </a:solidFill>
              </a:rPr>
              <a:t>synapsis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Crossing Over</a:t>
            </a:r>
            <a:r>
              <a:rPr lang="en-US" sz="2000" b="1" dirty="0" smtClean="0"/>
              <a:t> </a:t>
            </a:r>
            <a:r>
              <a:rPr lang="en-US" sz="2000" dirty="0" smtClean="0"/>
              <a:t>occurs in which a sister chromatid from each of the homologous chromosomes form a junction at random point(s) to exchange genes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Crossing over </a:t>
            </a:r>
            <a:r>
              <a:rPr lang="en-US" sz="2000" dirty="0" smtClean="0"/>
              <a:t>results in chromatids with new allele combinations – one way Meiosis increases variation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59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1147</Words>
  <Application>Microsoft Office PowerPoint</Application>
  <PresentationFormat>On-screen Show (4:3)</PresentationFormat>
  <Paragraphs>96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Jacob</cp:lastModifiedBy>
  <cp:revision>24</cp:revision>
  <dcterms:created xsi:type="dcterms:W3CDTF">2015-05-23T22:03:55Z</dcterms:created>
  <dcterms:modified xsi:type="dcterms:W3CDTF">2015-05-24T15:09:38Z</dcterms:modified>
</cp:coreProperties>
</file>