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8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2" r:id="rId21"/>
    <p:sldId id="300" r:id="rId22"/>
    <p:sldId id="301" r:id="rId23"/>
    <p:sldId id="272" r:id="rId24"/>
    <p:sldId id="273" r:id="rId25"/>
    <p:sldId id="274" r:id="rId26"/>
    <p:sldId id="276" r:id="rId27"/>
    <p:sldId id="275" r:id="rId28"/>
    <p:sldId id="277" r:id="rId29"/>
    <p:sldId id="278" r:id="rId30"/>
    <p:sldId id="27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CC0000"/>
    <a:srgbClr val="990033"/>
    <a:srgbClr val="CCCCFF"/>
    <a:srgbClr val="66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9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B3F0-EDE4-44B8-B776-50166290A825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14BF-74A0-4F9D-92CE-DEAB80DE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i-biology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bpischools.org.uk/res/coResourceImport/modules/hormones/en-flash/geneticeng.cf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381000"/>
            <a:ext cx="74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2027"/>
            <a:ext cx="4457700" cy="12954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rgbClr val="CCFFFF"/>
                </a:solidFill>
              </a:rPr>
              <a:t>Chromosomes (3.2)</a:t>
            </a:r>
            <a:r>
              <a:rPr lang="en-US" b="1" u="sng" dirty="0" smtClean="0">
                <a:solidFill>
                  <a:srgbClr val="CCFFFF"/>
                </a:solidFill>
              </a:rPr>
              <a:t/>
            </a:r>
            <a:br>
              <a:rPr lang="en-US" b="1" u="sng" dirty="0" smtClean="0">
                <a:solidFill>
                  <a:srgbClr val="CCFFFF"/>
                </a:solidFill>
              </a:rPr>
            </a:br>
            <a:r>
              <a:rPr lang="en-US" sz="3300" u="sng" dirty="0" smtClean="0">
                <a:solidFill>
                  <a:srgbClr val="CCFFFF"/>
                </a:solidFill>
              </a:rPr>
              <a:t>IB Diploma Biology</a:t>
            </a:r>
            <a:endParaRPr lang="en-US" sz="3300" u="sng" dirty="0">
              <a:solidFill>
                <a:srgbClr val="CC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1000" y="5099908"/>
            <a:ext cx="4648201" cy="1148492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i="1" dirty="0" smtClean="0">
                <a:solidFill>
                  <a:srgbClr val="FFFFCC"/>
                </a:solidFill>
              </a:rPr>
              <a:t>Essential Idea: </a:t>
            </a:r>
            <a:r>
              <a:rPr lang="en-US" sz="2400" i="1" dirty="0" smtClean="0">
                <a:solidFill>
                  <a:srgbClr val="FFFFCC"/>
                </a:solidFill>
              </a:rPr>
              <a:t>The genetic material of organisms is packaged into units called chromosomes</a:t>
            </a:r>
            <a:endParaRPr lang="en-US" sz="2400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838200"/>
            <a:ext cx="4488872" cy="5755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r>
              <a:rPr lang="en-US" sz="2400" b="1" i="1" dirty="0" smtClean="0"/>
              <a:t>Homologous Chromosomes: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Chromosomes of the same size and structure, with the same sequence of genes </a:t>
            </a:r>
            <a:r>
              <a:rPr lang="en-US" sz="2000" dirty="0" smtClean="0"/>
              <a:t>(</a:t>
            </a:r>
            <a:r>
              <a:rPr lang="en-US" sz="2000" i="1" dirty="0" smtClean="0"/>
              <a:t>i.e. same genes at the same gene loci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Despite having the same genes, may have </a:t>
            </a:r>
            <a:r>
              <a:rPr lang="en-US" sz="2000" b="1" i="1" dirty="0" smtClean="0"/>
              <a:t>different alleles </a:t>
            </a:r>
            <a:r>
              <a:rPr lang="en-US" sz="2000" dirty="0" smtClean="0"/>
              <a:t>for the gene!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humans, one of each chromosome type comes from the mother and one of each type comes from the father to make 22-23 homologous pairs*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order to interbreed, two organisms must have homologous chromosome sets…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400" i="1" dirty="0" smtClean="0"/>
              <a:t>*Since males have one X and one Y chromosome as their 23</a:t>
            </a:r>
            <a:r>
              <a:rPr lang="en-US" sz="1400" i="1" baseline="30000" dirty="0" smtClean="0"/>
              <a:t>rd</a:t>
            </a:r>
            <a:r>
              <a:rPr lang="en-US" sz="1400" i="1" dirty="0" smtClean="0"/>
              <a:t> pair, it is technically not homologous…</a:t>
            </a:r>
            <a:endParaRPr lang="en-US" sz="1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855" y="0"/>
            <a:ext cx="9157855" cy="7620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3.2.5 Homologous chromosomes carry the same sequence of genes but not necessarily the same alleles of those </a:t>
            </a:r>
            <a:r>
              <a:rPr lang="en-US" sz="2100" b="1" dirty="0" smtClean="0">
                <a:solidFill>
                  <a:srgbClr val="FFFFCC"/>
                </a:solidFill>
              </a:rPr>
              <a:t>genes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45" y="838200"/>
            <a:ext cx="446154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8884"/>
            <a:ext cx="9005455" cy="58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-13855" y="0"/>
            <a:ext cx="9157855" cy="7620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3.2.5 Homologous chromosomes carry the same sequence of genes but not necessarily the same alleles of those </a:t>
            </a:r>
            <a:r>
              <a:rPr lang="en-US" sz="2100" b="1" dirty="0" smtClean="0">
                <a:solidFill>
                  <a:srgbClr val="FFFFCC"/>
                </a:solidFill>
              </a:rPr>
              <a:t>genes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3958"/>
            <a:ext cx="8686800" cy="597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-13855" y="0"/>
            <a:ext cx="9157855" cy="7620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3.2.5 Homologous chromosomes carry the same sequence of genes but not necessarily the same alleles of those </a:t>
            </a:r>
            <a:r>
              <a:rPr lang="en-US" sz="2100" b="1" dirty="0" smtClean="0">
                <a:solidFill>
                  <a:srgbClr val="FFFFCC"/>
                </a:solidFill>
              </a:rPr>
              <a:t>genes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9" y="3241531"/>
            <a:ext cx="2971800" cy="354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3.2.12 Comparison of genome size in T2 phage, </a:t>
            </a:r>
            <a:r>
              <a:rPr lang="en-US" sz="2100" b="1" i="1" dirty="0">
                <a:solidFill>
                  <a:srgbClr val="FFFFCC"/>
                </a:solidFill>
              </a:rPr>
              <a:t>Escherichia coli</a:t>
            </a:r>
            <a:r>
              <a:rPr lang="en-US" sz="2100" b="1" dirty="0">
                <a:solidFill>
                  <a:srgbClr val="FFFFCC"/>
                </a:solidFill>
              </a:rPr>
              <a:t>, </a:t>
            </a:r>
            <a:r>
              <a:rPr lang="en-US" sz="2100" b="1" i="1" dirty="0">
                <a:solidFill>
                  <a:srgbClr val="FFFFCC"/>
                </a:solidFill>
              </a:rPr>
              <a:t>Drosophila melanogaster</a:t>
            </a:r>
            <a:r>
              <a:rPr lang="en-US" sz="2100" b="1" dirty="0">
                <a:solidFill>
                  <a:srgbClr val="FFFFCC"/>
                </a:solidFill>
              </a:rPr>
              <a:t>, </a:t>
            </a:r>
            <a:r>
              <a:rPr lang="en-US" sz="2100" b="1" i="1" dirty="0">
                <a:solidFill>
                  <a:srgbClr val="FFFFCC"/>
                </a:solidFill>
              </a:rPr>
              <a:t>Homo sapiens</a:t>
            </a:r>
            <a:r>
              <a:rPr lang="en-US" sz="2100" b="1" dirty="0">
                <a:solidFill>
                  <a:srgbClr val="FFFFCC"/>
                </a:solidFill>
              </a:rPr>
              <a:t>, and </a:t>
            </a:r>
            <a:r>
              <a:rPr lang="en-US" sz="2100" b="1" i="1" dirty="0">
                <a:solidFill>
                  <a:srgbClr val="FFFFCC"/>
                </a:solidFill>
              </a:rPr>
              <a:t>Paris </a:t>
            </a:r>
            <a:r>
              <a:rPr lang="en-US" sz="2100" b="1" i="1" dirty="0" smtClean="0">
                <a:solidFill>
                  <a:srgbClr val="FFFFCC"/>
                </a:solidFill>
              </a:rPr>
              <a:t>japonica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5618019" cy="236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3124200" cy="42473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Genome sizes vary greatly among organisms</a:t>
            </a:r>
          </a:p>
          <a:p>
            <a:endParaRPr lang="en-US" dirty="0"/>
          </a:p>
          <a:p>
            <a:r>
              <a:rPr lang="en-US" dirty="0" smtClean="0"/>
              <a:t>Viruses have smallest genomes (not living, though)</a:t>
            </a:r>
          </a:p>
          <a:p>
            <a:endParaRPr lang="en-US" dirty="0"/>
          </a:p>
          <a:p>
            <a:r>
              <a:rPr lang="en-US" dirty="0" smtClean="0"/>
              <a:t>Genome size </a:t>
            </a:r>
            <a:r>
              <a:rPr lang="en-US" i="1" dirty="0" smtClean="0"/>
              <a:t>correlates </a:t>
            </a:r>
            <a:r>
              <a:rPr lang="en-US" dirty="0" smtClean="0"/>
              <a:t>with organism complexity </a:t>
            </a:r>
            <a:r>
              <a:rPr lang="en-US" i="1" dirty="0" smtClean="0"/>
              <a:t>but not directly…</a:t>
            </a:r>
          </a:p>
          <a:p>
            <a:endParaRPr lang="en-US" dirty="0"/>
          </a:p>
          <a:p>
            <a:r>
              <a:rPr lang="en-US" dirty="0" smtClean="0"/>
              <a:t>Proportion of DNA that acts as functional genes is variable, as are the numbers of duplicated genes (i.e. strawberries have 8 copies of each chromosome)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25431"/>
          <a:stretch/>
        </p:blipFill>
        <p:spPr bwMode="auto">
          <a:xfrm>
            <a:off x="152400" y="5097607"/>
            <a:ext cx="3124200" cy="168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102764"/>
            <a:ext cx="1253836" cy="16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8"/>
          <a:stretch/>
        </p:blipFill>
        <p:spPr bwMode="auto">
          <a:xfrm>
            <a:off x="3429000" y="5097607"/>
            <a:ext cx="1136072" cy="168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41532"/>
            <a:ext cx="2514600" cy="17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3.2.15 Use of online databases to identify locus of a human gene and its protein </a:t>
            </a:r>
            <a:r>
              <a:rPr lang="en-US" sz="2100" b="1" dirty="0" smtClean="0">
                <a:solidFill>
                  <a:srgbClr val="FFFFCC"/>
                </a:solidFill>
              </a:rPr>
              <a:t>product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98618"/>
              </p:ext>
            </p:extLst>
          </p:nvPr>
        </p:nvGraphicFramePr>
        <p:xfrm>
          <a:off x="152400" y="914400"/>
          <a:ext cx="876300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/>
                <a:gridCol w="6248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 Name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Chromosome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DRD4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</a:t>
                      </a:r>
                      <a:r>
                        <a:rPr lang="en-US" sz="2000" baseline="0" dirty="0" smtClean="0"/>
                        <a:t> codes for a Dopamine receptor implicated in a variety of neurological conditions, including bipolar disorder, Parkinson’s, Anorexia, etc.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CFTR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 that codes for a chloride channel membrane protein. A mutated allele of this</a:t>
                      </a:r>
                      <a:r>
                        <a:rPr lang="en-US" sz="2000" baseline="0" dirty="0" smtClean="0"/>
                        <a:t> gene causes Cystic Fibrosis.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HBB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 codes for</a:t>
                      </a:r>
                      <a:r>
                        <a:rPr lang="en-US" sz="2000" baseline="0" dirty="0" smtClean="0"/>
                        <a:t> the beta globin subunit of Hemoglobin. A mutated allele of this gene causes Sickle Cell Anemia.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Gene codes for</a:t>
                      </a:r>
                      <a:r>
                        <a:rPr lang="en-US" sz="2000" baseline="0" dirty="0" smtClean="0"/>
                        <a:t> blood clotting Factor VIII. A mutated allele of this gene causes Hemophilia.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TDF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Testis determining factor – Gene that codes for a fetus to develop as a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8839200" cy="128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"/>
          <a:stretch/>
        </p:blipFill>
        <p:spPr bwMode="auto">
          <a:xfrm>
            <a:off x="1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5334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3.2.7 Haploid nuclei have one chromosome of each </a:t>
            </a:r>
            <a:r>
              <a:rPr lang="en-US" sz="2100" b="1" dirty="0" smtClean="0">
                <a:solidFill>
                  <a:srgbClr val="FFFFCC"/>
                </a:solidFill>
              </a:rPr>
              <a:t>pair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4648200" cy="447814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Haploid Nuclei: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One </a:t>
            </a:r>
            <a:r>
              <a:rPr lang="en-US" sz="2400" dirty="0" smtClean="0"/>
              <a:t>of each chromosome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humans, haploid cells contain </a:t>
            </a:r>
            <a:r>
              <a:rPr lang="en-US" sz="2400" b="1" dirty="0" smtClean="0"/>
              <a:t>23 chromosomes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Haploid cells are </a:t>
            </a:r>
            <a:r>
              <a:rPr lang="en-US" sz="2400" b="1" dirty="0" smtClean="0"/>
              <a:t>sex cells (gametes) </a:t>
            </a:r>
            <a:r>
              <a:rPr lang="en-US" sz="2400" dirty="0" smtClean="0"/>
              <a:t>that fuse together during sexual reproduction – </a:t>
            </a:r>
            <a:r>
              <a:rPr lang="en-US" sz="2400" i="1" dirty="0" smtClean="0"/>
              <a:t>egg and sperm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Haploid = </a:t>
            </a:r>
            <a:r>
              <a:rPr lang="en-US" sz="2400" b="1" i="1" dirty="0" smtClean="0"/>
              <a:t>“Half” </a:t>
            </a:r>
            <a:r>
              <a:rPr lang="en-US" sz="2400" dirty="0" smtClean="0"/>
              <a:t>of a full set of chromosomes…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1"/>
            <a:ext cx="3924298" cy="24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5334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3.2.6 Diploid nuclei have pairs of homologous </a:t>
            </a:r>
            <a:r>
              <a:rPr lang="en-US" sz="2100" b="1" dirty="0" smtClean="0">
                <a:solidFill>
                  <a:srgbClr val="FFFFCC"/>
                </a:solidFill>
              </a:rPr>
              <a:t>chromosomes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4876800" cy="557075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Diploid Nuclei: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Two </a:t>
            </a:r>
            <a:r>
              <a:rPr lang="en-US" sz="2400" dirty="0" smtClean="0"/>
              <a:t>of each chromosome type (and so 2 copies of each gene*)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humans, haploid cells contain </a:t>
            </a:r>
            <a:r>
              <a:rPr lang="en-US" sz="2400" b="1" dirty="0" smtClean="0"/>
              <a:t>46 chromosomes </a:t>
            </a:r>
            <a:r>
              <a:rPr lang="en-US" sz="2400" dirty="0" smtClean="0"/>
              <a:t>(2 x 23)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Haploid sperm and egg fuse in fertilization to produce diploid Zygote, which then divides by Mitosis to form embryo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Diploid cells are </a:t>
            </a:r>
            <a:r>
              <a:rPr lang="en-US" sz="2400" b="1" dirty="0" smtClean="0"/>
              <a:t>body cells (somatic cells)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r>
              <a:rPr lang="en-US" sz="1600" i="1" dirty="0" smtClean="0"/>
              <a:t>*Males only have one copy of each gene on the X and Y sex chromosome</a:t>
            </a:r>
            <a:endParaRPr lang="en-US" sz="200" i="1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514600" cy="592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2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3.2.8 The number of chromosomes is a characteristic feature of members of a </a:t>
            </a:r>
            <a:r>
              <a:rPr lang="en-US" sz="2100" b="1" dirty="0" smtClean="0">
                <a:solidFill>
                  <a:srgbClr val="FFFFCC"/>
                </a:solidFill>
              </a:rPr>
              <a:t>species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3907" y="2402694"/>
            <a:ext cx="5974444" cy="269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997089"/>
            <a:ext cx="562494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Chromosome number is a fundamental feature that defines a species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All members of a species have the same chromosome number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Chromosome number tends to be conserved across millions of years of evolution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 rare cases chromosomes can fuse together or split to change chromosome number of a species…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During human evolution, two ancestral ape chromosomes fused to form modern day Chromosome 2 (</a:t>
            </a:r>
            <a:r>
              <a:rPr lang="en-US" sz="2200" i="1" dirty="0" smtClean="0"/>
              <a:t>As a result, humans have 23 types of chromosomes, while ape species have 24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6"/>
          <a:stretch/>
        </p:blipFill>
        <p:spPr bwMode="auto">
          <a:xfrm>
            <a:off x="-13855" y="762001"/>
            <a:ext cx="915785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7620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3.2.13 Comparison of diploid chromosome numbers of </a:t>
            </a:r>
            <a:r>
              <a:rPr lang="en-US" sz="2100" b="1" i="1" dirty="0">
                <a:solidFill>
                  <a:srgbClr val="FFFFCC"/>
                </a:solidFill>
              </a:rPr>
              <a:t>Homo sapiens</a:t>
            </a:r>
            <a:r>
              <a:rPr lang="en-US" sz="2100" b="1" dirty="0">
                <a:solidFill>
                  <a:srgbClr val="FFFFCC"/>
                </a:solidFill>
              </a:rPr>
              <a:t>, </a:t>
            </a:r>
            <a:r>
              <a:rPr lang="en-US" sz="2100" b="1" i="1" dirty="0">
                <a:solidFill>
                  <a:srgbClr val="FFFFCC"/>
                </a:solidFill>
              </a:rPr>
              <a:t>Pan troglodytes</a:t>
            </a:r>
            <a:r>
              <a:rPr lang="en-US" sz="2100" b="1" dirty="0">
                <a:solidFill>
                  <a:srgbClr val="FFFFCC"/>
                </a:solidFill>
              </a:rPr>
              <a:t>, </a:t>
            </a:r>
            <a:r>
              <a:rPr lang="en-US" sz="2100" b="1" i="1" dirty="0">
                <a:solidFill>
                  <a:srgbClr val="FFFFCC"/>
                </a:solidFill>
              </a:rPr>
              <a:t>Canis familiaris</a:t>
            </a:r>
            <a:r>
              <a:rPr lang="en-US" sz="2100" b="1" dirty="0">
                <a:solidFill>
                  <a:srgbClr val="FFFFCC"/>
                </a:solidFill>
              </a:rPr>
              <a:t>, </a:t>
            </a:r>
            <a:r>
              <a:rPr lang="en-US" sz="2100" b="1" i="1" dirty="0">
                <a:solidFill>
                  <a:srgbClr val="FFFFCC"/>
                </a:solidFill>
              </a:rPr>
              <a:t>Oryza sativa</a:t>
            </a:r>
            <a:r>
              <a:rPr lang="en-US" sz="2100" b="1" dirty="0">
                <a:solidFill>
                  <a:srgbClr val="FFFFCC"/>
                </a:solidFill>
              </a:rPr>
              <a:t>, and </a:t>
            </a:r>
            <a:r>
              <a:rPr lang="en-US" sz="2100" b="1" i="1" dirty="0">
                <a:solidFill>
                  <a:srgbClr val="FFFFCC"/>
                </a:solidFill>
              </a:rPr>
              <a:t>Parascaris </a:t>
            </a:r>
            <a:r>
              <a:rPr lang="en-US" sz="2100" b="1" i="1" dirty="0" smtClean="0">
                <a:solidFill>
                  <a:srgbClr val="FFFFCC"/>
                </a:solidFill>
              </a:rPr>
              <a:t>equorum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1327"/>
            <a:ext cx="5121853" cy="3014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855" y="685800"/>
            <a:ext cx="9157855" cy="6172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3.2.10 Sex is determined by sex chromosomes and autosomes are chromosomes that do not determine </a:t>
            </a:r>
            <a:r>
              <a:rPr lang="en-US" sz="2100" b="1" dirty="0" smtClean="0">
                <a:solidFill>
                  <a:srgbClr val="FFFFCC"/>
                </a:solidFill>
              </a:rPr>
              <a:t>sex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502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97089"/>
            <a:ext cx="3886200" cy="5463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In humans, the 23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100" b="1" dirty="0" smtClean="0">
                <a:solidFill>
                  <a:schemeClr val="bg1"/>
                </a:solidFill>
              </a:rPr>
              <a:t> set of chromosomes determine gender: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X chromosome is large with a centromere in the middle (2000+ genes)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Y chromosome is small with a centromere near the top (less than 100 genes)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X chromosome carries genes necessary to human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 chromosome carries genes needed for male development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endParaRPr lang="en-US" sz="500" dirty="0" smtClean="0">
              <a:solidFill>
                <a:schemeClr val="bg1"/>
              </a:solidFill>
            </a:endParaRPr>
          </a:p>
          <a:p>
            <a:endParaRPr lang="en-US" sz="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other 44 chromosomes are called </a:t>
            </a:r>
            <a:r>
              <a:rPr lang="en-US" sz="2000" b="1" dirty="0" smtClean="0">
                <a:solidFill>
                  <a:schemeClr val="bg1"/>
                </a:solidFill>
              </a:rPr>
              <a:t>Autosomes </a:t>
            </a:r>
            <a:r>
              <a:rPr lang="en-US" sz="2000" dirty="0" smtClean="0">
                <a:solidFill>
                  <a:schemeClr val="bg1"/>
                </a:solidFill>
              </a:rPr>
              <a:t>and they carry only non-sex-related genes</a:t>
            </a:r>
          </a:p>
          <a:p>
            <a:endParaRPr lang="en-US" sz="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Homologous pairs 1-22</a:t>
            </a:r>
          </a:p>
        </p:txBody>
      </p:sp>
    </p:spTree>
    <p:extLst>
      <p:ext uri="{BB962C8B-B14F-4D97-AF65-F5344CB8AC3E}">
        <p14:creationId xmlns:p14="http://schemas.microsoft.com/office/powerpoint/2010/main" val="8434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52" y="574246"/>
            <a:ext cx="4468447" cy="62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-13855" y="0"/>
            <a:ext cx="9157855" cy="574246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 Prokaryotes have one chromosome consisting of a circular DNA </a:t>
            </a:r>
            <a:r>
              <a:rPr lang="en-US" sz="2100" b="1" dirty="0" smtClean="0">
                <a:solidFill>
                  <a:srgbClr val="FFFFCC"/>
                </a:solidFill>
              </a:rPr>
              <a:t>molecule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7" y="4724400"/>
            <a:ext cx="2350813" cy="19240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62000"/>
            <a:ext cx="4267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Prokaryotic cells only have </a:t>
            </a:r>
            <a:r>
              <a:rPr lang="en-US" sz="2800" i="1" dirty="0" smtClean="0"/>
              <a:t>one </a:t>
            </a:r>
            <a:r>
              <a:rPr lang="en-US" sz="2800" dirty="0" smtClean="0"/>
              <a:t>chromosome:</a:t>
            </a:r>
          </a:p>
          <a:p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Chromosome is circular (</a:t>
            </a:r>
            <a:r>
              <a:rPr lang="en-US" sz="2000" i="1" dirty="0" smtClean="0"/>
              <a:t>compared to linear eukaryotic chromosomes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copy of each gene, except during cell division (Binary Fission!)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Chromosome is “naked” (</a:t>
            </a:r>
            <a:r>
              <a:rPr lang="en-US" sz="2000" i="1" dirty="0" smtClean="0"/>
              <a:t>i.e. not associated with histone proteins like eukaryotic chromosomes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5499"/>
            <a:ext cx="4925291" cy="23029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574246"/>
            <a:ext cx="312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FFFFCC"/>
                </a:solidFill>
              </a:rPr>
              <a:t>Micrograph showing the release of DNA from a lysed bacterial cell</a:t>
            </a:r>
            <a:endParaRPr lang="en-US" sz="1400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5939"/>
            <a:ext cx="8915400" cy="60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3.2.10 Sex is determined by sex chromosomes and autosomes are chromosomes that do not determine </a:t>
            </a:r>
            <a:r>
              <a:rPr lang="en-US" sz="2100" b="1" dirty="0" smtClean="0">
                <a:solidFill>
                  <a:srgbClr val="FFFFCC"/>
                </a:solidFill>
              </a:rPr>
              <a:t>sex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3.2.9 A karyogram (karyotype) shows the chromosomes of an organism in homologous pairs of decreasing length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762000"/>
            <a:ext cx="8991600" cy="6074640"/>
            <a:chOff x="76200" y="762000"/>
            <a:chExt cx="8991600" cy="607464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0"/>
              <a:ext cx="8991600" cy="607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" y="4572000"/>
              <a:ext cx="3352800" cy="226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438400" cy="19091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4191000"/>
            <a:ext cx="5638800" cy="264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5638800" cy="190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3.2.14 Use of karyotypes to deduce sex and diagnose Down syndrome in humans.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838198"/>
            <a:ext cx="2662237" cy="2209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662237" cy="3503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5867400" cy="5678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i="1" u="sng" dirty="0" smtClean="0"/>
              <a:t>Deducing Sex:</a:t>
            </a:r>
            <a:endParaRPr lang="en-US" sz="2200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XX = 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XY = Male</a:t>
            </a:r>
          </a:p>
          <a:p>
            <a:endParaRPr lang="en-US" sz="1500" dirty="0"/>
          </a:p>
          <a:p>
            <a:r>
              <a:rPr lang="en-US" sz="2200" i="1" u="sng" dirty="0" smtClean="0"/>
              <a:t>Deducing Chromosomal Abnormalities</a:t>
            </a:r>
            <a:endParaRPr lang="en-US" sz="1000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Errors in Meiosis can lead to the formation of zygotes with abnormal chromosome numbers (</a:t>
            </a:r>
            <a:r>
              <a:rPr lang="en-US" sz="2000" i="1" dirty="0" smtClean="0"/>
              <a:t>In humans, this is any number that is not 46 – 44 Autosomes, 2 Sex chromosomes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Trisomy:</a:t>
            </a:r>
            <a:r>
              <a:rPr lang="en-US" sz="2000" b="1" dirty="0" smtClean="0"/>
              <a:t> </a:t>
            </a:r>
            <a:r>
              <a:rPr lang="en-US" sz="2000" dirty="0" smtClean="0"/>
              <a:t>Having a </a:t>
            </a:r>
            <a:r>
              <a:rPr lang="en-US" sz="2000" i="1" dirty="0" smtClean="0"/>
              <a:t>third </a:t>
            </a:r>
            <a:r>
              <a:rPr lang="en-US" sz="2000" dirty="0" smtClean="0"/>
              <a:t>(extra) chromosome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Monosomy: </a:t>
            </a:r>
            <a:r>
              <a:rPr lang="en-US" sz="2000" dirty="0" smtClean="0"/>
              <a:t>Having </a:t>
            </a:r>
            <a:r>
              <a:rPr lang="en-US" sz="2000" i="1" dirty="0" smtClean="0"/>
              <a:t>only one </a:t>
            </a:r>
            <a:r>
              <a:rPr lang="en-US" sz="2000" dirty="0" smtClean="0"/>
              <a:t>chromosome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Down Syndrome </a:t>
            </a:r>
            <a:r>
              <a:rPr lang="en-US" sz="2000" dirty="0" smtClean="0"/>
              <a:t>results from Trisomy of the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chromosome…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The most common genetic condition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Causes physical and mental development delays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50-60 year life expectancy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~6,000 babies each year in the U.S.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Risk is strongly correlated with maternal age</a:t>
            </a:r>
          </a:p>
        </p:txBody>
      </p:sp>
    </p:spTree>
    <p:extLst>
      <p:ext uri="{BB962C8B-B14F-4D97-AF65-F5344CB8AC3E}">
        <p14:creationId xmlns:p14="http://schemas.microsoft.com/office/powerpoint/2010/main" val="16373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 bwMode="auto">
          <a:xfrm>
            <a:off x="228600" y="381000"/>
            <a:ext cx="8839200" cy="58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7"/>
          <a:stretch/>
        </p:blipFill>
        <p:spPr bwMode="auto">
          <a:xfrm>
            <a:off x="152400" y="304800"/>
            <a:ext cx="8991600" cy="59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 b="19300"/>
          <a:stretch/>
        </p:blipFill>
        <p:spPr bwMode="auto">
          <a:xfrm>
            <a:off x="152400" y="178042"/>
            <a:ext cx="8991600" cy="483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1"/>
          <a:stretch/>
        </p:blipFill>
        <p:spPr bwMode="auto">
          <a:xfrm>
            <a:off x="228600" y="152400"/>
            <a:ext cx="8686800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8"/>
          <a:stretch/>
        </p:blipFill>
        <p:spPr bwMode="auto">
          <a:xfrm>
            <a:off x="228600" y="228600"/>
            <a:ext cx="8839200" cy="48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4"/>
          <a:stretch/>
        </p:blipFill>
        <p:spPr bwMode="auto">
          <a:xfrm>
            <a:off x="228600" y="152399"/>
            <a:ext cx="8839200" cy="43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" b="18723"/>
          <a:stretch/>
        </p:blipFill>
        <p:spPr bwMode="auto">
          <a:xfrm>
            <a:off x="152400" y="152399"/>
            <a:ext cx="8548255" cy="44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574246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 Prokaryotes have one chromosome consisting of a circular DNA </a:t>
            </a:r>
            <a:r>
              <a:rPr lang="en-US" sz="2100" b="1" dirty="0" smtClean="0">
                <a:solidFill>
                  <a:srgbClr val="FFFFCC"/>
                </a:solidFill>
              </a:rPr>
              <a:t>molecule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5190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8"/>
          <a:stretch/>
        </p:blipFill>
        <p:spPr bwMode="auto">
          <a:xfrm>
            <a:off x="228600" y="76200"/>
            <a:ext cx="8915400" cy="43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19800" y="4051300"/>
            <a:ext cx="2731550" cy="918592"/>
            <a:chOff x="6019800" y="4051300"/>
            <a:chExt cx="2731550" cy="918592"/>
          </a:xfrm>
        </p:grpSpPr>
        <p:sp>
          <p:nvSpPr>
            <p:cNvPr id="9" name="TextBox 8"/>
            <p:cNvSpPr txBox="1"/>
            <p:nvPr/>
          </p:nvSpPr>
          <p:spPr>
            <a:xfrm>
              <a:off x="6096000" y="4114800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chemeClr val="tx1"/>
                  </a:solidFill>
                </a:rPr>
                <a:t>Bob Smullen</a:t>
              </a:r>
              <a:endParaRPr lang="fr-FR" sz="2000" b="1" u="sng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9800" y="4051300"/>
              <a:ext cx="2731550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84" y="4105275"/>
            <a:ext cx="828466" cy="8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574246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3.2.2 Some prokaryotes also have plasmids but eukaryotes do </a:t>
            </a:r>
            <a:r>
              <a:rPr lang="en-US" sz="2100" b="1" dirty="0" smtClean="0">
                <a:solidFill>
                  <a:srgbClr val="FFFFCC"/>
                </a:solidFill>
              </a:rPr>
              <a:t>not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593"/>
            <a:ext cx="53737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Plasmids</a:t>
            </a:r>
            <a:r>
              <a:rPr lang="en-US" sz="2500" dirty="0" smtClean="0"/>
              <a:t> are small extra DNA molecules often found in prokaryotic cells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Usually circular and ‘naked’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Contain a few genes that are not essential to cell function but may be useful to the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i.e. Genes for antibiotic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replicated at same time as the chromosome, so a cell may contain many copies of a plasmid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Easily transferred between cells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0149" y="1878008"/>
            <a:ext cx="6147064" cy="368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7572" y="4145685"/>
            <a:ext cx="2136005" cy="3163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" y="4659649"/>
            <a:ext cx="1991684" cy="2136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2" y="6289253"/>
            <a:ext cx="312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FFFFCC"/>
                </a:solidFill>
              </a:rPr>
              <a:t>Two bacterial cells, joined by a pilus, engaged in plasmid transfer</a:t>
            </a:r>
            <a:endParaRPr lang="en-US" sz="1400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574246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3.2.2 Some prokaryotes also have plasmids but eukaryotes do </a:t>
            </a:r>
            <a:r>
              <a:rPr lang="en-US" sz="2100" b="1" dirty="0" smtClean="0">
                <a:solidFill>
                  <a:srgbClr val="FFFFCC"/>
                </a:solidFill>
              </a:rPr>
              <a:t>not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/>
        </p:blipFill>
        <p:spPr bwMode="auto">
          <a:xfrm>
            <a:off x="152399" y="2057400"/>
            <a:ext cx="89916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838199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Plasmids</a:t>
            </a:r>
            <a:r>
              <a:rPr lang="en-US" sz="2400" dirty="0" smtClean="0"/>
              <a:t> are also used </a:t>
            </a:r>
            <a:r>
              <a:rPr lang="en-US" sz="2400" dirty="0"/>
              <a:t>by scientists to artificially transfer genes between species (</a:t>
            </a:r>
            <a:r>
              <a:rPr lang="en-US" sz="2400" i="1" dirty="0"/>
              <a:t>ex. E. coli modified to produce human Insulin</a:t>
            </a:r>
            <a:r>
              <a:rPr lang="en-US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4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3.2.11 Cairn’s technique for measuring the length of DNA molecules by </a:t>
            </a:r>
            <a:r>
              <a:rPr lang="en-US" sz="2100" b="1" dirty="0" smtClean="0">
                <a:solidFill>
                  <a:srgbClr val="FFFFCC"/>
                </a:solidFill>
              </a:rPr>
              <a:t>autoradiography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" r="9173"/>
          <a:stretch/>
        </p:blipFill>
        <p:spPr bwMode="auto">
          <a:xfrm rot="5400000">
            <a:off x="1490663" y="-795334"/>
            <a:ext cx="6162675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50" y="914401"/>
            <a:ext cx="2201938" cy="2514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472" y="914401"/>
            <a:ext cx="5417128" cy="56323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John Cairn</a:t>
            </a:r>
            <a:r>
              <a:rPr lang="en-US" sz="2000" dirty="0" smtClean="0"/>
              <a:t>, British biochemist (1922-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</a:t>
            </a:r>
            <a:r>
              <a:rPr lang="en-US" sz="2000" b="1" dirty="0"/>
              <a:t>autoradiography</a:t>
            </a:r>
            <a:r>
              <a:rPr lang="en-US" sz="2000" dirty="0"/>
              <a:t> to visualize and measure DNA molecules in </a:t>
            </a:r>
            <a:r>
              <a:rPr lang="en-US" sz="2000" i="1" dirty="0"/>
              <a:t>E. coli </a:t>
            </a:r>
            <a:r>
              <a:rPr lang="en-US" sz="2000" dirty="0"/>
              <a:t>in </a:t>
            </a:r>
            <a:r>
              <a:rPr lang="en-US" sz="2000" dirty="0" smtClean="0"/>
              <a:t>1963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E. coli </a:t>
            </a:r>
            <a:r>
              <a:rPr lang="en-US" sz="2000" dirty="0"/>
              <a:t>grown with Thymine nucleotides that contained radioactive Hydrogen isotope, Tritium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Thymine used so only </a:t>
            </a:r>
            <a:r>
              <a:rPr lang="en-US" sz="2000" i="1" dirty="0"/>
              <a:t>DNA</a:t>
            </a:r>
            <a:r>
              <a:rPr lang="en-US" sz="2000" dirty="0"/>
              <a:t> labeled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Cells placed on dialysis membrane and lysed with lysozyme enzymes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Coated in photographic emulsion and left in dark room for 2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energy electrons from tritium decay reacted with film emulsion, leaving dark lines showing DNA 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Image showed </a:t>
            </a:r>
            <a:r>
              <a:rPr lang="en-US" sz="2000" i="1" dirty="0" smtClean="0"/>
              <a:t>E. coli </a:t>
            </a:r>
            <a:r>
              <a:rPr lang="en-US" sz="2000" dirty="0" smtClean="0"/>
              <a:t>had circular chromosome, ~1,100 µm long (E. coli cell is only 2 µm)</a:t>
            </a:r>
          </a:p>
        </p:txBody>
      </p:sp>
    </p:spTree>
    <p:extLst>
      <p:ext uri="{BB962C8B-B14F-4D97-AF65-F5344CB8AC3E}">
        <p14:creationId xmlns:p14="http://schemas.microsoft.com/office/powerpoint/2010/main" val="33004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3.2.3 Eukaryotic chromosomes are linear DNA molecules associated with histone </a:t>
            </a:r>
            <a:r>
              <a:rPr lang="en-US" sz="2100" b="1" dirty="0" smtClean="0">
                <a:solidFill>
                  <a:srgbClr val="FFFFCC"/>
                </a:solidFill>
              </a:rPr>
              <a:t>proteins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798288"/>
            <a:ext cx="57912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Eukaryotic cells contain linear chromosomes associated with protein:</a:t>
            </a:r>
          </a:p>
          <a:p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DNA molecules are wrapped around globular </a:t>
            </a:r>
            <a:r>
              <a:rPr lang="en-US" sz="2000" b="1" dirty="0" smtClean="0"/>
              <a:t>histone</a:t>
            </a:r>
            <a:r>
              <a:rPr lang="en-US" sz="2000" dirty="0" smtClean="0"/>
              <a:t> proteins to form units called </a:t>
            </a:r>
            <a:r>
              <a:rPr lang="en-US" sz="2000" b="1" dirty="0" smtClean="0"/>
              <a:t>nucleosomes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Coiled into </a:t>
            </a:r>
            <a:r>
              <a:rPr lang="en-US" sz="2000" b="1" dirty="0" smtClean="0"/>
              <a:t>chromatin</a:t>
            </a:r>
            <a:r>
              <a:rPr lang="en-US" sz="2000" dirty="0" smtClean="0"/>
              <a:t> during Interphase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Supercoiled to form characteristic </a:t>
            </a:r>
            <a:r>
              <a:rPr lang="en-US" sz="2000" b="1" dirty="0" smtClean="0"/>
              <a:t>chromosome</a:t>
            </a:r>
            <a:r>
              <a:rPr lang="en-US" sz="2000" dirty="0" smtClean="0"/>
              <a:t> shape during Mitosis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854"/>
            <a:ext cx="3048000" cy="34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3" b="7785"/>
          <a:stretch/>
        </p:blipFill>
        <p:spPr bwMode="auto">
          <a:xfrm>
            <a:off x="0" y="4322617"/>
            <a:ext cx="9144000" cy="25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42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3.2.3 Eukaryotic chromosomes are linear DNA molecules associated with histone proteins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142282"/>
            <a:ext cx="9186616" cy="49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4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3855" y="0"/>
            <a:ext cx="9157855" cy="685800"/>
          </a:xfrm>
          <a:prstGeom prst="rect">
            <a:avLst/>
          </a:prstGeom>
          <a:solidFill>
            <a:srgbClr val="CC00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FFFFCC"/>
                </a:solidFill>
              </a:rPr>
              <a:t>3.2.4 In a eukaryotic species there are different chromosomes that carry different </a:t>
            </a:r>
            <a:r>
              <a:rPr lang="en-US" sz="2100" b="1" dirty="0" smtClean="0">
                <a:solidFill>
                  <a:srgbClr val="FFFFCC"/>
                </a:solidFill>
              </a:rPr>
              <a:t>genes</a:t>
            </a:r>
            <a:endParaRPr lang="en-US" sz="2100" b="1" i="1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4267200" cy="5032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Eukaryotic cells contain different types of chromosomes with different genes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Chromosomes differ in length and position of the centromere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Humans have 23 different types of chromosomes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22 pairs of </a:t>
            </a:r>
            <a:r>
              <a:rPr lang="en-US" sz="2000" b="1" i="1" dirty="0" smtClean="0"/>
              <a:t>Autosomes</a:t>
            </a:r>
            <a:r>
              <a:rPr lang="en-US" sz="2000" dirty="0" smtClean="0"/>
              <a:t> (1-22)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 pair of </a:t>
            </a:r>
            <a:r>
              <a:rPr lang="en-US" sz="2000" b="1" i="1" dirty="0" smtClean="0"/>
              <a:t>Sex Chromosomes </a:t>
            </a:r>
            <a:r>
              <a:rPr lang="en-US" sz="2000" dirty="0" smtClean="0"/>
              <a:t>(23)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chromosome carries a different set of genes in a specific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location of each gene on the chromosome is the </a:t>
            </a:r>
            <a:r>
              <a:rPr lang="en-US" sz="2000" b="1" dirty="0" smtClean="0"/>
              <a:t>gene locus</a:t>
            </a:r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14" y="685800"/>
            <a:ext cx="37785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724400" cy="617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04363" y="685800"/>
            <a:ext cx="4739637" cy="6172200"/>
            <a:chOff x="4404363" y="685800"/>
            <a:chExt cx="4739637" cy="61722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363" y="3124200"/>
              <a:ext cx="4739637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363" y="685800"/>
              <a:ext cx="4739637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4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1336</Words>
  <Application>Microsoft Office PowerPoint</Application>
  <PresentationFormat>On-screen Show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Jacob</cp:lastModifiedBy>
  <cp:revision>30</cp:revision>
  <dcterms:created xsi:type="dcterms:W3CDTF">2014-05-15T12:34:50Z</dcterms:created>
  <dcterms:modified xsi:type="dcterms:W3CDTF">2015-05-17T03:15:15Z</dcterms:modified>
</cp:coreProperties>
</file>