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90" r:id="rId3"/>
    <p:sldId id="257" r:id="rId4"/>
    <p:sldId id="291" r:id="rId5"/>
    <p:sldId id="292" r:id="rId6"/>
    <p:sldId id="285" r:id="rId7"/>
    <p:sldId id="293" r:id="rId8"/>
    <p:sldId id="294" r:id="rId9"/>
    <p:sldId id="295" r:id="rId10"/>
    <p:sldId id="267" r:id="rId11"/>
    <p:sldId id="296" r:id="rId12"/>
    <p:sldId id="299" r:id="rId13"/>
    <p:sldId id="271" r:id="rId14"/>
    <p:sldId id="272" r:id="rId15"/>
    <p:sldId id="274" r:id="rId16"/>
    <p:sldId id="273" r:id="rId17"/>
    <p:sldId id="283" r:id="rId18"/>
    <p:sldId id="282" r:id="rId19"/>
    <p:sldId id="263" r:id="rId20"/>
    <p:sldId id="276" r:id="rId21"/>
    <p:sldId id="265" r:id="rId22"/>
    <p:sldId id="266" r:id="rId23"/>
    <p:sldId id="297" r:id="rId24"/>
    <p:sldId id="298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FF"/>
    <a:srgbClr val="FFFF99"/>
    <a:srgbClr val="66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AE898-7C9F-43BA-9885-6F6D39675D6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2F7F4-6CA4-4FE1-9C09-6627DE3FA6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8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003A-187F-4EB0-BEB0-677AE1F31D4F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DF2B-4B7C-4187-A567-34FC8F7CA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p0esidDr-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hmi.org/biointeractive/sickle-cell-anem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hyperlink" Target="http://www.slideshare.net/jasondenys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://i-biology.net/" TargetMode="External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9217"/>
          <a:stretch/>
        </p:blipFill>
        <p:spPr bwMode="auto">
          <a:xfrm>
            <a:off x="1" y="-13855"/>
            <a:ext cx="9144000" cy="688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28791"/>
            <a:ext cx="3505200" cy="1295400"/>
          </a:xfrm>
          <a:prstGeom prst="rect">
            <a:avLst/>
          </a:prstGeom>
          <a:solidFill>
            <a:srgbClr val="CC6600">
              <a:alpha val="80000"/>
            </a:srgbClr>
          </a:solidFill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b="1" dirty="0" smtClean="0">
                <a:solidFill>
                  <a:srgbClr val="FFFF99"/>
                </a:solidFill>
              </a:rPr>
              <a:t>Genes (3.1)</a:t>
            </a:r>
            <a:r>
              <a:rPr lang="en-US" b="1" u="sng" dirty="0" smtClean="0">
                <a:solidFill>
                  <a:srgbClr val="FFFF99"/>
                </a:solidFill>
              </a:rPr>
              <a:t/>
            </a:r>
            <a:br>
              <a:rPr lang="en-US" b="1" u="sng" dirty="0" smtClean="0">
                <a:solidFill>
                  <a:srgbClr val="FFFF99"/>
                </a:solidFill>
              </a:rPr>
            </a:br>
            <a:r>
              <a:rPr lang="en-US" sz="3300" u="sng" dirty="0" smtClean="0">
                <a:solidFill>
                  <a:srgbClr val="FFFF99"/>
                </a:solidFill>
              </a:rPr>
              <a:t>IB Diploma Biology</a:t>
            </a:r>
            <a:endParaRPr lang="en-US" sz="3300" u="sng" dirty="0">
              <a:solidFill>
                <a:srgbClr val="FFFF99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78727" y="5715000"/>
            <a:ext cx="6165273" cy="990600"/>
          </a:xfrm>
          <a:prstGeom prst="rect">
            <a:avLst/>
          </a:prstGeom>
          <a:solidFill>
            <a:srgbClr val="CC6600">
              <a:alpha val="80000"/>
            </a:srgbClr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dirty="0" smtClean="0">
                <a:solidFill>
                  <a:srgbClr val="FFFF99"/>
                </a:solidFill>
              </a:rPr>
              <a:t>Essential Idea: </a:t>
            </a:r>
            <a:r>
              <a:rPr lang="en-US" sz="2800" dirty="0" smtClean="0">
                <a:solidFill>
                  <a:srgbClr val="FFFF99"/>
                </a:solidFill>
              </a:rPr>
              <a:t>Heritable traits are passed down to offspring through genes</a:t>
            </a:r>
            <a:endParaRPr lang="en-US" sz="2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886778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3.1.5 New alleles are formed by mutation.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3349823"/>
            <a:ext cx="3886200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www.youtube.com/watch?v=kp0esidDr-c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3.1.5 New alleles are formed by mutation.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876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Base substitution </a:t>
            </a:r>
            <a:r>
              <a:rPr lang="en-US" sz="2200" dirty="0" smtClean="0"/>
              <a:t>(</a:t>
            </a:r>
            <a:r>
              <a:rPr lang="en-US" sz="2200" i="1" dirty="0" smtClean="0"/>
              <a:t>point mutations</a:t>
            </a:r>
            <a:r>
              <a:rPr lang="en-US" sz="2200" dirty="0" smtClean="0"/>
              <a:t>) are most common and will only change one DNA letter and therefore, one mRNA codon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Maybe no effect on protein (</a:t>
            </a:r>
            <a:r>
              <a:rPr lang="en-US" sz="2000" i="1" dirty="0" smtClean="0"/>
              <a:t>degeneracy of the genetic code!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Maybe change one Amino Acid (</a:t>
            </a:r>
            <a:r>
              <a:rPr lang="en-US" sz="2000" i="1" dirty="0" smtClean="0"/>
              <a:t>Missense mutation</a:t>
            </a:r>
            <a:r>
              <a:rPr lang="en-US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Maybe code for an early stop codon (</a:t>
            </a:r>
            <a:r>
              <a:rPr lang="en-US" sz="2000" i="1" dirty="0" smtClean="0"/>
              <a:t>Nonsense mutation</a:t>
            </a:r>
            <a:r>
              <a:rPr lang="en-US" sz="2000" dirty="0" smtClean="0"/>
              <a:t>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43433"/>
            <a:ext cx="8001000" cy="423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2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3.1.5 New alleles are formed by mutation.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6096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Frameshift mutations </a:t>
            </a:r>
            <a:r>
              <a:rPr lang="en-US" sz="2200" dirty="0" smtClean="0"/>
              <a:t>are due to extra letters inserted or deleted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changes the entire reading frame of the mRNA codons and can have massive effects for protein production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Mutations that develop in body cells are eliminated when the individual organism 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Mutations in gametes (sex cells) are passed on to offspring and can be causes of genetic disease (sperm cells have a higher rate of mutation than egg cells…)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Human mutation rate is ~100-200 mutations per generation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8"/>
          <a:stretch/>
        </p:blipFill>
        <p:spPr bwMode="auto">
          <a:xfrm>
            <a:off x="4267200" y="4184409"/>
            <a:ext cx="4800600" cy="259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4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2980"/>
          <a:stretch/>
        </p:blipFill>
        <p:spPr bwMode="auto">
          <a:xfrm>
            <a:off x="90000" y="1295400"/>
            <a:ext cx="8977800" cy="563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3.1.8 The causes of sickle cell anemia, including a base substitution mutation, a change to the base sequence of mRNA transcribed from it, and a change to the sequence of a polypeptide in hemoglobin.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9191"/>
          <a:stretch/>
        </p:blipFill>
        <p:spPr bwMode="auto">
          <a:xfrm>
            <a:off x="76200" y="1354975"/>
            <a:ext cx="9067800" cy="527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3.1.8 The causes of sickle cell anemia, including a base substitution mutation, a change to the base sequence of mRNA transcribed from it, and a change to the sequence of a polypeptide in hemoglobin.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535" b="20620"/>
          <a:stretch/>
        </p:blipFill>
        <p:spPr bwMode="auto">
          <a:xfrm>
            <a:off x="76201" y="1371600"/>
            <a:ext cx="9067800" cy="521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3.1.8 The causes of sickle cell anemia, including a base substitution mutation, a change to the base sequence of mRNA transcribed from it, and a change to the sequence of a polypeptide in hemoglobin.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916"/>
          <a:stretch/>
        </p:blipFill>
        <p:spPr bwMode="auto">
          <a:xfrm>
            <a:off x="76200" y="1295400"/>
            <a:ext cx="9038151" cy="59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3.1.8 The causes of sickle cell anemia, including a base substitution mutation, a change to the base sequence of mRNA transcribed from it, and a change to the sequence of a polypeptide in hemoglobin.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46660"/>
            <a:ext cx="8991600" cy="64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3.1.8 The causes of sickle cell anemia, including a base substitution mutation, a change to the base sequence of mRNA transcribed from it, and a change to the sequence of a polypeptide in hemoglobin.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7668"/>
          <a:stretch/>
        </p:blipFill>
        <p:spPr bwMode="auto">
          <a:xfrm>
            <a:off x="91438" y="1375479"/>
            <a:ext cx="8979761" cy="533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3.1.8 The causes of sickle cell anemia, including a base substitution mutation, a change to the base sequence of mRNA transcribed from it, and a change to the sequence of a polypeptide in hemoglobin.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1098"/>
          <a:stretch/>
        </p:blipFill>
        <p:spPr bwMode="auto">
          <a:xfrm>
            <a:off x="152400" y="1197980"/>
            <a:ext cx="8788838" cy="56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3.1.8 The causes of sickle cell anemia, including a base substitution mutation, a change to the base sequence of mRNA transcribed from it, and a change to the sequence of a polypeptide in hemoglobin.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6" y="4038600"/>
            <a:ext cx="351472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6324600"/>
            <a:ext cx="3657599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www.hhmi.org/biointeractive/sickle-cell-anemia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5715000" cy="5516563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Genetics</a:t>
            </a:r>
            <a:r>
              <a:rPr lang="en-US" sz="2000" dirty="0" smtClean="0"/>
              <a:t> (from ‘genesis’) is the area of Biology concerned with how information in organisms is passed from parents to offspring / progeny</a:t>
            </a:r>
          </a:p>
          <a:p>
            <a:endParaRPr lang="en-US" sz="1100" dirty="0" smtClean="0"/>
          </a:p>
          <a:p>
            <a:r>
              <a:rPr lang="en-US" sz="2000" dirty="0" smtClean="0"/>
              <a:t>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scientists showed that there were </a:t>
            </a:r>
            <a:r>
              <a:rPr lang="en-US" sz="2000" i="1" dirty="0" smtClean="0"/>
              <a:t>factors </a:t>
            </a:r>
            <a:r>
              <a:rPr lang="en-US" sz="2000" dirty="0" smtClean="0"/>
              <a:t>within organisms that determined their characteristics and that these factors were heritable</a:t>
            </a:r>
          </a:p>
          <a:p>
            <a:endParaRPr lang="en-US" sz="1000" dirty="0" smtClean="0"/>
          </a:p>
          <a:p>
            <a:r>
              <a:rPr lang="en-US" sz="2000" dirty="0" smtClean="0"/>
              <a:t>The word </a:t>
            </a:r>
            <a:r>
              <a:rPr lang="en-US" sz="2000" u="sng" dirty="0" smtClean="0"/>
              <a:t>gene</a:t>
            </a:r>
            <a:r>
              <a:rPr lang="en-US" sz="2000" dirty="0" smtClean="0"/>
              <a:t> was used to describe these factors</a:t>
            </a:r>
          </a:p>
          <a:p>
            <a:endParaRPr lang="en-US" sz="1000" dirty="0" smtClean="0"/>
          </a:p>
          <a:p>
            <a:r>
              <a:rPr lang="en-US" sz="2000" dirty="0" smtClean="0"/>
              <a:t>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scientists showed that these genes were made up of </a:t>
            </a:r>
            <a:r>
              <a:rPr lang="en-US" sz="2000" b="1" dirty="0" smtClean="0"/>
              <a:t>DNA</a:t>
            </a:r>
          </a:p>
          <a:p>
            <a:pPr lvl="1"/>
            <a:r>
              <a:rPr lang="en-US" sz="1700" dirty="0" smtClean="0"/>
              <a:t>Human cells contain 46 DNA molecules (chromosomes) with ~23,000 genes</a:t>
            </a:r>
          </a:p>
          <a:p>
            <a:endParaRPr lang="en-US" sz="1000" dirty="0" smtClean="0"/>
          </a:p>
          <a:p>
            <a:r>
              <a:rPr lang="en-US" sz="2000" dirty="0" smtClean="0"/>
              <a:t>Today it is understood that </a:t>
            </a:r>
            <a:r>
              <a:rPr lang="en-US" sz="2000" b="1" dirty="0" smtClean="0"/>
              <a:t>genes</a:t>
            </a:r>
            <a:r>
              <a:rPr lang="en-US" sz="2000" dirty="0" smtClean="0"/>
              <a:t> are segments of a DNA molecule that influence or directly code for specific traits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665">
            <a:off x="6794151" y="927130"/>
            <a:ext cx="2165666" cy="266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3.1.1 A gene is a heritable factor that consists of a length of DNA and influences a specific characteristic.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049">
            <a:off x="6165051" y="2827850"/>
            <a:ext cx="236114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712">
            <a:off x="6945126" y="4572000"/>
            <a:ext cx="1995488" cy="197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6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6643"/>
          <a:stretch/>
        </p:blipFill>
        <p:spPr bwMode="auto">
          <a:xfrm>
            <a:off x="9144" y="1066800"/>
            <a:ext cx="9108766" cy="607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3.1.8 The causes of sickle cell anemia, including a base substitution mutation, a change to the base sequence of mRNA transcribed from it, and a change to the sequence of a polypeptide in hemoglobin.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0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352800"/>
            <a:ext cx="2286000" cy="69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2743200" cy="49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3.1.6 The genome is the whole of the genetic information of an organism.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41"/>
          <a:stretch/>
        </p:blipFill>
        <p:spPr bwMode="auto">
          <a:xfrm>
            <a:off x="-13855" y="430887"/>
            <a:ext cx="9157855" cy="645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914400"/>
            <a:ext cx="7467600" cy="477054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500" b="1" u="sng" dirty="0" smtClean="0"/>
              <a:t>Genome</a:t>
            </a:r>
            <a:r>
              <a:rPr lang="en-US" sz="2500" dirty="0" smtClean="0"/>
              <a:t>: the whole genetic information of an organism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997119"/>
            <a:ext cx="7467600" cy="31700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In humans: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46 chromosomes in nucleus plus </a:t>
            </a:r>
            <a:r>
              <a:rPr lang="en-US" sz="2500" i="1" dirty="0" smtClean="0"/>
              <a:t>mitochondrial</a:t>
            </a:r>
            <a:r>
              <a:rPr lang="en-US" sz="2500" dirty="0" smtClean="0"/>
              <a:t> DNA*</a:t>
            </a:r>
          </a:p>
          <a:p>
            <a:r>
              <a:rPr lang="en-US" sz="2500" b="1" dirty="0" smtClean="0"/>
              <a:t>In plants: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Chromosomes in the nucleus plus DNA in the mitochondria and chloroplasts*</a:t>
            </a:r>
          </a:p>
          <a:p>
            <a:r>
              <a:rPr lang="en-US" sz="2500" b="1" dirty="0" smtClean="0"/>
              <a:t>In prokaryotes: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/>
              <a:t>Much smaller genome consisting of DNA in a circular chromosome and any plasmids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6019800"/>
            <a:ext cx="5562600" cy="70788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/>
              <a:t>*Flashback to 1.5: </a:t>
            </a:r>
            <a:r>
              <a:rPr lang="en-US" sz="2000" dirty="0" smtClean="0"/>
              <a:t>Mitochondria and Chloroplasts contain their own DNA (evidence of endosymbiosis)</a:t>
            </a:r>
          </a:p>
        </p:txBody>
      </p:sp>
    </p:spTree>
    <p:extLst>
      <p:ext uri="{BB962C8B-B14F-4D97-AF65-F5344CB8AC3E}">
        <p14:creationId xmlns:p14="http://schemas.microsoft.com/office/powerpoint/2010/main" val="3413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3.1.7 The entire base sequence of human genes was sequenced in the Human Genome Project.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52" r="827" b="8455"/>
          <a:stretch/>
        </p:blipFill>
        <p:spPr bwMode="auto">
          <a:xfrm>
            <a:off x="0" y="769441"/>
            <a:ext cx="9144000" cy="608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14400"/>
            <a:ext cx="7543800" cy="578619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The Human Genome Project (HGP) began in 1990 and produced a full copy of </a:t>
            </a:r>
            <a:r>
              <a:rPr lang="en-US" sz="2200" b="1" i="1" u="sng" dirty="0" smtClean="0"/>
              <a:t>a</a:t>
            </a:r>
            <a:r>
              <a:rPr lang="en-US" sz="2200" b="1" dirty="0" smtClean="0"/>
              <a:t> human genome in 2003…</a:t>
            </a:r>
          </a:p>
          <a:p>
            <a:endParaRPr lang="en-US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All humans genomes vary due to SNPs, but </a:t>
            </a:r>
            <a:r>
              <a:rPr lang="en-US" sz="2200" b="1" dirty="0" smtClean="0"/>
              <a:t>99.9%</a:t>
            </a:r>
            <a:r>
              <a:rPr lang="en-US" sz="2200" dirty="0" smtClean="0"/>
              <a:t> of the genome is identical among all humans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Public / private competition and collaboration drove incredibly rapid biotech research  and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HGP produced a vast set of data in the form of the ~3.2 billion base letter sequence of human DNA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Scientists are still in the process of decoding these sequences to ID specific genes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~23,000 genes were identified (much fewer than predicted!)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Discovered much of the genome is NOT transcribed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Highly-repetitive sequences originally-called “junk DNA” but now recognized as having a number of key functions</a:t>
            </a:r>
            <a:endParaRPr lang="en-US" sz="22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608406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1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9144000" cy="7465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Bibliography / Acknowledgments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870284"/>
            <a:ext cx="4313694" cy="10746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171" y="976660"/>
            <a:ext cx="3065449" cy="2861086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2005889"/>
            <a:ext cx="3546845" cy="46909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16758" y="4051300"/>
            <a:ext cx="2634592" cy="918592"/>
            <a:chOff x="6116758" y="4051300"/>
            <a:chExt cx="2634592" cy="918592"/>
          </a:xfrm>
        </p:grpSpPr>
        <p:pic>
          <p:nvPicPr>
            <p:cNvPr id="8" name="Picture 7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7750" y="4106292"/>
              <a:ext cx="825500" cy="825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16758" y="4106292"/>
              <a:ext cx="1781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>
                  <a:hlinkClick r:id="rId7"/>
                </a:rPr>
                <a:t>Jason de </a:t>
              </a:r>
              <a:r>
                <a:rPr lang="fr-FR" sz="2000" b="1" dirty="0" smtClean="0">
                  <a:hlinkClick r:id="rId7"/>
                </a:rPr>
                <a:t>Nys</a:t>
              </a:r>
              <a:endParaRPr lang="fr-FR" sz="2000" b="1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8912" y="5189622"/>
            <a:ext cx="2432438" cy="918592"/>
            <a:chOff x="6318912" y="4051300"/>
            <a:chExt cx="2432438" cy="918592"/>
          </a:xfrm>
        </p:grpSpPr>
        <p:sp>
          <p:nvSpPr>
            <p:cNvPr id="14" name="TextBox 13"/>
            <p:cNvSpPr txBox="1"/>
            <p:nvPr/>
          </p:nvSpPr>
          <p:spPr>
            <a:xfrm>
              <a:off x="6318912" y="4106292"/>
              <a:ext cx="1579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u="sng" dirty="0" smtClean="0"/>
                <a:t>Chris Paine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81" y="5233506"/>
            <a:ext cx="839569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5751"/>
          <a:stretch/>
        </p:blipFill>
        <p:spPr bwMode="auto">
          <a:xfrm>
            <a:off x="76200" y="990600"/>
            <a:ext cx="8991600" cy="56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3.1.1 A gene is a heritable factor that consists of a length of DNA and influences a specific characteristic.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0" y="4267200"/>
            <a:ext cx="3429000" cy="2385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3.1.9 Comparison of the number of genes in humans with other species.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8" y="838200"/>
            <a:ext cx="68703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0"/>
          <a:stretch/>
        </p:blipFill>
        <p:spPr bwMode="auto">
          <a:xfrm>
            <a:off x="7214552" y="838200"/>
            <a:ext cx="17777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8" y="3962400"/>
            <a:ext cx="291258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3962399"/>
            <a:ext cx="215891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/>
          <a:stretch/>
        </p:blipFill>
        <p:spPr bwMode="auto">
          <a:xfrm>
            <a:off x="5638800" y="3962400"/>
            <a:ext cx="3353539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79237"/>
            <a:ext cx="7648575" cy="359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3.1.2 A gene occupies a specific position (locus) on one type of chromosome.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38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Genes are distributed amongst an organisms chromosomes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location of a gene on a chromosome is called the </a:t>
            </a:r>
            <a:r>
              <a:rPr lang="en-US" sz="2200" b="1" i="1" dirty="0" smtClean="0"/>
              <a:t>locus</a:t>
            </a:r>
            <a:r>
              <a:rPr lang="en-US" sz="2200" dirty="0" smtClean="0"/>
              <a:t> of the 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All members of a species have the same chromosome number with the same genes in the same loci along their chromosomes</a:t>
            </a:r>
          </a:p>
        </p:txBody>
      </p:sp>
    </p:spTree>
    <p:extLst>
      <p:ext uri="{BB962C8B-B14F-4D97-AF65-F5344CB8AC3E}">
        <p14:creationId xmlns:p14="http://schemas.microsoft.com/office/powerpoint/2010/main" val="29316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1579" b="28344"/>
          <a:stretch/>
        </p:blipFill>
        <p:spPr bwMode="auto">
          <a:xfrm>
            <a:off x="34636" y="990600"/>
            <a:ext cx="9109364" cy="474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3.1.2 A gene occupies a specific position (locus) on one type of chromosome.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3.1.3 The various specific forms of a gene are alleles.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29665" y="2012112"/>
            <a:ext cx="6375553" cy="331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6553200" cy="426270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Alleles</a:t>
            </a:r>
            <a:r>
              <a:rPr lang="en-US" sz="2400" dirty="0" smtClean="0"/>
              <a:t> are alternative versions of the </a:t>
            </a:r>
            <a:r>
              <a:rPr lang="en-US" sz="2400" i="1" dirty="0" smtClean="0"/>
              <a:t>same gene</a:t>
            </a:r>
            <a:r>
              <a:rPr lang="en-US" sz="2400" dirty="0" smtClean="0"/>
              <a:t>. They occupy the same position (locus) on one type of chromosome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Mendel first observed and names ‘alleles’ in his study of pea plant traits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Most animals and plants have 2 alleles for each gene (often one ‘dominant’ and one ‘recessive’)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Some genes, like one for fur color in mice or ABO blood type in humans, have more than 2 alleles (aka ‘Multiple Alleles’)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35" y="482447"/>
            <a:ext cx="2152064" cy="46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5248275"/>
            <a:ext cx="52482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3.1.4 Alleles differ from each other by one or a few bases only.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1" y="762000"/>
            <a:ext cx="4953000" cy="449353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 gene consists of a length of DNA that can be hundreds or thousands of bases in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Alleles of a gene often differ only very slightly in their base sequence (sometimes by just 1-2 DNA letters, </a:t>
            </a:r>
            <a:r>
              <a:rPr lang="en-US" sz="2200" i="1" dirty="0" smtClean="0"/>
              <a:t>i.e. one allele contains an Adenine where the other has a Cytosine</a:t>
            </a:r>
            <a:r>
              <a:rPr lang="en-US" sz="22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These base differences are called </a:t>
            </a:r>
            <a:r>
              <a:rPr lang="en-US" sz="2200" b="1" dirty="0" smtClean="0"/>
              <a:t>Single Nucleotide Polymorphisms</a:t>
            </a:r>
            <a:r>
              <a:rPr lang="en-US" sz="2200" dirty="0" smtClean="0"/>
              <a:t> (SNPs, or ‘snips’)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609600"/>
            <a:ext cx="33337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773"/>
            <a:ext cx="9144000" cy="25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</a:rPr>
              <a:t>3.1.10 Use of a database to determine differences in the base sequence of a gene in two species.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066800"/>
            <a:ext cx="8610599" cy="276998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One outcome of Human Genome Project is fast, computer based methods of gene sequencing (</a:t>
            </a:r>
            <a:r>
              <a:rPr lang="en-US" sz="2200" i="1" dirty="0" smtClean="0"/>
              <a:t>AHL 7.1</a:t>
            </a:r>
            <a:r>
              <a:rPr lang="en-US" sz="2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Web-based programs like GenBank and BLAST allow for the easy comparison of nucleotide sequences in genes that are shared between different species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Based on the differences / similarities, timelines of evolutionary relationships can be deduced (</a:t>
            </a:r>
            <a:r>
              <a:rPr lang="en-US" sz="2200" i="1" dirty="0" smtClean="0"/>
              <a:t>Flashback – 5.4 Cladistics!</a:t>
            </a:r>
            <a:r>
              <a:rPr lang="en-US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89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1203</Words>
  <Application>Microsoft Office PowerPoint</Application>
  <PresentationFormat>On-screen Show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 / Acknowledgments</vt:lpstr>
    </vt:vector>
  </TitlesOfParts>
  <Company>BIS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Jacob</cp:lastModifiedBy>
  <cp:revision>44</cp:revision>
  <dcterms:created xsi:type="dcterms:W3CDTF">2008-04-09T06:56:42Z</dcterms:created>
  <dcterms:modified xsi:type="dcterms:W3CDTF">2015-05-09T19:17:23Z</dcterms:modified>
</cp:coreProperties>
</file>