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6" r:id="rId2"/>
    <p:sldId id="301" r:id="rId3"/>
    <p:sldId id="287" r:id="rId4"/>
    <p:sldId id="288" r:id="rId5"/>
    <p:sldId id="289" r:id="rId6"/>
    <p:sldId id="302" r:id="rId7"/>
    <p:sldId id="259" r:id="rId8"/>
    <p:sldId id="261" r:id="rId9"/>
    <p:sldId id="285" r:id="rId10"/>
    <p:sldId id="262" r:id="rId11"/>
    <p:sldId id="263" r:id="rId12"/>
    <p:sldId id="264" r:id="rId13"/>
    <p:sldId id="290" r:id="rId14"/>
    <p:sldId id="267" r:id="rId15"/>
    <p:sldId id="266" r:id="rId16"/>
    <p:sldId id="268" r:id="rId17"/>
    <p:sldId id="269" r:id="rId18"/>
    <p:sldId id="270" r:id="rId19"/>
    <p:sldId id="271" r:id="rId20"/>
    <p:sldId id="273" r:id="rId21"/>
    <p:sldId id="274" r:id="rId22"/>
    <p:sldId id="291" r:id="rId23"/>
    <p:sldId id="292" r:id="rId24"/>
    <p:sldId id="293" r:id="rId25"/>
    <p:sldId id="294" r:id="rId26"/>
    <p:sldId id="295" r:id="rId27"/>
    <p:sldId id="296" r:id="rId28"/>
    <p:sldId id="297" r:id="rId29"/>
    <p:sldId id="298" r:id="rId30"/>
    <p:sldId id="299"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936"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18E8D-3290-4B7E-8337-D79785E09340}"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9425D-633A-4312-AAD8-2A284E12F1D8}" type="slidenum">
              <a:rPr lang="en-US" smtClean="0"/>
              <a:pPr/>
              <a:t>‹#›</a:t>
            </a:fld>
            <a:endParaRPr lang="en-US"/>
          </a:p>
        </p:txBody>
      </p:sp>
    </p:spTree>
    <p:extLst>
      <p:ext uri="{BB962C8B-B14F-4D97-AF65-F5344CB8AC3E}">
        <p14:creationId xmlns:p14="http://schemas.microsoft.com/office/powerpoint/2010/main" val="258056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E6C4E98-2A1B-464A-95B1-F6B868601F40}"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C458E6-1DC7-1E4B-B068-D24EFA0A639E}" type="slidenum">
              <a:rPr lang="en-US"/>
              <a:pPr/>
              <a:t>3</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420DD8-5842-8740-A423-C6F4C367A34D}" type="slidenum">
              <a:rPr lang="en-US"/>
              <a:pPr/>
              <a:t>4</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5E6732-F217-D945-8515-009EA02D3927}" type="slidenum">
              <a:rPr lang="en-US"/>
              <a:pPr/>
              <a:t>5</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AD4CF04-E81B-CD4B-BDAB-D0D9D76AC311}" type="slidenum">
              <a:rPr lang="en-US"/>
              <a:pPr/>
              <a:t>9</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F734E7-14DB-E044-BE9F-36A94F0D70A3}" type="slidenum">
              <a:rPr lang="en-US"/>
              <a:pPr/>
              <a:t>13</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5B2C22-74D2-4246-B345-44277D639C89}" type="slidenum">
              <a:rPr lang="en-US"/>
              <a:pPr/>
              <a:t>29</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900"/>
              <a:t>Watson &amp; Crick’s model was inspired by 3 recent discoveries:</a:t>
            </a:r>
          </a:p>
          <a:p>
            <a:pPr marL="339725" lvl="1" indent="-161925"/>
            <a:r>
              <a:rPr lang="en-US" sz="900"/>
              <a:t>Chargaff’s rules</a:t>
            </a:r>
          </a:p>
          <a:p>
            <a:pPr marL="339725" lvl="1" indent="-161925"/>
            <a:r>
              <a:rPr lang="en-US" sz="900"/>
              <a:t>Pauling’s alpha helical structure of a protein</a:t>
            </a:r>
          </a:p>
          <a:p>
            <a:pPr marL="339725" lvl="1" indent="-161925"/>
            <a:r>
              <a:rPr lang="en-US" sz="900"/>
              <a:t>X-ray crystallography data from Franklin &amp; Wilkins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15817F-C44E-E145-B61D-1C1037055C5F}" type="slidenum">
              <a:rPr lang="en-US"/>
              <a:pPr/>
              <a:t>30</a:t>
            </a:fld>
            <a:endParaRPr lang="en-US"/>
          </a:p>
        </p:txBody>
      </p:sp>
      <p:sp>
        <p:nvSpPr>
          <p:cNvPr id="399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914400" y="4343400"/>
            <a:ext cx="5029200" cy="4495800"/>
          </a:xfrm>
          <a:prstGeom prst="rect">
            <a:avLst/>
          </a:prstGeom>
          <a:solidFill>
            <a:srgbClr val="FFFFFF"/>
          </a:solidFill>
          <a:ln>
            <a:miter lim="800000"/>
            <a:headEnd/>
            <a:tailEnd/>
          </a:ln>
        </p:spPr>
        <p:txBody>
          <a:bodyPr>
            <a:prstTxWarp prst="textNoShape">
              <a:avLst/>
            </a:prstTxWarp>
          </a:bodyPr>
          <a:lstStyle/>
          <a:p>
            <a:r>
              <a:rPr lang="en-US" sz="600">
                <a:solidFill>
                  <a:srgbClr val="000000"/>
                </a:solidFill>
              </a:rPr>
              <a:t>A chemist by training, Franklin had made original and essential contributions to the understanding of the structure of graphite and other carbon compounds even before her appointment to King's College. Unfortunately, her reputation did not precede her. James Watson's unflattering portrayal of Franklin in his account of the discovery of DNA's structure, entitled "The Double Helix," depicts Franklin as an underling of Maurice Wilkins, when in fact Wilkins and Franklin were peers in the Randall laboratory. And it was Franklin alone whom Randall had given the task of elucidating DNA's structure. The technique with which Rosalind Franklin set out to do this is called X-ray crystallography. With this technique, the locations of atoms in any crystal can be precisely mapped by looking at the image of the crystal under an X-ray beam. By the early 1950s, scientists were just learning how to use this technique to study biological molecules. Rosalind Franklin applied her chemist's expertise to the unwieldy DNA molecule. After complicated analysis, she discovered (and was the first to state) that the sugar-phosphate backbone of DNA lies on the outside of the molecule. She also elucidated the basic helical structure of the molecule.</a:t>
            </a:r>
          </a:p>
          <a:p>
            <a:r>
              <a:rPr lang="en-US" sz="600">
                <a:solidFill>
                  <a:srgbClr val="000000"/>
                </a:solidFill>
              </a:rPr>
              <a:t>After Randall presented Franklin's data and her unpublished conclusions at a routine seminar, her work was provided - without Randall's knowledge - to her competitors at Cambridge University, Watson and Crick. The scientists used her data and that of other scientists to build their ultimately correct and detailed description of DNA's structure in 1953. Franklin was not bitter, but pleased, and set out to publish a corroborating report of the Watson-Crick model. Her career was eventually cut short by illness. It is a tremendous shame that Franklin did not receive due credit for her essential role in this discovery, either during her lifetime or after her untimely death at age 37 due to cancer.</a:t>
            </a:r>
            <a:r>
              <a:rPr lang="en-US" sz="800">
                <a:solidFill>
                  <a:srgbClr val="000000"/>
                </a:solidFill>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16BE2F5-8E10-9C42-B8FE-EC3EDC9279E6}" type="slidenum">
              <a:rPr lang="en-US"/>
              <a:pPr/>
              <a:t>31</a:t>
            </a:fld>
            <a:endParaRPr lang="en-US"/>
          </a:p>
        </p:txBody>
      </p:sp>
      <p:sp>
        <p:nvSpPr>
          <p:cNvPr id="5140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40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3DA525-A74E-44B7-858B-91DDF1C4EF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DA525-A74E-44B7-858B-91DDF1C4EF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DA525-A74E-44B7-858B-91DDF1C4EF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DA525-A74E-44B7-858B-91DDF1C4EF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DA525-A74E-44B7-858B-91DDF1C4EFF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3DA525-A74E-44B7-858B-91DDF1C4EFF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3DA525-A74E-44B7-858B-91DDF1C4EFF0}"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3DA525-A74E-44B7-858B-91DDF1C4EFF0}"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DA525-A74E-44B7-858B-91DDF1C4EFF0}"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DA525-A74E-44B7-858B-91DDF1C4EFF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DA525-A74E-44B7-858B-91DDF1C4EFF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0C4D9-1E23-45E7-A66D-A65046A5AB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DA525-A74E-44B7-858B-91DDF1C4EFF0}" type="datetimeFigureOut">
              <a:rPr lang="en-US" smtClean="0"/>
              <a:pPr/>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0C4D9-1E23-45E7-A66D-A65046A5AB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ighered.mheducation.com/olcweb/cgi/pluginpop.cgi?it=swf::535::535::/sites/dl/free/0072437316/120076/bio21.swf::Hershey%20and%20Chase%20Experiment"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3644901" y="-457199"/>
            <a:ext cx="5499100" cy="7618413"/>
          </a:xfrm>
          <a:prstGeom prst="rect">
            <a:avLst/>
          </a:prstGeom>
          <a:noFill/>
          <a:ln w="9525">
            <a:noFill/>
            <a:miter lim="800000"/>
            <a:headEnd/>
            <a:tailEnd/>
          </a:ln>
          <a:effectLst/>
        </p:spPr>
      </p:pic>
      <p:sp>
        <p:nvSpPr>
          <p:cNvPr id="4" name="Rectangle 3"/>
          <p:cNvSpPr/>
          <p:nvPr/>
        </p:nvSpPr>
        <p:spPr>
          <a:xfrm>
            <a:off x="342900" y="1387902"/>
            <a:ext cx="5359400" cy="1200328"/>
          </a:xfrm>
          <a:prstGeom prst="rect">
            <a:avLst/>
          </a:prstGeom>
        </p:spPr>
        <p:txBody>
          <a:bodyPr wrap="square">
            <a:spAutoFit/>
          </a:bodyPr>
          <a:lstStyle/>
          <a:p>
            <a:r>
              <a:rPr lang="en-US" u="sng" dirty="0" smtClean="0"/>
              <a:t>The Discovery of </a:t>
            </a:r>
          </a:p>
          <a:p>
            <a:r>
              <a:rPr lang="en-US" u="sng" dirty="0" smtClean="0"/>
              <a:t>DNA as the Source </a:t>
            </a:r>
          </a:p>
          <a:p>
            <a:r>
              <a:rPr lang="en-US" u="sng" dirty="0" smtClean="0"/>
              <a:t>of Heredity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body" idx="1"/>
          </p:nvPr>
        </p:nvSpPr>
        <p:spPr>
          <a:xfrm>
            <a:off x="212725" y="917575"/>
            <a:ext cx="8713788" cy="5229225"/>
          </a:xfrm>
        </p:spPr>
        <p:txBody>
          <a:bodyPr rIns="132080"/>
          <a:lstStyle/>
          <a:p>
            <a:pPr eaLnBrk="1" hangingPunct="1"/>
            <a:r>
              <a:rPr lang="en-US" smtClean="0"/>
              <a:t> </a:t>
            </a:r>
            <a:r>
              <a:rPr lang="en-US" b="1" smtClean="0">
                <a:solidFill>
                  <a:srgbClr val="FF00FF"/>
                </a:solidFill>
                <a:ea typeface="Lucida Grande" charset="0"/>
                <a:cs typeface="Lucida Grande" charset="0"/>
              </a:rPr>
              <a:t>DNA</a:t>
            </a:r>
            <a:r>
              <a:rPr lang="en-US" smtClean="0"/>
              <a:t> contains the sugar </a:t>
            </a:r>
            <a:r>
              <a:rPr lang="en-US" b="1" u="sng" smtClean="0">
                <a:solidFill>
                  <a:srgbClr val="FF00FF"/>
                </a:solidFill>
                <a:ea typeface="Lucida Grande" charset="0"/>
                <a:cs typeface="Lucida Grande" charset="0"/>
              </a:rPr>
              <a:t>DE</a:t>
            </a:r>
            <a:r>
              <a:rPr lang="en-US" b="1" smtClean="0">
                <a:solidFill>
                  <a:srgbClr val="FF00FF"/>
                </a:solidFill>
                <a:ea typeface="Lucida Grande" charset="0"/>
                <a:cs typeface="Lucida Grande" charset="0"/>
              </a:rPr>
              <a:t>OXYRIBOSE</a:t>
            </a:r>
            <a:r>
              <a:rPr lang="en-US" smtClean="0"/>
              <a:t>  whereas </a:t>
            </a:r>
            <a:r>
              <a:rPr lang="en-US" b="1" smtClean="0">
                <a:solidFill>
                  <a:srgbClr val="0044FE"/>
                </a:solidFill>
                <a:ea typeface="Lucida Grande" charset="0"/>
                <a:cs typeface="Lucida Grande" charset="0"/>
              </a:rPr>
              <a:t>RNA</a:t>
            </a:r>
            <a:r>
              <a:rPr lang="en-US" smtClean="0"/>
              <a:t> contains the sugar </a:t>
            </a:r>
            <a:r>
              <a:rPr lang="en-US" b="1" smtClean="0">
                <a:solidFill>
                  <a:srgbClr val="0044FE"/>
                </a:solidFill>
                <a:ea typeface="Lucida Grande" charset="0"/>
                <a:cs typeface="Lucida Grande" charset="0"/>
              </a:rPr>
              <a:t>RIBOSE</a:t>
            </a:r>
            <a:r>
              <a:rPr lang="en-US" smtClean="0">
                <a:solidFill>
                  <a:srgbClr val="0044FE"/>
                </a:solidFill>
              </a:rPr>
              <a:t>.</a:t>
            </a:r>
          </a:p>
        </p:txBody>
      </p:sp>
      <p:pic>
        <p:nvPicPr>
          <p:cNvPr id="87043" name="Picture 2"/>
          <p:cNvPicPr>
            <a:picLocks noChangeArrowheads="1"/>
          </p:cNvPicPr>
          <p:nvPr/>
        </p:nvPicPr>
        <p:blipFill>
          <a:blip r:embed="rId2" cstate="print"/>
          <a:srcRect/>
          <a:stretch>
            <a:fillRect/>
          </a:stretch>
        </p:blipFill>
        <p:spPr bwMode="auto">
          <a:xfrm>
            <a:off x="19050" y="2343150"/>
            <a:ext cx="6096000" cy="4025900"/>
          </a:xfrm>
          <a:prstGeom prst="rect">
            <a:avLst/>
          </a:prstGeom>
          <a:noFill/>
          <a:ln w="34925">
            <a:solidFill>
              <a:schemeClr val="tx1"/>
            </a:solidFill>
            <a:miter lim="800000"/>
            <a:headEnd/>
            <a:tailEnd/>
          </a:ln>
        </p:spPr>
      </p:pic>
      <p:sp>
        <p:nvSpPr>
          <p:cNvPr id="87044" name="Rectangle 3"/>
          <p:cNvSpPr>
            <a:spLocks/>
          </p:cNvSpPr>
          <p:nvPr/>
        </p:nvSpPr>
        <p:spPr bwMode="auto">
          <a:xfrm>
            <a:off x="6354763" y="2776538"/>
            <a:ext cx="2578100" cy="2679700"/>
          </a:xfrm>
          <a:prstGeom prst="rect">
            <a:avLst/>
          </a:prstGeom>
          <a:noFill/>
          <a:ln w="12700">
            <a:noFill/>
            <a:miter lim="800000"/>
            <a:headEnd/>
            <a:tailEnd/>
          </a:ln>
        </p:spPr>
        <p:txBody>
          <a:bodyPr lIns="0" tIns="0" rIns="40639" bIns="0"/>
          <a:lstStyle/>
          <a:p>
            <a:pPr marL="39688">
              <a:spcBef>
                <a:spcPts val="1150"/>
              </a:spcBef>
            </a:pPr>
            <a:r>
              <a:rPr lang="en-US" sz="2000">
                <a:solidFill>
                  <a:schemeClr val="tx1"/>
                </a:solidFill>
                <a:latin typeface="Arial" pitchFamily="34" charset="0"/>
                <a:cs typeface="Arial" pitchFamily="34" charset="0"/>
                <a:sym typeface="Arial" pitchFamily="34" charset="0"/>
              </a:rPr>
              <a:t>The only difference between these two sugars is the </a:t>
            </a:r>
            <a:r>
              <a:rPr lang="en-US" sz="2400" u="sng">
                <a:solidFill>
                  <a:schemeClr val="tx1"/>
                </a:solidFill>
                <a:latin typeface="Arial Bold" charset="0"/>
                <a:cs typeface="Arial Bold" charset="0"/>
                <a:sym typeface="Arial Bold" charset="0"/>
              </a:rPr>
              <a:t>lack of oxygen at carbon 2 in deoxyribose</a:t>
            </a:r>
            <a:r>
              <a:rPr lang="en-US" sz="2000">
                <a:solidFill>
                  <a:schemeClr val="tx1"/>
                </a:solidFill>
                <a:latin typeface="Arial" pitchFamily="34" charset="0"/>
                <a:cs typeface="Arial" pitchFamily="34" charset="0"/>
                <a:sym typeface="Arial" pitchFamily="34" charset="0"/>
              </a:rPr>
              <a:t> – this accounts for its name</a:t>
            </a:r>
            <a:r>
              <a:rPr lang="en-US">
                <a:solidFill>
                  <a:schemeClr val="tx1"/>
                </a:solidFill>
                <a:latin typeface="Arial" pitchFamily="34" charset="0"/>
                <a:cs typeface="Arial" pitchFamily="34" charset="0"/>
                <a:sym typeface="Arial" pitchFamily="34" charset="0"/>
              </a:rPr>
              <a:t>.</a:t>
            </a:r>
          </a:p>
        </p:txBody>
      </p:sp>
      <p:grpSp>
        <p:nvGrpSpPr>
          <p:cNvPr id="2" name="Group 6"/>
          <p:cNvGrpSpPr>
            <a:grpSpLocks/>
          </p:cNvGrpSpPr>
          <p:nvPr/>
        </p:nvGrpSpPr>
        <p:grpSpPr bwMode="auto">
          <a:xfrm>
            <a:off x="0" y="-15875"/>
            <a:ext cx="9156700" cy="768350"/>
            <a:chOff x="0" y="0"/>
            <a:chExt cx="5768" cy="484"/>
          </a:xfrm>
        </p:grpSpPr>
        <p:sp>
          <p:nvSpPr>
            <p:cNvPr id="87048" name="Rectangle 4"/>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87049" name="Rectangle 5"/>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DNA v. RNA</a:t>
              </a:r>
            </a:p>
          </p:txBody>
        </p:sp>
      </p:grpSp>
      <p:sp>
        <p:nvSpPr>
          <p:cNvPr id="87046" name="Rectangle 7"/>
          <p:cNvSpPr>
            <a:spLocks/>
          </p:cNvSpPr>
          <p:nvPr/>
        </p:nvSpPr>
        <p:spPr bwMode="auto">
          <a:xfrm>
            <a:off x="4292600" y="5461000"/>
            <a:ext cx="979488" cy="520700"/>
          </a:xfrm>
          <a:prstGeom prst="rect">
            <a:avLst/>
          </a:prstGeom>
          <a:noFill/>
          <a:ln w="12700">
            <a:noFill/>
            <a:miter lim="800000"/>
            <a:headEnd/>
            <a:tailEnd/>
          </a:ln>
        </p:spPr>
        <p:txBody>
          <a:bodyPr wrap="none" lIns="0" tIns="0" rIns="40639" bIns="0">
            <a:spAutoFit/>
          </a:bodyPr>
          <a:lstStyle/>
          <a:p>
            <a:pPr marL="39688"/>
            <a:r>
              <a:rPr lang="en-US" sz="3000">
                <a:solidFill>
                  <a:srgbClr val="0044FE"/>
                </a:solidFill>
                <a:latin typeface="Arial Bold" charset="0"/>
                <a:cs typeface="Arial Bold" charset="0"/>
                <a:sym typeface="Arial Bold" charset="0"/>
              </a:rPr>
              <a:t>RNA</a:t>
            </a:r>
          </a:p>
        </p:txBody>
      </p:sp>
      <p:sp>
        <p:nvSpPr>
          <p:cNvPr id="87047" name="Rectangle 8"/>
          <p:cNvSpPr>
            <a:spLocks/>
          </p:cNvSpPr>
          <p:nvPr/>
        </p:nvSpPr>
        <p:spPr bwMode="auto">
          <a:xfrm>
            <a:off x="1079500" y="5461000"/>
            <a:ext cx="979488" cy="520700"/>
          </a:xfrm>
          <a:prstGeom prst="rect">
            <a:avLst/>
          </a:prstGeom>
          <a:noFill/>
          <a:ln w="12700">
            <a:noFill/>
            <a:miter lim="800000"/>
            <a:headEnd/>
            <a:tailEnd/>
          </a:ln>
        </p:spPr>
        <p:txBody>
          <a:bodyPr wrap="none" lIns="0" tIns="0" rIns="40639" bIns="0">
            <a:spAutoFit/>
          </a:bodyPr>
          <a:lstStyle/>
          <a:p>
            <a:pPr marL="39688"/>
            <a:r>
              <a:rPr lang="en-US" sz="3000">
                <a:solidFill>
                  <a:srgbClr val="AE00F0"/>
                </a:solidFill>
                <a:latin typeface="Arial Bold" charset="0"/>
                <a:cs typeface="Arial Bold" charset="0"/>
                <a:sym typeface="Arial Bold" charset="0"/>
              </a:rPr>
              <a:t>DNA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rrowheads="1"/>
          </p:cNvPicPr>
          <p:nvPr/>
        </p:nvPicPr>
        <p:blipFill>
          <a:blip r:embed="rId2" cstate="print"/>
          <a:srcRect/>
          <a:stretch>
            <a:fillRect/>
          </a:stretch>
        </p:blipFill>
        <p:spPr bwMode="auto">
          <a:xfrm>
            <a:off x="14288" y="1109663"/>
            <a:ext cx="6108700" cy="5105400"/>
          </a:xfrm>
          <a:prstGeom prst="rect">
            <a:avLst/>
          </a:prstGeom>
          <a:noFill/>
          <a:ln w="31750">
            <a:solidFill>
              <a:schemeClr val="tx1"/>
            </a:solidFill>
            <a:miter lim="800000"/>
            <a:headEnd/>
            <a:tailEnd/>
          </a:ln>
        </p:spPr>
      </p:pic>
      <p:sp>
        <p:nvSpPr>
          <p:cNvPr id="83970" name="Rectangle 2"/>
          <p:cNvSpPr>
            <a:spLocks/>
          </p:cNvSpPr>
          <p:nvPr/>
        </p:nvSpPr>
        <p:spPr bwMode="auto">
          <a:xfrm>
            <a:off x="6342063" y="2217738"/>
            <a:ext cx="2819400" cy="1155700"/>
          </a:xfrm>
          <a:prstGeom prst="rect">
            <a:avLst/>
          </a:prstGeom>
          <a:noFill/>
          <a:ln w="12700">
            <a:noFill/>
            <a:miter lim="800000"/>
            <a:headEnd/>
            <a:tailEnd/>
          </a:ln>
        </p:spPr>
        <p:txBody>
          <a:bodyPr lIns="0" tIns="0" rIns="40639" bIns="0"/>
          <a:lstStyle/>
          <a:p>
            <a:pPr marL="39688">
              <a:spcBef>
                <a:spcPts val="1050"/>
              </a:spcBef>
            </a:pPr>
            <a:r>
              <a:rPr lang="en-US" sz="2400" u="sng">
                <a:solidFill>
                  <a:schemeClr val="tx1"/>
                </a:solidFill>
                <a:latin typeface="Arial Bold" charset="0"/>
                <a:cs typeface="Arial Bold" charset="0"/>
                <a:sym typeface="Arial Bold" charset="0"/>
              </a:rPr>
              <a:t>Purines</a:t>
            </a:r>
            <a:r>
              <a:rPr lang="en-US" sz="2400">
                <a:solidFill>
                  <a:schemeClr val="tx1"/>
                </a:solidFill>
                <a:latin typeface="Arial Bold" charset="0"/>
                <a:cs typeface="Arial Bold" charset="0"/>
                <a:sym typeface="Arial Bold" charset="0"/>
              </a:rPr>
              <a:t> have a double-ringed structure.</a:t>
            </a:r>
          </a:p>
        </p:txBody>
      </p:sp>
      <p:sp>
        <p:nvSpPr>
          <p:cNvPr id="83971" name="Rectangle 3"/>
          <p:cNvSpPr>
            <a:spLocks/>
          </p:cNvSpPr>
          <p:nvPr/>
        </p:nvSpPr>
        <p:spPr bwMode="auto">
          <a:xfrm>
            <a:off x="6342063" y="4365625"/>
            <a:ext cx="2819400" cy="1155700"/>
          </a:xfrm>
          <a:prstGeom prst="rect">
            <a:avLst/>
          </a:prstGeom>
          <a:noFill/>
          <a:ln w="12700">
            <a:noFill/>
            <a:miter lim="800000"/>
            <a:headEnd/>
            <a:tailEnd/>
          </a:ln>
        </p:spPr>
        <p:txBody>
          <a:bodyPr lIns="0" tIns="0" rIns="40639" bIns="0"/>
          <a:lstStyle/>
          <a:p>
            <a:pPr marL="39688">
              <a:spcBef>
                <a:spcPts val="1050"/>
              </a:spcBef>
            </a:pPr>
            <a:r>
              <a:rPr lang="en-US" sz="2400" u="sng">
                <a:solidFill>
                  <a:schemeClr val="tx1"/>
                </a:solidFill>
                <a:latin typeface="Arial Bold" charset="0"/>
                <a:cs typeface="Arial Bold" charset="0"/>
                <a:sym typeface="Arial Bold" charset="0"/>
              </a:rPr>
              <a:t>Pyrimidines</a:t>
            </a:r>
            <a:r>
              <a:rPr lang="en-US" sz="2400">
                <a:solidFill>
                  <a:schemeClr val="tx1"/>
                </a:solidFill>
                <a:latin typeface="Arial Bold" charset="0"/>
                <a:cs typeface="Arial Bold" charset="0"/>
                <a:sym typeface="Arial Bold" charset="0"/>
              </a:rPr>
              <a:t> have a single-ringed structure.</a:t>
            </a:r>
          </a:p>
        </p:txBody>
      </p:sp>
      <p:grpSp>
        <p:nvGrpSpPr>
          <p:cNvPr id="2" name="Group 6"/>
          <p:cNvGrpSpPr>
            <a:grpSpLocks/>
          </p:cNvGrpSpPr>
          <p:nvPr/>
        </p:nvGrpSpPr>
        <p:grpSpPr bwMode="auto">
          <a:xfrm>
            <a:off x="0" y="-15875"/>
            <a:ext cx="9156700" cy="768350"/>
            <a:chOff x="0" y="0"/>
            <a:chExt cx="5768" cy="484"/>
          </a:xfrm>
        </p:grpSpPr>
        <p:sp>
          <p:nvSpPr>
            <p:cNvPr id="88070" name="Rectangle 4"/>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88071" name="Rectangle 5"/>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DNA nitrogen bases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p:cNvSpPr>
          <p:nvPr/>
        </p:nvSpPr>
        <p:spPr bwMode="auto">
          <a:xfrm>
            <a:off x="317500" y="1625600"/>
            <a:ext cx="8255000" cy="4064000"/>
          </a:xfrm>
          <a:prstGeom prst="rect">
            <a:avLst/>
          </a:prstGeom>
          <a:noFill/>
          <a:ln w="12700" cap="flat">
            <a:noFill/>
            <a:miter lim="800000"/>
            <a:headEnd type="none" w="med" len="med"/>
            <a:tailEnd type="none" w="med" len="med"/>
          </a:ln>
        </p:spPr>
        <p:txBody>
          <a:bodyPr lIns="0" tIns="0" rIns="39688" bIns="0"/>
          <a:lstStyle/>
          <a:p>
            <a:pPr marL="382588" indent="-342900">
              <a:spcBef>
                <a:spcPts val="750"/>
              </a:spcBef>
              <a:buClr>
                <a:srgbClr val="000000"/>
              </a:buClr>
              <a:buSzPct val="100000"/>
              <a:buFont typeface="Helvetica" charset="0"/>
              <a:buChar char="•"/>
              <a:defRPr/>
            </a:pPr>
            <a:r>
              <a:rPr lang="en-US" sz="3200" b="1">
                <a:solidFill>
                  <a:schemeClr val="tx1"/>
                </a:solidFill>
                <a:effectLst>
                  <a:outerShdw blurRad="38100" dist="38100" dir="2700000" algn="tl">
                    <a:srgbClr val="C0C0C0"/>
                  </a:outerShdw>
                </a:effectLst>
                <a:ea typeface="Lucida Grande" charset="0"/>
                <a:cs typeface="Lucida Grande" charset="0"/>
              </a:rPr>
              <a:t>PURINES</a:t>
            </a:r>
          </a:p>
          <a:p>
            <a:pPr marL="382588" indent="-342900">
              <a:spcBef>
                <a:spcPts val="750"/>
              </a:spcBef>
              <a:defRPr/>
            </a:pPr>
            <a:r>
              <a:rPr lang="en-US" sz="3200">
                <a:solidFill>
                  <a:schemeClr val="tx1"/>
                </a:solidFill>
                <a:ea typeface="Lucida Grande" charset="0"/>
                <a:cs typeface="Lucida Grande" charset="0"/>
              </a:rPr>
              <a:t>	</a:t>
            </a:r>
            <a:r>
              <a:rPr lang="en-US" sz="3200" b="1">
                <a:solidFill>
                  <a:schemeClr val="tx1"/>
                </a:solidFill>
                <a:ea typeface="Lucida Grande" charset="0"/>
                <a:cs typeface="Lucida Grande" charset="0"/>
              </a:rPr>
              <a:t>1.	</a:t>
            </a:r>
            <a:r>
              <a:rPr lang="en-US" sz="3200" b="1">
                <a:solidFill>
                  <a:srgbClr val="FE9B03"/>
                </a:solidFill>
                <a:effectLst>
                  <a:outerShdw blurRad="38100" dist="38100" dir="2700000" algn="tl">
                    <a:srgbClr val="C0C0C0"/>
                  </a:outerShdw>
                </a:effectLst>
                <a:ea typeface="Lucida Grande" charset="0"/>
                <a:cs typeface="Lucida Grande" charset="0"/>
              </a:rPr>
              <a:t>Adenine (A)</a:t>
            </a:r>
          </a:p>
          <a:p>
            <a:pPr marL="382588" indent="-342900">
              <a:spcBef>
                <a:spcPts val="238"/>
              </a:spcBef>
              <a:defRPr/>
            </a:pPr>
            <a:endParaRPr lang="en-US" sz="1000" b="1">
              <a:solidFill>
                <a:schemeClr val="tx1"/>
              </a:solidFill>
              <a:ea typeface="Lucida Grande" charset="0"/>
              <a:cs typeface="Lucida Grande" charset="0"/>
            </a:endParaRPr>
          </a:p>
          <a:p>
            <a:pPr marL="382588" indent="-342900">
              <a:spcBef>
                <a:spcPts val="750"/>
              </a:spcBef>
              <a:defRPr/>
            </a:pPr>
            <a:r>
              <a:rPr lang="en-US" sz="3200" b="1">
                <a:solidFill>
                  <a:schemeClr val="tx1"/>
                </a:solidFill>
                <a:ea typeface="Lucida Grande" charset="0"/>
                <a:cs typeface="Lucida Grande" charset="0"/>
              </a:rPr>
              <a:t>	2.	</a:t>
            </a:r>
            <a:r>
              <a:rPr lang="en-US" sz="3200" b="1">
                <a:solidFill>
                  <a:srgbClr val="0000FF"/>
                </a:solidFill>
                <a:effectLst>
                  <a:outerShdw blurRad="38100" dist="38100" dir="2700000" algn="tl">
                    <a:srgbClr val="C0C0C0"/>
                  </a:outerShdw>
                </a:effectLst>
                <a:ea typeface="Lucida Grande" charset="0"/>
                <a:cs typeface="Lucida Grande" charset="0"/>
              </a:rPr>
              <a:t>Guanine (G)</a:t>
            </a:r>
          </a:p>
          <a:p>
            <a:pPr marL="382588" indent="-342900">
              <a:spcBef>
                <a:spcPts val="438"/>
              </a:spcBef>
              <a:defRPr/>
            </a:pPr>
            <a:endParaRPr lang="en-US" b="1">
              <a:solidFill>
                <a:schemeClr val="tx1"/>
              </a:solidFill>
              <a:ea typeface="Lucida Grande" charset="0"/>
              <a:cs typeface="Lucida Grande" charset="0"/>
            </a:endParaRPr>
          </a:p>
          <a:p>
            <a:pPr marL="382588" indent="-342900">
              <a:spcBef>
                <a:spcPts val="750"/>
              </a:spcBef>
              <a:buClr>
                <a:srgbClr val="000000"/>
              </a:buClr>
              <a:buSzPct val="100000"/>
              <a:buFont typeface="Helvetica" charset="0"/>
              <a:buChar char="•"/>
              <a:defRPr/>
            </a:pPr>
            <a:r>
              <a:rPr lang="en-US" sz="3200" b="1">
                <a:solidFill>
                  <a:schemeClr val="tx1"/>
                </a:solidFill>
                <a:effectLst>
                  <a:outerShdw blurRad="38100" dist="38100" dir="2700000" algn="tl">
                    <a:srgbClr val="C0C0C0"/>
                  </a:outerShdw>
                </a:effectLst>
                <a:ea typeface="Lucida Grande" charset="0"/>
                <a:cs typeface="Lucida Grande" charset="0"/>
              </a:rPr>
              <a:t>PYRIMIDINES</a:t>
            </a:r>
          </a:p>
          <a:p>
            <a:pPr marL="382588" indent="-342900">
              <a:spcBef>
                <a:spcPts val="750"/>
              </a:spcBef>
              <a:defRPr/>
            </a:pPr>
            <a:r>
              <a:rPr lang="en-US" sz="3200" b="1">
                <a:solidFill>
                  <a:schemeClr val="tx1"/>
                </a:solidFill>
                <a:ea typeface="Lucida Grande" charset="0"/>
                <a:cs typeface="Lucida Grande" charset="0"/>
              </a:rPr>
              <a:t>	3.	</a:t>
            </a:r>
            <a:r>
              <a:rPr lang="en-US" sz="3200" b="1">
                <a:solidFill>
                  <a:srgbClr val="FF0000"/>
                </a:solidFill>
                <a:effectLst>
                  <a:outerShdw blurRad="38100" dist="38100" dir="2700000" algn="tl">
                    <a:srgbClr val="C0C0C0"/>
                  </a:outerShdw>
                </a:effectLst>
                <a:ea typeface="Lucida Grande" charset="0"/>
                <a:cs typeface="Lucida Grande" charset="0"/>
              </a:rPr>
              <a:t>Uracil (U)</a:t>
            </a:r>
          </a:p>
          <a:p>
            <a:pPr marL="382588" indent="-342900">
              <a:spcBef>
                <a:spcPts val="238"/>
              </a:spcBef>
              <a:defRPr/>
            </a:pPr>
            <a:endParaRPr lang="en-US" sz="1000" b="1">
              <a:solidFill>
                <a:schemeClr val="tx1"/>
              </a:solidFill>
              <a:ea typeface="Lucida Grande" charset="0"/>
              <a:cs typeface="Lucida Grande" charset="0"/>
            </a:endParaRPr>
          </a:p>
          <a:p>
            <a:pPr marL="382588" indent="-342900">
              <a:spcBef>
                <a:spcPts val="750"/>
              </a:spcBef>
              <a:defRPr/>
            </a:pPr>
            <a:r>
              <a:rPr lang="en-US" sz="3200" b="1">
                <a:solidFill>
                  <a:schemeClr val="tx1"/>
                </a:solidFill>
                <a:ea typeface="Lucida Grande" charset="0"/>
                <a:cs typeface="Lucida Grande" charset="0"/>
              </a:rPr>
              <a:t>	4.	</a:t>
            </a:r>
            <a:r>
              <a:rPr lang="en-US" sz="3200" b="1">
                <a:solidFill>
                  <a:srgbClr val="008000"/>
                </a:solidFill>
                <a:effectLst>
                  <a:outerShdw blurRad="38100" dist="38100" dir="2700000" algn="tl">
                    <a:srgbClr val="C0C0C0"/>
                  </a:outerShdw>
                </a:effectLst>
                <a:ea typeface="Lucida Grande" charset="0"/>
                <a:cs typeface="Lucida Grande" charset="0"/>
              </a:rPr>
              <a:t>Cytosine (C)</a:t>
            </a:r>
          </a:p>
        </p:txBody>
      </p:sp>
      <p:pic>
        <p:nvPicPr>
          <p:cNvPr id="84994" name="Picture 2"/>
          <p:cNvPicPr>
            <a:picLocks noChangeArrowheads="1"/>
          </p:cNvPicPr>
          <p:nvPr/>
        </p:nvPicPr>
        <p:blipFill>
          <a:blip r:embed="rId2" cstate="print"/>
          <a:srcRect/>
          <a:stretch>
            <a:fillRect/>
          </a:stretch>
        </p:blipFill>
        <p:spPr bwMode="auto">
          <a:xfrm>
            <a:off x="5448300" y="4124325"/>
            <a:ext cx="1854200" cy="1536700"/>
          </a:xfrm>
          <a:prstGeom prst="rect">
            <a:avLst/>
          </a:prstGeom>
          <a:noFill/>
          <a:ln w="9525">
            <a:noFill/>
            <a:miter lim="800000"/>
            <a:headEnd/>
            <a:tailEnd/>
          </a:ln>
        </p:spPr>
      </p:pic>
      <p:pic>
        <p:nvPicPr>
          <p:cNvPr id="84995" name="Picture 3"/>
          <p:cNvPicPr>
            <a:picLocks noChangeArrowheads="1"/>
          </p:cNvPicPr>
          <p:nvPr/>
        </p:nvPicPr>
        <p:blipFill>
          <a:blip r:embed="rId3" cstate="print"/>
          <a:srcRect/>
          <a:stretch>
            <a:fillRect/>
          </a:stretch>
        </p:blipFill>
        <p:spPr bwMode="auto">
          <a:xfrm>
            <a:off x="4911725" y="1065213"/>
            <a:ext cx="2921000" cy="2316162"/>
          </a:xfrm>
          <a:prstGeom prst="rect">
            <a:avLst/>
          </a:prstGeom>
          <a:noFill/>
          <a:ln w="9525">
            <a:noFill/>
            <a:miter lim="800000"/>
            <a:headEnd/>
            <a:tailEnd/>
          </a:ln>
        </p:spPr>
      </p:pic>
      <p:grpSp>
        <p:nvGrpSpPr>
          <p:cNvPr id="2" name="Group 6"/>
          <p:cNvGrpSpPr>
            <a:grpSpLocks/>
          </p:cNvGrpSpPr>
          <p:nvPr/>
        </p:nvGrpSpPr>
        <p:grpSpPr bwMode="auto">
          <a:xfrm>
            <a:off x="0" y="-15875"/>
            <a:ext cx="9156700" cy="768350"/>
            <a:chOff x="0" y="0"/>
            <a:chExt cx="5768" cy="484"/>
          </a:xfrm>
        </p:grpSpPr>
        <p:sp>
          <p:nvSpPr>
            <p:cNvPr id="89095" name="Rectangle 4"/>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89096" name="Rectangle 5"/>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RNA nitrogen bases</a:t>
              </a:r>
            </a:p>
          </p:txBody>
        </p:sp>
      </p:grpSp>
      <p:sp>
        <p:nvSpPr>
          <p:cNvPr id="84999" name="Rectangle 7"/>
          <p:cNvSpPr>
            <a:spLocks/>
          </p:cNvSpPr>
          <p:nvPr/>
        </p:nvSpPr>
        <p:spPr bwMode="auto">
          <a:xfrm>
            <a:off x="0" y="6108700"/>
            <a:ext cx="9156700" cy="482600"/>
          </a:xfrm>
          <a:prstGeom prst="rect">
            <a:avLst/>
          </a:prstGeom>
          <a:noFill/>
          <a:ln w="12700">
            <a:noFill/>
            <a:miter lim="800000"/>
            <a:headEnd/>
            <a:tailEnd/>
          </a:ln>
        </p:spPr>
        <p:txBody>
          <a:bodyPr lIns="0" tIns="0" rIns="40639" bIns="0"/>
          <a:lstStyle/>
          <a:p>
            <a:pPr marL="39688"/>
            <a:r>
              <a:rPr lang="en-US" sz="2600">
                <a:solidFill>
                  <a:schemeClr val="tx1"/>
                </a:solidFill>
                <a:ea typeface="Lucida Grande" charset="0"/>
                <a:cs typeface="Lucida Grande" charset="0"/>
              </a:rPr>
              <a:t>Which base is found in DNA that is NOT found in RNA?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1+#ppt_w/2"/>
                                          </p:val>
                                        </p:tav>
                                        <p:tav tm="100000">
                                          <p:val>
                                            <p:strVal val="#ppt_x"/>
                                          </p:val>
                                        </p:tav>
                                      </p:tavLst>
                                    </p:anim>
                                    <p:anim calcmode="lin" valueType="num">
                                      <p:cBhvr additive="base">
                                        <p:cTn id="8" dur="500" fill="hold"/>
                                        <p:tgtEl>
                                          <p:spTgt spid="849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4994"/>
                                        </p:tgtEl>
                                        <p:attrNameLst>
                                          <p:attrName>style.visibility</p:attrName>
                                        </p:attrNameLst>
                                      </p:cBhvr>
                                      <p:to>
                                        <p:strVal val="visible"/>
                                      </p:to>
                                    </p:set>
                                    <p:anim calcmode="lin" valueType="num">
                                      <p:cBhvr additive="base">
                                        <p:cTn id="13" dur="500" fill="hold"/>
                                        <p:tgtEl>
                                          <p:spTgt spid="84994"/>
                                        </p:tgtEl>
                                        <p:attrNameLst>
                                          <p:attrName>ppt_x</p:attrName>
                                        </p:attrNameLst>
                                      </p:cBhvr>
                                      <p:tavLst>
                                        <p:tav tm="0">
                                          <p:val>
                                            <p:strVal val="1+#ppt_w/2"/>
                                          </p:val>
                                        </p:tav>
                                        <p:tav tm="100000">
                                          <p:val>
                                            <p:strVal val="#ppt_x"/>
                                          </p:val>
                                        </p:tav>
                                      </p:tavLst>
                                    </p:anim>
                                    <p:anim calcmode="lin" valueType="num">
                                      <p:cBhvr additive="base">
                                        <p:cTn id="14" dur="5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0" y="0"/>
            <a:ext cx="6324600" cy="1143000"/>
          </a:xfrm>
        </p:spPr>
        <p:txBody>
          <a:bodyPr/>
          <a:lstStyle/>
          <a:p>
            <a:r>
              <a:rPr lang="en-US" dirty="0" smtClean="0"/>
              <a:t>Erwin Chargaff</a:t>
            </a:r>
            <a:endParaRPr lang="en-US" dirty="0"/>
          </a:p>
        </p:txBody>
      </p:sp>
      <p:sp>
        <p:nvSpPr>
          <p:cNvPr id="394243" name="Rectangle 3" descr="Rectangle: Click to edit Master text styles&#10;Second level&#10;Third level&#10;Fourth level&#10;Fifth level"/>
          <p:cNvSpPr>
            <a:spLocks noGrp="1" noChangeArrowheads="1"/>
          </p:cNvSpPr>
          <p:nvPr>
            <p:ph type="body" idx="1"/>
          </p:nvPr>
        </p:nvSpPr>
        <p:spPr/>
        <p:txBody>
          <a:bodyPr/>
          <a:lstStyle/>
          <a:p>
            <a:pPr>
              <a:tabLst>
                <a:tab pos="3321050" algn="dec"/>
              </a:tabLst>
            </a:pPr>
            <a:r>
              <a:rPr lang="en-US" dirty="0"/>
              <a:t>DNA composition: “</a:t>
            </a:r>
            <a:r>
              <a:rPr lang="en-US" u="sng" dirty="0">
                <a:solidFill>
                  <a:srgbClr val="CC0000"/>
                </a:solidFill>
              </a:rPr>
              <a:t>Chargaff’s rules</a:t>
            </a:r>
            <a:r>
              <a:rPr lang="en-US" dirty="0"/>
              <a:t>”</a:t>
            </a:r>
          </a:p>
          <a:p>
            <a:pPr lvl="1">
              <a:tabLst>
                <a:tab pos="3321050" algn="dec"/>
              </a:tabLst>
            </a:pPr>
            <a:r>
              <a:rPr lang="en-US" dirty="0"/>
              <a:t>varies from species to species</a:t>
            </a:r>
          </a:p>
          <a:p>
            <a:pPr lvl="1">
              <a:tabLst>
                <a:tab pos="3321050" algn="dec"/>
              </a:tabLst>
            </a:pPr>
            <a:r>
              <a:rPr lang="en-US" dirty="0"/>
              <a:t>all 4 bases not in equal quantity</a:t>
            </a:r>
          </a:p>
          <a:p>
            <a:pPr lvl="1">
              <a:tabLst>
                <a:tab pos="3321050" algn="dec"/>
              </a:tabLst>
            </a:pPr>
            <a:r>
              <a:rPr lang="en-US" dirty="0"/>
              <a:t>bases present in characteristic ratio</a:t>
            </a:r>
          </a:p>
          <a:p>
            <a:pPr marL="1085850" lvl="2">
              <a:tabLst>
                <a:tab pos="3321050" algn="dec"/>
              </a:tabLst>
            </a:pPr>
            <a:r>
              <a:rPr lang="en-US" dirty="0"/>
              <a:t>humans:</a:t>
            </a:r>
          </a:p>
          <a:p>
            <a:pPr marL="1085850" lvl="2">
              <a:buFont typeface="Wingdings" charset="2"/>
              <a:buNone/>
              <a:tabLst>
                <a:tab pos="3321050" algn="dec"/>
              </a:tabLst>
            </a:pPr>
            <a:r>
              <a:rPr lang="en-US" dirty="0"/>
              <a:t>		A = 30.9%</a:t>
            </a:r>
          </a:p>
          <a:p>
            <a:pPr marL="1085850" lvl="2">
              <a:buFontTx/>
              <a:buNone/>
              <a:tabLst>
                <a:tab pos="3321050" algn="dec"/>
              </a:tabLst>
            </a:pPr>
            <a:r>
              <a:rPr lang="en-US" dirty="0"/>
              <a:t> 		T = 29.4%</a:t>
            </a:r>
          </a:p>
          <a:p>
            <a:pPr marL="1085850" lvl="2">
              <a:buFontTx/>
              <a:buNone/>
              <a:tabLst>
                <a:tab pos="3321050" algn="dec"/>
              </a:tabLst>
            </a:pPr>
            <a:r>
              <a:rPr lang="en-US" dirty="0"/>
              <a:t> 		G = 19.9%</a:t>
            </a:r>
          </a:p>
          <a:p>
            <a:pPr marL="1085850" lvl="2">
              <a:buFontTx/>
              <a:buNone/>
              <a:tabLst>
                <a:tab pos="3321050" algn="dec"/>
              </a:tabLst>
            </a:pPr>
            <a:r>
              <a:rPr lang="en-US" dirty="0"/>
              <a:t> 		C = 19.8%</a:t>
            </a:r>
          </a:p>
        </p:txBody>
      </p:sp>
      <p:pic>
        <p:nvPicPr>
          <p:cNvPr id="394244" name="Picture 4"/>
          <p:cNvPicPr>
            <a:picLocks noChangeAspect="1" noChangeArrowheads="1"/>
          </p:cNvPicPr>
          <p:nvPr/>
        </p:nvPicPr>
        <p:blipFill>
          <a:blip r:embed="rId4" cstate="print"/>
          <a:srcRect/>
          <a:stretch>
            <a:fillRect/>
          </a:stretch>
        </p:blipFill>
        <p:spPr bwMode="auto">
          <a:xfrm>
            <a:off x="6837364" y="3429000"/>
            <a:ext cx="2306637" cy="3429000"/>
          </a:xfrm>
          <a:prstGeom prst="rect">
            <a:avLst/>
          </a:prstGeom>
          <a:noFill/>
          <a:ln w="9525">
            <a:noFill/>
            <a:miter lim="800000"/>
            <a:headEnd/>
            <a:tailEnd/>
          </a:ln>
          <a:effectLst/>
        </p:spPr>
      </p:pic>
      <p:pic>
        <p:nvPicPr>
          <p:cNvPr id="394245" name="Picture 5"/>
          <p:cNvPicPr>
            <a:picLocks noChangeAspect="1" noChangeArrowheads="1"/>
          </p:cNvPicPr>
          <p:nvPr/>
        </p:nvPicPr>
        <p:blipFill>
          <a:blip r:embed="rId5" cstate="print"/>
          <a:srcRect b="12721"/>
          <a:stretch>
            <a:fillRect/>
          </a:stretch>
        </p:blipFill>
        <p:spPr bwMode="auto">
          <a:xfrm>
            <a:off x="228601" y="3886200"/>
            <a:ext cx="1936751" cy="2971800"/>
          </a:xfrm>
          <a:prstGeom prst="rect">
            <a:avLst/>
          </a:prstGeom>
          <a:noFill/>
          <a:ln w="9525">
            <a:noFill/>
            <a:miter lim="800000"/>
            <a:headEnd/>
            <a:tailEnd/>
          </a:ln>
          <a:effectLst/>
        </p:spPr>
      </p:pic>
      <p:sp>
        <p:nvSpPr>
          <p:cNvPr id="394246" name="Rectangle 6"/>
          <p:cNvSpPr>
            <a:spLocks noChangeArrowheads="1"/>
          </p:cNvSpPr>
          <p:nvPr/>
        </p:nvSpPr>
        <p:spPr bwMode="auto">
          <a:xfrm>
            <a:off x="7913168" y="378024"/>
            <a:ext cx="1154633" cy="615553"/>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1947</a:t>
            </a:r>
            <a:endParaRPr lang="en-US" sz="3000" b="1">
              <a:solidFill>
                <a:srgbClr val="0F116A"/>
              </a:solidFill>
            </a:endParaRPr>
          </a:p>
        </p:txBody>
      </p:sp>
      <p:pic>
        <p:nvPicPr>
          <p:cNvPr id="394251" name="Picture 11" descr="penguinL"/>
          <p:cNvPicPr>
            <a:picLocks noChangeAspect="1" noChangeArrowheads="1"/>
          </p:cNvPicPr>
          <p:nvPr/>
        </p:nvPicPr>
        <p:blipFill>
          <a:blip r:embed="rId6" cstate="print"/>
          <a:srcRect/>
          <a:stretch>
            <a:fillRect/>
          </a:stretch>
        </p:blipFill>
        <p:spPr bwMode="auto">
          <a:xfrm>
            <a:off x="5472113" y="5562600"/>
            <a:ext cx="1274763" cy="1295400"/>
          </a:xfrm>
          <a:prstGeom prst="rect">
            <a:avLst/>
          </a:prstGeom>
          <a:noFill/>
        </p:spPr>
      </p:pic>
      <p:sp>
        <p:nvSpPr>
          <p:cNvPr id="394252" name="AutoShape 12"/>
          <p:cNvSpPr>
            <a:spLocks noChangeArrowheads="1"/>
          </p:cNvSpPr>
          <p:nvPr/>
        </p:nvSpPr>
        <p:spPr bwMode="auto">
          <a:xfrm>
            <a:off x="2185990" y="5753101"/>
            <a:ext cx="3051175" cy="1033463"/>
          </a:xfrm>
          <a:prstGeom prst="wedgeEllipseCallout">
            <a:avLst>
              <a:gd name="adj1" fmla="val 66389"/>
              <a:gd name="adj2" fmla="val -3556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That’s interesting</a:t>
            </a:r>
            <a:r>
              <a:rPr lang="en-US" sz="1800" b="1" i="1">
                <a:solidFill>
                  <a:srgbClr val="0F116A"/>
                </a:solidFill>
                <a:latin typeface="Comic Sans MS" charset="0"/>
                <a:ea typeface="ＭＳ Ｐゴシック" charset="-128"/>
                <a:cs typeface="ＭＳ Ｐゴシック" charset="-128"/>
              </a:rPr>
              <a:t>!</a:t>
            </a:r>
            <a:br>
              <a:rPr lang="en-US" sz="1800" b="1" i="1">
                <a:solidFill>
                  <a:srgbClr val="0F116A"/>
                </a:solidFill>
                <a:latin typeface="Comic Sans MS" charset="0"/>
                <a:ea typeface="ＭＳ Ｐゴシック" charset="-128"/>
                <a:cs typeface="ＭＳ Ｐゴシック" charset="-128"/>
              </a:rPr>
            </a:br>
            <a:r>
              <a:rPr lang="en-US" sz="1800" b="1" i="1">
                <a:solidFill>
                  <a:srgbClr val="0F116A"/>
                </a:solidFill>
                <a:latin typeface="Comic Sans MS" charset="0"/>
                <a:ea typeface="ＭＳ Ｐゴシック" charset="-128"/>
                <a:cs typeface="ＭＳ Ｐゴシック" charset="-128"/>
              </a:rPr>
              <a:t>What do you notice?</a:t>
            </a:r>
            <a:endParaRPr lang="en-US" sz="1800" b="1">
              <a:solidFill>
                <a:srgbClr val="0F116A"/>
              </a:solidFill>
              <a:latin typeface="Comic Sans MS" charset="0"/>
              <a:ea typeface="ＭＳ Ｐゴシック" charset="-128"/>
              <a:cs typeface="ＭＳ Ｐゴシック" charset="-128"/>
            </a:endParaRPr>
          </a:p>
        </p:txBody>
      </p:sp>
      <p:sp>
        <p:nvSpPr>
          <p:cNvPr id="394253" name="AutoShape 13"/>
          <p:cNvSpPr>
            <a:spLocks noChangeArrowheads="1"/>
          </p:cNvSpPr>
          <p:nvPr/>
        </p:nvSpPr>
        <p:spPr bwMode="auto">
          <a:xfrm>
            <a:off x="5478464" y="3563939"/>
            <a:ext cx="1119187" cy="1033462"/>
          </a:xfrm>
          <a:prstGeom prst="wedgeEllipseCallout">
            <a:avLst>
              <a:gd name="adj1" fmla="val 17236"/>
              <a:gd name="adj2" fmla="val 13448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Rules</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A = T</a:t>
            </a:r>
          </a:p>
          <a:p>
            <a:r>
              <a:rPr lang="en-US" sz="1800" b="1">
                <a:solidFill>
                  <a:srgbClr val="0F116A"/>
                </a:solidFill>
                <a:latin typeface="Comic Sans MS" charset="0"/>
                <a:ea typeface="ＭＳ Ｐゴシック" charset="-128"/>
                <a:cs typeface="ＭＳ Ｐゴシック" charset="-128"/>
              </a:rPr>
              <a:t>C =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94251"/>
                                        </p:tgtEl>
                                        <p:attrNameLst>
                                          <p:attrName>style.visibility</p:attrName>
                                        </p:attrNameLst>
                                      </p:cBhvr>
                                      <p:to>
                                        <p:strVal val="visible"/>
                                      </p:to>
                                    </p:set>
                                    <p:animEffect transition="in" filter="wipe(right)">
                                      <p:cBhvr>
                                        <p:cTn id="7" dur="500"/>
                                        <p:tgtEl>
                                          <p:spTgt spid="39425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94252"/>
                                        </p:tgtEl>
                                        <p:attrNameLst>
                                          <p:attrName>style.visibility</p:attrName>
                                        </p:attrNameLst>
                                      </p:cBhvr>
                                      <p:to>
                                        <p:strVal val="visible"/>
                                      </p:to>
                                    </p:set>
                                    <p:animEffect transition="in" filter="wipe(right)">
                                      <p:cBhvr>
                                        <p:cTn id="11" dur="500"/>
                                        <p:tgtEl>
                                          <p:spTgt spid="39425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94253"/>
                                        </p:tgtEl>
                                        <p:attrNameLst>
                                          <p:attrName>style.visibility</p:attrName>
                                        </p:attrNameLst>
                                      </p:cBhvr>
                                      <p:to>
                                        <p:strVal val="visible"/>
                                      </p:to>
                                    </p:set>
                                    <p:animEffect transition="in" filter="wipe(down)">
                                      <p:cBhvr>
                                        <p:cTn id="15" dur="500"/>
                                        <p:tgtEl>
                                          <p:spTgt spid="394253"/>
                                        </p:tgtEl>
                                      </p:cBhvr>
                                    </p:animEffect>
                                  </p:childTnLst>
                                  <p:subTnLst>
                                    <p:audio>
                                      <p:cMediaNode>
                                        <p:cTn display="0" masterRel="sameClick">
                                          <p:stCondLst>
                                            <p:cond evt="begin" delay="0">
                                              <p:tn val="13"/>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52" grpId="0" animBg="1" autoUpdateAnimBg="0"/>
      <p:bldP spid="39425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p:cNvPicPr>
            <a:picLocks noChangeArrowheads="1"/>
          </p:cNvPicPr>
          <p:nvPr/>
        </p:nvPicPr>
        <p:blipFill>
          <a:blip r:embed="rId2" cstate="print"/>
          <a:srcRect/>
          <a:stretch>
            <a:fillRect/>
          </a:stretch>
        </p:blipFill>
        <p:spPr bwMode="auto">
          <a:xfrm>
            <a:off x="1473200" y="588963"/>
            <a:ext cx="6223000" cy="6819900"/>
          </a:xfrm>
          <a:prstGeom prst="rect">
            <a:avLst/>
          </a:prstGeom>
          <a:noFill/>
          <a:ln w="9525">
            <a:noFill/>
            <a:miter lim="800000"/>
            <a:headEnd/>
            <a:tailEnd/>
          </a:ln>
        </p:spPr>
      </p:pic>
      <p:grpSp>
        <p:nvGrpSpPr>
          <p:cNvPr id="2" name="Group 4"/>
          <p:cNvGrpSpPr>
            <a:grpSpLocks/>
          </p:cNvGrpSpPr>
          <p:nvPr/>
        </p:nvGrpSpPr>
        <p:grpSpPr bwMode="auto">
          <a:xfrm>
            <a:off x="0" y="-15875"/>
            <a:ext cx="9156700" cy="768350"/>
            <a:chOff x="0" y="0"/>
            <a:chExt cx="5768" cy="484"/>
          </a:xfrm>
        </p:grpSpPr>
        <p:sp>
          <p:nvSpPr>
            <p:cNvPr id="92164" name="Rectangle 2"/>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92165" name="Rectangle 3"/>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DNA v. RNA</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1" name="Group 1"/>
          <p:cNvGraphicFramePr>
            <a:graphicFrameLocks noGrp="1"/>
          </p:cNvGraphicFramePr>
          <p:nvPr/>
        </p:nvGraphicFramePr>
        <p:xfrm>
          <a:off x="207963" y="1179513"/>
          <a:ext cx="8756650" cy="5064126"/>
        </p:xfrm>
        <a:graphic>
          <a:graphicData uri="http://schemas.openxmlformats.org/drawingml/2006/table">
            <a:tbl>
              <a:tblPr/>
              <a:tblGrid>
                <a:gridCol w="2039937"/>
                <a:gridCol w="3797300"/>
                <a:gridCol w="2919413"/>
              </a:tblGrid>
              <a:tr h="693738">
                <a:tc gridSpan="3">
                  <a:txBody>
                    <a:bodyPr/>
                    <a:lstStyle/>
                    <a:p>
                      <a:pPr marL="39688" marR="0" lvl="0" indent="0" algn="ctr"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1"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DNA Structure Compared to RNA Structure</a:t>
                      </a:r>
                    </a:p>
                  </a:txBody>
                  <a:tcPr marL="50800" marR="50800" marT="50800" marB="50800" horzOverflow="overflow">
                    <a:lnL cap="flat">
                      <a:noFill/>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r>
              <a:tr h="533400">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endParaRPr kumimoji="0" lang="en-US" sz="18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endParaRPr>
                    </a:p>
                  </a:txBody>
                  <a:tcPr marL="50800" marR="50800" marT="50800" marB="50800"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639004"/>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8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DNA</a:t>
                      </a:r>
                    </a:p>
                  </a:txBody>
                  <a:tcPr marL="50800" marR="50800" marT="50800" marB="50800" anchor="ctr"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639004"/>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8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RNA</a:t>
                      </a:r>
                    </a:p>
                  </a:txBody>
                  <a:tcPr marL="50800" marR="50800" marT="50800" marB="50800" anchor="ctr"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639004"/>
                    </a:solidFill>
                  </a:tcPr>
                </a:tc>
              </a:tr>
              <a:tr h="922338">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Sugar</a:t>
                      </a:r>
                    </a:p>
                  </a:txBody>
                  <a:tcPr marL="50800" marR="50800" marT="50800" marB="50800" horzOverflow="overflow">
                    <a:lnL cap="flat">
                      <a:noFill/>
                    </a:lnL>
                    <a:lnR cap="flat">
                      <a:noFill/>
                    </a:lnR>
                    <a:lnT cap="flat">
                      <a:noFill/>
                    </a:lnT>
                    <a:lnB cap="flat">
                      <a:noFill/>
                    </a:lnB>
                    <a:lnTlToBr>
                      <a:noFill/>
                    </a:lnTlToBr>
                    <a:lnBlToTr>
                      <a:noFill/>
                    </a:lnBlToTr>
                    <a:solidFill>
                      <a:srgbClr val="7EB606"/>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Deoxyribose</a:t>
                      </a:r>
                    </a:p>
                  </a:txBody>
                  <a:tcPr marL="50800" marR="50800" marT="50800" marB="50800" horzOverflow="overflow">
                    <a:lnL cap="flat">
                      <a:noFill/>
                    </a:lnL>
                    <a:lnR cap="flat">
                      <a:noFill/>
                    </a:lnR>
                    <a:lnT cap="flat">
                      <a:noFill/>
                    </a:lnT>
                    <a:lnB cap="flat">
                      <a:noFill/>
                    </a:lnB>
                    <a:lnTlToBr>
                      <a:noFill/>
                    </a:lnTlToBr>
                    <a:lnBlToTr>
                      <a:noFill/>
                    </a:lnBlToTr>
                    <a:solidFill>
                      <a:srgbClr val="7EB606"/>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Ribose</a:t>
                      </a:r>
                    </a:p>
                  </a:txBody>
                  <a:tcPr marL="50800" marR="50800" marT="50800" marB="50800" horzOverflow="overflow">
                    <a:lnL cap="flat">
                      <a:noFill/>
                    </a:lnL>
                    <a:lnR cap="flat">
                      <a:noFill/>
                    </a:lnR>
                    <a:lnT cap="flat">
                      <a:noFill/>
                    </a:lnT>
                    <a:lnB cap="flat">
                      <a:noFill/>
                    </a:lnB>
                    <a:lnTlToBr>
                      <a:noFill/>
                    </a:lnTlToBr>
                    <a:lnBlToTr>
                      <a:noFill/>
                    </a:lnBlToTr>
                    <a:solidFill>
                      <a:srgbClr val="7EB606"/>
                    </a:solidFill>
                  </a:tcPr>
                </a:tc>
              </a:tr>
              <a:tr h="996950">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Bases</a:t>
                      </a:r>
                    </a:p>
                  </a:txBody>
                  <a:tcPr marL="50800" marR="50800" marT="50800" marB="50800" horzOverflow="overflow">
                    <a:lnL cap="flat">
                      <a:noFill/>
                    </a:lnL>
                    <a:lnR cap="flat">
                      <a:noFill/>
                    </a:lnR>
                    <a:lnT cap="flat">
                      <a:noFill/>
                    </a:lnT>
                    <a:lnB cap="flat">
                      <a:noFill/>
                    </a:lnB>
                    <a:lnTlToBr>
                      <a:noFill/>
                    </a:lnTlToBr>
                    <a:lnBlToTr>
                      <a:noFill/>
                    </a:lnBlToTr>
                    <a:solidFill>
                      <a:srgbClr val="639004"/>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Adenine, guanine, thymine, cytosine</a:t>
                      </a:r>
                    </a:p>
                  </a:txBody>
                  <a:tcPr marL="50800" marR="50800" marT="50800" marB="50800" horzOverflow="overflow">
                    <a:lnL cap="flat">
                      <a:noFill/>
                    </a:lnL>
                    <a:lnR cap="flat">
                      <a:noFill/>
                    </a:lnR>
                    <a:lnT cap="flat">
                      <a:noFill/>
                    </a:lnT>
                    <a:lnB cap="flat">
                      <a:noFill/>
                    </a:lnB>
                    <a:lnTlToBr>
                      <a:noFill/>
                    </a:lnTlToBr>
                    <a:lnBlToTr>
                      <a:noFill/>
                    </a:lnBlToTr>
                    <a:solidFill>
                      <a:srgbClr val="639004"/>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Adenine, guanine, uracil, cytosine</a:t>
                      </a:r>
                    </a:p>
                  </a:txBody>
                  <a:tcPr marL="50800" marR="50800" marT="50800" marB="50800" horzOverflow="overflow">
                    <a:lnL cap="flat">
                      <a:noFill/>
                    </a:lnL>
                    <a:lnR cap="flat">
                      <a:noFill/>
                    </a:lnR>
                    <a:lnT cap="flat">
                      <a:noFill/>
                    </a:lnT>
                    <a:lnB cap="flat">
                      <a:noFill/>
                    </a:lnB>
                    <a:lnTlToBr>
                      <a:noFill/>
                    </a:lnTlToBr>
                    <a:lnBlToTr>
                      <a:noFill/>
                    </a:lnBlToTr>
                    <a:solidFill>
                      <a:srgbClr val="639004"/>
                    </a:solidFill>
                  </a:tcPr>
                </a:tc>
              </a:tr>
              <a:tr h="996950">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Strands</a:t>
                      </a:r>
                    </a:p>
                  </a:txBody>
                  <a:tcPr marL="50800" marR="50800" marT="50800" marB="50800" horzOverflow="overflow">
                    <a:lnL cap="flat">
                      <a:noFill/>
                    </a:lnL>
                    <a:lnR cap="flat">
                      <a:noFill/>
                    </a:lnR>
                    <a:lnT cap="flat">
                      <a:noFill/>
                    </a:lnT>
                    <a:lnB cap="flat">
                      <a:noFill/>
                    </a:lnB>
                    <a:lnTlToBr>
                      <a:noFill/>
                    </a:lnTlToBr>
                    <a:lnBlToTr>
                      <a:noFill/>
                    </a:lnBlToTr>
                    <a:solidFill>
                      <a:srgbClr val="7EB606"/>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Double stranded with base paring</a:t>
                      </a:r>
                    </a:p>
                  </a:txBody>
                  <a:tcPr marL="50800" marR="50800" marT="50800" marB="50800" horzOverflow="overflow">
                    <a:lnL cap="flat">
                      <a:noFill/>
                    </a:lnL>
                    <a:lnR cap="flat">
                      <a:noFill/>
                    </a:lnR>
                    <a:lnT cap="flat">
                      <a:noFill/>
                    </a:lnT>
                    <a:lnB cap="flat">
                      <a:noFill/>
                    </a:lnB>
                    <a:lnTlToBr>
                      <a:noFill/>
                    </a:lnTlToBr>
                    <a:lnBlToTr>
                      <a:noFill/>
                    </a:lnBlToTr>
                    <a:solidFill>
                      <a:srgbClr val="7EB606"/>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Single stranded</a:t>
                      </a:r>
                    </a:p>
                  </a:txBody>
                  <a:tcPr marL="50800" marR="50800" marT="50800" marB="50800" horzOverflow="overflow">
                    <a:lnL cap="flat">
                      <a:noFill/>
                    </a:lnL>
                    <a:lnR cap="flat">
                      <a:noFill/>
                    </a:lnR>
                    <a:lnT cap="flat">
                      <a:noFill/>
                    </a:lnT>
                    <a:lnB cap="flat">
                      <a:noFill/>
                    </a:lnB>
                    <a:lnTlToBr>
                      <a:noFill/>
                    </a:lnTlToBr>
                    <a:lnBlToTr>
                      <a:noFill/>
                    </a:lnBlToTr>
                    <a:solidFill>
                      <a:srgbClr val="7EB606"/>
                    </a:solidFill>
                  </a:tcPr>
                </a:tc>
              </a:tr>
              <a:tr h="920750">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chemeClr val="tx1"/>
                          </a:solidFill>
                          <a:effectLst/>
                          <a:latin typeface="Lucida Grande" charset="0"/>
                          <a:ea typeface="ヒラギノ角ゴ ProN W3" charset="0"/>
                          <a:cs typeface="ヒラギノ角ゴ ProN W3" charset="0"/>
                          <a:sym typeface="Lucida Grande" charset="0"/>
                        </a:rPr>
                        <a:t>Helix</a:t>
                      </a:r>
                    </a:p>
                  </a:txBody>
                  <a:tcPr marL="50800" marR="50800" marT="50800" marB="50800" horzOverflow="overflow">
                    <a:lnL cap="flat">
                      <a:noFill/>
                    </a:lnL>
                    <a:lnR cap="flat">
                      <a:noFill/>
                    </a:lnR>
                    <a:lnT cap="flat">
                      <a:noFill/>
                    </a:lnT>
                    <a:lnB cap="flat">
                      <a:noFill/>
                    </a:lnB>
                    <a:lnTlToBr>
                      <a:noFill/>
                    </a:lnTlToBr>
                    <a:lnBlToTr>
                      <a:noFill/>
                    </a:lnBlToTr>
                    <a:solidFill>
                      <a:srgbClr val="639004"/>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Yes</a:t>
                      </a:r>
                    </a:p>
                  </a:txBody>
                  <a:tcPr marL="50800" marR="50800" marT="50800" marB="50800" horzOverflow="overflow">
                    <a:lnL cap="flat">
                      <a:noFill/>
                    </a:lnL>
                    <a:lnR cap="flat">
                      <a:noFill/>
                    </a:lnR>
                    <a:lnT cap="flat">
                      <a:noFill/>
                    </a:lnT>
                    <a:lnB cap="flat">
                      <a:noFill/>
                    </a:lnB>
                    <a:lnTlToBr>
                      <a:noFill/>
                    </a:lnTlToBr>
                    <a:lnBlToTr>
                      <a:noFill/>
                    </a:lnBlToTr>
                    <a:solidFill>
                      <a:srgbClr val="639004"/>
                    </a:solidFill>
                  </a:tcPr>
                </a:tc>
                <a:tc>
                  <a:txBody>
                    <a:bodyPr/>
                    <a:lstStyle/>
                    <a:p>
                      <a:pPr marL="39688" marR="0" lvl="0" indent="0" algn="l" defTabSz="914400" rtl="0" eaLnBrk="1" fontAlgn="base" latinLnBrk="0" hangingPunct="1">
                        <a:lnSpc>
                          <a:spcPct val="100000"/>
                        </a:lnSpc>
                        <a:spcBef>
                          <a:spcPct val="0"/>
                        </a:spcBef>
                        <a:spcAft>
                          <a:spcPct val="0"/>
                        </a:spcAft>
                        <a:buClr>
                          <a:srgbClr val="2C7C9F"/>
                        </a:buClr>
                        <a:buSzPct val="75000"/>
                        <a:buFont typeface="Wingdings" charset="2"/>
                        <a:buNone/>
                        <a:tabLst/>
                      </a:pPr>
                      <a:r>
                        <a:rPr kumimoji="0" lang="en-US" sz="2400" b="0" i="0" u="none" strike="noStrike" cap="none" normalizeH="0" baseline="0" smtClean="0">
                          <a:ln>
                            <a:noFill/>
                          </a:ln>
                          <a:solidFill>
                            <a:srgbClr val="FFFFFF"/>
                          </a:solidFill>
                          <a:effectLst/>
                          <a:latin typeface="Lucida Grande" charset="0"/>
                          <a:ea typeface="ヒラギノ角ゴ ProN W3" charset="0"/>
                          <a:cs typeface="ヒラギノ角ゴ ProN W3" charset="0"/>
                          <a:sym typeface="Lucida Grande" charset="0"/>
                        </a:rPr>
                        <a:t>No</a:t>
                      </a:r>
                    </a:p>
                  </a:txBody>
                  <a:tcPr marL="50800" marR="50800" marT="50800" marB="50800" horzOverflow="overflow">
                    <a:lnL cap="flat">
                      <a:noFill/>
                    </a:lnL>
                    <a:lnR cap="flat">
                      <a:noFill/>
                    </a:lnR>
                    <a:lnT cap="flat">
                      <a:noFill/>
                    </a:lnT>
                    <a:lnB cap="flat">
                      <a:noFill/>
                    </a:lnB>
                    <a:lnTlToBr>
                      <a:noFill/>
                    </a:lnTlToBr>
                    <a:lnBlToTr>
                      <a:noFill/>
                    </a:lnBlToTr>
                    <a:solidFill>
                      <a:srgbClr val="639004"/>
                    </a:solidFill>
                  </a:tcPr>
                </a:tc>
              </a:tr>
            </a:tbl>
          </a:graphicData>
        </a:graphic>
      </p:graphicFrame>
      <p:grpSp>
        <p:nvGrpSpPr>
          <p:cNvPr id="2" name="Group 61"/>
          <p:cNvGrpSpPr>
            <a:grpSpLocks/>
          </p:cNvGrpSpPr>
          <p:nvPr/>
        </p:nvGrpSpPr>
        <p:grpSpPr bwMode="auto">
          <a:xfrm>
            <a:off x="0" y="-15875"/>
            <a:ext cx="9156700" cy="768350"/>
            <a:chOff x="0" y="0"/>
            <a:chExt cx="5768" cy="484"/>
          </a:xfrm>
        </p:grpSpPr>
        <p:sp>
          <p:nvSpPr>
            <p:cNvPr id="91157" name="Rectangle 59"/>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91158" name="Rectangle 60"/>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DNA v. RNA</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15875"/>
            <a:ext cx="9156700" cy="768350"/>
            <a:chOff x="0" y="0"/>
            <a:chExt cx="5768" cy="484"/>
          </a:xfrm>
        </p:grpSpPr>
        <p:sp>
          <p:nvSpPr>
            <p:cNvPr id="93214" name="Rectangle 1"/>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93215" name="Rectangle 2"/>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DNA Structure </a:t>
              </a:r>
            </a:p>
          </p:txBody>
        </p:sp>
      </p:grpSp>
      <p:sp>
        <p:nvSpPr>
          <p:cNvPr id="93187" name="Rectangle 4"/>
          <p:cNvSpPr>
            <a:spLocks/>
          </p:cNvSpPr>
          <p:nvPr/>
        </p:nvSpPr>
        <p:spPr bwMode="auto">
          <a:xfrm>
            <a:off x="-6375400" y="1228725"/>
            <a:ext cx="287337" cy="419100"/>
          </a:xfrm>
          <a:prstGeom prst="rect">
            <a:avLst/>
          </a:prstGeom>
          <a:noFill/>
          <a:ln w="12700">
            <a:noFill/>
            <a:miter lim="800000"/>
            <a:headEnd/>
            <a:tailEnd/>
          </a:ln>
        </p:spPr>
        <p:txBody>
          <a:bodyPr wrap="none" lIns="0" tIns="0" rIns="40639" bIns="0">
            <a:spAutoFit/>
          </a:bodyPr>
          <a:lstStyle/>
          <a:p>
            <a:pPr marL="39688"/>
            <a:r>
              <a:rPr lang="en-US" sz="2800" b="1">
                <a:solidFill>
                  <a:schemeClr val="tx1"/>
                </a:solidFill>
                <a:ea typeface="Lucida Grande" charset="0"/>
                <a:cs typeface="Lucida Grande" charset="0"/>
              </a:rPr>
              <a:t>1</a:t>
            </a:r>
          </a:p>
        </p:txBody>
      </p:sp>
      <p:sp>
        <p:nvSpPr>
          <p:cNvPr id="93188" name="Rectangle 5"/>
          <p:cNvSpPr>
            <a:spLocks/>
          </p:cNvSpPr>
          <p:nvPr/>
        </p:nvSpPr>
        <p:spPr bwMode="auto">
          <a:xfrm>
            <a:off x="-6650038" y="5559425"/>
            <a:ext cx="1163638" cy="533400"/>
          </a:xfrm>
          <a:prstGeom prst="rect">
            <a:avLst/>
          </a:prstGeom>
          <a:noFill/>
          <a:ln w="12700">
            <a:noFill/>
            <a:miter lim="800000"/>
            <a:headEnd/>
            <a:tailEnd/>
          </a:ln>
        </p:spPr>
        <p:txBody>
          <a:bodyPr wrap="none" lIns="0" tIns="0" rIns="40639" bIns="0">
            <a:spAutoFit/>
          </a:bodyPr>
          <a:lstStyle/>
          <a:p>
            <a:pPr marL="39688" algn="ctr"/>
            <a:r>
              <a:rPr lang="en-US" b="1">
                <a:solidFill>
                  <a:schemeClr val="tx1"/>
                </a:solidFill>
                <a:ea typeface="Lucida Grande" charset="0"/>
                <a:cs typeface="Lucida Grande" charset="0"/>
              </a:rPr>
              <a:t>ENERGY</a:t>
            </a:r>
          </a:p>
          <a:p>
            <a:pPr marL="39688" algn="ctr"/>
            <a:r>
              <a:rPr lang="en-US" b="1">
                <a:solidFill>
                  <a:schemeClr val="tx1"/>
                </a:solidFill>
                <a:ea typeface="Lucida Grande" charset="0"/>
                <a:cs typeface="Lucida Grande" charset="0"/>
              </a:rPr>
              <a:t>STORAGE</a:t>
            </a:r>
          </a:p>
        </p:txBody>
      </p:sp>
      <p:sp>
        <p:nvSpPr>
          <p:cNvPr id="93189" name="Rectangle 6"/>
          <p:cNvSpPr>
            <a:spLocks/>
          </p:cNvSpPr>
          <p:nvPr/>
        </p:nvSpPr>
        <p:spPr bwMode="auto">
          <a:xfrm>
            <a:off x="-6688138" y="6221413"/>
            <a:ext cx="1282700" cy="266700"/>
          </a:xfrm>
          <a:prstGeom prst="rect">
            <a:avLst/>
          </a:prstGeom>
          <a:noFill/>
          <a:ln w="12700">
            <a:noFill/>
            <a:miter lim="800000"/>
            <a:headEnd/>
            <a:tailEnd/>
          </a:ln>
        </p:spPr>
        <p:txBody>
          <a:bodyPr wrap="none" lIns="0" tIns="0" rIns="40639" bIns="0">
            <a:spAutoFit/>
          </a:bodyPr>
          <a:lstStyle/>
          <a:p>
            <a:pPr marL="39688"/>
            <a:r>
              <a:rPr lang="en-US">
                <a:solidFill>
                  <a:schemeClr val="tx1"/>
                </a:solidFill>
                <a:ea typeface="Lucida Grande" charset="0"/>
                <a:cs typeface="Lucida Grande" charset="0"/>
              </a:rPr>
              <a:t>short-term</a:t>
            </a:r>
          </a:p>
        </p:txBody>
      </p:sp>
      <p:sp>
        <p:nvSpPr>
          <p:cNvPr id="93190" name="Line 7"/>
          <p:cNvSpPr>
            <a:spLocks noChangeShapeType="1"/>
          </p:cNvSpPr>
          <p:nvPr/>
        </p:nvSpPr>
        <p:spPr bwMode="auto">
          <a:xfrm>
            <a:off x="-6121400" y="5075238"/>
            <a:ext cx="1587" cy="460375"/>
          </a:xfrm>
          <a:prstGeom prst="line">
            <a:avLst/>
          </a:prstGeom>
          <a:noFill/>
          <a:ln w="9525">
            <a:solidFill>
              <a:schemeClr val="tx1"/>
            </a:solidFill>
            <a:round/>
            <a:headEnd/>
            <a:tailEnd type="triangle" w="med" len="med"/>
          </a:ln>
        </p:spPr>
        <p:txBody>
          <a:bodyPr lIns="0" tIns="0" rIns="0" bIns="0"/>
          <a:lstStyle/>
          <a:p>
            <a:endParaRPr lang="en-US"/>
          </a:p>
        </p:txBody>
      </p:sp>
      <p:sp>
        <p:nvSpPr>
          <p:cNvPr id="93191" name="Rectangle 8"/>
          <p:cNvSpPr>
            <a:spLocks/>
          </p:cNvSpPr>
          <p:nvPr/>
        </p:nvSpPr>
        <p:spPr bwMode="auto">
          <a:xfrm>
            <a:off x="-6086475" y="5100638"/>
            <a:ext cx="1249362" cy="215900"/>
          </a:xfrm>
          <a:prstGeom prst="rect">
            <a:avLst/>
          </a:prstGeom>
          <a:noFill/>
          <a:ln w="12700">
            <a:noFill/>
            <a:miter lim="800000"/>
            <a:headEnd/>
            <a:tailEnd/>
          </a:ln>
        </p:spPr>
        <p:txBody>
          <a:bodyPr wrap="none" lIns="0" tIns="0" rIns="40639" bIns="0">
            <a:spAutoFit/>
          </a:bodyPr>
          <a:lstStyle/>
          <a:p>
            <a:pPr marL="39688"/>
            <a:r>
              <a:rPr lang="en-US" sz="1400">
                <a:solidFill>
                  <a:schemeClr val="tx1"/>
                </a:solidFill>
                <a:ea typeface="Lucida Grande" charset="0"/>
                <a:cs typeface="Lucida Grande" charset="0"/>
              </a:rPr>
              <a:t>main function</a:t>
            </a:r>
          </a:p>
        </p:txBody>
      </p:sp>
      <p:sp>
        <p:nvSpPr>
          <p:cNvPr id="93192" name="Rectangle 9"/>
          <p:cNvSpPr>
            <a:spLocks/>
          </p:cNvSpPr>
          <p:nvPr/>
        </p:nvSpPr>
        <p:spPr bwMode="auto">
          <a:xfrm>
            <a:off x="0" y="1271588"/>
            <a:ext cx="8255000" cy="482600"/>
          </a:xfrm>
          <a:prstGeom prst="rect">
            <a:avLst/>
          </a:prstGeom>
          <a:noFill/>
          <a:ln w="12700">
            <a:noFill/>
            <a:miter lim="800000"/>
            <a:headEnd/>
            <a:tailEnd/>
          </a:ln>
        </p:spPr>
        <p:txBody>
          <a:bodyPr lIns="0" tIns="0" rIns="39688" bIns="0"/>
          <a:lstStyle/>
          <a:p>
            <a:pPr marL="382588" indent="-342900">
              <a:spcBef>
                <a:spcPts val="750"/>
              </a:spcBef>
            </a:pPr>
            <a:r>
              <a:rPr lang="en-US" sz="3200">
                <a:solidFill>
                  <a:schemeClr val="tx1"/>
                </a:solidFill>
                <a:ea typeface="Lucida Grande" charset="0"/>
                <a:cs typeface="Lucida Grande" charset="0"/>
              </a:rPr>
              <a:t> </a:t>
            </a:r>
          </a:p>
        </p:txBody>
      </p:sp>
      <p:grpSp>
        <p:nvGrpSpPr>
          <p:cNvPr id="3" name="Group 20"/>
          <p:cNvGrpSpPr>
            <a:grpSpLocks/>
          </p:cNvGrpSpPr>
          <p:nvPr/>
        </p:nvGrpSpPr>
        <p:grpSpPr bwMode="auto">
          <a:xfrm>
            <a:off x="4548188" y="1373188"/>
            <a:ext cx="1373187" cy="4826000"/>
            <a:chOff x="0" y="0"/>
            <a:chExt cx="865" cy="3040"/>
          </a:xfrm>
        </p:grpSpPr>
        <p:sp>
          <p:nvSpPr>
            <p:cNvPr id="93204" name="Line 10"/>
            <p:cNvSpPr>
              <a:spLocks noChangeShapeType="1"/>
            </p:cNvSpPr>
            <p:nvPr/>
          </p:nvSpPr>
          <p:spPr bwMode="auto">
            <a:xfrm>
              <a:off x="0" y="0"/>
              <a:ext cx="1" cy="3040"/>
            </a:xfrm>
            <a:prstGeom prst="line">
              <a:avLst/>
            </a:prstGeom>
            <a:noFill/>
            <a:ln w="50800">
              <a:solidFill>
                <a:schemeClr val="tx1"/>
              </a:solidFill>
              <a:round/>
              <a:headEnd/>
              <a:tailEnd/>
            </a:ln>
          </p:spPr>
          <p:txBody>
            <a:bodyPr lIns="0" tIns="0" rIns="0" bIns="0"/>
            <a:lstStyle/>
            <a:p>
              <a:endParaRPr lang="en-US"/>
            </a:p>
          </p:txBody>
        </p:sp>
        <p:sp>
          <p:nvSpPr>
            <p:cNvPr id="93205" name="Line 11"/>
            <p:cNvSpPr>
              <a:spLocks noChangeShapeType="1"/>
            </p:cNvSpPr>
            <p:nvPr/>
          </p:nvSpPr>
          <p:spPr bwMode="auto">
            <a:xfrm>
              <a:off x="864" y="0"/>
              <a:ext cx="1" cy="3040"/>
            </a:xfrm>
            <a:prstGeom prst="line">
              <a:avLst/>
            </a:prstGeom>
            <a:noFill/>
            <a:ln w="50800">
              <a:solidFill>
                <a:schemeClr val="tx1"/>
              </a:solidFill>
              <a:round/>
              <a:headEnd/>
              <a:tailEnd/>
            </a:ln>
          </p:spPr>
          <p:txBody>
            <a:bodyPr lIns="0" tIns="0" rIns="0" bIns="0"/>
            <a:lstStyle/>
            <a:p>
              <a:endParaRPr lang="en-US"/>
            </a:p>
          </p:txBody>
        </p:sp>
        <p:sp>
          <p:nvSpPr>
            <p:cNvPr id="93206" name="Line 12"/>
            <p:cNvSpPr>
              <a:spLocks noChangeShapeType="1"/>
            </p:cNvSpPr>
            <p:nvPr/>
          </p:nvSpPr>
          <p:spPr bwMode="auto">
            <a:xfrm>
              <a:off x="16" y="176"/>
              <a:ext cx="832" cy="1"/>
            </a:xfrm>
            <a:prstGeom prst="line">
              <a:avLst/>
            </a:prstGeom>
            <a:noFill/>
            <a:ln w="50800">
              <a:solidFill>
                <a:schemeClr val="tx1"/>
              </a:solidFill>
              <a:round/>
              <a:headEnd/>
              <a:tailEnd/>
            </a:ln>
          </p:spPr>
          <p:txBody>
            <a:bodyPr lIns="0" tIns="0" rIns="0" bIns="0"/>
            <a:lstStyle/>
            <a:p>
              <a:endParaRPr lang="en-US"/>
            </a:p>
          </p:txBody>
        </p:sp>
        <p:sp>
          <p:nvSpPr>
            <p:cNvPr id="93207" name="Line 13"/>
            <p:cNvSpPr>
              <a:spLocks noChangeShapeType="1"/>
            </p:cNvSpPr>
            <p:nvPr/>
          </p:nvSpPr>
          <p:spPr bwMode="auto">
            <a:xfrm>
              <a:off x="16" y="560"/>
              <a:ext cx="832" cy="1"/>
            </a:xfrm>
            <a:prstGeom prst="line">
              <a:avLst/>
            </a:prstGeom>
            <a:noFill/>
            <a:ln w="50800">
              <a:solidFill>
                <a:schemeClr val="tx1"/>
              </a:solidFill>
              <a:round/>
              <a:headEnd/>
              <a:tailEnd/>
            </a:ln>
          </p:spPr>
          <p:txBody>
            <a:bodyPr lIns="0" tIns="0" rIns="0" bIns="0"/>
            <a:lstStyle/>
            <a:p>
              <a:endParaRPr lang="en-US"/>
            </a:p>
          </p:txBody>
        </p:sp>
        <p:sp>
          <p:nvSpPr>
            <p:cNvPr id="93208" name="Line 14"/>
            <p:cNvSpPr>
              <a:spLocks noChangeShapeType="1"/>
            </p:cNvSpPr>
            <p:nvPr/>
          </p:nvSpPr>
          <p:spPr bwMode="auto">
            <a:xfrm>
              <a:off x="16" y="1328"/>
              <a:ext cx="832" cy="1"/>
            </a:xfrm>
            <a:prstGeom prst="line">
              <a:avLst/>
            </a:prstGeom>
            <a:noFill/>
            <a:ln w="50800">
              <a:solidFill>
                <a:schemeClr val="tx1"/>
              </a:solidFill>
              <a:round/>
              <a:headEnd/>
              <a:tailEnd/>
            </a:ln>
          </p:spPr>
          <p:txBody>
            <a:bodyPr lIns="0" tIns="0" rIns="0" bIns="0"/>
            <a:lstStyle/>
            <a:p>
              <a:endParaRPr lang="en-US"/>
            </a:p>
          </p:txBody>
        </p:sp>
        <p:sp>
          <p:nvSpPr>
            <p:cNvPr id="93209" name="Line 15"/>
            <p:cNvSpPr>
              <a:spLocks noChangeShapeType="1"/>
            </p:cNvSpPr>
            <p:nvPr/>
          </p:nvSpPr>
          <p:spPr bwMode="auto">
            <a:xfrm>
              <a:off x="16" y="944"/>
              <a:ext cx="832" cy="1"/>
            </a:xfrm>
            <a:prstGeom prst="line">
              <a:avLst/>
            </a:prstGeom>
            <a:noFill/>
            <a:ln w="50800">
              <a:solidFill>
                <a:schemeClr val="tx1"/>
              </a:solidFill>
              <a:round/>
              <a:headEnd/>
              <a:tailEnd/>
            </a:ln>
          </p:spPr>
          <p:txBody>
            <a:bodyPr lIns="0" tIns="0" rIns="0" bIns="0"/>
            <a:lstStyle/>
            <a:p>
              <a:endParaRPr lang="en-US"/>
            </a:p>
          </p:txBody>
        </p:sp>
        <p:sp>
          <p:nvSpPr>
            <p:cNvPr id="93210" name="Line 16"/>
            <p:cNvSpPr>
              <a:spLocks noChangeShapeType="1"/>
            </p:cNvSpPr>
            <p:nvPr/>
          </p:nvSpPr>
          <p:spPr bwMode="auto">
            <a:xfrm>
              <a:off x="16" y="1712"/>
              <a:ext cx="832" cy="1"/>
            </a:xfrm>
            <a:prstGeom prst="line">
              <a:avLst/>
            </a:prstGeom>
            <a:noFill/>
            <a:ln w="50800">
              <a:solidFill>
                <a:schemeClr val="tx1"/>
              </a:solidFill>
              <a:round/>
              <a:headEnd/>
              <a:tailEnd/>
            </a:ln>
          </p:spPr>
          <p:txBody>
            <a:bodyPr lIns="0" tIns="0" rIns="0" bIns="0"/>
            <a:lstStyle/>
            <a:p>
              <a:endParaRPr lang="en-US"/>
            </a:p>
          </p:txBody>
        </p:sp>
        <p:sp>
          <p:nvSpPr>
            <p:cNvPr id="93211" name="Line 17"/>
            <p:cNvSpPr>
              <a:spLocks noChangeShapeType="1"/>
            </p:cNvSpPr>
            <p:nvPr/>
          </p:nvSpPr>
          <p:spPr bwMode="auto">
            <a:xfrm>
              <a:off x="16" y="2864"/>
              <a:ext cx="832" cy="1"/>
            </a:xfrm>
            <a:prstGeom prst="line">
              <a:avLst/>
            </a:prstGeom>
            <a:noFill/>
            <a:ln w="50800">
              <a:solidFill>
                <a:schemeClr val="tx1"/>
              </a:solidFill>
              <a:round/>
              <a:headEnd/>
              <a:tailEnd/>
            </a:ln>
          </p:spPr>
          <p:txBody>
            <a:bodyPr lIns="0" tIns="0" rIns="0" bIns="0"/>
            <a:lstStyle/>
            <a:p>
              <a:endParaRPr lang="en-US"/>
            </a:p>
          </p:txBody>
        </p:sp>
        <p:sp>
          <p:nvSpPr>
            <p:cNvPr id="93212" name="Line 18"/>
            <p:cNvSpPr>
              <a:spLocks noChangeShapeType="1"/>
            </p:cNvSpPr>
            <p:nvPr/>
          </p:nvSpPr>
          <p:spPr bwMode="auto">
            <a:xfrm>
              <a:off x="16" y="2480"/>
              <a:ext cx="832" cy="1"/>
            </a:xfrm>
            <a:prstGeom prst="line">
              <a:avLst/>
            </a:prstGeom>
            <a:noFill/>
            <a:ln w="50800">
              <a:solidFill>
                <a:schemeClr val="tx1"/>
              </a:solidFill>
              <a:round/>
              <a:headEnd/>
              <a:tailEnd/>
            </a:ln>
          </p:spPr>
          <p:txBody>
            <a:bodyPr lIns="0" tIns="0" rIns="0" bIns="0"/>
            <a:lstStyle/>
            <a:p>
              <a:endParaRPr lang="en-US"/>
            </a:p>
          </p:txBody>
        </p:sp>
        <p:sp>
          <p:nvSpPr>
            <p:cNvPr id="93213" name="Line 19"/>
            <p:cNvSpPr>
              <a:spLocks noChangeShapeType="1"/>
            </p:cNvSpPr>
            <p:nvPr/>
          </p:nvSpPr>
          <p:spPr bwMode="auto">
            <a:xfrm>
              <a:off x="16" y="2096"/>
              <a:ext cx="832" cy="1"/>
            </a:xfrm>
            <a:prstGeom prst="line">
              <a:avLst/>
            </a:prstGeom>
            <a:noFill/>
            <a:ln w="50800">
              <a:solidFill>
                <a:schemeClr val="tx1"/>
              </a:solidFill>
              <a:round/>
              <a:headEnd/>
              <a:tailEnd/>
            </a:ln>
          </p:spPr>
          <p:txBody>
            <a:bodyPr lIns="0" tIns="0" rIns="0" bIns="0"/>
            <a:lstStyle/>
            <a:p>
              <a:endParaRPr lang="en-US"/>
            </a:p>
          </p:txBody>
        </p:sp>
      </p:grpSp>
      <p:grpSp>
        <p:nvGrpSpPr>
          <p:cNvPr id="4" name="Group 24"/>
          <p:cNvGrpSpPr>
            <a:grpSpLocks/>
          </p:cNvGrpSpPr>
          <p:nvPr/>
        </p:nvGrpSpPr>
        <p:grpSpPr bwMode="auto">
          <a:xfrm>
            <a:off x="5257800" y="1554163"/>
            <a:ext cx="2722563" cy="1343025"/>
            <a:chOff x="0" y="0"/>
            <a:chExt cx="1715" cy="846"/>
          </a:xfrm>
        </p:grpSpPr>
        <p:sp>
          <p:nvSpPr>
            <p:cNvPr id="93201" name="Line 21"/>
            <p:cNvSpPr>
              <a:spLocks noChangeShapeType="1"/>
            </p:cNvSpPr>
            <p:nvPr/>
          </p:nvSpPr>
          <p:spPr bwMode="auto">
            <a:xfrm rot="10800000" flipH="1">
              <a:off x="0" y="334"/>
              <a:ext cx="592" cy="512"/>
            </a:xfrm>
            <a:prstGeom prst="line">
              <a:avLst/>
            </a:prstGeom>
            <a:noFill/>
            <a:ln w="50800">
              <a:solidFill>
                <a:schemeClr val="tx1"/>
              </a:solidFill>
              <a:round/>
              <a:headEnd type="triangle" w="med" len="med"/>
              <a:tailEnd/>
            </a:ln>
          </p:spPr>
          <p:txBody>
            <a:bodyPr lIns="0" tIns="0" rIns="0" bIns="0"/>
            <a:lstStyle/>
            <a:p>
              <a:endParaRPr lang="en-US"/>
            </a:p>
          </p:txBody>
        </p:sp>
        <p:sp>
          <p:nvSpPr>
            <p:cNvPr id="89110" name="Rectangle 22"/>
            <p:cNvSpPr>
              <a:spLocks/>
            </p:cNvSpPr>
            <p:nvPr/>
          </p:nvSpPr>
          <p:spPr bwMode="auto">
            <a:xfrm>
              <a:off x="503" y="432"/>
              <a:ext cx="1212" cy="336"/>
            </a:xfrm>
            <a:prstGeom prst="rect">
              <a:avLst/>
            </a:prstGeom>
            <a:noFill/>
            <a:ln w="12700" cap="flat">
              <a:noFill/>
              <a:miter lim="800000"/>
              <a:headEnd type="none" w="med" len="med"/>
              <a:tailEnd type="none" w="med" len="med"/>
            </a:ln>
          </p:spPr>
          <p:txBody>
            <a:bodyPr wrap="none" lIns="0" tIns="0" rIns="39688" bIns="0">
              <a:spAutoFit/>
            </a:bodyPr>
            <a:lstStyle/>
            <a:p>
              <a:pPr marL="39688">
                <a:defRPr/>
              </a:pPr>
              <a:r>
                <a:rPr lang="en-US">
                  <a:solidFill>
                    <a:srgbClr val="00279F"/>
                  </a:solidFill>
                  <a:effectLst>
                    <a:outerShdw blurRad="38100" dist="38100" dir="2700000" algn="tl">
                      <a:srgbClr val="C0C0C0"/>
                    </a:outerShdw>
                  </a:effectLst>
                  <a:ea typeface="Lucida Grande" charset="0"/>
                  <a:cs typeface="Lucida Grande" charset="0"/>
                </a:rPr>
                <a:t>Nitrogen</a:t>
              </a:r>
            </a:p>
            <a:p>
              <a:pPr marL="39688">
                <a:defRPr/>
              </a:pPr>
              <a:r>
                <a:rPr lang="en-US">
                  <a:solidFill>
                    <a:srgbClr val="00279F"/>
                  </a:solidFill>
                  <a:effectLst>
                    <a:outerShdw blurRad="38100" dist="38100" dir="2700000" algn="tl">
                      <a:srgbClr val="C0C0C0"/>
                    </a:outerShdw>
                  </a:effectLst>
                  <a:ea typeface="Lucida Grande" charset="0"/>
                  <a:cs typeface="Lucida Grande" charset="0"/>
                </a:rPr>
                <a:t>Base (A,T,G or C)</a:t>
              </a:r>
            </a:p>
          </p:txBody>
        </p:sp>
        <p:sp>
          <p:nvSpPr>
            <p:cNvPr id="89111" name="Rectangle 23"/>
            <p:cNvSpPr>
              <a:spLocks/>
            </p:cNvSpPr>
            <p:nvPr/>
          </p:nvSpPr>
          <p:spPr bwMode="auto">
            <a:xfrm>
              <a:off x="455" y="0"/>
              <a:ext cx="1254" cy="168"/>
            </a:xfrm>
            <a:prstGeom prst="rect">
              <a:avLst/>
            </a:prstGeom>
            <a:noFill/>
            <a:ln w="12700" cap="flat">
              <a:noFill/>
              <a:miter lim="800000"/>
              <a:headEnd type="none" w="med" len="med"/>
              <a:tailEnd type="none" w="med" len="med"/>
            </a:ln>
          </p:spPr>
          <p:txBody>
            <a:bodyPr wrap="none" lIns="0" tIns="0" rIns="39688" bIns="0">
              <a:spAutoFit/>
            </a:bodyPr>
            <a:lstStyle/>
            <a:p>
              <a:pPr marL="39688">
                <a:defRPr/>
              </a:pPr>
              <a:r>
                <a:rPr lang="en-US">
                  <a:solidFill>
                    <a:srgbClr val="FF0000"/>
                  </a:solidFill>
                  <a:effectLst>
                    <a:outerShdw blurRad="38100" dist="38100" dir="2700000" algn="tl">
                      <a:srgbClr val="C0C0C0"/>
                    </a:outerShdw>
                  </a:effectLst>
                  <a:ea typeface="Lucida Grande" charset="0"/>
                  <a:cs typeface="Lucida Grande" charset="0"/>
                </a:rPr>
                <a:t>“Rungs of ladder”</a:t>
              </a:r>
            </a:p>
          </p:txBody>
        </p:sp>
      </p:grpSp>
      <p:grpSp>
        <p:nvGrpSpPr>
          <p:cNvPr id="5" name="Group 28"/>
          <p:cNvGrpSpPr>
            <a:grpSpLocks/>
          </p:cNvGrpSpPr>
          <p:nvPr/>
        </p:nvGrpSpPr>
        <p:grpSpPr bwMode="auto">
          <a:xfrm>
            <a:off x="5943600" y="3640138"/>
            <a:ext cx="2001838" cy="1724025"/>
            <a:chOff x="0" y="0"/>
            <a:chExt cx="1261" cy="1086"/>
          </a:xfrm>
        </p:grpSpPr>
        <p:sp>
          <p:nvSpPr>
            <p:cNvPr id="93198" name="Line 25"/>
            <p:cNvSpPr>
              <a:spLocks noChangeShapeType="1"/>
            </p:cNvSpPr>
            <p:nvPr/>
          </p:nvSpPr>
          <p:spPr bwMode="auto">
            <a:xfrm rot="10800000" flipH="1">
              <a:off x="0" y="316"/>
              <a:ext cx="592" cy="512"/>
            </a:xfrm>
            <a:prstGeom prst="line">
              <a:avLst/>
            </a:prstGeom>
            <a:noFill/>
            <a:ln w="50800">
              <a:solidFill>
                <a:schemeClr val="tx1"/>
              </a:solidFill>
              <a:round/>
              <a:headEnd type="triangle" w="med" len="med"/>
              <a:tailEnd/>
            </a:ln>
          </p:spPr>
          <p:txBody>
            <a:bodyPr lIns="0" tIns="0" rIns="0" bIns="0"/>
            <a:lstStyle/>
            <a:p>
              <a:endParaRPr lang="en-US"/>
            </a:p>
          </p:txBody>
        </p:sp>
        <p:sp>
          <p:nvSpPr>
            <p:cNvPr id="89114" name="Rectangle 26"/>
            <p:cNvSpPr>
              <a:spLocks/>
            </p:cNvSpPr>
            <p:nvPr/>
          </p:nvSpPr>
          <p:spPr bwMode="auto">
            <a:xfrm>
              <a:off x="119" y="0"/>
              <a:ext cx="1141" cy="168"/>
            </a:xfrm>
            <a:prstGeom prst="rect">
              <a:avLst/>
            </a:prstGeom>
            <a:noFill/>
            <a:ln w="12700" cap="flat">
              <a:noFill/>
              <a:miter lim="800000"/>
              <a:headEnd type="none" w="med" len="med"/>
              <a:tailEnd type="none" w="med" len="med"/>
            </a:ln>
          </p:spPr>
          <p:txBody>
            <a:bodyPr wrap="none" lIns="0" tIns="0" rIns="39688" bIns="0">
              <a:spAutoFit/>
            </a:bodyPr>
            <a:lstStyle/>
            <a:p>
              <a:pPr marL="39688">
                <a:defRPr/>
              </a:pPr>
              <a:r>
                <a:rPr lang="en-US">
                  <a:solidFill>
                    <a:srgbClr val="FF0000"/>
                  </a:solidFill>
                  <a:effectLst>
                    <a:outerShdw blurRad="38100" dist="38100" dir="2700000" algn="tl">
                      <a:srgbClr val="C0C0C0"/>
                    </a:outerShdw>
                  </a:effectLst>
                  <a:ea typeface="Lucida Grande" charset="0"/>
                  <a:cs typeface="Lucida Grande" charset="0"/>
                </a:rPr>
                <a:t>“Legs of ladder”</a:t>
              </a:r>
            </a:p>
          </p:txBody>
        </p:sp>
        <p:sp>
          <p:nvSpPr>
            <p:cNvPr id="89115" name="Rectangle 27"/>
            <p:cNvSpPr>
              <a:spLocks/>
            </p:cNvSpPr>
            <p:nvPr/>
          </p:nvSpPr>
          <p:spPr bwMode="auto">
            <a:xfrm>
              <a:off x="119" y="750"/>
              <a:ext cx="1142" cy="336"/>
            </a:xfrm>
            <a:prstGeom prst="rect">
              <a:avLst/>
            </a:prstGeom>
            <a:noFill/>
            <a:ln w="12700" cap="flat">
              <a:noFill/>
              <a:miter lim="800000"/>
              <a:headEnd type="none" w="med" len="med"/>
              <a:tailEnd type="none" w="med" len="med"/>
            </a:ln>
          </p:spPr>
          <p:txBody>
            <a:bodyPr wrap="none" lIns="0" tIns="0" rIns="39688" bIns="0">
              <a:spAutoFit/>
            </a:bodyPr>
            <a:lstStyle/>
            <a:p>
              <a:pPr marL="39688">
                <a:defRPr/>
              </a:pPr>
              <a:r>
                <a:rPr lang="en-US">
                  <a:solidFill>
                    <a:srgbClr val="00279F"/>
                  </a:solidFill>
                  <a:effectLst>
                    <a:outerShdw blurRad="38100" dist="38100" dir="2700000" algn="tl">
                      <a:srgbClr val="C0C0C0"/>
                    </a:outerShdw>
                  </a:effectLst>
                  <a:ea typeface="Lucida Grande" charset="0"/>
                  <a:cs typeface="Lucida Grande" charset="0"/>
                </a:rPr>
                <a:t>Phosphate &amp;</a:t>
              </a:r>
            </a:p>
            <a:p>
              <a:pPr marL="39688">
                <a:defRPr/>
              </a:pPr>
              <a:r>
                <a:rPr lang="en-US">
                  <a:solidFill>
                    <a:srgbClr val="00279F"/>
                  </a:solidFill>
                  <a:effectLst>
                    <a:outerShdw blurRad="38100" dist="38100" dir="2700000" algn="tl">
                      <a:srgbClr val="C0C0C0"/>
                    </a:outerShdw>
                  </a:effectLst>
                  <a:ea typeface="Lucida Grande" charset="0"/>
                  <a:cs typeface="Lucida Grande" charset="0"/>
                </a:rPr>
                <a:t>Sugar Backbone</a:t>
              </a:r>
            </a:p>
          </p:txBody>
        </p:sp>
      </p:grpSp>
      <p:sp>
        <p:nvSpPr>
          <p:cNvPr id="93196" name="Rectangle 29"/>
          <p:cNvSpPr>
            <a:spLocks/>
          </p:cNvSpPr>
          <p:nvPr/>
        </p:nvSpPr>
        <p:spPr bwMode="auto">
          <a:xfrm>
            <a:off x="334963" y="950913"/>
            <a:ext cx="2398712" cy="419100"/>
          </a:xfrm>
          <a:prstGeom prst="rect">
            <a:avLst/>
          </a:prstGeom>
          <a:noFill/>
          <a:ln w="12700">
            <a:noFill/>
            <a:miter lim="800000"/>
            <a:headEnd/>
            <a:tailEnd/>
          </a:ln>
        </p:spPr>
        <p:txBody>
          <a:bodyPr wrap="none" lIns="0" tIns="0" rIns="40639" bIns="0">
            <a:spAutoFit/>
          </a:bodyPr>
          <a:lstStyle/>
          <a:p>
            <a:pPr marL="39688"/>
            <a:r>
              <a:rPr lang="en-US" sz="2800" b="1">
                <a:solidFill>
                  <a:schemeClr val="tx1"/>
                </a:solidFill>
                <a:ea typeface="Lucida Grande" charset="0"/>
                <a:cs typeface="Lucida Grande" charset="0"/>
              </a:rPr>
              <a:t>Double Helix</a:t>
            </a:r>
          </a:p>
        </p:txBody>
      </p:sp>
      <p:pic>
        <p:nvPicPr>
          <p:cNvPr id="93197" name="Picture 30"/>
          <p:cNvPicPr>
            <a:picLocks noChangeArrowheads="1"/>
          </p:cNvPicPr>
          <p:nvPr/>
        </p:nvPicPr>
        <p:blipFill>
          <a:blip r:embed="rId2" cstate="print"/>
          <a:srcRect/>
          <a:stretch>
            <a:fillRect/>
          </a:stretch>
        </p:blipFill>
        <p:spPr bwMode="auto">
          <a:xfrm>
            <a:off x="153988" y="1370013"/>
            <a:ext cx="4357687" cy="55895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p:cNvSpPr>
          <p:nvPr/>
        </p:nvSpPr>
        <p:spPr bwMode="auto">
          <a:xfrm>
            <a:off x="990600" y="2076450"/>
            <a:ext cx="7797800" cy="482600"/>
          </a:xfrm>
          <a:prstGeom prst="rect">
            <a:avLst/>
          </a:prstGeom>
          <a:noFill/>
          <a:ln w="12700">
            <a:noFill/>
            <a:miter lim="800000"/>
            <a:headEnd/>
            <a:tailEnd/>
          </a:ln>
        </p:spPr>
        <p:txBody>
          <a:bodyPr lIns="0" tIns="0" rIns="39688" bIns="0"/>
          <a:lstStyle/>
          <a:p>
            <a:pPr marL="382588" indent="-342900">
              <a:spcBef>
                <a:spcPts val="750"/>
              </a:spcBef>
            </a:pPr>
            <a:r>
              <a:rPr lang="en-US" sz="3200">
                <a:solidFill>
                  <a:schemeClr val="tx1"/>
                </a:solidFill>
                <a:ea typeface="Lucida Grande" charset="0"/>
                <a:cs typeface="Lucida Grande" charset="0"/>
              </a:rPr>
              <a:t> </a:t>
            </a:r>
          </a:p>
        </p:txBody>
      </p:sp>
      <p:grpSp>
        <p:nvGrpSpPr>
          <p:cNvPr id="2" name="Group 35"/>
          <p:cNvGrpSpPr>
            <a:grpSpLocks/>
          </p:cNvGrpSpPr>
          <p:nvPr/>
        </p:nvGrpSpPr>
        <p:grpSpPr bwMode="auto">
          <a:xfrm>
            <a:off x="241300" y="830263"/>
            <a:ext cx="2933700" cy="5854700"/>
            <a:chOff x="0" y="0"/>
            <a:chExt cx="1848" cy="3688"/>
          </a:xfrm>
        </p:grpSpPr>
        <p:sp>
          <p:nvSpPr>
            <p:cNvPr id="94269" name="Line 2"/>
            <p:cNvSpPr>
              <a:spLocks noChangeShapeType="1"/>
            </p:cNvSpPr>
            <p:nvPr/>
          </p:nvSpPr>
          <p:spPr bwMode="auto">
            <a:xfrm rot="10800000" flipH="1">
              <a:off x="1384" y="1376"/>
              <a:ext cx="416" cy="256"/>
            </a:xfrm>
            <a:prstGeom prst="line">
              <a:avLst/>
            </a:prstGeom>
            <a:noFill/>
            <a:ln w="50800">
              <a:solidFill>
                <a:schemeClr val="tx1"/>
              </a:solidFill>
              <a:round/>
              <a:headEnd/>
              <a:tailEnd/>
            </a:ln>
          </p:spPr>
          <p:txBody>
            <a:bodyPr lIns="0" tIns="0" rIns="0" bIns="0"/>
            <a:lstStyle/>
            <a:p>
              <a:endParaRPr lang="en-US"/>
            </a:p>
          </p:txBody>
        </p:sp>
        <p:sp>
          <p:nvSpPr>
            <p:cNvPr id="94270" name="Line 3"/>
            <p:cNvSpPr>
              <a:spLocks noChangeShapeType="1"/>
            </p:cNvSpPr>
            <p:nvPr/>
          </p:nvSpPr>
          <p:spPr bwMode="auto">
            <a:xfrm rot="10800000" flipH="1">
              <a:off x="1384" y="2720"/>
              <a:ext cx="464" cy="256"/>
            </a:xfrm>
            <a:prstGeom prst="line">
              <a:avLst/>
            </a:prstGeom>
            <a:noFill/>
            <a:ln w="50800">
              <a:solidFill>
                <a:schemeClr val="tx1"/>
              </a:solidFill>
              <a:round/>
              <a:headEnd/>
              <a:tailEnd/>
            </a:ln>
          </p:spPr>
          <p:txBody>
            <a:bodyPr lIns="0" tIns="0" rIns="0" bIns="0"/>
            <a:lstStyle/>
            <a:p>
              <a:endParaRPr lang="en-US"/>
            </a:p>
          </p:txBody>
        </p:sp>
        <p:sp>
          <p:nvSpPr>
            <p:cNvPr id="94271" name="Oval 4"/>
            <p:cNvSpPr>
              <a:spLocks/>
            </p:cNvSpPr>
            <p:nvPr/>
          </p:nvSpPr>
          <p:spPr bwMode="auto">
            <a:xfrm>
              <a:off x="48" y="1976"/>
              <a:ext cx="512" cy="560"/>
            </a:xfrm>
            <a:prstGeom prst="ellipse">
              <a:avLst/>
            </a:prstGeom>
            <a:solidFill>
              <a:srgbClr val="FAFD00"/>
            </a:solidFill>
            <a:ln w="38100">
              <a:solidFill>
                <a:schemeClr val="tx1"/>
              </a:solidFill>
              <a:round/>
              <a:headEnd/>
              <a:tailEnd/>
            </a:ln>
          </p:spPr>
          <p:txBody>
            <a:bodyPr lIns="0" tIns="0" rIns="0" bIns="0"/>
            <a:lstStyle/>
            <a:p>
              <a:endParaRPr lang="en-US"/>
            </a:p>
          </p:txBody>
        </p:sp>
        <p:sp>
          <p:nvSpPr>
            <p:cNvPr id="94272" name="Oval 5"/>
            <p:cNvSpPr>
              <a:spLocks/>
            </p:cNvSpPr>
            <p:nvPr/>
          </p:nvSpPr>
          <p:spPr bwMode="auto">
            <a:xfrm>
              <a:off x="0" y="3128"/>
              <a:ext cx="512" cy="560"/>
            </a:xfrm>
            <a:prstGeom prst="ellipse">
              <a:avLst/>
            </a:prstGeom>
            <a:solidFill>
              <a:srgbClr val="FAFD00"/>
            </a:solidFill>
            <a:ln w="38100">
              <a:solidFill>
                <a:schemeClr val="tx1"/>
              </a:solidFill>
              <a:round/>
              <a:headEnd/>
              <a:tailEnd/>
            </a:ln>
          </p:spPr>
          <p:txBody>
            <a:bodyPr lIns="0" tIns="0" rIns="0" bIns="0"/>
            <a:lstStyle/>
            <a:p>
              <a:endParaRPr lang="en-US"/>
            </a:p>
          </p:txBody>
        </p:sp>
        <p:sp>
          <p:nvSpPr>
            <p:cNvPr id="94273" name="Oval 6"/>
            <p:cNvSpPr>
              <a:spLocks/>
            </p:cNvSpPr>
            <p:nvPr/>
          </p:nvSpPr>
          <p:spPr bwMode="auto">
            <a:xfrm>
              <a:off x="48" y="776"/>
              <a:ext cx="512" cy="560"/>
            </a:xfrm>
            <a:prstGeom prst="ellipse">
              <a:avLst/>
            </a:prstGeom>
            <a:solidFill>
              <a:srgbClr val="FAFD00"/>
            </a:solidFill>
            <a:ln w="38100">
              <a:solidFill>
                <a:schemeClr val="tx1"/>
              </a:solidFill>
              <a:round/>
              <a:headEnd/>
              <a:tailEnd/>
            </a:ln>
          </p:spPr>
          <p:txBody>
            <a:bodyPr lIns="0" tIns="0" rIns="0" bIns="0"/>
            <a:lstStyle/>
            <a:p>
              <a:endParaRPr lang="en-US"/>
            </a:p>
          </p:txBody>
        </p:sp>
        <p:sp>
          <p:nvSpPr>
            <p:cNvPr id="94274" name="Line 7"/>
            <p:cNvSpPr>
              <a:spLocks noChangeShapeType="1"/>
            </p:cNvSpPr>
            <p:nvPr/>
          </p:nvSpPr>
          <p:spPr bwMode="auto">
            <a:xfrm>
              <a:off x="472" y="1200"/>
              <a:ext cx="368" cy="176"/>
            </a:xfrm>
            <a:prstGeom prst="line">
              <a:avLst/>
            </a:prstGeom>
            <a:noFill/>
            <a:ln w="50800">
              <a:solidFill>
                <a:schemeClr val="tx1"/>
              </a:solidFill>
              <a:round/>
              <a:headEnd/>
              <a:tailEnd/>
            </a:ln>
          </p:spPr>
          <p:txBody>
            <a:bodyPr lIns="0" tIns="0" rIns="0" bIns="0"/>
            <a:lstStyle/>
            <a:p>
              <a:endParaRPr lang="en-US"/>
            </a:p>
          </p:txBody>
        </p:sp>
        <p:sp>
          <p:nvSpPr>
            <p:cNvPr id="94275" name="Line 8"/>
            <p:cNvSpPr>
              <a:spLocks noChangeShapeType="1"/>
            </p:cNvSpPr>
            <p:nvPr/>
          </p:nvSpPr>
          <p:spPr bwMode="auto">
            <a:xfrm rot="10800000">
              <a:off x="840" y="1376"/>
              <a:ext cx="80" cy="320"/>
            </a:xfrm>
            <a:prstGeom prst="line">
              <a:avLst/>
            </a:prstGeom>
            <a:noFill/>
            <a:ln w="50800">
              <a:solidFill>
                <a:schemeClr val="tx1"/>
              </a:solidFill>
              <a:round/>
              <a:headEnd/>
              <a:tailEnd/>
            </a:ln>
          </p:spPr>
          <p:txBody>
            <a:bodyPr lIns="0" tIns="0" rIns="0" bIns="0"/>
            <a:lstStyle/>
            <a:p>
              <a:endParaRPr lang="en-US"/>
            </a:p>
          </p:txBody>
        </p:sp>
        <p:sp>
          <p:nvSpPr>
            <p:cNvPr id="94276" name="Line 9"/>
            <p:cNvSpPr>
              <a:spLocks noChangeShapeType="1"/>
            </p:cNvSpPr>
            <p:nvPr/>
          </p:nvSpPr>
          <p:spPr bwMode="auto">
            <a:xfrm rot="10800000">
              <a:off x="840" y="2672"/>
              <a:ext cx="80" cy="368"/>
            </a:xfrm>
            <a:prstGeom prst="line">
              <a:avLst/>
            </a:prstGeom>
            <a:noFill/>
            <a:ln w="50800">
              <a:solidFill>
                <a:schemeClr val="tx1"/>
              </a:solidFill>
              <a:round/>
              <a:headEnd/>
              <a:tailEnd/>
            </a:ln>
          </p:spPr>
          <p:txBody>
            <a:bodyPr lIns="0" tIns="0" rIns="0" bIns="0"/>
            <a:lstStyle/>
            <a:p>
              <a:endParaRPr lang="en-US"/>
            </a:p>
          </p:txBody>
        </p:sp>
        <p:sp>
          <p:nvSpPr>
            <p:cNvPr id="94277" name="Line 10"/>
            <p:cNvSpPr>
              <a:spLocks noChangeShapeType="1"/>
            </p:cNvSpPr>
            <p:nvPr/>
          </p:nvSpPr>
          <p:spPr bwMode="auto">
            <a:xfrm rot="10800000">
              <a:off x="504" y="2432"/>
              <a:ext cx="304" cy="256"/>
            </a:xfrm>
            <a:prstGeom prst="line">
              <a:avLst/>
            </a:prstGeom>
            <a:noFill/>
            <a:ln w="50800">
              <a:solidFill>
                <a:schemeClr val="tx1"/>
              </a:solidFill>
              <a:round/>
              <a:headEnd/>
              <a:tailEnd/>
            </a:ln>
          </p:spPr>
          <p:txBody>
            <a:bodyPr lIns="0" tIns="0" rIns="0" bIns="0"/>
            <a:lstStyle/>
            <a:p>
              <a:endParaRPr lang="en-US"/>
            </a:p>
          </p:txBody>
        </p:sp>
        <p:sp>
          <p:nvSpPr>
            <p:cNvPr id="94278" name="Line 11"/>
            <p:cNvSpPr>
              <a:spLocks noChangeShapeType="1"/>
            </p:cNvSpPr>
            <p:nvPr/>
          </p:nvSpPr>
          <p:spPr bwMode="auto">
            <a:xfrm rot="10800000" flipH="1">
              <a:off x="536" y="1904"/>
              <a:ext cx="496" cy="224"/>
            </a:xfrm>
            <a:prstGeom prst="line">
              <a:avLst/>
            </a:prstGeom>
            <a:noFill/>
            <a:ln w="50800">
              <a:solidFill>
                <a:schemeClr val="tx1"/>
              </a:solidFill>
              <a:round/>
              <a:headEnd/>
              <a:tailEnd/>
            </a:ln>
          </p:spPr>
          <p:txBody>
            <a:bodyPr lIns="0" tIns="0" rIns="0" bIns="0"/>
            <a:lstStyle/>
            <a:p>
              <a:endParaRPr lang="en-US"/>
            </a:p>
          </p:txBody>
        </p:sp>
        <p:sp>
          <p:nvSpPr>
            <p:cNvPr id="94279" name="Line 12"/>
            <p:cNvSpPr>
              <a:spLocks noChangeShapeType="1"/>
            </p:cNvSpPr>
            <p:nvPr/>
          </p:nvSpPr>
          <p:spPr bwMode="auto">
            <a:xfrm rot="10800000" flipH="1">
              <a:off x="498" y="3274"/>
              <a:ext cx="560" cy="208"/>
            </a:xfrm>
            <a:prstGeom prst="line">
              <a:avLst/>
            </a:prstGeom>
            <a:noFill/>
            <a:ln w="50800">
              <a:solidFill>
                <a:schemeClr val="tx1"/>
              </a:solidFill>
              <a:round/>
              <a:headEnd/>
              <a:tailEnd/>
            </a:ln>
          </p:spPr>
          <p:txBody>
            <a:bodyPr lIns="0" tIns="0" rIns="0" bIns="0"/>
            <a:lstStyle/>
            <a:p>
              <a:endParaRPr lang="en-US"/>
            </a:p>
          </p:txBody>
        </p:sp>
        <p:sp>
          <p:nvSpPr>
            <p:cNvPr id="94280" name="Line 13"/>
            <p:cNvSpPr>
              <a:spLocks noChangeShapeType="1"/>
            </p:cNvSpPr>
            <p:nvPr/>
          </p:nvSpPr>
          <p:spPr bwMode="auto">
            <a:xfrm>
              <a:off x="440" y="3616"/>
              <a:ext cx="208" cy="64"/>
            </a:xfrm>
            <a:prstGeom prst="line">
              <a:avLst/>
            </a:prstGeom>
            <a:noFill/>
            <a:ln w="50800">
              <a:solidFill>
                <a:schemeClr val="tx1"/>
              </a:solidFill>
              <a:round/>
              <a:headEnd/>
              <a:tailEnd/>
            </a:ln>
          </p:spPr>
          <p:txBody>
            <a:bodyPr lIns="0" tIns="0" rIns="0" bIns="0"/>
            <a:lstStyle/>
            <a:p>
              <a:endParaRPr lang="en-US"/>
            </a:p>
          </p:txBody>
        </p:sp>
        <p:sp>
          <p:nvSpPr>
            <p:cNvPr id="94281" name="Rectangle 14"/>
            <p:cNvSpPr>
              <a:spLocks/>
            </p:cNvSpPr>
            <p:nvPr/>
          </p:nvSpPr>
          <p:spPr bwMode="auto">
            <a:xfrm>
              <a:off x="175" y="2074"/>
              <a:ext cx="170"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P</a:t>
              </a:r>
            </a:p>
          </p:txBody>
        </p:sp>
        <p:sp>
          <p:nvSpPr>
            <p:cNvPr id="94282" name="Rectangle 15"/>
            <p:cNvSpPr>
              <a:spLocks/>
            </p:cNvSpPr>
            <p:nvPr/>
          </p:nvSpPr>
          <p:spPr bwMode="auto">
            <a:xfrm>
              <a:off x="175" y="874"/>
              <a:ext cx="170"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P</a:t>
              </a:r>
            </a:p>
          </p:txBody>
        </p:sp>
        <p:sp>
          <p:nvSpPr>
            <p:cNvPr id="94283" name="Rectangle 16"/>
            <p:cNvSpPr>
              <a:spLocks/>
            </p:cNvSpPr>
            <p:nvPr/>
          </p:nvSpPr>
          <p:spPr bwMode="auto">
            <a:xfrm>
              <a:off x="126" y="3226"/>
              <a:ext cx="170"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P</a:t>
              </a:r>
            </a:p>
          </p:txBody>
        </p:sp>
        <p:sp>
          <p:nvSpPr>
            <p:cNvPr id="94284" name="Line 17"/>
            <p:cNvSpPr>
              <a:spLocks noChangeShapeType="1"/>
            </p:cNvSpPr>
            <p:nvPr/>
          </p:nvSpPr>
          <p:spPr bwMode="auto">
            <a:xfrm rot="10800000" flipH="1">
              <a:off x="536" y="704"/>
              <a:ext cx="496" cy="224"/>
            </a:xfrm>
            <a:prstGeom prst="line">
              <a:avLst/>
            </a:prstGeom>
            <a:noFill/>
            <a:ln w="50800">
              <a:solidFill>
                <a:schemeClr val="tx1"/>
              </a:solidFill>
              <a:round/>
              <a:headEnd/>
              <a:tailEnd/>
            </a:ln>
          </p:spPr>
          <p:txBody>
            <a:bodyPr lIns="0" tIns="0" rIns="0" bIns="0"/>
            <a:lstStyle/>
            <a:p>
              <a:endParaRPr lang="en-US"/>
            </a:p>
          </p:txBody>
        </p:sp>
        <p:sp>
          <p:nvSpPr>
            <p:cNvPr id="94285" name="Rectangle 18"/>
            <p:cNvSpPr>
              <a:spLocks/>
            </p:cNvSpPr>
            <p:nvPr/>
          </p:nvSpPr>
          <p:spPr bwMode="auto">
            <a:xfrm>
              <a:off x="1096" y="48"/>
              <a:ext cx="151" cy="168"/>
            </a:xfrm>
            <a:prstGeom prst="rect">
              <a:avLst/>
            </a:prstGeom>
            <a:noFill/>
            <a:ln w="12700">
              <a:noFill/>
              <a:miter lim="800000"/>
              <a:headEnd/>
              <a:tailEnd/>
            </a:ln>
          </p:spPr>
          <p:txBody>
            <a:bodyPr wrap="none" lIns="0" tIns="0" rIns="39688" bIns="0">
              <a:spAutoFit/>
            </a:bodyPr>
            <a:lstStyle/>
            <a:p>
              <a:pPr marL="39688"/>
              <a:r>
                <a:rPr lang="en-US" b="1">
                  <a:solidFill>
                    <a:schemeClr val="tx1"/>
                  </a:solidFill>
                  <a:ea typeface="Lucida Grande" charset="0"/>
                  <a:cs typeface="Lucida Grande" charset="0"/>
                </a:rPr>
                <a:t>O</a:t>
              </a:r>
            </a:p>
          </p:txBody>
        </p:sp>
        <p:sp>
          <p:nvSpPr>
            <p:cNvPr id="94286" name="Rectangle 19"/>
            <p:cNvSpPr>
              <a:spLocks/>
            </p:cNvSpPr>
            <p:nvPr/>
          </p:nvSpPr>
          <p:spPr bwMode="auto">
            <a:xfrm>
              <a:off x="1096" y="1248"/>
              <a:ext cx="151" cy="168"/>
            </a:xfrm>
            <a:prstGeom prst="rect">
              <a:avLst/>
            </a:prstGeom>
            <a:noFill/>
            <a:ln w="12700">
              <a:noFill/>
              <a:miter lim="800000"/>
              <a:headEnd/>
              <a:tailEnd/>
            </a:ln>
          </p:spPr>
          <p:txBody>
            <a:bodyPr wrap="none" lIns="0" tIns="0" rIns="39688" bIns="0">
              <a:spAutoFit/>
            </a:bodyPr>
            <a:lstStyle/>
            <a:p>
              <a:pPr marL="39688"/>
              <a:r>
                <a:rPr lang="en-US" b="1">
                  <a:solidFill>
                    <a:schemeClr val="tx1"/>
                  </a:solidFill>
                  <a:ea typeface="Lucida Grande" charset="0"/>
                  <a:cs typeface="Lucida Grande" charset="0"/>
                </a:rPr>
                <a:t>O</a:t>
              </a:r>
            </a:p>
          </p:txBody>
        </p:sp>
        <p:sp>
          <p:nvSpPr>
            <p:cNvPr id="94287" name="Rectangle 20"/>
            <p:cNvSpPr>
              <a:spLocks/>
            </p:cNvSpPr>
            <p:nvPr/>
          </p:nvSpPr>
          <p:spPr bwMode="auto">
            <a:xfrm>
              <a:off x="1096" y="2592"/>
              <a:ext cx="151" cy="168"/>
            </a:xfrm>
            <a:prstGeom prst="rect">
              <a:avLst/>
            </a:prstGeom>
            <a:noFill/>
            <a:ln w="12700">
              <a:noFill/>
              <a:miter lim="800000"/>
              <a:headEnd/>
              <a:tailEnd/>
            </a:ln>
          </p:spPr>
          <p:txBody>
            <a:bodyPr wrap="none" lIns="0" tIns="0" rIns="39688" bIns="0">
              <a:spAutoFit/>
            </a:bodyPr>
            <a:lstStyle/>
            <a:p>
              <a:pPr marL="39688"/>
              <a:r>
                <a:rPr lang="en-US" b="1">
                  <a:solidFill>
                    <a:schemeClr val="tx1"/>
                  </a:solidFill>
                  <a:ea typeface="Lucida Grande" charset="0"/>
                  <a:cs typeface="Lucida Grande" charset="0"/>
                </a:rPr>
                <a:t>O</a:t>
              </a:r>
            </a:p>
          </p:txBody>
        </p:sp>
        <p:sp>
          <p:nvSpPr>
            <p:cNvPr id="94288" name="Rectangle 21"/>
            <p:cNvSpPr>
              <a:spLocks/>
            </p:cNvSpPr>
            <p:nvPr/>
          </p:nvSpPr>
          <p:spPr bwMode="auto">
            <a:xfrm>
              <a:off x="1375" y="1392"/>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1</a:t>
              </a:r>
            </a:p>
          </p:txBody>
        </p:sp>
        <p:sp>
          <p:nvSpPr>
            <p:cNvPr id="94289" name="Rectangle 22"/>
            <p:cNvSpPr>
              <a:spLocks/>
            </p:cNvSpPr>
            <p:nvPr/>
          </p:nvSpPr>
          <p:spPr bwMode="auto">
            <a:xfrm>
              <a:off x="1423" y="1872"/>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2</a:t>
              </a:r>
            </a:p>
          </p:txBody>
        </p:sp>
        <p:sp>
          <p:nvSpPr>
            <p:cNvPr id="94290" name="Rectangle 23"/>
            <p:cNvSpPr>
              <a:spLocks/>
            </p:cNvSpPr>
            <p:nvPr/>
          </p:nvSpPr>
          <p:spPr bwMode="auto">
            <a:xfrm>
              <a:off x="942" y="1968"/>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3</a:t>
              </a:r>
            </a:p>
          </p:txBody>
        </p:sp>
        <p:sp>
          <p:nvSpPr>
            <p:cNvPr id="94291" name="Rectangle 24"/>
            <p:cNvSpPr>
              <a:spLocks/>
            </p:cNvSpPr>
            <p:nvPr/>
          </p:nvSpPr>
          <p:spPr bwMode="auto">
            <a:xfrm>
              <a:off x="751" y="1632"/>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4</a:t>
              </a:r>
            </a:p>
          </p:txBody>
        </p:sp>
        <p:sp>
          <p:nvSpPr>
            <p:cNvPr id="94292" name="Rectangle 25"/>
            <p:cNvSpPr>
              <a:spLocks/>
            </p:cNvSpPr>
            <p:nvPr/>
          </p:nvSpPr>
          <p:spPr bwMode="auto">
            <a:xfrm>
              <a:off x="751" y="1200"/>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5</a:t>
              </a:r>
            </a:p>
          </p:txBody>
        </p:sp>
        <p:sp>
          <p:nvSpPr>
            <p:cNvPr id="94293" name="Rectangle 26"/>
            <p:cNvSpPr>
              <a:spLocks/>
            </p:cNvSpPr>
            <p:nvPr/>
          </p:nvSpPr>
          <p:spPr bwMode="auto">
            <a:xfrm>
              <a:off x="799" y="2496"/>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5</a:t>
              </a:r>
            </a:p>
          </p:txBody>
        </p:sp>
        <p:sp>
          <p:nvSpPr>
            <p:cNvPr id="94294" name="Rectangle 27"/>
            <p:cNvSpPr>
              <a:spLocks/>
            </p:cNvSpPr>
            <p:nvPr/>
          </p:nvSpPr>
          <p:spPr bwMode="auto">
            <a:xfrm>
              <a:off x="942" y="3312"/>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3</a:t>
              </a:r>
            </a:p>
          </p:txBody>
        </p:sp>
        <p:sp>
          <p:nvSpPr>
            <p:cNvPr id="94295" name="Rectangle 28"/>
            <p:cNvSpPr>
              <a:spLocks/>
            </p:cNvSpPr>
            <p:nvPr/>
          </p:nvSpPr>
          <p:spPr bwMode="auto">
            <a:xfrm>
              <a:off x="895" y="768"/>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3</a:t>
              </a:r>
            </a:p>
          </p:txBody>
        </p:sp>
        <p:sp>
          <p:nvSpPr>
            <p:cNvPr id="94296" name="Line 29"/>
            <p:cNvSpPr>
              <a:spLocks noChangeShapeType="1"/>
            </p:cNvSpPr>
            <p:nvPr/>
          </p:nvSpPr>
          <p:spPr bwMode="auto">
            <a:xfrm rot="10800000">
              <a:off x="840" y="176"/>
              <a:ext cx="80" cy="320"/>
            </a:xfrm>
            <a:prstGeom prst="line">
              <a:avLst/>
            </a:prstGeom>
            <a:noFill/>
            <a:ln w="50800">
              <a:solidFill>
                <a:schemeClr val="tx1"/>
              </a:solidFill>
              <a:round/>
              <a:headEnd/>
              <a:tailEnd/>
            </a:ln>
          </p:spPr>
          <p:txBody>
            <a:bodyPr lIns="0" tIns="0" rIns="0" bIns="0"/>
            <a:lstStyle/>
            <a:p>
              <a:endParaRPr lang="en-US"/>
            </a:p>
          </p:txBody>
        </p:sp>
        <p:sp>
          <p:nvSpPr>
            <p:cNvPr id="94297" name="Line 30"/>
            <p:cNvSpPr>
              <a:spLocks noChangeShapeType="1"/>
            </p:cNvSpPr>
            <p:nvPr/>
          </p:nvSpPr>
          <p:spPr bwMode="auto">
            <a:xfrm>
              <a:off x="536" y="16"/>
              <a:ext cx="304" cy="160"/>
            </a:xfrm>
            <a:prstGeom prst="line">
              <a:avLst/>
            </a:prstGeom>
            <a:noFill/>
            <a:ln w="50800">
              <a:solidFill>
                <a:schemeClr val="tx1"/>
              </a:solidFill>
              <a:round/>
              <a:headEnd/>
              <a:tailEnd/>
            </a:ln>
          </p:spPr>
          <p:txBody>
            <a:bodyPr lIns="0" tIns="0" rIns="0" bIns="0"/>
            <a:lstStyle/>
            <a:p>
              <a:endParaRPr lang="en-US"/>
            </a:p>
          </p:txBody>
        </p:sp>
        <p:sp>
          <p:nvSpPr>
            <p:cNvPr id="94298" name="Rectangle 31"/>
            <p:cNvSpPr>
              <a:spLocks/>
            </p:cNvSpPr>
            <p:nvPr/>
          </p:nvSpPr>
          <p:spPr bwMode="auto">
            <a:xfrm>
              <a:off x="799" y="0"/>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5</a:t>
              </a:r>
            </a:p>
          </p:txBody>
        </p:sp>
        <p:sp>
          <p:nvSpPr>
            <p:cNvPr id="94299" name="AutoShape 32"/>
            <p:cNvSpPr>
              <a:spLocks/>
            </p:cNvSpPr>
            <p:nvPr/>
          </p:nvSpPr>
          <p:spPr bwMode="auto">
            <a:xfrm>
              <a:off x="875" y="2784"/>
              <a:ext cx="584" cy="585"/>
            </a:xfrm>
            <a:prstGeom prst="pentagon">
              <a:avLst/>
            </a:prstGeom>
            <a:solidFill>
              <a:schemeClr val="accent1"/>
            </a:solidFill>
            <a:ln w="38100">
              <a:solidFill>
                <a:schemeClr val="tx1"/>
              </a:solidFill>
              <a:miter lim="800000"/>
              <a:headEnd/>
              <a:tailEnd/>
            </a:ln>
          </p:spPr>
          <p:txBody>
            <a:bodyPr lIns="0" tIns="0" rIns="0" bIns="0"/>
            <a:lstStyle/>
            <a:p>
              <a:endParaRPr lang="en-US"/>
            </a:p>
          </p:txBody>
        </p:sp>
        <p:sp>
          <p:nvSpPr>
            <p:cNvPr id="94300" name="AutoShape 33"/>
            <p:cNvSpPr>
              <a:spLocks/>
            </p:cNvSpPr>
            <p:nvPr/>
          </p:nvSpPr>
          <p:spPr bwMode="auto">
            <a:xfrm>
              <a:off x="875" y="1440"/>
              <a:ext cx="584" cy="585"/>
            </a:xfrm>
            <a:prstGeom prst="pentagon">
              <a:avLst/>
            </a:prstGeom>
            <a:solidFill>
              <a:schemeClr val="accent1"/>
            </a:solidFill>
            <a:ln w="38100">
              <a:solidFill>
                <a:schemeClr val="tx1"/>
              </a:solidFill>
              <a:miter lim="800000"/>
              <a:headEnd/>
              <a:tailEnd/>
            </a:ln>
          </p:spPr>
          <p:txBody>
            <a:bodyPr lIns="0" tIns="0" rIns="0" bIns="0"/>
            <a:lstStyle/>
            <a:p>
              <a:endParaRPr lang="en-US"/>
            </a:p>
          </p:txBody>
        </p:sp>
        <p:sp>
          <p:nvSpPr>
            <p:cNvPr id="94301" name="AutoShape 34"/>
            <p:cNvSpPr>
              <a:spLocks/>
            </p:cNvSpPr>
            <p:nvPr/>
          </p:nvSpPr>
          <p:spPr bwMode="auto">
            <a:xfrm>
              <a:off x="875" y="238"/>
              <a:ext cx="584" cy="588"/>
            </a:xfrm>
            <a:prstGeom prst="pentagon">
              <a:avLst/>
            </a:prstGeom>
            <a:solidFill>
              <a:schemeClr val="accent1"/>
            </a:solidFill>
            <a:ln w="38100">
              <a:solidFill>
                <a:schemeClr val="tx1"/>
              </a:solidFill>
              <a:miter lim="800000"/>
              <a:headEnd/>
              <a:tailEnd/>
            </a:ln>
          </p:spPr>
          <p:txBody>
            <a:bodyPr lIns="0" tIns="0" rIns="0" bIns="0"/>
            <a:lstStyle/>
            <a:p>
              <a:endParaRPr lang="en-US"/>
            </a:p>
          </p:txBody>
        </p:sp>
      </p:grpSp>
      <p:grpSp>
        <p:nvGrpSpPr>
          <p:cNvPr id="3" name="Group 69"/>
          <p:cNvGrpSpPr>
            <a:grpSpLocks/>
          </p:cNvGrpSpPr>
          <p:nvPr/>
        </p:nvGrpSpPr>
        <p:grpSpPr bwMode="auto">
          <a:xfrm>
            <a:off x="5867400" y="908050"/>
            <a:ext cx="2959100" cy="5791200"/>
            <a:chOff x="0" y="0"/>
            <a:chExt cx="1864" cy="3648"/>
          </a:xfrm>
        </p:grpSpPr>
        <p:sp>
          <p:nvSpPr>
            <p:cNvPr id="94236" name="Line 36"/>
            <p:cNvSpPr>
              <a:spLocks noChangeShapeType="1"/>
            </p:cNvSpPr>
            <p:nvPr/>
          </p:nvSpPr>
          <p:spPr bwMode="auto">
            <a:xfrm>
              <a:off x="0" y="1600"/>
              <a:ext cx="528" cy="240"/>
            </a:xfrm>
            <a:prstGeom prst="line">
              <a:avLst/>
            </a:prstGeom>
            <a:noFill/>
            <a:ln w="50800">
              <a:solidFill>
                <a:schemeClr val="tx1"/>
              </a:solidFill>
              <a:round/>
              <a:headEnd/>
              <a:tailEnd/>
            </a:ln>
          </p:spPr>
          <p:txBody>
            <a:bodyPr lIns="0" tIns="0" rIns="0" bIns="0"/>
            <a:lstStyle/>
            <a:p>
              <a:endParaRPr lang="en-US"/>
            </a:p>
          </p:txBody>
        </p:sp>
        <p:sp>
          <p:nvSpPr>
            <p:cNvPr id="94237" name="Line 37"/>
            <p:cNvSpPr>
              <a:spLocks noChangeShapeType="1"/>
            </p:cNvSpPr>
            <p:nvPr/>
          </p:nvSpPr>
          <p:spPr bwMode="auto">
            <a:xfrm>
              <a:off x="0" y="2416"/>
              <a:ext cx="480" cy="384"/>
            </a:xfrm>
            <a:prstGeom prst="line">
              <a:avLst/>
            </a:prstGeom>
            <a:noFill/>
            <a:ln w="50800">
              <a:solidFill>
                <a:schemeClr val="tx1"/>
              </a:solidFill>
              <a:round/>
              <a:headEnd/>
              <a:tailEnd/>
            </a:ln>
          </p:spPr>
          <p:txBody>
            <a:bodyPr lIns="0" tIns="0" rIns="0" bIns="0"/>
            <a:lstStyle/>
            <a:p>
              <a:endParaRPr lang="en-US"/>
            </a:p>
          </p:txBody>
        </p:sp>
        <p:sp>
          <p:nvSpPr>
            <p:cNvPr id="94238" name="Oval 38"/>
            <p:cNvSpPr>
              <a:spLocks/>
            </p:cNvSpPr>
            <p:nvPr/>
          </p:nvSpPr>
          <p:spPr bwMode="auto">
            <a:xfrm>
              <a:off x="1304" y="3048"/>
              <a:ext cx="512" cy="560"/>
            </a:xfrm>
            <a:prstGeom prst="ellipse">
              <a:avLst/>
            </a:prstGeom>
            <a:solidFill>
              <a:srgbClr val="FAFD00"/>
            </a:solidFill>
            <a:ln w="38100">
              <a:solidFill>
                <a:schemeClr val="tx1"/>
              </a:solidFill>
              <a:round/>
              <a:headEnd/>
              <a:tailEnd/>
            </a:ln>
          </p:spPr>
          <p:txBody>
            <a:bodyPr lIns="0" tIns="0" rIns="0" bIns="0"/>
            <a:lstStyle/>
            <a:p>
              <a:endParaRPr lang="en-US"/>
            </a:p>
          </p:txBody>
        </p:sp>
        <p:sp>
          <p:nvSpPr>
            <p:cNvPr id="94239" name="Oval 39"/>
            <p:cNvSpPr>
              <a:spLocks/>
            </p:cNvSpPr>
            <p:nvPr/>
          </p:nvSpPr>
          <p:spPr bwMode="auto">
            <a:xfrm>
              <a:off x="1352" y="2040"/>
              <a:ext cx="512" cy="560"/>
            </a:xfrm>
            <a:prstGeom prst="ellipse">
              <a:avLst/>
            </a:prstGeom>
            <a:solidFill>
              <a:srgbClr val="FAFD00"/>
            </a:solidFill>
            <a:ln w="38100">
              <a:solidFill>
                <a:schemeClr val="tx1"/>
              </a:solidFill>
              <a:round/>
              <a:headEnd/>
              <a:tailEnd/>
            </a:ln>
          </p:spPr>
          <p:txBody>
            <a:bodyPr lIns="0" tIns="0" rIns="0" bIns="0"/>
            <a:lstStyle/>
            <a:p>
              <a:endParaRPr lang="en-US"/>
            </a:p>
          </p:txBody>
        </p:sp>
        <p:sp>
          <p:nvSpPr>
            <p:cNvPr id="94240" name="Oval 40"/>
            <p:cNvSpPr>
              <a:spLocks/>
            </p:cNvSpPr>
            <p:nvPr/>
          </p:nvSpPr>
          <p:spPr bwMode="auto">
            <a:xfrm>
              <a:off x="1256" y="744"/>
              <a:ext cx="512" cy="560"/>
            </a:xfrm>
            <a:prstGeom prst="ellipse">
              <a:avLst/>
            </a:prstGeom>
            <a:solidFill>
              <a:srgbClr val="FAFD00"/>
            </a:solidFill>
            <a:ln w="38100">
              <a:solidFill>
                <a:schemeClr val="tx1"/>
              </a:solidFill>
              <a:round/>
              <a:headEnd/>
              <a:tailEnd/>
            </a:ln>
          </p:spPr>
          <p:txBody>
            <a:bodyPr lIns="0" tIns="0" rIns="0" bIns="0"/>
            <a:lstStyle/>
            <a:p>
              <a:endParaRPr lang="en-US"/>
            </a:p>
          </p:txBody>
        </p:sp>
        <p:sp>
          <p:nvSpPr>
            <p:cNvPr id="94241" name="Line 41"/>
            <p:cNvSpPr>
              <a:spLocks noChangeShapeType="1"/>
            </p:cNvSpPr>
            <p:nvPr/>
          </p:nvSpPr>
          <p:spPr bwMode="auto">
            <a:xfrm>
              <a:off x="973" y="2777"/>
              <a:ext cx="48" cy="272"/>
            </a:xfrm>
            <a:prstGeom prst="line">
              <a:avLst/>
            </a:prstGeom>
            <a:noFill/>
            <a:ln w="50800">
              <a:solidFill>
                <a:schemeClr val="tx1"/>
              </a:solidFill>
              <a:round/>
              <a:headEnd/>
              <a:tailEnd/>
            </a:ln>
          </p:spPr>
          <p:txBody>
            <a:bodyPr lIns="0" tIns="0" rIns="0" bIns="0"/>
            <a:lstStyle/>
            <a:p>
              <a:endParaRPr lang="en-US"/>
            </a:p>
          </p:txBody>
        </p:sp>
        <p:sp>
          <p:nvSpPr>
            <p:cNvPr id="94242" name="Line 42"/>
            <p:cNvSpPr>
              <a:spLocks noChangeShapeType="1"/>
            </p:cNvSpPr>
            <p:nvPr/>
          </p:nvSpPr>
          <p:spPr bwMode="auto">
            <a:xfrm>
              <a:off x="1056" y="1808"/>
              <a:ext cx="1" cy="368"/>
            </a:xfrm>
            <a:prstGeom prst="line">
              <a:avLst/>
            </a:prstGeom>
            <a:noFill/>
            <a:ln w="50800">
              <a:solidFill>
                <a:schemeClr val="tx1"/>
              </a:solidFill>
              <a:round/>
              <a:headEnd/>
              <a:tailEnd/>
            </a:ln>
          </p:spPr>
          <p:txBody>
            <a:bodyPr lIns="0" tIns="0" rIns="0" bIns="0"/>
            <a:lstStyle/>
            <a:p>
              <a:endParaRPr lang="en-US"/>
            </a:p>
          </p:txBody>
        </p:sp>
        <p:sp>
          <p:nvSpPr>
            <p:cNvPr id="94243" name="Line 43"/>
            <p:cNvSpPr>
              <a:spLocks noChangeShapeType="1"/>
            </p:cNvSpPr>
            <p:nvPr/>
          </p:nvSpPr>
          <p:spPr bwMode="auto">
            <a:xfrm>
              <a:off x="1008" y="3040"/>
              <a:ext cx="320" cy="128"/>
            </a:xfrm>
            <a:prstGeom prst="line">
              <a:avLst/>
            </a:prstGeom>
            <a:noFill/>
            <a:ln w="50800">
              <a:solidFill>
                <a:schemeClr val="tx1"/>
              </a:solidFill>
              <a:round/>
              <a:headEnd/>
              <a:tailEnd/>
            </a:ln>
          </p:spPr>
          <p:txBody>
            <a:bodyPr lIns="0" tIns="0" rIns="0" bIns="0"/>
            <a:lstStyle/>
            <a:p>
              <a:endParaRPr lang="en-US"/>
            </a:p>
          </p:txBody>
        </p:sp>
        <p:sp>
          <p:nvSpPr>
            <p:cNvPr id="94244" name="Line 44"/>
            <p:cNvSpPr>
              <a:spLocks noChangeShapeType="1"/>
            </p:cNvSpPr>
            <p:nvPr/>
          </p:nvSpPr>
          <p:spPr bwMode="auto">
            <a:xfrm>
              <a:off x="1056" y="2128"/>
              <a:ext cx="336" cy="96"/>
            </a:xfrm>
            <a:prstGeom prst="line">
              <a:avLst/>
            </a:prstGeom>
            <a:noFill/>
            <a:ln w="50800">
              <a:solidFill>
                <a:schemeClr val="tx1"/>
              </a:solidFill>
              <a:round/>
              <a:headEnd/>
              <a:tailEnd/>
            </a:ln>
          </p:spPr>
          <p:txBody>
            <a:bodyPr lIns="0" tIns="0" rIns="0" bIns="0"/>
            <a:lstStyle/>
            <a:p>
              <a:endParaRPr lang="en-US"/>
            </a:p>
          </p:txBody>
        </p:sp>
        <p:sp>
          <p:nvSpPr>
            <p:cNvPr id="94245" name="Line 45"/>
            <p:cNvSpPr>
              <a:spLocks noChangeShapeType="1"/>
            </p:cNvSpPr>
            <p:nvPr/>
          </p:nvSpPr>
          <p:spPr bwMode="auto">
            <a:xfrm rot="10800000" flipH="1">
              <a:off x="928" y="1248"/>
              <a:ext cx="400" cy="320"/>
            </a:xfrm>
            <a:prstGeom prst="line">
              <a:avLst/>
            </a:prstGeom>
            <a:noFill/>
            <a:ln w="50800">
              <a:solidFill>
                <a:schemeClr val="tx1"/>
              </a:solidFill>
              <a:round/>
              <a:headEnd/>
              <a:tailEnd/>
            </a:ln>
          </p:spPr>
          <p:txBody>
            <a:bodyPr lIns="0" tIns="0" rIns="0" bIns="0"/>
            <a:lstStyle/>
            <a:p>
              <a:endParaRPr lang="en-US"/>
            </a:p>
          </p:txBody>
        </p:sp>
        <p:sp>
          <p:nvSpPr>
            <p:cNvPr id="94246" name="Line 46"/>
            <p:cNvSpPr>
              <a:spLocks noChangeShapeType="1"/>
            </p:cNvSpPr>
            <p:nvPr/>
          </p:nvSpPr>
          <p:spPr bwMode="auto">
            <a:xfrm rot="10800000" flipH="1">
              <a:off x="880" y="2352"/>
              <a:ext cx="448" cy="176"/>
            </a:xfrm>
            <a:prstGeom prst="line">
              <a:avLst/>
            </a:prstGeom>
            <a:noFill/>
            <a:ln w="50800">
              <a:solidFill>
                <a:schemeClr val="tx1"/>
              </a:solidFill>
              <a:round/>
              <a:headEnd/>
              <a:tailEnd/>
            </a:ln>
          </p:spPr>
          <p:txBody>
            <a:bodyPr lIns="0" tIns="0" rIns="0" bIns="0"/>
            <a:lstStyle/>
            <a:p>
              <a:endParaRPr lang="en-US"/>
            </a:p>
          </p:txBody>
        </p:sp>
        <p:sp>
          <p:nvSpPr>
            <p:cNvPr id="94247" name="Line 47"/>
            <p:cNvSpPr>
              <a:spLocks noChangeShapeType="1"/>
            </p:cNvSpPr>
            <p:nvPr/>
          </p:nvSpPr>
          <p:spPr bwMode="auto">
            <a:xfrm flipH="1">
              <a:off x="944" y="3440"/>
              <a:ext cx="368" cy="208"/>
            </a:xfrm>
            <a:prstGeom prst="line">
              <a:avLst/>
            </a:prstGeom>
            <a:noFill/>
            <a:ln w="50800">
              <a:solidFill>
                <a:schemeClr val="tx1"/>
              </a:solidFill>
              <a:round/>
              <a:headEnd/>
              <a:tailEnd/>
            </a:ln>
          </p:spPr>
          <p:txBody>
            <a:bodyPr lIns="0" tIns="0" rIns="0" bIns="0"/>
            <a:lstStyle/>
            <a:p>
              <a:endParaRPr lang="en-US"/>
            </a:p>
          </p:txBody>
        </p:sp>
        <p:sp>
          <p:nvSpPr>
            <p:cNvPr id="94248" name="Rectangle 48"/>
            <p:cNvSpPr>
              <a:spLocks/>
            </p:cNvSpPr>
            <p:nvPr/>
          </p:nvSpPr>
          <p:spPr bwMode="auto">
            <a:xfrm>
              <a:off x="1383" y="842"/>
              <a:ext cx="170"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P</a:t>
              </a:r>
            </a:p>
          </p:txBody>
        </p:sp>
        <p:sp>
          <p:nvSpPr>
            <p:cNvPr id="94249" name="Rectangle 49"/>
            <p:cNvSpPr>
              <a:spLocks/>
            </p:cNvSpPr>
            <p:nvPr/>
          </p:nvSpPr>
          <p:spPr bwMode="auto">
            <a:xfrm>
              <a:off x="1479" y="2138"/>
              <a:ext cx="170"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P</a:t>
              </a:r>
            </a:p>
          </p:txBody>
        </p:sp>
        <p:sp>
          <p:nvSpPr>
            <p:cNvPr id="94250" name="Rectangle 50"/>
            <p:cNvSpPr>
              <a:spLocks/>
            </p:cNvSpPr>
            <p:nvPr/>
          </p:nvSpPr>
          <p:spPr bwMode="auto">
            <a:xfrm>
              <a:off x="1431" y="3146"/>
              <a:ext cx="170"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P</a:t>
              </a:r>
            </a:p>
          </p:txBody>
        </p:sp>
        <p:sp>
          <p:nvSpPr>
            <p:cNvPr id="94251" name="Line 51"/>
            <p:cNvSpPr>
              <a:spLocks noChangeShapeType="1"/>
            </p:cNvSpPr>
            <p:nvPr/>
          </p:nvSpPr>
          <p:spPr bwMode="auto">
            <a:xfrm rot="10800000">
              <a:off x="944" y="864"/>
              <a:ext cx="320" cy="176"/>
            </a:xfrm>
            <a:prstGeom prst="line">
              <a:avLst/>
            </a:prstGeom>
            <a:noFill/>
            <a:ln w="50800">
              <a:solidFill>
                <a:schemeClr val="tx1"/>
              </a:solidFill>
              <a:round/>
              <a:headEnd/>
              <a:tailEnd/>
            </a:ln>
          </p:spPr>
          <p:txBody>
            <a:bodyPr lIns="0" tIns="0" rIns="0" bIns="0"/>
            <a:lstStyle/>
            <a:p>
              <a:endParaRPr lang="en-US"/>
            </a:p>
          </p:txBody>
        </p:sp>
        <p:sp>
          <p:nvSpPr>
            <p:cNvPr id="94252" name="Line 52"/>
            <p:cNvSpPr>
              <a:spLocks noChangeShapeType="1"/>
            </p:cNvSpPr>
            <p:nvPr/>
          </p:nvSpPr>
          <p:spPr bwMode="auto">
            <a:xfrm>
              <a:off x="960" y="560"/>
              <a:ext cx="1" cy="304"/>
            </a:xfrm>
            <a:prstGeom prst="line">
              <a:avLst/>
            </a:prstGeom>
            <a:noFill/>
            <a:ln w="50800">
              <a:solidFill>
                <a:schemeClr val="tx1"/>
              </a:solidFill>
              <a:round/>
              <a:headEnd/>
              <a:tailEnd/>
            </a:ln>
          </p:spPr>
          <p:txBody>
            <a:bodyPr lIns="0" tIns="0" rIns="0" bIns="0"/>
            <a:lstStyle/>
            <a:p>
              <a:endParaRPr lang="en-US"/>
            </a:p>
          </p:txBody>
        </p:sp>
        <p:sp>
          <p:nvSpPr>
            <p:cNvPr id="94253" name="Rectangle 53"/>
            <p:cNvSpPr>
              <a:spLocks/>
            </p:cNvSpPr>
            <p:nvPr/>
          </p:nvSpPr>
          <p:spPr bwMode="auto">
            <a:xfrm>
              <a:off x="672" y="2992"/>
              <a:ext cx="151" cy="168"/>
            </a:xfrm>
            <a:prstGeom prst="rect">
              <a:avLst/>
            </a:prstGeom>
            <a:noFill/>
            <a:ln w="12700">
              <a:noFill/>
              <a:miter lim="800000"/>
              <a:headEnd/>
              <a:tailEnd/>
            </a:ln>
          </p:spPr>
          <p:txBody>
            <a:bodyPr wrap="none" lIns="0" tIns="0" rIns="39688" bIns="0">
              <a:spAutoFit/>
            </a:bodyPr>
            <a:lstStyle/>
            <a:p>
              <a:pPr marL="39688"/>
              <a:r>
                <a:rPr lang="en-US" b="1">
                  <a:solidFill>
                    <a:schemeClr val="tx1"/>
                  </a:solidFill>
                  <a:ea typeface="Lucida Grande" charset="0"/>
                  <a:cs typeface="Lucida Grande" charset="0"/>
                </a:rPr>
                <a:t>O</a:t>
              </a:r>
            </a:p>
          </p:txBody>
        </p:sp>
        <p:sp>
          <p:nvSpPr>
            <p:cNvPr id="94254" name="Rectangle 54"/>
            <p:cNvSpPr>
              <a:spLocks/>
            </p:cNvSpPr>
            <p:nvPr/>
          </p:nvSpPr>
          <p:spPr bwMode="auto">
            <a:xfrm>
              <a:off x="720" y="2032"/>
              <a:ext cx="151" cy="168"/>
            </a:xfrm>
            <a:prstGeom prst="rect">
              <a:avLst/>
            </a:prstGeom>
            <a:noFill/>
            <a:ln w="12700">
              <a:noFill/>
              <a:miter lim="800000"/>
              <a:headEnd/>
              <a:tailEnd/>
            </a:ln>
          </p:spPr>
          <p:txBody>
            <a:bodyPr wrap="none" lIns="0" tIns="0" rIns="39688" bIns="0">
              <a:spAutoFit/>
            </a:bodyPr>
            <a:lstStyle/>
            <a:p>
              <a:pPr marL="39688"/>
              <a:r>
                <a:rPr lang="en-US" b="1">
                  <a:solidFill>
                    <a:schemeClr val="tx1"/>
                  </a:solidFill>
                  <a:ea typeface="Lucida Grande" charset="0"/>
                  <a:cs typeface="Lucida Grande" charset="0"/>
                </a:rPr>
                <a:t>O</a:t>
              </a:r>
            </a:p>
          </p:txBody>
        </p:sp>
        <p:sp>
          <p:nvSpPr>
            <p:cNvPr id="94255" name="Rectangle 55"/>
            <p:cNvSpPr>
              <a:spLocks/>
            </p:cNvSpPr>
            <p:nvPr/>
          </p:nvSpPr>
          <p:spPr bwMode="auto">
            <a:xfrm>
              <a:off x="624" y="784"/>
              <a:ext cx="151" cy="168"/>
            </a:xfrm>
            <a:prstGeom prst="rect">
              <a:avLst/>
            </a:prstGeom>
            <a:noFill/>
            <a:ln w="12700">
              <a:noFill/>
              <a:miter lim="800000"/>
              <a:headEnd/>
              <a:tailEnd/>
            </a:ln>
          </p:spPr>
          <p:txBody>
            <a:bodyPr wrap="none" lIns="0" tIns="0" rIns="39688" bIns="0">
              <a:spAutoFit/>
            </a:bodyPr>
            <a:lstStyle/>
            <a:p>
              <a:pPr marL="39688"/>
              <a:r>
                <a:rPr lang="en-US" b="1">
                  <a:solidFill>
                    <a:schemeClr val="tx1"/>
                  </a:solidFill>
                  <a:ea typeface="Lucida Grande" charset="0"/>
                  <a:cs typeface="Lucida Grande" charset="0"/>
                </a:rPr>
                <a:t>O</a:t>
              </a:r>
            </a:p>
          </p:txBody>
        </p:sp>
        <p:sp>
          <p:nvSpPr>
            <p:cNvPr id="94256" name="Rectangle 56"/>
            <p:cNvSpPr>
              <a:spLocks/>
            </p:cNvSpPr>
            <p:nvPr/>
          </p:nvSpPr>
          <p:spPr bwMode="auto">
            <a:xfrm>
              <a:off x="327" y="1840"/>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1</a:t>
              </a:r>
            </a:p>
          </p:txBody>
        </p:sp>
        <p:sp>
          <p:nvSpPr>
            <p:cNvPr id="94257" name="Rectangle 57"/>
            <p:cNvSpPr>
              <a:spLocks/>
            </p:cNvSpPr>
            <p:nvPr/>
          </p:nvSpPr>
          <p:spPr bwMode="auto">
            <a:xfrm>
              <a:off x="375" y="1408"/>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2</a:t>
              </a:r>
            </a:p>
          </p:txBody>
        </p:sp>
        <p:sp>
          <p:nvSpPr>
            <p:cNvPr id="94258" name="Rectangle 58"/>
            <p:cNvSpPr>
              <a:spLocks/>
            </p:cNvSpPr>
            <p:nvPr/>
          </p:nvSpPr>
          <p:spPr bwMode="auto">
            <a:xfrm>
              <a:off x="807" y="1360"/>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3</a:t>
              </a:r>
            </a:p>
          </p:txBody>
        </p:sp>
        <p:sp>
          <p:nvSpPr>
            <p:cNvPr id="94259" name="Rectangle 59"/>
            <p:cNvSpPr>
              <a:spLocks/>
            </p:cNvSpPr>
            <p:nvPr/>
          </p:nvSpPr>
          <p:spPr bwMode="auto">
            <a:xfrm>
              <a:off x="1047" y="1648"/>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4</a:t>
              </a:r>
            </a:p>
          </p:txBody>
        </p:sp>
        <p:sp>
          <p:nvSpPr>
            <p:cNvPr id="94260" name="Rectangle 60"/>
            <p:cNvSpPr>
              <a:spLocks/>
            </p:cNvSpPr>
            <p:nvPr/>
          </p:nvSpPr>
          <p:spPr bwMode="auto">
            <a:xfrm>
              <a:off x="1047" y="1984"/>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5</a:t>
              </a:r>
            </a:p>
          </p:txBody>
        </p:sp>
        <p:sp>
          <p:nvSpPr>
            <p:cNvPr id="94261" name="Rectangle 61"/>
            <p:cNvSpPr>
              <a:spLocks/>
            </p:cNvSpPr>
            <p:nvPr/>
          </p:nvSpPr>
          <p:spPr bwMode="auto">
            <a:xfrm>
              <a:off x="950" y="3088"/>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5</a:t>
              </a:r>
            </a:p>
          </p:txBody>
        </p:sp>
        <p:sp>
          <p:nvSpPr>
            <p:cNvPr id="94262" name="Rectangle 62"/>
            <p:cNvSpPr>
              <a:spLocks/>
            </p:cNvSpPr>
            <p:nvPr/>
          </p:nvSpPr>
          <p:spPr bwMode="auto">
            <a:xfrm>
              <a:off x="807" y="2320"/>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3</a:t>
              </a:r>
            </a:p>
          </p:txBody>
        </p:sp>
        <p:sp>
          <p:nvSpPr>
            <p:cNvPr id="94263" name="Rectangle 63"/>
            <p:cNvSpPr>
              <a:spLocks/>
            </p:cNvSpPr>
            <p:nvPr/>
          </p:nvSpPr>
          <p:spPr bwMode="auto">
            <a:xfrm>
              <a:off x="855" y="880"/>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5</a:t>
              </a:r>
            </a:p>
          </p:txBody>
        </p:sp>
        <p:sp>
          <p:nvSpPr>
            <p:cNvPr id="94264" name="Line 64"/>
            <p:cNvSpPr>
              <a:spLocks noChangeShapeType="1"/>
            </p:cNvSpPr>
            <p:nvPr/>
          </p:nvSpPr>
          <p:spPr bwMode="auto">
            <a:xfrm rot="10800000" flipH="1">
              <a:off x="832" y="0"/>
              <a:ext cx="400" cy="320"/>
            </a:xfrm>
            <a:prstGeom prst="line">
              <a:avLst/>
            </a:prstGeom>
            <a:noFill/>
            <a:ln w="50800">
              <a:solidFill>
                <a:schemeClr val="tx1"/>
              </a:solidFill>
              <a:round/>
              <a:headEnd/>
              <a:tailEnd/>
            </a:ln>
          </p:spPr>
          <p:txBody>
            <a:bodyPr lIns="0" tIns="0" rIns="0" bIns="0"/>
            <a:lstStyle/>
            <a:p>
              <a:endParaRPr lang="en-US"/>
            </a:p>
          </p:txBody>
        </p:sp>
        <p:sp>
          <p:nvSpPr>
            <p:cNvPr id="94265" name="Rectangle 65"/>
            <p:cNvSpPr>
              <a:spLocks/>
            </p:cNvSpPr>
            <p:nvPr/>
          </p:nvSpPr>
          <p:spPr bwMode="auto">
            <a:xfrm>
              <a:off x="711" y="64"/>
              <a:ext cx="117" cy="144"/>
            </a:xfrm>
            <a:prstGeom prst="rect">
              <a:avLst/>
            </a:prstGeom>
            <a:noFill/>
            <a:ln w="12700">
              <a:noFill/>
              <a:miter lim="800000"/>
              <a:headEnd/>
              <a:tailEnd/>
            </a:ln>
          </p:spPr>
          <p:txBody>
            <a:bodyPr wrap="none" lIns="0" tIns="0" rIns="39688" bIns="0">
              <a:spAutoFit/>
            </a:bodyPr>
            <a:lstStyle/>
            <a:p>
              <a:pPr marL="39688"/>
              <a:r>
                <a:rPr lang="en-US" sz="1600" b="1">
                  <a:solidFill>
                    <a:srgbClr val="7030A0"/>
                  </a:solidFill>
                  <a:ea typeface="Lucida Grande" charset="0"/>
                  <a:cs typeface="Lucida Grande" charset="0"/>
                </a:rPr>
                <a:t>3</a:t>
              </a:r>
            </a:p>
          </p:txBody>
        </p:sp>
        <p:sp>
          <p:nvSpPr>
            <p:cNvPr id="94266" name="AutoShape 66"/>
            <p:cNvSpPr>
              <a:spLocks/>
            </p:cNvSpPr>
            <p:nvPr/>
          </p:nvSpPr>
          <p:spPr bwMode="auto">
            <a:xfrm rot="10740000">
              <a:off x="447" y="2400"/>
              <a:ext cx="583" cy="588"/>
            </a:xfrm>
            <a:prstGeom prst="pentagon">
              <a:avLst/>
            </a:prstGeom>
            <a:solidFill>
              <a:schemeClr val="accent1"/>
            </a:solidFill>
            <a:ln w="38100">
              <a:solidFill>
                <a:schemeClr val="tx1"/>
              </a:solidFill>
              <a:miter lim="800000"/>
              <a:headEnd/>
              <a:tailEnd/>
            </a:ln>
          </p:spPr>
          <p:txBody>
            <a:bodyPr lIns="0" tIns="0" rIns="0" bIns="0"/>
            <a:lstStyle/>
            <a:p>
              <a:endParaRPr lang="en-US"/>
            </a:p>
          </p:txBody>
        </p:sp>
        <p:sp>
          <p:nvSpPr>
            <p:cNvPr id="94267" name="AutoShape 67"/>
            <p:cNvSpPr>
              <a:spLocks/>
            </p:cNvSpPr>
            <p:nvPr/>
          </p:nvSpPr>
          <p:spPr bwMode="auto">
            <a:xfrm rot="10740000">
              <a:off x="495" y="1441"/>
              <a:ext cx="583" cy="588"/>
            </a:xfrm>
            <a:prstGeom prst="pentagon">
              <a:avLst/>
            </a:prstGeom>
            <a:solidFill>
              <a:schemeClr val="accent1"/>
            </a:solidFill>
            <a:ln w="38100">
              <a:solidFill>
                <a:schemeClr val="tx1"/>
              </a:solidFill>
              <a:miter lim="800000"/>
              <a:headEnd/>
              <a:tailEnd/>
            </a:ln>
          </p:spPr>
          <p:txBody>
            <a:bodyPr lIns="0" tIns="0" rIns="0" bIns="0"/>
            <a:lstStyle/>
            <a:p>
              <a:endParaRPr lang="en-US"/>
            </a:p>
          </p:txBody>
        </p:sp>
        <p:sp>
          <p:nvSpPr>
            <p:cNvPr id="94268" name="AutoShape 68"/>
            <p:cNvSpPr>
              <a:spLocks/>
            </p:cNvSpPr>
            <p:nvPr/>
          </p:nvSpPr>
          <p:spPr bwMode="auto">
            <a:xfrm rot="10740000">
              <a:off x="398" y="193"/>
              <a:ext cx="583" cy="588"/>
            </a:xfrm>
            <a:prstGeom prst="pentagon">
              <a:avLst/>
            </a:prstGeom>
            <a:solidFill>
              <a:schemeClr val="accent1"/>
            </a:solidFill>
            <a:ln w="38100">
              <a:solidFill>
                <a:schemeClr val="tx1"/>
              </a:solidFill>
              <a:miter lim="800000"/>
              <a:headEnd/>
              <a:tailEnd/>
            </a:ln>
          </p:spPr>
          <p:txBody>
            <a:bodyPr lIns="0" tIns="0" rIns="0" bIns="0"/>
            <a:lstStyle/>
            <a:p>
              <a:endParaRPr lang="en-US"/>
            </a:p>
          </p:txBody>
        </p:sp>
      </p:grpSp>
      <p:grpSp>
        <p:nvGrpSpPr>
          <p:cNvPr id="4" name="Group 78"/>
          <p:cNvGrpSpPr>
            <a:grpSpLocks/>
          </p:cNvGrpSpPr>
          <p:nvPr/>
        </p:nvGrpSpPr>
        <p:grpSpPr bwMode="auto">
          <a:xfrm>
            <a:off x="2867025" y="2130425"/>
            <a:ext cx="3203575" cy="1395413"/>
            <a:chOff x="0" y="0"/>
            <a:chExt cx="2017" cy="878"/>
          </a:xfrm>
        </p:grpSpPr>
        <p:sp>
          <p:nvSpPr>
            <p:cNvPr id="94228" name="Freeform 70"/>
            <p:cNvSpPr>
              <a:spLocks/>
            </p:cNvSpPr>
            <p:nvPr/>
          </p:nvSpPr>
          <p:spPr bwMode="auto">
            <a:xfrm>
              <a:off x="512" y="365"/>
              <a:ext cx="545" cy="496"/>
            </a:xfrm>
            <a:custGeom>
              <a:avLst/>
              <a:gdLst>
                <a:gd name="T0" fmla="*/ 5399 w 21600"/>
                <a:gd name="T1" fmla="*/ 0 h 21600"/>
                <a:gd name="T2" fmla="*/ 0 w 21600"/>
                <a:gd name="T3" fmla="*/ 10800 h 21600"/>
                <a:gd name="T4" fmla="*/ 5399 w 21600"/>
                <a:gd name="T5" fmla="*/ 21600 h 21600"/>
                <a:gd name="T6" fmla="*/ 16201 w 21600"/>
                <a:gd name="T7" fmla="*/ 21600 h 21600"/>
                <a:gd name="T8" fmla="*/ 21600 w 21600"/>
                <a:gd name="T9" fmla="*/ 10800 h 21600"/>
                <a:gd name="T10" fmla="*/ 16201 w 21600"/>
                <a:gd name="T11" fmla="*/ 0 h 21600"/>
                <a:gd name="T12" fmla="*/ 5399 w 21600"/>
                <a:gd name="T13" fmla="*/ 0 h 21600"/>
                <a:gd name="T14" fmla="*/ 539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5399" y="0"/>
                  </a:moveTo>
                  <a:lnTo>
                    <a:pt x="0" y="10800"/>
                  </a:lnTo>
                  <a:lnTo>
                    <a:pt x="5399" y="21600"/>
                  </a:lnTo>
                  <a:lnTo>
                    <a:pt x="16201" y="21600"/>
                  </a:lnTo>
                  <a:lnTo>
                    <a:pt x="21600" y="10800"/>
                  </a:lnTo>
                  <a:lnTo>
                    <a:pt x="16201" y="0"/>
                  </a:lnTo>
                  <a:lnTo>
                    <a:pt x="5399" y="0"/>
                  </a:lnTo>
                  <a:close/>
                  <a:moveTo>
                    <a:pt x="5399" y="0"/>
                  </a:moveTo>
                </a:path>
              </a:pathLst>
            </a:custGeom>
            <a:solidFill>
              <a:srgbClr val="0000FF"/>
            </a:solidFill>
            <a:ln w="38100" cap="flat">
              <a:solidFill>
                <a:schemeClr val="tx1"/>
              </a:solidFill>
              <a:prstDash val="solid"/>
              <a:miter lim="800000"/>
              <a:headEnd type="none" w="med" len="med"/>
              <a:tailEnd type="none" w="med" len="med"/>
            </a:ln>
          </p:spPr>
          <p:txBody>
            <a:bodyPr lIns="0" tIns="0" rIns="0" bIns="0"/>
            <a:lstStyle/>
            <a:p>
              <a:endParaRPr lang="en-US"/>
            </a:p>
          </p:txBody>
        </p:sp>
        <p:sp>
          <p:nvSpPr>
            <p:cNvPr id="94229" name="Freeform 71"/>
            <p:cNvSpPr>
              <a:spLocks/>
            </p:cNvSpPr>
            <p:nvPr/>
          </p:nvSpPr>
          <p:spPr bwMode="auto">
            <a:xfrm>
              <a:off x="1473" y="365"/>
              <a:ext cx="544" cy="496"/>
            </a:xfrm>
            <a:custGeom>
              <a:avLst/>
              <a:gdLst>
                <a:gd name="T0" fmla="*/ 5399 w 21600"/>
                <a:gd name="T1" fmla="*/ 0 h 21600"/>
                <a:gd name="T2" fmla="*/ 0 w 21600"/>
                <a:gd name="T3" fmla="*/ 10800 h 21600"/>
                <a:gd name="T4" fmla="*/ 5399 w 21600"/>
                <a:gd name="T5" fmla="*/ 21600 h 21600"/>
                <a:gd name="T6" fmla="*/ 16201 w 21600"/>
                <a:gd name="T7" fmla="*/ 21600 h 21600"/>
                <a:gd name="T8" fmla="*/ 21600 w 21600"/>
                <a:gd name="T9" fmla="*/ 10800 h 21600"/>
                <a:gd name="T10" fmla="*/ 16201 w 21600"/>
                <a:gd name="T11" fmla="*/ 0 h 21600"/>
                <a:gd name="T12" fmla="*/ 5399 w 21600"/>
                <a:gd name="T13" fmla="*/ 0 h 21600"/>
                <a:gd name="T14" fmla="*/ 539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5399" y="0"/>
                  </a:moveTo>
                  <a:lnTo>
                    <a:pt x="0" y="10800"/>
                  </a:lnTo>
                  <a:lnTo>
                    <a:pt x="5399" y="21600"/>
                  </a:lnTo>
                  <a:lnTo>
                    <a:pt x="16201" y="21600"/>
                  </a:lnTo>
                  <a:lnTo>
                    <a:pt x="21600" y="10800"/>
                  </a:lnTo>
                  <a:lnTo>
                    <a:pt x="16201" y="0"/>
                  </a:lnTo>
                  <a:lnTo>
                    <a:pt x="5399" y="0"/>
                  </a:lnTo>
                  <a:close/>
                  <a:moveTo>
                    <a:pt x="5399" y="0"/>
                  </a:moveTo>
                </a:path>
              </a:pathLst>
            </a:custGeom>
            <a:solidFill>
              <a:srgbClr val="008000"/>
            </a:solidFill>
            <a:ln w="38100" cap="flat">
              <a:solidFill>
                <a:schemeClr val="tx1"/>
              </a:solidFill>
              <a:prstDash val="solid"/>
              <a:miter lim="800000"/>
              <a:headEnd type="none" w="med" len="med"/>
              <a:tailEnd type="none" w="med" len="med"/>
            </a:ln>
          </p:spPr>
          <p:txBody>
            <a:bodyPr lIns="0" tIns="0" rIns="0" bIns="0"/>
            <a:lstStyle/>
            <a:p>
              <a:endParaRPr lang="en-US"/>
            </a:p>
          </p:txBody>
        </p:sp>
        <p:sp>
          <p:nvSpPr>
            <p:cNvPr id="94230" name="Line 72"/>
            <p:cNvSpPr>
              <a:spLocks noChangeShapeType="1"/>
            </p:cNvSpPr>
            <p:nvPr/>
          </p:nvSpPr>
          <p:spPr bwMode="auto">
            <a:xfrm>
              <a:off x="945" y="349"/>
              <a:ext cx="640" cy="1"/>
            </a:xfrm>
            <a:prstGeom prst="line">
              <a:avLst/>
            </a:prstGeom>
            <a:noFill/>
            <a:ln w="50800">
              <a:solidFill>
                <a:schemeClr val="tx1"/>
              </a:solidFill>
              <a:prstDash val="dash"/>
              <a:round/>
              <a:headEnd/>
              <a:tailEnd/>
            </a:ln>
          </p:spPr>
          <p:txBody>
            <a:bodyPr lIns="0" tIns="0" rIns="0" bIns="0"/>
            <a:lstStyle/>
            <a:p>
              <a:endParaRPr lang="en-US"/>
            </a:p>
          </p:txBody>
        </p:sp>
        <p:sp>
          <p:nvSpPr>
            <p:cNvPr id="94231" name="Line 73"/>
            <p:cNvSpPr>
              <a:spLocks noChangeShapeType="1"/>
            </p:cNvSpPr>
            <p:nvPr/>
          </p:nvSpPr>
          <p:spPr bwMode="auto">
            <a:xfrm>
              <a:off x="1089" y="637"/>
              <a:ext cx="352" cy="1"/>
            </a:xfrm>
            <a:prstGeom prst="line">
              <a:avLst/>
            </a:prstGeom>
            <a:noFill/>
            <a:ln w="50800">
              <a:solidFill>
                <a:schemeClr val="tx1"/>
              </a:solidFill>
              <a:prstDash val="dash"/>
              <a:round/>
              <a:headEnd/>
              <a:tailEnd/>
            </a:ln>
          </p:spPr>
          <p:txBody>
            <a:bodyPr lIns="0" tIns="0" rIns="0" bIns="0"/>
            <a:lstStyle/>
            <a:p>
              <a:endParaRPr lang="en-US"/>
            </a:p>
          </p:txBody>
        </p:sp>
        <p:sp>
          <p:nvSpPr>
            <p:cNvPr id="94232" name="Line 74"/>
            <p:cNvSpPr>
              <a:spLocks noChangeShapeType="1"/>
            </p:cNvSpPr>
            <p:nvPr/>
          </p:nvSpPr>
          <p:spPr bwMode="auto">
            <a:xfrm>
              <a:off x="945" y="877"/>
              <a:ext cx="640" cy="1"/>
            </a:xfrm>
            <a:prstGeom prst="line">
              <a:avLst/>
            </a:prstGeom>
            <a:noFill/>
            <a:ln w="50800">
              <a:solidFill>
                <a:schemeClr val="tx1"/>
              </a:solidFill>
              <a:prstDash val="dash"/>
              <a:round/>
              <a:headEnd/>
              <a:tailEnd/>
            </a:ln>
          </p:spPr>
          <p:txBody>
            <a:bodyPr lIns="0" tIns="0" rIns="0" bIns="0"/>
            <a:lstStyle/>
            <a:p>
              <a:endParaRPr lang="en-US"/>
            </a:p>
          </p:txBody>
        </p:sp>
        <p:sp>
          <p:nvSpPr>
            <p:cNvPr id="94233" name="Rectangle 75"/>
            <p:cNvSpPr>
              <a:spLocks/>
            </p:cNvSpPr>
            <p:nvPr/>
          </p:nvSpPr>
          <p:spPr bwMode="auto">
            <a:xfrm>
              <a:off x="631" y="455"/>
              <a:ext cx="200"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G</a:t>
              </a:r>
            </a:p>
          </p:txBody>
        </p:sp>
        <p:sp>
          <p:nvSpPr>
            <p:cNvPr id="94234" name="Rectangle 76"/>
            <p:cNvSpPr>
              <a:spLocks/>
            </p:cNvSpPr>
            <p:nvPr/>
          </p:nvSpPr>
          <p:spPr bwMode="auto">
            <a:xfrm>
              <a:off x="1592" y="407"/>
              <a:ext cx="192"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C</a:t>
              </a:r>
            </a:p>
          </p:txBody>
        </p:sp>
        <p:sp>
          <p:nvSpPr>
            <p:cNvPr id="94235" name="AutoShape 77"/>
            <p:cNvSpPr>
              <a:spLocks/>
            </p:cNvSpPr>
            <p:nvPr/>
          </p:nvSpPr>
          <p:spPr bwMode="auto">
            <a:xfrm rot="-3660000">
              <a:off x="106" y="103"/>
              <a:ext cx="584" cy="588"/>
            </a:xfrm>
            <a:prstGeom prst="pentagon">
              <a:avLst/>
            </a:prstGeom>
            <a:solidFill>
              <a:srgbClr val="0000FF"/>
            </a:solidFill>
            <a:ln w="38100">
              <a:solidFill>
                <a:schemeClr val="tx1"/>
              </a:solidFill>
              <a:miter lim="800000"/>
              <a:headEnd/>
              <a:tailEnd/>
            </a:ln>
          </p:spPr>
          <p:txBody>
            <a:bodyPr lIns="0" tIns="0" rIns="0" bIns="0"/>
            <a:lstStyle/>
            <a:p>
              <a:endParaRPr lang="en-US"/>
            </a:p>
          </p:txBody>
        </p:sp>
      </p:grpSp>
      <p:grpSp>
        <p:nvGrpSpPr>
          <p:cNvPr id="5" name="Group 86"/>
          <p:cNvGrpSpPr>
            <a:grpSpLocks/>
          </p:cNvGrpSpPr>
          <p:nvPr/>
        </p:nvGrpSpPr>
        <p:grpSpPr bwMode="auto">
          <a:xfrm>
            <a:off x="2995613" y="3995738"/>
            <a:ext cx="3140075" cy="1179512"/>
            <a:chOff x="0" y="0"/>
            <a:chExt cx="1978" cy="742"/>
          </a:xfrm>
        </p:grpSpPr>
        <p:sp>
          <p:nvSpPr>
            <p:cNvPr id="94221" name="Freeform 79"/>
            <p:cNvSpPr>
              <a:spLocks/>
            </p:cNvSpPr>
            <p:nvPr/>
          </p:nvSpPr>
          <p:spPr bwMode="auto">
            <a:xfrm>
              <a:off x="960" y="246"/>
              <a:ext cx="544" cy="496"/>
            </a:xfrm>
            <a:custGeom>
              <a:avLst/>
              <a:gdLst>
                <a:gd name="T0" fmla="*/ 5399 w 21600"/>
                <a:gd name="T1" fmla="*/ 0 h 21600"/>
                <a:gd name="T2" fmla="*/ 0 w 21600"/>
                <a:gd name="T3" fmla="*/ 10800 h 21600"/>
                <a:gd name="T4" fmla="*/ 5399 w 21600"/>
                <a:gd name="T5" fmla="*/ 21600 h 21600"/>
                <a:gd name="T6" fmla="*/ 16201 w 21600"/>
                <a:gd name="T7" fmla="*/ 21600 h 21600"/>
                <a:gd name="T8" fmla="*/ 21600 w 21600"/>
                <a:gd name="T9" fmla="*/ 10800 h 21600"/>
                <a:gd name="T10" fmla="*/ 16201 w 21600"/>
                <a:gd name="T11" fmla="*/ 0 h 21600"/>
                <a:gd name="T12" fmla="*/ 5399 w 21600"/>
                <a:gd name="T13" fmla="*/ 0 h 21600"/>
                <a:gd name="T14" fmla="*/ 539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5399" y="0"/>
                  </a:moveTo>
                  <a:lnTo>
                    <a:pt x="0" y="10800"/>
                  </a:lnTo>
                  <a:lnTo>
                    <a:pt x="5399" y="21600"/>
                  </a:lnTo>
                  <a:lnTo>
                    <a:pt x="16201" y="21600"/>
                  </a:lnTo>
                  <a:lnTo>
                    <a:pt x="21600" y="10800"/>
                  </a:lnTo>
                  <a:lnTo>
                    <a:pt x="16201" y="0"/>
                  </a:lnTo>
                  <a:lnTo>
                    <a:pt x="5399" y="0"/>
                  </a:lnTo>
                  <a:close/>
                  <a:moveTo>
                    <a:pt x="5399" y="0"/>
                  </a:moveTo>
                </a:path>
              </a:pathLst>
            </a:custGeom>
            <a:solidFill>
              <a:srgbClr val="FE9B03"/>
            </a:solidFill>
            <a:ln w="38100" cap="flat">
              <a:solidFill>
                <a:schemeClr val="tx1"/>
              </a:solidFill>
              <a:prstDash val="solid"/>
              <a:miter lim="800000"/>
              <a:headEnd type="none" w="med" len="med"/>
              <a:tailEnd type="none" w="med" len="med"/>
            </a:ln>
          </p:spPr>
          <p:txBody>
            <a:bodyPr lIns="0" tIns="0" rIns="0" bIns="0"/>
            <a:lstStyle/>
            <a:p>
              <a:endParaRPr lang="en-US"/>
            </a:p>
          </p:txBody>
        </p:sp>
        <p:sp>
          <p:nvSpPr>
            <p:cNvPr id="94222" name="Freeform 80"/>
            <p:cNvSpPr>
              <a:spLocks/>
            </p:cNvSpPr>
            <p:nvPr/>
          </p:nvSpPr>
          <p:spPr bwMode="auto">
            <a:xfrm>
              <a:off x="0" y="246"/>
              <a:ext cx="544" cy="496"/>
            </a:xfrm>
            <a:custGeom>
              <a:avLst/>
              <a:gdLst>
                <a:gd name="T0" fmla="*/ 5399 w 21600"/>
                <a:gd name="T1" fmla="*/ 0 h 21600"/>
                <a:gd name="T2" fmla="*/ 0 w 21600"/>
                <a:gd name="T3" fmla="*/ 10800 h 21600"/>
                <a:gd name="T4" fmla="*/ 5399 w 21600"/>
                <a:gd name="T5" fmla="*/ 21600 h 21600"/>
                <a:gd name="T6" fmla="*/ 16201 w 21600"/>
                <a:gd name="T7" fmla="*/ 21600 h 21600"/>
                <a:gd name="T8" fmla="*/ 21600 w 21600"/>
                <a:gd name="T9" fmla="*/ 10800 h 21600"/>
                <a:gd name="T10" fmla="*/ 16201 w 21600"/>
                <a:gd name="T11" fmla="*/ 0 h 21600"/>
                <a:gd name="T12" fmla="*/ 5399 w 21600"/>
                <a:gd name="T13" fmla="*/ 0 h 21600"/>
                <a:gd name="T14" fmla="*/ 539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5399" y="0"/>
                  </a:moveTo>
                  <a:lnTo>
                    <a:pt x="0" y="10800"/>
                  </a:lnTo>
                  <a:lnTo>
                    <a:pt x="5399" y="21600"/>
                  </a:lnTo>
                  <a:lnTo>
                    <a:pt x="16201" y="21600"/>
                  </a:lnTo>
                  <a:lnTo>
                    <a:pt x="21600" y="10800"/>
                  </a:lnTo>
                  <a:lnTo>
                    <a:pt x="16201" y="0"/>
                  </a:lnTo>
                  <a:lnTo>
                    <a:pt x="5399" y="0"/>
                  </a:lnTo>
                  <a:close/>
                  <a:moveTo>
                    <a:pt x="5399" y="0"/>
                  </a:moveTo>
                </a:path>
              </a:pathLst>
            </a:custGeom>
            <a:solidFill>
              <a:srgbClr val="FF0000"/>
            </a:solidFill>
            <a:ln w="38100" cap="flat">
              <a:solidFill>
                <a:schemeClr val="tx1"/>
              </a:solidFill>
              <a:prstDash val="solid"/>
              <a:miter lim="800000"/>
              <a:headEnd type="none" w="med" len="med"/>
              <a:tailEnd type="none" w="med" len="med"/>
            </a:ln>
          </p:spPr>
          <p:txBody>
            <a:bodyPr lIns="0" tIns="0" rIns="0" bIns="0"/>
            <a:lstStyle/>
            <a:p>
              <a:endParaRPr lang="en-US"/>
            </a:p>
          </p:txBody>
        </p:sp>
        <p:sp>
          <p:nvSpPr>
            <p:cNvPr id="94223" name="Line 81"/>
            <p:cNvSpPr>
              <a:spLocks noChangeShapeType="1"/>
            </p:cNvSpPr>
            <p:nvPr/>
          </p:nvSpPr>
          <p:spPr bwMode="auto">
            <a:xfrm>
              <a:off x="576" y="518"/>
              <a:ext cx="400" cy="1"/>
            </a:xfrm>
            <a:prstGeom prst="line">
              <a:avLst/>
            </a:prstGeom>
            <a:noFill/>
            <a:ln w="50800">
              <a:solidFill>
                <a:schemeClr val="tx1"/>
              </a:solidFill>
              <a:prstDash val="dash"/>
              <a:round/>
              <a:headEnd/>
              <a:tailEnd/>
            </a:ln>
          </p:spPr>
          <p:txBody>
            <a:bodyPr lIns="0" tIns="0" rIns="0" bIns="0"/>
            <a:lstStyle/>
            <a:p>
              <a:endParaRPr lang="en-US"/>
            </a:p>
          </p:txBody>
        </p:sp>
        <p:sp>
          <p:nvSpPr>
            <p:cNvPr id="94224" name="Line 82"/>
            <p:cNvSpPr>
              <a:spLocks noChangeShapeType="1"/>
            </p:cNvSpPr>
            <p:nvPr/>
          </p:nvSpPr>
          <p:spPr bwMode="auto">
            <a:xfrm>
              <a:off x="432" y="230"/>
              <a:ext cx="640" cy="1"/>
            </a:xfrm>
            <a:prstGeom prst="line">
              <a:avLst/>
            </a:prstGeom>
            <a:noFill/>
            <a:ln w="50800">
              <a:solidFill>
                <a:schemeClr val="tx1"/>
              </a:solidFill>
              <a:prstDash val="dash"/>
              <a:round/>
              <a:headEnd/>
              <a:tailEnd/>
            </a:ln>
          </p:spPr>
          <p:txBody>
            <a:bodyPr lIns="0" tIns="0" rIns="0" bIns="0"/>
            <a:lstStyle/>
            <a:p>
              <a:endParaRPr lang="en-US"/>
            </a:p>
          </p:txBody>
        </p:sp>
        <p:sp>
          <p:nvSpPr>
            <p:cNvPr id="94225" name="Rectangle 83"/>
            <p:cNvSpPr>
              <a:spLocks/>
            </p:cNvSpPr>
            <p:nvPr/>
          </p:nvSpPr>
          <p:spPr bwMode="auto">
            <a:xfrm>
              <a:off x="167" y="336"/>
              <a:ext cx="187"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T</a:t>
              </a:r>
            </a:p>
          </p:txBody>
        </p:sp>
        <p:sp>
          <p:nvSpPr>
            <p:cNvPr id="94226" name="Rectangle 84"/>
            <p:cNvSpPr>
              <a:spLocks/>
            </p:cNvSpPr>
            <p:nvPr/>
          </p:nvSpPr>
          <p:spPr bwMode="auto">
            <a:xfrm>
              <a:off x="1079" y="336"/>
              <a:ext cx="198" cy="264"/>
            </a:xfrm>
            <a:prstGeom prst="rect">
              <a:avLst/>
            </a:prstGeom>
            <a:noFill/>
            <a:ln w="12700">
              <a:noFill/>
              <a:miter lim="800000"/>
              <a:headEnd/>
              <a:tailEnd/>
            </a:ln>
          </p:spPr>
          <p:txBody>
            <a:bodyPr wrap="none" lIns="0" tIns="0" rIns="39688" bIns="0">
              <a:spAutoFit/>
            </a:bodyPr>
            <a:lstStyle/>
            <a:p>
              <a:pPr marL="39688"/>
              <a:r>
                <a:rPr lang="en-US" sz="2800" b="1">
                  <a:solidFill>
                    <a:schemeClr val="tx1"/>
                  </a:solidFill>
                  <a:ea typeface="Lucida Grande" charset="0"/>
                  <a:cs typeface="Lucida Grande" charset="0"/>
                </a:rPr>
                <a:t>A</a:t>
              </a:r>
            </a:p>
          </p:txBody>
        </p:sp>
        <p:sp>
          <p:nvSpPr>
            <p:cNvPr id="94227" name="AutoShape 85"/>
            <p:cNvSpPr>
              <a:spLocks/>
            </p:cNvSpPr>
            <p:nvPr/>
          </p:nvSpPr>
          <p:spPr bwMode="auto">
            <a:xfrm rot="-480000">
              <a:off x="1355" y="37"/>
              <a:ext cx="584" cy="588"/>
            </a:xfrm>
            <a:prstGeom prst="pentagon">
              <a:avLst/>
            </a:prstGeom>
            <a:solidFill>
              <a:srgbClr val="FE9B03"/>
            </a:solidFill>
            <a:ln w="38100">
              <a:solidFill>
                <a:schemeClr val="tx1"/>
              </a:solidFill>
              <a:miter lim="800000"/>
              <a:headEnd/>
              <a:tailEnd/>
            </a:ln>
          </p:spPr>
          <p:txBody>
            <a:bodyPr lIns="0" tIns="0" rIns="0" bIns="0"/>
            <a:lstStyle/>
            <a:p>
              <a:endParaRPr lang="en-US"/>
            </a:p>
          </p:txBody>
        </p:sp>
      </p:grpSp>
      <p:grpSp>
        <p:nvGrpSpPr>
          <p:cNvPr id="6" name="Group 89"/>
          <p:cNvGrpSpPr>
            <a:grpSpLocks/>
          </p:cNvGrpSpPr>
          <p:nvPr/>
        </p:nvGrpSpPr>
        <p:grpSpPr bwMode="auto">
          <a:xfrm>
            <a:off x="2946400" y="914400"/>
            <a:ext cx="3521075" cy="1601788"/>
            <a:chOff x="0" y="0"/>
            <a:chExt cx="2218" cy="1009"/>
          </a:xfrm>
        </p:grpSpPr>
        <p:sp>
          <p:nvSpPr>
            <p:cNvPr id="94219" name="Rectangle 87"/>
            <p:cNvSpPr>
              <a:spLocks/>
            </p:cNvSpPr>
            <p:nvPr/>
          </p:nvSpPr>
          <p:spPr bwMode="auto">
            <a:xfrm>
              <a:off x="0" y="0"/>
              <a:ext cx="2218" cy="304"/>
            </a:xfrm>
            <a:prstGeom prst="rect">
              <a:avLst/>
            </a:prstGeom>
            <a:noFill/>
            <a:ln w="12700">
              <a:noFill/>
              <a:miter lim="800000"/>
              <a:headEnd/>
              <a:tailEnd/>
            </a:ln>
          </p:spPr>
          <p:txBody>
            <a:bodyPr wrap="none" lIns="0" tIns="0" rIns="40639" bIns="0">
              <a:spAutoFit/>
            </a:bodyPr>
            <a:lstStyle/>
            <a:p>
              <a:pPr marL="39688"/>
              <a:r>
                <a:rPr lang="en-US" sz="3200" b="1">
                  <a:solidFill>
                    <a:schemeClr val="tx1"/>
                  </a:solidFill>
                  <a:ea typeface="Lucida Grande" charset="0"/>
                  <a:cs typeface="Lucida Grande" charset="0"/>
                </a:rPr>
                <a:t>Hydrogen bonds</a:t>
              </a:r>
            </a:p>
          </p:txBody>
        </p:sp>
        <p:sp>
          <p:nvSpPr>
            <p:cNvPr id="94220" name="Line 88"/>
            <p:cNvSpPr>
              <a:spLocks noChangeShapeType="1"/>
            </p:cNvSpPr>
            <p:nvPr/>
          </p:nvSpPr>
          <p:spPr bwMode="auto">
            <a:xfrm flipH="1">
              <a:off x="1111" y="370"/>
              <a:ext cx="1" cy="639"/>
            </a:xfrm>
            <a:prstGeom prst="line">
              <a:avLst/>
            </a:prstGeom>
            <a:noFill/>
            <a:ln w="25400">
              <a:solidFill>
                <a:schemeClr val="tx1"/>
              </a:solidFill>
              <a:round/>
              <a:headEnd/>
              <a:tailEnd type="arrow" w="med" len="med"/>
            </a:ln>
          </p:spPr>
          <p:txBody>
            <a:bodyPr lIns="0" tIns="0" rIns="0" bIns="0"/>
            <a:lstStyle/>
            <a:p>
              <a:endParaRPr lang="en-US"/>
            </a:p>
          </p:txBody>
        </p:sp>
      </p:grpSp>
      <p:grpSp>
        <p:nvGrpSpPr>
          <p:cNvPr id="7" name="Group 92"/>
          <p:cNvGrpSpPr>
            <a:grpSpLocks/>
          </p:cNvGrpSpPr>
          <p:nvPr/>
        </p:nvGrpSpPr>
        <p:grpSpPr bwMode="auto">
          <a:xfrm>
            <a:off x="190500" y="127000"/>
            <a:ext cx="7793038" cy="1930400"/>
            <a:chOff x="0" y="0"/>
            <a:chExt cx="4909" cy="1216"/>
          </a:xfrm>
        </p:grpSpPr>
        <p:sp>
          <p:nvSpPr>
            <p:cNvPr id="94217" name="Rectangle 90"/>
            <p:cNvSpPr>
              <a:spLocks/>
            </p:cNvSpPr>
            <p:nvPr/>
          </p:nvSpPr>
          <p:spPr bwMode="auto">
            <a:xfrm>
              <a:off x="0" y="0"/>
              <a:ext cx="4909" cy="304"/>
            </a:xfrm>
            <a:prstGeom prst="rect">
              <a:avLst/>
            </a:prstGeom>
            <a:noFill/>
            <a:ln w="12700">
              <a:noFill/>
              <a:miter lim="800000"/>
              <a:headEnd/>
              <a:tailEnd/>
            </a:ln>
          </p:spPr>
          <p:txBody>
            <a:bodyPr wrap="none" lIns="0" tIns="0" rIns="40639" bIns="0">
              <a:spAutoFit/>
            </a:bodyPr>
            <a:lstStyle/>
            <a:p>
              <a:pPr marL="39688"/>
              <a:r>
                <a:rPr lang="en-US" sz="3200" b="1">
                  <a:solidFill>
                    <a:schemeClr val="tx1"/>
                  </a:solidFill>
                  <a:ea typeface="Lucida Grande" charset="0"/>
                  <a:cs typeface="Lucida Grande" charset="0"/>
                </a:rPr>
                <a:t>Covalent bond: </a:t>
              </a:r>
              <a:r>
                <a:rPr lang="en-US" sz="3200" b="1" u="sng">
                  <a:solidFill>
                    <a:schemeClr val="tx1"/>
                  </a:solidFill>
                  <a:ea typeface="Lucida Grande" charset="0"/>
                  <a:cs typeface="Lucida Grande" charset="0"/>
                </a:rPr>
                <a:t>phosphodiester bond</a:t>
              </a:r>
            </a:p>
          </p:txBody>
        </p:sp>
        <p:sp>
          <p:nvSpPr>
            <p:cNvPr id="94218" name="Line 91"/>
            <p:cNvSpPr>
              <a:spLocks noChangeShapeType="1"/>
            </p:cNvSpPr>
            <p:nvPr/>
          </p:nvSpPr>
          <p:spPr bwMode="auto">
            <a:xfrm>
              <a:off x="264" y="352"/>
              <a:ext cx="456" cy="864"/>
            </a:xfrm>
            <a:prstGeom prst="line">
              <a:avLst/>
            </a:prstGeom>
            <a:noFill/>
            <a:ln w="25400">
              <a:solidFill>
                <a:schemeClr val="tx1"/>
              </a:solidFill>
              <a:round/>
              <a:headEnd/>
              <a:tailEnd type="arrow" w="med" len="med"/>
            </a:ln>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noChangeArrowheads="1"/>
          </p:cNvPicPr>
          <p:nvPr/>
        </p:nvPicPr>
        <p:blipFill>
          <a:blip r:embed="rId2" cstate="print"/>
          <a:srcRect l="282" t="9506" r="1495" b="54735"/>
          <a:stretch>
            <a:fillRect/>
          </a:stretch>
        </p:blipFill>
        <p:spPr bwMode="auto">
          <a:xfrm>
            <a:off x="101600" y="3937000"/>
            <a:ext cx="8940800" cy="2933700"/>
          </a:xfrm>
          <a:prstGeom prst="rect">
            <a:avLst/>
          </a:prstGeom>
          <a:noFill/>
          <a:ln w="9525">
            <a:noFill/>
            <a:miter lim="800000"/>
            <a:headEnd/>
            <a:tailEnd/>
          </a:ln>
        </p:spPr>
      </p:pic>
      <p:sp>
        <p:nvSpPr>
          <p:cNvPr id="91138" name="Rectangle 2"/>
          <p:cNvSpPr>
            <a:spLocks/>
          </p:cNvSpPr>
          <p:nvPr/>
        </p:nvSpPr>
        <p:spPr bwMode="auto">
          <a:xfrm>
            <a:off x="330200" y="660400"/>
            <a:ext cx="8255000" cy="1397000"/>
          </a:xfrm>
          <a:prstGeom prst="rect">
            <a:avLst/>
          </a:prstGeom>
          <a:noFill/>
          <a:ln w="12700" cap="flat">
            <a:noFill/>
            <a:miter lim="800000"/>
            <a:headEnd type="none" w="med" len="med"/>
            <a:tailEnd type="none" w="med" len="med"/>
          </a:ln>
        </p:spPr>
        <p:txBody>
          <a:bodyPr lIns="0" tIns="0" rIns="39688" bIns="0"/>
          <a:lstStyle/>
          <a:p>
            <a:pPr marL="382588" indent="-342900">
              <a:spcBef>
                <a:spcPts val="850"/>
              </a:spcBef>
              <a:buClr>
                <a:srgbClr val="FE9B03"/>
              </a:buClr>
              <a:buSzPct val="100000"/>
              <a:buFont typeface="Helvetica" charset="0"/>
              <a:buChar char="•"/>
              <a:defRPr/>
            </a:pPr>
            <a:r>
              <a:rPr lang="en-US" sz="3600" b="1">
                <a:solidFill>
                  <a:srgbClr val="FE9B03"/>
                </a:solidFill>
                <a:effectLst>
                  <a:outerShdw blurRad="38100" dist="38100" dir="2700000" algn="tl">
                    <a:srgbClr val="C0C0C0"/>
                  </a:outerShdw>
                </a:effectLst>
                <a:ea typeface="Lucida Grande" charset="0"/>
                <a:cs typeface="Lucida Grande" charset="0"/>
              </a:rPr>
              <a:t>Adenine</a:t>
            </a:r>
            <a:r>
              <a:rPr lang="en-US" sz="3600">
                <a:solidFill>
                  <a:schemeClr val="tx1"/>
                </a:solidFill>
                <a:effectLst>
                  <a:outerShdw blurRad="38100" dist="38100" dir="2700000" algn="tl">
                    <a:srgbClr val="C0C0C0"/>
                  </a:outerShdw>
                </a:effectLst>
                <a:ea typeface="Lucida Grande" charset="0"/>
                <a:cs typeface="Lucida Grande" charset="0"/>
              </a:rPr>
              <a:t> </a:t>
            </a:r>
            <a:r>
              <a:rPr lang="en-US" sz="3600">
                <a:solidFill>
                  <a:schemeClr val="tx1"/>
                </a:solidFill>
                <a:ea typeface="Lucida Grande" charset="0"/>
                <a:cs typeface="Lucida Grande" charset="0"/>
              </a:rPr>
              <a:t>must pair with </a:t>
            </a:r>
            <a:r>
              <a:rPr lang="en-US" sz="3600" b="1">
                <a:solidFill>
                  <a:srgbClr val="FF0000"/>
                </a:solidFill>
                <a:effectLst>
                  <a:outerShdw blurRad="38100" dist="38100" dir="2700000" algn="tl">
                    <a:srgbClr val="C0C0C0"/>
                  </a:outerShdw>
                </a:effectLst>
                <a:ea typeface="Lucida Grande" charset="0"/>
                <a:cs typeface="Lucida Grande" charset="0"/>
              </a:rPr>
              <a:t>Thymine</a:t>
            </a:r>
          </a:p>
          <a:p>
            <a:pPr marL="382588" indent="-342900">
              <a:spcBef>
                <a:spcPts val="250"/>
              </a:spcBef>
              <a:defRPr/>
            </a:pPr>
            <a:endParaRPr lang="en-US" sz="1100" b="1">
              <a:solidFill>
                <a:srgbClr val="244A58"/>
              </a:solidFill>
              <a:ea typeface="Lucida Grande" charset="0"/>
              <a:cs typeface="Lucida Grande" charset="0"/>
            </a:endParaRPr>
          </a:p>
          <a:p>
            <a:pPr marL="382588" indent="-342900">
              <a:spcBef>
                <a:spcPts val="850"/>
              </a:spcBef>
              <a:buClr>
                <a:srgbClr val="0000FF"/>
              </a:buClr>
              <a:buSzPct val="100000"/>
              <a:buFont typeface="Helvetica" charset="0"/>
              <a:buChar char="•"/>
              <a:defRPr/>
            </a:pPr>
            <a:r>
              <a:rPr lang="en-US" sz="3600" b="1">
                <a:solidFill>
                  <a:srgbClr val="0000FF"/>
                </a:solidFill>
                <a:effectLst>
                  <a:outerShdw blurRad="38100" dist="38100" dir="2700000" algn="tl">
                    <a:srgbClr val="C0C0C0"/>
                  </a:outerShdw>
                </a:effectLst>
                <a:ea typeface="Lucida Grande" charset="0"/>
                <a:cs typeface="Lucida Grande" charset="0"/>
              </a:rPr>
              <a:t>Guanine</a:t>
            </a:r>
            <a:r>
              <a:rPr lang="en-US" sz="3600">
                <a:solidFill>
                  <a:schemeClr val="tx1"/>
                </a:solidFill>
                <a:ea typeface="Lucida Grande" charset="0"/>
                <a:cs typeface="Lucida Grande" charset="0"/>
              </a:rPr>
              <a:t> must pair with </a:t>
            </a:r>
            <a:r>
              <a:rPr lang="en-US" sz="3600" b="1">
                <a:solidFill>
                  <a:srgbClr val="008000"/>
                </a:solidFill>
                <a:effectLst>
                  <a:outerShdw blurRad="38100" dist="38100" dir="2700000" algn="tl">
                    <a:srgbClr val="C0C0C0"/>
                  </a:outerShdw>
                </a:effectLst>
                <a:ea typeface="Lucida Grande" charset="0"/>
                <a:cs typeface="Lucida Grande" charset="0"/>
              </a:rPr>
              <a:t>Cytosine</a:t>
            </a:r>
          </a:p>
        </p:txBody>
      </p:sp>
      <p:grpSp>
        <p:nvGrpSpPr>
          <p:cNvPr id="2" name="Group 11"/>
          <p:cNvGrpSpPr>
            <a:grpSpLocks/>
          </p:cNvGrpSpPr>
          <p:nvPr/>
        </p:nvGrpSpPr>
        <p:grpSpPr bwMode="auto">
          <a:xfrm>
            <a:off x="4462463" y="1946275"/>
            <a:ext cx="3978275" cy="2316163"/>
            <a:chOff x="0" y="0"/>
            <a:chExt cx="2505" cy="1458"/>
          </a:xfrm>
        </p:grpSpPr>
        <p:sp>
          <p:nvSpPr>
            <p:cNvPr id="95248" name="Freeform 3"/>
            <p:cNvSpPr>
              <a:spLocks/>
            </p:cNvSpPr>
            <p:nvPr/>
          </p:nvSpPr>
          <p:spPr bwMode="auto">
            <a:xfrm>
              <a:off x="694" y="566"/>
              <a:ext cx="655" cy="863"/>
            </a:xfrm>
            <a:custGeom>
              <a:avLst/>
              <a:gdLst>
                <a:gd name="T0" fmla="*/ 5399 w 21600"/>
                <a:gd name="T1" fmla="*/ 0 h 21600"/>
                <a:gd name="T2" fmla="*/ 0 w 21600"/>
                <a:gd name="T3" fmla="*/ 10800 h 21600"/>
                <a:gd name="T4" fmla="*/ 5399 w 21600"/>
                <a:gd name="T5" fmla="*/ 21600 h 21600"/>
                <a:gd name="T6" fmla="*/ 16201 w 21600"/>
                <a:gd name="T7" fmla="*/ 21600 h 21600"/>
                <a:gd name="T8" fmla="*/ 21600 w 21600"/>
                <a:gd name="T9" fmla="*/ 10800 h 21600"/>
                <a:gd name="T10" fmla="*/ 16201 w 21600"/>
                <a:gd name="T11" fmla="*/ 0 h 21600"/>
                <a:gd name="T12" fmla="*/ 5399 w 21600"/>
                <a:gd name="T13" fmla="*/ 0 h 21600"/>
                <a:gd name="T14" fmla="*/ 539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5399" y="0"/>
                  </a:moveTo>
                  <a:lnTo>
                    <a:pt x="0" y="10800"/>
                  </a:lnTo>
                  <a:lnTo>
                    <a:pt x="5399" y="21600"/>
                  </a:lnTo>
                  <a:lnTo>
                    <a:pt x="16201" y="21600"/>
                  </a:lnTo>
                  <a:lnTo>
                    <a:pt x="21600" y="10800"/>
                  </a:lnTo>
                  <a:lnTo>
                    <a:pt x="16201" y="0"/>
                  </a:lnTo>
                  <a:lnTo>
                    <a:pt x="5399" y="0"/>
                  </a:lnTo>
                  <a:close/>
                  <a:moveTo>
                    <a:pt x="5399" y="0"/>
                  </a:moveTo>
                </a:path>
              </a:pathLst>
            </a:custGeom>
            <a:solidFill>
              <a:srgbClr val="0000FF"/>
            </a:solidFill>
            <a:ln w="50800" cap="flat">
              <a:solidFill>
                <a:schemeClr val="tx1"/>
              </a:solidFill>
              <a:prstDash val="solid"/>
              <a:miter lim="800000"/>
              <a:headEnd type="none" w="med" len="med"/>
              <a:tailEnd type="none" w="med" len="med"/>
            </a:ln>
          </p:spPr>
          <p:txBody>
            <a:bodyPr lIns="0" tIns="0" rIns="0" bIns="0"/>
            <a:lstStyle/>
            <a:p>
              <a:endParaRPr lang="en-US"/>
            </a:p>
          </p:txBody>
        </p:sp>
        <p:sp>
          <p:nvSpPr>
            <p:cNvPr id="95249" name="Freeform 4"/>
            <p:cNvSpPr>
              <a:spLocks/>
            </p:cNvSpPr>
            <p:nvPr/>
          </p:nvSpPr>
          <p:spPr bwMode="auto">
            <a:xfrm>
              <a:off x="1850" y="566"/>
              <a:ext cx="655" cy="863"/>
            </a:xfrm>
            <a:custGeom>
              <a:avLst/>
              <a:gdLst>
                <a:gd name="T0" fmla="*/ 5399 w 21600"/>
                <a:gd name="T1" fmla="*/ 0 h 21600"/>
                <a:gd name="T2" fmla="*/ 0 w 21600"/>
                <a:gd name="T3" fmla="*/ 10800 h 21600"/>
                <a:gd name="T4" fmla="*/ 5399 w 21600"/>
                <a:gd name="T5" fmla="*/ 21600 h 21600"/>
                <a:gd name="T6" fmla="*/ 16201 w 21600"/>
                <a:gd name="T7" fmla="*/ 21600 h 21600"/>
                <a:gd name="T8" fmla="*/ 21600 w 21600"/>
                <a:gd name="T9" fmla="*/ 10800 h 21600"/>
                <a:gd name="T10" fmla="*/ 16201 w 21600"/>
                <a:gd name="T11" fmla="*/ 0 h 21600"/>
                <a:gd name="T12" fmla="*/ 5399 w 21600"/>
                <a:gd name="T13" fmla="*/ 0 h 21600"/>
                <a:gd name="T14" fmla="*/ 539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5399" y="0"/>
                  </a:moveTo>
                  <a:lnTo>
                    <a:pt x="0" y="10800"/>
                  </a:lnTo>
                  <a:lnTo>
                    <a:pt x="5399" y="21600"/>
                  </a:lnTo>
                  <a:lnTo>
                    <a:pt x="16201" y="21600"/>
                  </a:lnTo>
                  <a:lnTo>
                    <a:pt x="21600" y="10800"/>
                  </a:lnTo>
                  <a:lnTo>
                    <a:pt x="16201" y="0"/>
                  </a:lnTo>
                  <a:lnTo>
                    <a:pt x="5399" y="0"/>
                  </a:lnTo>
                  <a:close/>
                  <a:moveTo>
                    <a:pt x="5399" y="0"/>
                  </a:moveTo>
                </a:path>
              </a:pathLst>
            </a:custGeom>
            <a:solidFill>
              <a:srgbClr val="008000"/>
            </a:solidFill>
            <a:ln w="50800" cap="flat">
              <a:solidFill>
                <a:schemeClr val="tx1"/>
              </a:solidFill>
              <a:prstDash val="solid"/>
              <a:miter lim="800000"/>
              <a:headEnd type="none" w="med" len="med"/>
              <a:tailEnd type="none" w="med" len="med"/>
            </a:ln>
          </p:spPr>
          <p:txBody>
            <a:bodyPr lIns="0" tIns="0" rIns="0" bIns="0"/>
            <a:lstStyle/>
            <a:p>
              <a:endParaRPr lang="en-US"/>
            </a:p>
          </p:txBody>
        </p:sp>
        <p:sp>
          <p:nvSpPr>
            <p:cNvPr id="95250" name="Line 5"/>
            <p:cNvSpPr>
              <a:spLocks noChangeShapeType="1"/>
            </p:cNvSpPr>
            <p:nvPr/>
          </p:nvSpPr>
          <p:spPr bwMode="auto">
            <a:xfrm>
              <a:off x="1214" y="538"/>
              <a:ext cx="771" cy="1"/>
            </a:xfrm>
            <a:prstGeom prst="line">
              <a:avLst/>
            </a:prstGeom>
            <a:noFill/>
            <a:ln w="50800">
              <a:solidFill>
                <a:schemeClr val="tx1"/>
              </a:solidFill>
              <a:prstDash val="dash"/>
              <a:round/>
              <a:headEnd/>
              <a:tailEnd/>
            </a:ln>
          </p:spPr>
          <p:txBody>
            <a:bodyPr lIns="0" tIns="0" rIns="0" bIns="0"/>
            <a:lstStyle/>
            <a:p>
              <a:endParaRPr lang="en-US"/>
            </a:p>
          </p:txBody>
        </p:sp>
        <p:sp>
          <p:nvSpPr>
            <p:cNvPr id="95251" name="Line 6"/>
            <p:cNvSpPr>
              <a:spLocks noChangeShapeType="1"/>
            </p:cNvSpPr>
            <p:nvPr/>
          </p:nvSpPr>
          <p:spPr bwMode="auto">
            <a:xfrm>
              <a:off x="1387" y="1040"/>
              <a:ext cx="424" cy="1"/>
            </a:xfrm>
            <a:prstGeom prst="line">
              <a:avLst/>
            </a:prstGeom>
            <a:noFill/>
            <a:ln w="50800">
              <a:solidFill>
                <a:schemeClr val="tx1"/>
              </a:solidFill>
              <a:prstDash val="dash"/>
              <a:round/>
              <a:headEnd/>
              <a:tailEnd/>
            </a:ln>
          </p:spPr>
          <p:txBody>
            <a:bodyPr lIns="0" tIns="0" rIns="0" bIns="0"/>
            <a:lstStyle/>
            <a:p>
              <a:endParaRPr lang="en-US"/>
            </a:p>
          </p:txBody>
        </p:sp>
        <p:sp>
          <p:nvSpPr>
            <p:cNvPr id="95252" name="Line 7"/>
            <p:cNvSpPr>
              <a:spLocks noChangeShapeType="1"/>
            </p:cNvSpPr>
            <p:nvPr/>
          </p:nvSpPr>
          <p:spPr bwMode="auto">
            <a:xfrm>
              <a:off x="1214" y="1457"/>
              <a:ext cx="771" cy="1"/>
            </a:xfrm>
            <a:prstGeom prst="line">
              <a:avLst/>
            </a:prstGeom>
            <a:noFill/>
            <a:ln w="50800">
              <a:solidFill>
                <a:schemeClr val="tx1"/>
              </a:solidFill>
              <a:prstDash val="dash"/>
              <a:round/>
              <a:headEnd/>
              <a:tailEnd/>
            </a:ln>
          </p:spPr>
          <p:txBody>
            <a:bodyPr lIns="0" tIns="0" rIns="0" bIns="0"/>
            <a:lstStyle/>
            <a:p>
              <a:endParaRPr lang="en-US"/>
            </a:p>
          </p:txBody>
        </p:sp>
        <p:sp>
          <p:nvSpPr>
            <p:cNvPr id="95253" name="Rectangle 8"/>
            <p:cNvSpPr>
              <a:spLocks/>
            </p:cNvSpPr>
            <p:nvPr/>
          </p:nvSpPr>
          <p:spPr bwMode="auto">
            <a:xfrm>
              <a:off x="837" y="723"/>
              <a:ext cx="360" cy="264"/>
            </a:xfrm>
            <a:prstGeom prst="rect">
              <a:avLst/>
            </a:prstGeom>
            <a:noFill/>
            <a:ln w="12700">
              <a:noFill/>
              <a:miter lim="800000"/>
              <a:headEnd/>
              <a:tailEnd/>
            </a:ln>
          </p:spPr>
          <p:txBody>
            <a:bodyPr lIns="0" tIns="0" rIns="39688" bIns="0"/>
            <a:lstStyle/>
            <a:p>
              <a:pPr marL="39688"/>
              <a:r>
                <a:rPr lang="en-US" sz="2800" b="1">
                  <a:solidFill>
                    <a:schemeClr val="tx1"/>
                  </a:solidFill>
                  <a:ea typeface="Lucida Grande" charset="0"/>
                  <a:cs typeface="Lucida Grande" charset="0"/>
                </a:rPr>
                <a:t>G</a:t>
              </a:r>
            </a:p>
          </p:txBody>
        </p:sp>
        <p:sp>
          <p:nvSpPr>
            <p:cNvPr id="95254" name="Rectangle 9"/>
            <p:cNvSpPr>
              <a:spLocks/>
            </p:cNvSpPr>
            <p:nvPr/>
          </p:nvSpPr>
          <p:spPr bwMode="auto">
            <a:xfrm>
              <a:off x="1993" y="639"/>
              <a:ext cx="352" cy="264"/>
            </a:xfrm>
            <a:prstGeom prst="rect">
              <a:avLst/>
            </a:prstGeom>
            <a:noFill/>
            <a:ln w="12700">
              <a:noFill/>
              <a:miter lim="800000"/>
              <a:headEnd/>
              <a:tailEnd/>
            </a:ln>
          </p:spPr>
          <p:txBody>
            <a:bodyPr lIns="0" tIns="0" rIns="39688" bIns="0"/>
            <a:lstStyle/>
            <a:p>
              <a:pPr marL="39688"/>
              <a:r>
                <a:rPr lang="en-US" sz="2800" b="1">
                  <a:solidFill>
                    <a:schemeClr val="tx1"/>
                  </a:solidFill>
                  <a:ea typeface="Lucida Grande" charset="0"/>
                  <a:cs typeface="Lucida Grande" charset="0"/>
                </a:rPr>
                <a:t>C</a:t>
              </a:r>
            </a:p>
          </p:txBody>
        </p:sp>
        <p:sp>
          <p:nvSpPr>
            <p:cNvPr id="95255" name="AutoShape 10"/>
            <p:cNvSpPr>
              <a:spLocks/>
            </p:cNvSpPr>
            <p:nvPr/>
          </p:nvSpPr>
          <p:spPr bwMode="auto">
            <a:xfrm rot="-3660000">
              <a:off x="46" y="262"/>
              <a:ext cx="1017" cy="708"/>
            </a:xfrm>
            <a:prstGeom prst="pentagon">
              <a:avLst/>
            </a:prstGeom>
            <a:solidFill>
              <a:srgbClr val="0000FF"/>
            </a:solidFill>
            <a:ln w="38100">
              <a:solidFill>
                <a:schemeClr val="tx1"/>
              </a:solidFill>
              <a:miter lim="800000"/>
              <a:headEnd/>
              <a:tailEnd/>
            </a:ln>
          </p:spPr>
          <p:txBody>
            <a:bodyPr lIns="0" tIns="0" rIns="0" bIns="0"/>
            <a:lstStyle/>
            <a:p>
              <a:endParaRPr lang="en-US"/>
            </a:p>
          </p:txBody>
        </p:sp>
      </p:grpSp>
      <p:grpSp>
        <p:nvGrpSpPr>
          <p:cNvPr id="3" name="Group 19"/>
          <p:cNvGrpSpPr>
            <a:grpSpLocks/>
          </p:cNvGrpSpPr>
          <p:nvPr/>
        </p:nvGrpSpPr>
        <p:grpSpPr bwMode="auto">
          <a:xfrm>
            <a:off x="474663" y="2058988"/>
            <a:ext cx="3887787" cy="2189162"/>
            <a:chOff x="0" y="0"/>
            <a:chExt cx="2449" cy="1378"/>
          </a:xfrm>
        </p:grpSpPr>
        <p:sp>
          <p:nvSpPr>
            <p:cNvPr id="95241" name="Freeform 12"/>
            <p:cNvSpPr>
              <a:spLocks/>
            </p:cNvSpPr>
            <p:nvPr/>
          </p:nvSpPr>
          <p:spPr bwMode="auto">
            <a:xfrm>
              <a:off x="1155" y="515"/>
              <a:ext cx="655" cy="863"/>
            </a:xfrm>
            <a:custGeom>
              <a:avLst/>
              <a:gdLst>
                <a:gd name="T0" fmla="*/ 5399 w 21600"/>
                <a:gd name="T1" fmla="*/ 0 h 21600"/>
                <a:gd name="T2" fmla="*/ 0 w 21600"/>
                <a:gd name="T3" fmla="*/ 10800 h 21600"/>
                <a:gd name="T4" fmla="*/ 5399 w 21600"/>
                <a:gd name="T5" fmla="*/ 21600 h 21600"/>
                <a:gd name="T6" fmla="*/ 16201 w 21600"/>
                <a:gd name="T7" fmla="*/ 21600 h 21600"/>
                <a:gd name="T8" fmla="*/ 21600 w 21600"/>
                <a:gd name="T9" fmla="*/ 10800 h 21600"/>
                <a:gd name="T10" fmla="*/ 16201 w 21600"/>
                <a:gd name="T11" fmla="*/ 0 h 21600"/>
                <a:gd name="T12" fmla="*/ 5399 w 21600"/>
                <a:gd name="T13" fmla="*/ 0 h 21600"/>
                <a:gd name="T14" fmla="*/ 539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5399" y="0"/>
                  </a:moveTo>
                  <a:lnTo>
                    <a:pt x="0" y="10800"/>
                  </a:lnTo>
                  <a:lnTo>
                    <a:pt x="5399" y="21600"/>
                  </a:lnTo>
                  <a:lnTo>
                    <a:pt x="16201" y="21600"/>
                  </a:lnTo>
                  <a:lnTo>
                    <a:pt x="21600" y="10800"/>
                  </a:lnTo>
                  <a:lnTo>
                    <a:pt x="16201" y="0"/>
                  </a:lnTo>
                  <a:lnTo>
                    <a:pt x="5399" y="0"/>
                  </a:lnTo>
                  <a:close/>
                  <a:moveTo>
                    <a:pt x="5399" y="0"/>
                  </a:moveTo>
                </a:path>
              </a:pathLst>
            </a:custGeom>
            <a:solidFill>
              <a:srgbClr val="FE9B03"/>
            </a:solidFill>
            <a:ln w="50800" cap="flat">
              <a:solidFill>
                <a:schemeClr val="tx1"/>
              </a:solidFill>
              <a:prstDash val="solid"/>
              <a:miter lim="800000"/>
              <a:headEnd type="none" w="med" len="med"/>
              <a:tailEnd type="none" w="med" len="med"/>
            </a:ln>
          </p:spPr>
          <p:txBody>
            <a:bodyPr lIns="0" tIns="0" rIns="0" bIns="0"/>
            <a:lstStyle/>
            <a:p>
              <a:endParaRPr lang="en-US"/>
            </a:p>
          </p:txBody>
        </p:sp>
        <p:sp>
          <p:nvSpPr>
            <p:cNvPr id="95242" name="Freeform 13"/>
            <p:cNvSpPr>
              <a:spLocks/>
            </p:cNvSpPr>
            <p:nvPr/>
          </p:nvSpPr>
          <p:spPr bwMode="auto">
            <a:xfrm>
              <a:off x="0" y="515"/>
              <a:ext cx="654" cy="863"/>
            </a:xfrm>
            <a:custGeom>
              <a:avLst/>
              <a:gdLst>
                <a:gd name="T0" fmla="*/ 5399 w 21600"/>
                <a:gd name="T1" fmla="*/ 0 h 21600"/>
                <a:gd name="T2" fmla="*/ 0 w 21600"/>
                <a:gd name="T3" fmla="*/ 10800 h 21600"/>
                <a:gd name="T4" fmla="*/ 5399 w 21600"/>
                <a:gd name="T5" fmla="*/ 21600 h 21600"/>
                <a:gd name="T6" fmla="*/ 16201 w 21600"/>
                <a:gd name="T7" fmla="*/ 21600 h 21600"/>
                <a:gd name="T8" fmla="*/ 21600 w 21600"/>
                <a:gd name="T9" fmla="*/ 10800 h 21600"/>
                <a:gd name="T10" fmla="*/ 16201 w 21600"/>
                <a:gd name="T11" fmla="*/ 0 h 21600"/>
                <a:gd name="T12" fmla="*/ 5399 w 21600"/>
                <a:gd name="T13" fmla="*/ 0 h 21600"/>
                <a:gd name="T14" fmla="*/ 5399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5399" y="0"/>
                  </a:moveTo>
                  <a:lnTo>
                    <a:pt x="0" y="10800"/>
                  </a:lnTo>
                  <a:lnTo>
                    <a:pt x="5399" y="21600"/>
                  </a:lnTo>
                  <a:lnTo>
                    <a:pt x="16201" y="21600"/>
                  </a:lnTo>
                  <a:lnTo>
                    <a:pt x="21600" y="10800"/>
                  </a:lnTo>
                  <a:lnTo>
                    <a:pt x="16201" y="0"/>
                  </a:lnTo>
                  <a:lnTo>
                    <a:pt x="5399" y="0"/>
                  </a:lnTo>
                  <a:close/>
                  <a:moveTo>
                    <a:pt x="5399" y="0"/>
                  </a:moveTo>
                </a:path>
              </a:pathLst>
            </a:custGeom>
            <a:solidFill>
              <a:srgbClr val="FF0000"/>
            </a:solidFill>
            <a:ln w="50800" cap="flat">
              <a:solidFill>
                <a:schemeClr val="tx1"/>
              </a:solidFill>
              <a:prstDash val="solid"/>
              <a:miter lim="800000"/>
              <a:headEnd type="none" w="med" len="med"/>
              <a:tailEnd type="none" w="med" len="med"/>
            </a:ln>
          </p:spPr>
          <p:txBody>
            <a:bodyPr lIns="0" tIns="0" rIns="0" bIns="0"/>
            <a:lstStyle/>
            <a:p>
              <a:endParaRPr lang="en-US"/>
            </a:p>
          </p:txBody>
        </p:sp>
        <p:sp>
          <p:nvSpPr>
            <p:cNvPr id="95243" name="Line 14"/>
            <p:cNvSpPr>
              <a:spLocks noChangeShapeType="1"/>
            </p:cNvSpPr>
            <p:nvPr/>
          </p:nvSpPr>
          <p:spPr bwMode="auto">
            <a:xfrm>
              <a:off x="693" y="988"/>
              <a:ext cx="481" cy="1"/>
            </a:xfrm>
            <a:prstGeom prst="line">
              <a:avLst/>
            </a:prstGeom>
            <a:noFill/>
            <a:ln w="50800">
              <a:solidFill>
                <a:schemeClr val="tx1"/>
              </a:solidFill>
              <a:prstDash val="dash"/>
              <a:round/>
              <a:headEnd/>
              <a:tailEnd/>
            </a:ln>
          </p:spPr>
          <p:txBody>
            <a:bodyPr lIns="0" tIns="0" rIns="0" bIns="0"/>
            <a:lstStyle/>
            <a:p>
              <a:endParaRPr lang="en-US"/>
            </a:p>
          </p:txBody>
        </p:sp>
        <p:sp>
          <p:nvSpPr>
            <p:cNvPr id="95244" name="Line 15"/>
            <p:cNvSpPr>
              <a:spLocks noChangeShapeType="1"/>
            </p:cNvSpPr>
            <p:nvPr/>
          </p:nvSpPr>
          <p:spPr bwMode="auto">
            <a:xfrm>
              <a:off x="520" y="487"/>
              <a:ext cx="770" cy="1"/>
            </a:xfrm>
            <a:prstGeom prst="line">
              <a:avLst/>
            </a:prstGeom>
            <a:noFill/>
            <a:ln w="50800">
              <a:solidFill>
                <a:schemeClr val="tx1"/>
              </a:solidFill>
              <a:prstDash val="dash"/>
              <a:round/>
              <a:headEnd/>
              <a:tailEnd/>
            </a:ln>
          </p:spPr>
          <p:txBody>
            <a:bodyPr lIns="0" tIns="0" rIns="0" bIns="0"/>
            <a:lstStyle/>
            <a:p>
              <a:endParaRPr lang="en-US"/>
            </a:p>
          </p:txBody>
        </p:sp>
        <p:sp>
          <p:nvSpPr>
            <p:cNvPr id="95245" name="Rectangle 16"/>
            <p:cNvSpPr>
              <a:spLocks/>
            </p:cNvSpPr>
            <p:nvPr/>
          </p:nvSpPr>
          <p:spPr bwMode="auto">
            <a:xfrm>
              <a:off x="201" y="672"/>
              <a:ext cx="320" cy="264"/>
            </a:xfrm>
            <a:prstGeom prst="rect">
              <a:avLst/>
            </a:prstGeom>
            <a:noFill/>
            <a:ln w="12700">
              <a:noFill/>
              <a:miter lim="800000"/>
              <a:headEnd/>
              <a:tailEnd/>
            </a:ln>
          </p:spPr>
          <p:txBody>
            <a:bodyPr lIns="0" tIns="0" rIns="39688" bIns="0"/>
            <a:lstStyle/>
            <a:p>
              <a:pPr marL="39688"/>
              <a:r>
                <a:rPr lang="en-US" sz="2800" b="1">
                  <a:solidFill>
                    <a:schemeClr val="tx1"/>
                  </a:solidFill>
                  <a:ea typeface="Lucida Grande" charset="0"/>
                  <a:cs typeface="Lucida Grande" charset="0"/>
                </a:rPr>
                <a:t>T</a:t>
              </a:r>
            </a:p>
          </p:txBody>
        </p:sp>
        <p:sp>
          <p:nvSpPr>
            <p:cNvPr id="95246" name="Rectangle 17"/>
            <p:cNvSpPr>
              <a:spLocks/>
            </p:cNvSpPr>
            <p:nvPr/>
          </p:nvSpPr>
          <p:spPr bwMode="auto">
            <a:xfrm>
              <a:off x="1298" y="672"/>
              <a:ext cx="352" cy="264"/>
            </a:xfrm>
            <a:prstGeom prst="rect">
              <a:avLst/>
            </a:prstGeom>
            <a:noFill/>
            <a:ln w="12700">
              <a:noFill/>
              <a:miter lim="800000"/>
              <a:headEnd/>
              <a:tailEnd/>
            </a:ln>
          </p:spPr>
          <p:txBody>
            <a:bodyPr lIns="0" tIns="0" rIns="39688" bIns="0"/>
            <a:lstStyle/>
            <a:p>
              <a:pPr marL="39688"/>
              <a:r>
                <a:rPr lang="en-US" sz="2800" b="1">
                  <a:solidFill>
                    <a:schemeClr val="tx1"/>
                  </a:solidFill>
                  <a:ea typeface="Lucida Grande" charset="0"/>
                  <a:cs typeface="Lucida Grande" charset="0"/>
                </a:rPr>
                <a:t>A</a:t>
              </a:r>
            </a:p>
          </p:txBody>
        </p:sp>
        <p:sp>
          <p:nvSpPr>
            <p:cNvPr id="95247" name="AutoShape 18"/>
            <p:cNvSpPr>
              <a:spLocks/>
            </p:cNvSpPr>
            <p:nvPr/>
          </p:nvSpPr>
          <p:spPr bwMode="auto">
            <a:xfrm rot="-779999">
              <a:off x="1640" y="65"/>
              <a:ext cx="703" cy="1023"/>
            </a:xfrm>
            <a:prstGeom prst="pentagon">
              <a:avLst/>
            </a:prstGeom>
            <a:solidFill>
              <a:srgbClr val="FE9B03"/>
            </a:solidFill>
            <a:ln w="38100">
              <a:solidFill>
                <a:schemeClr val="tx1"/>
              </a:solidFill>
              <a:miter lim="800000"/>
              <a:headEnd/>
              <a:tailEnd/>
            </a:ln>
          </p:spPr>
          <p:txBody>
            <a:bodyPr lIns="0" tIns="0" rIns="0" bIns="0"/>
            <a:lstStyle/>
            <a:p>
              <a:endParaRPr lang="en-US"/>
            </a:p>
          </p:txBody>
        </p:sp>
      </p:grpSp>
      <p:grpSp>
        <p:nvGrpSpPr>
          <p:cNvPr id="4" name="Group 22"/>
          <p:cNvGrpSpPr>
            <a:grpSpLocks/>
          </p:cNvGrpSpPr>
          <p:nvPr/>
        </p:nvGrpSpPr>
        <p:grpSpPr bwMode="auto">
          <a:xfrm>
            <a:off x="0" y="-15875"/>
            <a:ext cx="9156700" cy="768350"/>
            <a:chOff x="0" y="0"/>
            <a:chExt cx="5768" cy="484"/>
          </a:xfrm>
        </p:grpSpPr>
        <p:sp>
          <p:nvSpPr>
            <p:cNvPr id="95239" name="Rectangle 20"/>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95240" name="Rectangle 21"/>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Chargaff’s Rule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p:cNvPicPr>
            <a:picLocks noChangeArrowheads="1"/>
          </p:cNvPicPr>
          <p:nvPr/>
        </p:nvPicPr>
        <p:blipFill>
          <a:blip r:embed="rId2" cstate="print"/>
          <a:srcRect/>
          <a:stretch>
            <a:fillRect/>
          </a:stretch>
        </p:blipFill>
        <p:spPr bwMode="auto">
          <a:xfrm>
            <a:off x="179388" y="1628775"/>
            <a:ext cx="6553200" cy="4914900"/>
          </a:xfrm>
          <a:prstGeom prst="rect">
            <a:avLst/>
          </a:prstGeom>
          <a:noFill/>
          <a:ln w="34925">
            <a:solidFill>
              <a:schemeClr val="tx1"/>
            </a:solidFill>
            <a:miter lim="800000"/>
            <a:headEnd/>
            <a:tailEnd/>
          </a:ln>
        </p:spPr>
      </p:pic>
      <p:sp>
        <p:nvSpPr>
          <p:cNvPr id="96259" name="Rectangle 2"/>
          <p:cNvSpPr>
            <a:spLocks/>
          </p:cNvSpPr>
          <p:nvPr/>
        </p:nvSpPr>
        <p:spPr bwMode="auto">
          <a:xfrm>
            <a:off x="6877050" y="1628775"/>
            <a:ext cx="2095500" cy="40894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latin typeface="Arial" pitchFamily="34" charset="0"/>
                <a:cs typeface="Arial" pitchFamily="34" charset="0"/>
                <a:sym typeface="Arial" pitchFamily="34" charset="0"/>
              </a:rPr>
              <a:t>Complimentary base pairing causes the diameter of the DNA helix to remain constant ie: 2nm.</a:t>
            </a:r>
          </a:p>
          <a:p>
            <a:pPr marL="39688">
              <a:spcBef>
                <a:spcPts val="1050"/>
              </a:spcBef>
            </a:pPr>
            <a:endParaRPr lang="en-US">
              <a:solidFill>
                <a:schemeClr val="tx1"/>
              </a:solidFill>
              <a:latin typeface="Arial" pitchFamily="34" charset="0"/>
              <a:cs typeface="Arial" pitchFamily="34" charset="0"/>
              <a:sym typeface="Arial" pitchFamily="34" charset="0"/>
            </a:endParaRPr>
          </a:p>
          <a:p>
            <a:pPr marL="39688">
              <a:spcBef>
                <a:spcPts val="1050"/>
              </a:spcBef>
            </a:pPr>
            <a:r>
              <a:rPr lang="en-US">
                <a:solidFill>
                  <a:schemeClr val="tx1"/>
                </a:solidFill>
                <a:latin typeface="Arial" pitchFamily="34" charset="0"/>
                <a:cs typeface="Arial" pitchFamily="34" charset="0"/>
                <a:sym typeface="Arial" pitchFamily="34" charset="0"/>
              </a:rPr>
              <a:t>The large number of hydrogen bonds between DNA strands account for its structural stability. </a:t>
            </a:r>
          </a:p>
        </p:txBody>
      </p:sp>
      <p:grpSp>
        <p:nvGrpSpPr>
          <p:cNvPr id="2" name="Group 5"/>
          <p:cNvGrpSpPr>
            <a:grpSpLocks/>
          </p:cNvGrpSpPr>
          <p:nvPr/>
        </p:nvGrpSpPr>
        <p:grpSpPr bwMode="auto">
          <a:xfrm>
            <a:off x="0" y="-15875"/>
            <a:ext cx="9156700" cy="768350"/>
            <a:chOff x="0" y="0"/>
            <a:chExt cx="5768" cy="484"/>
          </a:xfrm>
        </p:grpSpPr>
        <p:sp>
          <p:nvSpPr>
            <p:cNvPr id="96261" name="Rectangle 3"/>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96262" name="Rectangle 4"/>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Nucleotide Pairing</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82"/>
            <a:ext cx="5254580" cy="688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3448995354_eebd910a40_z.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097" y="82"/>
            <a:ext cx="4573903" cy="6887760"/>
          </a:xfrm>
          <a:prstGeom prst="rect">
            <a:avLst/>
          </a:prstGeom>
          <a:ln w="57150">
            <a:solidFill>
              <a:schemeClr val="tx1"/>
            </a:solidFill>
          </a:ln>
        </p:spPr>
      </p:pic>
      <p:sp>
        <p:nvSpPr>
          <p:cNvPr id="3" name="Text Placeholder 3"/>
          <p:cNvSpPr txBox="1">
            <a:spLocks/>
          </p:cNvSpPr>
          <p:nvPr/>
        </p:nvSpPr>
        <p:spPr>
          <a:xfrm>
            <a:off x="211250" y="235942"/>
            <a:ext cx="7232796" cy="1129220"/>
          </a:xfrm>
          <a:prstGeom prst="rect">
            <a:avLst/>
          </a:prstGeom>
          <a:solidFill>
            <a:srgbClr val="B9CDE5">
              <a:alpha val="87843"/>
            </a:srgb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The human genome project which has decoded the base sequence for the whole 6 feet of the human genome requires a data warehouse (pictured) to store the information electronically.</a:t>
            </a:r>
          </a:p>
        </p:txBody>
      </p:sp>
      <p:sp>
        <p:nvSpPr>
          <p:cNvPr id="7" name="Text Placeholder 3"/>
          <p:cNvSpPr txBox="1">
            <a:spLocks/>
          </p:cNvSpPr>
          <p:nvPr/>
        </p:nvSpPr>
        <p:spPr>
          <a:xfrm>
            <a:off x="211250" y="1637594"/>
            <a:ext cx="4832079" cy="712716"/>
          </a:xfrm>
          <a:prstGeom prst="rect">
            <a:avLst/>
          </a:prstGeom>
          <a:solidFill>
            <a:srgbClr val="B9CDE5">
              <a:alpha val="87843"/>
            </a:srgb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t>Scientists have programmed nearly 500,000 DVD’s worth of data into 1 gram of DNA!</a:t>
            </a:r>
          </a:p>
        </p:txBody>
      </p:sp>
    </p:spTree>
    <p:extLst>
      <p:ext uri="{BB962C8B-B14F-4D97-AF65-F5344CB8AC3E}">
        <p14:creationId xmlns:p14="http://schemas.microsoft.com/office/powerpoint/2010/main" val="235955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
          <p:cNvPicPr>
            <a:picLocks noChangeArrowheads="1"/>
          </p:cNvPicPr>
          <p:nvPr/>
        </p:nvPicPr>
        <p:blipFill>
          <a:blip r:embed="rId2" cstate="print"/>
          <a:srcRect/>
          <a:stretch>
            <a:fillRect/>
          </a:stretch>
        </p:blipFill>
        <p:spPr bwMode="auto">
          <a:xfrm>
            <a:off x="-176213" y="860425"/>
            <a:ext cx="6324601" cy="4978400"/>
          </a:xfrm>
          <a:prstGeom prst="rect">
            <a:avLst/>
          </a:prstGeom>
          <a:noFill/>
          <a:ln w="28575">
            <a:solidFill>
              <a:schemeClr val="tx1"/>
            </a:solidFill>
            <a:miter lim="800000"/>
            <a:headEnd/>
            <a:tailEnd/>
          </a:ln>
        </p:spPr>
      </p:pic>
      <p:sp>
        <p:nvSpPr>
          <p:cNvPr id="94210" name="Rectangle 2"/>
          <p:cNvSpPr>
            <a:spLocks/>
          </p:cNvSpPr>
          <p:nvPr/>
        </p:nvSpPr>
        <p:spPr bwMode="auto">
          <a:xfrm>
            <a:off x="6227763" y="1125538"/>
            <a:ext cx="2781300" cy="16891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latin typeface="Arial" pitchFamily="34" charset="0"/>
                <a:cs typeface="Arial" pitchFamily="34" charset="0"/>
                <a:sym typeface="Arial" pitchFamily="34" charset="0"/>
              </a:rPr>
              <a:t>The phosphate group of one nucleotide is linked to the sugar of another via a </a:t>
            </a:r>
            <a:r>
              <a:rPr lang="en-US" u="sng">
                <a:solidFill>
                  <a:schemeClr val="tx1"/>
                </a:solidFill>
                <a:latin typeface="Arial Bold" charset="0"/>
                <a:cs typeface="Arial Bold" charset="0"/>
                <a:sym typeface="Arial Bold" charset="0"/>
              </a:rPr>
              <a:t>PHOSPHODIESTER BOND</a:t>
            </a:r>
            <a:r>
              <a:rPr lang="en-US">
                <a:solidFill>
                  <a:schemeClr val="tx1"/>
                </a:solidFill>
                <a:latin typeface="Arial" pitchFamily="34" charset="0"/>
                <a:cs typeface="Arial" pitchFamily="34" charset="0"/>
                <a:sym typeface="Arial" pitchFamily="34" charset="0"/>
              </a:rPr>
              <a:t>.</a:t>
            </a:r>
          </a:p>
        </p:txBody>
      </p:sp>
      <p:sp>
        <p:nvSpPr>
          <p:cNvPr id="97284" name="Rectangle 3"/>
          <p:cNvSpPr>
            <a:spLocks/>
          </p:cNvSpPr>
          <p:nvPr/>
        </p:nvSpPr>
        <p:spPr bwMode="auto">
          <a:xfrm>
            <a:off x="179388" y="5949950"/>
            <a:ext cx="5918200" cy="622300"/>
          </a:xfrm>
          <a:prstGeom prst="rect">
            <a:avLst/>
          </a:prstGeom>
          <a:noFill/>
          <a:ln w="12700">
            <a:noFill/>
            <a:miter lim="800000"/>
            <a:headEnd/>
            <a:tailEnd/>
          </a:ln>
        </p:spPr>
        <p:txBody>
          <a:bodyPr lIns="0" tIns="0" rIns="40639" bIns="0"/>
          <a:lstStyle/>
          <a:p>
            <a:pPr marL="39688">
              <a:spcBef>
                <a:spcPts val="1050"/>
              </a:spcBef>
            </a:pPr>
            <a:r>
              <a:rPr lang="en-US">
                <a:solidFill>
                  <a:schemeClr val="tx1"/>
                </a:solidFill>
                <a:latin typeface="Arial" pitchFamily="34" charset="0"/>
                <a:cs typeface="Arial" pitchFamily="34" charset="0"/>
                <a:sym typeface="Arial" pitchFamily="34" charset="0"/>
              </a:rPr>
              <a:t>The bond that links the sugar to its nitrogenous base is referred to as a </a:t>
            </a:r>
            <a:r>
              <a:rPr lang="en-US" u="sng">
                <a:solidFill>
                  <a:schemeClr val="tx1"/>
                </a:solidFill>
                <a:latin typeface="Arial Bold" charset="0"/>
                <a:cs typeface="Arial Bold" charset="0"/>
                <a:sym typeface="Arial Bold" charset="0"/>
              </a:rPr>
              <a:t>GLYCOSYL BOND</a:t>
            </a:r>
            <a:r>
              <a:rPr lang="en-US">
                <a:solidFill>
                  <a:schemeClr val="tx1"/>
                </a:solidFill>
                <a:latin typeface="Arial" pitchFamily="34" charset="0"/>
                <a:cs typeface="Arial" pitchFamily="34" charset="0"/>
                <a:sym typeface="Arial" pitchFamily="34" charset="0"/>
              </a:rPr>
              <a:t>.</a:t>
            </a:r>
          </a:p>
        </p:txBody>
      </p:sp>
      <p:sp>
        <p:nvSpPr>
          <p:cNvPr id="94212" name="Rectangle 4"/>
          <p:cNvSpPr>
            <a:spLocks/>
          </p:cNvSpPr>
          <p:nvPr/>
        </p:nvSpPr>
        <p:spPr bwMode="auto">
          <a:xfrm>
            <a:off x="6300788" y="2997200"/>
            <a:ext cx="2679700" cy="1257300"/>
          </a:xfrm>
          <a:prstGeom prst="rect">
            <a:avLst/>
          </a:prstGeom>
          <a:noFill/>
          <a:ln w="31750">
            <a:solidFill>
              <a:schemeClr val="tx1"/>
            </a:solidFill>
            <a:miter lim="800000"/>
            <a:headEnd/>
            <a:tailEnd/>
          </a:ln>
        </p:spPr>
        <p:txBody>
          <a:bodyPr lIns="0" tIns="0" rIns="40639" bIns="0"/>
          <a:lstStyle/>
          <a:p>
            <a:pPr marL="39688">
              <a:spcBef>
                <a:spcPts val="1050"/>
              </a:spcBef>
            </a:pPr>
            <a:r>
              <a:rPr lang="en-US">
                <a:solidFill>
                  <a:schemeClr val="tx1"/>
                </a:solidFill>
                <a:latin typeface="Arial" pitchFamily="34" charset="0"/>
                <a:cs typeface="Arial" pitchFamily="34" charset="0"/>
                <a:sym typeface="Arial" pitchFamily="34" charset="0"/>
              </a:rPr>
              <a:t>The end that terminates in a </a:t>
            </a:r>
            <a:r>
              <a:rPr lang="en-US" b="1">
                <a:solidFill>
                  <a:srgbClr val="9900CC"/>
                </a:solidFill>
                <a:ea typeface="Lucida Grande" charset="0"/>
                <a:cs typeface="Lucida Grande" charset="0"/>
              </a:rPr>
              <a:t>PHOSPHATE GROUP</a:t>
            </a:r>
            <a:r>
              <a:rPr lang="en-US">
                <a:solidFill>
                  <a:schemeClr val="tx1"/>
                </a:solidFill>
                <a:latin typeface="Arial" pitchFamily="34" charset="0"/>
                <a:cs typeface="Arial" pitchFamily="34" charset="0"/>
                <a:sym typeface="Arial" pitchFamily="34" charset="0"/>
              </a:rPr>
              <a:t> is labelled the </a:t>
            </a:r>
            <a:r>
              <a:rPr lang="en-US" b="1">
                <a:solidFill>
                  <a:srgbClr val="9900CC"/>
                </a:solidFill>
                <a:ea typeface="Lucida Grande" charset="0"/>
                <a:cs typeface="Lucida Grande" charset="0"/>
              </a:rPr>
              <a:t>5’ end</a:t>
            </a:r>
            <a:r>
              <a:rPr lang="en-US">
                <a:solidFill>
                  <a:schemeClr val="tx1"/>
                </a:solidFill>
                <a:latin typeface="Arial" pitchFamily="34" charset="0"/>
                <a:cs typeface="Arial" pitchFamily="34" charset="0"/>
                <a:sym typeface="Arial" pitchFamily="34" charset="0"/>
              </a:rPr>
              <a:t>.</a:t>
            </a:r>
          </a:p>
        </p:txBody>
      </p:sp>
      <p:sp>
        <p:nvSpPr>
          <p:cNvPr id="94213" name="Rectangle 5"/>
          <p:cNvSpPr>
            <a:spLocks/>
          </p:cNvSpPr>
          <p:nvPr/>
        </p:nvSpPr>
        <p:spPr bwMode="auto">
          <a:xfrm>
            <a:off x="6300788" y="4365625"/>
            <a:ext cx="2679700" cy="1257300"/>
          </a:xfrm>
          <a:prstGeom prst="rect">
            <a:avLst/>
          </a:prstGeom>
          <a:noFill/>
          <a:ln w="31750">
            <a:solidFill>
              <a:schemeClr val="tx1"/>
            </a:solidFill>
            <a:miter lim="800000"/>
            <a:headEnd/>
            <a:tailEnd/>
          </a:ln>
        </p:spPr>
        <p:txBody>
          <a:bodyPr lIns="0" tIns="0" rIns="40639" bIns="0"/>
          <a:lstStyle/>
          <a:p>
            <a:pPr marL="39688">
              <a:spcBef>
                <a:spcPts val="1050"/>
              </a:spcBef>
            </a:pPr>
            <a:r>
              <a:rPr lang="en-US">
                <a:solidFill>
                  <a:schemeClr val="tx1"/>
                </a:solidFill>
                <a:latin typeface="Arial" pitchFamily="34" charset="0"/>
                <a:cs typeface="Arial" pitchFamily="34" charset="0"/>
                <a:sym typeface="Arial" pitchFamily="34" charset="0"/>
              </a:rPr>
              <a:t>The end that terminates in a </a:t>
            </a:r>
            <a:r>
              <a:rPr lang="en-US" b="1">
                <a:solidFill>
                  <a:srgbClr val="99CC00"/>
                </a:solidFill>
                <a:ea typeface="Lucida Grande" charset="0"/>
                <a:cs typeface="Lucida Grande" charset="0"/>
              </a:rPr>
              <a:t>HYDROXYL GROUP</a:t>
            </a:r>
            <a:r>
              <a:rPr lang="en-US">
                <a:solidFill>
                  <a:schemeClr val="tx1"/>
                </a:solidFill>
                <a:latin typeface="Arial" pitchFamily="34" charset="0"/>
                <a:cs typeface="Arial" pitchFamily="34" charset="0"/>
                <a:sym typeface="Arial" pitchFamily="34" charset="0"/>
              </a:rPr>
              <a:t> is labelled the </a:t>
            </a:r>
            <a:r>
              <a:rPr lang="en-US" b="1">
                <a:solidFill>
                  <a:srgbClr val="99CC00"/>
                </a:solidFill>
                <a:ea typeface="Lucida Grande" charset="0"/>
                <a:cs typeface="Lucida Grande" charset="0"/>
              </a:rPr>
              <a:t>3’ end</a:t>
            </a:r>
            <a:r>
              <a:rPr lang="en-US">
                <a:solidFill>
                  <a:schemeClr val="tx1"/>
                </a:solidFill>
                <a:latin typeface="Arial" pitchFamily="34" charset="0"/>
                <a:cs typeface="Arial" pitchFamily="34" charset="0"/>
                <a:sym typeface="Arial" pitchFamily="34" charset="0"/>
              </a:rPr>
              <a:t>.</a:t>
            </a:r>
          </a:p>
        </p:txBody>
      </p:sp>
      <p:sp>
        <p:nvSpPr>
          <p:cNvPr id="97287" name="Rectangle 6"/>
          <p:cNvSpPr>
            <a:spLocks/>
          </p:cNvSpPr>
          <p:nvPr/>
        </p:nvSpPr>
        <p:spPr bwMode="auto">
          <a:xfrm>
            <a:off x="6299200" y="5661025"/>
            <a:ext cx="2679700" cy="977900"/>
          </a:xfrm>
          <a:prstGeom prst="rect">
            <a:avLst/>
          </a:prstGeom>
          <a:noFill/>
          <a:ln w="12700">
            <a:noFill/>
            <a:miter lim="800000"/>
            <a:headEnd/>
            <a:tailEnd/>
          </a:ln>
        </p:spPr>
        <p:txBody>
          <a:bodyPr lIns="0" tIns="0" rIns="40639" bIns="0"/>
          <a:lstStyle/>
          <a:p>
            <a:pPr marL="39688" algn="ctr">
              <a:spcBef>
                <a:spcPts val="1050"/>
              </a:spcBef>
            </a:pPr>
            <a:r>
              <a:rPr lang="en-US">
                <a:solidFill>
                  <a:schemeClr val="tx1"/>
                </a:solidFill>
                <a:latin typeface="Arial" pitchFamily="34" charset="0"/>
                <a:cs typeface="Arial" pitchFamily="34" charset="0"/>
                <a:sym typeface="Arial" pitchFamily="34" charset="0"/>
              </a:rPr>
              <a:t>Complimentary strands are said to be </a:t>
            </a:r>
            <a:r>
              <a:rPr lang="en-US" sz="2400">
                <a:solidFill>
                  <a:schemeClr val="tx1"/>
                </a:solidFill>
                <a:latin typeface="Arial Bold" charset="0"/>
                <a:cs typeface="Arial Bold" charset="0"/>
                <a:sym typeface="Arial Bold" charset="0"/>
              </a:rPr>
              <a:t>ANTIPARALLEL.</a:t>
            </a:r>
          </a:p>
        </p:txBody>
      </p:sp>
      <p:grpSp>
        <p:nvGrpSpPr>
          <p:cNvPr id="2" name="Group 9"/>
          <p:cNvGrpSpPr>
            <a:grpSpLocks/>
          </p:cNvGrpSpPr>
          <p:nvPr/>
        </p:nvGrpSpPr>
        <p:grpSpPr bwMode="auto">
          <a:xfrm>
            <a:off x="0" y="-15875"/>
            <a:ext cx="9156700" cy="768350"/>
            <a:chOff x="0" y="0"/>
            <a:chExt cx="5768" cy="484"/>
          </a:xfrm>
        </p:grpSpPr>
        <p:sp>
          <p:nvSpPr>
            <p:cNvPr id="97289" name="Rectangle 7"/>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97290" name="Rectangle 8"/>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Antiparallel strands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4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2" grpId="0" animBg="1" autoUpdateAnimBg="0"/>
      <p:bldP spid="9421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15875"/>
            <a:ext cx="9156700" cy="768350"/>
            <a:chOff x="0" y="0"/>
            <a:chExt cx="5768" cy="484"/>
          </a:xfrm>
        </p:grpSpPr>
        <p:sp>
          <p:nvSpPr>
            <p:cNvPr id="98506" name="Rectangle 1"/>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98507" name="Rectangle 2"/>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Nucleic Acids</a:t>
              </a:r>
            </a:p>
          </p:txBody>
        </p:sp>
      </p:grpSp>
      <p:grpSp>
        <p:nvGrpSpPr>
          <p:cNvPr id="3" name="Group 196"/>
          <p:cNvGrpSpPr>
            <a:grpSpLocks/>
          </p:cNvGrpSpPr>
          <p:nvPr/>
        </p:nvGrpSpPr>
        <p:grpSpPr bwMode="auto">
          <a:xfrm>
            <a:off x="2757488" y="750888"/>
            <a:ext cx="4062412" cy="6473825"/>
            <a:chOff x="0" y="0"/>
            <a:chExt cx="2559" cy="4078"/>
          </a:xfrm>
        </p:grpSpPr>
        <p:grpSp>
          <p:nvGrpSpPr>
            <p:cNvPr id="4" name="Group 192"/>
            <p:cNvGrpSpPr>
              <a:grpSpLocks/>
            </p:cNvGrpSpPr>
            <p:nvPr/>
          </p:nvGrpSpPr>
          <p:grpSpPr bwMode="auto">
            <a:xfrm>
              <a:off x="0" y="312"/>
              <a:ext cx="2224" cy="3766"/>
              <a:chOff x="0" y="0"/>
              <a:chExt cx="2224" cy="3766"/>
            </a:xfrm>
          </p:grpSpPr>
          <p:grpSp>
            <p:nvGrpSpPr>
              <p:cNvPr id="5" name="Group 7"/>
              <p:cNvGrpSpPr>
                <a:grpSpLocks/>
              </p:cNvGrpSpPr>
              <p:nvPr/>
            </p:nvGrpSpPr>
            <p:grpSpPr bwMode="auto">
              <a:xfrm>
                <a:off x="928" y="238"/>
                <a:ext cx="320" cy="86"/>
                <a:chOff x="0" y="0"/>
                <a:chExt cx="320" cy="86"/>
              </a:xfrm>
            </p:grpSpPr>
            <p:sp>
              <p:nvSpPr>
                <p:cNvPr id="98503" name="Line 4"/>
                <p:cNvSpPr>
                  <a:spLocks noChangeShapeType="1"/>
                </p:cNvSpPr>
                <p:nvPr/>
              </p:nvSpPr>
              <p:spPr bwMode="auto">
                <a:xfrm>
                  <a:off x="8" y="0"/>
                  <a:ext cx="312" cy="1"/>
                </a:xfrm>
                <a:prstGeom prst="line">
                  <a:avLst/>
                </a:prstGeom>
                <a:noFill/>
                <a:ln w="28575">
                  <a:solidFill>
                    <a:schemeClr val="tx1"/>
                  </a:solidFill>
                  <a:round/>
                  <a:headEnd/>
                  <a:tailEnd/>
                </a:ln>
              </p:spPr>
              <p:txBody>
                <a:bodyPr lIns="0" tIns="0" rIns="0" bIns="0"/>
                <a:lstStyle/>
                <a:p>
                  <a:endParaRPr lang="en-US"/>
                </a:p>
              </p:txBody>
            </p:sp>
            <p:sp>
              <p:nvSpPr>
                <p:cNvPr id="98504" name="Line 5"/>
                <p:cNvSpPr>
                  <a:spLocks noChangeShapeType="1"/>
                </p:cNvSpPr>
                <p:nvPr/>
              </p:nvSpPr>
              <p:spPr bwMode="auto">
                <a:xfrm>
                  <a:off x="8" y="42"/>
                  <a:ext cx="312" cy="1"/>
                </a:xfrm>
                <a:prstGeom prst="line">
                  <a:avLst/>
                </a:prstGeom>
                <a:noFill/>
                <a:ln w="28575">
                  <a:solidFill>
                    <a:schemeClr val="tx1"/>
                  </a:solidFill>
                  <a:round/>
                  <a:headEnd/>
                  <a:tailEnd/>
                </a:ln>
              </p:spPr>
              <p:txBody>
                <a:bodyPr lIns="0" tIns="0" rIns="0" bIns="0"/>
                <a:lstStyle/>
                <a:p>
                  <a:endParaRPr lang="en-US"/>
                </a:p>
              </p:txBody>
            </p:sp>
            <p:sp>
              <p:nvSpPr>
                <p:cNvPr id="98505" name="Line 6"/>
                <p:cNvSpPr>
                  <a:spLocks noChangeShapeType="1"/>
                </p:cNvSpPr>
                <p:nvPr/>
              </p:nvSpPr>
              <p:spPr bwMode="auto">
                <a:xfrm>
                  <a:off x="0" y="85"/>
                  <a:ext cx="312" cy="1"/>
                </a:xfrm>
                <a:prstGeom prst="line">
                  <a:avLst/>
                </a:prstGeom>
                <a:noFill/>
                <a:ln w="28575">
                  <a:solidFill>
                    <a:schemeClr val="tx1"/>
                  </a:solidFill>
                  <a:round/>
                  <a:headEnd/>
                  <a:tailEnd/>
                </a:ln>
              </p:spPr>
              <p:txBody>
                <a:bodyPr lIns="0" tIns="0" rIns="0" bIns="0"/>
                <a:lstStyle/>
                <a:p>
                  <a:endParaRPr lang="en-US"/>
                </a:p>
              </p:txBody>
            </p:sp>
          </p:grpSp>
          <p:grpSp>
            <p:nvGrpSpPr>
              <p:cNvPr id="6" name="Group 191"/>
              <p:cNvGrpSpPr>
                <a:grpSpLocks/>
              </p:cNvGrpSpPr>
              <p:nvPr/>
            </p:nvGrpSpPr>
            <p:grpSpPr bwMode="auto">
              <a:xfrm>
                <a:off x="0" y="0"/>
                <a:ext cx="2224" cy="3766"/>
                <a:chOff x="0" y="0"/>
                <a:chExt cx="2224" cy="3766"/>
              </a:xfrm>
            </p:grpSpPr>
            <p:grpSp>
              <p:nvGrpSpPr>
                <p:cNvPr id="7" name="Group 11"/>
                <p:cNvGrpSpPr>
                  <a:grpSpLocks/>
                </p:cNvGrpSpPr>
                <p:nvPr/>
              </p:nvGrpSpPr>
              <p:grpSpPr bwMode="auto">
                <a:xfrm>
                  <a:off x="944" y="872"/>
                  <a:ext cx="320" cy="85"/>
                  <a:chOff x="0" y="0"/>
                  <a:chExt cx="320" cy="85"/>
                </a:xfrm>
              </p:grpSpPr>
              <p:sp>
                <p:nvSpPr>
                  <p:cNvPr id="98500" name="Line 8"/>
                  <p:cNvSpPr>
                    <a:spLocks noChangeShapeType="1"/>
                  </p:cNvSpPr>
                  <p:nvPr/>
                </p:nvSpPr>
                <p:spPr bwMode="auto">
                  <a:xfrm>
                    <a:off x="8" y="0"/>
                    <a:ext cx="312" cy="1"/>
                  </a:xfrm>
                  <a:prstGeom prst="line">
                    <a:avLst/>
                  </a:prstGeom>
                  <a:noFill/>
                  <a:ln w="28575">
                    <a:solidFill>
                      <a:schemeClr val="tx1"/>
                    </a:solidFill>
                    <a:round/>
                    <a:headEnd/>
                    <a:tailEnd/>
                  </a:ln>
                </p:spPr>
                <p:txBody>
                  <a:bodyPr lIns="0" tIns="0" rIns="0" bIns="0"/>
                  <a:lstStyle/>
                  <a:p>
                    <a:endParaRPr lang="en-US"/>
                  </a:p>
                </p:txBody>
              </p:sp>
              <p:sp>
                <p:nvSpPr>
                  <p:cNvPr id="98501" name="Line 9"/>
                  <p:cNvSpPr>
                    <a:spLocks noChangeShapeType="1"/>
                  </p:cNvSpPr>
                  <p:nvPr/>
                </p:nvSpPr>
                <p:spPr bwMode="auto">
                  <a:xfrm>
                    <a:off x="8" y="42"/>
                    <a:ext cx="312" cy="1"/>
                  </a:xfrm>
                  <a:prstGeom prst="line">
                    <a:avLst/>
                  </a:prstGeom>
                  <a:noFill/>
                  <a:ln w="28575">
                    <a:solidFill>
                      <a:schemeClr val="tx1"/>
                    </a:solidFill>
                    <a:round/>
                    <a:headEnd/>
                    <a:tailEnd/>
                  </a:ln>
                </p:spPr>
                <p:txBody>
                  <a:bodyPr lIns="0" tIns="0" rIns="0" bIns="0"/>
                  <a:lstStyle/>
                  <a:p>
                    <a:endParaRPr lang="en-US"/>
                  </a:p>
                </p:txBody>
              </p:sp>
              <p:sp>
                <p:nvSpPr>
                  <p:cNvPr id="98502" name="Line 10"/>
                  <p:cNvSpPr>
                    <a:spLocks noChangeShapeType="1"/>
                  </p:cNvSpPr>
                  <p:nvPr/>
                </p:nvSpPr>
                <p:spPr bwMode="auto">
                  <a:xfrm>
                    <a:off x="0" y="84"/>
                    <a:ext cx="312" cy="1"/>
                  </a:xfrm>
                  <a:prstGeom prst="line">
                    <a:avLst/>
                  </a:prstGeom>
                  <a:noFill/>
                  <a:ln w="28575">
                    <a:solidFill>
                      <a:schemeClr val="tx1"/>
                    </a:solidFill>
                    <a:round/>
                    <a:headEnd/>
                    <a:tailEnd/>
                  </a:ln>
                </p:spPr>
                <p:txBody>
                  <a:bodyPr lIns="0" tIns="0" rIns="0" bIns="0"/>
                  <a:lstStyle/>
                  <a:p>
                    <a:endParaRPr lang="en-US"/>
                  </a:p>
                </p:txBody>
              </p:sp>
            </p:grpSp>
            <p:grpSp>
              <p:nvGrpSpPr>
                <p:cNvPr id="8" name="Group 15"/>
                <p:cNvGrpSpPr>
                  <a:grpSpLocks/>
                </p:cNvGrpSpPr>
                <p:nvPr/>
              </p:nvGrpSpPr>
              <p:grpSpPr bwMode="auto">
                <a:xfrm>
                  <a:off x="944" y="1514"/>
                  <a:ext cx="320" cy="85"/>
                  <a:chOff x="0" y="0"/>
                  <a:chExt cx="320" cy="85"/>
                </a:xfrm>
              </p:grpSpPr>
              <p:sp>
                <p:nvSpPr>
                  <p:cNvPr id="98497" name="Line 12"/>
                  <p:cNvSpPr>
                    <a:spLocks noChangeShapeType="1"/>
                  </p:cNvSpPr>
                  <p:nvPr/>
                </p:nvSpPr>
                <p:spPr bwMode="auto">
                  <a:xfrm>
                    <a:off x="8" y="0"/>
                    <a:ext cx="312" cy="1"/>
                  </a:xfrm>
                  <a:prstGeom prst="line">
                    <a:avLst/>
                  </a:prstGeom>
                  <a:noFill/>
                  <a:ln w="28575">
                    <a:solidFill>
                      <a:schemeClr val="tx1"/>
                    </a:solidFill>
                    <a:round/>
                    <a:headEnd/>
                    <a:tailEnd/>
                  </a:ln>
                </p:spPr>
                <p:txBody>
                  <a:bodyPr lIns="0" tIns="0" rIns="0" bIns="0"/>
                  <a:lstStyle/>
                  <a:p>
                    <a:endParaRPr lang="en-US"/>
                  </a:p>
                </p:txBody>
              </p:sp>
              <p:sp>
                <p:nvSpPr>
                  <p:cNvPr id="98498" name="Line 13"/>
                  <p:cNvSpPr>
                    <a:spLocks noChangeShapeType="1"/>
                  </p:cNvSpPr>
                  <p:nvPr/>
                </p:nvSpPr>
                <p:spPr bwMode="auto">
                  <a:xfrm>
                    <a:off x="8" y="42"/>
                    <a:ext cx="312" cy="1"/>
                  </a:xfrm>
                  <a:prstGeom prst="line">
                    <a:avLst/>
                  </a:prstGeom>
                  <a:noFill/>
                  <a:ln w="28575">
                    <a:solidFill>
                      <a:schemeClr val="tx1"/>
                    </a:solidFill>
                    <a:round/>
                    <a:headEnd/>
                    <a:tailEnd/>
                  </a:ln>
                </p:spPr>
                <p:txBody>
                  <a:bodyPr lIns="0" tIns="0" rIns="0" bIns="0"/>
                  <a:lstStyle/>
                  <a:p>
                    <a:endParaRPr lang="en-US"/>
                  </a:p>
                </p:txBody>
              </p:sp>
              <p:sp>
                <p:nvSpPr>
                  <p:cNvPr id="98499" name="Line 14"/>
                  <p:cNvSpPr>
                    <a:spLocks noChangeShapeType="1"/>
                  </p:cNvSpPr>
                  <p:nvPr/>
                </p:nvSpPr>
                <p:spPr bwMode="auto">
                  <a:xfrm>
                    <a:off x="0" y="84"/>
                    <a:ext cx="312" cy="1"/>
                  </a:xfrm>
                  <a:prstGeom prst="line">
                    <a:avLst/>
                  </a:prstGeom>
                  <a:noFill/>
                  <a:ln w="28575">
                    <a:solidFill>
                      <a:schemeClr val="tx1"/>
                    </a:solidFill>
                    <a:round/>
                    <a:headEnd/>
                    <a:tailEnd/>
                  </a:ln>
                </p:spPr>
                <p:txBody>
                  <a:bodyPr lIns="0" tIns="0" rIns="0" bIns="0"/>
                  <a:lstStyle/>
                  <a:p>
                    <a:endParaRPr lang="en-US"/>
                  </a:p>
                </p:txBody>
              </p:sp>
            </p:grpSp>
            <p:grpSp>
              <p:nvGrpSpPr>
                <p:cNvPr id="9" name="Group 18"/>
                <p:cNvGrpSpPr>
                  <a:grpSpLocks/>
                </p:cNvGrpSpPr>
                <p:nvPr/>
              </p:nvGrpSpPr>
              <p:grpSpPr bwMode="auto">
                <a:xfrm>
                  <a:off x="936" y="2164"/>
                  <a:ext cx="312" cy="44"/>
                  <a:chOff x="0" y="0"/>
                  <a:chExt cx="312" cy="43"/>
                </a:xfrm>
              </p:grpSpPr>
              <p:sp>
                <p:nvSpPr>
                  <p:cNvPr id="98495" name="Line 16"/>
                  <p:cNvSpPr>
                    <a:spLocks noChangeShapeType="1"/>
                  </p:cNvSpPr>
                  <p:nvPr/>
                </p:nvSpPr>
                <p:spPr bwMode="auto">
                  <a:xfrm>
                    <a:off x="0" y="0"/>
                    <a:ext cx="312" cy="1"/>
                  </a:xfrm>
                  <a:prstGeom prst="line">
                    <a:avLst/>
                  </a:prstGeom>
                  <a:noFill/>
                  <a:ln w="28575">
                    <a:solidFill>
                      <a:schemeClr val="tx1"/>
                    </a:solidFill>
                    <a:round/>
                    <a:headEnd/>
                    <a:tailEnd/>
                  </a:ln>
                </p:spPr>
                <p:txBody>
                  <a:bodyPr lIns="0" tIns="0" rIns="0" bIns="0"/>
                  <a:lstStyle/>
                  <a:p>
                    <a:endParaRPr lang="en-US"/>
                  </a:p>
                </p:txBody>
              </p:sp>
              <p:sp>
                <p:nvSpPr>
                  <p:cNvPr id="98496" name="Line 17"/>
                  <p:cNvSpPr>
                    <a:spLocks noChangeShapeType="1"/>
                  </p:cNvSpPr>
                  <p:nvPr/>
                </p:nvSpPr>
                <p:spPr bwMode="auto">
                  <a:xfrm>
                    <a:off x="0" y="42"/>
                    <a:ext cx="312" cy="1"/>
                  </a:xfrm>
                  <a:prstGeom prst="line">
                    <a:avLst/>
                  </a:prstGeom>
                  <a:noFill/>
                  <a:ln w="28575">
                    <a:solidFill>
                      <a:schemeClr val="tx1"/>
                    </a:solidFill>
                    <a:round/>
                    <a:headEnd/>
                    <a:tailEnd/>
                  </a:ln>
                </p:spPr>
                <p:txBody>
                  <a:bodyPr lIns="0" tIns="0" rIns="0" bIns="0"/>
                  <a:lstStyle/>
                  <a:p>
                    <a:endParaRPr lang="en-US"/>
                  </a:p>
                </p:txBody>
              </p:sp>
            </p:grpSp>
            <p:grpSp>
              <p:nvGrpSpPr>
                <p:cNvPr id="10" name="Group 21"/>
                <p:cNvGrpSpPr>
                  <a:grpSpLocks/>
                </p:cNvGrpSpPr>
                <p:nvPr/>
              </p:nvGrpSpPr>
              <p:grpSpPr bwMode="auto">
                <a:xfrm>
                  <a:off x="952" y="2790"/>
                  <a:ext cx="312" cy="43"/>
                  <a:chOff x="0" y="0"/>
                  <a:chExt cx="312" cy="43"/>
                </a:xfrm>
              </p:grpSpPr>
              <p:sp>
                <p:nvSpPr>
                  <p:cNvPr id="98493" name="Line 19"/>
                  <p:cNvSpPr>
                    <a:spLocks noChangeShapeType="1"/>
                  </p:cNvSpPr>
                  <p:nvPr/>
                </p:nvSpPr>
                <p:spPr bwMode="auto">
                  <a:xfrm>
                    <a:off x="0" y="0"/>
                    <a:ext cx="312" cy="1"/>
                  </a:xfrm>
                  <a:prstGeom prst="line">
                    <a:avLst/>
                  </a:prstGeom>
                  <a:noFill/>
                  <a:ln w="28575">
                    <a:solidFill>
                      <a:schemeClr val="tx1"/>
                    </a:solidFill>
                    <a:round/>
                    <a:headEnd/>
                    <a:tailEnd/>
                  </a:ln>
                </p:spPr>
                <p:txBody>
                  <a:bodyPr lIns="0" tIns="0" rIns="0" bIns="0"/>
                  <a:lstStyle/>
                  <a:p>
                    <a:endParaRPr lang="en-US"/>
                  </a:p>
                </p:txBody>
              </p:sp>
              <p:sp>
                <p:nvSpPr>
                  <p:cNvPr id="98494" name="Line 20"/>
                  <p:cNvSpPr>
                    <a:spLocks noChangeShapeType="1"/>
                  </p:cNvSpPr>
                  <p:nvPr/>
                </p:nvSpPr>
                <p:spPr bwMode="auto">
                  <a:xfrm>
                    <a:off x="0" y="42"/>
                    <a:ext cx="312" cy="1"/>
                  </a:xfrm>
                  <a:prstGeom prst="line">
                    <a:avLst/>
                  </a:prstGeom>
                  <a:noFill/>
                  <a:ln w="28575">
                    <a:solidFill>
                      <a:schemeClr val="tx1"/>
                    </a:solidFill>
                    <a:round/>
                    <a:headEnd/>
                    <a:tailEnd/>
                  </a:ln>
                </p:spPr>
                <p:txBody>
                  <a:bodyPr lIns="0" tIns="0" rIns="0" bIns="0"/>
                  <a:lstStyle/>
                  <a:p>
                    <a:endParaRPr lang="en-US"/>
                  </a:p>
                </p:txBody>
              </p:sp>
            </p:grpSp>
            <p:grpSp>
              <p:nvGrpSpPr>
                <p:cNvPr id="11" name="Group 24"/>
                <p:cNvGrpSpPr>
                  <a:grpSpLocks/>
                </p:cNvGrpSpPr>
                <p:nvPr/>
              </p:nvGrpSpPr>
              <p:grpSpPr bwMode="auto">
                <a:xfrm>
                  <a:off x="968" y="3415"/>
                  <a:ext cx="312" cy="43"/>
                  <a:chOff x="0" y="0"/>
                  <a:chExt cx="312" cy="43"/>
                </a:xfrm>
              </p:grpSpPr>
              <p:sp>
                <p:nvSpPr>
                  <p:cNvPr id="98491" name="Line 22"/>
                  <p:cNvSpPr>
                    <a:spLocks noChangeShapeType="1"/>
                  </p:cNvSpPr>
                  <p:nvPr/>
                </p:nvSpPr>
                <p:spPr bwMode="auto">
                  <a:xfrm>
                    <a:off x="0" y="0"/>
                    <a:ext cx="312" cy="1"/>
                  </a:xfrm>
                  <a:prstGeom prst="line">
                    <a:avLst/>
                  </a:prstGeom>
                  <a:noFill/>
                  <a:ln w="28575">
                    <a:solidFill>
                      <a:schemeClr val="tx1"/>
                    </a:solidFill>
                    <a:round/>
                    <a:headEnd/>
                    <a:tailEnd/>
                  </a:ln>
                </p:spPr>
                <p:txBody>
                  <a:bodyPr lIns="0" tIns="0" rIns="0" bIns="0"/>
                  <a:lstStyle/>
                  <a:p>
                    <a:endParaRPr lang="en-US"/>
                  </a:p>
                </p:txBody>
              </p:sp>
              <p:sp>
                <p:nvSpPr>
                  <p:cNvPr id="98492" name="Line 23"/>
                  <p:cNvSpPr>
                    <a:spLocks noChangeShapeType="1"/>
                  </p:cNvSpPr>
                  <p:nvPr/>
                </p:nvSpPr>
                <p:spPr bwMode="auto">
                  <a:xfrm>
                    <a:off x="0" y="42"/>
                    <a:ext cx="312" cy="1"/>
                  </a:xfrm>
                  <a:prstGeom prst="line">
                    <a:avLst/>
                  </a:prstGeom>
                  <a:noFill/>
                  <a:ln w="28575">
                    <a:solidFill>
                      <a:schemeClr val="tx1"/>
                    </a:solidFill>
                    <a:round/>
                    <a:headEnd/>
                    <a:tailEnd/>
                  </a:ln>
                </p:spPr>
                <p:txBody>
                  <a:bodyPr lIns="0" tIns="0" rIns="0" bIns="0"/>
                  <a:lstStyle/>
                  <a:p>
                    <a:endParaRPr lang="en-US"/>
                  </a:p>
                </p:txBody>
              </p:sp>
            </p:grpSp>
            <p:grpSp>
              <p:nvGrpSpPr>
                <p:cNvPr id="12" name="Group 105"/>
                <p:cNvGrpSpPr>
                  <a:grpSpLocks/>
                </p:cNvGrpSpPr>
                <p:nvPr/>
              </p:nvGrpSpPr>
              <p:grpSpPr bwMode="auto">
                <a:xfrm>
                  <a:off x="1224" y="61"/>
                  <a:ext cx="1000" cy="3705"/>
                  <a:chOff x="0" y="0"/>
                  <a:chExt cx="1000" cy="3704"/>
                </a:xfrm>
              </p:grpSpPr>
              <p:grpSp>
                <p:nvGrpSpPr>
                  <p:cNvPr id="13" name="Group 27"/>
                  <p:cNvGrpSpPr>
                    <a:grpSpLocks/>
                  </p:cNvGrpSpPr>
                  <p:nvPr/>
                </p:nvGrpSpPr>
                <p:grpSpPr bwMode="auto">
                  <a:xfrm>
                    <a:off x="792" y="311"/>
                    <a:ext cx="176" cy="224"/>
                    <a:chOff x="0" y="0"/>
                    <a:chExt cx="176" cy="224"/>
                  </a:xfrm>
                </p:grpSpPr>
                <p:sp>
                  <p:nvSpPr>
                    <p:cNvPr id="98489" name="Rectangle 25"/>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490" name="Rectangle 26"/>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grpSp>
                <p:nvGrpSpPr>
                  <p:cNvPr id="14" name="Group 30"/>
                  <p:cNvGrpSpPr>
                    <a:grpSpLocks/>
                  </p:cNvGrpSpPr>
                  <p:nvPr/>
                </p:nvGrpSpPr>
                <p:grpSpPr bwMode="auto">
                  <a:xfrm>
                    <a:off x="824" y="953"/>
                    <a:ext cx="176" cy="224"/>
                    <a:chOff x="0" y="0"/>
                    <a:chExt cx="176" cy="224"/>
                  </a:xfrm>
                </p:grpSpPr>
                <p:sp>
                  <p:nvSpPr>
                    <p:cNvPr id="98487" name="Rectangle 28"/>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488" name="Rectangle 29"/>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grpSp>
                <p:nvGrpSpPr>
                  <p:cNvPr id="15" name="Group 33"/>
                  <p:cNvGrpSpPr>
                    <a:grpSpLocks/>
                  </p:cNvGrpSpPr>
                  <p:nvPr/>
                </p:nvGrpSpPr>
                <p:grpSpPr bwMode="auto">
                  <a:xfrm>
                    <a:off x="800" y="1562"/>
                    <a:ext cx="176" cy="224"/>
                    <a:chOff x="0" y="0"/>
                    <a:chExt cx="176" cy="224"/>
                  </a:xfrm>
                </p:grpSpPr>
                <p:sp>
                  <p:nvSpPr>
                    <p:cNvPr id="98485" name="Rectangle 31"/>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486" name="Rectangle 32"/>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grpSp>
                <p:nvGrpSpPr>
                  <p:cNvPr id="16" name="Group 36"/>
                  <p:cNvGrpSpPr>
                    <a:grpSpLocks/>
                  </p:cNvGrpSpPr>
                  <p:nvPr/>
                </p:nvGrpSpPr>
                <p:grpSpPr bwMode="auto">
                  <a:xfrm>
                    <a:off x="808" y="2187"/>
                    <a:ext cx="176" cy="224"/>
                    <a:chOff x="0" y="0"/>
                    <a:chExt cx="176" cy="224"/>
                  </a:xfrm>
                </p:grpSpPr>
                <p:sp>
                  <p:nvSpPr>
                    <p:cNvPr id="98483" name="Rectangle 34"/>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484" name="Rectangle 35"/>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grpSp>
                <p:nvGrpSpPr>
                  <p:cNvPr id="17" name="Group 39"/>
                  <p:cNvGrpSpPr>
                    <a:grpSpLocks/>
                  </p:cNvGrpSpPr>
                  <p:nvPr/>
                </p:nvGrpSpPr>
                <p:grpSpPr bwMode="auto">
                  <a:xfrm>
                    <a:off x="800" y="2846"/>
                    <a:ext cx="176" cy="224"/>
                    <a:chOff x="0" y="0"/>
                    <a:chExt cx="176" cy="224"/>
                  </a:xfrm>
                </p:grpSpPr>
                <p:sp>
                  <p:nvSpPr>
                    <p:cNvPr id="98481" name="Rectangle 37"/>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482" name="Rectangle 38"/>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grpSp>
                <p:nvGrpSpPr>
                  <p:cNvPr id="18" name="Group 42"/>
                  <p:cNvGrpSpPr>
                    <a:grpSpLocks/>
                  </p:cNvGrpSpPr>
                  <p:nvPr/>
                </p:nvGrpSpPr>
                <p:grpSpPr bwMode="auto">
                  <a:xfrm>
                    <a:off x="808" y="3480"/>
                    <a:ext cx="176" cy="224"/>
                    <a:chOff x="0" y="0"/>
                    <a:chExt cx="176" cy="224"/>
                  </a:xfrm>
                </p:grpSpPr>
                <p:sp>
                  <p:nvSpPr>
                    <p:cNvPr id="98479" name="Rectangle 40"/>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480" name="Rectangle 41"/>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grpSp>
                <p:nvGrpSpPr>
                  <p:cNvPr id="19" name="Group 45"/>
                  <p:cNvGrpSpPr>
                    <a:grpSpLocks/>
                  </p:cNvGrpSpPr>
                  <p:nvPr/>
                </p:nvGrpSpPr>
                <p:grpSpPr bwMode="auto">
                  <a:xfrm>
                    <a:off x="8" y="144"/>
                    <a:ext cx="264" cy="224"/>
                    <a:chOff x="0" y="0"/>
                    <a:chExt cx="264" cy="224"/>
                  </a:xfrm>
                </p:grpSpPr>
                <p:sp>
                  <p:nvSpPr>
                    <p:cNvPr id="98477" name="Rectangle 43"/>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478" name="Rectangle 44"/>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C</a:t>
                      </a:r>
                    </a:p>
                  </p:txBody>
                </p:sp>
              </p:grpSp>
              <p:grpSp>
                <p:nvGrpSpPr>
                  <p:cNvPr id="20" name="Group 48"/>
                  <p:cNvGrpSpPr>
                    <a:grpSpLocks/>
                  </p:cNvGrpSpPr>
                  <p:nvPr/>
                </p:nvGrpSpPr>
                <p:grpSpPr bwMode="auto">
                  <a:xfrm>
                    <a:off x="8" y="778"/>
                    <a:ext cx="264" cy="224"/>
                    <a:chOff x="0" y="0"/>
                    <a:chExt cx="264" cy="224"/>
                  </a:xfrm>
                </p:grpSpPr>
                <p:sp>
                  <p:nvSpPr>
                    <p:cNvPr id="98475" name="Rectangle 46"/>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476" name="Rectangle 47"/>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G</a:t>
                      </a:r>
                    </a:p>
                  </p:txBody>
                </p:sp>
              </p:grpSp>
              <p:grpSp>
                <p:nvGrpSpPr>
                  <p:cNvPr id="21" name="Group 51"/>
                  <p:cNvGrpSpPr>
                    <a:grpSpLocks/>
                  </p:cNvGrpSpPr>
                  <p:nvPr/>
                </p:nvGrpSpPr>
                <p:grpSpPr bwMode="auto">
                  <a:xfrm>
                    <a:off x="8" y="1403"/>
                    <a:ext cx="264" cy="224"/>
                    <a:chOff x="0" y="0"/>
                    <a:chExt cx="264" cy="224"/>
                  </a:xfrm>
                </p:grpSpPr>
                <p:sp>
                  <p:nvSpPr>
                    <p:cNvPr id="98473" name="Rectangle 49"/>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474" name="Rectangle 50"/>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G</a:t>
                      </a:r>
                    </a:p>
                  </p:txBody>
                </p:sp>
              </p:grpSp>
              <p:grpSp>
                <p:nvGrpSpPr>
                  <p:cNvPr id="22" name="Group 54"/>
                  <p:cNvGrpSpPr>
                    <a:grpSpLocks/>
                  </p:cNvGrpSpPr>
                  <p:nvPr/>
                </p:nvGrpSpPr>
                <p:grpSpPr bwMode="auto">
                  <a:xfrm>
                    <a:off x="0" y="2037"/>
                    <a:ext cx="264" cy="280"/>
                    <a:chOff x="0" y="0"/>
                    <a:chExt cx="264" cy="280"/>
                  </a:xfrm>
                </p:grpSpPr>
                <p:sp>
                  <p:nvSpPr>
                    <p:cNvPr id="98471" name="Rectangle 52"/>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472" name="Rectangle 53"/>
                    <p:cNvSpPr>
                      <a:spLocks/>
                    </p:cNvSpPr>
                    <p:nvPr/>
                  </p:nvSpPr>
                  <p:spPr bwMode="auto">
                    <a:xfrm>
                      <a:off x="0" y="0"/>
                      <a:ext cx="264" cy="280"/>
                    </a:xfrm>
                    <a:prstGeom prst="rect">
                      <a:avLst/>
                    </a:prstGeom>
                    <a:noFill/>
                    <a:ln w="12700">
                      <a:noFill/>
                      <a:miter lim="800000"/>
                      <a:headEnd/>
                      <a:tailEnd/>
                    </a:ln>
                  </p:spPr>
                  <p:txBody>
                    <a:bodyPr lIns="0" tIns="0" rIns="40639" bIns="0"/>
                    <a:lstStyle/>
                    <a:p>
                      <a:pPr marL="39688" algn="ctr"/>
                      <a:r>
                        <a:rPr lang="en-US" sz="2400">
                          <a:solidFill>
                            <a:schemeClr val="tx1"/>
                          </a:solidFill>
                          <a:latin typeface="Arial Bold" charset="0"/>
                          <a:cs typeface="Arial Bold" charset="0"/>
                          <a:sym typeface="Arial Bold" charset="0"/>
                        </a:rPr>
                        <a:t>T</a:t>
                      </a:r>
                    </a:p>
                  </p:txBody>
                </p:sp>
              </p:grpSp>
              <p:grpSp>
                <p:nvGrpSpPr>
                  <p:cNvPr id="23" name="Group 57"/>
                  <p:cNvGrpSpPr>
                    <a:grpSpLocks/>
                  </p:cNvGrpSpPr>
                  <p:nvPr/>
                </p:nvGrpSpPr>
                <p:grpSpPr bwMode="auto">
                  <a:xfrm>
                    <a:off x="8" y="2679"/>
                    <a:ext cx="264" cy="224"/>
                    <a:chOff x="0" y="0"/>
                    <a:chExt cx="264" cy="224"/>
                  </a:xfrm>
                </p:grpSpPr>
                <p:sp>
                  <p:nvSpPr>
                    <p:cNvPr id="98469" name="Rectangle 55"/>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470" name="Rectangle 56"/>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A</a:t>
                      </a:r>
                    </a:p>
                  </p:txBody>
                </p:sp>
              </p:grpSp>
              <p:grpSp>
                <p:nvGrpSpPr>
                  <p:cNvPr id="24" name="Group 101"/>
                  <p:cNvGrpSpPr>
                    <a:grpSpLocks/>
                  </p:cNvGrpSpPr>
                  <p:nvPr/>
                </p:nvGrpSpPr>
                <p:grpSpPr bwMode="auto">
                  <a:xfrm rot="10800000">
                    <a:off x="264" y="0"/>
                    <a:ext cx="600" cy="3582"/>
                    <a:chOff x="0" y="0"/>
                    <a:chExt cx="600" cy="3582"/>
                  </a:xfrm>
                </p:grpSpPr>
                <p:grpSp>
                  <p:nvGrpSpPr>
                    <p:cNvPr id="25" name="Group 65"/>
                    <p:cNvGrpSpPr>
                      <a:grpSpLocks/>
                    </p:cNvGrpSpPr>
                    <p:nvPr/>
                  </p:nvGrpSpPr>
                  <p:grpSpPr bwMode="auto">
                    <a:xfrm>
                      <a:off x="0" y="0"/>
                      <a:ext cx="584" cy="584"/>
                      <a:chOff x="0" y="0"/>
                      <a:chExt cx="584" cy="584"/>
                    </a:xfrm>
                  </p:grpSpPr>
                  <p:sp>
                    <p:nvSpPr>
                      <p:cNvPr id="98462" name="Line 58"/>
                      <p:cNvSpPr>
                        <a:spLocks noChangeShapeType="1"/>
                      </p:cNvSpPr>
                      <p:nvPr/>
                    </p:nvSpPr>
                    <p:spPr bwMode="auto">
                      <a:xfrm rot="10800000" flipH="1">
                        <a:off x="0" y="381"/>
                        <a:ext cx="184" cy="203"/>
                      </a:xfrm>
                      <a:prstGeom prst="line">
                        <a:avLst/>
                      </a:prstGeom>
                      <a:noFill/>
                      <a:ln w="9525">
                        <a:solidFill>
                          <a:schemeClr val="tx1"/>
                        </a:solidFill>
                        <a:round/>
                        <a:headEnd/>
                        <a:tailEnd/>
                      </a:ln>
                    </p:spPr>
                    <p:txBody>
                      <a:bodyPr lIns="0" tIns="0" rIns="0" bIns="0"/>
                      <a:lstStyle/>
                      <a:p>
                        <a:endParaRPr lang="en-US"/>
                      </a:p>
                    </p:txBody>
                  </p:sp>
                  <p:grpSp>
                    <p:nvGrpSpPr>
                      <p:cNvPr id="26" name="Group 64"/>
                      <p:cNvGrpSpPr>
                        <a:grpSpLocks/>
                      </p:cNvGrpSpPr>
                      <p:nvPr/>
                    </p:nvGrpSpPr>
                    <p:grpSpPr bwMode="auto">
                      <a:xfrm>
                        <a:off x="32" y="0"/>
                        <a:ext cx="552" cy="414"/>
                        <a:chOff x="0" y="0"/>
                        <a:chExt cx="551" cy="414"/>
                      </a:xfrm>
                    </p:grpSpPr>
                    <p:grpSp>
                      <p:nvGrpSpPr>
                        <p:cNvPr id="27" name="Group 61"/>
                        <p:cNvGrpSpPr>
                          <a:grpSpLocks/>
                        </p:cNvGrpSpPr>
                        <p:nvPr/>
                      </p:nvGrpSpPr>
                      <p:grpSpPr bwMode="auto">
                        <a:xfrm>
                          <a:off x="70" y="9"/>
                          <a:ext cx="362" cy="405"/>
                          <a:chOff x="0" y="0"/>
                          <a:chExt cx="362" cy="404"/>
                        </a:xfrm>
                      </p:grpSpPr>
                      <p:sp>
                        <p:nvSpPr>
                          <p:cNvPr id="98467" name="AutoShape 59"/>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468" name="Line 60"/>
                          <p:cNvSpPr>
                            <a:spLocks noChangeShapeType="1"/>
                          </p:cNvSpPr>
                          <p:nvPr/>
                        </p:nvSpPr>
                        <p:spPr bwMode="auto">
                          <a:xfrm>
                            <a:off x="8" y="0"/>
                            <a:ext cx="1" cy="185"/>
                          </a:xfrm>
                          <a:prstGeom prst="line">
                            <a:avLst/>
                          </a:prstGeom>
                          <a:noFill/>
                          <a:ln w="9525">
                            <a:solidFill>
                              <a:schemeClr val="tx1"/>
                            </a:solidFill>
                            <a:round/>
                            <a:headEnd/>
                            <a:tailEnd/>
                          </a:ln>
                        </p:spPr>
                        <p:txBody>
                          <a:bodyPr lIns="0" tIns="0" rIns="0" bIns="0"/>
                          <a:lstStyle/>
                          <a:p>
                            <a:endParaRPr lang="en-US"/>
                          </a:p>
                        </p:txBody>
                      </p:sp>
                    </p:grpSp>
                    <p:sp>
                      <p:nvSpPr>
                        <p:cNvPr id="98465" name="Line 62"/>
                        <p:cNvSpPr>
                          <a:spLocks noChangeShapeType="1"/>
                        </p:cNvSpPr>
                        <p:nvPr/>
                      </p:nvSpPr>
                      <p:spPr bwMode="auto">
                        <a:xfrm>
                          <a:off x="0" y="0"/>
                          <a:ext cx="90" cy="1"/>
                        </a:xfrm>
                        <a:prstGeom prst="line">
                          <a:avLst/>
                        </a:prstGeom>
                        <a:noFill/>
                        <a:ln w="9525">
                          <a:solidFill>
                            <a:schemeClr val="tx1"/>
                          </a:solidFill>
                          <a:round/>
                          <a:headEnd/>
                          <a:tailEnd/>
                        </a:ln>
                      </p:spPr>
                      <p:txBody>
                        <a:bodyPr lIns="0" tIns="0" rIns="0" bIns="0"/>
                        <a:lstStyle/>
                        <a:p>
                          <a:endParaRPr lang="en-US"/>
                        </a:p>
                      </p:txBody>
                    </p:sp>
                    <p:sp>
                      <p:nvSpPr>
                        <p:cNvPr id="98466" name="Line 63"/>
                        <p:cNvSpPr>
                          <a:spLocks noChangeShapeType="1"/>
                        </p:cNvSpPr>
                        <p:nvPr/>
                      </p:nvSpPr>
                      <p:spPr bwMode="auto">
                        <a:xfrm>
                          <a:off x="423" y="187"/>
                          <a:ext cx="128" cy="1"/>
                        </a:xfrm>
                        <a:prstGeom prst="line">
                          <a:avLst/>
                        </a:prstGeom>
                        <a:noFill/>
                        <a:ln w="9525">
                          <a:solidFill>
                            <a:schemeClr val="tx1"/>
                          </a:solidFill>
                          <a:round/>
                          <a:headEnd/>
                          <a:tailEnd/>
                        </a:ln>
                      </p:spPr>
                      <p:txBody>
                        <a:bodyPr lIns="0" tIns="0" rIns="0" bIns="0"/>
                        <a:lstStyle/>
                        <a:p>
                          <a:endParaRPr lang="en-US"/>
                        </a:p>
                      </p:txBody>
                    </p:sp>
                  </p:grpSp>
                </p:grpSp>
                <p:grpSp>
                  <p:nvGrpSpPr>
                    <p:cNvPr id="28" name="Group 73"/>
                    <p:cNvGrpSpPr>
                      <a:grpSpLocks/>
                    </p:cNvGrpSpPr>
                    <p:nvPr/>
                  </p:nvGrpSpPr>
                  <p:grpSpPr bwMode="auto">
                    <a:xfrm>
                      <a:off x="8" y="633"/>
                      <a:ext cx="584" cy="584"/>
                      <a:chOff x="0" y="0"/>
                      <a:chExt cx="584" cy="584"/>
                    </a:xfrm>
                  </p:grpSpPr>
                  <p:sp>
                    <p:nvSpPr>
                      <p:cNvPr id="98455" name="Line 66"/>
                      <p:cNvSpPr>
                        <a:spLocks noChangeShapeType="1"/>
                      </p:cNvSpPr>
                      <p:nvPr/>
                    </p:nvSpPr>
                    <p:spPr bwMode="auto">
                      <a:xfrm rot="10800000" flipH="1">
                        <a:off x="0" y="381"/>
                        <a:ext cx="184" cy="203"/>
                      </a:xfrm>
                      <a:prstGeom prst="line">
                        <a:avLst/>
                      </a:prstGeom>
                      <a:noFill/>
                      <a:ln w="9525">
                        <a:solidFill>
                          <a:schemeClr val="tx1"/>
                        </a:solidFill>
                        <a:round/>
                        <a:headEnd/>
                        <a:tailEnd/>
                      </a:ln>
                    </p:spPr>
                    <p:txBody>
                      <a:bodyPr lIns="0" tIns="0" rIns="0" bIns="0"/>
                      <a:lstStyle/>
                      <a:p>
                        <a:endParaRPr lang="en-US"/>
                      </a:p>
                    </p:txBody>
                  </p:sp>
                  <p:grpSp>
                    <p:nvGrpSpPr>
                      <p:cNvPr id="29" name="Group 72"/>
                      <p:cNvGrpSpPr>
                        <a:grpSpLocks/>
                      </p:cNvGrpSpPr>
                      <p:nvPr/>
                    </p:nvGrpSpPr>
                    <p:grpSpPr bwMode="auto">
                      <a:xfrm>
                        <a:off x="24" y="0"/>
                        <a:ext cx="560" cy="414"/>
                        <a:chOff x="0" y="0"/>
                        <a:chExt cx="559" cy="414"/>
                      </a:xfrm>
                    </p:grpSpPr>
                    <p:grpSp>
                      <p:nvGrpSpPr>
                        <p:cNvPr id="30" name="Group 69"/>
                        <p:cNvGrpSpPr>
                          <a:grpSpLocks/>
                        </p:cNvGrpSpPr>
                        <p:nvPr/>
                      </p:nvGrpSpPr>
                      <p:grpSpPr bwMode="auto">
                        <a:xfrm>
                          <a:off x="70" y="9"/>
                          <a:ext cx="362" cy="405"/>
                          <a:chOff x="0" y="0"/>
                          <a:chExt cx="362" cy="404"/>
                        </a:xfrm>
                      </p:grpSpPr>
                      <p:sp>
                        <p:nvSpPr>
                          <p:cNvPr id="98460" name="AutoShape 67"/>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461" name="Line 68"/>
                          <p:cNvSpPr>
                            <a:spLocks noChangeShapeType="1"/>
                          </p:cNvSpPr>
                          <p:nvPr/>
                        </p:nvSpPr>
                        <p:spPr bwMode="auto">
                          <a:xfrm>
                            <a:off x="8" y="0"/>
                            <a:ext cx="1" cy="185"/>
                          </a:xfrm>
                          <a:prstGeom prst="line">
                            <a:avLst/>
                          </a:prstGeom>
                          <a:noFill/>
                          <a:ln w="9525">
                            <a:solidFill>
                              <a:schemeClr val="tx1"/>
                            </a:solidFill>
                            <a:round/>
                            <a:headEnd/>
                            <a:tailEnd/>
                          </a:ln>
                        </p:spPr>
                        <p:txBody>
                          <a:bodyPr lIns="0" tIns="0" rIns="0" bIns="0"/>
                          <a:lstStyle/>
                          <a:p>
                            <a:endParaRPr lang="en-US"/>
                          </a:p>
                        </p:txBody>
                      </p:sp>
                    </p:grpSp>
                    <p:sp>
                      <p:nvSpPr>
                        <p:cNvPr id="98458" name="Line 70"/>
                        <p:cNvSpPr>
                          <a:spLocks noChangeShapeType="1"/>
                        </p:cNvSpPr>
                        <p:nvPr/>
                      </p:nvSpPr>
                      <p:spPr bwMode="auto">
                        <a:xfrm>
                          <a:off x="0" y="0"/>
                          <a:ext cx="90" cy="1"/>
                        </a:xfrm>
                        <a:prstGeom prst="line">
                          <a:avLst/>
                        </a:prstGeom>
                        <a:noFill/>
                        <a:ln w="9525">
                          <a:solidFill>
                            <a:schemeClr val="tx1"/>
                          </a:solidFill>
                          <a:round/>
                          <a:headEnd/>
                          <a:tailEnd/>
                        </a:ln>
                      </p:spPr>
                      <p:txBody>
                        <a:bodyPr lIns="0" tIns="0" rIns="0" bIns="0"/>
                        <a:lstStyle/>
                        <a:p>
                          <a:endParaRPr lang="en-US"/>
                        </a:p>
                      </p:txBody>
                    </p:sp>
                    <p:sp>
                      <p:nvSpPr>
                        <p:cNvPr id="98459" name="Line 71"/>
                        <p:cNvSpPr>
                          <a:spLocks noChangeShapeType="1"/>
                        </p:cNvSpPr>
                        <p:nvPr/>
                      </p:nvSpPr>
                      <p:spPr bwMode="auto">
                        <a:xfrm>
                          <a:off x="431" y="187"/>
                          <a:ext cx="128" cy="1"/>
                        </a:xfrm>
                        <a:prstGeom prst="line">
                          <a:avLst/>
                        </a:prstGeom>
                        <a:noFill/>
                        <a:ln w="9525">
                          <a:solidFill>
                            <a:schemeClr val="tx1"/>
                          </a:solidFill>
                          <a:round/>
                          <a:headEnd/>
                          <a:tailEnd/>
                        </a:ln>
                      </p:spPr>
                      <p:txBody>
                        <a:bodyPr lIns="0" tIns="0" rIns="0" bIns="0"/>
                        <a:lstStyle/>
                        <a:p>
                          <a:endParaRPr lang="en-US"/>
                        </a:p>
                      </p:txBody>
                    </p:sp>
                  </p:grpSp>
                </p:grpSp>
                <p:grpSp>
                  <p:nvGrpSpPr>
                    <p:cNvPr id="31" name="Group 80"/>
                    <p:cNvGrpSpPr>
                      <a:grpSpLocks/>
                    </p:cNvGrpSpPr>
                    <p:nvPr/>
                  </p:nvGrpSpPr>
                  <p:grpSpPr bwMode="auto">
                    <a:xfrm>
                      <a:off x="8" y="1275"/>
                      <a:ext cx="592" cy="584"/>
                      <a:chOff x="0" y="0"/>
                      <a:chExt cx="592" cy="584"/>
                    </a:xfrm>
                  </p:grpSpPr>
                  <p:grpSp>
                    <p:nvGrpSpPr>
                      <p:cNvPr id="98339" name="Group 76"/>
                      <p:cNvGrpSpPr>
                        <a:grpSpLocks/>
                      </p:cNvGrpSpPr>
                      <p:nvPr/>
                    </p:nvGrpSpPr>
                    <p:grpSpPr bwMode="auto">
                      <a:xfrm>
                        <a:off x="102" y="9"/>
                        <a:ext cx="362" cy="405"/>
                        <a:chOff x="0" y="0"/>
                        <a:chExt cx="362" cy="404"/>
                      </a:xfrm>
                    </p:grpSpPr>
                    <p:sp>
                      <p:nvSpPr>
                        <p:cNvPr id="98453" name="AutoShape 74"/>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454" name="Line 75"/>
                        <p:cNvSpPr>
                          <a:spLocks noChangeShapeType="1"/>
                        </p:cNvSpPr>
                        <p:nvPr/>
                      </p:nvSpPr>
                      <p:spPr bwMode="auto">
                        <a:xfrm>
                          <a:off x="8" y="0"/>
                          <a:ext cx="1" cy="185"/>
                        </a:xfrm>
                        <a:prstGeom prst="line">
                          <a:avLst/>
                        </a:prstGeom>
                        <a:noFill/>
                        <a:ln w="9525">
                          <a:solidFill>
                            <a:schemeClr val="tx1"/>
                          </a:solidFill>
                          <a:round/>
                          <a:headEnd/>
                          <a:tailEnd/>
                        </a:ln>
                      </p:spPr>
                      <p:txBody>
                        <a:bodyPr lIns="0" tIns="0" rIns="0" bIns="0"/>
                        <a:lstStyle/>
                        <a:p>
                          <a:endParaRPr lang="en-US"/>
                        </a:p>
                      </p:txBody>
                    </p:sp>
                  </p:grpSp>
                  <p:sp>
                    <p:nvSpPr>
                      <p:cNvPr id="98450" name="Line 77"/>
                      <p:cNvSpPr>
                        <a:spLocks noChangeShapeType="1"/>
                      </p:cNvSpPr>
                      <p:nvPr/>
                    </p:nvSpPr>
                    <p:spPr bwMode="auto">
                      <a:xfrm>
                        <a:off x="32" y="0"/>
                        <a:ext cx="90" cy="1"/>
                      </a:xfrm>
                      <a:prstGeom prst="line">
                        <a:avLst/>
                      </a:prstGeom>
                      <a:noFill/>
                      <a:ln w="9525">
                        <a:solidFill>
                          <a:schemeClr val="tx1"/>
                        </a:solidFill>
                        <a:round/>
                        <a:headEnd/>
                        <a:tailEnd/>
                      </a:ln>
                    </p:spPr>
                    <p:txBody>
                      <a:bodyPr lIns="0" tIns="0" rIns="0" bIns="0"/>
                      <a:lstStyle/>
                      <a:p>
                        <a:endParaRPr lang="en-US"/>
                      </a:p>
                    </p:txBody>
                  </p:sp>
                  <p:sp>
                    <p:nvSpPr>
                      <p:cNvPr id="98451" name="Line 78"/>
                      <p:cNvSpPr>
                        <a:spLocks noChangeShapeType="1"/>
                      </p:cNvSpPr>
                      <p:nvPr/>
                    </p:nvSpPr>
                    <p:spPr bwMode="auto">
                      <a:xfrm rot="10800000" flipH="1">
                        <a:off x="0" y="381"/>
                        <a:ext cx="184" cy="203"/>
                      </a:xfrm>
                      <a:prstGeom prst="line">
                        <a:avLst/>
                      </a:prstGeom>
                      <a:noFill/>
                      <a:ln w="9525">
                        <a:solidFill>
                          <a:schemeClr val="tx1"/>
                        </a:solidFill>
                        <a:round/>
                        <a:headEnd/>
                        <a:tailEnd/>
                      </a:ln>
                    </p:spPr>
                    <p:txBody>
                      <a:bodyPr lIns="0" tIns="0" rIns="0" bIns="0"/>
                      <a:lstStyle/>
                      <a:p>
                        <a:endParaRPr lang="en-US"/>
                      </a:p>
                    </p:txBody>
                  </p:sp>
                  <p:sp>
                    <p:nvSpPr>
                      <p:cNvPr id="98452" name="Line 79"/>
                      <p:cNvSpPr>
                        <a:spLocks noChangeShapeType="1"/>
                      </p:cNvSpPr>
                      <p:nvPr/>
                    </p:nvSpPr>
                    <p:spPr bwMode="auto">
                      <a:xfrm>
                        <a:off x="464" y="187"/>
                        <a:ext cx="128" cy="1"/>
                      </a:xfrm>
                      <a:prstGeom prst="line">
                        <a:avLst/>
                      </a:prstGeom>
                      <a:noFill/>
                      <a:ln w="9525">
                        <a:solidFill>
                          <a:schemeClr val="tx1"/>
                        </a:solidFill>
                        <a:round/>
                        <a:headEnd/>
                        <a:tailEnd/>
                      </a:ln>
                    </p:spPr>
                    <p:txBody>
                      <a:bodyPr lIns="0" tIns="0" rIns="0" bIns="0"/>
                      <a:lstStyle/>
                      <a:p>
                        <a:endParaRPr lang="en-US"/>
                      </a:p>
                    </p:txBody>
                  </p:sp>
                </p:grpSp>
                <p:grpSp>
                  <p:nvGrpSpPr>
                    <p:cNvPr id="98343" name="Group 87"/>
                    <p:cNvGrpSpPr>
                      <a:grpSpLocks/>
                    </p:cNvGrpSpPr>
                    <p:nvPr/>
                  </p:nvGrpSpPr>
                  <p:grpSpPr bwMode="auto">
                    <a:xfrm>
                      <a:off x="8" y="1909"/>
                      <a:ext cx="584" cy="576"/>
                      <a:chOff x="0" y="0"/>
                      <a:chExt cx="584" cy="575"/>
                    </a:xfrm>
                  </p:grpSpPr>
                  <p:grpSp>
                    <p:nvGrpSpPr>
                      <p:cNvPr id="98347" name="Group 83"/>
                      <p:cNvGrpSpPr>
                        <a:grpSpLocks/>
                      </p:cNvGrpSpPr>
                      <p:nvPr/>
                    </p:nvGrpSpPr>
                    <p:grpSpPr bwMode="auto">
                      <a:xfrm>
                        <a:off x="102" y="9"/>
                        <a:ext cx="362" cy="405"/>
                        <a:chOff x="0" y="0"/>
                        <a:chExt cx="362" cy="404"/>
                      </a:xfrm>
                    </p:grpSpPr>
                    <p:sp>
                      <p:nvSpPr>
                        <p:cNvPr id="98447" name="AutoShape 81"/>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448" name="Line 82"/>
                        <p:cNvSpPr>
                          <a:spLocks noChangeShapeType="1"/>
                        </p:cNvSpPr>
                        <p:nvPr/>
                      </p:nvSpPr>
                      <p:spPr bwMode="auto">
                        <a:xfrm>
                          <a:off x="8" y="0"/>
                          <a:ext cx="1" cy="185"/>
                        </a:xfrm>
                        <a:prstGeom prst="line">
                          <a:avLst/>
                        </a:prstGeom>
                        <a:noFill/>
                        <a:ln w="9525">
                          <a:solidFill>
                            <a:schemeClr val="tx1"/>
                          </a:solidFill>
                          <a:round/>
                          <a:headEnd/>
                          <a:tailEnd/>
                        </a:ln>
                      </p:spPr>
                      <p:txBody>
                        <a:bodyPr lIns="0" tIns="0" rIns="0" bIns="0"/>
                        <a:lstStyle/>
                        <a:p>
                          <a:endParaRPr lang="en-US"/>
                        </a:p>
                      </p:txBody>
                    </p:sp>
                  </p:grpSp>
                  <p:sp>
                    <p:nvSpPr>
                      <p:cNvPr id="98444" name="Line 84"/>
                      <p:cNvSpPr>
                        <a:spLocks noChangeShapeType="1"/>
                      </p:cNvSpPr>
                      <p:nvPr/>
                    </p:nvSpPr>
                    <p:spPr bwMode="auto">
                      <a:xfrm>
                        <a:off x="32" y="0"/>
                        <a:ext cx="90" cy="1"/>
                      </a:xfrm>
                      <a:prstGeom prst="line">
                        <a:avLst/>
                      </a:prstGeom>
                      <a:noFill/>
                      <a:ln w="9525">
                        <a:solidFill>
                          <a:schemeClr val="tx1"/>
                        </a:solidFill>
                        <a:round/>
                        <a:headEnd/>
                        <a:tailEnd/>
                      </a:ln>
                    </p:spPr>
                    <p:txBody>
                      <a:bodyPr lIns="0" tIns="0" rIns="0" bIns="0"/>
                      <a:lstStyle/>
                      <a:p>
                        <a:endParaRPr lang="en-US"/>
                      </a:p>
                    </p:txBody>
                  </p:sp>
                  <p:sp>
                    <p:nvSpPr>
                      <p:cNvPr id="98445" name="Line 85"/>
                      <p:cNvSpPr>
                        <a:spLocks noChangeShapeType="1"/>
                      </p:cNvSpPr>
                      <p:nvPr/>
                    </p:nvSpPr>
                    <p:spPr bwMode="auto">
                      <a:xfrm rot="10800000" flipH="1">
                        <a:off x="0" y="372"/>
                        <a:ext cx="184" cy="203"/>
                      </a:xfrm>
                      <a:prstGeom prst="line">
                        <a:avLst/>
                      </a:prstGeom>
                      <a:noFill/>
                      <a:ln w="9525">
                        <a:solidFill>
                          <a:schemeClr val="tx1"/>
                        </a:solidFill>
                        <a:round/>
                        <a:headEnd/>
                        <a:tailEnd/>
                      </a:ln>
                    </p:spPr>
                    <p:txBody>
                      <a:bodyPr lIns="0" tIns="0" rIns="0" bIns="0"/>
                      <a:lstStyle/>
                      <a:p>
                        <a:endParaRPr lang="en-US"/>
                      </a:p>
                    </p:txBody>
                  </p:sp>
                  <p:sp>
                    <p:nvSpPr>
                      <p:cNvPr id="98446" name="Line 86"/>
                      <p:cNvSpPr>
                        <a:spLocks noChangeShapeType="1"/>
                      </p:cNvSpPr>
                      <p:nvPr/>
                    </p:nvSpPr>
                    <p:spPr bwMode="auto">
                      <a:xfrm>
                        <a:off x="456" y="187"/>
                        <a:ext cx="128" cy="1"/>
                      </a:xfrm>
                      <a:prstGeom prst="line">
                        <a:avLst/>
                      </a:prstGeom>
                      <a:noFill/>
                      <a:ln w="9525">
                        <a:solidFill>
                          <a:schemeClr val="tx1"/>
                        </a:solidFill>
                        <a:round/>
                        <a:headEnd/>
                        <a:tailEnd/>
                      </a:ln>
                    </p:spPr>
                    <p:txBody>
                      <a:bodyPr lIns="0" tIns="0" rIns="0" bIns="0"/>
                      <a:lstStyle/>
                      <a:p>
                        <a:endParaRPr lang="en-US"/>
                      </a:p>
                    </p:txBody>
                  </p:sp>
                </p:grpSp>
                <p:grpSp>
                  <p:nvGrpSpPr>
                    <p:cNvPr id="98351" name="Group 94"/>
                    <p:cNvGrpSpPr>
                      <a:grpSpLocks/>
                    </p:cNvGrpSpPr>
                    <p:nvPr/>
                  </p:nvGrpSpPr>
                  <p:grpSpPr bwMode="auto">
                    <a:xfrm>
                      <a:off x="8" y="2534"/>
                      <a:ext cx="592" cy="585"/>
                      <a:chOff x="0" y="0"/>
                      <a:chExt cx="592" cy="584"/>
                    </a:xfrm>
                  </p:grpSpPr>
                  <p:grpSp>
                    <p:nvGrpSpPr>
                      <p:cNvPr id="98355" name="Group 90"/>
                      <p:cNvGrpSpPr>
                        <a:grpSpLocks/>
                      </p:cNvGrpSpPr>
                      <p:nvPr/>
                    </p:nvGrpSpPr>
                    <p:grpSpPr bwMode="auto">
                      <a:xfrm>
                        <a:off x="102" y="9"/>
                        <a:ext cx="362" cy="405"/>
                        <a:chOff x="0" y="0"/>
                        <a:chExt cx="362" cy="404"/>
                      </a:xfrm>
                    </p:grpSpPr>
                    <p:sp>
                      <p:nvSpPr>
                        <p:cNvPr id="98441" name="AutoShape 88"/>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442" name="Line 89"/>
                        <p:cNvSpPr>
                          <a:spLocks noChangeShapeType="1"/>
                        </p:cNvSpPr>
                        <p:nvPr/>
                      </p:nvSpPr>
                      <p:spPr bwMode="auto">
                        <a:xfrm>
                          <a:off x="8" y="0"/>
                          <a:ext cx="1" cy="185"/>
                        </a:xfrm>
                        <a:prstGeom prst="line">
                          <a:avLst/>
                        </a:prstGeom>
                        <a:noFill/>
                        <a:ln w="9525">
                          <a:solidFill>
                            <a:schemeClr val="tx1"/>
                          </a:solidFill>
                          <a:round/>
                          <a:headEnd/>
                          <a:tailEnd/>
                        </a:ln>
                      </p:spPr>
                      <p:txBody>
                        <a:bodyPr lIns="0" tIns="0" rIns="0" bIns="0"/>
                        <a:lstStyle/>
                        <a:p>
                          <a:endParaRPr lang="en-US"/>
                        </a:p>
                      </p:txBody>
                    </p:sp>
                  </p:grpSp>
                  <p:sp>
                    <p:nvSpPr>
                      <p:cNvPr id="98438" name="Line 91"/>
                      <p:cNvSpPr>
                        <a:spLocks noChangeShapeType="1"/>
                      </p:cNvSpPr>
                      <p:nvPr/>
                    </p:nvSpPr>
                    <p:spPr bwMode="auto">
                      <a:xfrm>
                        <a:off x="32" y="0"/>
                        <a:ext cx="90" cy="1"/>
                      </a:xfrm>
                      <a:prstGeom prst="line">
                        <a:avLst/>
                      </a:prstGeom>
                      <a:noFill/>
                      <a:ln w="9525">
                        <a:solidFill>
                          <a:schemeClr val="tx1"/>
                        </a:solidFill>
                        <a:round/>
                        <a:headEnd/>
                        <a:tailEnd/>
                      </a:ln>
                    </p:spPr>
                    <p:txBody>
                      <a:bodyPr lIns="0" tIns="0" rIns="0" bIns="0"/>
                      <a:lstStyle/>
                      <a:p>
                        <a:endParaRPr lang="en-US"/>
                      </a:p>
                    </p:txBody>
                  </p:sp>
                  <p:sp>
                    <p:nvSpPr>
                      <p:cNvPr id="98439" name="Line 92"/>
                      <p:cNvSpPr>
                        <a:spLocks noChangeShapeType="1"/>
                      </p:cNvSpPr>
                      <p:nvPr/>
                    </p:nvSpPr>
                    <p:spPr bwMode="auto">
                      <a:xfrm rot="10800000" flipH="1">
                        <a:off x="0" y="381"/>
                        <a:ext cx="184" cy="203"/>
                      </a:xfrm>
                      <a:prstGeom prst="line">
                        <a:avLst/>
                      </a:prstGeom>
                      <a:noFill/>
                      <a:ln w="9525">
                        <a:solidFill>
                          <a:schemeClr val="tx1"/>
                        </a:solidFill>
                        <a:round/>
                        <a:headEnd/>
                        <a:tailEnd/>
                      </a:ln>
                    </p:spPr>
                    <p:txBody>
                      <a:bodyPr lIns="0" tIns="0" rIns="0" bIns="0"/>
                      <a:lstStyle/>
                      <a:p>
                        <a:endParaRPr lang="en-US"/>
                      </a:p>
                    </p:txBody>
                  </p:sp>
                  <p:sp>
                    <p:nvSpPr>
                      <p:cNvPr id="98440" name="Line 93"/>
                      <p:cNvSpPr>
                        <a:spLocks noChangeShapeType="1"/>
                      </p:cNvSpPr>
                      <p:nvPr/>
                    </p:nvSpPr>
                    <p:spPr bwMode="auto">
                      <a:xfrm>
                        <a:off x="464" y="187"/>
                        <a:ext cx="128" cy="1"/>
                      </a:xfrm>
                      <a:prstGeom prst="line">
                        <a:avLst/>
                      </a:prstGeom>
                      <a:noFill/>
                      <a:ln w="9525">
                        <a:solidFill>
                          <a:schemeClr val="tx1"/>
                        </a:solidFill>
                        <a:round/>
                        <a:headEnd/>
                        <a:tailEnd/>
                      </a:ln>
                    </p:spPr>
                    <p:txBody>
                      <a:bodyPr lIns="0" tIns="0" rIns="0" bIns="0"/>
                      <a:lstStyle/>
                      <a:p>
                        <a:endParaRPr lang="en-US"/>
                      </a:p>
                    </p:txBody>
                  </p:sp>
                </p:grpSp>
                <p:grpSp>
                  <p:nvGrpSpPr>
                    <p:cNvPr id="98358" name="Group 100"/>
                    <p:cNvGrpSpPr>
                      <a:grpSpLocks/>
                    </p:cNvGrpSpPr>
                    <p:nvPr/>
                  </p:nvGrpSpPr>
                  <p:grpSpPr bwMode="auto">
                    <a:xfrm>
                      <a:off x="40" y="3168"/>
                      <a:ext cx="560" cy="414"/>
                      <a:chOff x="0" y="0"/>
                      <a:chExt cx="559" cy="414"/>
                    </a:xfrm>
                  </p:grpSpPr>
                  <p:grpSp>
                    <p:nvGrpSpPr>
                      <p:cNvPr id="98359" name="Group 97"/>
                      <p:cNvGrpSpPr>
                        <a:grpSpLocks/>
                      </p:cNvGrpSpPr>
                      <p:nvPr/>
                    </p:nvGrpSpPr>
                    <p:grpSpPr bwMode="auto">
                      <a:xfrm>
                        <a:off x="70" y="9"/>
                        <a:ext cx="362" cy="405"/>
                        <a:chOff x="0" y="0"/>
                        <a:chExt cx="362" cy="404"/>
                      </a:xfrm>
                    </p:grpSpPr>
                    <p:sp>
                      <p:nvSpPr>
                        <p:cNvPr id="98435" name="AutoShape 95"/>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436" name="Line 96"/>
                        <p:cNvSpPr>
                          <a:spLocks noChangeShapeType="1"/>
                        </p:cNvSpPr>
                        <p:nvPr/>
                      </p:nvSpPr>
                      <p:spPr bwMode="auto">
                        <a:xfrm>
                          <a:off x="8" y="0"/>
                          <a:ext cx="1" cy="185"/>
                        </a:xfrm>
                        <a:prstGeom prst="line">
                          <a:avLst/>
                        </a:prstGeom>
                        <a:noFill/>
                        <a:ln w="9525">
                          <a:solidFill>
                            <a:schemeClr val="tx1"/>
                          </a:solidFill>
                          <a:round/>
                          <a:headEnd/>
                          <a:tailEnd/>
                        </a:ln>
                      </p:spPr>
                      <p:txBody>
                        <a:bodyPr lIns="0" tIns="0" rIns="0" bIns="0"/>
                        <a:lstStyle/>
                        <a:p>
                          <a:endParaRPr lang="en-US"/>
                        </a:p>
                      </p:txBody>
                    </p:sp>
                  </p:grpSp>
                  <p:sp>
                    <p:nvSpPr>
                      <p:cNvPr id="98433" name="Line 98"/>
                      <p:cNvSpPr>
                        <a:spLocks noChangeShapeType="1"/>
                      </p:cNvSpPr>
                      <p:nvPr/>
                    </p:nvSpPr>
                    <p:spPr bwMode="auto">
                      <a:xfrm>
                        <a:off x="0" y="0"/>
                        <a:ext cx="90" cy="1"/>
                      </a:xfrm>
                      <a:prstGeom prst="line">
                        <a:avLst/>
                      </a:prstGeom>
                      <a:noFill/>
                      <a:ln w="9525">
                        <a:solidFill>
                          <a:schemeClr val="tx1"/>
                        </a:solidFill>
                        <a:round/>
                        <a:headEnd/>
                        <a:tailEnd/>
                      </a:ln>
                    </p:spPr>
                    <p:txBody>
                      <a:bodyPr lIns="0" tIns="0" rIns="0" bIns="0"/>
                      <a:lstStyle/>
                      <a:p>
                        <a:endParaRPr lang="en-US"/>
                      </a:p>
                    </p:txBody>
                  </p:sp>
                  <p:sp>
                    <p:nvSpPr>
                      <p:cNvPr id="98434" name="Line 99"/>
                      <p:cNvSpPr>
                        <a:spLocks noChangeShapeType="1"/>
                      </p:cNvSpPr>
                      <p:nvPr/>
                    </p:nvSpPr>
                    <p:spPr bwMode="auto">
                      <a:xfrm>
                        <a:off x="431" y="187"/>
                        <a:ext cx="128" cy="1"/>
                      </a:xfrm>
                      <a:prstGeom prst="line">
                        <a:avLst/>
                      </a:prstGeom>
                      <a:noFill/>
                      <a:ln w="9525">
                        <a:solidFill>
                          <a:schemeClr val="tx1"/>
                        </a:solidFill>
                        <a:round/>
                        <a:headEnd/>
                        <a:tailEnd/>
                      </a:ln>
                    </p:spPr>
                    <p:txBody>
                      <a:bodyPr lIns="0" tIns="0" rIns="0" bIns="0"/>
                      <a:lstStyle/>
                      <a:p>
                        <a:endParaRPr lang="en-US"/>
                      </a:p>
                    </p:txBody>
                  </p:sp>
                </p:grpSp>
              </p:grpSp>
              <p:grpSp>
                <p:nvGrpSpPr>
                  <p:cNvPr id="98360" name="Group 104"/>
                  <p:cNvGrpSpPr>
                    <a:grpSpLocks/>
                  </p:cNvGrpSpPr>
                  <p:nvPr/>
                </p:nvGrpSpPr>
                <p:grpSpPr bwMode="auto">
                  <a:xfrm>
                    <a:off x="24" y="3313"/>
                    <a:ext cx="264" cy="224"/>
                    <a:chOff x="0" y="0"/>
                    <a:chExt cx="264" cy="224"/>
                  </a:xfrm>
                </p:grpSpPr>
                <p:sp>
                  <p:nvSpPr>
                    <p:cNvPr id="98424" name="Rectangle 102"/>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425" name="Rectangle 103"/>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A</a:t>
                      </a:r>
                    </a:p>
                  </p:txBody>
                </p:sp>
              </p:grpSp>
            </p:grpSp>
            <p:grpSp>
              <p:nvGrpSpPr>
                <p:cNvPr id="98361" name="Group 190"/>
                <p:cNvGrpSpPr>
                  <a:grpSpLocks/>
                </p:cNvGrpSpPr>
                <p:nvPr/>
              </p:nvGrpSpPr>
              <p:grpSpPr bwMode="auto">
                <a:xfrm>
                  <a:off x="0" y="0"/>
                  <a:ext cx="960" cy="3674"/>
                  <a:chOff x="0" y="0"/>
                  <a:chExt cx="960" cy="3674"/>
                </a:xfrm>
              </p:grpSpPr>
              <p:grpSp>
                <p:nvGrpSpPr>
                  <p:cNvPr id="98362" name="Group 159"/>
                  <p:cNvGrpSpPr>
                    <a:grpSpLocks/>
                  </p:cNvGrpSpPr>
                  <p:nvPr/>
                </p:nvGrpSpPr>
                <p:grpSpPr bwMode="auto">
                  <a:xfrm>
                    <a:off x="0" y="0"/>
                    <a:ext cx="584" cy="3674"/>
                    <a:chOff x="0" y="0"/>
                    <a:chExt cx="584" cy="3674"/>
                  </a:xfrm>
                </p:grpSpPr>
                <p:grpSp>
                  <p:nvGrpSpPr>
                    <p:cNvPr id="98363" name="Group 113"/>
                    <p:cNvGrpSpPr>
                      <a:grpSpLocks/>
                    </p:cNvGrpSpPr>
                    <p:nvPr/>
                  </p:nvGrpSpPr>
                  <p:grpSpPr bwMode="auto">
                    <a:xfrm>
                      <a:off x="0" y="0"/>
                      <a:ext cx="576" cy="506"/>
                      <a:chOff x="0" y="0"/>
                      <a:chExt cx="576" cy="506"/>
                    </a:xfrm>
                  </p:grpSpPr>
                  <p:grpSp>
                    <p:nvGrpSpPr>
                      <p:cNvPr id="98364" name="Group 108"/>
                      <p:cNvGrpSpPr>
                        <a:grpSpLocks/>
                      </p:cNvGrpSpPr>
                      <p:nvPr/>
                    </p:nvGrpSpPr>
                    <p:grpSpPr bwMode="auto">
                      <a:xfrm>
                        <a:off x="214" y="101"/>
                        <a:ext cx="362" cy="405"/>
                        <a:chOff x="0" y="0"/>
                        <a:chExt cx="362" cy="404"/>
                      </a:xfrm>
                    </p:grpSpPr>
                    <p:sp>
                      <p:nvSpPr>
                        <p:cNvPr id="98409" name="AutoShape 106"/>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410" name="Line 107"/>
                        <p:cNvSpPr>
                          <a:spLocks noChangeShapeType="1"/>
                        </p:cNvSpPr>
                        <p:nvPr/>
                      </p:nvSpPr>
                      <p:spPr bwMode="auto">
                        <a:xfrm>
                          <a:off x="9" y="0"/>
                          <a:ext cx="1" cy="185"/>
                        </a:xfrm>
                        <a:prstGeom prst="line">
                          <a:avLst/>
                        </a:prstGeom>
                        <a:noFill/>
                        <a:ln w="9525">
                          <a:solidFill>
                            <a:schemeClr val="tx1"/>
                          </a:solidFill>
                          <a:round/>
                          <a:headEnd/>
                          <a:tailEnd/>
                        </a:ln>
                      </p:spPr>
                      <p:txBody>
                        <a:bodyPr lIns="0" tIns="0" rIns="0" bIns="0"/>
                        <a:lstStyle/>
                        <a:p>
                          <a:endParaRPr lang="en-US"/>
                        </a:p>
                      </p:txBody>
                    </p:sp>
                  </p:grpSp>
                  <p:grpSp>
                    <p:nvGrpSpPr>
                      <p:cNvPr id="98365" name="Group 111"/>
                      <p:cNvGrpSpPr>
                        <a:grpSpLocks/>
                      </p:cNvGrpSpPr>
                      <p:nvPr/>
                    </p:nvGrpSpPr>
                    <p:grpSpPr bwMode="auto">
                      <a:xfrm>
                        <a:off x="0" y="0"/>
                        <a:ext cx="176" cy="224"/>
                        <a:chOff x="0" y="0"/>
                        <a:chExt cx="176" cy="224"/>
                      </a:xfrm>
                    </p:grpSpPr>
                    <p:sp>
                      <p:nvSpPr>
                        <p:cNvPr id="98407" name="Rectangle 109"/>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408" name="Rectangle 110"/>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sp>
                    <p:nvSpPr>
                      <p:cNvPr id="98406" name="Line 112"/>
                      <p:cNvSpPr>
                        <a:spLocks noChangeShapeType="1"/>
                      </p:cNvSpPr>
                      <p:nvPr/>
                    </p:nvSpPr>
                    <p:spPr bwMode="auto">
                      <a:xfrm>
                        <a:off x="144" y="92"/>
                        <a:ext cx="90" cy="1"/>
                      </a:xfrm>
                      <a:prstGeom prst="line">
                        <a:avLst/>
                      </a:prstGeom>
                      <a:noFill/>
                      <a:ln w="9525">
                        <a:solidFill>
                          <a:schemeClr val="tx1"/>
                        </a:solidFill>
                        <a:round/>
                        <a:headEnd/>
                        <a:tailEnd/>
                      </a:ln>
                    </p:spPr>
                    <p:txBody>
                      <a:bodyPr lIns="0" tIns="0" rIns="0" bIns="0"/>
                      <a:lstStyle/>
                      <a:p>
                        <a:endParaRPr lang="en-US"/>
                      </a:p>
                    </p:txBody>
                  </p:sp>
                </p:grpSp>
                <p:grpSp>
                  <p:nvGrpSpPr>
                    <p:cNvPr id="95424" name="Group 122"/>
                    <p:cNvGrpSpPr>
                      <a:grpSpLocks/>
                    </p:cNvGrpSpPr>
                    <p:nvPr/>
                  </p:nvGrpSpPr>
                  <p:grpSpPr bwMode="auto">
                    <a:xfrm>
                      <a:off x="0" y="473"/>
                      <a:ext cx="576" cy="666"/>
                      <a:chOff x="0" y="0"/>
                      <a:chExt cx="576" cy="666"/>
                    </a:xfrm>
                  </p:grpSpPr>
                  <p:grpSp>
                    <p:nvGrpSpPr>
                      <p:cNvPr id="95425" name="Group 116"/>
                      <p:cNvGrpSpPr>
                        <a:grpSpLocks/>
                      </p:cNvGrpSpPr>
                      <p:nvPr/>
                    </p:nvGrpSpPr>
                    <p:grpSpPr bwMode="auto">
                      <a:xfrm>
                        <a:off x="214" y="261"/>
                        <a:ext cx="362" cy="405"/>
                        <a:chOff x="0" y="0"/>
                        <a:chExt cx="362" cy="404"/>
                      </a:xfrm>
                    </p:grpSpPr>
                    <p:sp>
                      <p:nvSpPr>
                        <p:cNvPr id="98402" name="AutoShape 114"/>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403" name="Line 115"/>
                        <p:cNvSpPr>
                          <a:spLocks noChangeShapeType="1"/>
                        </p:cNvSpPr>
                        <p:nvPr/>
                      </p:nvSpPr>
                      <p:spPr bwMode="auto">
                        <a:xfrm>
                          <a:off x="9" y="0"/>
                          <a:ext cx="1" cy="185"/>
                        </a:xfrm>
                        <a:prstGeom prst="line">
                          <a:avLst/>
                        </a:prstGeom>
                        <a:noFill/>
                        <a:ln w="9525">
                          <a:solidFill>
                            <a:schemeClr val="tx1"/>
                          </a:solidFill>
                          <a:round/>
                          <a:headEnd/>
                          <a:tailEnd/>
                        </a:ln>
                      </p:spPr>
                      <p:txBody>
                        <a:bodyPr lIns="0" tIns="0" rIns="0" bIns="0"/>
                        <a:lstStyle/>
                        <a:p>
                          <a:endParaRPr lang="en-US"/>
                        </a:p>
                      </p:txBody>
                    </p:sp>
                  </p:grpSp>
                  <p:grpSp>
                    <p:nvGrpSpPr>
                      <p:cNvPr id="95426" name="Group 119"/>
                      <p:cNvGrpSpPr>
                        <a:grpSpLocks/>
                      </p:cNvGrpSpPr>
                      <p:nvPr/>
                    </p:nvGrpSpPr>
                    <p:grpSpPr bwMode="auto">
                      <a:xfrm>
                        <a:off x="0" y="160"/>
                        <a:ext cx="176" cy="224"/>
                        <a:chOff x="0" y="0"/>
                        <a:chExt cx="176" cy="224"/>
                      </a:xfrm>
                    </p:grpSpPr>
                    <p:sp>
                      <p:nvSpPr>
                        <p:cNvPr id="98400" name="Rectangle 117"/>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401" name="Rectangle 118"/>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sp>
                    <p:nvSpPr>
                      <p:cNvPr id="98398" name="Line 120"/>
                      <p:cNvSpPr>
                        <a:spLocks noChangeShapeType="1"/>
                      </p:cNvSpPr>
                      <p:nvPr/>
                    </p:nvSpPr>
                    <p:spPr bwMode="auto">
                      <a:xfrm>
                        <a:off x="144" y="253"/>
                        <a:ext cx="90" cy="1"/>
                      </a:xfrm>
                      <a:prstGeom prst="line">
                        <a:avLst/>
                      </a:prstGeom>
                      <a:noFill/>
                      <a:ln w="9525">
                        <a:solidFill>
                          <a:schemeClr val="tx1"/>
                        </a:solidFill>
                        <a:round/>
                        <a:headEnd/>
                        <a:tailEnd/>
                      </a:ln>
                    </p:spPr>
                    <p:txBody>
                      <a:bodyPr lIns="0" tIns="0" rIns="0" bIns="0"/>
                      <a:lstStyle/>
                      <a:p>
                        <a:endParaRPr lang="en-US"/>
                      </a:p>
                    </p:txBody>
                  </p:sp>
                  <p:sp>
                    <p:nvSpPr>
                      <p:cNvPr id="98399" name="Line 121"/>
                      <p:cNvSpPr>
                        <a:spLocks noChangeShapeType="1"/>
                      </p:cNvSpPr>
                      <p:nvPr/>
                    </p:nvSpPr>
                    <p:spPr bwMode="auto">
                      <a:xfrm rot="10800000" flipH="1">
                        <a:off x="112" y="0"/>
                        <a:ext cx="184" cy="202"/>
                      </a:xfrm>
                      <a:prstGeom prst="line">
                        <a:avLst/>
                      </a:prstGeom>
                      <a:noFill/>
                      <a:ln w="9525">
                        <a:solidFill>
                          <a:schemeClr val="tx1"/>
                        </a:solidFill>
                        <a:round/>
                        <a:headEnd/>
                        <a:tailEnd/>
                      </a:ln>
                    </p:spPr>
                    <p:txBody>
                      <a:bodyPr lIns="0" tIns="0" rIns="0" bIns="0"/>
                      <a:lstStyle/>
                      <a:p>
                        <a:endParaRPr lang="en-US"/>
                      </a:p>
                    </p:txBody>
                  </p:sp>
                </p:grpSp>
                <p:grpSp>
                  <p:nvGrpSpPr>
                    <p:cNvPr id="95427" name="Group 131"/>
                    <p:cNvGrpSpPr>
                      <a:grpSpLocks/>
                    </p:cNvGrpSpPr>
                    <p:nvPr/>
                  </p:nvGrpSpPr>
                  <p:grpSpPr bwMode="auto">
                    <a:xfrm>
                      <a:off x="8" y="1115"/>
                      <a:ext cx="576" cy="667"/>
                      <a:chOff x="0" y="0"/>
                      <a:chExt cx="576" cy="666"/>
                    </a:xfrm>
                  </p:grpSpPr>
                  <p:grpSp>
                    <p:nvGrpSpPr>
                      <p:cNvPr id="95428" name="Group 125"/>
                      <p:cNvGrpSpPr>
                        <a:grpSpLocks/>
                      </p:cNvGrpSpPr>
                      <p:nvPr/>
                    </p:nvGrpSpPr>
                    <p:grpSpPr bwMode="auto">
                      <a:xfrm>
                        <a:off x="214" y="261"/>
                        <a:ext cx="362" cy="405"/>
                        <a:chOff x="0" y="0"/>
                        <a:chExt cx="362" cy="404"/>
                      </a:xfrm>
                    </p:grpSpPr>
                    <p:sp>
                      <p:nvSpPr>
                        <p:cNvPr id="98394" name="AutoShape 123"/>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395" name="Line 124"/>
                        <p:cNvSpPr>
                          <a:spLocks noChangeShapeType="1"/>
                        </p:cNvSpPr>
                        <p:nvPr/>
                      </p:nvSpPr>
                      <p:spPr bwMode="auto">
                        <a:xfrm>
                          <a:off x="9" y="0"/>
                          <a:ext cx="1" cy="185"/>
                        </a:xfrm>
                        <a:prstGeom prst="line">
                          <a:avLst/>
                        </a:prstGeom>
                        <a:noFill/>
                        <a:ln w="9525">
                          <a:solidFill>
                            <a:schemeClr val="tx1"/>
                          </a:solidFill>
                          <a:round/>
                          <a:headEnd/>
                          <a:tailEnd/>
                        </a:ln>
                      </p:spPr>
                      <p:txBody>
                        <a:bodyPr lIns="0" tIns="0" rIns="0" bIns="0"/>
                        <a:lstStyle/>
                        <a:p>
                          <a:endParaRPr lang="en-US"/>
                        </a:p>
                      </p:txBody>
                    </p:sp>
                  </p:grpSp>
                  <p:grpSp>
                    <p:nvGrpSpPr>
                      <p:cNvPr id="95429" name="Group 128"/>
                      <p:cNvGrpSpPr>
                        <a:grpSpLocks/>
                      </p:cNvGrpSpPr>
                      <p:nvPr/>
                    </p:nvGrpSpPr>
                    <p:grpSpPr bwMode="auto">
                      <a:xfrm>
                        <a:off x="0" y="160"/>
                        <a:ext cx="176" cy="224"/>
                        <a:chOff x="0" y="0"/>
                        <a:chExt cx="176" cy="224"/>
                      </a:xfrm>
                    </p:grpSpPr>
                    <p:sp>
                      <p:nvSpPr>
                        <p:cNvPr id="98392" name="Rectangle 126"/>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393" name="Rectangle 127"/>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sp>
                    <p:nvSpPr>
                      <p:cNvPr id="98390" name="Line 129"/>
                      <p:cNvSpPr>
                        <a:spLocks noChangeShapeType="1"/>
                      </p:cNvSpPr>
                      <p:nvPr/>
                    </p:nvSpPr>
                    <p:spPr bwMode="auto">
                      <a:xfrm>
                        <a:off x="144" y="253"/>
                        <a:ext cx="90" cy="1"/>
                      </a:xfrm>
                      <a:prstGeom prst="line">
                        <a:avLst/>
                      </a:prstGeom>
                      <a:noFill/>
                      <a:ln w="9525">
                        <a:solidFill>
                          <a:schemeClr val="tx1"/>
                        </a:solidFill>
                        <a:round/>
                        <a:headEnd/>
                        <a:tailEnd/>
                      </a:ln>
                    </p:spPr>
                    <p:txBody>
                      <a:bodyPr lIns="0" tIns="0" rIns="0" bIns="0"/>
                      <a:lstStyle/>
                      <a:p>
                        <a:endParaRPr lang="en-US"/>
                      </a:p>
                    </p:txBody>
                  </p:sp>
                  <p:sp>
                    <p:nvSpPr>
                      <p:cNvPr id="98391" name="Line 130"/>
                      <p:cNvSpPr>
                        <a:spLocks noChangeShapeType="1"/>
                      </p:cNvSpPr>
                      <p:nvPr/>
                    </p:nvSpPr>
                    <p:spPr bwMode="auto">
                      <a:xfrm rot="10800000" flipH="1">
                        <a:off x="112" y="0"/>
                        <a:ext cx="184" cy="202"/>
                      </a:xfrm>
                      <a:prstGeom prst="line">
                        <a:avLst/>
                      </a:prstGeom>
                      <a:noFill/>
                      <a:ln w="9525">
                        <a:solidFill>
                          <a:schemeClr val="tx1"/>
                        </a:solidFill>
                        <a:round/>
                        <a:headEnd/>
                        <a:tailEnd/>
                      </a:ln>
                    </p:spPr>
                    <p:txBody>
                      <a:bodyPr lIns="0" tIns="0" rIns="0" bIns="0"/>
                      <a:lstStyle/>
                      <a:p>
                        <a:endParaRPr lang="en-US"/>
                      </a:p>
                    </p:txBody>
                  </p:sp>
                </p:grpSp>
                <p:grpSp>
                  <p:nvGrpSpPr>
                    <p:cNvPr id="95430" name="Group 140"/>
                    <p:cNvGrpSpPr>
                      <a:grpSpLocks/>
                    </p:cNvGrpSpPr>
                    <p:nvPr/>
                  </p:nvGrpSpPr>
                  <p:grpSpPr bwMode="auto">
                    <a:xfrm>
                      <a:off x="8" y="1749"/>
                      <a:ext cx="576" cy="666"/>
                      <a:chOff x="0" y="0"/>
                      <a:chExt cx="576" cy="666"/>
                    </a:xfrm>
                  </p:grpSpPr>
                  <p:grpSp>
                    <p:nvGrpSpPr>
                      <p:cNvPr id="95431" name="Group 134"/>
                      <p:cNvGrpSpPr>
                        <a:grpSpLocks/>
                      </p:cNvGrpSpPr>
                      <p:nvPr/>
                    </p:nvGrpSpPr>
                    <p:grpSpPr bwMode="auto">
                      <a:xfrm>
                        <a:off x="214" y="261"/>
                        <a:ext cx="362" cy="405"/>
                        <a:chOff x="0" y="0"/>
                        <a:chExt cx="362" cy="404"/>
                      </a:xfrm>
                    </p:grpSpPr>
                    <p:sp>
                      <p:nvSpPr>
                        <p:cNvPr id="98386" name="AutoShape 132"/>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387" name="Line 133"/>
                        <p:cNvSpPr>
                          <a:spLocks noChangeShapeType="1"/>
                        </p:cNvSpPr>
                        <p:nvPr/>
                      </p:nvSpPr>
                      <p:spPr bwMode="auto">
                        <a:xfrm>
                          <a:off x="9" y="0"/>
                          <a:ext cx="1" cy="185"/>
                        </a:xfrm>
                        <a:prstGeom prst="line">
                          <a:avLst/>
                        </a:prstGeom>
                        <a:noFill/>
                        <a:ln w="9525">
                          <a:solidFill>
                            <a:schemeClr val="tx1"/>
                          </a:solidFill>
                          <a:round/>
                          <a:headEnd/>
                          <a:tailEnd/>
                        </a:ln>
                      </p:spPr>
                      <p:txBody>
                        <a:bodyPr lIns="0" tIns="0" rIns="0" bIns="0"/>
                        <a:lstStyle/>
                        <a:p>
                          <a:endParaRPr lang="en-US"/>
                        </a:p>
                      </p:txBody>
                    </p:sp>
                  </p:grpSp>
                  <p:grpSp>
                    <p:nvGrpSpPr>
                      <p:cNvPr id="95432" name="Group 137"/>
                      <p:cNvGrpSpPr>
                        <a:grpSpLocks/>
                      </p:cNvGrpSpPr>
                      <p:nvPr/>
                    </p:nvGrpSpPr>
                    <p:grpSpPr bwMode="auto">
                      <a:xfrm>
                        <a:off x="0" y="160"/>
                        <a:ext cx="176" cy="224"/>
                        <a:chOff x="0" y="0"/>
                        <a:chExt cx="176" cy="224"/>
                      </a:xfrm>
                    </p:grpSpPr>
                    <p:sp>
                      <p:nvSpPr>
                        <p:cNvPr id="98384" name="Rectangle 135"/>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385" name="Rectangle 136"/>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sp>
                    <p:nvSpPr>
                      <p:cNvPr id="98382" name="Line 138"/>
                      <p:cNvSpPr>
                        <a:spLocks noChangeShapeType="1"/>
                      </p:cNvSpPr>
                      <p:nvPr/>
                    </p:nvSpPr>
                    <p:spPr bwMode="auto">
                      <a:xfrm>
                        <a:off x="144" y="253"/>
                        <a:ext cx="90" cy="1"/>
                      </a:xfrm>
                      <a:prstGeom prst="line">
                        <a:avLst/>
                      </a:prstGeom>
                      <a:noFill/>
                      <a:ln w="9525">
                        <a:solidFill>
                          <a:schemeClr val="tx1"/>
                        </a:solidFill>
                        <a:round/>
                        <a:headEnd/>
                        <a:tailEnd/>
                      </a:ln>
                    </p:spPr>
                    <p:txBody>
                      <a:bodyPr lIns="0" tIns="0" rIns="0" bIns="0"/>
                      <a:lstStyle/>
                      <a:p>
                        <a:endParaRPr lang="en-US"/>
                      </a:p>
                    </p:txBody>
                  </p:sp>
                  <p:sp>
                    <p:nvSpPr>
                      <p:cNvPr id="98383" name="Line 139"/>
                      <p:cNvSpPr>
                        <a:spLocks noChangeShapeType="1"/>
                      </p:cNvSpPr>
                      <p:nvPr/>
                    </p:nvSpPr>
                    <p:spPr bwMode="auto">
                      <a:xfrm rot="10800000" flipH="1">
                        <a:off x="112" y="0"/>
                        <a:ext cx="184" cy="202"/>
                      </a:xfrm>
                      <a:prstGeom prst="line">
                        <a:avLst/>
                      </a:prstGeom>
                      <a:noFill/>
                      <a:ln w="9525">
                        <a:solidFill>
                          <a:schemeClr val="tx1"/>
                        </a:solidFill>
                        <a:round/>
                        <a:headEnd/>
                        <a:tailEnd/>
                      </a:ln>
                    </p:spPr>
                    <p:txBody>
                      <a:bodyPr lIns="0" tIns="0" rIns="0" bIns="0"/>
                      <a:lstStyle/>
                      <a:p>
                        <a:endParaRPr lang="en-US"/>
                      </a:p>
                    </p:txBody>
                  </p:sp>
                </p:grpSp>
                <p:grpSp>
                  <p:nvGrpSpPr>
                    <p:cNvPr id="95435" name="Group 149"/>
                    <p:cNvGrpSpPr>
                      <a:grpSpLocks/>
                    </p:cNvGrpSpPr>
                    <p:nvPr/>
                  </p:nvGrpSpPr>
                  <p:grpSpPr bwMode="auto">
                    <a:xfrm>
                      <a:off x="8" y="2374"/>
                      <a:ext cx="576" cy="667"/>
                      <a:chOff x="0" y="0"/>
                      <a:chExt cx="576" cy="666"/>
                    </a:xfrm>
                  </p:grpSpPr>
                  <p:grpSp>
                    <p:nvGrpSpPr>
                      <p:cNvPr id="95436" name="Group 143"/>
                      <p:cNvGrpSpPr>
                        <a:grpSpLocks/>
                      </p:cNvGrpSpPr>
                      <p:nvPr/>
                    </p:nvGrpSpPr>
                    <p:grpSpPr bwMode="auto">
                      <a:xfrm>
                        <a:off x="214" y="261"/>
                        <a:ext cx="362" cy="405"/>
                        <a:chOff x="0" y="0"/>
                        <a:chExt cx="362" cy="404"/>
                      </a:xfrm>
                    </p:grpSpPr>
                    <p:sp>
                      <p:nvSpPr>
                        <p:cNvPr id="98378" name="AutoShape 141"/>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379" name="Line 142"/>
                        <p:cNvSpPr>
                          <a:spLocks noChangeShapeType="1"/>
                        </p:cNvSpPr>
                        <p:nvPr/>
                      </p:nvSpPr>
                      <p:spPr bwMode="auto">
                        <a:xfrm>
                          <a:off x="9" y="0"/>
                          <a:ext cx="1" cy="185"/>
                        </a:xfrm>
                        <a:prstGeom prst="line">
                          <a:avLst/>
                        </a:prstGeom>
                        <a:noFill/>
                        <a:ln w="9525">
                          <a:solidFill>
                            <a:schemeClr val="tx1"/>
                          </a:solidFill>
                          <a:round/>
                          <a:headEnd/>
                          <a:tailEnd/>
                        </a:ln>
                      </p:spPr>
                      <p:txBody>
                        <a:bodyPr lIns="0" tIns="0" rIns="0" bIns="0"/>
                        <a:lstStyle/>
                        <a:p>
                          <a:endParaRPr lang="en-US"/>
                        </a:p>
                      </p:txBody>
                    </p:sp>
                  </p:grpSp>
                  <p:grpSp>
                    <p:nvGrpSpPr>
                      <p:cNvPr id="95437" name="Group 146"/>
                      <p:cNvGrpSpPr>
                        <a:grpSpLocks/>
                      </p:cNvGrpSpPr>
                      <p:nvPr/>
                    </p:nvGrpSpPr>
                    <p:grpSpPr bwMode="auto">
                      <a:xfrm>
                        <a:off x="0" y="160"/>
                        <a:ext cx="176" cy="224"/>
                        <a:chOff x="0" y="0"/>
                        <a:chExt cx="176" cy="224"/>
                      </a:xfrm>
                    </p:grpSpPr>
                    <p:sp>
                      <p:nvSpPr>
                        <p:cNvPr id="98376" name="Rectangle 144"/>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377" name="Rectangle 145"/>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sp>
                    <p:nvSpPr>
                      <p:cNvPr id="98374" name="Line 147"/>
                      <p:cNvSpPr>
                        <a:spLocks noChangeShapeType="1"/>
                      </p:cNvSpPr>
                      <p:nvPr/>
                    </p:nvSpPr>
                    <p:spPr bwMode="auto">
                      <a:xfrm>
                        <a:off x="144" y="253"/>
                        <a:ext cx="90" cy="1"/>
                      </a:xfrm>
                      <a:prstGeom prst="line">
                        <a:avLst/>
                      </a:prstGeom>
                      <a:noFill/>
                      <a:ln w="9525">
                        <a:solidFill>
                          <a:schemeClr val="tx1"/>
                        </a:solidFill>
                        <a:round/>
                        <a:headEnd/>
                        <a:tailEnd/>
                      </a:ln>
                    </p:spPr>
                    <p:txBody>
                      <a:bodyPr lIns="0" tIns="0" rIns="0" bIns="0"/>
                      <a:lstStyle/>
                      <a:p>
                        <a:endParaRPr lang="en-US"/>
                      </a:p>
                    </p:txBody>
                  </p:sp>
                  <p:sp>
                    <p:nvSpPr>
                      <p:cNvPr id="98375" name="Line 148"/>
                      <p:cNvSpPr>
                        <a:spLocks noChangeShapeType="1"/>
                      </p:cNvSpPr>
                      <p:nvPr/>
                    </p:nvSpPr>
                    <p:spPr bwMode="auto">
                      <a:xfrm rot="10800000" flipH="1">
                        <a:off x="112" y="0"/>
                        <a:ext cx="184" cy="202"/>
                      </a:xfrm>
                      <a:prstGeom prst="line">
                        <a:avLst/>
                      </a:prstGeom>
                      <a:noFill/>
                      <a:ln w="9525">
                        <a:solidFill>
                          <a:schemeClr val="tx1"/>
                        </a:solidFill>
                        <a:round/>
                        <a:headEnd/>
                        <a:tailEnd/>
                      </a:ln>
                    </p:spPr>
                    <p:txBody>
                      <a:bodyPr lIns="0" tIns="0" rIns="0" bIns="0"/>
                      <a:lstStyle/>
                      <a:p>
                        <a:endParaRPr lang="en-US"/>
                      </a:p>
                    </p:txBody>
                  </p:sp>
                </p:grpSp>
                <p:grpSp>
                  <p:nvGrpSpPr>
                    <p:cNvPr id="95438" name="Group 158"/>
                    <p:cNvGrpSpPr>
                      <a:grpSpLocks/>
                    </p:cNvGrpSpPr>
                    <p:nvPr/>
                  </p:nvGrpSpPr>
                  <p:grpSpPr bwMode="auto">
                    <a:xfrm>
                      <a:off x="8" y="3008"/>
                      <a:ext cx="576" cy="666"/>
                      <a:chOff x="0" y="0"/>
                      <a:chExt cx="576" cy="666"/>
                    </a:xfrm>
                  </p:grpSpPr>
                  <p:grpSp>
                    <p:nvGrpSpPr>
                      <p:cNvPr id="95439" name="Group 152"/>
                      <p:cNvGrpSpPr>
                        <a:grpSpLocks/>
                      </p:cNvGrpSpPr>
                      <p:nvPr/>
                    </p:nvGrpSpPr>
                    <p:grpSpPr bwMode="auto">
                      <a:xfrm>
                        <a:off x="214" y="261"/>
                        <a:ext cx="362" cy="405"/>
                        <a:chOff x="0" y="0"/>
                        <a:chExt cx="362" cy="404"/>
                      </a:xfrm>
                    </p:grpSpPr>
                    <p:sp>
                      <p:nvSpPr>
                        <p:cNvPr id="98370" name="AutoShape 150"/>
                        <p:cNvSpPr>
                          <a:spLocks/>
                        </p:cNvSpPr>
                        <p:nvPr/>
                      </p:nvSpPr>
                      <p:spPr bwMode="auto">
                        <a:xfrm>
                          <a:off x="0" y="59"/>
                          <a:ext cx="362" cy="345"/>
                        </a:xfrm>
                        <a:prstGeom prst="pentagon">
                          <a:avLst/>
                        </a:prstGeom>
                        <a:solidFill>
                          <a:srgbClr val="FFCC99"/>
                        </a:solidFill>
                        <a:ln w="9525">
                          <a:solidFill>
                            <a:schemeClr val="tx1"/>
                          </a:solidFill>
                          <a:round/>
                          <a:headEnd/>
                          <a:tailEnd/>
                        </a:ln>
                      </p:spPr>
                      <p:txBody>
                        <a:bodyPr lIns="0" tIns="0" rIns="0" bIns="0"/>
                        <a:lstStyle/>
                        <a:p>
                          <a:endParaRPr lang="en-US"/>
                        </a:p>
                      </p:txBody>
                    </p:sp>
                    <p:sp>
                      <p:nvSpPr>
                        <p:cNvPr id="98371" name="Line 151"/>
                        <p:cNvSpPr>
                          <a:spLocks noChangeShapeType="1"/>
                        </p:cNvSpPr>
                        <p:nvPr/>
                      </p:nvSpPr>
                      <p:spPr bwMode="auto">
                        <a:xfrm>
                          <a:off x="9" y="0"/>
                          <a:ext cx="1" cy="185"/>
                        </a:xfrm>
                        <a:prstGeom prst="line">
                          <a:avLst/>
                        </a:prstGeom>
                        <a:noFill/>
                        <a:ln w="9525">
                          <a:solidFill>
                            <a:schemeClr val="tx1"/>
                          </a:solidFill>
                          <a:round/>
                          <a:headEnd/>
                          <a:tailEnd/>
                        </a:ln>
                      </p:spPr>
                      <p:txBody>
                        <a:bodyPr lIns="0" tIns="0" rIns="0" bIns="0"/>
                        <a:lstStyle/>
                        <a:p>
                          <a:endParaRPr lang="en-US"/>
                        </a:p>
                      </p:txBody>
                    </p:sp>
                  </p:grpSp>
                  <p:grpSp>
                    <p:nvGrpSpPr>
                      <p:cNvPr id="95440" name="Group 155"/>
                      <p:cNvGrpSpPr>
                        <a:grpSpLocks/>
                      </p:cNvGrpSpPr>
                      <p:nvPr/>
                    </p:nvGrpSpPr>
                    <p:grpSpPr bwMode="auto">
                      <a:xfrm>
                        <a:off x="0" y="160"/>
                        <a:ext cx="176" cy="224"/>
                        <a:chOff x="0" y="0"/>
                        <a:chExt cx="176" cy="224"/>
                      </a:xfrm>
                    </p:grpSpPr>
                    <p:sp>
                      <p:nvSpPr>
                        <p:cNvPr id="98368" name="Rectangle 153"/>
                        <p:cNvSpPr>
                          <a:spLocks/>
                        </p:cNvSpPr>
                        <p:nvPr/>
                      </p:nvSpPr>
                      <p:spPr bwMode="auto">
                        <a:xfrm>
                          <a:off x="0" y="0"/>
                          <a:ext cx="176" cy="202"/>
                        </a:xfrm>
                        <a:prstGeom prst="rect">
                          <a:avLst/>
                        </a:prstGeom>
                        <a:solidFill>
                          <a:srgbClr val="FF99CC"/>
                        </a:solidFill>
                        <a:ln w="9525">
                          <a:noFill/>
                          <a:miter lim="800000"/>
                          <a:headEnd/>
                          <a:tailEnd/>
                        </a:ln>
                      </p:spPr>
                      <p:txBody>
                        <a:bodyPr lIns="0" tIns="0" rIns="0" bIns="0"/>
                        <a:lstStyle/>
                        <a:p>
                          <a:endParaRPr lang="en-US"/>
                        </a:p>
                      </p:txBody>
                    </p:sp>
                    <p:sp>
                      <p:nvSpPr>
                        <p:cNvPr id="98369" name="Rectangle 154"/>
                        <p:cNvSpPr>
                          <a:spLocks/>
                        </p:cNvSpPr>
                        <p:nvPr/>
                      </p:nvSpPr>
                      <p:spPr bwMode="auto">
                        <a:xfrm>
                          <a:off x="0" y="0"/>
                          <a:ext cx="175" cy="224"/>
                        </a:xfrm>
                        <a:prstGeom prst="rect">
                          <a:avLst/>
                        </a:prstGeom>
                        <a:noFill/>
                        <a:ln w="12700">
                          <a:noFill/>
                          <a:miter lim="800000"/>
                          <a:headEnd/>
                          <a:tailEnd/>
                        </a:ln>
                      </p:spPr>
                      <p:txBody>
                        <a:bodyPr lIns="0" tIns="0" rIns="40639" bIns="0"/>
                        <a:lstStyle/>
                        <a:p>
                          <a:pPr marL="39688"/>
                          <a:r>
                            <a:rPr lang="en-US">
                              <a:solidFill>
                                <a:schemeClr val="tx1"/>
                              </a:solidFill>
                              <a:latin typeface="Arial Bold" charset="0"/>
                              <a:cs typeface="Arial Bold" charset="0"/>
                              <a:sym typeface="Arial Bold" charset="0"/>
                            </a:rPr>
                            <a:t>P</a:t>
                          </a:r>
                        </a:p>
                      </p:txBody>
                    </p:sp>
                  </p:grpSp>
                  <p:sp>
                    <p:nvSpPr>
                      <p:cNvPr id="98366" name="Line 156"/>
                      <p:cNvSpPr>
                        <a:spLocks noChangeShapeType="1"/>
                      </p:cNvSpPr>
                      <p:nvPr/>
                    </p:nvSpPr>
                    <p:spPr bwMode="auto">
                      <a:xfrm>
                        <a:off x="144" y="253"/>
                        <a:ext cx="90" cy="1"/>
                      </a:xfrm>
                      <a:prstGeom prst="line">
                        <a:avLst/>
                      </a:prstGeom>
                      <a:noFill/>
                      <a:ln w="9525">
                        <a:solidFill>
                          <a:schemeClr val="tx1"/>
                        </a:solidFill>
                        <a:round/>
                        <a:headEnd/>
                        <a:tailEnd/>
                      </a:ln>
                    </p:spPr>
                    <p:txBody>
                      <a:bodyPr lIns="0" tIns="0" rIns="0" bIns="0"/>
                      <a:lstStyle/>
                      <a:p>
                        <a:endParaRPr lang="en-US"/>
                      </a:p>
                    </p:txBody>
                  </p:sp>
                  <p:sp>
                    <p:nvSpPr>
                      <p:cNvPr id="98367" name="Line 157"/>
                      <p:cNvSpPr>
                        <a:spLocks noChangeShapeType="1"/>
                      </p:cNvSpPr>
                      <p:nvPr/>
                    </p:nvSpPr>
                    <p:spPr bwMode="auto">
                      <a:xfrm rot="10800000" flipH="1">
                        <a:off x="112" y="0"/>
                        <a:ext cx="184" cy="202"/>
                      </a:xfrm>
                      <a:prstGeom prst="line">
                        <a:avLst/>
                      </a:prstGeom>
                      <a:noFill/>
                      <a:ln w="9525">
                        <a:solidFill>
                          <a:schemeClr val="tx1"/>
                        </a:solidFill>
                        <a:round/>
                        <a:headEnd/>
                        <a:tailEnd/>
                      </a:ln>
                    </p:spPr>
                    <p:txBody>
                      <a:bodyPr lIns="0" tIns="0" rIns="0" bIns="0"/>
                      <a:lstStyle/>
                      <a:p>
                        <a:endParaRPr lang="en-US"/>
                      </a:p>
                    </p:txBody>
                  </p:sp>
                </p:grpSp>
              </p:grpSp>
              <p:grpSp>
                <p:nvGrpSpPr>
                  <p:cNvPr id="95441" name="Group 164"/>
                  <p:cNvGrpSpPr>
                    <a:grpSpLocks/>
                  </p:cNvGrpSpPr>
                  <p:nvPr/>
                </p:nvGrpSpPr>
                <p:grpSpPr bwMode="auto">
                  <a:xfrm>
                    <a:off x="568" y="196"/>
                    <a:ext cx="376" cy="224"/>
                    <a:chOff x="0" y="0"/>
                    <a:chExt cx="376" cy="224"/>
                  </a:xfrm>
                </p:grpSpPr>
                <p:sp>
                  <p:nvSpPr>
                    <p:cNvPr id="98354" name="Line 160"/>
                    <p:cNvSpPr>
                      <a:spLocks noChangeShapeType="1"/>
                    </p:cNvSpPr>
                    <p:nvPr/>
                  </p:nvSpPr>
                  <p:spPr bwMode="auto">
                    <a:xfrm>
                      <a:off x="0" y="84"/>
                      <a:ext cx="128" cy="1"/>
                    </a:xfrm>
                    <a:prstGeom prst="line">
                      <a:avLst/>
                    </a:prstGeom>
                    <a:noFill/>
                    <a:ln w="9525">
                      <a:solidFill>
                        <a:schemeClr val="tx1"/>
                      </a:solidFill>
                      <a:round/>
                      <a:headEnd/>
                      <a:tailEnd/>
                    </a:ln>
                  </p:spPr>
                  <p:txBody>
                    <a:bodyPr lIns="0" tIns="0" rIns="0" bIns="0"/>
                    <a:lstStyle/>
                    <a:p>
                      <a:endParaRPr lang="en-US"/>
                    </a:p>
                  </p:txBody>
                </p:sp>
                <p:grpSp>
                  <p:nvGrpSpPr>
                    <p:cNvPr id="95442" name="Group 163"/>
                    <p:cNvGrpSpPr>
                      <a:grpSpLocks/>
                    </p:cNvGrpSpPr>
                    <p:nvPr/>
                  </p:nvGrpSpPr>
                  <p:grpSpPr bwMode="auto">
                    <a:xfrm>
                      <a:off x="112" y="0"/>
                      <a:ext cx="264" cy="224"/>
                      <a:chOff x="0" y="0"/>
                      <a:chExt cx="264" cy="224"/>
                    </a:xfrm>
                  </p:grpSpPr>
                  <p:sp>
                    <p:nvSpPr>
                      <p:cNvPr id="98356" name="Rectangle 161"/>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357" name="Rectangle 162"/>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G</a:t>
                        </a:r>
                      </a:p>
                    </p:txBody>
                  </p:sp>
                </p:grpSp>
              </p:grpSp>
              <p:grpSp>
                <p:nvGrpSpPr>
                  <p:cNvPr id="95443" name="Group 169"/>
                  <p:cNvGrpSpPr>
                    <a:grpSpLocks/>
                  </p:cNvGrpSpPr>
                  <p:nvPr/>
                </p:nvGrpSpPr>
                <p:grpSpPr bwMode="auto">
                  <a:xfrm>
                    <a:off x="576" y="829"/>
                    <a:ext cx="376" cy="224"/>
                    <a:chOff x="0" y="0"/>
                    <a:chExt cx="376" cy="224"/>
                  </a:xfrm>
                </p:grpSpPr>
                <p:sp>
                  <p:nvSpPr>
                    <p:cNvPr id="98350" name="Line 165"/>
                    <p:cNvSpPr>
                      <a:spLocks noChangeShapeType="1"/>
                    </p:cNvSpPr>
                    <p:nvPr/>
                  </p:nvSpPr>
                  <p:spPr bwMode="auto">
                    <a:xfrm>
                      <a:off x="0" y="84"/>
                      <a:ext cx="128" cy="1"/>
                    </a:xfrm>
                    <a:prstGeom prst="line">
                      <a:avLst/>
                    </a:prstGeom>
                    <a:noFill/>
                    <a:ln w="9525">
                      <a:solidFill>
                        <a:schemeClr val="tx1"/>
                      </a:solidFill>
                      <a:round/>
                      <a:headEnd/>
                      <a:tailEnd/>
                    </a:ln>
                  </p:spPr>
                  <p:txBody>
                    <a:bodyPr lIns="0" tIns="0" rIns="0" bIns="0"/>
                    <a:lstStyle/>
                    <a:p>
                      <a:endParaRPr lang="en-US"/>
                    </a:p>
                  </p:txBody>
                </p:sp>
                <p:grpSp>
                  <p:nvGrpSpPr>
                    <p:cNvPr id="95444" name="Group 168"/>
                    <p:cNvGrpSpPr>
                      <a:grpSpLocks/>
                    </p:cNvGrpSpPr>
                    <p:nvPr/>
                  </p:nvGrpSpPr>
                  <p:grpSpPr bwMode="auto">
                    <a:xfrm>
                      <a:off x="112" y="0"/>
                      <a:ext cx="264" cy="224"/>
                      <a:chOff x="0" y="0"/>
                      <a:chExt cx="264" cy="224"/>
                    </a:xfrm>
                  </p:grpSpPr>
                  <p:sp>
                    <p:nvSpPr>
                      <p:cNvPr id="98352" name="Rectangle 166"/>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353" name="Rectangle 167"/>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C</a:t>
                        </a:r>
                      </a:p>
                    </p:txBody>
                  </p:sp>
                </p:grpSp>
              </p:grpSp>
              <p:grpSp>
                <p:nvGrpSpPr>
                  <p:cNvPr id="95445" name="Group 174"/>
                  <p:cNvGrpSpPr>
                    <a:grpSpLocks/>
                  </p:cNvGrpSpPr>
                  <p:nvPr/>
                </p:nvGrpSpPr>
                <p:grpSpPr bwMode="auto">
                  <a:xfrm>
                    <a:off x="584" y="1471"/>
                    <a:ext cx="376" cy="224"/>
                    <a:chOff x="0" y="0"/>
                    <a:chExt cx="376" cy="224"/>
                  </a:xfrm>
                </p:grpSpPr>
                <p:sp>
                  <p:nvSpPr>
                    <p:cNvPr id="98346" name="Line 170"/>
                    <p:cNvSpPr>
                      <a:spLocks noChangeShapeType="1"/>
                    </p:cNvSpPr>
                    <p:nvPr/>
                  </p:nvSpPr>
                  <p:spPr bwMode="auto">
                    <a:xfrm>
                      <a:off x="0" y="84"/>
                      <a:ext cx="128" cy="1"/>
                    </a:xfrm>
                    <a:prstGeom prst="line">
                      <a:avLst/>
                    </a:prstGeom>
                    <a:noFill/>
                    <a:ln w="9525">
                      <a:solidFill>
                        <a:schemeClr val="tx1"/>
                      </a:solidFill>
                      <a:round/>
                      <a:headEnd/>
                      <a:tailEnd/>
                    </a:ln>
                  </p:spPr>
                  <p:txBody>
                    <a:bodyPr lIns="0" tIns="0" rIns="0" bIns="0"/>
                    <a:lstStyle/>
                    <a:p>
                      <a:endParaRPr lang="en-US"/>
                    </a:p>
                  </p:txBody>
                </p:sp>
                <p:grpSp>
                  <p:nvGrpSpPr>
                    <p:cNvPr id="95446" name="Group 173"/>
                    <p:cNvGrpSpPr>
                      <a:grpSpLocks/>
                    </p:cNvGrpSpPr>
                    <p:nvPr/>
                  </p:nvGrpSpPr>
                  <p:grpSpPr bwMode="auto">
                    <a:xfrm>
                      <a:off x="112" y="0"/>
                      <a:ext cx="264" cy="224"/>
                      <a:chOff x="0" y="0"/>
                      <a:chExt cx="264" cy="224"/>
                    </a:xfrm>
                  </p:grpSpPr>
                  <p:sp>
                    <p:nvSpPr>
                      <p:cNvPr id="98348" name="Rectangle 171"/>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349" name="Rectangle 172"/>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C</a:t>
                        </a:r>
                      </a:p>
                    </p:txBody>
                  </p:sp>
                </p:grpSp>
              </p:grpSp>
              <p:grpSp>
                <p:nvGrpSpPr>
                  <p:cNvPr id="95447" name="Group 179"/>
                  <p:cNvGrpSpPr>
                    <a:grpSpLocks/>
                  </p:cNvGrpSpPr>
                  <p:nvPr/>
                </p:nvGrpSpPr>
                <p:grpSpPr bwMode="auto">
                  <a:xfrm>
                    <a:off x="576" y="2105"/>
                    <a:ext cx="376" cy="224"/>
                    <a:chOff x="0" y="0"/>
                    <a:chExt cx="376" cy="224"/>
                  </a:xfrm>
                </p:grpSpPr>
                <p:sp>
                  <p:nvSpPr>
                    <p:cNvPr id="98342" name="Line 175"/>
                    <p:cNvSpPr>
                      <a:spLocks noChangeShapeType="1"/>
                    </p:cNvSpPr>
                    <p:nvPr/>
                  </p:nvSpPr>
                  <p:spPr bwMode="auto">
                    <a:xfrm>
                      <a:off x="0" y="84"/>
                      <a:ext cx="128" cy="1"/>
                    </a:xfrm>
                    <a:prstGeom prst="line">
                      <a:avLst/>
                    </a:prstGeom>
                    <a:noFill/>
                    <a:ln w="9525">
                      <a:solidFill>
                        <a:schemeClr val="tx1"/>
                      </a:solidFill>
                      <a:round/>
                      <a:headEnd/>
                      <a:tailEnd/>
                    </a:ln>
                  </p:spPr>
                  <p:txBody>
                    <a:bodyPr lIns="0" tIns="0" rIns="0" bIns="0"/>
                    <a:lstStyle/>
                    <a:p>
                      <a:endParaRPr lang="en-US"/>
                    </a:p>
                  </p:txBody>
                </p:sp>
                <p:grpSp>
                  <p:nvGrpSpPr>
                    <p:cNvPr id="95448" name="Group 178"/>
                    <p:cNvGrpSpPr>
                      <a:grpSpLocks/>
                    </p:cNvGrpSpPr>
                    <p:nvPr/>
                  </p:nvGrpSpPr>
                  <p:grpSpPr bwMode="auto">
                    <a:xfrm>
                      <a:off x="112" y="0"/>
                      <a:ext cx="264" cy="224"/>
                      <a:chOff x="0" y="0"/>
                      <a:chExt cx="264" cy="224"/>
                    </a:xfrm>
                  </p:grpSpPr>
                  <p:sp>
                    <p:nvSpPr>
                      <p:cNvPr id="98344" name="Rectangle 176"/>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345" name="Rectangle 177"/>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A</a:t>
                        </a:r>
                      </a:p>
                    </p:txBody>
                  </p:sp>
                </p:grpSp>
              </p:grpSp>
              <p:grpSp>
                <p:nvGrpSpPr>
                  <p:cNvPr id="95449" name="Group 184"/>
                  <p:cNvGrpSpPr>
                    <a:grpSpLocks/>
                  </p:cNvGrpSpPr>
                  <p:nvPr/>
                </p:nvGrpSpPr>
                <p:grpSpPr bwMode="auto">
                  <a:xfrm>
                    <a:off x="584" y="2731"/>
                    <a:ext cx="376" cy="224"/>
                    <a:chOff x="0" y="0"/>
                    <a:chExt cx="376" cy="224"/>
                  </a:xfrm>
                </p:grpSpPr>
                <p:sp>
                  <p:nvSpPr>
                    <p:cNvPr id="98338" name="Line 180"/>
                    <p:cNvSpPr>
                      <a:spLocks noChangeShapeType="1"/>
                    </p:cNvSpPr>
                    <p:nvPr/>
                  </p:nvSpPr>
                  <p:spPr bwMode="auto">
                    <a:xfrm>
                      <a:off x="0" y="84"/>
                      <a:ext cx="128" cy="1"/>
                    </a:xfrm>
                    <a:prstGeom prst="line">
                      <a:avLst/>
                    </a:prstGeom>
                    <a:noFill/>
                    <a:ln w="9525">
                      <a:solidFill>
                        <a:schemeClr val="tx1"/>
                      </a:solidFill>
                      <a:round/>
                      <a:headEnd/>
                      <a:tailEnd/>
                    </a:ln>
                  </p:spPr>
                  <p:txBody>
                    <a:bodyPr lIns="0" tIns="0" rIns="0" bIns="0"/>
                    <a:lstStyle/>
                    <a:p>
                      <a:endParaRPr lang="en-US"/>
                    </a:p>
                  </p:txBody>
                </p:sp>
                <p:grpSp>
                  <p:nvGrpSpPr>
                    <p:cNvPr id="95450" name="Group 183"/>
                    <p:cNvGrpSpPr>
                      <a:grpSpLocks/>
                    </p:cNvGrpSpPr>
                    <p:nvPr/>
                  </p:nvGrpSpPr>
                  <p:grpSpPr bwMode="auto">
                    <a:xfrm>
                      <a:off x="112" y="0"/>
                      <a:ext cx="264" cy="224"/>
                      <a:chOff x="0" y="0"/>
                      <a:chExt cx="264" cy="224"/>
                    </a:xfrm>
                  </p:grpSpPr>
                  <p:sp>
                    <p:nvSpPr>
                      <p:cNvPr id="98340" name="Rectangle 181"/>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341" name="Rectangle 182"/>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T</a:t>
                        </a:r>
                      </a:p>
                    </p:txBody>
                  </p:sp>
                </p:grpSp>
              </p:grpSp>
              <p:grpSp>
                <p:nvGrpSpPr>
                  <p:cNvPr id="95451" name="Group 189"/>
                  <p:cNvGrpSpPr>
                    <a:grpSpLocks/>
                  </p:cNvGrpSpPr>
                  <p:nvPr/>
                </p:nvGrpSpPr>
                <p:grpSpPr bwMode="auto">
                  <a:xfrm>
                    <a:off x="584" y="3364"/>
                    <a:ext cx="376" cy="224"/>
                    <a:chOff x="0" y="0"/>
                    <a:chExt cx="376" cy="224"/>
                  </a:xfrm>
                </p:grpSpPr>
                <p:sp>
                  <p:nvSpPr>
                    <p:cNvPr id="98334" name="Line 185"/>
                    <p:cNvSpPr>
                      <a:spLocks noChangeShapeType="1"/>
                    </p:cNvSpPr>
                    <p:nvPr/>
                  </p:nvSpPr>
                  <p:spPr bwMode="auto">
                    <a:xfrm>
                      <a:off x="0" y="84"/>
                      <a:ext cx="128" cy="1"/>
                    </a:xfrm>
                    <a:prstGeom prst="line">
                      <a:avLst/>
                    </a:prstGeom>
                    <a:noFill/>
                    <a:ln w="9525">
                      <a:solidFill>
                        <a:schemeClr val="tx1"/>
                      </a:solidFill>
                      <a:round/>
                      <a:headEnd/>
                      <a:tailEnd/>
                    </a:ln>
                  </p:spPr>
                  <p:txBody>
                    <a:bodyPr lIns="0" tIns="0" rIns="0" bIns="0"/>
                    <a:lstStyle/>
                    <a:p>
                      <a:endParaRPr lang="en-US"/>
                    </a:p>
                  </p:txBody>
                </p:sp>
                <p:grpSp>
                  <p:nvGrpSpPr>
                    <p:cNvPr id="95452" name="Group 188"/>
                    <p:cNvGrpSpPr>
                      <a:grpSpLocks/>
                    </p:cNvGrpSpPr>
                    <p:nvPr/>
                  </p:nvGrpSpPr>
                  <p:grpSpPr bwMode="auto">
                    <a:xfrm>
                      <a:off x="112" y="0"/>
                      <a:ext cx="264" cy="224"/>
                      <a:chOff x="0" y="0"/>
                      <a:chExt cx="264" cy="224"/>
                    </a:xfrm>
                  </p:grpSpPr>
                  <p:sp>
                    <p:nvSpPr>
                      <p:cNvPr id="98336" name="Rectangle 186"/>
                      <p:cNvSpPr>
                        <a:spLocks/>
                      </p:cNvSpPr>
                      <p:nvPr/>
                    </p:nvSpPr>
                    <p:spPr bwMode="auto">
                      <a:xfrm>
                        <a:off x="0" y="0"/>
                        <a:ext cx="264" cy="160"/>
                      </a:xfrm>
                      <a:prstGeom prst="rect">
                        <a:avLst/>
                      </a:prstGeom>
                      <a:solidFill>
                        <a:srgbClr val="CCFFCC"/>
                      </a:solidFill>
                      <a:ln w="9525">
                        <a:solidFill>
                          <a:schemeClr val="tx1"/>
                        </a:solidFill>
                        <a:round/>
                        <a:headEnd/>
                        <a:tailEnd/>
                      </a:ln>
                    </p:spPr>
                    <p:txBody>
                      <a:bodyPr lIns="0" tIns="0" rIns="0" bIns="0"/>
                      <a:lstStyle/>
                      <a:p>
                        <a:endParaRPr lang="en-US"/>
                      </a:p>
                    </p:txBody>
                  </p:sp>
                  <p:sp>
                    <p:nvSpPr>
                      <p:cNvPr id="98337" name="Rectangle 187"/>
                      <p:cNvSpPr>
                        <a:spLocks/>
                      </p:cNvSpPr>
                      <p:nvPr/>
                    </p:nvSpPr>
                    <p:spPr bwMode="auto">
                      <a:xfrm>
                        <a:off x="0" y="0"/>
                        <a:ext cx="264" cy="224"/>
                      </a:xfrm>
                      <a:prstGeom prst="rect">
                        <a:avLst/>
                      </a:prstGeom>
                      <a:noFill/>
                      <a:ln w="12700">
                        <a:noFill/>
                        <a:miter lim="800000"/>
                        <a:headEnd/>
                        <a:tailEnd/>
                      </a:ln>
                    </p:spPr>
                    <p:txBody>
                      <a:bodyPr lIns="0" tIns="0" rIns="40639" bIns="0"/>
                      <a:lstStyle/>
                      <a:p>
                        <a:pPr marL="39688" algn="ctr"/>
                        <a:r>
                          <a:rPr lang="en-US">
                            <a:solidFill>
                              <a:schemeClr val="tx1"/>
                            </a:solidFill>
                            <a:latin typeface="Arial Bold" charset="0"/>
                            <a:cs typeface="Arial Bold" charset="0"/>
                            <a:sym typeface="Arial Bold" charset="0"/>
                          </a:rPr>
                          <a:t>T</a:t>
                        </a:r>
                      </a:p>
                    </p:txBody>
                  </p:sp>
                </p:grpSp>
              </p:grpSp>
            </p:grpSp>
          </p:grpSp>
        </p:grpSp>
        <p:sp>
          <p:nvSpPr>
            <p:cNvPr id="98315" name="Rectangle 193"/>
            <p:cNvSpPr>
              <a:spLocks/>
            </p:cNvSpPr>
            <p:nvPr/>
          </p:nvSpPr>
          <p:spPr bwMode="auto">
            <a:xfrm>
              <a:off x="1105" y="0"/>
              <a:ext cx="1454" cy="296"/>
            </a:xfrm>
            <a:prstGeom prst="rect">
              <a:avLst/>
            </a:prstGeom>
            <a:noFill/>
            <a:ln w="12700">
              <a:noFill/>
              <a:miter lim="800000"/>
              <a:headEnd/>
              <a:tailEnd/>
            </a:ln>
          </p:spPr>
          <p:txBody>
            <a:bodyPr wrap="none" lIns="0" tIns="0" rIns="40639" bIns="0">
              <a:spAutoFit/>
            </a:bodyPr>
            <a:lstStyle/>
            <a:p>
              <a:pPr marL="39688"/>
              <a:r>
                <a:rPr lang="en-US" sz="2400" b="1">
                  <a:solidFill>
                    <a:srgbClr val="0000FF"/>
                  </a:solidFill>
                  <a:latin typeface="Times" pitchFamily="18" charset="0"/>
                  <a:ea typeface="Times" pitchFamily="18" charset="0"/>
                  <a:cs typeface="Times" pitchFamily="18" charset="0"/>
                  <a:sym typeface="Times" pitchFamily="18" charset="0"/>
                </a:rPr>
                <a:t>Hydrogen bonds</a:t>
              </a:r>
            </a:p>
          </p:txBody>
        </p:sp>
        <p:sp>
          <p:nvSpPr>
            <p:cNvPr id="98316" name="Line 194"/>
            <p:cNvSpPr>
              <a:spLocks noChangeShapeType="1"/>
            </p:cNvSpPr>
            <p:nvPr/>
          </p:nvSpPr>
          <p:spPr bwMode="auto">
            <a:xfrm flipH="1">
              <a:off x="1085" y="202"/>
              <a:ext cx="451" cy="400"/>
            </a:xfrm>
            <a:prstGeom prst="line">
              <a:avLst/>
            </a:prstGeom>
            <a:noFill/>
            <a:ln w="9525">
              <a:solidFill>
                <a:schemeClr val="tx1"/>
              </a:solidFill>
              <a:round/>
              <a:headEnd/>
              <a:tailEnd/>
            </a:ln>
          </p:spPr>
          <p:txBody>
            <a:bodyPr lIns="0" tIns="0" rIns="0" bIns="0"/>
            <a:lstStyle/>
            <a:p>
              <a:endParaRPr lang="en-US"/>
            </a:p>
          </p:txBody>
        </p:sp>
        <p:sp>
          <p:nvSpPr>
            <p:cNvPr id="98317" name="Line 195"/>
            <p:cNvSpPr>
              <a:spLocks noChangeShapeType="1"/>
            </p:cNvSpPr>
            <p:nvPr/>
          </p:nvSpPr>
          <p:spPr bwMode="auto">
            <a:xfrm flipH="1">
              <a:off x="1000" y="233"/>
              <a:ext cx="503" cy="323"/>
            </a:xfrm>
            <a:prstGeom prst="line">
              <a:avLst/>
            </a:prstGeom>
            <a:noFill/>
            <a:ln w="9525">
              <a:solidFill>
                <a:schemeClr val="tx1"/>
              </a:solidFill>
              <a:round/>
              <a:headEnd/>
              <a:tailEnd/>
            </a:ln>
          </p:spPr>
          <p:txBody>
            <a:bodyPr lIns="0" tIns="0" rIns="0" bIns="0"/>
            <a:lstStyle/>
            <a:p>
              <a:endParaRPr lang="en-US"/>
            </a:p>
          </p:txBody>
        </p:sp>
      </p:grpSp>
      <p:grpSp>
        <p:nvGrpSpPr>
          <p:cNvPr id="95453" name="Group 200"/>
          <p:cNvGrpSpPr>
            <a:grpSpLocks/>
          </p:cNvGrpSpPr>
          <p:nvPr/>
        </p:nvGrpSpPr>
        <p:grpSpPr bwMode="auto">
          <a:xfrm>
            <a:off x="1816100" y="1282700"/>
            <a:ext cx="442913" cy="5054600"/>
            <a:chOff x="0" y="0"/>
            <a:chExt cx="279" cy="3184"/>
          </a:xfrm>
        </p:grpSpPr>
        <p:sp>
          <p:nvSpPr>
            <p:cNvPr id="98311" name="Rectangle 197"/>
            <p:cNvSpPr>
              <a:spLocks/>
            </p:cNvSpPr>
            <p:nvPr/>
          </p:nvSpPr>
          <p:spPr bwMode="auto">
            <a:xfrm>
              <a:off x="0" y="0"/>
              <a:ext cx="279" cy="288"/>
            </a:xfrm>
            <a:prstGeom prst="rect">
              <a:avLst/>
            </a:prstGeom>
            <a:noFill/>
            <a:ln w="12700">
              <a:noFill/>
              <a:miter lim="800000"/>
              <a:headEnd/>
              <a:tailEnd/>
            </a:ln>
          </p:spPr>
          <p:txBody>
            <a:bodyPr wrap="none" lIns="0" tIns="0" rIns="40639" bIns="0">
              <a:spAutoFit/>
            </a:bodyPr>
            <a:lstStyle/>
            <a:p>
              <a:pPr marL="39688"/>
              <a:r>
                <a:rPr lang="en-US" sz="2400">
                  <a:solidFill>
                    <a:schemeClr val="tx1"/>
                  </a:solidFill>
                  <a:ea typeface="Lucida Grande" charset="0"/>
                  <a:cs typeface="Lucida Grande" charset="0"/>
                </a:rPr>
                <a:t>5’</a:t>
              </a:r>
            </a:p>
          </p:txBody>
        </p:sp>
        <p:sp>
          <p:nvSpPr>
            <p:cNvPr id="98312" name="Rectangle 198"/>
            <p:cNvSpPr>
              <a:spLocks/>
            </p:cNvSpPr>
            <p:nvPr/>
          </p:nvSpPr>
          <p:spPr bwMode="auto">
            <a:xfrm>
              <a:off x="0" y="2896"/>
              <a:ext cx="279" cy="288"/>
            </a:xfrm>
            <a:prstGeom prst="rect">
              <a:avLst/>
            </a:prstGeom>
            <a:noFill/>
            <a:ln w="12700">
              <a:noFill/>
              <a:miter lim="800000"/>
              <a:headEnd/>
              <a:tailEnd/>
            </a:ln>
          </p:spPr>
          <p:txBody>
            <a:bodyPr wrap="none" lIns="0" tIns="0" rIns="40639" bIns="0">
              <a:spAutoFit/>
            </a:bodyPr>
            <a:lstStyle/>
            <a:p>
              <a:pPr marL="39688"/>
              <a:r>
                <a:rPr lang="en-US" sz="2400">
                  <a:solidFill>
                    <a:schemeClr val="tx1"/>
                  </a:solidFill>
                  <a:ea typeface="Lucida Grande" charset="0"/>
                  <a:cs typeface="Lucida Grande" charset="0"/>
                </a:rPr>
                <a:t>3’</a:t>
              </a:r>
            </a:p>
          </p:txBody>
        </p:sp>
        <p:sp>
          <p:nvSpPr>
            <p:cNvPr id="98313" name="Line 199"/>
            <p:cNvSpPr>
              <a:spLocks noChangeShapeType="1"/>
            </p:cNvSpPr>
            <p:nvPr/>
          </p:nvSpPr>
          <p:spPr bwMode="auto">
            <a:xfrm rot="10800000" flipH="1">
              <a:off x="112" y="392"/>
              <a:ext cx="0" cy="2392"/>
            </a:xfrm>
            <a:prstGeom prst="line">
              <a:avLst/>
            </a:prstGeom>
            <a:noFill/>
            <a:ln w="76200">
              <a:solidFill>
                <a:schemeClr val="tx1"/>
              </a:solidFill>
              <a:round/>
              <a:headEnd type="stealth" w="med" len="med"/>
              <a:tailEnd/>
            </a:ln>
          </p:spPr>
          <p:txBody>
            <a:bodyPr lIns="0" tIns="0" rIns="0" bIns="0"/>
            <a:lstStyle/>
            <a:p>
              <a:endParaRPr lang="en-US"/>
            </a:p>
          </p:txBody>
        </p:sp>
      </p:grpSp>
      <p:sp>
        <p:nvSpPr>
          <p:cNvPr id="95433" name="AutoShape 201"/>
          <p:cNvSpPr>
            <a:spLocks/>
          </p:cNvSpPr>
          <p:nvPr/>
        </p:nvSpPr>
        <p:spPr bwMode="auto">
          <a:xfrm>
            <a:off x="3365500" y="5803900"/>
            <a:ext cx="469900" cy="660400"/>
          </a:xfrm>
          <a:custGeom>
            <a:avLst/>
            <a:gdLst>
              <a:gd name="T0" fmla="*/ 234950 w 22712"/>
              <a:gd name="T1" fmla="*/ 298673 h 23880"/>
              <a:gd name="T2" fmla="*/ 0 60000 65536"/>
              <a:gd name="T3" fmla="*/ 0 w 22712"/>
              <a:gd name="T4" fmla="*/ 0 h 23880"/>
              <a:gd name="T5" fmla="*/ 22712 w 22712"/>
              <a:gd name="T6" fmla="*/ 23880 h 23880"/>
            </a:gdLst>
            <a:ahLst/>
            <a:cxnLst>
              <a:cxn ang="T2">
                <a:pos x="T0" y="T1"/>
              </a:cxn>
            </a:cxnLst>
            <a:rect l="T3" t="T4" r="T5" b="T6"/>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EE11"/>
          </a:solidFill>
          <a:ln w="25400" cap="flat">
            <a:solidFill>
              <a:schemeClr val="tx1"/>
            </a:solidFill>
            <a:prstDash val="solid"/>
            <a:round/>
            <a:headEnd type="none" w="med" len="med"/>
            <a:tailEnd type="none" w="med" len="med"/>
          </a:ln>
        </p:spPr>
        <p:txBody>
          <a:bodyPr lIns="0" tIns="0" rIns="0" bIns="0"/>
          <a:lstStyle/>
          <a:p>
            <a:endParaRPr lang="en-US"/>
          </a:p>
        </p:txBody>
      </p:sp>
      <p:sp>
        <p:nvSpPr>
          <p:cNvPr id="95434" name="AutoShape 202"/>
          <p:cNvSpPr>
            <a:spLocks/>
          </p:cNvSpPr>
          <p:nvPr/>
        </p:nvSpPr>
        <p:spPr bwMode="auto">
          <a:xfrm>
            <a:off x="2882900" y="1219200"/>
            <a:ext cx="469900" cy="660400"/>
          </a:xfrm>
          <a:custGeom>
            <a:avLst/>
            <a:gdLst>
              <a:gd name="T0" fmla="*/ 234950 w 22712"/>
              <a:gd name="T1" fmla="*/ 298673 h 23880"/>
              <a:gd name="T2" fmla="*/ 0 60000 65536"/>
              <a:gd name="T3" fmla="*/ 0 w 22712"/>
              <a:gd name="T4" fmla="*/ 0 h 23880"/>
              <a:gd name="T5" fmla="*/ 22712 w 22712"/>
              <a:gd name="T6" fmla="*/ 23880 h 23880"/>
            </a:gdLst>
            <a:ahLst/>
            <a:cxnLst>
              <a:cxn ang="T2">
                <a:pos x="T0" y="T1"/>
              </a:cxn>
            </a:cxnLst>
            <a:rect l="T3" t="T4" r="T5" b="T6"/>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FFEE11"/>
          </a:solidFill>
          <a:ln w="25400" cap="flat">
            <a:solidFill>
              <a:schemeClr val="tx1"/>
            </a:solidFill>
            <a:prstDash val="solid"/>
            <a:round/>
            <a:headEnd type="none" w="med" len="med"/>
            <a:tailEnd type="none" w="med" len="me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54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3" grpId="0" animBg="1"/>
      <p:bldP spid="954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p:cNvPicPr>
            <a:picLocks noChangeAspect="1" noChangeArrowheads="1"/>
          </p:cNvPicPr>
          <p:nvPr/>
        </p:nvPicPr>
        <p:blipFill>
          <a:blip r:embed="rId2" cstate="print"/>
          <a:srcRect/>
          <a:stretch>
            <a:fillRect/>
          </a:stretch>
        </p:blipFill>
        <p:spPr bwMode="auto">
          <a:xfrm>
            <a:off x="969963" y="619125"/>
            <a:ext cx="7200900" cy="6534150"/>
          </a:xfrm>
          <a:prstGeom prst="rect">
            <a:avLst/>
          </a:prstGeom>
          <a:noFill/>
          <a:ln w="9525">
            <a:noFill/>
            <a:round/>
            <a:headEnd/>
            <a:tailEnd/>
          </a:ln>
        </p:spPr>
      </p:pic>
      <p:grpSp>
        <p:nvGrpSpPr>
          <p:cNvPr id="2" name="Group 4"/>
          <p:cNvGrpSpPr>
            <a:grpSpLocks/>
          </p:cNvGrpSpPr>
          <p:nvPr/>
        </p:nvGrpSpPr>
        <p:grpSpPr bwMode="auto">
          <a:xfrm>
            <a:off x="0" y="-15875"/>
            <a:ext cx="9156700" cy="768350"/>
            <a:chOff x="0" y="0"/>
            <a:chExt cx="5768" cy="484"/>
          </a:xfrm>
        </p:grpSpPr>
        <p:sp>
          <p:nvSpPr>
            <p:cNvPr id="99332" name="Rectangle 2"/>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99333" name="Rectangle 3"/>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Organization of Genetic Material</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p:cNvPicPr>
            <a:picLocks noChangeArrowheads="1"/>
          </p:cNvPicPr>
          <p:nvPr/>
        </p:nvPicPr>
        <p:blipFill>
          <a:blip r:embed="rId2" cstate="print"/>
          <a:srcRect/>
          <a:stretch>
            <a:fillRect/>
          </a:stretch>
        </p:blipFill>
        <p:spPr bwMode="auto">
          <a:xfrm>
            <a:off x="984250" y="714375"/>
            <a:ext cx="6781800" cy="3644900"/>
          </a:xfrm>
          <a:prstGeom prst="rect">
            <a:avLst/>
          </a:prstGeom>
          <a:noFill/>
          <a:ln w="9525">
            <a:noFill/>
            <a:miter lim="800000"/>
            <a:headEnd/>
            <a:tailEnd/>
          </a:ln>
        </p:spPr>
      </p:pic>
      <p:sp>
        <p:nvSpPr>
          <p:cNvPr id="100355" name="Rectangle 2"/>
          <p:cNvSpPr>
            <a:spLocks/>
          </p:cNvSpPr>
          <p:nvPr/>
        </p:nvSpPr>
        <p:spPr bwMode="auto">
          <a:xfrm>
            <a:off x="304800" y="4483100"/>
            <a:ext cx="8559800" cy="2070100"/>
          </a:xfrm>
          <a:prstGeom prst="rect">
            <a:avLst/>
          </a:prstGeom>
          <a:noFill/>
          <a:ln w="12700">
            <a:noFill/>
            <a:miter lim="800000"/>
            <a:headEnd/>
            <a:tailEnd/>
          </a:ln>
        </p:spPr>
        <p:txBody>
          <a:bodyPr lIns="0" tIns="0" rIns="0" bIns="0"/>
          <a:lstStyle/>
          <a:p>
            <a:r>
              <a:rPr lang="en-US" sz="2200">
                <a:solidFill>
                  <a:schemeClr val="tx1"/>
                </a:solidFill>
                <a:latin typeface="Arial" charset="0"/>
                <a:cs typeface="Arial" charset="0"/>
                <a:sym typeface="Arial" charset="0"/>
              </a:rPr>
              <a:t>• Eukaryotic cells contain more than 2 m of DNA (over 6 billion base</a:t>
            </a:r>
          </a:p>
          <a:p>
            <a:r>
              <a:rPr lang="en-US" sz="2200">
                <a:solidFill>
                  <a:schemeClr val="tx1"/>
                </a:solidFill>
                <a:latin typeface="Arial" charset="0"/>
                <a:cs typeface="Arial" charset="0"/>
                <a:sym typeface="Arial" charset="0"/>
              </a:rPr>
              <a:t>pairs)</a:t>
            </a:r>
          </a:p>
          <a:p>
            <a:r>
              <a:rPr lang="en-US" sz="2200">
                <a:solidFill>
                  <a:schemeClr val="tx1"/>
                </a:solidFill>
                <a:latin typeface="Arial" charset="0"/>
                <a:cs typeface="Arial" charset="0"/>
                <a:sym typeface="Arial" charset="0"/>
              </a:rPr>
              <a:t>• DNA is wound twice around 8 histone proteins with an additional</a:t>
            </a:r>
          </a:p>
          <a:p>
            <a:r>
              <a:rPr lang="en-US" sz="2200">
                <a:solidFill>
                  <a:schemeClr val="tx1"/>
                </a:solidFill>
                <a:latin typeface="Arial" charset="0"/>
                <a:cs typeface="Arial" charset="0"/>
                <a:sym typeface="Arial" charset="0"/>
              </a:rPr>
              <a:t>histone holding it all together.</a:t>
            </a:r>
          </a:p>
          <a:p>
            <a:r>
              <a:rPr lang="en-US" sz="2200">
                <a:solidFill>
                  <a:schemeClr val="tx1"/>
                </a:solidFill>
                <a:latin typeface="Arial" charset="0"/>
                <a:cs typeface="Arial" charset="0"/>
                <a:sym typeface="Arial" charset="0"/>
              </a:rPr>
              <a:t>• This is called a nucleosome</a:t>
            </a:r>
          </a:p>
          <a:p>
            <a:r>
              <a:rPr lang="en-US" sz="2200">
                <a:solidFill>
                  <a:schemeClr val="tx1"/>
                </a:solidFill>
                <a:latin typeface="Arial" charset="0"/>
                <a:cs typeface="Arial" charset="0"/>
                <a:sym typeface="Arial" charset="0"/>
              </a:rPr>
              <a:t>• This is further wound into chromatin fibres</a:t>
            </a:r>
          </a:p>
        </p:txBody>
      </p:sp>
      <p:grpSp>
        <p:nvGrpSpPr>
          <p:cNvPr id="2" name="Group 5"/>
          <p:cNvGrpSpPr>
            <a:grpSpLocks/>
          </p:cNvGrpSpPr>
          <p:nvPr/>
        </p:nvGrpSpPr>
        <p:grpSpPr bwMode="auto">
          <a:xfrm>
            <a:off x="0" y="-15875"/>
            <a:ext cx="9156700" cy="768350"/>
            <a:chOff x="0" y="0"/>
            <a:chExt cx="5768" cy="484"/>
          </a:xfrm>
        </p:grpSpPr>
        <p:sp>
          <p:nvSpPr>
            <p:cNvPr id="100357" name="Rectangle 3"/>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100358" name="Rectangle 4"/>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Histones</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95289" y="549276"/>
            <a:ext cx="8302625" cy="5688013"/>
          </a:xfrm>
        </p:spPr>
        <p:txBody>
          <a:bodyPr/>
          <a:lstStyle/>
          <a:p>
            <a:pPr>
              <a:buClr>
                <a:srgbClr val="FF0000"/>
              </a:buClr>
              <a:buFont typeface="Wingdings" charset="2"/>
              <a:buChar char="Ø"/>
            </a:pPr>
            <a:r>
              <a:rPr lang="en-US"/>
              <a:t> DNA – double helix</a:t>
            </a:r>
          </a:p>
          <a:p>
            <a:pPr>
              <a:buClr>
                <a:srgbClr val="FF0000"/>
              </a:buClr>
              <a:buFont typeface="Wingdings" charset="2"/>
              <a:buChar char="Ø"/>
            </a:pPr>
            <a:r>
              <a:rPr lang="en-US"/>
              <a:t>  Rosalind Franklin and Maurice Wilkins used X-ray diffraction to determine structure of DNA. Pattern was presented to James Watson and Francis Crick.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Grp="1" noChangeAspect="1" noChangeArrowheads="1"/>
          </p:cNvPicPr>
          <p:nvPr>
            <p:ph type="body" idx="1"/>
          </p:nvPr>
        </p:nvPicPr>
        <p:blipFill>
          <a:blip r:embed="rId2" cstate="print"/>
          <a:srcRect/>
          <a:stretch>
            <a:fillRect/>
          </a:stretch>
        </p:blipFill>
        <p:spPr>
          <a:xfrm>
            <a:off x="395288" y="333375"/>
            <a:ext cx="8291512" cy="5792788"/>
          </a:xfrm>
        </p:spPr>
      </p:pic>
      <p:sp>
        <p:nvSpPr>
          <p:cNvPr id="24580" name="Text Box 4"/>
          <p:cNvSpPr txBox="1">
            <a:spLocks noChangeArrowheads="1"/>
          </p:cNvSpPr>
          <p:nvPr/>
        </p:nvSpPr>
        <p:spPr bwMode="auto">
          <a:xfrm>
            <a:off x="684214" y="549276"/>
            <a:ext cx="4175125"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CA" sz="2400" b="1" u="sng"/>
              <a:t>X-Ray Diffraction of DNA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395288" y="476250"/>
            <a:ext cx="8158163" cy="5545138"/>
          </a:xfrm>
        </p:spPr>
        <p:txBody>
          <a:bodyPr/>
          <a:lstStyle/>
          <a:p>
            <a:pPr>
              <a:buClr>
                <a:srgbClr val="FF0000"/>
              </a:buClr>
              <a:buFont typeface="Wingdings" charset="2"/>
              <a:buChar char="Ø"/>
            </a:pPr>
            <a:r>
              <a:rPr lang="en-US"/>
              <a:t>1953- Watson and Crick built model of DNA using work of Chargaff and Rosalind Franklin</a:t>
            </a:r>
          </a:p>
          <a:p>
            <a:pPr>
              <a:buClr>
                <a:srgbClr val="FF0000"/>
              </a:buClr>
              <a:buFont typeface="Wingdings" charset="2"/>
              <a:buChar char="Ø"/>
            </a:pPr>
            <a:r>
              <a:rPr lang="en-US"/>
              <a:t>Nobel prize- 1962 – Watson, Crick, Wilkins</a:t>
            </a:r>
          </a:p>
          <a:p>
            <a:pPr>
              <a:buClr>
                <a:srgbClr val="FF0000"/>
              </a:buClr>
              <a:buFont typeface="Wingdings" charset="2"/>
              <a:buChar char="Ø"/>
            </a:pPr>
            <a:r>
              <a:rPr lang="en-US"/>
              <a:t>Proposed right-handed model of DNA i.e. turns in clockwise direction</a:t>
            </a:r>
          </a:p>
          <a:p>
            <a:pPr>
              <a:buClr>
                <a:srgbClr val="FF0000"/>
              </a:buClr>
              <a:buFont typeface="Wingdings" charset="2"/>
              <a:buChar char="Ø"/>
            </a:pPr>
            <a:r>
              <a:rPr lang="en-US"/>
              <a:t>Makes one complete turn every 10 base pairs.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395288" y="333375"/>
            <a:ext cx="8291512" cy="5792788"/>
          </a:xfrm>
        </p:spPr>
        <p:txBody>
          <a:bodyPr/>
          <a:lstStyle/>
          <a:p>
            <a:pPr>
              <a:buClr>
                <a:srgbClr val="FF0000"/>
              </a:buClr>
              <a:buFont typeface="Wingdings" charset="2"/>
              <a:buChar char="Ø"/>
            </a:pPr>
            <a:r>
              <a:rPr lang="en-US" dirty="0" smtClean="0"/>
              <a:t>Sugar </a:t>
            </a:r>
            <a:r>
              <a:rPr lang="en-US" dirty="0"/>
              <a:t>+ phosphate = backbone</a:t>
            </a:r>
          </a:p>
          <a:p>
            <a:pPr>
              <a:buClr>
                <a:srgbClr val="FF0000"/>
              </a:buClr>
              <a:buFont typeface="Wingdings" charset="2"/>
              <a:buChar char="Ø"/>
            </a:pPr>
            <a:r>
              <a:rPr lang="en-US" dirty="0"/>
              <a:t>2 strands run </a:t>
            </a:r>
            <a:r>
              <a:rPr lang="en-US" dirty="0" err="1"/>
              <a:t>antiparallel</a:t>
            </a:r>
            <a:r>
              <a:rPr lang="en-US" dirty="0"/>
              <a:t> i.e. one strand runs 5’ to 3’ – other strand 3’ to 5’</a:t>
            </a:r>
          </a:p>
          <a:p>
            <a:pPr>
              <a:buClr>
                <a:srgbClr val="FF0000"/>
              </a:buClr>
              <a:buFont typeface="Wingdings" charset="2"/>
              <a:buChar char="Ø"/>
            </a:pPr>
            <a:r>
              <a:rPr lang="en-US" dirty="0"/>
              <a:t>  i.e. 5’-ATGCCGTTA-3’</a:t>
            </a:r>
          </a:p>
          <a:p>
            <a:pPr>
              <a:buClr>
                <a:srgbClr val="FF0000"/>
              </a:buClr>
              <a:buFont typeface="Wingdings" charset="2"/>
              <a:buNone/>
            </a:pPr>
            <a:r>
              <a:rPr lang="en-US" dirty="0"/>
              <a:t>           3’-TACGGCAAT-5</a:t>
            </a:r>
            <a:r>
              <a:rPr lang="en-US" dirty="0" smtClean="0"/>
              <a:t>’</a:t>
            </a:r>
          </a:p>
          <a:p>
            <a:pPr>
              <a:buClr>
                <a:srgbClr val="FF0000"/>
              </a:buClr>
              <a:buFont typeface="Wingdings" charset="2"/>
              <a:buNone/>
            </a:pPr>
            <a:r>
              <a:rPr lang="en-US" dirty="0" smtClean="0"/>
              <a:t>This is called </a:t>
            </a:r>
            <a:r>
              <a:rPr lang="en-US" b="1" dirty="0" smtClean="0"/>
              <a:t>complimentary base pairing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Grp="1" noChangeAspect="1" noChangeArrowheads="1"/>
          </p:cNvPicPr>
          <p:nvPr>
            <p:ph type="body" idx="1"/>
          </p:nvPr>
        </p:nvPicPr>
        <p:blipFill>
          <a:blip r:embed="rId2" cstate="print"/>
          <a:srcRect/>
          <a:stretch>
            <a:fillRect/>
          </a:stretch>
        </p:blipFill>
        <p:spPr>
          <a:xfrm>
            <a:off x="468314" y="404814"/>
            <a:ext cx="8218487" cy="597693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996950" y="3942544"/>
            <a:ext cx="2063751" cy="2915456"/>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cstate="print"/>
          <a:srcRect/>
          <a:stretch>
            <a:fillRect/>
          </a:stretch>
        </p:blipFill>
        <p:spPr bwMode="auto">
          <a:xfrm>
            <a:off x="3619500" y="3975100"/>
            <a:ext cx="2057400" cy="2882900"/>
          </a:xfrm>
          <a:prstGeom prst="rect">
            <a:avLst/>
          </a:prstGeom>
          <a:noFill/>
          <a:ln w="9525">
            <a:noFill/>
            <a:miter lim="800000"/>
            <a:headEnd/>
            <a:tailEnd/>
          </a:ln>
          <a:effectLst/>
        </p:spPr>
      </p:pic>
      <p:pic>
        <p:nvPicPr>
          <p:cNvPr id="45060" name="Picture 4"/>
          <p:cNvPicPr>
            <a:picLocks noChangeAspect="1" noChangeArrowheads="1"/>
          </p:cNvPicPr>
          <p:nvPr/>
        </p:nvPicPr>
        <p:blipFill>
          <a:blip r:embed="rId5" cstate="print"/>
          <a:srcRect/>
          <a:stretch>
            <a:fillRect/>
          </a:stretch>
        </p:blipFill>
        <p:spPr bwMode="auto">
          <a:xfrm>
            <a:off x="6692900" y="4126865"/>
            <a:ext cx="1778000" cy="2733683"/>
          </a:xfrm>
          <a:prstGeom prst="rect">
            <a:avLst/>
          </a:prstGeom>
          <a:noFill/>
          <a:ln w="9525">
            <a:noFill/>
            <a:miter lim="800000"/>
            <a:headEnd/>
            <a:tailEnd/>
          </a:ln>
          <a:effectLst/>
        </p:spPr>
      </p:pic>
      <p:sp>
        <p:nvSpPr>
          <p:cNvPr id="396290" name="Rectangle 2"/>
          <p:cNvSpPr>
            <a:spLocks noGrp="1" noChangeArrowheads="1"/>
          </p:cNvSpPr>
          <p:nvPr>
            <p:ph type="title"/>
          </p:nvPr>
        </p:nvSpPr>
        <p:spPr/>
        <p:txBody>
          <a:bodyPr/>
          <a:lstStyle/>
          <a:p>
            <a:r>
              <a:rPr lang="en-US" dirty="0"/>
              <a:t>Structure of DNA</a:t>
            </a:r>
          </a:p>
        </p:txBody>
      </p:sp>
      <p:sp>
        <p:nvSpPr>
          <p:cNvPr id="396291" name="Rectangle 3" descr="Rectangle: Click to edit Master text styles&#10;Second level&#10;Third level&#10;Fourth level&#10;Fifth level"/>
          <p:cNvSpPr>
            <a:spLocks noGrp="1" noChangeArrowheads="1"/>
          </p:cNvSpPr>
          <p:nvPr>
            <p:ph type="body" idx="1"/>
          </p:nvPr>
        </p:nvSpPr>
        <p:spPr>
          <a:xfrm>
            <a:off x="215900" y="787400"/>
            <a:ext cx="7924800" cy="2971800"/>
          </a:xfrm>
        </p:spPr>
        <p:txBody>
          <a:bodyPr/>
          <a:lstStyle/>
          <a:p>
            <a:r>
              <a:rPr lang="en-US" dirty="0"/>
              <a:t>Watson &amp; Crick</a:t>
            </a:r>
          </a:p>
          <a:p>
            <a:pPr lvl="1"/>
            <a:r>
              <a:rPr lang="en-US" u="sng" dirty="0">
                <a:solidFill>
                  <a:srgbClr val="CC0000"/>
                </a:solidFill>
              </a:rPr>
              <a:t>developed double helix model of DNA</a:t>
            </a:r>
            <a:endParaRPr lang="en-US" dirty="0"/>
          </a:p>
          <a:p>
            <a:pPr marL="1085850" lvl="2"/>
            <a:r>
              <a:rPr lang="en-US" dirty="0"/>
              <a:t>other leading scientists working on question:</a:t>
            </a:r>
          </a:p>
          <a:p>
            <a:pPr marL="1428750" lvl="3"/>
            <a:r>
              <a:rPr lang="en-US" dirty="0"/>
              <a:t>Rosalind Franklin</a:t>
            </a:r>
          </a:p>
          <a:p>
            <a:pPr marL="1428750" lvl="3"/>
            <a:r>
              <a:rPr lang="en-US" dirty="0"/>
              <a:t>Maurice Wilkins</a:t>
            </a:r>
          </a:p>
          <a:p>
            <a:pPr marL="1428750" lvl="3"/>
            <a:r>
              <a:rPr lang="en-US" dirty="0" err="1"/>
              <a:t>Linus</a:t>
            </a:r>
            <a:r>
              <a:rPr lang="en-US" dirty="0"/>
              <a:t> Pauling</a:t>
            </a:r>
            <a:r>
              <a:rPr lang="en-US" b="0" dirty="0"/>
              <a:t> </a:t>
            </a:r>
          </a:p>
        </p:txBody>
      </p:sp>
      <p:sp>
        <p:nvSpPr>
          <p:cNvPr id="396292" name="Rectangle 4"/>
          <p:cNvSpPr>
            <a:spLocks noChangeArrowheads="1"/>
          </p:cNvSpPr>
          <p:nvPr/>
        </p:nvSpPr>
        <p:spPr bwMode="auto">
          <a:xfrm>
            <a:off x="6582106" y="378024"/>
            <a:ext cx="2488870" cy="615553"/>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1953 </a:t>
            </a:r>
            <a:r>
              <a:rPr lang="en-US" sz="3400" b="1">
                <a:solidFill>
                  <a:srgbClr val="000005"/>
                </a:solidFill>
              </a:rPr>
              <a:t>| </a:t>
            </a:r>
            <a:r>
              <a:rPr lang="en-US" sz="3400" b="1">
                <a:solidFill>
                  <a:srgbClr val="CC0000"/>
                </a:solidFill>
              </a:rPr>
              <a:t>1962</a:t>
            </a:r>
            <a:endParaRPr lang="en-US" sz="3000" b="1">
              <a:solidFill>
                <a:srgbClr val="0F116A"/>
              </a:solidFill>
            </a:endParaRPr>
          </a:p>
        </p:txBody>
      </p:sp>
      <p:sp>
        <p:nvSpPr>
          <p:cNvPr id="396296" name="Rectangle 8"/>
          <p:cNvSpPr>
            <a:spLocks noChangeArrowheads="1"/>
          </p:cNvSpPr>
          <p:nvPr/>
        </p:nvSpPr>
        <p:spPr bwMode="auto">
          <a:xfrm>
            <a:off x="1848504" y="6441739"/>
            <a:ext cx="1282047" cy="430887"/>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chemeClr val="bg1"/>
                </a:solidFill>
              </a:rPr>
              <a:t>Franklin</a:t>
            </a:r>
            <a:endParaRPr lang="en-US" sz="2200" b="1">
              <a:solidFill>
                <a:srgbClr val="FFEA18"/>
              </a:solidFill>
            </a:endParaRPr>
          </a:p>
        </p:txBody>
      </p:sp>
      <p:sp>
        <p:nvSpPr>
          <p:cNvPr id="396297" name="Rectangle 9"/>
          <p:cNvSpPr>
            <a:spLocks noChangeArrowheads="1"/>
          </p:cNvSpPr>
          <p:nvPr/>
        </p:nvSpPr>
        <p:spPr bwMode="auto">
          <a:xfrm>
            <a:off x="4603965" y="6429039"/>
            <a:ext cx="1169774" cy="430887"/>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chemeClr val="bg1"/>
                </a:solidFill>
              </a:rPr>
              <a:t>Wilkins</a:t>
            </a:r>
            <a:endParaRPr lang="en-US" sz="2200" b="1">
              <a:solidFill>
                <a:srgbClr val="FFEA18"/>
              </a:solidFill>
            </a:endParaRPr>
          </a:p>
        </p:txBody>
      </p:sp>
      <p:sp>
        <p:nvSpPr>
          <p:cNvPr id="396298" name="Rectangle 10"/>
          <p:cNvSpPr>
            <a:spLocks noChangeArrowheads="1"/>
          </p:cNvSpPr>
          <p:nvPr/>
        </p:nvSpPr>
        <p:spPr bwMode="auto">
          <a:xfrm>
            <a:off x="7451526" y="6429039"/>
            <a:ext cx="1203525" cy="430887"/>
          </a:xfrm>
          <a:prstGeom prst="rect">
            <a:avLst/>
          </a:prstGeom>
          <a:noFill/>
          <a:ln w="9525">
            <a:noFill/>
            <a:miter lim="800000"/>
            <a:headEnd/>
            <a:tailEnd/>
          </a:ln>
          <a:effectLst/>
        </p:spPr>
        <p:txBody>
          <a:bodyPr wrap="none" anchor="ctr">
            <a:prstTxWarp prst="textNoShape">
              <a:avLst/>
            </a:prstTxWarp>
            <a:spAutoFit/>
          </a:bodyPr>
          <a:lstStyle/>
          <a:p>
            <a:pPr algn="r"/>
            <a:r>
              <a:rPr lang="en-US" sz="2200" b="1">
                <a:solidFill>
                  <a:schemeClr val="bg1"/>
                </a:solidFill>
              </a:rPr>
              <a:t>Pauling</a:t>
            </a:r>
            <a:endParaRPr lang="en-US" sz="2200" b="1">
              <a:solidFill>
                <a:srgbClr val="FFEA18"/>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5" name="Picture 5"/>
          <p:cNvPicPr>
            <a:picLocks noChangeAspect="1" noChangeArrowheads="1"/>
          </p:cNvPicPr>
          <p:nvPr/>
        </p:nvPicPr>
        <p:blipFill>
          <a:blip r:embed="rId4" cstate="print"/>
          <a:srcRect b="14999"/>
          <a:stretch>
            <a:fillRect/>
          </a:stretch>
        </p:blipFill>
        <p:spPr bwMode="auto">
          <a:xfrm>
            <a:off x="5562600" y="4191001"/>
            <a:ext cx="3581400" cy="2640013"/>
          </a:xfrm>
          <a:prstGeom prst="rect">
            <a:avLst/>
          </a:prstGeom>
          <a:noFill/>
        </p:spPr>
      </p:pic>
      <p:pic>
        <p:nvPicPr>
          <p:cNvPr id="384002" name="Picture 2"/>
          <p:cNvPicPr>
            <a:picLocks noChangeAspect="1" noChangeArrowheads="1"/>
          </p:cNvPicPr>
          <p:nvPr/>
        </p:nvPicPr>
        <p:blipFill>
          <a:blip r:embed="rId5" cstate="print"/>
          <a:srcRect/>
          <a:stretch>
            <a:fillRect/>
          </a:stretch>
        </p:blipFill>
        <p:spPr bwMode="auto">
          <a:xfrm>
            <a:off x="6734177" y="1219200"/>
            <a:ext cx="2333625" cy="2374900"/>
          </a:xfrm>
          <a:prstGeom prst="rect">
            <a:avLst/>
          </a:prstGeom>
          <a:noFill/>
          <a:ln w="9525">
            <a:solidFill>
              <a:srgbClr val="4F81BD"/>
            </a:solidFill>
            <a:miter lim="800000"/>
            <a:headEnd/>
            <a:tailEnd/>
          </a:ln>
          <a:effectLst/>
        </p:spPr>
      </p:pic>
      <p:sp>
        <p:nvSpPr>
          <p:cNvPr id="384003" name="Rectangle 3"/>
          <p:cNvSpPr>
            <a:spLocks noGrp="1" noChangeArrowheads="1"/>
          </p:cNvSpPr>
          <p:nvPr>
            <p:ph type="title"/>
          </p:nvPr>
        </p:nvSpPr>
        <p:spPr>
          <a:xfrm>
            <a:off x="0" y="0"/>
            <a:ext cx="6705600" cy="1143000"/>
          </a:xfrm>
        </p:spPr>
        <p:txBody>
          <a:bodyPr/>
          <a:lstStyle/>
          <a:p>
            <a:r>
              <a:rPr lang="en-US" dirty="0"/>
              <a:t>Confirmation of DNA</a:t>
            </a:r>
          </a:p>
        </p:txBody>
      </p:sp>
      <p:sp>
        <p:nvSpPr>
          <p:cNvPr id="384004" name="Rectangle 4" descr="Rectangle: Click to edit Master text styles&#10;Second level&#10;Third level&#10;Fourth level&#10;Fifth level"/>
          <p:cNvSpPr>
            <a:spLocks noGrp="1" noChangeArrowheads="1"/>
          </p:cNvSpPr>
          <p:nvPr>
            <p:ph type="body" idx="1"/>
          </p:nvPr>
        </p:nvSpPr>
        <p:spPr>
          <a:xfrm>
            <a:off x="838200" y="1371600"/>
            <a:ext cx="7924800" cy="4953000"/>
          </a:xfrm>
        </p:spPr>
        <p:txBody>
          <a:bodyPr/>
          <a:lstStyle/>
          <a:p>
            <a:r>
              <a:rPr lang="en-US" dirty="0"/>
              <a:t>Hershey &amp; Chase</a:t>
            </a:r>
          </a:p>
          <a:p>
            <a:pPr lvl="1"/>
            <a:r>
              <a:rPr lang="en-US" dirty="0"/>
              <a:t>classic “blender” experiment</a:t>
            </a:r>
          </a:p>
          <a:p>
            <a:pPr lvl="1"/>
            <a:r>
              <a:rPr lang="en-US" dirty="0"/>
              <a:t>worked with </a:t>
            </a:r>
            <a:r>
              <a:rPr lang="en-US" u="sng" dirty="0" err="1">
                <a:solidFill>
                  <a:srgbClr val="CC0000"/>
                </a:solidFill>
              </a:rPr>
              <a:t>bacteriophage</a:t>
            </a:r>
            <a:endParaRPr lang="en-US" dirty="0"/>
          </a:p>
          <a:p>
            <a:pPr marL="1085850" lvl="2"/>
            <a:r>
              <a:rPr lang="en-US" dirty="0"/>
              <a:t>viruses that infect bacteria</a:t>
            </a:r>
          </a:p>
          <a:p>
            <a:pPr lvl="1"/>
            <a:r>
              <a:rPr lang="en-US" dirty="0"/>
              <a:t>grew </a:t>
            </a:r>
            <a:r>
              <a:rPr lang="en-US" dirty="0" smtClean="0"/>
              <a:t>phages in </a:t>
            </a:r>
            <a:r>
              <a:rPr lang="en-US" dirty="0"/>
              <a:t>2 media, radioactively labeled with either </a:t>
            </a:r>
          </a:p>
          <a:p>
            <a:pPr marL="1085850" lvl="2"/>
            <a:r>
              <a:rPr lang="en-US" baseline="30000" dirty="0">
                <a:solidFill>
                  <a:srgbClr val="CC0000"/>
                </a:solidFill>
              </a:rPr>
              <a:t>35</a:t>
            </a:r>
            <a:r>
              <a:rPr lang="en-US" u="sng" dirty="0">
                <a:solidFill>
                  <a:srgbClr val="CC0000"/>
                </a:solidFill>
              </a:rPr>
              <a:t>S</a:t>
            </a:r>
            <a:r>
              <a:rPr lang="en-US" u="sng" dirty="0"/>
              <a:t> in their proteins</a:t>
            </a:r>
          </a:p>
          <a:p>
            <a:pPr marL="1085850" lvl="2"/>
            <a:r>
              <a:rPr lang="en-US" baseline="30000" dirty="0">
                <a:solidFill>
                  <a:srgbClr val="CC0000"/>
                </a:solidFill>
              </a:rPr>
              <a:t>32</a:t>
            </a:r>
            <a:r>
              <a:rPr lang="en-US" u="sng" dirty="0">
                <a:solidFill>
                  <a:srgbClr val="CC0000"/>
                </a:solidFill>
              </a:rPr>
              <a:t>P</a:t>
            </a:r>
            <a:r>
              <a:rPr lang="en-US" u="sng" dirty="0"/>
              <a:t> in their DNA</a:t>
            </a:r>
            <a:endParaRPr lang="en-US" dirty="0"/>
          </a:p>
          <a:p>
            <a:pPr lvl="1"/>
            <a:r>
              <a:rPr lang="en-US" dirty="0"/>
              <a:t>infected bacteria</a:t>
            </a:r>
            <a:r>
              <a:rPr lang="en-US" dirty="0" smtClean="0"/>
              <a:t> phages</a:t>
            </a:r>
            <a:endParaRPr lang="en-US" dirty="0"/>
          </a:p>
        </p:txBody>
      </p:sp>
      <p:sp>
        <p:nvSpPr>
          <p:cNvPr id="384006" name="Rectangle 6"/>
          <p:cNvSpPr>
            <a:spLocks noChangeArrowheads="1"/>
          </p:cNvSpPr>
          <p:nvPr/>
        </p:nvSpPr>
        <p:spPr bwMode="auto">
          <a:xfrm>
            <a:off x="6682761" y="381000"/>
            <a:ext cx="2492990" cy="79303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lang="en-US" sz="3400" b="1" dirty="0">
                <a:solidFill>
                  <a:srgbClr val="0F116A"/>
                </a:solidFill>
              </a:rPr>
              <a:t>1952 </a:t>
            </a:r>
            <a:r>
              <a:rPr lang="en-US" sz="3400" b="1" dirty="0">
                <a:solidFill>
                  <a:srgbClr val="000005"/>
                </a:solidFill>
              </a:rPr>
              <a:t>| </a:t>
            </a:r>
            <a:r>
              <a:rPr lang="en-US" sz="3400" b="1" dirty="0">
                <a:solidFill>
                  <a:srgbClr val="CC0000"/>
                </a:solidFill>
              </a:rPr>
              <a:t>1969</a:t>
            </a:r>
          </a:p>
          <a:p>
            <a:pPr algn="r">
              <a:lnSpc>
                <a:spcPct val="80000"/>
              </a:lnSpc>
            </a:pPr>
            <a:r>
              <a:rPr lang="en-US" sz="2200" b="1" dirty="0">
                <a:solidFill>
                  <a:srgbClr val="CC0000"/>
                </a:solidFill>
              </a:rPr>
              <a:t>Hershey</a:t>
            </a:r>
            <a:endParaRPr lang="en-US" sz="3000" b="1" dirty="0">
              <a:solidFill>
                <a:srgbClr val="0F116A"/>
              </a:solidFill>
            </a:endParaRPr>
          </a:p>
        </p:txBody>
      </p:sp>
      <p:pic>
        <p:nvPicPr>
          <p:cNvPr id="384011" name="Picture 11" descr="penguinL"/>
          <p:cNvPicPr>
            <a:picLocks noChangeAspect="1" noChangeArrowheads="1"/>
          </p:cNvPicPr>
          <p:nvPr/>
        </p:nvPicPr>
        <p:blipFill>
          <a:blip r:embed="rId6" cstate="print"/>
          <a:srcRect/>
          <a:stretch>
            <a:fillRect/>
          </a:stretch>
        </p:blipFill>
        <p:spPr bwMode="auto">
          <a:xfrm flipH="1">
            <a:off x="114301" y="5562600"/>
            <a:ext cx="1274763" cy="1295400"/>
          </a:xfrm>
          <a:prstGeom prst="rect">
            <a:avLst/>
          </a:prstGeom>
          <a:noFill/>
        </p:spPr>
      </p:pic>
      <p:sp>
        <p:nvSpPr>
          <p:cNvPr id="384012" name="AutoShape 12"/>
          <p:cNvSpPr>
            <a:spLocks noChangeArrowheads="1"/>
          </p:cNvSpPr>
          <p:nvPr/>
        </p:nvSpPr>
        <p:spPr bwMode="auto">
          <a:xfrm flipH="1">
            <a:off x="1" y="3778250"/>
            <a:ext cx="1782763" cy="1589088"/>
          </a:xfrm>
          <a:prstGeom prst="wedgeEllipseCallout">
            <a:avLst>
              <a:gd name="adj1" fmla="val -12602"/>
              <a:gd name="adj2" fmla="val 7427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Why use</a:t>
            </a:r>
            <a:br>
              <a:rPr lang="en-US" sz="1800" b="1">
                <a:solidFill>
                  <a:srgbClr val="0F116A"/>
                </a:solidFill>
                <a:latin typeface="Comic Sans MS" charset="0"/>
                <a:ea typeface="ＭＳ Ｐゴシック" charset="-128"/>
                <a:cs typeface="ＭＳ Ｐゴシック" charset="-128"/>
              </a:rPr>
            </a:br>
            <a:r>
              <a:rPr lang="en-US" sz="1800" b="1" u="sng">
                <a:solidFill>
                  <a:srgbClr val="CC0000"/>
                </a:solidFill>
                <a:ea typeface="ＭＳ Ｐゴシック" charset="-128"/>
                <a:cs typeface="ＭＳ Ｐゴシック" charset="-128"/>
              </a:rPr>
              <a:t>S</a:t>
            </a:r>
            <a:r>
              <a:rPr lang="en-US" sz="1800" b="1">
                <a:solidFill>
                  <a:srgbClr val="0F116A"/>
                </a:solidFill>
                <a:latin typeface="Comic Sans MS" charset="0"/>
                <a:ea typeface="ＭＳ Ｐゴシック" charset="-128"/>
                <a:cs typeface="ＭＳ Ｐゴシック" charset="-128"/>
              </a:rPr>
              <a:t>ulfur</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vs.</a:t>
            </a:r>
            <a:br>
              <a:rPr lang="en-US" sz="1800" b="1">
                <a:solidFill>
                  <a:srgbClr val="0F116A"/>
                </a:solidFill>
                <a:latin typeface="Comic Sans MS" charset="0"/>
                <a:ea typeface="ＭＳ Ｐゴシック" charset="-128"/>
                <a:cs typeface="ＭＳ Ｐゴシック" charset="-128"/>
              </a:rPr>
            </a:br>
            <a:r>
              <a:rPr lang="en-US" sz="1800" b="1" u="sng">
                <a:solidFill>
                  <a:srgbClr val="CC0000"/>
                </a:solidFill>
                <a:ea typeface="ＭＳ Ｐゴシック" charset="-128"/>
                <a:cs typeface="ＭＳ Ｐゴシック" charset="-128"/>
              </a:rPr>
              <a:t>P</a:t>
            </a:r>
            <a:r>
              <a:rPr lang="en-US" sz="1800" b="1">
                <a:solidFill>
                  <a:srgbClr val="0F116A"/>
                </a:solidFill>
                <a:latin typeface="Comic Sans MS" charset="0"/>
                <a:ea typeface="ＭＳ Ｐゴシック" charset="-128"/>
                <a:cs typeface="ＭＳ Ｐゴシック" charset="-128"/>
              </a:rPr>
              <a:t>hosphorus?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4011"/>
                                        </p:tgtEl>
                                        <p:attrNameLst>
                                          <p:attrName>style.visibility</p:attrName>
                                        </p:attrNameLst>
                                      </p:cBhvr>
                                      <p:to>
                                        <p:strVal val="visible"/>
                                      </p:to>
                                    </p:set>
                                    <p:animEffect transition="in" filter="wipe(down)">
                                      <p:cBhvr>
                                        <p:cTn id="7" dur="500"/>
                                        <p:tgtEl>
                                          <p:spTgt spid="3840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4012"/>
                                        </p:tgtEl>
                                        <p:attrNameLst>
                                          <p:attrName>style.visibility</p:attrName>
                                        </p:attrNameLst>
                                      </p:cBhvr>
                                      <p:to>
                                        <p:strVal val="visible"/>
                                      </p:to>
                                    </p:set>
                                    <p:animEffect transition="in" filter="wipe(down)">
                                      <p:cBhvr>
                                        <p:cTn id="11" dur="500"/>
                                        <p:tgtEl>
                                          <p:spTgt spid="38401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12"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43" name="Picture 7" descr="f14-09ct_rosalind_frank_cb"/>
          <p:cNvPicPr>
            <a:picLocks noChangeAspect="1" noChangeArrowheads="1"/>
          </p:cNvPicPr>
          <p:nvPr/>
        </p:nvPicPr>
        <p:blipFill>
          <a:blip r:embed="rId3" cstate="print"/>
          <a:srcRect l="33749" t="6000" r="33749"/>
          <a:stretch>
            <a:fillRect/>
          </a:stretch>
        </p:blipFill>
        <p:spPr bwMode="auto">
          <a:xfrm>
            <a:off x="7196139" y="415926"/>
            <a:ext cx="1598612" cy="3470275"/>
          </a:xfrm>
          <a:prstGeom prst="rect">
            <a:avLst/>
          </a:prstGeom>
          <a:noFill/>
          <a:ln w="9525">
            <a:noFill/>
            <a:miter lim="800000"/>
            <a:headEnd/>
            <a:tailEnd/>
          </a:ln>
        </p:spPr>
      </p:pic>
      <p:pic>
        <p:nvPicPr>
          <p:cNvPr id="398338" name="Picture 2"/>
          <p:cNvPicPr>
            <a:picLocks noChangeAspect="1" noChangeArrowheads="1"/>
          </p:cNvPicPr>
          <p:nvPr/>
        </p:nvPicPr>
        <p:blipFill>
          <a:blip r:embed="rId4" cstate="print"/>
          <a:srcRect b="3429"/>
          <a:stretch>
            <a:fillRect/>
          </a:stretch>
        </p:blipFill>
        <p:spPr bwMode="auto">
          <a:xfrm>
            <a:off x="5638800" y="3905250"/>
            <a:ext cx="3429000" cy="2952750"/>
          </a:xfrm>
          <a:prstGeom prst="rect">
            <a:avLst/>
          </a:prstGeom>
          <a:noFill/>
        </p:spPr>
      </p:pic>
      <p:sp>
        <p:nvSpPr>
          <p:cNvPr id="398339" name="Rectangle 3"/>
          <p:cNvSpPr>
            <a:spLocks noGrp="1" noChangeArrowheads="1"/>
          </p:cNvSpPr>
          <p:nvPr>
            <p:ph type="title"/>
          </p:nvPr>
        </p:nvSpPr>
        <p:spPr/>
        <p:txBody>
          <a:bodyPr/>
          <a:lstStyle/>
          <a:p>
            <a:r>
              <a:rPr lang="en-US"/>
              <a:t>Rosalind Franklin (1920-1958)</a:t>
            </a:r>
          </a:p>
        </p:txBody>
      </p:sp>
      <p:pic>
        <p:nvPicPr>
          <p:cNvPr id="398340" name="Picture 4"/>
          <p:cNvPicPr>
            <a:picLocks noChangeAspect="1" noChangeArrowheads="1"/>
          </p:cNvPicPr>
          <p:nvPr/>
        </p:nvPicPr>
        <p:blipFill>
          <a:blip r:embed="rId5" cstate="print"/>
          <a:srcRect/>
          <a:stretch>
            <a:fillRect/>
          </a:stretch>
        </p:blipFill>
        <p:spPr bwMode="auto">
          <a:xfrm>
            <a:off x="762001" y="1371600"/>
            <a:ext cx="5086351" cy="5257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dirty="0"/>
              <a:t>Scientific History </a:t>
            </a:r>
          </a:p>
        </p:txBody>
      </p:sp>
      <p:sp>
        <p:nvSpPr>
          <p:cNvPr id="513027" name="Rectangle 3" descr="Rectangle: Click to edit Master text styles&#10;Second level&#10;Third level&#10;Fourth level&#10;Fifth level"/>
          <p:cNvSpPr>
            <a:spLocks noGrp="1" noChangeArrowheads="1"/>
          </p:cNvSpPr>
          <p:nvPr>
            <p:ph type="body" idx="1"/>
          </p:nvPr>
        </p:nvSpPr>
        <p:spPr>
          <a:xfrm>
            <a:off x="330200" y="774700"/>
            <a:ext cx="8305800" cy="5486400"/>
          </a:xfrm>
        </p:spPr>
        <p:txBody>
          <a:bodyPr/>
          <a:lstStyle/>
          <a:p>
            <a:pPr lvl="1">
              <a:buNone/>
            </a:pPr>
            <a:r>
              <a:rPr lang="en-US" sz="2600" dirty="0" smtClean="0"/>
              <a:t>T.H</a:t>
            </a:r>
            <a:r>
              <a:rPr lang="en-US" sz="2600" dirty="0"/>
              <a:t>. Morgan (1908</a:t>
            </a:r>
            <a:r>
              <a:rPr lang="en-US" sz="2600" dirty="0" smtClean="0"/>
              <a:t>):  </a:t>
            </a:r>
            <a:r>
              <a:rPr lang="en-US" sz="2600" u="sng" dirty="0" smtClean="0">
                <a:solidFill>
                  <a:srgbClr val="CC0000"/>
                </a:solidFill>
              </a:rPr>
              <a:t>genes </a:t>
            </a:r>
            <a:r>
              <a:rPr lang="en-US" sz="2600" u="sng" dirty="0">
                <a:solidFill>
                  <a:srgbClr val="CC0000"/>
                </a:solidFill>
              </a:rPr>
              <a:t>are on chromosomes</a:t>
            </a:r>
            <a:endParaRPr lang="en-US" sz="2600" dirty="0"/>
          </a:p>
          <a:p>
            <a:pPr lvl="1">
              <a:buNone/>
            </a:pPr>
            <a:r>
              <a:rPr lang="en-US" sz="2600" dirty="0"/>
              <a:t>Frederick Griffith (1928</a:t>
            </a:r>
            <a:r>
              <a:rPr lang="en-US" sz="2600" dirty="0" smtClean="0"/>
              <a:t>): </a:t>
            </a:r>
            <a:r>
              <a:rPr lang="en-US" sz="2600" u="sng" dirty="0" smtClean="0">
                <a:solidFill>
                  <a:srgbClr val="CC0000"/>
                </a:solidFill>
              </a:rPr>
              <a:t>a </a:t>
            </a:r>
            <a:r>
              <a:rPr lang="en-US" sz="2600" u="sng" dirty="0">
                <a:solidFill>
                  <a:srgbClr val="CC0000"/>
                </a:solidFill>
              </a:rPr>
              <a:t>transforming factor can change phenotype</a:t>
            </a:r>
            <a:endParaRPr lang="en-US" sz="2600" dirty="0"/>
          </a:p>
          <a:p>
            <a:pPr lvl="1">
              <a:buNone/>
            </a:pPr>
            <a:r>
              <a:rPr lang="en-US" sz="2600" dirty="0"/>
              <a:t>Avery, McCarty &amp; MacLeod (1944</a:t>
            </a:r>
            <a:r>
              <a:rPr lang="en-US" sz="2600" dirty="0" smtClean="0"/>
              <a:t>): </a:t>
            </a:r>
            <a:r>
              <a:rPr lang="en-US" sz="2600" u="sng" dirty="0" smtClean="0">
                <a:solidFill>
                  <a:srgbClr val="CC0000"/>
                </a:solidFill>
              </a:rPr>
              <a:t>transforming </a:t>
            </a:r>
            <a:r>
              <a:rPr lang="en-US" sz="2600" u="sng" dirty="0">
                <a:solidFill>
                  <a:srgbClr val="CC0000"/>
                </a:solidFill>
              </a:rPr>
              <a:t>factor is DNA</a:t>
            </a:r>
            <a:endParaRPr lang="en-US" sz="2600" dirty="0"/>
          </a:p>
          <a:p>
            <a:pPr lvl="1">
              <a:buNone/>
            </a:pPr>
            <a:r>
              <a:rPr lang="en-US" sz="2600" dirty="0"/>
              <a:t>Erwin Chargaff (1947</a:t>
            </a:r>
            <a:r>
              <a:rPr lang="en-US" sz="2600" dirty="0" smtClean="0"/>
              <a:t>): </a:t>
            </a:r>
            <a:r>
              <a:rPr lang="en-US" sz="2600" u="sng" dirty="0" smtClean="0">
                <a:solidFill>
                  <a:srgbClr val="CC0000"/>
                </a:solidFill>
              </a:rPr>
              <a:t>Chargaff </a:t>
            </a:r>
            <a:r>
              <a:rPr lang="en-US" sz="2600" u="sng" dirty="0">
                <a:solidFill>
                  <a:srgbClr val="CC0000"/>
                </a:solidFill>
              </a:rPr>
              <a:t>rules: A = T, C = G</a:t>
            </a:r>
            <a:endParaRPr lang="en-US" sz="2600" dirty="0"/>
          </a:p>
          <a:p>
            <a:pPr lvl="1">
              <a:buNone/>
            </a:pPr>
            <a:r>
              <a:rPr lang="en-US" sz="2600" dirty="0"/>
              <a:t>Hershey &amp; Chase  (1952</a:t>
            </a:r>
            <a:r>
              <a:rPr lang="en-US" sz="2600" dirty="0" smtClean="0"/>
              <a:t>): </a:t>
            </a:r>
            <a:r>
              <a:rPr lang="en-US" sz="2600" u="sng" dirty="0" smtClean="0">
                <a:solidFill>
                  <a:srgbClr val="CC0000"/>
                </a:solidFill>
              </a:rPr>
              <a:t>confirmation </a:t>
            </a:r>
            <a:r>
              <a:rPr lang="en-US" sz="2600" u="sng" dirty="0">
                <a:solidFill>
                  <a:srgbClr val="CC0000"/>
                </a:solidFill>
              </a:rPr>
              <a:t>that DNA is genetic material</a:t>
            </a:r>
            <a:endParaRPr lang="en-US" sz="2600" dirty="0"/>
          </a:p>
          <a:p>
            <a:pPr lvl="1">
              <a:buNone/>
            </a:pPr>
            <a:r>
              <a:rPr lang="en-US" sz="2600" dirty="0"/>
              <a:t>Watson &amp; Crick  (1953</a:t>
            </a:r>
            <a:r>
              <a:rPr lang="en-US" sz="2600" dirty="0" smtClean="0"/>
              <a:t>): </a:t>
            </a:r>
            <a:r>
              <a:rPr lang="en-US" sz="2600" u="sng" dirty="0" smtClean="0">
                <a:solidFill>
                  <a:srgbClr val="CC0000"/>
                </a:solidFill>
              </a:rPr>
              <a:t>determined </a:t>
            </a:r>
            <a:r>
              <a:rPr lang="en-US" sz="2600" u="sng" dirty="0">
                <a:solidFill>
                  <a:srgbClr val="CC0000"/>
                </a:solidFill>
              </a:rPr>
              <a:t>double helix structure of DNA</a:t>
            </a:r>
            <a:endParaRPr lang="en-US" sz="2600" dirty="0"/>
          </a:p>
          <a:p>
            <a:pPr lvl="1">
              <a:buNone/>
            </a:pPr>
            <a:r>
              <a:rPr lang="en-US" sz="2600" dirty="0" err="1"/>
              <a:t>Meselson</a:t>
            </a:r>
            <a:r>
              <a:rPr lang="en-US" sz="2600" dirty="0"/>
              <a:t> &amp; Stahl  (1958</a:t>
            </a:r>
            <a:r>
              <a:rPr lang="en-US" sz="2600" dirty="0" smtClean="0"/>
              <a:t>): </a:t>
            </a:r>
            <a:r>
              <a:rPr lang="en-US" sz="2600" u="sng" dirty="0" smtClean="0">
                <a:solidFill>
                  <a:srgbClr val="CC0000"/>
                </a:solidFill>
              </a:rPr>
              <a:t>semi</a:t>
            </a:r>
            <a:r>
              <a:rPr lang="en-US" sz="2600" u="sng" dirty="0">
                <a:solidFill>
                  <a:srgbClr val="CC0000"/>
                </a:solidFill>
              </a:rPr>
              <a:t>-conservative replication</a:t>
            </a:r>
            <a:endParaRPr lang="en-US"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1" name="Picture 1029" descr="14_05"/>
          <p:cNvPicPr>
            <a:picLocks noChangeAspect="1" noChangeArrowheads="1"/>
          </p:cNvPicPr>
          <p:nvPr/>
        </p:nvPicPr>
        <p:blipFill>
          <a:blip r:embed="rId3" cstate="print"/>
          <a:srcRect l="5624" r="7875"/>
          <a:stretch>
            <a:fillRect/>
          </a:stretch>
        </p:blipFill>
        <p:spPr bwMode="auto">
          <a:xfrm>
            <a:off x="1755776" y="433388"/>
            <a:ext cx="7275513" cy="6307137"/>
          </a:xfrm>
          <a:prstGeom prst="rect">
            <a:avLst/>
          </a:prstGeom>
          <a:noFill/>
          <a:ln w="9525">
            <a:noFill/>
            <a:miter lim="800000"/>
            <a:headEnd/>
            <a:tailEnd/>
          </a:ln>
          <a:effectLst/>
        </p:spPr>
      </p:pic>
      <p:sp>
        <p:nvSpPr>
          <p:cNvPr id="388114" name="Rectangle 1042"/>
          <p:cNvSpPr>
            <a:spLocks noChangeArrowheads="1"/>
          </p:cNvSpPr>
          <p:nvPr/>
        </p:nvSpPr>
        <p:spPr bwMode="auto">
          <a:xfrm>
            <a:off x="3887788" y="1066800"/>
            <a:ext cx="3505200" cy="17526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88113" name="Rectangle 1041"/>
          <p:cNvSpPr>
            <a:spLocks noChangeArrowheads="1"/>
          </p:cNvSpPr>
          <p:nvPr/>
        </p:nvSpPr>
        <p:spPr bwMode="auto">
          <a:xfrm>
            <a:off x="3506788" y="4176713"/>
            <a:ext cx="4038600" cy="685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88102" name="Line 1030"/>
          <p:cNvSpPr>
            <a:spLocks noChangeShapeType="1"/>
          </p:cNvSpPr>
          <p:nvPr/>
        </p:nvSpPr>
        <p:spPr bwMode="auto">
          <a:xfrm>
            <a:off x="7346951" y="828675"/>
            <a:ext cx="365125" cy="4572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8103" name="Line 1031"/>
          <p:cNvSpPr>
            <a:spLocks noChangeShapeType="1"/>
          </p:cNvSpPr>
          <p:nvPr/>
        </p:nvSpPr>
        <p:spPr bwMode="auto">
          <a:xfrm>
            <a:off x="3059114" y="998538"/>
            <a:ext cx="169863" cy="2222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8104" name="Rectangle 1032"/>
          <p:cNvSpPr>
            <a:spLocks noChangeArrowheads="1"/>
          </p:cNvSpPr>
          <p:nvPr/>
        </p:nvSpPr>
        <p:spPr bwMode="auto">
          <a:xfrm>
            <a:off x="2179865" y="493714"/>
            <a:ext cx="2193471" cy="47782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00000"/>
                </a:solidFill>
              </a:rPr>
              <a:t>Protein coat labeled</a:t>
            </a:r>
          </a:p>
          <a:p>
            <a:pPr eaLnBrk="1" hangingPunct="1">
              <a:lnSpc>
                <a:spcPct val="85000"/>
              </a:lnSpc>
            </a:pPr>
            <a:r>
              <a:rPr lang="en-US" sz="1800" b="1">
                <a:solidFill>
                  <a:srgbClr val="000000"/>
                </a:solidFill>
              </a:rPr>
              <a:t>with </a:t>
            </a:r>
            <a:r>
              <a:rPr lang="en-US" sz="1800" b="1" baseline="30000">
                <a:solidFill>
                  <a:srgbClr val="000000"/>
                </a:solidFill>
              </a:rPr>
              <a:t>35</a:t>
            </a:r>
            <a:r>
              <a:rPr lang="en-US" sz="1800" b="1">
                <a:solidFill>
                  <a:srgbClr val="000000"/>
                </a:solidFill>
              </a:rPr>
              <a:t>S</a:t>
            </a:r>
            <a:endParaRPr lang="en-US" sz="1800" b="1"/>
          </a:p>
        </p:txBody>
      </p:sp>
      <p:sp>
        <p:nvSpPr>
          <p:cNvPr id="388105" name="Rectangle 1033"/>
          <p:cNvSpPr>
            <a:spLocks noChangeArrowheads="1"/>
          </p:cNvSpPr>
          <p:nvPr/>
        </p:nvSpPr>
        <p:spPr bwMode="auto">
          <a:xfrm>
            <a:off x="5926308" y="577850"/>
            <a:ext cx="2261850" cy="242374"/>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00000"/>
                </a:solidFill>
              </a:rPr>
              <a:t>DNA labeled with </a:t>
            </a:r>
            <a:r>
              <a:rPr lang="en-US" sz="1800" b="1" baseline="30000">
                <a:solidFill>
                  <a:srgbClr val="000000"/>
                </a:solidFill>
              </a:rPr>
              <a:t>32</a:t>
            </a:r>
            <a:r>
              <a:rPr lang="en-US" sz="1800" b="1">
                <a:solidFill>
                  <a:srgbClr val="000000"/>
                </a:solidFill>
              </a:rPr>
              <a:t>P</a:t>
            </a:r>
            <a:endParaRPr lang="en-US" sz="1800" b="1"/>
          </a:p>
        </p:txBody>
      </p:sp>
      <p:sp>
        <p:nvSpPr>
          <p:cNvPr id="388106" name="Rectangle 1034"/>
          <p:cNvSpPr>
            <a:spLocks noChangeArrowheads="1"/>
          </p:cNvSpPr>
          <p:nvPr/>
        </p:nvSpPr>
        <p:spPr bwMode="auto">
          <a:xfrm>
            <a:off x="4480792" y="2428876"/>
            <a:ext cx="2385869" cy="47782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bacteriophages infect</a:t>
            </a:r>
          </a:p>
          <a:p>
            <a:pPr eaLnBrk="1" hangingPunct="1">
              <a:lnSpc>
                <a:spcPct val="85000"/>
              </a:lnSpc>
            </a:pPr>
            <a:r>
              <a:rPr lang="en-US" sz="1800" b="1">
                <a:solidFill>
                  <a:srgbClr val="0F116A"/>
                </a:solidFill>
              </a:rPr>
              <a:t>bacterial cells</a:t>
            </a:r>
          </a:p>
        </p:txBody>
      </p:sp>
      <p:sp>
        <p:nvSpPr>
          <p:cNvPr id="388107" name="Rectangle 1035"/>
          <p:cNvSpPr>
            <a:spLocks noChangeArrowheads="1"/>
          </p:cNvSpPr>
          <p:nvPr/>
        </p:nvSpPr>
        <p:spPr bwMode="auto">
          <a:xfrm>
            <a:off x="4376685" y="1066800"/>
            <a:ext cx="2232132" cy="948721"/>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T2 bacteriophages</a:t>
            </a:r>
          </a:p>
          <a:p>
            <a:pPr eaLnBrk="1" hangingPunct="1">
              <a:lnSpc>
                <a:spcPct val="85000"/>
              </a:lnSpc>
            </a:pPr>
            <a:r>
              <a:rPr lang="en-US" sz="1800" b="1">
                <a:solidFill>
                  <a:srgbClr val="0F116A"/>
                </a:solidFill>
              </a:rPr>
              <a:t>are labeled with</a:t>
            </a:r>
          </a:p>
          <a:p>
            <a:pPr eaLnBrk="1" hangingPunct="1">
              <a:lnSpc>
                <a:spcPct val="85000"/>
              </a:lnSpc>
            </a:pPr>
            <a:r>
              <a:rPr lang="en-US" sz="1800" b="1">
                <a:solidFill>
                  <a:srgbClr val="0F116A"/>
                </a:solidFill>
              </a:rPr>
              <a:t>radioactive isotopes</a:t>
            </a:r>
            <a:endParaRPr lang="en-US" sz="1800" b="1">
              <a:solidFill>
                <a:srgbClr val="000000"/>
              </a:solidFill>
            </a:endParaRPr>
          </a:p>
          <a:p>
            <a:pPr eaLnBrk="1" hangingPunct="1">
              <a:lnSpc>
                <a:spcPct val="85000"/>
              </a:lnSpc>
            </a:pPr>
            <a:r>
              <a:rPr lang="en-US" sz="1800" b="1">
                <a:solidFill>
                  <a:srgbClr val="CC0000"/>
                </a:solidFill>
              </a:rPr>
              <a:t>S vs. P</a:t>
            </a:r>
            <a:endParaRPr lang="en-US" sz="1800" b="1"/>
          </a:p>
        </p:txBody>
      </p:sp>
      <p:sp>
        <p:nvSpPr>
          <p:cNvPr id="388108" name="Rectangle 1036"/>
          <p:cNvSpPr>
            <a:spLocks noChangeArrowheads="1"/>
          </p:cNvSpPr>
          <p:nvPr/>
        </p:nvSpPr>
        <p:spPr bwMode="auto">
          <a:xfrm>
            <a:off x="4009365" y="4217989"/>
            <a:ext cx="3155687" cy="47782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bacterial cells are agitated</a:t>
            </a:r>
          </a:p>
          <a:p>
            <a:pPr eaLnBrk="1" hangingPunct="1">
              <a:lnSpc>
                <a:spcPct val="85000"/>
              </a:lnSpc>
            </a:pPr>
            <a:r>
              <a:rPr lang="en-US" sz="1800" b="1">
                <a:solidFill>
                  <a:srgbClr val="0F116A"/>
                </a:solidFill>
              </a:rPr>
              <a:t>to remove viral protein coats</a:t>
            </a:r>
          </a:p>
        </p:txBody>
      </p:sp>
      <p:sp>
        <p:nvSpPr>
          <p:cNvPr id="388109" name="Rectangle 1037"/>
          <p:cNvSpPr>
            <a:spLocks noChangeArrowheads="1"/>
          </p:cNvSpPr>
          <p:nvPr/>
        </p:nvSpPr>
        <p:spPr bwMode="auto">
          <a:xfrm>
            <a:off x="2859088" y="6264276"/>
            <a:ext cx="2269852" cy="477823"/>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800" b="1" baseline="30000">
                <a:solidFill>
                  <a:srgbClr val="0F116A"/>
                </a:solidFill>
              </a:rPr>
              <a:t>35</a:t>
            </a:r>
            <a:r>
              <a:rPr lang="en-US" sz="1800" b="1">
                <a:solidFill>
                  <a:srgbClr val="0F116A"/>
                </a:solidFill>
              </a:rPr>
              <a:t>S radioactivity</a:t>
            </a:r>
          </a:p>
          <a:p>
            <a:pPr algn="l" eaLnBrk="1" hangingPunct="1">
              <a:lnSpc>
                <a:spcPct val="85000"/>
              </a:lnSpc>
            </a:pPr>
            <a:r>
              <a:rPr lang="en-US" sz="1800" b="1">
                <a:solidFill>
                  <a:srgbClr val="0F116A"/>
                </a:solidFill>
              </a:rPr>
              <a:t>found in the medium</a:t>
            </a:r>
          </a:p>
        </p:txBody>
      </p:sp>
      <p:sp>
        <p:nvSpPr>
          <p:cNvPr id="388110" name="Rectangle 1038"/>
          <p:cNvSpPr>
            <a:spLocks noChangeArrowheads="1"/>
          </p:cNvSpPr>
          <p:nvPr/>
        </p:nvSpPr>
        <p:spPr bwMode="auto">
          <a:xfrm>
            <a:off x="5800726" y="6254751"/>
            <a:ext cx="2449965" cy="477823"/>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800" b="1" baseline="30000">
                <a:solidFill>
                  <a:srgbClr val="0F116A"/>
                </a:solidFill>
              </a:rPr>
              <a:t>32</a:t>
            </a:r>
            <a:r>
              <a:rPr lang="en-US" sz="1800" b="1">
                <a:solidFill>
                  <a:srgbClr val="0F116A"/>
                </a:solidFill>
              </a:rPr>
              <a:t>P radioactivity found</a:t>
            </a:r>
            <a:br>
              <a:rPr lang="en-US" sz="1800" b="1">
                <a:solidFill>
                  <a:srgbClr val="0F116A"/>
                </a:solidFill>
              </a:rPr>
            </a:br>
            <a:r>
              <a:rPr lang="en-US" sz="1800" b="1">
                <a:solidFill>
                  <a:srgbClr val="0F116A"/>
                </a:solidFill>
              </a:rPr>
              <a:t>in the bacterial cells</a:t>
            </a:r>
          </a:p>
        </p:txBody>
      </p:sp>
      <p:sp>
        <p:nvSpPr>
          <p:cNvPr id="388115" name="Rectangle 1043"/>
          <p:cNvSpPr>
            <a:spLocks noChangeArrowheads="1"/>
          </p:cNvSpPr>
          <p:nvPr/>
        </p:nvSpPr>
        <p:spPr bwMode="auto">
          <a:xfrm>
            <a:off x="76200" y="4419600"/>
            <a:ext cx="2209800" cy="1238801"/>
          </a:xfrm>
          <a:prstGeom prst="rect">
            <a:avLst/>
          </a:prstGeom>
          <a:solidFill>
            <a:srgbClr val="FFCC18"/>
          </a:solidFill>
          <a:ln w="9525">
            <a:noFill/>
            <a:miter lim="800000"/>
            <a:headEnd/>
            <a:tailEnd/>
          </a:ln>
        </p:spPr>
        <p:txBody>
          <a:bodyPr tIns="91440" bIns="91440">
            <a:prstTxWarp prst="textNoShape">
              <a:avLst/>
            </a:prstTxWarp>
            <a:spAutoFit/>
          </a:bodyPr>
          <a:lstStyle/>
          <a:p>
            <a:pPr algn="l" eaLnBrk="1" hangingPunct="1">
              <a:lnSpc>
                <a:spcPct val="85000"/>
              </a:lnSpc>
            </a:pPr>
            <a:r>
              <a:rPr lang="en-US" sz="2000" b="1">
                <a:solidFill>
                  <a:srgbClr val="CC0000"/>
                </a:solidFill>
              </a:rPr>
              <a:t>Which radioactive marker is found inside the cell?</a:t>
            </a:r>
            <a:endParaRPr lang="en-US" sz="2000" b="1">
              <a:solidFill>
                <a:srgbClr val="0F116A"/>
              </a:solidFill>
            </a:endParaRPr>
          </a:p>
        </p:txBody>
      </p:sp>
      <p:sp>
        <p:nvSpPr>
          <p:cNvPr id="388116" name="Rectangle 1044"/>
          <p:cNvSpPr>
            <a:spLocks noChangeArrowheads="1"/>
          </p:cNvSpPr>
          <p:nvPr/>
        </p:nvSpPr>
        <p:spPr bwMode="auto">
          <a:xfrm>
            <a:off x="76200" y="5745164"/>
            <a:ext cx="2209800" cy="977191"/>
          </a:xfrm>
          <a:prstGeom prst="rect">
            <a:avLst/>
          </a:prstGeom>
          <a:solidFill>
            <a:schemeClr val="bg2"/>
          </a:solidFill>
          <a:ln w="9525">
            <a:noFill/>
            <a:miter lim="800000"/>
            <a:headEnd/>
            <a:tailEnd/>
          </a:ln>
        </p:spPr>
        <p:txBody>
          <a:bodyPr tIns="91440" bIns="91440">
            <a:prstTxWarp prst="textNoShape">
              <a:avLst/>
            </a:prstTxWarp>
            <a:spAutoFit/>
          </a:bodyPr>
          <a:lstStyle/>
          <a:p>
            <a:pPr algn="l" eaLnBrk="1" hangingPunct="1">
              <a:lnSpc>
                <a:spcPct val="85000"/>
              </a:lnSpc>
            </a:pPr>
            <a:r>
              <a:rPr lang="en-US" sz="2000" b="1">
                <a:solidFill>
                  <a:srgbClr val="0F116A"/>
                </a:solidFill>
              </a:rPr>
              <a:t>Which molecule carries viral genetic info?</a:t>
            </a:r>
          </a:p>
        </p:txBody>
      </p:sp>
      <p:sp>
        <p:nvSpPr>
          <p:cNvPr id="388117" name="Rectangle 1045"/>
          <p:cNvSpPr>
            <a:spLocks noGrp="1" noChangeArrowheads="1"/>
          </p:cNvSpPr>
          <p:nvPr>
            <p:ph type="title"/>
          </p:nvPr>
        </p:nvSpPr>
        <p:spPr>
          <a:xfrm>
            <a:off x="152400" y="838200"/>
            <a:ext cx="2286000" cy="1752600"/>
          </a:xfrm>
          <a:solidFill>
            <a:schemeClr val="bg1"/>
          </a:solidFill>
          <a:ln/>
        </p:spPr>
        <p:txBody>
          <a:bodyPr/>
          <a:lstStyle/>
          <a:p>
            <a:r>
              <a:rPr lang="en-US"/>
              <a:t>Hershey &amp; Chase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115"/>
                                        </p:tgtEl>
                                        <p:attrNameLst>
                                          <p:attrName>style.visibility</p:attrName>
                                        </p:attrNameLst>
                                      </p:cBhvr>
                                      <p:to>
                                        <p:strVal val="visible"/>
                                      </p:to>
                                    </p:set>
                                    <p:anim calcmode="lin" valueType="num">
                                      <p:cBhvr additive="base">
                                        <p:cTn id="7" dur="500" fill="hold"/>
                                        <p:tgtEl>
                                          <p:spTgt spid="388115"/>
                                        </p:tgtEl>
                                        <p:attrNameLst>
                                          <p:attrName>ppt_x</p:attrName>
                                        </p:attrNameLst>
                                      </p:cBhvr>
                                      <p:tavLst>
                                        <p:tav tm="0">
                                          <p:val>
                                            <p:strVal val="0-#ppt_w/2"/>
                                          </p:val>
                                        </p:tav>
                                        <p:tav tm="100000">
                                          <p:val>
                                            <p:strVal val="#ppt_x"/>
                                          </p:val>
                                        </p:tav>
                                      </p:tavLst>
                                    </p:anim>
                                    <p:anim calcmode="lin" valueType="num">
                                      <p:cBhvr additive="base">
                                        <p:cTn id="8" dur="500" fill="hold"/>
                                        <p:tgtEl>
                                          <p:spTgt spid="3881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116"/>
                                        </p:tgtEl>
                                        <p:attrNameLst>
                                          <p:attrName>style.visibility</p:attrName>
                                        </p:attrNameLst>
                                      </p:cBhvr>
                                      <p:to>
                                        <p:strVal val="visible"/>
                                      </p:to>
                                    </p:set>
                                    <p:anim calcmode="lin" valueType="num">
                                      <p:cBhvr additive="base">
                                        <p:cTn id="13" dur="500" fill="hold"/>
                                        <p:tgtEl>
                                          <p:spTgt spid="388116"/>
                                        </p:tgtEl>
                                        <p:attrNameLst>
                                          <p:attrName>ppt_x</p:attrName>
                                        </p:attrNameLst>
                                      </p:cBhvr>
                                      <p:tavLst>
                                        <p:tav tm="0">
                                          <p:val>
                                            <p:strVal val="0-#ppt_w/2"/>
                                          </p:val>
                                        </p:tav>
                                        <p:tav tm="100000">
                                          <p:val>
                                            <p:strVal val="#ppt_x"/>
                                          </p:val>
                                        </p:tav>
                                      </p:tavLst>
                                    </p:anim>
                                    <p:anim calcmode="lin" valueType="num">
                                      <p:cBhvr additive="base">
                                        <p:cTn id="14" dur="500" fill="hold"/>
                                        <p:tgtEl>
                                          <p:spTgt spid="388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15" grpId="0" animBg="1" autoUpdateAnimBg="0"/>
      <p:bldP spid="38811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Blender experiment</a:t>
            </a:r>
          </a:p>
        </p:txBody>
      </p:sp>
      <p:sp>
        <p:nvSpPr>
          <p:cNvPr id="392195" name="Rectangle 3" descr="Rectangle: Click to edit Master text styles&#10;Second level&#10;Third level&#10;Fourth level&#10;Fifth level"/>
          <p:cNvSpPr>
            <a:spLocks noGrp="1" noChangeArrowheads="1"/>
          </p:cNvSpPr>
          <p:nvPr>
            <p:ph type="body" idx="1"/>
          </p:nvPr>
        </p:nvSpPr>
        <p:spPr>
          <a:xfrm>
            <a:off x="838200" y="1371601"/>
            <a:ext cx="7924800" cy="4162425"/>
          </a:xfrm>
        </p:spPr>
        <p:txBody>
          <a:bodyPr/>
          <a:lstStyle/>
          <a:p>
            <a:r>
              <a:rPr lang="en-US"/>
              <a:t>Radioactive phage &amp; bacteria in blender</a:t>
            </a:r>
          </a:p>
          <a:p>
            <a:pPr lvl="1"/>
            <a:r>
              <a:rPr lang="en-US" baseline="30000">
                <a:solidFill>
                  <a:srgbClr val="CC0000"/>
                </a:solidFill>
              </a:rPr>
              <a:t>35</a:t>
            </a:r>
            <a:r>
              <a:rPr lang="en-US">
                <a:solidFill>
                  <a:srgbClr val="CC0000"/>
                </a:solidFill>
              </a:rPr>
              <a:t>S phage</a:t>
            </a:r>
            <a:endParaRPr lang="en-US"/>
          </a:p>
          <a:p>
            <a:pPr lvl="2"/>
            <a:r>
              <a:rPr lang="en-US"/>
              <a:t>radioactive proteins stayed in supernatant</a:t>
            </a:r>
          </a:p>
          <a:p>
            <a:pPr lvl="2"/>
            <a:r>
              <a:rPr lang="en-US"/>
              <a:t>therefore viral protein </a:t>
            </a:r>
            <a:r>
              <a:rPr lang="en-US" u="sng">
                <a:solidFill>
                  <a:srgbClr val="CC0000"/>
                </a:solidFill>
              </a:rPr>
              <a:t>did NOT</a:t>
            </a:r>
            <a:r>
              <a:rPr lang="en-US"/>
              <a:t> enter bacteria</a:t>
            </a:r>
          </a:p>
          <a:p>
            <a:pPr lvl="1"/>
            <a:r>
              <a:rPr lang="en-US" baseline="30000">
                <a:solidFill>
                  <a:srgbClr val="CC0000"/>
                </a:solidFill>
              </a:rPr>
              <a:t>32</a:t>
            </a:r>
            <a:r>
              <a:rPr lang="en-US">
                <a:solidFill>
                  <a:srgbClr val="CC0000"/>
                </a:solidFill>
              </a:rPr>
              <a:t>P phage</a:t>
            </a:r>
            <a:endParaRPr lang="en-US"/>
          </a:p>
          <a:p>
            <a:pPr lvl="2"/>
            <a:r>
              <a:rPr lang="en-US"/>
              <a:t>radioactive DNA stayed in pellet</a:t>
            </a:r>
          </a:p>
          <a:p>
            <a:pPr lvl="2"/>
            <a:r>
              <a:rPr lang="en-US"/>
              <a:t>therefore viral DNA </a:t>
            </a:r>
            <a:r>
              <a:rPr lang="en-US" u="sng">
                <a:solidFill>
                  <a:srgbClr val="CC0000"/>
                </a:solidFill>
              </a:rPr>
              <a:t>did</a:t>
            </a:r>
            <a:r>
              <a:rPr lang="en-US"/>
              <a:t> enter bacteria</a:t>
            </a:r>
          </a:p>
          <a:p>
            <a:pPr lvl="1"/>
            <a:r>
              <a:rPr lang="en-US" u="sng">
                <a:solidFill>
                  <a:srgbClr val="CC0000"/>
                </a:solidFill>
              </a:rPr>
              <a:t>Confirmed DNA is “transforming factor”</a:t>
            </a:r>
            <a:endParaRPr lang="en-US">
              <a:solidFill>
                <a:srgbClr val="CC0000"/>
              </a:solidFill>
            </a:endParaRPr>
          </a:p>
        </p:txBody>
      </p:sp>
      <p:pic>
        <p:nvPicPr>
          <p:cNvPr id="392200" name="Picture 8" descr="penguinL"/>
          <p:cNvPicPr>
            <a:picLocks noChangeAspect="1" noChangeArrowheads="1"/>
          </p:cNvPicPr>
          <p:nvPr/>
        </p:nvPicPr>
        <p:blipFill>
          <a:blip r:embed="rId3" cstate="print"/>
          <a:srcRect/>
          <a:stretch>
            <a:fillRect/>
          </a:stretch>
        </p:blipFill>
        <p:spPr bwMode="auto">
          <a:xfrm flipH="1">
            <a:off x="114301" y="5562600"/>
            <a:ext cx="1274763"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2200"/>
                                        </p:tgtEl>
                                        <p:attrNameLst>
                                          <p:attrName>style.visibility</p:attrName>
                                        </p:attrNameLst>
                                      </p:cBhvr>
                                      <p:to>
                                        <p:strVal val="visible"/>
                                      </p:to>
                                    </p:set>
                                    <p:animEffect transition="in" filter="wipe(left)">
                                      <p:cBhvr>
                                        <p:cTn id="7" dur="500"/>
                                        <p:tgtEl>
                                          <p:spTgt spid="392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9144000" cy="664938"/>
          </a:xfrm>
        </p:spPr>
        <p:txBody>
          <a:bodyPr>
            <a:noAutofit/>
          </a:bodyPr>
          <a:lstStyle/>
          <a:p>
            <a:r>
              <a:rPr lang="en-US" sz="1800" b="1" dirty="0"/>
              <a:t>7.1.10 Analysis of results of the Hershey and Chase experiment providing evidence that DNA is the genetic material.</a:t>
            </a: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309" y="942104"/>
            <a:ext cx="8738114" cy="504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29944" y="6190222"/>
            <a:ext cx="5956479" cy="461665"/>
          </a:xfrm>
          <a:prstGeom prst="rect">
            <a:avLst/>
          </a:prstGeom>
        </p:spPr>
        <p:txBody>
          <a:bodyPr wrap="square">
            <a:spAutoFit/>
          </a:bodyPr>
          <a:lstStyle/>
          <a:p>
            <a:r>
              <a:rPr lang="en-US" sz="1200" dirty="0">
                <a:hlinkClick r:id="rId3"/>
              </a:rPr>
              <a:t>http://highered.mheducation.com/olcweb/cgi/pluginpop.cgi?it=swf::535::535::/sites/dl/free/0072437316/120076/bio21.swf::</a:t>
            </a:r>
            <a:r>
              <a:rPr lang="en-US" sz="1200" dirty="0" smtClean="0">
                <a:hlinkClick r:id="rId3"/>
              </a:rPr>
              <a:t>Hershey%20and%20Chase%20Experiment</a:t>
            </a:r>
            <a:endParaRPr lang="en-US" sz="1200" dirty="0"/>
          </a:p>
        </p:txBody>
      </p:sp>
    </p:spTree>
    <p:extLst>
      <p:ext uri="{BB962C8B-B14F-4D97-AF65-F5344CB8AC3E}">
        <p14:creationId xmlns:p14="http://schemas.microsoft.com/office/powerpoint/2010/main" val="301930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body" idx="1"/>
          </p:nvPr>
        </p:nvSpPr>
        <p:spPr>
          <a:xfrm>
            <a:off x="-19050" y="1066800"/>
            <a:ext cx="8856663" cy="5257800"/>
          </a:xfrm>
        </p:spPr>
        <p:txBody>
          <a:bodyPr rIns="132080"/>
          <a:lstStyle/>
          <a:p>
            <a:pPr eaLnBrk="1" hangingPunct="1"/>
            <a:r>
              <a:rPr lang="en-US" smtClean="0"/>
              <a:t> There are </a:t>
            </a:r>
            <a:r>
              <a:rPr lang="en-US" u="sng" smtClean="0">
                <a:latin typeface="Arial Bold" charset="0"/>
                <a:cs typeface="Arial Bold" charset="0"/>
                <a:sym typeface="Arial Bold" charset="0"/>
              </a:rPr>
              <a:t>TWO types of nucleic acids</a:t>
            </a:r>
            <a:r>
              <a:rPr lang="en-US" smtClean="0"/>
              <a:t> in living organisms:</a:t>
            </a:r>
          </a:p>
          <a:p>
            <a:pPr eaLnBrk="1" hangingPunct="1">
              <a:buFont typeface="Arial" pitchFamily="34" charset="0"/>
              <a:buNone/>
            </a:pPr>
            <a:endParaRPr lang="en-US" sz="800" smtClean="0"/>
          </a:p>
          <a:p>
            <a:pPr marL="2097088" lvl="4" eaLnBrk="1" hangingPunct="1">
              <a:buClr>
                <a:srgbClr val="FF00FF"/>
              </a:buClr>
              <a:buFont typeface="Helvetica" pitchFamily="34" charset="0"/>
              <a:buChar char="n"/>
            </a:pPr>
            <a:r>
              <a:rPr lang="en-US" sz="3600" b="1" smtClean="0">
                <a:solidFill>
                  <a:srgbClr val="FF00FF"/>
                </a:solidFill>
                <a:ea typeface="Lucida Grande" charset="0"/>
                <a:cs typeface="Lucida Grande" charset="0"/>
              </a:rPr>
              <a:t>DNA</a:t>
            </a:r>
            <a:r>
              <a:rPr lang="en-US" smtClean="0"/>
              <a:t>  </a:t>
            </a:r>
            <a:r>
              <a:rPr lang="en-US" sz="2400" smtClean="0">
                <a:latin typeface="Arial Bold" charset="0"/>
                <a:cs typeface="Arial Bold" charset="0"/>
                <a:sym typeface="Arial Bold" charset="0"/>
              </a:rPr>
              <a:t>(DeoxyriboNucleic Acid) – </a:t>
            </a:r>
            <a:r>
              <a:rPr lang="en-US" smtClean="0"/>
              <a:t>the instructions for creating an organism are stored in digital code along coiled chains of DNA</a:t>
            </a:r>
          </a:p>
          <a:p>
            <a:pPr marL="2097088" lvl="4" eaLnBrk="1" hangingPunct="1">
              <a:buClr>
                <a:srgbClr val="00CCFF"/>
              </a:buClr>
              <a:buFont typeface="Helvetica" pitchFamily="34" charset="0"/>
              <a:buChar char="n"/>
            </a:pPr>
            <a:r>
              <a:rPr lang="en-US" sz="3200" b="1" smtClean="0">
                <a:solidFill>
                  <a:srgbClr val="00CCFF"/>
                </a:solidFill>
                <a:ea typeface="Lucida Grande" charset="0"/>
                <a:cs typeface="Lucida Grande" charset="0"/>
              </a:rPr>
              <a:t> RNA</a:t>
            </a:r>
            <a:r>
              <a:rPr lang="en-US" smtClean="0"/>
              <a:t> </a:t>
            </a:r>
            <a:r>
              <a:rPr lang="en-US" sz="2400" smtClean="0">
                <a:latin typeface="Arial Bold" charset="0"/>
                <a:cs typeface="Arial Bold" charset="0"/>
                <a:sym typeface="Arial Bold" charset="0"/>
              </a:rPr>
              <a:t>(RiboNucleic Acid) – </a:t>
            </a:r>
            <a:r>
              <a:rPr lang="en-US" smtClean="0"/>
              <a:t>reads the information in DNA and transports it to the protein-building apparatus of the cell</a:t>
            </a:r>
          </a:p>
        </p:txBody>
      </p:sp>
      <p:grpSp>
        <p:nvGrpSpPr>
          <p:cNvPr id="2" name="Group 4"/>
          <p:cNvGrpSpPr>
            <a:grpSpLocks/>
          </p:cNvGrpSpPr>
          <p:nvPr/>
        </p:nvGrpSpPr>
        <p:grpSpPr bwMode="auto">
          <a:xfrm>
            <a:off x="377825" y="4691063"/>
            <a:ext cx="6950075" cy="2120900"/>
            <a:chOff x="0" y="0"/>
            <a:chExt cx="4378" cy="1336"/>
          </a:xfrm>
        </p:grpSpPr>
        <p:pic>
          <p:nvPicPr>
            <p:cNvPr id="83975" name="Picture 2"/>
            <p:cNvPicPr>
              <a:picLocks noChangeArrowheads="1"/>
            </p:cNvPicPr>
            <p:nvPr/>
          </p:nvPicPr>
          <p:blipFill>
            <a:blip r:embed="rId2" cstate="print"/>
            <a:srcRect/>
            <a:stretch>
              <a:fillRect/>
            </a:stretch>
          </p:blipFill>
          <p:spPr bwMode="auto">
            <a:xfrm>
              <a:off x="2282" y="0"/>
              <a:ext cx="2096" cy="1336"/>
            </a:xfrm>
            <a:prstGeom prst="rect">
              <a:avLst/>
            </a:prstGeom>
            <a:noFill/>
            <a:ln w="9525">
              <a:noFill/>
              <a:miter lim="800000"/>
              <a:headEnd/>
              <a:tailEnd/>
            </a:ln>
          </p:spPr>
        </p:pic>
        <p:sp>
          <p:nvSpPr>
            <p:cNvPr id="83976" name="Rectangle 3"/>
            <p:cNvSpPr>
              <a:spLocks/>
            </p:cNvSpPr>
            <p:nvPr/>
          </p:nvSpPr>
          <p:spPr bwMode="auto">
            <a:xfrm>
              <a:off x="0" y="291"/>
              <a:ext cx="2096" cy="744"/>
            </a:xfrm>
            <a:prstGeom prst="rect">
              <a:avLst/>
            </a:prstGeom>
            <a:noFill/>
            <a:ln w="12700">
              <a:noFill/>
              <a:miter lim="800000"/>
              <a:headEnd/>
              <a:tailEnd/>
            </a:ln>
          </p:spPr>
          <p:txBody>
            <a:bodyPr lIns="0" tIns="0" rIns="40639" bIns="0"/>
            <a:lstStyle/>
            <a:p>
              <a:pPr marL="39688">
                <a:spcBef>
                  <a:spcPts val="1100"/>
                </a:spcBef>
              </a:pPr>
              <a:r>
                <a:rPr lang="en-US" sz="2400" b="1">
                  <a:solidFill>
                    <a:srgbClr val="FF00FF"/>
                  </a:solidFill>
                  <a:ea typeface="Lucida Grande" charset="0"/>
                  <a:cs typeface="Lucida Grande" charset="0"/>
                </a:rPr>
                <a:t>DNA</a:t>
              </a:r>
              <a:r>
                <a:rPr lang="en-US" sz="2400">
                  <a:solidFill>
                    <a:schemeClr val="tx1"/>
                  </a:solidFill>
                  <a:latin typeface="Arial" pitchFamily="34" charset="0"/>
                  <a:cs typeface="Arial" pitchFamily="34" charset="0"/>
                  <a:sym typeface="Arial" pitchFamily="34" charset="0"/>
                </a:rPr>
                <a:t> and </a:t>
              </a:r>
              <a:r>
                <a:rPr lang="en-US" sz="2400" b="1">
                  <a:solidFill>
                    <a:srgbClr val="00CCFF"/>
                  </a:solidFill>
                  <a:ea typeface="Lucida Grande" charset="0"/>
                  <a:cs typeface="Lucida Grande" charset="0"/>
                </a:rPr>
                <a:t>RNA</a:t>
              </a:r>
              <a:r>
                <a:rPr lang="en-US" sz="2400">
                  <a:solidFill>
                    <a:schemeClr val="tx1"/>
                  </a:solidFill>
                  <a:latin typeface="Arial" pitchFamily="34" charset="0"/>
                  <a:cs typeface="Arial" pitchFamily="34" charset="0"/>
                  <a:sym typeface="Arial" pitchFamily="34" charset="0"/>
                </a:rPr>
                <a:t> is found in the nucleus of cells!!!!</a:t>
              </a:r>
            </a:p>
          </p:txBody>
        </p:sp>
      </p:grpSp>
      <p:grpSp>
        <p:nvGrpSpPr>
          <p:cNvPr id="3" name="Group 7"/>
          <p:cNvGrpSpPr>
            <a:grpSpLocks/>
          </p:cNvGrpSpPr>
          <p:nvPr/>
        </p:nvGrpSpPr>
        <p:grpSpPr bwMode="auto">
          <a:xfrm>
            <a:off x="-38100" y="-3175"/>
            <a:ext cx="9156700" cy="768350"/>
            <a:chOff x="0" y="0"/>
            <a:chExt cx="5768" cy="484"/>
          </a:xfrm>
        </p:grpSpPr>
        <p:sp>
          <p:nvSpPr>
            <p:cNvPr id="83973" name="Rectangle 5"/>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83974" name="Rectangle 6"/>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Nucleic Acids</a:t>
              </a: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p:cNvSpPr>
          <p:nvPr/>
        </p:nvSpPr>
        <p:spPr bwMode="auto">
          <a:xfrm>
            <a:off x="250825" y="922338"/>
            <a:ext cx="3683000" cy="2133600"/>
          </a:xfrm>
          <a:prstGeom prst="rect">
            <a:avLst/>
          </a:prstGeom>
          <a:noFill/>
          <a:ln w="25400" cap="flat">
            <a:solidFill>
              <a:schemeClr val="tx1"/>
            </a:solidFill>
            <a:prstDash val="solid"/>
            <a:miter lim="800000"/>
            <a:headEnd type="none" w="med" len="med"/>
            <a:tailEnd type="none" w="med" len="med"/>
          </a:ln>
        </p:spPr>
        <p:txBody>
          <a:bodyPr lIns="0" tIns="0" rIns="40639" bIns="0"/>
          <a:lstStyle/>
          <a:p>
            <a:pPr marL="39688">
              <a:spcBef>
                <a:spcPts val="1150"/>
              </a:spcBef>
              <a:defRPr/>
            </a:pPr>
            <a:r>
              <a:rPr lang="en-US" sz="2000">
                <a:solidFill>
                  <a:schemeClr val="tx1"/>
                </a:solidFill>
                <a:latin typeface="Arial" charset="0"/>
                <a:cs typeface="Arial" charset="0"/>
                <a:sym typeface="Arial" charset="0"/>
              </a:rPr>
              <a:t>Each </a:t>
            </a:r>
            <a:r>
              <a:rPr lang="en-US" sz="2400" b="1">
                <a:solidFill>
                  <a:srgbClr val="9966FF"/>
                </a:solidFill>
                <a:effectLst>
                  <a:outerShdw blurRad="38100" dist="38100" dir="2700000" algn="tl">
                    <a:srgbClr val="C0C0C0"/>
                  </a:outerShdw>
                </a:effectLst>
                <a:ea typeface="Lucida Grande" charset="0"/>
                <a:cs typeface="Lucida Grande" charset="0"/>
              </a:rPr>
              <a:t>nucleotide</a:t>
            </a:r>
            <a:r>
              <a:rPr lang="en-US" sz="2000">
                <a:solidFill>
                  <a:schemeClr val="tx1"/>
                </a:solidFill>
                <a:latin typeface="Arial" charset="0"/>
                <a:cs typeface="Arial" charset="0"/>
                <a:sym typeface="Arial" charset="0"/>
              </a:rPr>
              <a:t> is made up of:</a:t>
            </a:r>
          </a:p>
          <a:p>
            <a:pPr marL="39688">
              <a:spcBef>
                <a:spcPts val="1150"/>
              </a:spcBef>
              <a:buClr>
                <a:srgbClr val="000000"/>
              </a:buClr>
              <a:buSzPct val="100000"/>
              <a:buFont typeface="Wingdings" charset="2"/>
              <a:buChar char="Ø"/>
              <a:defRPr/>
            </a:pPr>
            <a:r>
              <a:rPr lang="en-US" sz="2000">
                <a:solidFill>
                  <a:schemeClr val="tx1"/>
                </a:solidFill>
                <a:latin typeface="Arial" charset="0"/>
                <a:cs typeface="Arial" charset="0"/>
                <a:sym typeface="Arial" charset="0"/>
              </a:rPr>
              <a:t> </a:t>
            </a:r>
            <a:r>
              <a:rPr lang="en-US" sz="2000" b="1">
                <a:solidFill>
                  <a:srgbClr val="0066FF"/>
                </a:solidFill>
                <a:ea typeface="Lucida Grande" charset="0"/>
                <a:cs typeface="Lucida Grande" charset="0"/>
              </a:rPr>
              <a:t>A 5 carbon sugar</a:t>
            </a:r>
          </a:p>
          <a:p>
            <a:pPr marL="39688">
              <a:spcBef>
                <a:spcPts val="1150"/>
              </a:spcBef>
              <a:buClr>
                <a:srgbClr val="000000"/>
              </a:buClr>
              <a:buSzPct val="100000"/>
              <a:buFont typeface="Wingdings" charset="2"/>
              <a:buChar char="Ø"/>
              <a:defRPr/>
            </a:pPr>
            <a:r>
              <a:rPr lang="en-US" sz="2000">
                <a:solidFill>
                  <a:schemeClr val="tx1"/>
                </a:solidFill>
                <a:latin typeface="Arial" charset="0"/>
                <a:cs typeface="Arial" charset="0"/>
                <a:sym typeface="Arial" charset="0"/>
              </a:rPr>
              <a:t> </a:t>
            </a:r>
            <a:r>
              <a:rPr lang="en-US" sz="2000" b="1">
                <a:solidFill>
                  <a:srgbClr val="FF6600"/>
                </a:solidFill>
                <a:ea typeface="Lucida Grande" charset="0"/>
                <a:cs typeface="Lucida Grande" charset="0"/>
              </a:rPr>
              <a:t>a phosphate group</a:t>
            </a:r>
          </a:p>
          <a:p>
            <a:pPr marL="39688">
              <a:spcBef>
                <a:spcPts val="1150"/>
              </a:spcBef>
              <a:buClr>
                <a:srgbClr val="000000"/>
              </a:buClr>
              <a:buSzPct val="100000"/>
              <a:buFont typeface="Wingdings" charset="2"/>
              <a:buChar char="Ø"/>
              <a:defRPr/>
            </a:pPr>
            <a:r>
              <a:rPr lang="en-US" sz="2000">
                <a:solidFill>
                  <a:schemeClr val="tx1"/>
                </a:solidFill>
                <a:latin typeface="Arial" charset="0"/>
                <a:cs typeface="Arial" charset="0"/>
                <a:sym typeface="Arial" charset="0"/>
              </a:rPr>
              <a:t> </a:t>
            </a:r>
            <a:r>
              <a:rPr lang="en-US" sz="2000" b="1">
                <a:solidFill>
                  <a:srgbClr val="008000"/>
                </a:solidFill>
                <a:ea typeface="Lucida Grande" charset="0"/>
                <a:cs typeface="Lucida Grande" charset="0"/>
              </a:rPr>
              <a:t>a nitrogenous base</a:t>
            </a:r>
          </a:p>
        </p:txBody>
      </p:sp>
      <p:pic>
        <p:nvPicPr>
          <p:cNvPr id="81922" name="Picture 2"/>
          <p:cNvPicPr>
            <a:picLocks noChangeArrowheads="1"/>
          </p:cNvPicPr>
          <p:nvPr/>
        </p:nvPicPr>
        <p:blipFill>
          <a:blip r:embed="rId2" cstate="print"/>
          <a:srcRect/>
          <a:stretch>
            <a:fillRect/>
          </a:stretch>
        </p:blipFill>
        <p:spPr bwMode="auto">
          <a:xfrm>
            <a:off x="234950" y="3408363"/>
            <a:ext cx="3708400" cy="2882900"/>
          </a:xfrm>
          <a:prstGeom prst="rect">
            <a:avLst/>
          </a:prstGeom>
          <a:noFill/>
          <a:ln w="9525">
            <a:noFill/>
            <a:miter lim="800000"/>
            <a:headEnd/>
            <a:tailEnd/>
          </a:ln>
        </p:spPr>
      </p:pic>
      <p:pic>
        <p:nvPicPr>
          <p:cNvPr id="81923" name="Picture 3"/>
          <p:cNvPicPr>
            <a:picLocks noChangeArrowheads="1"/>
          </p:cNvPicPr>
          <p:nvPr/>
        </p:nvPicPr>
        <p:blipFill>
          <a:blip r:embed="rId3" cstate="print"/>
          <a:srcRect/>
          <a:stretch>
            <a:fillRect/>
          </a:stretch>
        </p:blipFill>
        <p:spPr bwMode="auto">
          <a:xfrm>
            <a:off x="4551363" y="904875"/>
            <a:ext cx="4464050" cy="3525838"/>
          </a:xfrm>
          <a:prstGeom prst="rect">
            <a:avLst/>
          </a:prstGeom>
          <a:noFill/>
          <a:ln w="9525">
            <a:noFill/>
            <a:miter lim="800000"/>
            <a:headEnd/>
            <a:tailEnd/>
          </a:ln>
        </p:spPr>
      </p:pic>
      <p:sp>
        <p:nvSpPr>
          <p:cNvPr id="81924" name="Rectangle 4"/>
          <p:cNvSpPr>
            <a:spLocks/>
          </p:cNvSpPr>
          <p:nvPr/>
        </p:nvSpPr>
        <p:spPr bwMode="auto">
          <a:xfrm>
            <a:off x="4313238" y="4683125"/>
            <a:ext cx="4914900" cy="1409700"/>
          </a:xfrm>
          <a:prstGeom prst="rect">
            <a:avLst/>
          </a:prstGeom>
          <a:noFill/>
          <a:ln w="12700">
            <a:noFill/>
            <a:miter lim="800000"/>
            <a:headEnd/>
            <a:tailEnd/>
          </a:ln>
        </p:spPr>
        <p:txBody>
          <a:bodyPr lIns="0" tIns="0" rIns="40639" bIns="0"/>
          <a:lstStyle/>
          <a:p>
            <a:pPr marL="39688">
              <a:spcBef>
                <a:spcPts val="1050"/>
              </a:spcBef>
            </a:pPr>
            <a:r>
              <a:rPr lang="en-US" sz="2200">
                <a:solidFill>
                  <a:schemeClr val="tx1"/>
                </a:solidFill>
                <a:latin typeface="Arial" pitchFamily="34" charset="0"/>
                <a:cs typeface="Arial" pitchFamily="34" charset="0"/>
                <a:sym typeface="Arial" pitchFamily="34" charset="0"/>
              </a:rPr>
              <a:t>DNA is </a:t>
            </a:r>
            <a:r>
              <a:rPr lang="en-US" sz="2200">
                <a:solidFill>
                  <a:schemeClr val="tx1"/>
                </a:solidFill>
                <a:latin typeface="Arial Bold" charset="0"/>
                <a:cs typeface="Arial Bold" charset="0"/>
                <a:sym typeface="Arial Bold" charset="0"/>
              </a:rPr>
              <a:t>slightly acidic</a:t>
            </a:r>
            <a:r>
              <a:rPr lang="en-US" sz="2200">
                <a:solidFill>
                  <a:schemeClr val="tx1"/>
                </a:solidFill>
                <a:latin typeface="Arial" pitchFamily="34" charset="0"/>
                <a:cs typeface="Arial" pitchFamily="34" charset="0"/>
                <a:sym typeface="Arial" pitchFamily="34" charset="0"/>
              </a:rPr>
              <a:t> and composed of large amounts of </a:t>
            </a:r>
            <a:r>
              <a:rPr lang="en-US" sz="2200">
                <a:solidFill>
                  <a:schemeClr val="tx1"/>
                </a:solidFill>
                <a:latin typeface="Arial Bold" charset="0"/>
                <a:cs typeface="Arial Bold" charset="0"/>
                <a:sym typeface="Arial Bold" charset="0"/>
              </a:rPr>
              <a:t>phosphorus</a:t>
            </a:r>
            <a:r>
              <a:rPr lang="en-US" sz="2200">
                <a:solidFill>
                  <a:schemeClr val="tx1"/>
                </a:solidFill>
                <a:latin typeface="Arial" pitchFamily="34" charset="0"/>
                <a:cs typeface="Arial" pitchFamily="34" charset="0"/>
                <a:sym typeface="Arial" pitchFamily="34" charset="0"/>
              </a:rPr>
              <a:t> and </a:t>
            </a:r>
            <a:r>
              <a:rPr lang="en-US" sz="2200">
                <a:solidFill>
                  <a:schemeClr val="tx1"/>
                </a:solidFill>
                <a:latin typeface="Arial Bold" charset="0"/>
                <a:cs typeface="Arial Bold" charset="0"/>
                <a:sym typeface="Arial Bold" charset="0"/>
              </a:rPr>
              <a:t>nitrogen</a:t>
            </a:r>
            <a:r>
              <a:rPr lang="en-US" sz="2200">
                <a:solidFill>
                  <a:schemeClr val="tx1"/>
                </a:solidFill>
                <a:latin typeface="Arial" pitchFamily="34" charset="0"/>
                <a:cs typeface="Arial" pitchFamily="34" charset="0"/>
                <a:sym typeface="Arial" pitchFamily="34" charset="0"/>
              </a:rPr>
              <a:t>. The phosphate group is negatively charged. </a:t>
            </a:r>
          </a:p>
        </p:txBody>
      </p:sp>
      <p:grpSp>
        <p:nvGrpSpPr>
          <p:cNvPr id="2" name="Group 7"/>
          <p:cNvGrpSpPr>
            <a:grpSpLocks/>
          </p:cNvGrpSpPr>
          <p:nvPr/>
        </p:nvGrpSpPr>
        <p:grpSpPr bwMode="auto">
          <a:xfrm>
            <a:off x="0" y="-15875"/>
            <a:ext cx="9156700" cy="768350"/>
            <a:chOff x="0" y="0"/>
            <a:chExt cx="5768" cy="484"/>
          </a:xfrm>
        </p:grpSpPr>
        <p:sp>
          <p:nvSpPr>
            <p:cNvPr id="86023" name="Rectangle 5"/>
            <p:cNvSpPr>
              <a:spLocks/>
            </p:cNvSpPr>
            <p:nvPr/>
          </p:nvSpPr>
          <p:spPr bwMode="auto">
            <a:xfrm>
              <a:off x="0" y="0"/>
              <a:ext cx="5760" cy="484"/>
            </a:xfrm>
            <a:prstGeom prst="rect">
              <a:avLst/>
            </a:prstGeom>
            <a:solidFill>
              <a:srgbClr val="008000"/>
            </a:solidFill>
            <a:ln w="9525">
              <a:noFill/>
              <a:miter lim="800000"/>
              <a:headEnd/>
              <a:tailEnd/>
            </a:ln>
          </p:spPr>
          <p:txBody>
            <a:bodyPr lIns="0" tIns="0" rIns="0" bIns="0"/>
            <a:lstStyle/>
            <a:p>
              <a:endParaRPr lang="en-US"/>
            </a:p>
          </p:txBody>
        </p:sp>
        <p:sp>
          <p:nvSpPr>
            <p:cNvPr id="86024" name="Rectangle 6"/>
            <p:cNvSpPr>
              <a:spLocks/>
            </p:cNvSpPr>
            <p:nvPr/>
          </p:nvSpPr>
          <p:spPr bwMode="auto">
            <a:xfrm>
              <a:off x="0" y="0"/>
              <a:ext cx="5768" cy="304"/>
            </a:xfrm>
            <a:prstGeom prst="rect">
              <a:avLst/>
            </a:prstGeom>
            <a:noFill/>
            <a:ln w="12700">
              <a:noFill/>
              <a:miter lim="800000"/>
              <a:headEnd/>
              <a:tailEnd/>
            </a:ln>
          </p:spPr>
          <p:txBody>
            <a:bodyPr lIns="0" tIns="0" rIns="40639" bIns="0"/>
            <a:lstStyle/>
            <a:p>
              <a:pPr marL="39688" algn="ctr"/>
              <a:r>
                <a:rPr lang="en-US" sz="3200" b="1">
                  <a:solidFill>
                    <a:schemeClr val="tx1"/>
                  </a:solidFill>
                  <a:ea typeface="Lucida Grande" charset="0"/>
                  <a:cs typeface="Lucida Grande" charset="0"/>
                </a:rPr>
                <a:t>Nucleotide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19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19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Directionality of DNA</a:t>
            </a:r>
          </a:p>
        </p:txBody>
      </p:sp>
      <p:sp>
        <p:nvSpPr>
          <p:cNvPr id="21507" name="Rectangle 3" descr="Rectangle: Click to edit Master text styles&#10;Second level&#10;Third level&#10;Fourth level&#10;Fifth level"/>
          <p:cNvSpPr>
            <a:spLocks noGrp="1" noChangeArrowheads="1"/>
          </p:cNvSpPr>
          <p:nvPr>
            <p:ph type="body" idx="1"/>
          </p:nvPr>
        </p:nvSpPr>
        <p:spPr>
          <a:xfrm>
            <a:off x="838200" y="1371600"/>
            <a:ext cx="3352800" cy="2819400"/>
          </a:xfrm>
        </p:spPr>
        <p:txBody>
          <a:bodyPr/>
          <a:lstStyle/>
          <a:p>
            <a:pPr eaLnBrk="1" hangingPunct="1"/>
            <a:r>
              <a:rPr lang="en-US"/>
              <a:t>You need to number the carbons!</a:t>
            </a:r>
          </a:p>
          <a:p>
            <a:pPr lvl="1" eaLnBrk="1" hangingPunct="1"/>
            <a:r>
              <a:rPr lang="en-US"/>
              <a:t>it matters!</a:t>
            </a:r>
          </a:p>
        </p:txBody>
      </p:sp>
      <p:pic>
        <p:nvPicPr>
          <p:cNvPr id="21508" name="Picture 4" descr="14_07"/>
          <p:cNvPicPr>
            <a:picLocks noChangeAspect="1" noChangeArrowheads="1"/>
          </p:cNvPicPr>
          <p:nvPr/>
        </p:nvPicPr>
        <p:blipFill>
          <a:blip r:embed="rId5" cstate="print"/>
          <a:srcRect l="22501" t="7500" r="22501" b="7500"/>
          <a:stretch>
            <a:fillRect/>
          </a:stretch>
        </p:blipFill>
        <p:spPr bwMode="auto">
          <a:xfrm>
            <a:off x="4191000" y="1295400"/>
            <a:ext cx="4625975" cy="5360988"/>
          </a:xfrm>
          <a:prstGeom prst="rect">
            <a:avLst/>
          </a:prstGeom>
          <a:noFill/>
          <a:ln w="9525">
            <a:noFill/>
            <a:miter lim="800000"/>
            <a:headEnd/>
            <a:tailEnd/>
          </a:ln>
        </p:spPr>
      </p:pic>
      <p:sp>
        <p:nvSpPr>
          <p:cNvPr id="21509" name="Rectangle 5"/>
          <p:cNvSpPr>
            <a:spLocks noChangeArrowheads="1"/>
          </p:cNvSpPr>
          <p:nvPr/>
        </p:nvSpPr>
        <p:spPr bwMode="auto">
          <a:xfrm>
            <a:off x="5816600" y="6202363"/>
            <a:ext cx="476250"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000000"/>
                </a:solidFill>
              </a:rPr>
              <a:t>OH</a:t>
            </a:r>
            <a:endParaRPr lang="en-US" b="1"/>
          </a:p>
        </p:txBody>
      </p:sp>
      <p:sp>
        <p:nvSpPr>
          <p:cNvPr id="21510" name="Rectangle 6"/>
          <p:cNvSpPr>
            <a:spLocks noChangeArrowheads="1"/>
          </p:cNvSpPr>
          <p:nvPr/>
        </p:nvSpPr>
        <p:spPr bwMode="auto">
          <a:xfrm>
            <a:off x="5149850" y="3786188"/>
            <a:ext cx="579438"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000000"/>
                </a:solidFill>
              </a:rPr>
              <a:t>CH</a:t>
            </a:r>
            <a:r>
              <a:rPr lang="en-US" sz="2500" b="1" baseline="-25000">
                <a:solidFill>
                  <a:srgbClr val="000000"/>
                </a:solidFill>
              </a:rPr>
              <a:t>2</a:t>
            </a:r>
            <a:endParaRPr lang="en-US" b="1"/>
          </a:p>
        </p:txBody>
      </p:sp>
      <p:sp>
        <p:nvSpPr>
          <p:cNvPr id="21511" name="Rectangle 7"/>
          <p:cNvSpPr>
            <a:spLocks noChangeArrowheads="1"/>
          </p:cNvSpPr>
          <p:nvPr/>
        </p:nvSpPr>
        <p:spPr bwMode="auto">
          <a:xfrm>
            <a:off x="6376988" y="4183063"/>
            <a:ext cx="247650"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000000"/>
                </a:solidFill>
              </a:rPr>
              <a:t>O</a:t>
            </a:r>
            <a:endParaRPr lang="en-US" b="1"/>
          </a:p>
        </p:txBody>
      </p:sp>
      <p:sp>
        <p:nvSpPr>
          <p:cNvPr id="380936" name="Rectangle 8"/>
          <p:cNvSpPr>
            <a:spLocks noChangeArrowheads="1"/>
          </p:cNvSpPr>
          <p:nvPr/>
        </p:nvSpPr>
        <p:spPr bwMode="auto">
          <a:xfrm>
            <a:off x="4732338" y="4821238"/>
            <a:ext cx="255587"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CC0000"/>
                </a:solidFill>
              </a:rPr>
              <a:t>4</a:t>
            </a:r>
            <a:r>
              <a:rPr lang="en-US" sz="2500" b="1">
                <a:solidFill>
                  <a:srgbClr val="CC0000"/>
                </a:solidFill>
                <a:latin typeface="MathematicalPi 1" charset="0"/>
                <a:sym typeface="Symbol" charset="2"/>
              </a:rPr>
              <a:t></a:t>
            </a:r>
          </a:p>
        </p:txBody>
      </p:sp>
      <p:sp>
        <p:nvSpPr>
          <p:cNvPr id="380937" name="Rectangle 9"/>
          <p:cNvSpPr>
            <a:spLocks noChangeArrowheads="1"/>
          </p:cNvSpPr>
          <p:nvPr/>
        </p:nvSpPr>
        <p:spPr bwMode="auto">
          <a:xfrm>
            <a:off x="4691063" y="3786188"/>
            <a:ext cx="255587"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CC0000"/>
                </a:solidFill>
              </a:rPr>
              <a:t>5</a:t>
            </a:r>
            <a:r>
              <a:rPr lang="en-US" sz="2500" b="1">
                <a:solidFill>
                  <a:srgbClr val="CC0000"/>
                </a:solidFill>
                <a:latin typeface="MathematicalPi 1" charset="0"/>
                <a:sym typeface="Symbol" charset="2"/>
              </a:rPr>
              <a:t></a:t>
            </a:r>
            <a:endParaRPr lang="en-US" sz="2200" b="1">
              <a:solidFill>
                <a:srgbClr val="CC0000"/>
              </a:solidFill>
              <a:latin typeface="MathematicalPi 1" charset="0"/>
            </a:endParaRPr>
          </a:p>
        </p:txBody>
      </p:sp>
      <p:sp>
        <p:nvSpPr>
          <p:cNvPr id="380938" name="Rectangle 10"/>
          <p:cNvSpPr>
            <a:spLocks noChangeArrowheads="1"/>
          </p:cNvSpPr>
          <p:nvPr/>
        </p:nvSpPr>
        <p:spPr bwMode="auto">
          <a:xfrm>
            <a:off x="5314950" y="5811838"/>
            <a:ext cx="255588"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CC0000"/>
                </a:solidFill>
              </a:rPr>
              <a:t>3</a:t>
            </a:r>
            <a:r>
              <a:rPr lang="en-US" sz="2500" b="1">
                <a:solidFill>
                  <a:srgbClr val="CC0000"/>
                </a:solidFill>
                <a:latin typeface="MathematicalPi 1" charset="0"/>
                <a:sym typeface="Symbol" charset="2"/>
              </a:rPr>
              <a:t></a:t>
            </a:r>
          </a:p>
        </p:txBody>
      </p:sp>
      <p:sp>
        <p:nvSpPr>
          <p:cNvPr id="380939" name="Rectangle 11"/>
          <p:cNvSpPr>
            <a:spLocks noChangeArrowheads="1"/>
          </p:cNvSpPr>
          <p:nvPr/>
        </p:nvSpPr>
        <p:spPr bwMode="auto">
          <a:xfrm>
            <a:off x="7054850" y="5969000"/>
            <a:ext cx="255588"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CC0000"/>
                </a:solidFill>
              </a:rPr>
              <a:t>2</a:t>
            </a:r>
            <a:r>
              <a:rPr lang="en-US" sz="2500" b="1">
                <a:solidFill>
                  <a:srgbClr val="CC0000"/>
                </a:solidFill>
                <a:latin typeface="MathematicalPi 1" charset="0"/>
                <a:sym typeface="Symbol" charset="2"/>
              </a:rPr>
              <a:t></a:t>
            </a:r>
          </a:p>
        </p:txBody>
      </p:sp>
      <p:sp>
        <p:nvSpPr>
          <p:cNvPr id="380940" name="Rectangle 12"/>
          <p:cNvSpPr>
            <a:spLocks noChangeArrowheads="1"/>
          </p:cNvSpPr>
          <p:nvPr/>
        </p:nvSpPr>
        <p:spPr bwMode="auto">
          <a:xfrm>
            <a:off x="7983538" y="4808538"/>
            <a:ext cx="255587"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CC0000"/>
                </a:solidFill>
              </a:rPr>
              <a:t>1</a:t>
            </a:r>
            <a:r>
              <a:rPr lang="en-US" sz="2500" b="1">
                <a:solidFill>
                  <a:srgbClr val="CC0000"/>
                </a:solidFill>
                <a:latin typeface="MathematicalPi 1" charset="0"/>
                <a:sym typeface="Symbol" charset="2"/>
              </a:rPr>
              <a:t></a:t>
            </a:r>
          </a:p>
        </p:txBody>
      </p:sp>
      <p:sp>
        <p:nvSpPr>
          <p:cNvPr id="21517" name="Rectangle 13"/>
          <p:cNvSpPr>
            <a:spLocks noChangeArrowheads="1"/>
          </p:cNvSpPr>
          <p:nvPr/>
        </p:nvSpPr>
        <p:spPr bwMode="auto">
          <a:xfrm>
            <a:off x="4959350" y="1622425"/>
            <a:ext cx="579438"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000000"/>
                </a:solidFill>
              </a:rPr>
              <a:t>PO</a:t>
            </a:r>
            <a:r>
              <a:rPr lang="en-US" sz="2500" b="1" baseline="-25000">
                <a:solidFill>
                  <a:srgbClr val="000000"/>
                </a:solidFill>
              </a:rPr>
              <a:t>4</a:t>
            </a:r>
            <a:endParaRPr lang="en-US" b="1"/>
          </a:p>
        </p:txBody>
      </p:sp>
      <p:sp>
        <p:nvSpPr>
          <p:cNvPr id="21518" name="Rectangle 14"/>
          <p:cNvSpPr>
            <a:spLocks noChangeArrowheads="1"/>
          </p:cNvSpPr>
          <p:nvPr/>
        </p:nvSpPr>
        <p:spPr bwMode="auto">
          <a:xfrm>
            <a:off x="7269163" y="2901950"/>
            <a:ext cx="1041400"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000000"/>
                </a:solidFill>
              </a:rPr>
              <a:t>N base</a:t>
            </a:r>
            <a:endParaRPr lang="en-US" b="1"/>
          </a:p>
        </p:txBody>
      </p:sp>
      <p:sp>
        <p:nvSpPr>
          <p:cNvPr id="21519" name="Rectangle 15"/>
          <p:cNvSpPr>
            <a:spLocks noChangeArrowheads="1"/>
          </p:cNvSpPr>
          <p:nvPr/>
        </p:nvSpPr>
        <p:spPr bwMode="auto">
          <a:xfrm>
            <a:off x="6067425" y="4953000"/>
            <a:ext cx="952500" cy="381000"/>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2500" b="1">
                <a:solidFill>
                  <a:srgbClr val="000000"/>
                </a:solidFill>
              </a:rPr>
              <a:t>ribose</a:t>
            </a:r>
            <a:endParaRPr lang="en-US" b="1"/>
          </a:p>
        </p:txBody>
      </p:sp>
      <p:sp>
        <p:nvSpPr>
          <p:cNvPr id="21520" name="Rectangle 16"/>
          <p:cNvSpPr>
            <a:spLocks noChangeArrowheads="1"/>
          </p:cNvSpPr>
          <p:nvPr/>
        </p:nvSpPr>
        <p:spPr bwMode="auto">
          <a:xfrm>
            <a:off x="6629400" y="1371600"/>
            <a:ext cx="2089150" cy="549275"/>
          </a:xfrm>
          <a:prstGeom prst="rect">
            <a:avLst/>
          </a:prstGeom>
          <a:noFill/>
          <a:ln w="9525">
            <a:noFill/>
            <a:miter lim="800000"/>
            <a:headEnd/>
            <a:tailEnd/>
          </a:ln>
        </p:spPr>
        <p:txBody>
          <a:bodyPr wrap="none" anchor="ctr">
            <a:prstTxWarp prst="textNoShape">
              <a:avLst/>
            </a:prstTxWarp>
            <a:spAutoFit/>
          </a:bodyPr>
          <a:lstStyle/>
          <a:p>
            <a:r>
              <a:rPr lang="en-US" sz="3000" b="1">
                <a:solidFill>
                  <a:schemeClr val="tx2"/>
                </a:solidFill>
              </a:rPr>
              <a:t>nucleotide</a:t>
            </a:r>
          </a:p>
        </p:txBody>
      </p:sp>
      <p:pic>
        <p:nvPicPr>
          <p:cNvPr id="380947" name="Picture 19" descr="penguinL"/>
          <p:cNvPicPr>
            <a:picLocks noChangeAspect="1" noChangeArrowheads="1"/>
          </p:cNvPicPr>
          <p:nvPr/>
        </p:nvPicPr>
        <p:blipFill>
          <a:blip r:embed="rId6" cstate="print"/>
          <a:srcRect/>
          <a:stretch>
            <a:fillRect/>
          </a:stretch>
        </p:blipFill>
        <p:spPr bwMode="auto">
          <a:xfrm flipH="1">
            <a:off x="152400" y="5486400"/>
            <a:ext cx="1274763" cy="1295400"/>
          </a:xfrm>
          <a:prstGeom prst="rect">
            <a:avLst/>
          </a:prstGeom>
          <a:noFill/>
          <a:ln w="9525">
            <a:noFill/>
            <a:miter lim="800000"/>
            <a:headEnd/>
            <a:tailEnd/>
          </a:ln>
        </p:spPr>
      </p:pic>
      <p:sp>
        <p:nvSpPr>
          <p:cNvPr id="380948" name="AutoShape 20"/>
          <p:cNvSpPr>
            <a:spLocks noChangeArrowheads="1"/>
          </p:cNvSpPr>
          <p:nvPr/>
        </p:nvSpPr>
        <p:spPr bwMode="auto">
          <a:xfrm flipH="1">
            <a:off x="1524000" y="3962400"/>
            <a:ext cx="2438400" cy="1219200"/>
          </a:xfrm>
          <a:prstGeom prst="wedgeEllipseCallout">
            <a:avLst>
              <a:gd name="adj1" fmla="val 60741"/>
              <a:gd name="adj2" fmla="val 88537"/>
            </a:avLst>
          </a:prstGeom>
          <a:solidFill>
            <a:srgbClr val="FFEA18"/>
          </a:solidFill>
          <a:ln w="38100">
            <a:solidFill>
              <a:srgbClr val="CC0000"/>
            </a:solidFill>
            <a:miter lim="800000"/>
            <a:headEnd/>
            <a:tailEnd/>
          </a:ln>
        </p:spPr>
        <p:txBody>
          <a:bodyPr wrap="none" lIns="0" tIns="0" rIns="0" bIns="0" anchor="ctr">
            <a:prstTxWarp prst="textNoShape">
              <a:avLst/>
            </a:prstTxWarp>
          </a:bodyPr>
          <a:lstStyle/>
          <a:p>
            <a:endParaRPr lang="en-US" sz="1800" b="1">
              <a:solidFill>
                <a:srgbClr val="0F116A"/>
              </a:solidFill>
              <a:latin typeface="Comic Sans MS" charset="0"/>
              <a:ea typeface="ＭＳ Ｐゴシック" charset="-128"/>
              <a:cs typeface="ＭＳ Ｐゴシック" charset="-128"/>
            </a:endParaRPr>
          </a:p>
          <a:p>
            <a:r>
              <a:rPr lang="en-US" sz="1800" b="1">
                <a:solidFill>
                  <a:srgbClr val="0F116A"/>
                </a:solidFill>
                <a:latin typeface="Comic Sans MS" charset="0"/>
                <a:ea typeface="ＭＳ Ｐゴシック" charset="-128"/>
                <a:cs typeface="ＭＳ Ｐゴシック" charset="-128"/>
              </a:rPr>
              <a:t>This will be</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IMPORTANT</a:t>
            </a:r>
            <a:r>
              <a:rPr lang="en-US" sz="1800" b="1" i="1">
                <a:solidFill>
                  <a:srgbClr val="0F116A"/>
                </a:solidFill>
                <a:latin typeface="Comic Sans MS" charset="0"/>
                <a:ea typeface="ＭＳ Ｐゴシック" charset="-128"/>
                <a:cs typeface="ＭＳ Ｐゴシック" charset="-128"/>
              </a:rPr>
              <a:t>!!</a:t>
            </a:r>
            <a:endParaRPr lang="en-US" sz="1800" b="1">
              <a:solidFill>
                <a:srgbClr val="0F116A"/>
              </a:solidFill>
              <a:latin typeface="Comic Sans MS" charset="0"/>
              <a:ea typeface="ＭＳ Ｐゴシック" charset="-128"/>
              <a:cs typeface="ＭＳ Ｐゴシック" charset="-128"/>
            </a:endParaRPr>
          </a:p>
          <a:p>
            <a:endParaRPr lang="en-US" sz="1800" b="1">
              <a:solidFill>
                <a:srgbClr val="0F116A"/>
              </a:solidFill>
              <a:latin typeface="Comic Sans MS" charset="0"/>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0940">
                                            <p:txEl>
                                              <p:pRg st="0" end="0"/>
                                            </p:txEl>
                                          </p:spTgt>
                                        </p:tgtEl>
                                        <p:attrNameLst>
                                          <p:attrName>style.visibility</p:attrName>
                                        </p:attrNameLst>
                                      </p:cBhvr>
                                      <p:to>
                                        <p:strVal val="visible"/>
                                      </p:to>
                                    </p:set>
                                    <p:animEffect transition="in" filter="wipe(left)">
                                      <p:cBhvr>
                                        <p:cTn id="7" dur="500"/>
                                        <p:tgtEl>
                                          <p:spTgt spid="38094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0939">
                                            <p:txEl>
                                              <p:pRg st="0" end="0"/>
                                            </p:txEl>
                                          </p:spTgt>
                                        </p:tgtEl>
                                        <p:attrNameLst>
                                          <p:attrName>style.visibility</p:attrName>
                                        </p:attrNameLst>
                                      </p:cBhvr>
                                      <p:to>
                                        <p:strVal val="visible"/>
                                      </p:to>
                                    </p:set>
                                    <p:animEffect transition="in" filter="wipe(left)">
                                      <p:cBhvr>
                                        <p:cTn id="12" dur="500"/>
                                        <p:tgtEl>
                                          <p:spTgt spid="38093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0938">
                                            <p:txEl>
                                              <p:pRg st="0" end="0"/>
                                            </p:txEl>
                                          </p:spTgt>
                                        </p:tgtEl>
                                        <p:attrNameLst>
                                          <p:attrName>style.visibility</p:attrName>
                                        </p:attrNameLst>
                                      </p:cBhvr>
                                      <p:to>
                                        <p:strVal val="visible"/>
                                      </p:to>
                                    </p:set>
                                    <p:animEffect transition="in" filter="wipe(left)">
                                      <p:cBhvr>
                                        <p:cTn id="17" dur="500"/>
                                        <p:tgtEl>
                                          <p:spTgt spid="38093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0936">
                                            <p:txEl>
                                              <p:pRg st="0" end="0"/>
                                            </p:txEl>
                                          </p:spTgt>
                                        </p:tgtEl>
                                        <p:attrNameLst>
                                          <p:attrName>style.visibility</p:attrName>
                                        </p:attrNameLst>
                                      </p:cBhvr>
                                      <p:to>
                                        <p:strVal val="visible"/>
                                      </p:to>
                                    </p:set>
                                    <p:animEffect transition="in" filter="wipe(left)">
                                      <p:cBhvr>
                                        <p:cTn id="22" dur="500"/>
                                        <p:tgtEl>
                                          <p:spTgt spid="380936">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0937">
                                            <p:txEl>
                                              <p:pRg st="0" end="0"/>
                                            </p:txEl>
                                          </p:spTgt>
                                        </p:tgtEl>
                                        <p:attrNameLst>
                                          <p:attrName>style.visibility</p:attrName>
                                        </p:attrNameLst>
                                      </p:cBhvr>
                                      <p:to>
                                        <p:strVal val="visible"/>
                                      </p:to>
                                    </p:set>
                                    <p:animEffect transition="in" filter="wipe(left)">
                                      <p:cBhvr>
                                        <p:cTn id="27" dur="500"/>
                                        <p:tgtEl>
                                          <p:spTgt spid="380937">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80947"/>
                                        </p:tgtEl>
                                        <p:attrNameLst>
                                          <p:attrName>style.visibility</p:attrName>
                                        </p:attrNameLst>
                                      </p:cBhvr>
                                      <p:to>
                                        <p:strVal val="visible"/>
                                      </p:to>
                                    </p:set>
                                    <p:animEffect transition="in" filter="wipe(left)">
                                      <p:cBhvr>
                                        <p:cTn id="32" dur="500"/>
                                        <p:tgtEl>
                                          <p:spTgt spid="38094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80948"/>
                                        </p:tgtEl>
                                        <p:attrNameLst>
                                          <p:attrName>style.visibility</p:attrName>
                                        </p:attrNameLst>
                                      </p:cBhvr>
                                      <p:to>
                                        <p:strVal val="visible"/>
                                      </p:to>
                                    </p:set>
                                    <p:animEffect transition="in" filter="wipe(left)">
                                      <p:cBhvr>
                                        <p:cTn id="36" dur="500"/>
                                        <p:tgtEl>
                                          <p:spTgt spid="380948"/>
                                        </p:tgtEl>
                                      </p:cBhvr>
                                    </p:animEffect>
                                  </p:childTnLst>
                                  <p:subTnLst>
                                    <p:audio>
                                      <p:cMediaNode>
                                        <p:cTn display="0" masterRel="sameClick">
                                          <p:stCondLst>
                                            <p:cond evt="begin" delay="0">
                                              <p:tn val="34"/>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6" grpId="0" build="p" autoUpdateAnimBg="0"/>
      <p:bldP spid="380937" grpId="0" build="p" autoUpdateAnimBg="0"/>
      <p:bldP spid="380938" grpId="0" build="p" autoUpdateAnimBg="0"/>
      <p:bldP spid="380939" grpId="0" build="p" autoUpdateAnimBg="0"/>
      <p:bldP spid="380940" grpId="0" build="p" autoUpdateAnimBg="0"/>
      <p:bldP spid="38094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1434</Words>
  <Application>Microsoft Office PowerPoint</Application>
  <PresentationFormat>On-screen Show (4:3)</PresentationFormat>
  <Paragraphs>276</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Confirmation of DNA</vt:lpstr>
      <vt:lpstr>Hershey &amp; Chase</vt:lpstr>
      <vt:lpstr>Blender experiment</vt:lpstr>
      <vt:lpstr>7.1.10 Analysis of results of the Hershey and Chase experiment providing evidence that DNA is the genetic material.</vt:lpstr>
      <vt:lpstr>PowerPoint Presentation</vt:lpstr>
      <vt:lpstr>PowerPoint Presentation</vt:lpstr>
      <vt:lpstr>Directionality of DNA</vt:lpstr>
      <vt:lpstr>PowerPoint Presentation</vt:lpstr>
      <vt:lpstr>PowerPoint Presentation</vt:lpstr>
      <vt:lpstr>PowerPoint Presentation</vt:lpstr>
      <vt:lpstr>Erwin Chargaff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DNA</vt:lpstr>
      <vt:lpstr>Rosalind Franklin (1920-1958)</vt:lpstr>
      <vt:lpstr>Scientific History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dc:creator>
  <cp:lastModifiedBy>Ransom, Megan</cp:lastModifiedBy>
  <cp:revision>3</cp:revision>
  <dcterms:created xsi:type="dcterms:W3CDTF">2015-02-27T15:51:20Z</dcterms:created>
  <dcterms:modified xsi:type="dcterms:W3CDTF">2015-11-09T16:31:48Z</dcterms:modified>
</cp:coreProperties>
</file>