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 id="2147483901" r:id="rId2"/>
  </p:sldMasterIdLst>
  <p:notesMasterIdLst>
    <p:notesMasterId r:id="rId20"/>
  </p:notesMasterIdLst>
  <p:handoutMasterIdLst>
    <p:handoutMasterId r:id="rId21"/>
  </p:handoutMasterIdLst>
  <p:sldIdLst>
    <p:sldId id="354" r:id="rId3"/>
    <p:sldId id="410" r:id="rId4"/>
    <p:sldId id="406" r:id="rId5"/>
    <p:sldId id="355" r:id="rId6"/>
    <p:sldId id="412" r:id="rId7"/>
    <p:sldId id="415" r:id="rId8"/>
    <p:sldId id="414" r:id="rId9"/>
    <p:sldId id="417" r:id="rId10"/>
    <p:sldId id="421" r:id="rId11"/>
    <p:sldId id="418" r:id="rId12"/>
    <p:sldId id="356" r:id="rId13"/>
    <p:sldId id="404" r:id="rId14"/>
    <p:sldId id="357" r:id="rId15"/>
    <p:sldId id="373" r:id="rId16"/>
    <p:sldId id="422" r:id="rId17"/>
    <p:sldId id="385" r:id="rId18"/>
    <p:sldId id="409" r:id="rId19"/>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55" autoAdjust="0"/>
  </p:normalViewPr>
  <p:slideViewPr>
    <p:cSldViewPr snapToGrid="0">
      <p:cViewPr>
        <p:scale>
          <a:sx n="64" d="100"/>
          <a:sy n="64" d="100"/>
        </p:scale>
        <p:origin x="-1344" y="-798"/>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223937"/>
            <a:ext cx="6400800" cy="307777"/>
          </a:xfrm>
          <a:prstGeom prst="rect">
            <a:avLst/>
          </a:prstGeom>
          <a:noFill/>
          <a:ln w="9525">
            <a:noFill/>
            <a:miter lim="800000"/>
            <a:headEnd/>
            <a:tailEnd/>
          </a:ln>
          <a:effectLst/>
        </p:spPr>
        <p:txBody>
          <a:bodyPr anchor="ctr">
            <a:prstTxWarp prst="textNoShape">
              <a:avLst/>
            </a:prstTxWarp>
            <a:spAutoFit/>
          </a:bodyPr>
          <a:lstStyle/>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320429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641746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DF07B3-8C3B-0E42-B675-DAD7ED7A990C}" type="slidenum">
              <a:rPr lang="en-US"/>
              <a:pPr/>
              <a:t>1</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ln/>
        </p:spPr>
        <p:txBody>
          <a:bodyPr/>
          <a:lstStyle/>
          <a:p>
            <a:r>
              <a:rPr lang="en-US"/>
              <a:t>Every time you move a muscle &amp; every time you think a thought, your nerve cells are hard at work. They are processing information: receiving signals, deciding what to do with them, &amp; dispatching new messages off to their neighbors. Some nerve cells communicate directly with muscle cells, sending them the signal to contract. Other nerve cells are involved solely in the bureaucracy of information, spending their lives communicating only with other nerve cells. But unlike our human bureaucracies, this processing of information must be fast in order to keep up with the ever-changing demands of life.</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B053861-842F-9946-A7C7-FCB0E2D6DBC9}" type="slidenum">
              <a:rPr lang="en-US"/>
              <a:pPr/>
              <a:t>11</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86FF9A2-3DDE-C644-844F-F9329FA99960}" type="slidenum">
              <a:rPr lang="en-US"/>
              <a:pPr/>
              <a:t>13</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A1BB5C0-C64E-084B-9A5F-70856C48E2A8}" type="slidenum">
              <a:rPr lang="en-US"/>
              <a:pPr/>
              <a:t>14</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5/5/2016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5/5/2016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pPr>
              <a:defRPr/>
            </a:pPr>
            <a:r>
              <a:rPr lang="en-US" smtClean="0"/>
              <a:t>2006-2007</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A21729-E11D-6446-A7E8-66863DA37C91}" type="slidenum">
              <a:rPr lang="en-US" smtClean="0"/>
              <a:pPr>
                <a:defRPr/>
              </a:pPr>
              <a:t>‹#›</a:t>
            </a:fld>
            <a:endParaRPr lang="en-US"/>
          </a:p>
        </p:txBody>
      </p:sp>
    </p:spTree>
    <p:extLst>
      <p:ext uri="{BB962C8B-B14F-4D97-AF65-F5344CB8AC3E}">
        <p14:creationId xmlns:p14="http://schemas.microsoft.com/office/powerpoint/2010/main" val="1942608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60DF3194-35FA-7D49-9385-C1EEBCB7574C}" type="datetime1">
              <a:rPr lang="en-US" smtClean="0"/>
              <a:pPr>
                <a:defRPr/>
              </a:pPr>
              <a:t>5/5/2016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8062C1-6BD4-8D4D-8834-F270F8786021}"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2297837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D689C75-D16C-D247-8106-275A48063972}" type="datetime1">
              <a:rPr lang="en-US" smtClean="0"/>
              <a:pPr>
                <a:defRPr/>
              </a:pPr>
              <a:t>5/5/2016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E3C7AE-C8CB-C94A-9AD5-BA36309FD148}"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3520768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defRPr/>
            </a:pPr>
            <a:fld id="{1731D9B3-520C-D043-BCDE-C6AB3E5D4631}" type="datetime1">
              <a:rPr lang="en-US" smtClean="0"/>
              <a:pPr>
                <a:defRPr/>
              </a:pPr>
              <a:t>5/5/2016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F793F8-FB27-D946-B4CC-1A72E69E25DA}"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28822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defRPr/>
            </a:pPr>
            <a:fld id="{30138839-F8F1-DA42-9826-6E4D9E77B6B7}" type="datetime1">
              <a:rPr lang="en-US" smtClean="0"/>
              <a:pPr>
                <a:defRPr/>
              </a:pPr>
              <a:t>5/5/2016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64335B3-4147-4A47-803F-97692F38FCDB}"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404994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fld id="{C77995B6-6010-8D4D-89F4-B233BC4BBF7A}" type="datetime1">
              <a:rPr lang="en-US" smtClean="0"/>
              <a:pPr>
                <a:defRPr/>
              </a:pPr>
              <a:t>5/5/2016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D413CDF-8423-2847-9F81-516DF320F2C4}"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3174830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AE7774A-23B3-304B-9FE2-B0B5F42E6D24}" type="datetime1">
              <a:rPr lang="en-US" smtClean="0"/>
              <a:pPr>
                <a:defRPr/>
              </a:pPr>
              <a:t>5/5/2016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111426F-9613-1046-B6D5-FAB14F5F907A}"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3832072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E7891A1-1EAF-2741-8DE3-2CB715169799}" type="datetime1">
              <a:rPr lang="en-US" smtClean="0"/>
              <a:pPr>
                <a:defRPr/>
              </a:pPr>
              <a:t>5/5/2016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AED577-1AE6-7247-8047-107B4067A1F5}"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259929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5/5/2016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88E55F9-9CA6-2C41-AE1F-A3FECB6AF978}" type="datetime1">
              <a:rPr lang="en-US" smtClean="0"/>
              <a:pPr>
                <a:defRPr/>
              </a:pPr>
              <a:t>5/5/2016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1A8A6A-A8A8-8848-B30A-8F989138D740}"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95774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3FC132DE-7A41-5D42-89BE-51B0BEF9D601}" type="datetime1">
              <a:rPr lang="en-US" smtClean="0"/>
              <a:pPr>
                <a:defRPr/>
              </a:pPr>
              <a:t>5/5/2016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79BA3B2-75AF-924C-9AA7-1FCF025C27EA}"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1511001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F7B5CA3A-DE07-DF44-8ADF-EEC5451A543E}" type="datetime1">
              <a:rPr lang="en-US" smtClean="0"/>
              <a:pPr>
                <a:defRPr/>
              </a:pPr>
              <a:t>5/5/2016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21E328-5CA7-F243-AFFB-4F9A81F9BE79}"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13707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5/5/2016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5/5/2016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5/5/2016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5/5/2016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5/5/2016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5/5/2016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5/5/2016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6">
                <a:lumMod val="40000"/>
                <a:lumOff val="6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smtClean="0"/>
              <a:pPr>
                <a:defRPr/>
              </a:pPr>
              <a:t>5/5/2016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smtClean="0"/>
              <a:pPr>
                <a:defRPr/>
              </a:pPr>
              <a:t>‹#›</a:t>
            </a:fld>
            <a:endParaRPr lang="en-US">
              <a:solidFill>
                <a:schemeClr val="hlink"/>
              </a:solidFill>
            </a:endParaRPr>
          </a:p>
        </p:txBody>
      </p:sp>
    </p:spTree>
    <p:extLst>
      <p:ext uri="{BB962C8B-B14F-4D97-AF65-F5344CB8AC3E}">
        <p14:creationId xmlns:p14="http://schemas.microsoft.com/office/powerpoint/2010/main" val="1114866527"/>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youtube.com/watch?v=VIoDr8ugbqI" TargetMode="Externa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embed/vyNkAuX29OU?rel=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pic>
        <p:nvPicPr>
          <p:cNvPr id="367628"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24325" y="5183188"/>
            <a:ext cx="1812925" cy="1674812"/>
          </a:xfrm>
          <a:prstGeom prst="rect">
            <a:avLst/>
          </a:prstGeom>
          <a:noFill/>
          <a:ln w="9525">
            <a:noFill/>
            <a:miter lim="800000"/>
            <a:headEnd/>
            <a:tailEnd/>
          </a:ln>
          <a:effectLst/>
        </p:spPr>
      </p:pic>
      <p:sp>
        <p:nvSpPr>
          <p:cNvPr id="367620" name="Rectangle 4"/>
          <p:cNvSpPr>
            <a:spLocks noGrp="1" noChangeArrowheads="1"/>
          </p:cNvSpPr>
          <p:nvPr>
            <p:ph type="ctrTitle"/>
          </p:nvPr>
        </p:nvSpPr>
        <p:spPr>
          <a:xfrm>
            <a:off x="228600" y="5626100"/>
            <a:ext cx="4152900" cy="952500"/>
          </a:xfrm>
          <a:solidFill>
            <a:schemeClr val="tx1">
              <a:alpha val="56000"/>
            </a:schemeClr>
          </a:solidFill>
        </p:spPr>
        <p:txBody>
          <a:bodyPr/>
          <a:lstStyle/>
          <a:p>
            <a:pPr algn="ctr"/>
            <a:r>
              <a:rPr lang="en-US" dirty="0">
                <a:solidFill>
                  <a:schemeClr val="bg1"/>
                </a:solidFill>
              </a:rPr>
              <a:t>Nervous </a:t>
            </a:r>
            <a:r>
              <a:rPr lang="en-US" dirty="0" smtClean="0">
                <a:solidFill>
                  <a:schemeClr val="bg1"/>
                </a:solidFill>
              </a:rPr>
              <a:t>System</a:t>
            </a:r>
            <a:r>
              <a:rPr lang="en-US" dirty="0">
                <a:solidFill>
                  <a:schemeClr val="bg1"/>
                </a:solidFill>
              </a:rPr>
              <a: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5122" name="Picture 2" descr="https://pmgbiology.files.wordpress.com/2015/02/neuron_types135546078929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niverse-review.ca/I10-40-ne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85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83" name="Picture 23" descr="neuron"/>
          <p:cNvPicPr>
            <a:picLocks noChangeAspect="1" noChangeArrowheads="1"/>
          </p:cNvPicPr>
          <p:nvPr/>
        </p:nvPicPr>
        <p:blipFill>
          <a:blip r:embed="rId3"/>
          <a:srcRect/>
          <a:stretch>
            <a:fillRect/>
          </a:stretch>
        </p:blipFill>
        <p:spPr bwMode="auto">
          <a:xfrm>
            <a:off x="333375" y="2446338"/>
            <a:ext cx="5737225" cy="4411662"/>
          </a:xfrm>
          <a:prstGeom prst="rect">
            <a:avLst/>
          </a:prstGeom>
          <a:noFill/>
        </p:spPr>
      </p:pic>
      <p:sp>
        <p:nvSpPr>
          <p:cNvPr id="373762" name="Rectangle 2"/>
          <p:cNvSpPr>
            <a:spLocks noGrp="1" noChangeArrowheads="1"/>
          </p:cNvSpPr>
          <p:nvPr>
            <p:ph type="title"/>
          </p:nvPr>
        </p:nvSpPr>
        <p:spPr/>
        <p:txBody>
          <a:bodyPr/>
          <a:lstStyle/>
          <a:p>
            <a:r>
              <a:rPr lang="en-US"/>
              <a:t>Nervous system cells</a:t>
            </a:r>
          </a:p>
        </p:txBody>
      </p:sp>
      <p:sp>
        <p:nvSpPr>
          <p:cNvPr id="373766" name="Text Box 6"/>
          <p:cNvSpPr txBox="1">
            <a:spLocks noChangeArrowheads="1"/>
          </p:cNvSpPr>
          <p:nvPr/>
        </p:nvSpPr>
        <p:spPr bwMode="auto">
          <a:xfrm>
            <a:off x="2527300" y="2628900"/>
            <a:ext cx="1555750"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dendrites</a:t>
            </a:r>
            <a:endParaRPr lang="en-US"/>
          </a:p>
        </p:txBody>
      </p:sp>
      <p:sp>
        <p:nvSpPr>
          <p:cNvPr id="373767" name="Text Box 7"/>
          <p:cNvSpPr txBox="1">
            <a:spLocks noChangeArrowheads="1"/>
          </p:cNvSpPr>
          <p:nvPr/>
        </p:nvSpPr>
        <p:spPr bwMode="auto">
          <a:xfrm>
            <a:off x="2906713" y="3543300"/>
            <a:ext cx="1504950"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cell</a:t>
            </a:r>
            <a:r>
              <a:rPr lang="en-US" b="1">
                <a:solidFill>
                  <a:srgbClr val="0F116A"/>
                </a:solidFill>
              </a:rPr>
              <a:t> </a:t>
            </a:r>
            <a:r>
              <a:rPr lang="en-US" b="1">
                <a:solidFill>
                  <a:srgbClr val="CC0000"/>
                </a:solidFill>
              </a:rPr>
              <a:t>body</a:t>
            </a:r>
            <a:endParaRPr lang="en-US"/>
          </a:p>
        </p:txBody>
      </p:sp>
      <p:sp>
        <p:nvSpPr>
          <p:cNvPr id="373768" name="Line 8"/>
          <p:cNvSpPr>
            <a:spLocks noChangeShapeType="1"/>
          </p:cNvSpPr>
          <p:nvPr/>
        </p:nvSpPr>
        <p:spPr bwMode="auto">
          <a:xfrm flipH="1">
            <a:off x="1765300" y="3848100"/>
            <a:ext cx="1219200" cy="7620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69" name="Line 9"/>
          <p:cNvSpPr>
            <a:spLocks noChangeShapeType="1"/>
          </p:cNvSpPr>
          <p:nvPr/>
        </p:nvSpPr>
        <p:spPr bwMode="auto">
          <a:xfrm flipH="1">
            <a:off x="2146300" y="2987675"/>
            <a:ext cx="457200" cy="4572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70" name="Text Box 10"/>
          <p:cNvSpPr txBox="1">
            <a:spLocks noChangeArrowheads="1"/>
          </p:cNvSpPr>
          <p:nvPr/>
        </p:nvSpPr>
        <p:spPr bwMode="auto">
          <a:xfrm>
            <a:off x="2451100" y="5295900"/>
            <a:ext cx="895350"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axon</a:t>
            </a:r>
            <a:endParaRPr lang="en-US"/>
          </a:p>
        </p:txBody>
      </p:sp>
      <p:sp>
        <p:nvSpPr>
          <p:cNvPr id="373771" name="Line 11"/>
          <p:cNvSpPr>
            <a:spLocks noChangeShapeType="1"/>
          </p:cNvSpPr>
          <p:nvPr/>
        </p:nvSpPr>
        <p:spPr bwMode="auto">
          <a:xfrm flipH="1">
            <a:off x="1939925" y="5600700"/>
            <a:ext cx="587375" cy="46038"/>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72" name="Text Box 12"/>
          <p:cNvSpPr txBox="1">
            <a:spLocks noChangeArrowheads="1"/>
          </p:cNvSpPr>
          <p:nvPr/>
        </p:nvSpPr>
        <p:spPr bwMode="auto">
          <a:xfrm>
            <a:off x="6273865" y="5494338"/>
            <a:ext cx="2690813" cy="457200"/>
          </a:xfrm>
          <a:prstGeom prst="rect">
            <a:avLst/>
          </a:prstGeom>
          <a:noFill/>
          <a:ln w="9525">
            <a:noFill/>
            <a:miter lim="800000"/>
            <a:headEnd/>
            <a:tailEnd/>
          </a:ln>
          <a:effectLst/>
        </p:spPr>
        <p:txBody>
          <a:bodyPr wrap="none" anchor="ctr">
            <a:prstTxWarp prst="textNoShape">
              <a:avLst/>
            </a:prstTxWarp>
            <a:spAutoFit/>
          </a:bodyPr>
          <a:lstStyle/>
          <a:p>
            <a:pPr algn="l"/>
            <a:r>
              <a:rPr lang="en-US" b="1" dirty="0">
                <a:solidFill>
                  <a:srgbClr val="CC0000"/>
                </a:solidFill>
              </a:rPr>
              <a:t>synaptic terminal</a:t>
            </a:r>
            <a:endParaRPr lang="en-US" dirty="0"/>
          </a:p>
        </p:txBody>
      </p:sp>
      <p:sp>
        <p:nvSpPr>
          <p:cNvPr id="373773" name="Line 13"/>
          <p:cNvSpPr>
            <a:spLocks noChangeShapeType="1"/>
          </p:cNvSpPr>
          <p:nvPr/>
        </p:nvSpPr>
        <p:spPr bwMode="auto">
          <a:xfrm flipH="1">
            <a:off x="5948363" y="5931631"/>
            <a:ext cx="334168" cy="50727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74" name="Line 14"/>
          <p:cNvSpPr>
            <a:spLocks noChangeShapeType="1"/>
          </p:cNvSpPr>
          <p:nvPr/>
        </p:nvSpPr>
        <p:spPr bwMode="auto">
          <a:xfrm flipH="1">
            <a:off x="1917700" y="2986088"/>
            <a:ext cx="685800" cy="1524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75" name="Rectangle 15" descr="Rectangle: Click to edit Master text styles&#10;Second level&#10;Third level&#10;Fourth level&#10;Fifth level"/>
          <p:cNvSpPr>
            <a:spLocks noChangeArrowheads="1"/>
          </p:cNvSpPr>
          <p:nvPr/>
        </p:nvSpPr>
        <p:spPr bwMode="auto">
          <a:xfrm>
            <a:off x="652463" y="1344613"/>
            <a:ext cx="3733800" cy="1157287"/>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3000" dirty="0">
                <a:solidFill>
                  <a:srgbClr val="0F116A"/>
                </a:solidFill>
              </a:rPr>
              <a:t>Neuron</a:t>
            </a:r>
          </a:p>
          <a:p>
            <a:pPr marL="742950" lvl="1" indent="-285750" algn="l" eaLnBrk="1" hangingPunct="1">
              <a:spcBef>
                <a:spcPct val="20000"/>
              </a:spcBef>
              <a:buClr>
                <a:schemeClr val="tx1"/>
              </a:buClr>
              <a:buSzPct val="60000"/>
              <a:buFont typeface="Wingdings" charset="2"/>
              <a:buChar char="u"/>
            </a:pPr>
            <a:r>
              <a:rPr lang="en-US" sz="2800" dirty="0">
                <a:ea typeface="ＭＳ Ｐゴシック" charset="-128"/>
              </a:rPr>
              <a:t>a nerve cell</a:t>
            </a:r>
          </a:p>
        </p:txBody>
      </p:sp>
      <p:pic>
        <p:nvPicPr>
          <p:cNvPr id="373776" name="Picture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3550" y="1236663"/>
            <a:ext cx="4848225" cy="2274887"/>
          </a:xfrm>
          <a:prstGeom prst="rect">
            <a:avLst/>
          </a:prstGeom>
          <a:noFill/>
          <a:ln w="9525">
            <a:noFill/>
            <a:miter lim="800000"/>
            <a:headEnd/>
            <a:tailEnd/>
          </a:ln>
        </p:spPr>
      </p:pic>
      <p:sp>
        <p:nvSpPr>
          <p:cNvPr id="373777" name="Rectangle 17" descr="Rectangle: Click to edit Master text styles&#10;Second level&#10;Third level&#10;Fourth level&#10;Fifth level"/>
          <p:cNvSpPr>
            <a:spLocks noChangeArrowheads="1"/>
          </p:cNvSpPr>
          <p:nvPr/>
        </p:nvSpPr>
        <p:spPr bwMode="auto">
          <a:xfrm>
            <a:off x="4748213" y="3487738"/>
            <a:ext cx="4267200" cy="2066925"/>
          </a:xfrm>
          <a:prstGeom prst="rect">
            <a:avLst/>
          </a:prstGeom>
          <a:noFill/>
          <a:ln w="9525">
            <a:noFill/>
            <a:miter lim="800000"/>
            <a:headEnd/>
            <a:tailEnd/>
          </a:ln>
          <a:effectLst/>
        </p:spPr>
        <p:txBody>
          <a:bodyPr>
            <a:prstTxWarp prst="textNoShape">
              <a:avLst/>
            </a:prstTxWarp>
          </a:bodyPr>
          <a:lstStyle/>
          <a:p>
            <a:pPr marL="342900" indent="-342900" algn="l" eaLnBrk="1" hangingPunct="1">
              <a:lnSpc>
                <a:spcPct val="90000"/>
              </a:lnSpc>
              <a:spcBef>
                <a:spcPct val="20000"/>
              </a:spcBef>
              <a:buClr>
                <a:srgbClr val="0F116A"/>
              </a:buClr>
              <a:buSzPct val="120000"/>
              <a:buFont typeface="Wingdings" charset="2"/>
              <a:buChar char="§"/>
            </a:pPr>
            <a:r>
              <a:rPr lang="en-US" b="1" dirty="0">
                <a:solidFill>
                  <a:srgbClr val="0F116A"/>
                </a:solidFill>
              </a:rPr>
              <a:t>Structure fits function</a:t>
            </a:r>
          </a:p>
          <a:p>
            <a:pPr marL="912813" lvl="1" indent="-285750" algn="l" eaLnBrk="1" hangingPunct="1">
              <a:lnSpc>
                <a:spcPct val="90000"/>
              </a:lnSpc>
              <a:spcBef>
                <a:spcPct val="20000"/>
              </a:spcBef>
              <a:buClr>
                <a:schemeClr val="tx1"/>
              </a:buClr>
              <a:buSzPct val="60000"/>
              <a:buFont typeface="Wingdings" charset="2"/>
              <a:buChar char="u"/>
            </a:pPr>
            <a:r>
              <a:rPr lang="en-US" b="1" dirty="0">
                <a:ea typeface="ＭＳ Ｐゴシック" charset="-128"/>
              </a:rPr>
              <a:t>many entry points for signal</a:t>
            </a:r>
          </a:p>
          <a:p>
            <a:pPr marL="912813" lvl="1" indent="-285750" algn="l" eaLnBrk="1" hangingPunct="1">
              <a:lnSpc>
                <a:spcPct val="90000"/>
              </a:lnSpc>
              <a:spcBef>
                <a:spcPct val="20000"/>
              </a:spcBef>
              <a:buClr>
                <a:schemeClr val="tx1"/>
              </a:buClr>
              <a:buSzPct val="60000"/>
              <a:buFont typeface="Wingdings" charset="2"/>
              <a:buChar char="u"/>
            </a:pPr>
            <a:r>
              <a:rPr lang="en-US" b="1" dirty="0">
                <a:ea typeface="ＭＳ Ｐゴシック" charset="-128"/>
              </a:rPr>
              <a:t>one path out</a:t>
            </a:r>
          </a:p>
          <a:p>
            <a:pPr marL="912813" lvl="1" indent="-285750" algn="l" eaLnBrk="1" hangingPunct="1">
              <a:lnSpc>
                <a:spcPct val="90000"/>
              </a:lnSpc>
              <a:spcBef>
                <a:spcPct val="20000"/>
              </a:spcBef>
              <a:buClr>
                <a:schemeClr val="tx1"/>
              </a:buClr>
              <a:buSzPct val="60000"/>
              <a:buFont typeface="Wingdings" charset="2"/>
              <a:buChar char="u"/>
            </a:pPr>
            <a:r>
              <a:rPr lang="en-US" b="1" dirty="0">
                <a:ea typeface="ＭＳ Ｐゴシック" charset="-128"/>
              </a:rPr>
              <a:t>transmits signal</a:t>
            </a:r>
          </a:p>
        </p:txBody>
      </p:sp>
      <p:sp>
        <p:nvSpPr>
          <p:cNvPr id="373778" name="Text Box 18"/>
          <p:cNvSpPr txBox="1">
            <a:spLocks noChangeArrowheads="1"/>
          </p:cNvSpPr>
          <p:nvPr/>
        </p:nvSpPr>
        <p:spPr bwMode="auto">
          <a:xfrm>
            <a:off x="3403600" y="5356225"/>
            <a:ext cx="1873250" cy="366713"/>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signal direction</a:t>
            </a:r>
            <a:endParaRPr lang="en-US"/>
          </a:p>
        </p:txBody>
      </p:sp>
      <p:sp>
        <p:nvSpPr>
          <p:cNvPr id="373779" name="Text Box 19"/>
          <p:cNvSpPr txBox="1">
            <a:spLocks noChangeArrowheads="1"/>
          </p:cNvSpPr>
          <p:nvPr/>
        </p:nvSpPr>
        <p:spPr bwMode="auto">
          <a:xfrm>
            <a:off x="0" y="1879600"/>
            <a:ext cx="1149350" cy="641350"/>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signal</a:t>
            </a:r>
          </a:p>
          <a:p>
            <a:r>
              <a:rPr lang="en-US" sz="1800" b="1">
                <a:solidFill>
                  <a:schemeClr val="tx2"/>
                </a:solidFill>
              </a:rPr>
              <a:t>direction</a:t>
            </a:r>
            <a:endParaRPr lang="en-US"/>
          </a:p>
        </p:txBody>
      </p:sp>
      <p:sp>
        <p:nvSpPr>
          <p:cNvPr id="373780" name="Rectangle 20"/>
          <p:cNvSpPr>
            <a:spLocks noChangeArrowheads="1"/>
          </p:cNvSpPr>
          <p:nvPr/>
        </p:nvSpPr>
        <p:spPr bwMode="auto">
          <a:xfrm>
            <a:off x="11112" y="6507467"/>
            <a:ext cx="7843733" cy="400110"/>
          </a:xfrm>
          <a:prstGeom prst="rect">
            <a:avLst/>
          </a:prstGeom>
          <a:solidFill>
            <a:schemeClr val="bg2"/>
          </a:solidFill>
          <a:ln w="9525">
            <a:noFill/>
            <a:miter lim="800000"/>
            <a:headEnd/>
            <a:tailEnd/>
          </a:ln>
          <a:effectLst/>
        </p:spPr>
        <p:txBody>
          <a:bodyPr wrap="square" anchor="ctr">
            <a:prstTxWarp prst="textNoShape">
              <a:avLst/>
            </a:prstTxWarp>
            <a:spAutoFit/>
          </a:bodyPr>
          <a:lstStyle/>
          <a:p>
            <a:pPr algn="l"/>
            <a:r>
              <a:rPr lang="en-US" sz="2000" b="1" dirty="0">
                <a:solidFill>
                  <a:schemeClr val="tx2">
                    <a:lumMod val="75000"/>
                  </a:schemeClr>
                </a:solidFill>
              </a:rPr>
              <a:t>dendrite  </a:t>
            </a:r>
            <a:r>
              <a:rPr lang="en-US" sz="2000" b="1" dirty="0">
                <a:solidFill>
                  <a:schemeClr val="tx2">
                    <a:lumMod val="75000"/>
                  </a:schemeClr>
                </a:solidFill>
                <a:sym typeface="Symbol" charset="2"/>
              </a:rPr>
              <a:t>  cell body    </a:t>
            </a:r>
            <a:r>
              <a:rPr lang="en-US" sz="2000" b="1" dirty="0" smtClean="0">
                <a:solidFill>
                  <a:schemeClr val="tx2">
                    <a:lumMod val="75000"/>
                  </a:schemeClr>
                </a:solidFill>
                <a:sym typeface="Symbol" charset="2"/>
              </a:rPr>
              <a:t>axon  synaptic terminal  synapse</a:t>
            </a:r>
            <a:endParaRPr lang="en-US" sz="2000" dirty="0">
              <a:solidFill>
                <a:schemeClr val="tx2">
                  <a:lumMod val="75000"/>
                </a:schemeClr>
              </a:solidFill>
              <a:sym typeface="Symbol" charset="2"/>
            </a:endParaRPr>
          </a:p>
        </p:txBody>
      </p:sp>
      <p:sp>
        <p:nvSpPr>
          <p:cNvPr id="373781" name="Text Box 21"/>
          <p:cNvSpPr txBox="1">
            <a:spLocks noChangeArrowheads="1"/>
          </p:cNvSpPr>
          <p:nvPr/>
        </p:nvSpPr>
        <p:spPr bwMode="auto">
          <a:xfrm>
            <a:off x="6881813" y="5931630"/>
            <a:ext cx="1403350" cy="365125"/>
          </a:xfrm>
          <a:prstGeom prst="rect">
            <a:avLst/>
          </a:prstGeom>
          <a:noFill/>
          <a:ln w="9525">
            <a:noFill/>
            <a:miter lim="800000"/>
            <a:headEnd/>
            <a:tailEnd/>
          </a:ln>
          <a:effectLst/>
        </p:spPr>
        <p:txBody>
          <a:bodyPr wrap="none" tIns="0" bIns="0" anchor="ctr">
            <a:prstTxWarp prst="textNoShape">
              <a:avLst/>
            </a:prstTxWarp>
            <a:spAutoFit/>
          </a:bodyPr>
          <a:lstStyle/>
          <a:p>
            <a:r>
              <a:rPr lang="en-US" b="1" dirty="0">
                <a:solidFill>
                  <a:srgbClr val="CC0000"/>
                </a:solidFill>
              </a:rPr>
              <a:t>synapse</a:t>
            </a:r>
            <a:endParaRPr lang="en-US" dirty="0"/>
          </a:p>
        </p:txBody>
      </p:sp>
      <p:sp>
        <p:nvSpPr>
          <p:cNvPr id="373782" name="Line 22"/>
          <p:cNvSpPr>
            <a:spLocks noChangeShapeType="1"/>
          </p:cNvSpPr>
          <p:nvPr/>
        </p:nvSpPr>
        <p:spPr bwMode="auto">
          <a:xfrm flipH="1">
            <a:off x="6008687" y="6114192"/>
            <a:ext cx="873125" cy="396146"/>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373787" name="Text Box 27"/>
          <p:cNvSpPr txBox="1">
            <a:spLocks noChangeArrowheads="1"/>
          </p:cNvSpPr>
          <p:nvPr/>
        </p:nvSpPr>
        <p:spPr bwMode="auto">
          <a:xfrm>
            <a:off x="0" y="5942013"/>
            <a:ext cx="2216150" cy="457200"/>
          </a:xfrm>
          <a:prstGeom prst="rect">
            <a:avLst/>
          </a:prstGeom>
          <a:noFill/>
          <a:ln w="9525">
            <a:noFill/>
            <a:miter lim="800000"/>
            <a:headEnd/>
            <a:tailEnd/>
          </a:ln>
          <a:effectLst/>
        </p:spPr>
        <p:txBody>
          <a:bodyPr wrap="none" anchor="ctr">
            <a:prstTxWarp prst="textNoShape">
              <a:avLst/>
            </a:prstTxWarp>
            <a:spAutoFit/>
          </a:bodyPr>
          <a:lstStyle/>
          <a:p>
            <a:pPr algn="l"/>
            <a:r>
              <a:rPr lang="en-US" b="1">
                <a:solidFill>
                  <a:srgbClr val="CC0000"/>
                </a:solidFill>
              </a:rPr>
              <a:t>myelin sheath</a:t>
            </a:r>
            <a:endParaRPr lang="en-US"/>
          </a:p>
        </p:txBody>
      </p:sp>
      <p:sp>
        <p:nvSpPr>
          <p:cNvPr id="373788" name="Line 28"/>
          <p:cNvSpPr>
            <a:spLocks noChangeShapeType="1"/>
          </p:cNvSpPr>
          <p:nvPr/>
        </p:nvSpPr>
        <p:spPr bwMode="auto">
          <a:xfrm flipH="1">
            <a:off x="2146300" y="6192838"/>
            <a:ext cx="587375" cy="46037"/>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87325" y="76200"/>
            <a:ext cx="9067800" cy="914400"/>
          </a:xfrm>
        </p:spPr>
        <p:txBody>
          <a:bodyPr/>
          <a:lstStyle/>
          <a:p>
            <a:pPr eaLnBrk="1" hangingPunct="1"/>
            <a:r>
              <a:rPr lang="en-US" sz="3600">
                <a:ea typeface="ＭＳ Ｐゴシック" pitchFamily="-108" charset="-128"/>
                <a:cs typeface="ＭＳ Ｐゴシック" pitchFamily="-108" charset="-128"/>
              </a:rPr>
              <a:t>Overview of information processing by nervous systems</a:t>
            </a:r>
          </a:p>
        </p:txBody>
      </p:sp>
      <p:grpSp>
        <p:nvGrpSpPr>
          <p:cNvPr id="228355" name="Group 15"/>
          <p:cNvGrpSpPr>
            <a:grpSpLocks/>
          </p:cNvGrpSpPr>
          <p:nvPr/>
        </p:nvGrpSpPr>
        <p:grpSpPr bwMode="auto">
          <a:xfrm>
            <a:off x="520700" y="1181100"/>
            <a:ext cx="8153400" cy="5089525"/>
            <a:chOff x="328" y="744"/>
            <a:chExt cx="5136" cy="3206"/>
          </a:xfrm>
        </p:grpSpPr>
        <p:pic>
          <p:nvPicPr>
            <p:cNvPr id="228356" name="Picture 4"/>
            <p:cNvPicPr>
              <a:picLocks noChangeAspect="1" noChangeArrowheads="1"/>
            </p:cNvPicPr>
            <p:nvPr/>
          </p:nvPicPr>
          <p:blipFill>
            <a:blip r:embed="rId2"/>
            <a:srcRect/>
            <a:stretch>
              <a:fillRect/>
            </a:stretch>
          </p:blipFill>
          <p:spPr bwMode="auto">
            <a:xfrm>
              <a:off x="328" y="744"/>
              <a:ext cx="5136" cy="2760"/>
            </a:xfrm>
            <a:prstGeom prst="rect">
              <a:avLst/>
            </a:prstGeom>
            <a:noFill/>
            <a:ln w="9525">
              <a:noFill/>
              <a:miter lim="800000"/>
              <a:headEnd/>
              <a:tailEnd/>
            </a:ln>
          </p:spPr>
        </p:pic>
        <p:sp>
          <p:nvSpPr>
            <p:cNvPr id="228357" name="Rectangle 5"/>
            <p:cNvSpPr>
              <a:spLocks noChangeArrowheads="1"/>
            </p:cNvSpPr>
            <p:nvPr/>
          </p:nvSpPr>
          <p:spPr bwMode="auto">
            <a:xfrm>
              <a:off x="616" y="1576"/>
              <a:ext cx="521"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Sensor</a:t>
              </a:r>
            </a:p>
          </p:txBody>
        </p:sp>
        <p:sp>
          <p:nvSpPr>
            <p:cNvPr id="228358" name="Rectangle 6"/>
            <p:cNvSpPr>
              <a:spLocks noChangeArrowheads="1"/>
            </p:cNvSpPr>
            <p:nvPr/>
          </p:nvSpPr>
          <p:spPr bwMode="auto">
            <a:xfrm>
              <a:off x="695" y="3496"/>
              <a:ext cx="5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Effector</a:t>
              </a:r>
            </a:p>
          </p:txBody>
        </p:sp>
        <p:sp>
          <p:nvSpPr>
            <p:cNvPr id="228359" name="Rectangle 7"/>
            <p:cNvSpPr>
              <a:spLocks noChangeArrowheads="1"/>
            </p:cNvSpPr>
            <p:nvPr/>
          </p:nvSpPr>
          <p:spPr bwMode="auto">
            <a:xfrm>
              <a:off x="2016" y="2680"/>
              <a:ext cx="90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Motor output</a:t>
              </a:r>
            </a:p>
          </p:txBody>
        </p:sp>
        <p:sp>
          <p:nvSpPr>
            <p:cNvPr id="228360" name="Rectangle 8"/>
            <p:cNvSpPr>
              <a:spLocks noChangeArrowheads="1"/>
            </p:cNvSpPr>
            <p:nvPr/>
          </p:nvSpPr>
          <p:spPr bwMode="auto">
            <a:xfrm>
              <a:off x="4037" y="1488"/>
              <a:ext cx="77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Integration</a:t>
              </a:r>
            </a:p>
          </p:txBody>
        </p:sp>
        <p:sp>
          <p:nvSpPr>
            <p:cNvPr id="228361" name="Rectangle 9"/>
            <p:cNvSpPr>
              <a:spLocks noChangeArrowheads="1"/>
            </p:cNvSpPr>
            <p:nvPr/>
          </p:nvSpPr>
          <p:spPr bwMode="auto">
            <a:xfrm>
              <a:off x="1968" y="1160"/>
              <a:ext cx="86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solidFill>
                    <a:schemeClr val="bg1"/>
                  </a:solidFill>
                </a:rPr>
                <a:t>Sensory input</a:t>
              </a:r>
            </a:p>
          </p:txBody>
        </p:sp>
        <p:sp>
          <p:nvSpPr>
            <p:cNvPr id="228362" name="AutoShape 10"/>
            <p:cNvSpPr>
              <a:spLocks/>
            </p:cNvSpPr>
            <p:nvPr/>
          </p:nvSpPr>
          <p:spPr bwMode="auto">
            <a:xfrm rot="-5400000">
              <a:off x="2544" y="2592"/>
              <a:ext cx="96" cy="1920"/>
            </a:xfrm>
            <a:prstGeom prst="leftBrace">
              <a:avLst>
                <a:gd name="adj1" fmla="val 166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8363" name="AutoShape 11"/>
            <p:cNvSpPr>
              <a:spLocks/>
            </p:cNvSpPr>
            <p:nvPr/>
          </p:nvSpPr>
          <p:spPr bwMode="auto">
            <a:xfrm rot="-5400000">
              <a:off x="4482" y="2619"/>
              <a:ext cx="91" cy="1872"/>
            </a:xfrm>
            <a:prstGeom prst="leftBrace">
              <a:avLst>
                <a:gd name="adj1" fmla="val 171429"/>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28364" name="Rectangle 12"/>
            <p:cNvSpPr>
              <a:spLocks noChangeArrowheads="1"/>
            </p:cNvSpPr>
            <p:nvPr/>
          </p:nvSpPr>
          <p:spPr bwMode="auto">
            <a:xfrm>
              <a:off x="2016" y="3584"/>
              <a:ext cx="118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Peripheral nervous</a:t>
              </a:r>
              <a:br>
                <a:rPr kumimoji="1" lang="en-US" sz="1600"/>
              </a:br>
              <a:r>
                <a:rPr kumimoji="1" lang="en-US" sz="1600"/>
                <a:t>system (PNS)</a:t>
              </a:r>
            </a:p>
          </p:txBody>
        </p:sp>
        <p:sp>
          <p:nvSpPr>
            <p:cNvPr id="228365" name="Rectangle 13"/>
            <p:cNvSpPr>
              <a:spLocks noChangeArrowheads="1"/>
            </p:cNvSpPr>
            <p:nvPr/>
          </p:nvSpPr>
          <p:spPr bwMode="auto">
            <a:xfrm>
              <a:off x="4021" y="3584"/>
              <a:ext cx="1019" cy="36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Central nervous</a:t>
              </a:r>
              <a:br>
                <a:rPr kumimoji="1" lang="en-US" sz="1600"/>
              </a:br>
              <a:r>
                <a:rPr kumimoji="1" lang="en-US" sz="1600"/>
                <a:t>system (CNS)</a:t>
              </a:r>
            </a:p>
          </p:txBody>
        </p:sp>
      </p:grpSp>
    </p:spTree>
    <p:extLst>
      <p:ext uri="{BB962C8B-B14F-4D97-AF65-F5344CB8AC3E}">
        <p14:creationId xmlns:p14="http://schemas.microsoft.com/office/powerpoint/2010/main" val="305375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81000"/>
            <a:ext cx="2562225" cy="435610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5811" name="Picture 3"/>
          <p:cNvPicPr>
            <a:picLocks noChangeAspect="1" noChangeArrowheads="1"/>
          </p:cNvPicPr>
          <p:nvPr/>
        </p:nvPicPr>
        <p:blipFill>
          <a:blip r:embed="rId4"/>
          <a:srcRect/>
          <a:stretch>
            <a:fillRect/>
          </a:stretch>
        </p:blipFill>
        <p:spPr bwMode="auto">
          <a:xfrm>
            <a:off x="4876800" y="1828800"/>
            <a:ext cx="1905000" cy="3441700"/>
          </a:xfrm>
          <a:prstGeom prst="rect">
            <a:avLst/>
          </a:prstGeom>
          <a:noFill/>
          <a:ln w="9525">
            <a:noFill/>
            <a:miter lim="800000"/>
            <a:headEnd/>
            <a:tailEnd/>
          </a:ln>
          <a:effectLst>
            <a:outerShdw blurRad="63500" dist="35921" dir="2700000" algn="ctr" rotWithShape="0">
              <a:srgbClr val="000000"/>
            </a:outerShdw>
          </a:effectLst>
        </p:spPr>
      </p:pic>
      <p:sp>
        <p:nvSpPr>
          <p:cNvPr id="375812" name="Rectangle 4"/>
          <p:cNvSpPr>
            <a:spLocks noGrp="1" noChangeArrowheads="1"/>
          </p:cNvSpPr>
          <p:nvPr>
            <p:ph type="title"/>
          </p:nvPr>
        </p:nvSpPr>
        <p:spPr/>
        <p:txBody>
          <a:bodyPr/>
          <a:lstStyle/>
          <a:p>
            <a:r>
              <a:rPr lang="en-US"/>
              <a:t>Fun facts about neurons</a:t>
            </a:r>
          </a:p>
        </p:txBody>
      </p:sp>
      <p:sp>
        <p:nvSpPr>
          <p:cNvPr id="375813" name="Rectangle 5" descr="Rectangle: Click to edit Master text styles&#10;Second level&#10;Third level&#10;Fourth level&#10;Fifth level"/>
          <p:cNvSpPr>
            <a:spLocks noGrp="1" noChangeArrowheads="1"/>
          </p:cNvSpPr>
          <p:nvPr>
            <p:ph type="body" idx="1"/>
          </p:nvPr>
        </p:nvSpPr>
        <p:spPr>
          <a:xfrm>
            <a:off x="261938" y="838200"/>
            <a:ext cx="5346700" cy="4549775"/>
          </a:xfrm>
        </p:spPr>
        <p:txBody>
          <a:bodyPr/>
          <a:lstStyle/>
          <a:p>
            <a:r>
              <a:rPr lang="en-US" dirty="0"/>
              <a:t>Most specialized cell in </a:t>
            </a:r>
            <a:br>
              <a:rPr lang="en-US" dirty="0"/>
            </a:br>
            <a:r>
              <a:rPr lang="en-US" dirty="0"/>
              <a:t>animals</a:t>
            </a:r>
          </a:p>
          <a:p>
            <a:r>
              <a:rPr lang="en-US" dirty="0"/>
              <a:t>Longest cell</a:t>
            </a:r>
          </a:p>
          <a:p>
            <a:pPr lvl="1"/>
            <a:r>
              <a:rPr lang="en-US" dirty="0"/>
              <a:t>blue whale neuron</a:t>
            </a:r>
          </a:p>
          <a:p>
            <a:pPr lvl="2"/>
            <a:r>
              <a:rPr lang="en-US" dirty="0"/>
              <a:t>10-30 meters</a:t>
            </a:r>
          </a:p>
          <a:p>
            <a:pPr lvl="1"/>
            <a:r>
              <a:rPr lang="en-US" dirty="0"/>
              <a:t>giraffe axon</a:t>
            </a:r>
          </a:p>
          <a:p>
            <a:pPr lvl="2"/>
            <a:r>
              <a:rPr lang="en-US" dirty="0"/>
              <a:t>5 meters</a:t>
            </a:r>
          </a:p>
          <a:p>
            <a:pPr lvl="1"/>
            <a:r>
              <a:rPr lang="en-US" dirty="0"/>
              <a:t>human neuron</a:t>
            </a:r>
          </a:p>
          <a:p>
            <a:pPr lvl="2"/>
            <a:r>
              <a:rPr lang="en-US" dirty="0"/>
              <a:t>1-2 meters</a:t>
            </a:r>
          </a:p>
        </p:txBody>
      </p:sp>
      <p:pic>
        <p:nvPicPr>
          <p:cNvPr id="375814" name="Picture 6"/>
          <p:cNvPicPr>
            <a:picLocks noChangeAspect="1" noChangeArrowheads="1"/>
          </p:cNvPicPr>
          <p:nvPr/>
        </p:nvPicPr>
        <p:blipFill>
          <a:blip r:embed="rId5"/>
          <a:srcRect/>
          <a:stretch>
            <a:fillRect/>
          </a:stretch>
        </p:blipFill>
        <p:spPr bwMode="auto">
          <a:xfrm>
            <a:off x="4419600" y="4724400"/>
            <a:ext cx="4648200" cy="201136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75815" name="Rectangle 7"/>
          <p:cNvSpPr>
            <a:spLocks noChangeArrowheads="1"/>
          </p:cNvSpPr>
          <p:nvPr/>
        </p:nvSpPr>
        <p:spPr bwMode="auto">
          <a:xfrm>
            <a:off x="153988" y="6000750"/>
            <a:ext cx="3803650" cy="701675"/>
          </a:xfrm>
          <a:prstGeom prst="rect">
            <a:avLst/>
          </a:prstGeom>
          <a:solidFill>
            <a:srgbClr val="FDF37A"/>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pPr algn="l" eaLnBrk="1" hangingPunct="1">
              <a:spcBef>
                <a:spcPct val="20000"/>
              </a:spcBef>
              <a:buClr>
                <a:srgbClr val="0F116A"/>
              </a:buClr>
              <a:buSzPct val="120000"/>
              <a:buFont typeface="Wingdings" charset="2"/>
              <a:buNone/>
            </a:pPr>
            <a:r>
              <a:rPr lang="en-US" sz="2000" b="1">
                <a:solidFill>
                  <a:srgbClr val="0F116A"/>
                </a:solidFill>
              </a:rPr>
              <a:t>Nervous system allows for </a:t>
            </a:r>
            <a:br>
              <a:rPr lang="en-US" sz="2000" b="1">
                <a:solidFill>
                  <a:srgbClr val="0F116A"/>
                </a:solidFill>
              </a:rPr>
            </a:br>
            <a:r>
              <a:rPr lang="en-US" sz="2000" b="1">
                <a:solidFill>
                  <a:srgbClr val="0F116A"/>
                </a:solidFill>
              </a:rPr>
              <a:t>1 millisecond response time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640" name="Picture 16" descr="neuron"/>
          <p:cNvPicPr>
            <a:picLocks noChangeAspect="1" noChangeArrowheads="1"/>
          </p:cNvPicPr>
          <p:nvPr/>
        </p:nvPicPr>
        <p:blipFill>
          <a:blip r:embed="rId3"/>
          <a:srcRect/>
          <a:stretch>
            <a:fillRect/>
          </a:stretch>
        </p:blipFill>
        <p:spPr bwMode="auto">
          <a:xfrm>
            <a:off x="774700" y="2081213"/>
            <a:ext cx="5737225" cy="4411662"/>
          </a:xfrm>
          <a:prstGeom prst="rect">
            <a:avLst/>
          </a:prstGeom>
          <a:noFill/>
        </p:spPr>
      </p:pic>
      <p:sp>
        <p:nvSpPr>
          <p:cNvPr id="410626" name="Rectangle 2"/>
          <p:cNvSpPr>
            <a:spLocks noGrp="1" noChangeArrowheads="1"/>
          </p:cNvSpPr>
          <p:nvPr>
            <p:ph type="title"/>
          </p:nvPr>
        </p:nvSpPr>
        <p:spPr>
          <a:xfrm>
            <a:off x="0" y="-209862"/>
            <a:ext cx="8229600" cy="1143000"/>
          </a:xfrm>
        </p:spPr>
        <p:txBody>
          <a:bodyPr/>
          <a:lstStyle/>
          <a:p>
            <a:r>
              <a:rPr lang="en-US" dirty="0"/>
              <a:t>Myelin sheath</a:t>
            </a:r>
          </a:p>
        </p:txBody>
      </p:sp>
      <p:sp>
        <p:nvSpPr>
          <p:cNvPr id="410630" name="Text Box 6"/>
          <p:cNvSpPr txBox="1">
            <a:spLocks noChangeArrowheads="1"/>
          </p:cNvSpPr>
          <p:nvPr/>
        </p:nvSpPr>
        <p:spPr bwMode="auto">
          <a:xfrm>
            <a:off x="152400" y="1908175"/>
            <a:ext cx="1149350" cy="641350"/>
          </a:xfrm>
          <a:prstGeom prst="rect">
            <a:avLst/>
          </a:prstGeom>
          <a:noFill/>
          <a:ln w="9525">
            <a:noFill/>
            <a:miter lim="800000"/>
            <a:headEnd/>
            <a:tailEnd/>
          </a:ln>
          <a:effectLst/>
        </p:spPr>
        <p:txBody>
          <a:bodyPr wrap="none" anchor="ctr">
            <a:prstTxWarp prst="textNoShape">
              <a:avLst/>
            </a:prstTxWarp>
            <a:spAutoFit/>
          </a:bodyPr>
          <a:lstStyle/>
          <a:p>
            <a:r>
              <a:rPr lang="en-US" sz="1800" b="1">
                <a:solidFill>
                  <a:schemeClr val="tx2"/>
                </a:solidFill>
              </a:rPr>
              <a:t>signal</a:t>
            </a:r>
          </a:p>
          <a:p>
            <a:r>
              <a:rPr lang="en-US" sz="1800" b="1">
                <a:solidFill>
                  <a:schemeClr val="tx2"/>
                </a:solidFill>
              </a:rPr>
              <a:t>direction</a:t>
            </a:r>
            <a:endParaRPr lang="en-US"/>
          </a:p>
        </p:txBody>
      </p:sp>
      <p:sp>
        <p:nvSpPr>
          <p:cNvPr id="410631" name="Rectangle 7" descr="Rectangle: Click to edit Master text styles&#10;Second level&#10;Third level&#10;Fourth level&#10;Fifth level"/>
          <p:cNvSpPr>
            <a:spLocks noChangeArrowheads="1"/>
          </p:cNvSpPr>
          <p:nvPr/>
        </p:nvSpPr>
        <p:spPr bwMode="auto">
          <a:xfrm>
            <a:off x="1479550" y="577850"/>
            <a:ext cx="7305675" cy="33020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rgbClr val="0F116A"/>
              </a:buClr>
              <a:buSzPct val="120000"/>
              <a:buFont typeface="Wingdings" charset="2"/>
              <a:buChar char="§"/>
            </a:pPr>
            <a:r>
              <a:rPr lang="en-US" sz="2800" dirty="0">
                <a:solidFill>
                  <a:srgbClr val="0F116A"/>
                </a:solidFill>
              </a:rPr>
              <a:t>Axon coated with </a:t>
            </a:r>
            <a:r>
              <a:rPr lang="en-US" sz="2800" u="sng" dirty="0">
                <a:solidFill>
                  <a:srgbClr val="CC0000"/>
                </a:solidFill>
              </a:rPr>
              <a:t>Schwann cells</a:t>
            </a:r>
            <a:endParaRPr lang="en-US" sz="2800" dirty="0">
              <a:solidFill>
                <a:srgbClr val="0F116A"/>
              </a:solidFill>
            </a:endParaRPr>
          </a:p>
          <a:p>
            <a:pPr marL="2000250" lvl="1" indent="-288925" algn="l" eaLnBrk="1" hangingPunct="1">
              <a:spcBef>
                <a:spcPct val="20000"/>
              </a:spcBef>
              <a:buClr>
                <a:schemeClr val="tx1"/>
              </a:buClr>
              <a:buSzPct val="60000"/>
              <a:buFont typeface="Wingdings" charset="2"/>
              <a:buChar char="u"/>
            </a:pPr>
            <a:r>
              <a:rPr lang="en-US" sz="2600" dirty="0">
                <a:ea typeface="ＭＳ Ｐゴシック" charset="-128"/>
              </a:rPr>
              <a:t>insulates axon</a:t>
            </a:r>
          </a:p>
          <a:p>
            <a:pPr marL="2000250" lvl="1" indent="-288925" algn="l" eaLnBrk="1" hangingPunct="1">
              <a:spcBef>
                <a:spcPct val="20000"/>
              </a:spcBef>
              <a:buClr>
                <a:schemeClr val="tx1"/>
              </a:buClr>
              <a:buSzPct val="60000"/>
              <a:buFont typeface="Wingdings" charset="2"/>
              <a:buChar char="u"/>
            </a:pPr>
            <a:r>
              <a:rPr lang="en-US" sz="2600" dirty="0">
                <a:ea typeface="ＭＳ Ｐゴシック" charset="-128"/>
              </a:rPr>
              <a:t>speeds signal</a:t>
            </a:r>
          </a:p>
          <a:p>
            <a:pPr marL="2403475" lvl="2" indent="-228600" algn="l" eaLnBrk="1" hangingPunct="1">
              <a:spcBef>
                <a:spcPct val="20000"/>
              </a:spcBef>
              <a:buClr>
                <a:schemeClr val="hlink"/>
              </a:buClr>
              <a:buSzPct val="95000"/>
              <a:buFont typeface="Wingdings" charset="2"/>
              <a:buChar char="§"/>
            </a:pPr>
            <a:r>
              <a:rPr lang="en-US" sz="2200" dirty="0">
                <a:solidFill>
                  <a:srgbClr val="0F116A"/>
                </a:solidFill>
                <a:ea typeface="ＭＳ Ｐゴシック" charset="-128"/>
              </a:rPr>
              <a:t>signal hops from node to node </a:t>
            </a:r>
          </a:p>
          <a:p>
            <a:pPr marL="2403475" lvl="2" indent="-228600" algn="l" eaLnBrk="1" hangingPunct="1">
              <a:spcBef>
                <a:spcPct val="20000"/>
              </a:spcBef>
              <a:buClr>
                <a:schemeClr val="hlink"/>
              </a:buClr>
              <a:buSzPct val="95000"/>
              <a:buFont typeface="Wingdings" charset="2"/>
              <a:buChar char="§"/>
            </a:pPr>
            <a:r>
              <a:rPr lang="en-US" sz="2200" u="sng" dirty="0" err="1">
                <a:solidFill>
                  <a:srgbClr val="CC0000"/>
                </a:solidFill>
                <a:ea typeface="ＭＳ Ｐゴシック" charset="-128"/>
              </a:rPr>
              <a:t>saltatory</a:t>
            </a:r>
            <a:r>
              <a:rPr lang="en-US" sz="2200" u="sng" dirty="0">
                <a:solidFill>
                  <a:srgbClr val="CC0000"/>
                </a:solidFill>
                <a:ea typeface="ＭＳ Ｐゴシック" charset="-128"/>
              </a:rPr>
              <a:t> conduction</a:t>
            </a:r>
            <a:endParaRPr lang="en-US" sz="2200" dirty="0">
              <a:solidFill>
                <a:srgbClr val="0F116A"/>
              </a:solidFill>
              <a:ea typeface="ＭＳ Ｐゴシック" charset="-128"/>
            </a:endParaRPr>
          </a:p>
          <a:p>
            <a:pPr marL="2000250" lvl="1" indent="-288925" algn="l" eaLnBrk="1" hangingPunct="1">
              <a:spcBef>
                <a:spcPct val="20000"/>
              </a:spcBef>
              <a:buClr>
                <a:schemeClr val="tx1"/>
              </a:buClr>
              <a:buSzPct val="60000"/>
              <a:buFont typeface="Wingdings" charset="2"/>
              <a:buChar char="u"/>
            </a:pPr>
            <a:r>
              <a:rPr lang="en-US" sz="2600" dirty="0">
                <a:ea typeface="ＭＳ Ｐゴシック" charset="-128"/>
              </a:rPr>
              <a:t>150 m/sec vs. 5 m/sec</a:t>
            </a:r>
            <a:br>
              <a:rPr lang="en-US" sz="2600" dirty="0">
                <a:ea typeface="ＭＳ Ｐゴシック" charset="-128"/>
              </a:rPr>
            </a:br>
            <a:r>
              <a:rPr lang="en-US" sz="2600" dirty="0">
                <a:ea typeface="ＭＳ Ｐゴシック" charset="-128"/>
              </a:rPr>
              <a:t>(330 mph vs. 11 mph</a:t>
            </a:r>
            <a:r>
              <a:rPr lang="en-US" sz="2600" dirty="0" smtClean="0">
                <a:ea typeface="ＭＳ Ｐゴシック" charset="-128"/>
              </a:rPr>
              <a:t>)</a:t>
            </a:r>
          </a:p>
          <a:p>
            <a:pPr marL="2000250" lvl="1" indent="-288925" algn="l" eaLnBrk="1" hangingPunct="1">
              <a:spcBef>
                <a:spcPct val="20000"/>
              </a:spcBef>
              <a:buClr>
                <a:schemeClr val="tx1"/>
              </a:buClr>
              <a:buSzPct val="60000"/>
              <a:buFont typeface="Wingdings" charset="2"/>
              <a:buChar char="u"/>
            </a:pPr>
            <a:r>
              <a:rPr lang="en-US" sz="2600" dirty="0" smtClean="0">
                <a:ea typeface="ＭＳ Ｐゴシック" charset="-128"/>
              </a:rPr>
              <a:t>Multiple Sclerosis: immune system attacks myelin sheath </a:t>
            </a:r>
            <a:endParaRPr lang="en-US" sz="2600" dirty="0">
              <a:ea typeface="ＭＳ Ｐゴシック" charset="-128"/>
            </a:endParaRPr>
          </a:p>
        </p:txBody>
      </p:sp>
      <p:sp>
        <p:nvSpPr>
          <p:cNvPr id="410632" name="Line 8"/>
          <p:cNvSpPr>
            <a:spLocks noChangeShapeType="1"/>
          </p:cNvSpPr>
          <p:nvPr/>
        </p:nvSpPr>
        <p:spPr bwMode="auto">
          <a:xfrm flipH="1">
            <a:off x="4032250" y="5562600"/>
            <a:ext cx="76200" cy="3810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sp>
        <p:nvSpPr>
          <p:cNvPr id="410633" name="Line 9"/>
          <p:cNvSpPr>
            <a:spLocks noChangeShapeType="1"/>
          </p:cNvSpPr>
          <p:nvPr/>
        </p:nvSpPr>
        <p:spPr bwMode="auto">
          <a:xfrm>
            <a:off x="3803650" y="5638800"/>
            <a:ext cx="228600" cy="304800"/>
          </a:xfrm>
          <a:prstGeom prst="line">
            <a:avLst/>
          </a:prstGeom>
          <a:noFill/>
          <a:ln w="28575">
            <a:solidFill>
              <a:schemeClr val="tx2"/>
            </a:solidFill>
            <a:round/>
            <a:headEnd/>
            <a:tailEnd/>
          </a:ln>
          <a:effectLst/>
        </p:spPr>
        <p:txBody>
          <a:bodyPr wrap="none" anchor="ctr">
            <a:prstTxWarp prst="textNoShape">
              <a:avLst/>
            </a:prstTxWarp>
          </a:bodyPr>
          <a:lstStyle/>
          <a:p>
            <a:endParaRPr lang="en-US"/>
          </a:p>
        </p:txBody>
      </p:sp>
      <p:pic>
        <p:nvPicPr>
          <p:cNvPr id="410634"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32388" y="4524375"/>
            <a:ext cx="3783012" cy="2255838"/>
          </a:xfrm>
          <a:prstGeom prst="rect">
            <a:avLst/>
          </a:prstGeom>
          <a:noFill/>
          <a:ln w="9525">
            <a:noFill/>
            <a:miter lim="800000"/>
            <a:headEnd/>
            <a:tailEnd/>
          </a:ln>
        </p:spPr>
      </p:pic>
      <p:sp>
        <p:nvSpPr>
          <p:cNvPr id="410635" name="Text Box 11"/>
          <p:cNvSpPr txBox="1">
            <a:spLocks noChangeArrowheads="1"/>
          </p:cNvSpPr>
          <p:nvPr/>
        </p:nvSpPr>
        <p:spPr bwMode="auto">
          <a:xfrm>
            <a:off x="3498850" y="5881688"/>
            <a:ext cx="2216150" cy="457200"/>
          </a:xfrm>
          <a:prstGeom prst="rect">
            <a:avLst/>
          </a:prstGeom>
          <a:noFill/>
          <a:ln w="9525">
            <a:noFill/>
            <a:miter lim="800000"/>
            <a:headEnd/>
            <a:tailEnd/>
          </a:ln>
          <a:effectLst/>
        </p:spPr>
        <p:txBody>
          <a:bodyPr wrap="none" anchor="ctr">
            <a:prstTxWarp prst="textNoShape">
              <a:avLst/>
            </a:prstTxWarp>
            <a:spAutoFit/>
          </a:bodyPr>
          <a:lstStyle/>
          <a:p>
            <a:r>
              <a:rPr lang="en-US" b="1">
                <a:solidFill>
                  <a:srgbClr val="CC0000"/>
                </a:solidFill>
              </a:rPr>
              <a:t>myelin</a:t>
            </a:r>
            <a:r>
              <a:rPr lang="en-US" b="1">
                <a:solidFill>
                  <a:srgbClr val="0F116A"/>
                </a:solidFill>
              </a:rPr>
              <a:t> </a:t>
            </a:r>
            <a:r>
              <a:rPr lang="en-US" b="1">
                <a:solidFill>
                  <a:srgbClr val="CC0000"/>
                </a:solidFill>
              </a:rPr>
              <a:t>sheath</a:t>
            </a:r>
            <a:endParaRPr lang="en-US"/>
          </a:p>
        </p:txBody>
      </p:sp>
      <p:sp>
        <p:nvSpPr>
          <p:cNvPr id="410636" name="AutoShape 12"/>
          <p:cNvSpPr>
            <a:spLocks noChangeArrowheads="1"/>
          </p:cNvSpPr>
          <p:nvPr/>
        </p:nvSpPr>
        <p:spPr bwMode="auto">
          <a:xfrm>
            <a:off x="3292475" y="5486400"/>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800 w 21600"/>
              <a:gd name="T5" fmla="*/ -1 h 21600"/>
              <a:gd name="T6" fmla="*/ 1619 w 21600"/>
              <a:gd name="T7" fmla="*/ 10799 h 21600"/>
              <a:gd name="T8" fmla="*/ 10800 w 21600"/>
              <a:gd name="T9" fmla="*/ 3239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1" y="10799"/>
                </a:lnTo>
                <a:cubicBezTo>
                  <a:pt x="0" y="4835"/>
                  <a:pt x="4835" y="0"/>
                  <a:pt x="10800" y="0"/>
                </a:cubicBezTo>
                <a:cubicBezTo>
                  <a:pt x="16764" y="-1"/>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10637" name="AutoShape 13"/>
          <p:cNvSpPr>
            <a:spLocks noChangeArrowheads="1"/>
          </p:cNvSpPr>
          <p:nvPr/>
        </p:nvSpPr>
        <p:spPr bwMode="auto">
          <a:xfrm>
            <a:off x="3597275" y="5410200"/>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800 w 21600"/>
              <a:gd name="T5" fmla="*/ -1 h 21600"/>
              <a:gd name="T6" fmla="*/ 1619 w 21600"/>
              <a:gd name="T7" fmla="*/ 10799 h 21600"/>
              <a:gd name="T8" fmla="*/ 10800 w 21600"/>
              <a:gd name="T9" fmla="*/ 3239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1" y="10799"/>
                </a:lnTo>
                <a:cubicBezTo>
                  <a:pt x="0" y="4835"/>
                  <a:pt x="4835" y="0"/>
                  <a:pt x="10800" y="0"/>
                </a:cubicBezTo>
                <a:cubicBezTo>
                  <a:pt x="16764" y="-1"/>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10638" name="AutoShape 14"/>
          <p:cNvSpPr>
            <a:spLocks noChangeArrowheads="1"/>
          </p:cNvSpPr>
          <p:nvPr/>
        </p:nvSpPr>
        <p:spPr bwMode="auto">
          <a:xfrm>
            <a:off x="2987675" y="5486400"/>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800 w 21600"/>
              <a:gd name="T5" fmla="*/ -1 h 21600"/>
              <a:gd name="T6" fmla="*/ 1619 w 21600"/>
              <a:gd name="T7" fmla="*/ 10799 h 21600"/>
              <a:gd name="T8" fmla="*/ 10800 w 21600"/>
              <a:gd name="T9" fmla="*/ 3239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1" y="10799"/>
                </a:lnTo>
                <a:cubicBezTo>
                  <a:pt x="0" y="4835"/>
                  <a:pt x="4835" y="0"/>
                  <a:pt x="10800" y="0"/>
                </a:cubicBezTo>
                <a:cubicBezTo>
                  <a:pt x="16764" y="-1"/>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10639" name="AutoShape 15"/>
          <p:cNvSpPr>
            <a:spLocks noChangeArrowheads="1"/>
          </p:cNvSpPr>
          <p:nvPr/>
        </p:nvSpPr>
        <p:spPr bwMode="auto">
          <a:xfrm>
            <a:off x="3902075" y="5334000"/>
            <a:ext cx="3048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560 0 0"/>
              <a:gd name="G9" fmla="+- 0 0 -11796480"/>
              <a:gd name="G10" fmla="+- 7560 0 2700"/>
              <a:gd name="G11" fmla="cos G10 0"/>
              <a:gd name="G12" fmla="sin G10 0"/>
              <a:gd name="G13" fmla="cos 13500 0"/>
              <a:gd name="G14" fmla="sin 13500 0"/>
              <a:gd name="G15" fmla="+- G11 10800 0"/>
              <a:gd name="G16" fmla="+- G12 10800 0"/>
              <a:gd name="G17" fmla="+- G13 10800 0"/>
              <a:gd name="G18" fmla="+- G14 10800 0"/>
              <a:gd name="G19" fmla="*/ 7560 1 2"/>
              <a:gd name="G20" fmla="+- G19 5400 0"/>
              <a:gd name="G21" fmla="cos G20 0"/>
              <a:gd name="G22" fmla="sin G20 0"/>
              <a:gd name="G23" fmla="+- G21 10800 0"/>
              <a:gd name="G24" fmla="+- G12 G23 G22"/>
              <a:gd name="G25" fmla="+- G22 G23 G11"/>
              <a:gd name="G26" fmla="cos 10800 0"/>
              <a:gd name="G27" fmla="sin 10800 0"/>
              <a:gd name="G28" fmla="cos 7560 0"/>
              <a:gd name="G29" fmla="sin 756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560 G39"/>
              <a:gd name="G43" fmla="sin 7560 G39"/>
              <a:gd name="G44" fmla="+- G40 10800 0"/>
              <a:gd name="G45" fmla="+- G41 10800 0"/>
              <a:gd name="G46" fmla="+- G42 10800 0"/>
              <a:gd name="G47" fmla="+- G43 10800 0"/>
              <a:gd name="G48" fmla="+- G35 10800 0"/>
              <a:gd name="G49" fmla="+- G36 10800 0"/>
              <a:gd name="T4" fmla="*/ 10800 w 21600"/>
              <a:gd name="T5" fmla="*/ -1 h 21600"/>
              <a:gd name="T6" fmla="*/ 1619 w 21600"/>
              <a:gd name="T7" fmla="*/ 10799 h 21600"/>
              <a:gd name="T8" fmla="*/ 10800 w 21600"/>
              <a:gd name="T9" fmla="*/ 3239 h 21600"/>
              <a:gd name="T10" fmla="*/ 24300 w 21600"/>
              <a:gd name="T11" fmla="*/ 10800 h 21600"/>
              <a:gd name="T12" fmla="*/ 19980 w 21600"/>
              <a:gd name="T13" fmla="*/ 15120 h 21600"/>
              <a:gd name="T14" fmla="*/ 1566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360" y="10800"/>
                </a:moveTo>
                <a:cubicBezTo>
                  <a:pt x="18360" y="6624"/>
                  <a:pt x="14975" y="3240"/>
                  <a:pt x="10800" y="3240"/>
                </a:cubicBezTo>
                <a:cubicBezTo>
                  <a:pt x="6624" y="3240"/>
                  <a:pt x="3240" y="6624"/>
                  <a:pt x="3240" y="10800"/>
                </a:cubicBezTo>
                <a:lnTo>
                  <a:pt x="-1" y="10799"/>
                </a:lnTo>
                <a:cubicBezTo>
                  <a:pt x="0" y="4835"/>
                  <a:pt x="4835" y="0"/>
                  <a:pt x="10800" y="0"/>
                </a:cubicBezTo>
                <a:cubicBezTo>
                  <a:pt x="16764" y="-1"/>
                  <a:pt x="21599" y="4835"/>
                  <a:pt x="21600" y="10799"/>
                </a:cubicBezTo>
                <a:lnTo>
                  <a:pt x="21600" y="10800"/>
                </a:lnTo>
                <a:lnTo>
                  <a:pt x="24300" y="10800"/>
                </a:lnTo>
                <a:lnTo>
                  <a:pt x="19980" y="15120"/>
                </a:lnTo>
                <a:lnTo>
                  <a:pt x="15660" y="10800"/>
                </a:lnTo>
                <a:lnTo>
                  <a:pt x="18360" y="10800"/>
                </a:lnTo>
                <a:close/>
              </a:path>
            </a:pathLst>
          </a:cu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2" name="Rectangle 1"/>
          <p:cNvSpPr/>
          <p:nvPr/>
        </p:nvSpPr>
        <p:spPr>
          <a:xfrm>
            <a:off x="34925" y="6441659"/>
            <a:ext cx="4572000" cy="338554"/>
          </a:xfrm>
          <a:prstGeom prst="rect">
            <a:avLst/>
          </a:prstGeom>
        </p:spPr>
        <p:txBody>
          <a:bodyPr>
            <a:spAutoFit/>
          </a:bodyPr>
          <a:lstStyle/>
          <a:p>
            <a:r>
              <a:rPr lang="en-CA" sz="1600" dirty="0">
                <a:hlinkClick r:id="rId5"/>
              </a:rPr>
              <a:t>https://</a:t>
            </a:r>
            <a:r>
              <a:rPr lang="en-CA" sz="1600" dirty="0" smtClean="0">
                <a:hlinkClick r:id="rId5"/>
              </a:rPr>
              <a:t>www.youtube.com/watch?v=VIoDr8ugbqI</a:t>
            </a:r>
            <a:r>
              <a:rPr lang="en-CA" sz="1600" dirty="0" smtClean="0"/>
              <a:t> </a:t>
            </a:r>
            <a:endParaRPr lang="en-CA"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72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152400"/>
            <a:ext cx="8229600" cy="1143000"/>
          </a:xfrm>
        </p:spPr>
        <p:txBody>
          <a:bodyPr/>
          <a:lstStyle/>
          <a:p>
            <a:pPr eaLnBrk="1" hangingPunct="1"/>
            <a:r>
              <a:rPr lang="en-US" sz="4000" dirty="0">
                <a:ea typeface="ＭＳ Ｐゴシック" pitchFamily="-108" charset="-128"/>
                <a:cs typeface="ＭＳ Ｐゴシック" pitchFamily="-108" charset="-128"/>
              </a:rPr>
              <a:t>Organization of some nervous systems</a:t>
            </a:r>
          </a:p>
        </p:txBody>
      </p:sp>
      <p:grpSp>
        <p:nvGrpSpPr>
          <p:cNvPr id="244739" name="Group 80"/>
          <p:cNvGrpSpPr>
            <a:grpSpLocks/>
          </p:cNvGrpSpPr>
          <p:nvPr/>
        </p:nvGrpSpPr>
        <p:grpSpPr bwMode="auto">
          <a:xfrm>
            <a:off x="1000125" y="4838700"/>
            <a:ext cx="442913" cy="139700"/>
            <a:chOff x="630" y="3048"/>
            <a:chExt cx="279" cy="88"/>
          </a:xfrm>
        </p:grpSpPr>
        <p:sp>
          <p:nvSpPr>
            <p:cNvPr id="244798" name="Line 45"/>
            <p:cNvSpPr>
              <a:spLocks noChangeShapeType="1"/>
            </p:cNvSpPr>
            <p:nvPr/>
          </p:nvSpPr>
          <p:spPr bwMode="auto">
            <a:xfrm flipH="1" flipV="1">
              <a:off x="630" y="3048"/>
              <a:ext cx="279" cy="1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99" name="Line 46"/>
            <p:cNvSpPr>
              <a:spLocks noChangeShapeType="1"/>
            </p:cNvSpPr>
            <p:nvPr/>
          </p:nvSpPr>
          <p:spPr bwMode="auto">
            <a:xfrm flipH="1" flipV="1">
              <a:off x="632" y="3052"/>
              <a:ext cx="267" cy="8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nvGrpSpPr>
          <p:cNvPr id="244740" name="Group 81"/>
          <p:cNvGrpSpPr>
            <a:grpSpLocks/>
          </p:cNvGrpSpPr>
          <p:nvPr/>
        </p:nvGrpSpPr>
        <p:grpSpPr bwMode="auto">
          <a:xfrm>
            <a:off x="120650" y="1276350"/>
            <a:ext cx="8518525" cy="4598988"/>
            <a:chOff x="76" y="804"/>
            <a:chExt cx="5366" cy="2897"/>
          </a:xfrm>
        </p:grpSpPr>
        <p:grpSp>
          <p:nvGrpSpPr>
            <p:cNvPr id="244744" name="Group 20"/>
            <p:cNvGrpSpPr>
              <a:grpSpLocks/>
            </p:cNvGrpSpPr>
            <p:nvPr/>
          </p:nvGrpSpPr>
          <p:grpSpPr bwMode="auto">
            <a:xfrm>
              <a:off x="128" y="816"/>
              <a:ext cx="5248" cy="2715"/>
              <a:chOff x="128" y="816"/>
              <a:chExt cx="5248" cy="2715"/>
            </a:xfrm>
          </p:grpSpPr>
          <p:pic>
            <p:nvPicPr>
              <p:cNvPr id="244795" name="Picture 16"/>
              <p:cNvPicPr>
                <a:picLocks noChangeAspect="1" noChangeArrowheads="1"/>
              </p:cNvPicPr>
              <p:nvPr/>
            </p:nvPicPr>
            <p:blipFill>
              <a:blip r:embed="rId2"/>
              <a:srcRect/>
              <a:stretch>
                <a:fillRect/>
              </a:stretch>
            </p:blipFill>
            <p:spPr bwMode="auto">
              <a:xfrm>
                <a:off x="144" y="816"/>
                <a:ext cx="5232" cy="2715"/>
              </a:xfrm>
              <a:prstGeom prst="rect">
                <a:avLst/>
              </a:prstGeom>
              <a:noFill/>
              <a:ln w="9525">
                <a:noFill/>
                <a:miter lim="800000"/>
                <a:headEnd/>
                <a:tailEnd/>
              </a:ln>
            </p:spPr>
          </p:pic>
          <p:sp>
            <p:nvSpPr>
              <p:cNvPr id="244796" name="Rectangle 18"/>
              <p:cNvSpPr>
                <a:spLocks noChangeArrowheads="1"/>
              </p:cNvSpPr>
              <p:nvPr/>
            </p:nvSpPr>
            <p:spPr bwMode="auto">
              <a:xfrm>
                <a:off x="128" y="1392"/>
                <a:ext cx="60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Nerve net</a:t>
                </a:r>
              </a:p>
            </p:txBody>
          </p:sp>
          <p:sp>
            <p:nvSpPr>
              <p:cNvPr id="244797" name="Line 19"/>
              <p:cNvSpPr>
                <a:spLocks noChangeShapeType="1"/>
              </p:cNvSpPr>
              <p:nvPr/>
            </p:nvSpPr>
            <p:spPr bwMode="auto">
              <a:xfrm flipH="1">
                <a:off x="704" y="1488"/>
                <a:ext cx="16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244745" name="Line 21"/>
            <p:cNvSpPr>
              <a:spLocks noChangeShapeType="1"/>
            </p:cNvSpPr>
            <p:nvPr/>
          </p:nvSpPr>
          <p:spPr bwMode="auto">
            <a:xfrm flipH="1">
              <a:off x="1712" y="1384"/>
              <a:ext cx="30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46" name="Rectangle 22"/>
            <p:cNvSpPr>
              <a:spLocks noChangeArrowheads="1"/>
            </p:cNvSpPr>
            <p:nvPr/>
          </p:nvSpPr>
          <p:spPr bwMode="auto">
            <a:xfrm>
              <a:off x="1346" y="1291"/>
              <a:ext cx="37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Nerve</a:t>
              </a:r>
              <a:br>
                <a:rPr kumimoji="1" lang="en-US" sz="1200"/>
              </a:br>
              <a:r>
                <a:rPr kumimoji="1" lang="en-US" sz="1200"/>
                <a:t>ring</a:t>
              </a:r>
            </a:p>
          </p:txBody>
        </p:sp>
        <p:sp>
          <p:nvSpPr>
            <p:cNvPr id="244747" name="Line 23"/>
            <p:cNvSpPr>
              <a:spLocks noChangeShapeType="1"/>
            </p:cNvSpPr>
            <p:nvPr/>
          </p:nvSpPr>
          <p:spPr bwMode="auto">
            <a:xfrm flipH="1">
              <a:off x="1720" y="1072"/>
              <a:ext cx="16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48" name="Rectangle 24"/>
            <p:cNvSpPr>
              <a:spLocks noChangeArrowheads="1"/>
            </p:cNvSpPr>
            <p:nvPr/>
          </p:nvSpPr>
          <p:spPr bwMode="auto">
            <a:xfrm>
              <a:off x="1352" y="981"/>
              <a:ext cx="38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Radial</a:t>
              </a:r>
              <a:br>
                <a:rPr kumimoji="1" lang="en-US" sz="1200"/>
              </a:br>
              <a:r>
                <a:rPr kumimoji="1" lang="en-US" sz="1200"/>
                <a:t>nerve</a:t>
              </a:r>
            </a:p>
          </p:txBody>
        </p:sp>
        <p:sp>
          <p:nvSpPr>
            <p:cNvPr id="244749" name="Line 25"/>
            <p:cNvSpPr>
              <a:spLocks noChangeShapeType="1"/>
            </p:cNvSpPr>
            <p:nvPr/>
          </p:nvSpPr>
          <p:spPr bwMode="auto">
            <a:xfrm flipH="1">
              <a:off x="3112" y="912"/>
              <a:ext cx="2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0" name="Rectangle 26"/>
            <p:cNvSpPr>
              <a:spLocks noChangeArrowheads="1"/>
            </p:cNvSpPr>
            <p:nvPr/>
          </p:nvSpPr>
          <p:spPr bwMode="auto">
            <a:xfrm>
              <a:off x="2660" y="804"/>
              <a:ext cx="46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Eyespot</a:t>
              </a:r>
            </a:p>
          </p:txBody>
        </p:sp>
        <p:sp>
          <p:nvSpPr>
            <p:cNvPr id="244751" name="Rectangle 27"/>
            <p:cNvSpPr>
              <a:spLocks noChangeArrowheads="1"/>
            </p:cNvSpPr>
            <p:nvPr/>
          </p:nvSpPr>
          <p:spPr bwMode="auto">
            <a:xfrm>
              <a:off x="2877" y="965"/>
              <a:ext cx="3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Brain</a:t>
              </a:r>
            </a:p>
          </p:txBody>
        </p:sp>
        <p:sp>
          <p:nvSpPr>
            <p:cNvPr id="244752" name="Line 28"/>
            <p:cNvSpPr>
              <a:spLocks noChangeShapeType="1"/>
            </p:cNvSpPr>
            <p:nvPr/>
          </p:nvSpPr>
          <p:spPr bwMode="auto">
            <a:xfrm flipH="1">
              <a:off x="3192" y="976"/>
              <a:ext cx="152" cy="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3" name="Line 29"/>
            <p:cNvSpPr>
              <a:spLocks noChangeShapeType="1"/>
            </p:cNvSpPr>
            <p:nvPr/>
          </p:nvSpPr>
          <p:spPr bwMode="auto">
            <a:xfrm flipH="1">
              <a:off x="3120" y="1208"/>
              <a:ext cx="28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4" name="Rectangle 30"/>
            <p:cNvSpPr>
              <a:spLocks noChangeArrowheads="1"/>
            </p:cNvSpPr>
            <p:nvPr/>
          </p:nvSpPr>
          <p:spPr bwMode="auto">
            <a:xfrm>
              <a:off x="2763" y="1096"/>
              <a:ext cx="398"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Nerve </a:t>
              </a:r>
              <a:br>
                <a:rPr kumimoji="1" lang="en-US" sz="1200"/>
              </a:br>
              <a:r>
                <a:rPr kumimoji="1" lang="en-US" sz="1200"/>
                <a:t>cord</a:t>
              </a:r>
            </a:p>
          </p:txBody>
        </p:sp>
        <p:sp>
          <p:nvSpPr>
            <p:cNvPr id="244755" name="Line 31"/>
            <p:cNvSpPr>
              <a:spLocks noChangeShapeType="1"/>
            </p:cNvSpPr>
            <p:nvPr/>
          </p:nvSpPr>
          <p:spPr bwMode="auto">
            <a:xfrm flipH="1" flipV="1">
              <a:off x="3264" y="1437"/>
              <a:ext cx="176" cy="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6" name="Rectangle 32"/>
            <p:cNvSpPr>
              <a:spLocks noChangeArrowheads="1"/>
            </p:cNvSpPr>
            <p:nvPr/>
          </p:nvSpPr>
          <p:spPr bwMode="auto">
            <a:xfrm>
              <a:off x="2709" y="1338"/>
              <a:ext cx="595"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Transverse</a:t>
              </a:r>
              <a:br>
                <a:rPr kumimoji="1" lang="en-US" sz="1200"/>
              </a:br>
              <a:r>
                <a:rPr kumimoji="1" lang="en-US" sz="1200"/>
                <a:t>nerve</a:t>
              </a:r>
            </a:p>
          </p:txBody>
        </p:sp>
        <p:sp>
          <p:nvSpPr>
            <p:cNvPr id="244757" name="Rectangle 33"/>
            <p:cNvSpPr>
              <a:spLocks noChangeArrowheads="1"/>
            </p:cNvSpPr>
            <p:nvPr/>
          </p:nvSpPr>
          <p:spPr bwMode="auto">
            <a:xfrm>
              <a:off x="4293" y="894"/>
              <a:ext cx="3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Brain</a:t>
              </a:r>
            </a:p>
          </p:txBody>
        </p:sp>
        <p:sp>
          <p:nvSpPr>
            <p:cNvPr id="244758" name="Line 34"/>
            <p:cNvSpPr>
              <a:spLocks noChangeShapeType="1"/>
            </p:cNvSpPr>
            <p:nvPr/>
          </p:nvSpPr>
          <p:spPr bwMode="auto">
            <a:xfrm flipH="1">
              <a:off x="4602" y="990"/>
              <a:ext cx="2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59" name="Line 35"/>
            <p:cNvSpPr>
              <a:spLocks noChangeShapeType="1"/>
            </p:cNvSpPr>
            <p:nvPr/>
          </p:nvSpPr>
          <p:spPr bwMode="auto">
            <a:xfrm flipH="1">
              <a:off x="4397" y="1665"/>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0" name="Rectangle 36"/>
            <p:cNvSpPr>
              <a:spLocks noChangeArrowheads="1"/>
            </p:cNvSpPr>
            <p:nvPr/>
          </p:nvSpPr>
          <p:spPr bwMode="auto">
            <a:xfrm>
              <a:off x="3848" y="1575"/>
              <a:ext cx="57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Segmental</a:t>
              </a:r>
              <a:br>
                <a:rPr kumimoji="1" lang="en-US" sz="1200"/>
              </a:br>
              <a:r>
                <a:rPr kumimoji="1" lang="en-US" sz="1200"/>
                <a:t>ganglion</a:t>
              </a:r>
            </a:p>
          </p:txBody>
        </p:sp>
        <p:sp>
          <p:nvSpPr>
            <p:cNvPr id="244761" name="Line 37"/>
            <p:cNvSpPr>
              <a:spLocks noChangeShapeType="1"/>
            </p:cNvSpPr>
            <p:nvPr/>
          </p:nvSpPr>
          <p:spPr bwMode="auto">
            <a:xfrm flipH="1">
              <a:off x="4528" y="1368"/>
              <a:ext cx="25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2" name="Rectangle 38"/>
            <p:cNvSpPr>
              <a:spLocks noChangeArrowheads="1"/>
            </p:cNvSpPr>
            <p:nvPr/>
          </p:nvSpPr>
          <p:spPr bwMode="auto">
            <a:xfrm>
              <a:off x="4155" y="1140"/>
              <a:ext cx="446"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Ventral </a:t>
              </a:r>
              <a:br>
                <a:rPr kumimoji="1" lang="en-US" sz="1200"/>
              </a:br>
              <a:r>
                <a:rPr kumimoji="1" lang="en-US" sz="1200"/>
                <a:t>nerve</a:t>
              </a:r>
              <a:br>
                <a:rPr kumimoji="1" lang="en-US" sz="1200"/>
              </a:br>
              <a:r>
                <a:rPr kumimoji="1" lang="en-US" sz="1200"/>
                <a:t>cord</a:t>
              </a:r>
            </a:p>
          </p:txBody>
        </p:sp>
        <p:sp>
          <p:nvSpPr>
            <p:cNvPr id="244763" name="Rectangle 39"/>
            <p:cNvSpPr>
              <a:spLocks noChangeArrowheads="1"/>
            </p:cNvSpPr>
            <p:nvPr/>
          </p:nvSpPr>
          <p:spPr bwMode="auto">
            <a:xfrm>
              <a:off x="282" y="2337"/>
              <a:ext cx="33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Brain</a:t>
              </a:r>
            </a:p>
          </p:txBody>
        </p:sp>
        <p:sp>
          <p:nvSpPr>
            <p:cNvPr id="244764" name="Line 41"/>
            <p:cNvSpPr>
              <a:spLocks noChangeShapeType="1"/>
            </p:cNvSpPr>
            <p:nvPr/>
          </p:nvSpPr>
          <p:spPr bwMode="auto">
            <a:xfrm flipH="1">
              <a:off x="632" y="2432"/>
              <a:ext cx="26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5" name="Line 42"/>
            <p:cNvSpPr>
              <a:spLocks noChangeShapeType="1"/>
            </p:cNvSpPr>
            <p:nvPr/>
          </p:nvSpPr>
          <p:spPr bwMode="auto">
            <a:xfrm flipH="1">
              <a:off x="584" y="2544"/>
              <a:ext cx="32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6" name="Line 43"/>
            <p:cNvSpPr>
              <a:spLocks noChangeShapeType="1"/>
            </p:cNvSpPr>
            <p:nvPr/>
          </p:nvSpPr>
          <p:spPr bwMode="auto">
            <a:xfrm flipH="1" flipV="1">
              <a:off x="576" y="2544"/>
              <a:ext cx="336"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67" name="Rectangle 44"/>
            <p:cNvSpPr>
              <a:spLocks noChangeArrowheads="1"/>
            </p:cNvSpPr>
            <p:nvPr/>
          </p:nvSpPr>
          <p:spPr bwMode="auto">
            <a:xfrm>
              <a:off x="131" y="2484"/>
              <a:ext cx="446"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Ventral </a:t>
              </a:r>
              <a:br>
                <a:rPr kumimoji="1" lang="en-US" sz="1200"/>
              </a:br>
              <a:r>
                <a:rPr kumimoji="1" lang="en-US" sz="1200"/>
                <a:t>nerve</a:t>
              </a:r>
              <a:br>
                <a:rPr kumimoji="1" lang="en-US" sz="1200"/>
              </a:br>
              <a:r>
                <a:rPr kumimoji="1" lang="en-US" sz="1200"/>
                <a:t>cord</a:t>
              </a:r>
            </a:p>
          </p:txBody>
        </p:sp>
        <p:sp>
          <p:nvSpPr>
            <p:cNvPr id="244768" name="Rectangle 47"/>
            <p:cNvSpPr>
              <a:spLocks noChangeArrowheads="1"/>
            </p:cNvSpPr>
            <p:nvPr/>
          </p:nvSpPr>
          <p:spPr bwMode="auto">
            <a:xfrm>
              <a:off x="76" y="2971"/>
              <a:ext cx="57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Segmental</a:t>
              </a:r>
              <a:br>
                <a:rPr kumimoji="1" lang="en-US" sz="1200"/>
              </a:br>
              <a:r>
                <a:rPr kumimoji="1" lang="en-US" sz="1200"/>
                <a:t>ganglia</a:t>
              </a:r>
            </a:p>
          </p:txBody>
        </p:sp>
        <p:sp>
          <p:nvSpPr>
            <p:cNvPr id="244769" name="Rectangle 48"/>
            <p:cNvSpPr>
              <a:spLocks noChangeArrowheads="1"/>
            </p:cNvSpPr>
            <p:nvPr/>
          </p:nvSpPr>
          <p:spPr bwMode="auto">
            <a:xfrm>
              <a:off x="1400" y="2427"/>
              <a:ext cx="541"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Anterior</a:t>
              </a:r>
              <a:br>
                <a:rPr kumimoji="1" lang="en-US" sz="1200"/>
              </a:br>
              <a:r>
                <a:rPr kumimoji="1" lang="en-US" sz="1200"/>
                <a:t>nerve ring</a:t>
              </a:r>
            </a:p>
          </p:txBody>
        </p:sp>
        <p:sp>
          <p:nvSpPr>
            <p:cNvPr id="244770" name="Rectangle 49"/>
            <p:cNvSpPr>
              <a:spLocks noChangeArrowheads="1"/>
            </p:cNvSpPr>
            <p:nvPr/>
          </p:nvSpPr>
          <p:spPr bwMode="auto">
            <a:xfrm>
              <a:off x="1330" y="2832"/>
              <a:ext cx="630"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Longitudinal</a:t>
              </a:r>
              <a:br>
                <a:rPr kumimoji="1" lang="en-US" sz="1200"/>
              </a:br>
              <a:r>
                <a:rPr kumimoji="1" lang="en-US" sz="1200"/>
                <a:t>nerve cords</a:t>
              </a:r>
            </a:p>
          </p:txBody>
        </p:sp>
        <p:sp>
          <p:nvSpPr>
            <p:cNvPr id="244771" name="Line 50"/>
            <p:cNvSpPr>
              <a:spLocks noChangeShapeType="1"/>
            </p:cNvSpPr>
            <p:nvPr/>
          </p:nvSpPr>
          <p:spPr bwMode="auto">
            <a:xfrm flipH="1">
              <a:off x="1944" y="2920"/>
              <a:ext cx="24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2" name="Line 51"/>
            <p:cNvSpPr>
              <a:spLocks noChangeShapeType="1"/>
            </p:cNvSpPr>
            <p:nvPr/>
          </p:nvSpPr>
          <p:spPr bwMode="auto">
            <a:xfrm flipH="1" flipV="1">
              <a:off x="1944" y="2924"/>
              <a:ext cx="360" cy="1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3" name="Line 52"/>
            <p:cNvSpPr>
              <a:spLocks noChangeShapeType="1"/>
            </p:cNvSpPr>
            <p:nvPr/>
          </p:nvSpPr>
          <p:spPr bwMode="auto">
            <a:xfrm>
              <a:off x="2288" y="2472"/>
              <a:ext cx="32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4" name="Line 53"/>
            <p:cNvSpPr>
              <a:spLocks noChangeShapeType="1"/>
            </p:cNvSpPr>
            <p:nvPr/>
          </p:nvSpPr>
          <p:spPr bwMode="auto">
            <a:xfrm flipV="1">
              <a:off x="2256" y="2472"/>
              <a:ext cx="348" cy="10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5" name="Rectangle 54"/>
            <p:cNvSpPr>
              <a:spLocks noChangeArrowheads="1"/>
            </p:cNvSpPr>
            <p:nvPr/>
          </p:nvSpPr>
          <p:spPr bwMode="auto">
            <a:xfrm>
              <a:off x="2600" y="2377"/>
              <a:ext cx="44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Ganglia</a:t>
              </a:r>
            </a:p>
          </p:txBody>
        </p:sp>
        <p:sp>
          <p:nvSpPr>
            <p:cNvPr id="244776" name="Rectangle 55"/>
            <p:cNvSpPr>
              <a:spLocks noChangeArrowheads="1"/>
            </p:cNvSpPr>
            <p:nvPr/>
          </p:nvSpPr>
          <p:spPr bwMode="auto">
            <a:xfrm>
              <a:off x="2735" y="2593"/>
              <a:ext cx="377" cy="173"/>
            </a:xfrm>
            <a:prstGeom prst="rect">
              <a:avLst/>
            </a:prstGeom>
            <a:noFill/>
            <a:ln w="25400">
              <a:noFill/>
              <a:miter lim="800000"/>
              <a:headEnd/>
              <a:tailEnd/>
            </a:ln>
          </p:spPr>
          <p:txBody>
            <a:bodyPr lIns="92075" tIns="46038" rIns="92075" bIns="46038" anchor="ctr">
              <a:prstTxWarp prst="textNoShape">
                <a:avLst/>
              </a:prstTxWarp>
              <a:spAutoFit/>
            </a:bodyPr>
            <a:lstStyle/>
            <a:p>
              <a:pPr algn="ctr" eaLnBrk="0" hangingPunct="0"/>
              <a:r>
                <a:rPr kumimoji="1" lang="en-US" sz="1200"/>
                <a:t>Brain</a:t>
              </a:r>
            </a:p>
          </p:txBody>
        </p:sp>
        <p:sp>
          <p:nvSpPr>
            <p:cNvPr id="244777" name="Line 56"/>
            <p:cNvSpPr>
              <a:spLocks noChangeShapeType="1"/>
            </p:cNvSpPr>
            <p:nvPr/>
          </p:nvSpPr>
          <p:spPr bwMode="auto">
            <a:xfrm flipH="1">
              <a:off x="3072" y="2552"/>
              <a:ext cx="449" cy="1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8" name="Line 57"/>
            <p:cNvSpPr>
              <a:spLocks noChangeShapeType="1"/>
            </p:cNvSpPr>
            <p:nvPr/>
          </p:nvSpPr>
          <p:spPr bwMode="auto">
            <a:xfrm flipH="1">
              <a:off x="3264" y="2688"/>
              <a:ext cx="336"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79" name="Line 58"/>
            <p:cNvSpPr>
              <a:spLocks noChangeShapeType="1"/>
            </p:cNvSpPr>
            <p:nvPr/>
          </p:nvSpPr>
          <p:spPr bwMode="auto">
            <a:xfrm flipH="1">
              <a:off x="3264" y="2688"/>
              <a:ext cx="192"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80" name="Rectangle 61"/>
            <p:cNvSpPr>
              <a:spLocks noChangeArrowheads="1"/>
            </p:cNvSpPr>
            <p:nvPr/>
          </p:nvSpPr>
          <p:spPr bwMode="auto">
            <a:xfrm>
              <a:off x="2819" y="2889"/>
              <a:ext cx="44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a:t>Ganglia</a:t>
              </a:r>
            </a:p>
          </p:txBody>
        </p:sp>
        <p:sp>
          <p:nvSpPr>
            <p:cNvPr id="244781" name="Rectangle 62"/>
            <p:cNvSpPr>
              <a:spLocks noChangeArrowheads="1"/>
            </p:cNvSpPr>
            <p:nvPr/>
          </p:nvSpPr>
          <p:spPr bwMode="auto">
            <a:xfrm>
              <a:off x="4966" y="2515"/>
              <a:ext cx="476"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Sensory</a:t>
              </a:r>
              <a:br>
                <a:rPr kumimoji="1" lang="en-US" sz="1200"/>
              </a:br>
              <a:r>
                <a:rPr kumimoji="1" lang="en-US" sz="1200"/>
                <a:t>ganglion</a:t>
              </a:r>
            </a:p>
          </p:txBody>
        </p:sp>
        <p:sp>
          <p:nvSpPr>
            <p:cNvPr id="244782" name="Line 63"/>
            <p:cNvSpPr>
              <a:spLocks noChangeShapeType="1"/>
            </p:cNvSpPr>
            <p:nvPr/>
          </p:nvSpPr>
          <p:spPr bwMode="auto">
            <a:xfrm flipV="1">
              <a:off x="4752" y="2597"/>
              <a:ext cx="240" cy="139"/>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83" name="Line 64"/>
            <p:cNvSpPr>
              <a:spLocks noChangeShapeType="1"/>
            </p:cNvSpPr>
            <p:nvPr/>
          </p:nvSpPr>
          <p:spPr bwMode="auto">
            <a:xfrm flipH="1">
              <a:off x="4312" y="2600"/>
              <a:ext cx="4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84" name="Rectangle 65"/>
            <p:cNvSpPr>
              <a:spLocks noChangeArrowheads="1"/>
            </p:cNvSpPr>
            <p:nvPr/>
          </p:nvSpPr>
          <p:spPr bwMode="auto">
            <a:xfrm>
              <a:off x="3943" y="2527"/>
              <a:ext cx="408" cy="63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Spinal</a:t>
              </a:r>
              <a:br>
                <a:rPr kumimoji="1" lang="en-US" sz="1200"/>
              </a:br>
              <a:r>
                <a:rPr kumimoji="1" lang="en-US" sz="1200"/>
                <a:t>cord</a:t>
              </a:r>
            </a:p>
            <a:p>
              <a:pPr eaLnBrk="0" hangingPunct="0"/>
              <a:r>
                <a:rPr kumimoji="1" lang="en-US" sz="1200"/>
                <a:t>(dorsal</a:t>
              </a:r>
              <a:br>
                <a:rPr kumimoji="1" lang="en-US" sz="1200"/>
              </a:br>
              <a:r>
                <a:rPr kumimoji="1" lang="en-US" sz="1200"/>
                <a:t>nerve</a:t>
              </a:r>
            </a:p>
            <a:p>
              <a:pPr eaLnBrk="0" hangingPunct="0"/>
              <a:r>
                <a:rPr kumimoji="1" lang="en-US" sz="1200"/>
                <a:t>cord)</a:t>
              </a:r>
            </a:p>
          </p:txBody>
        </p:sp>
        <p:sp>
          <p:nvSpPr>
            <p:cNvPr id="244785" name="Rectangle 66"/>
            <p:cNvSpPr>
              <a:spLocks noChangeArrowheads="1"/>
            </p:cNvSpPr>
            <p:nvPr/>
          </p:nvSpPr>
          <p:spPr bwMode="auto">
            <a:xfrm>
              <a:off x="3927" y="2241"/>
              <a:ext cx="377" cy="173"/>
            </a:xfrm>
            <a:prstGeom prst="rect">
              <a:avLst/>
            </a:prstGeom>
            <a:noFill/>
            <a:ln w="25400">
              <a:noFill/>
              <a:miter lim="800000"/>
              <a:headEnd/>
              <a:tailEnd/>
            </a:ln>
          </p:spPr>
          <p:txBody>
            <a:bodyPr lIns="92075" tIns="46038" rIns="92075" bIns="46038" anchor="ctr">
              <a:prstTxWarp prst="textNoShape">
                <a:avLst/>
              </a:prstTxWarp>
              <a:spAutoFit/>
            </a:bodyPr>
            <a:lstStyle/>
            <a:p>
              <a:pPr algn="ctr" eaLnBrk="0" hangingPunct="0"/>
              <a:r>
                <a:rPr kumimoji="1" lang="en-US" sz="1200"/>
                <a:t>Brain</a:t>
              </a:r>
            </a:p>
          </p:txBody>
        </p:sp>
        <p:sp>
          <p:nvSpPr>
            <p:cNvPr id="244786" name="Line 67"/>
            <p:cNvSpPr>
              <a:spLocks noChangeShapeType="1"/>
            </p:cNvSpPr>
            <p:nvPr/>
          </p:nvSpPr>
          <p:spPr bwMode="auto">
            <a:xfrm flipH="1">
              <a:off x="4288" y="2352"/>
              <a:ext cx="41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87" name="Rectangle 68"/>
            <p:cNvSpPr>
              <a:spLocks noChangeArrowheads="1"/>
            </p:cNvSpPr>
            <p:nvPr/>
          </p:nvSpPr>
          <p:spPr bwMode="auto">
            <a:xfrm>
              <a:off x="4337" y="1889"/>
              <a:ext cx="971"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(d) Leech (annelid)</a:t>
              </a:r>
            </a:p>
          </p:txBody>
        </p:sp>
        <p:sp>
          <p:nvSpPr>
            <p:cNvPr id="244788" name="Rectangle 69"/>
            <p:cNvSpPr>
              <a:spLocks noChangeArrowheads="1"/>
            </p:cNvSpPr>
            <p:nvPr/>
          </p:nvSpPr>
          <p:spPr bwMode="auto">
            <a:xfrm>
              <a:off x="2920" y="1889"/>
              <a:ext cx="118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(c) Planarian (flatworm)</a:t>
              </a:r>
            </a:p>
          </p:txBody>
        </p:sp>
        <p:sp>
          <p:nvSpPr>
            <p:cNvPr id="244789" name="Rectangle 70"/>
            <p:cNvSpPr>
              <a:spLocks noChangeArrowheads="1"/>
            </p:cNvSpPr>
            <p:nvPr/>
          </p:nvSpPr>
          <p:spPr bwMode="auto">
            <a:xfrm>
              <a:off x="1480" y="1889"/>
              <a:ext cx="127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(b) Sea star (echinoderm)</a:t>
              </a:r>
            </a:p>
          </p:txBody>
        </p:sp>
        <p:sp>
          <p:nvSpPr>
            <p:cNvPr id="244790" name="Rectangle 71"/>
            <p:cNvSpPr>
              <a:spLocks noChangeArrowheads="1"/>
            </p:cNvSpPr>
            <p:nvPr/>
          </p:nvSpPr>
          <p:spPr bwMode="auto">
            <a:xfrm>
              <a:off x="315" y="1889"/>
              <a:ext cx="104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(a) Hydra (cnidarian)</a:t>
              </a:r>
            </a:p>
          </p:txBody>
        </p:sp>
        <p:sp>
          <p:nvSpPr>
            <p:cNvPr id="244791" name="Rectangle 72"/>
            <p:cNvSpPr>
              <a:spLocks noChangeArrowheads="1"/>
            </p:cNvSpPr>
            <p:nvPr/>
          </p:nvSpPr>
          <p:spPr bwMode="auto">
            <a:xfrm>
              <a:off x="257" y="3512"/>
              <a:ext cx="108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(e) Insect (arthropod)</a:t>
              </a:r>
            </a:p>
          </p:txBody>
        </p:sp>
        <p:sp>
          <p:nvSpPr>
            <p:cNvPr id="244792" name="Rectangle 73"/>
            <p:cNvSpPr>
              <a:spLocks noChangeArrowheads="1"/>
            </p:cNvSpPr>
            <p:nvPr/>
          </p:nvSpPr>
          <p:spPr bwMode="auto">
            <a:xfrm>
              <a:off x="1744" y="3528"/>
              <a:ext cx="99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(f) Chiton (mollusc)</a:t>
              </a:r>
            </a:p>
          </p:txBody>
        </p:sp>
        <p:sp>
          <p:nvSpPr>
            <p:cNvPr id="244793" name="Rectangle 74"/>
            <p:cNvSpPr>
              <a:spLocks noChangeArrowheads="1"/>
            </p:cNvSpPr>
            <p:nvPr/>
          </p:nvSpPr>
          <p:spPr bwMode="auto">
            <a:xfrm>
              <a:off x="3024" y="3523"/>
              <a:ext cx="988"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(g) Squid (mollusc)</a:t>
              </a:r>
            </a:p>
          </p:txBody>
        </p:sp>
        <p:sp>
          <p:nvSpPr>
            <p:cNvPr id="244794" name="Rectangle 75"/>
            <p:cNvSpPr>
              <a:spLocks noChangeArrowheads="1"/>
            </p:cNvSpPr>
            <p:nvPr/>
          </p:nvSpPr>
          <p:spPr bwMode="auto">
            <a:xfrm>
              <a:off x="4127" y="3520"/>
              <a:ext cx="130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200" b="1"/>
                <a:t>(h) Salamander (chordate)</a:t>
              </a:r>
            </a:p>
          </p:txBody>
        </p:sp>
      </p:grpSp>
      <p:sp>
        <p:nvSpPr>
          <p:cNvPr id="244741" name="Line 79"/>
          <p:cNvSpPr>
            <a:spLocks noChangeShapeType="1"/>
          </p:cNvSpPr>
          <p:nvPr/>
        </p:nvSpPr>
        <p:spPr bwMode="auto">
          <a:xfrm>
            <a:off x="2914650" y="4005263"/>
            <a:ext cx="5334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42" name="Line 82"/>
          <p:cNvSpPr>
            <a:spLocks noChangeShapeType="1"/>
          </p:cNvSpPr>
          <p:nvPr/>
        </p:nvSpPr>
        <p:spPr bwMode="auto">
          <a:xfrm flipV="1">
            <a:off x="981075" y="4648200"/>
            <a:ext cx="457200" cy="2286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4743" name="Line 83"/>
          <p:cNvSpPr>
            <a:spLocks noChangeShapeType="1"/>
          </p:cNvSpPr>
          <p:nvPr/>
        </p:nvSpPr>
        <p:spPr bwMode="auto">
          <a:xfrm>
            <a:off x="990600" y="4876800"/>
            <a:ext cx="4572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Tree>
    <p:extLst>
      <p:ext uri="{BB962C8B-B14F-4D97-AF65-F5344CB8AC3E}">
        <p14:creationId xmlns:p14="http://schemas.microsoft.com/office/powerpoint/2010/main" val="2219670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66" y="0"/>
            <a:ext cx="8229600" cy="1143000"/>
          </a:xfrm>
        </p:spPr>
        <p:txBody>
          <a:bodyPr/>
          <a:lstStyle/>
          <a:p>
            <a:pPr algn="ctr"/>
            <a:r>
              <a:rPr lang="en-US" dirty="0" smtClean="0"/>
              <a:t>Quick Check: Make Sure You Can</a:t>
            </a:r>
            <a:endParaRPr lang="en-US" dirty="0"/>
          </a:p>
        </p:txBody>
      </p:sp>
      <p:sp>
        <p:nvSpPr>
          <p:cNvPr id="3" name="Content Placeholder 2"/>
          <p:cNvSpPr>
            <a:spLocks noGrp="1"/>
          </p:cNvSpPr>
          <p:nvPr>
            <p:ph idx="1"/>
          </p:nvPr>
        </p:nvSpPr>
        <p:spPr>
          <a:xfrm>
            <a:off x="381000" y="901700"/>
            <a:ext cx="8229600" cy="4525963"/>
          </a:xfrm>
        </p:spPr>
        <p:txBody>
          <a:bodyPr/>
          <a:lstStyle/>
          <a:p>
            <a:pPr marL="514350" indent="-514350">
              <a:buFont typeface="Arial" charset="0"/>
              <a:buAutoNum type="arabicPeriod"/>
            </a:pPr>
            <a:r>
              <a:rPr lang="en-US" sz="2800" dirty="0"/>
              <a:t>Explain the relationships between the major divisions of the </a:t>
            </a:r>
            <a:r>
              <a:rPr lang="en-US" sz="2800" dirty="0" smtClean="0"/>
              <a:t>nervous </a:t>
            </a:r>
            <a:r>
              <a:rPr lang="en-US" sz="2800" dirty="0"/>
              <a:t>system</a:t>
            </a:r>
            <a:r>
              <a:rPr lang="en-US" sz="2800" dirty="0" smtClean="0"/>
              <a:t>.</a:t>
            </a:r>
          </a:p>
          <a:p>
            <a:pPr marL="514350" indent="-514350">
              <a:buFont typeface="Arial" charset="0"/>
              <a:buAutoNum type="arabicPeriod"/>
            </a:pPr>
            <a:r>
              <a:rPr lang="en-US" sz="2800" dirty="0" smtClean="0"/>
              <a:t>Give examples of the sympathetic &amp; parasympathetic nervous systems </a:t>
            </a:r>
            <a:endParaRPr lang="en-US" sz="2800" dirty="0"/>
          </a:p>
          <a:p>
            <a:pPr marL="514350" indent="-514350">
              <a:buAutoNum type="arabicPeriod"/>
            </a:pPr>
            <a:r>
              <a:rPr lang="en-US" sz="2800" dirty="0" smtClean="0"/>
              <a:t>Label all parts of a neuron.</a:t>
            </a:r>
          </a:p>
          <a:p>
            <a:pPr marL="514350" indent="-514350">
              <a:buAutoNum type="arabicPeriod"/>
            </a:pPr>
            <a:r>
              <a:rPr lang="en-US" sz="2800" dirty="0" smtClean="0"/>
              <a:t>Describe the differences between sensory neurons, motor neurons, and interneurons.</a:t>
            </a:r>
          </a:p>
          <a:p>
            <a:pPr marL="514350" indent="-514350">
              <a:buAutoNum type="arabicPeriod"/>
            </a:pPr>
            <a:r>
              <a:rPr lang="en-US" sz="2800" dirty="0" smtClean="0"/>
              <a:t>Describe how a reflex arc is different from normal neural transmission.</a:t>
            </a:r>
          </a:p>
        </p:txBody>
      </p:sp>
    </p:spTree>
    <p:extLst>
      <p:ext uri="{BB962C8B-B14F-4D97-AF65-F5344CB8AC3E}">
        <p14:creationId xmlns:p14="http://schemas.microsoft.com/office/powerpoint/2010/main" val="840198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00"/>
            <a:ext cx="7772400" cy="1470025"/>
          </a:xfrm>
        </p:spPr>
        <p:txBody>
          <a:bodyPr/>
          <a:lstStyle/>
          <a:p>
            <a:r>
              <a:rPr lang="en-GB" dirty="0" smtClean="0"/>
              <a:t>Your Brain and Nervous </a:t>
            </a:r>
            <a:r>
              <a:rPr lang="en-GB" dirty="0"/>
              <a:t>S</a:t>
            </a:r>
            <a:r>
              <a:rPr lang="en-GB" dirty="0" smtClean="0"/>
              <a:t>ystem</a:t>
            </a:r>
            <a:endParaRPr lang="en-GB" dirty="0"/>
          </a:p>
        </p:txBody>
      </p:sp>
      <p:sp>
        <p:nvSpPr>
          <p:cNvPr id="3" name="Subtitle 2"/>
          <p:cNvSpPr>
            <a:spLocks noGrp="1"/>
          </p:cNvSpPr>
          <p:nvPr>
            <p:ph type="subTitle" idx="1"/>
          </p:nvPr>
        </p:nvSpPr>
        <p:spPr>
          <a:xfrm>
            <a:off x="395536" y="956632"/>
            <a:ext cx="8424936" cy="5669020"/>
          </a:xfrm>
        </p:spPr>
        <p:txBody>
          <a:bodyPr>
            <a:normAutofit/>
          </a:bodyPr>
          <a:lstStyle/>
          <a:p>
            <a:r>
              <a:rPr lang="en-GB" dirty="0" smtClean="0">
                <a:solidFill>
                  <a:schemeClr val="tx1"/>
                </a:solidFill>
              </a:rPr>
              <a:t>How does it work?</a:t>
            </a:r>
          </a:p>
          <a:p>
            <a:endParaRPr lang="en-CA" i="1" dirty="0" smtClean="0">
              <a:solidFill>
                <a:schemeClr val="tx1"/>
              </a:solidFill>
            </a:endParaRPr>
          </a:p>
          <a:p>
            <a:r>
              <a:rPr lang="en-CA" i="1" dirty="0" smtClean="0">
                <a:solidFill>
                  <a:schemeClr val="tx1"/>
                </a:solidFill>
              </a:rPr>
              <a:t>Close </a:t>
            </a:r>
            <a:r>
              <a:rPr lang="en-CA" i="1" dirty="0">
                <a:solidFill>
                  <a:schemeClr val="tx1"/>
                </a:solidFill>
              </a:rPr>
              <a:t>your eyes</a:t>
            </a:r>
            <a:r>
              <a:rPr lang="en-CA" i="1" dirty="0" smtClean="0">
                <a:solidFill>
                  <a:schemeClr val="tx1"/>
                </a:solidFill>
              </a:rPr>
              <a:t>….</a:t>
            </a:r>
          </a:p>
          <a:p>
            <a:r>
              <a:rPr lang="en-CA" i="1" dirty="0">
                <a:solidFill>
                  <a:schemeClr val="tx1"/>
                </a:solidFill>
              </a:rPr>
              <a:t>How does your brain control the organs, tell your muscles to move, </a:t>
            </a:r>
            <a:r>
              <a:rPr lang="en-CA" i="1" dirty="0" smtClean="0">
                <a:solidFill>
                  <a:schemeClr val="tx1"/>
                </a:solidFill>
              </a:rPr>
              <a:t>and recall </a:t>
            </a:r>
            <a:r>
              <a:rPr lang="en-CA" i="1" dirty="0">
                <a:solidFill>
                  <a:schemeClr val="tx1"/>
                </a:solidFill>
              </a:rPr>
              <a:t>memories</a:t>
            </a:r>
            <a:r>
              <a:rPr lang="en-CA" i="1" dirty="0" smtClean="0">
                <a:solidFill>
                  <a:schemeClr val="tx1"/>
                </a:solidFill>
              </a:rPr>
              <a:t>?</a:t>
            </a:r>
          </a:p>
          <a:p>
            <a:r>
              <a:rPr lang="en-CA" i="1" dirty="0" smtClean="0">
                <a:solidFill>
                  <a:schemeClr val="tx1"/>
                </a:solidFill>
              </a:rPr>
              <a:t>Think </a:t>
            </a:r>
            <a:r>
              <a:rPr lang="en-CA" i="1" dirty="0">
                <a:solidFill>
                  <a:schemeClr val="tx1"/>
                </a:solidFill>
              </a:rPr>
              <a:t>about </a:t>
            </a:r>
            <a:r>
              <a:rPr lang="en-CA" i="1" dirty="0" smtClean="0">
                <a:solidFill>
                  <a:schemeClr val="tx1"/>
                </a:solidFill>
              </a:rPr>
              <a:t>nerves/neurons. </a:t>
            </a:r>
            <a:r>
              <a:rPr lang="en-CA" i="1" dirty="0">
                <a:solidFill>
                  <a:schemeClr val="tx1"/>
                </a:solidFill>
              </a:rPr>
              <a:t>What do they look like? How are they structured inside the body? How are they connected? </a:t>
            </a:r>
            <a:r>
              <a:rPr lang="en-CA" i="1" dirty="0" smtClean="0">
                <a:solidFill>
                  <a:schemeClr val="tx1"/>
                </a:solidFill>
              </a:rPr>
              <a:t>What </a:t>
            </a:r>
            <a:r>
              <a:rPr lang="en-CA" i="1" dirty="0">
                <a:solidFill>
                  <a:schemeClr val="tx1"/>
                </a:solidFill>
              </a:rPr>
              <a:t>is their purpose? How do </a:t>
            </a:r>
            <a:r>
              <a:rPr lang="en-CA" i="1" dirty="0" smtClean="0">
                <a:solidFill>
                  <a:schemeClr val="tx1"/>
                </a:solidFill>
              </a:rPr>
              <a:t>these neurons communicate?  </a:t>
            </a:r>
            <a:endParaRPr lang="en-GB" i="1" dirty="0">
              <a:solidFill>
                <a:schemeClr val="tx1"/>
              </a:solidFill>
            </a:endParaRPr>
          </a:p>
          <a:p>
            <a:endParaRPr lang="en-CA" sz="1600" u="sng" dirty="0" smtClean="0">
              <a:hlinkClick r:id="rId2"/>
            </a:endParaRPr>
          </a:p>
          <a:p>
            <a:r>
              <a:rPr lang="en-CA" sz="1600" u="sng" dirty="0" smtClean="0">
                <a:hlinkClick r:id="rId2"/>
              </a:rPr>
              <a:t>https</a:t>
            </a:r>
            <a:r>
              <a:rPr lang="en-CA" sz="1600" u="sng" dirty="0">
                <a:hlinkClick r:id="rId2"/>
              </a:rPr>
              <a:t>://www.youtube.com/embed/vyNkAuX29OU?rel=0</a:t>
            </a:r>
            <a:r>
              <a:rPr lang="en-CA" sz="1600" dirty="0"/>
              <a:t> </a:t>
            </a:r>
            <a:endParaRPr lang="en-GB" sz="1600" dirty="0">
              <a:solidFill>
                <a:schemeClr val="tx1"/>
              </a:solidFill>
            </a:endParaRPr>
          </a:p>
        </p:txBody>
      </p:sp>
    </p:spTree>
    <p:extLst>
      <p:ext uri="{BB962C8B-B14F-4D97-AF65-F5344CB8AC3E}">
        <p14:creationId xmlns:p14="http://schemas.microsoft.com/office/powerpoint/2010/main" val="2067034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Questions</a:t>
            </a:r>
            <a:endParaRPr lang="en-US" dirty="0"/>
          </a:p>
        </p:txBody>
      </p:sp>
      <p:sp>
        <p:nvSpPr>
          <p:cNvPr id="3" name="Content Placeholder 2"/>
          <p:cNvSpPr>
            <a:spLocks noGrp="1"/>
          </p:cNvSpPr>
          <p:nvPr>
            <p:ph idx="1"/>
          </p:nvPr>
        </p:nvSpPr>
        <p:spPr>
          <a:xfrm>
            <a:off x="457200" y="1041400"/>
            <a:ext cx="8229600" cy="5084763"/>
          </a:xfrm>
        </p:spPr>
        <p:txBody>
          <a:bodyPr/>
          <a:lstStyle/>
          <a:p>
            <a:pPr marL="514350" indent="-514350">
              <a:buAutoNum type="arabicPeriod"/>
            </a:pPr>
            <a:r>
              <a:rPr lang="en-US" dirty="0" smtClean="0"/>
              <a:t>How do nervous systems help animals coordinate and control their physiology?</a:t>
            </a:r>
          </a:p>
          <a:p>
            <a:pPr marL="514350" indent="-514350">
              <a:buAutoNum type="arabicPeriod"/>
            </a:pPr>
            <a:r>
              <a:rPr lang="en-US" dirty="0" smtClean="0"/>
              <a:t>Why are nervous systems an “animals only” phenomenon?</a:t>
            </a:r>
            <a:endParaRPr lang="en-US" dirty="0"/>
          </a:p>
        </p:txBody>
      </p:sp>
    </p:spTree>
    <p:extLst>
      <p:ext uri="{BB962C8B-B14F-4D97-AF65-F5344CB8AC3E}">
        <p14:creationId xmlns:p14="http://schemas.microsoft.com/office/powerpoint/2010/main" val="376338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166"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2200" y="4038600"/>
            <a:ext cx="3259138" cy="26050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76162" name="Rectangle 2"/>
          <p:cNvSpPr>
            <a:spLocks noGrp="1" noChangeArrowheads="1"/>
          </p:cNvSpPr>
          <p:nvPr>
            <p:ph type="title"/>
          </p:nvPr>
        </p:nvSpPr>
        <p:spPr>
          <a:xfrm>
            <a:off x="139700" y="152400"/>
            <a:ext cx="8534400" cy="762000"/>
          </a:xfrm>
        </p:spPr>
        <p:txBody>
          <a:bodyPr/>
          <a:lstStyle/>
          <a:p>
            <a:r>
              <a:rPr lang="en-US" sz="3200" dirty="0"/>
              <a:t>Why do animals need a nervous system?</a:t>
            </a:r>
            <a:endParaRPr lang="en-US" dirty="0"/>
          </a:p>
        </p:txBody>
      </p:sp>
      <p:sp>
        <p:nvSpPr>
          <p:cNvPr id="476163" name="Rectangle 3" descr="Rectangle: Click to edit Master text styles&#10;Second level&#10;Third level&#10;Fourth level&#10;Fifth level"/>
          <p:cNvSpPr>
            <a:spLocks noGrp="1" noChangeArrowheads="1"/>
          </p:cNvSpPr>
          <p:nvPr>
            <p:ph type="body" idx="1"/>
          </p:nvPr>
        </p:nvSpPr>
        <p:spPr>
          <a:xfrm>
            <a:off x="4876800" y="1371600"/>
            <a:ext cx="4267200" cy="3124200"/>
          </a:xfrm>
          <a:noFill/>
        </p:spPr>
        <p:txBody>
          <a:bodyPr rIns="0"/>
          <a:lstStyle/>
          <a:p>
            <a:r>
              <a:rPr lang="en-US" sz="2900"/>
              <a:t>What characteristics do animals need in </a:t>
            </a:r>
            <a:br>
              <a:rPr lang="en-US" sz="2900"/>
            </a:br>
            <a:r>
              <a:rPr lang="en-US" sz="2900"/>
              <a:t>a nervous system?</a:t>
            </a:r>
            <a:endParaRPr lang="en-US"/>
          </a:p>
          <a:p>
            <a:pPr marL="1254125" lvl="1" indent="-280988"/>
            <a:r>
              <a:rPr lang="en-US"/>
              <a:t>fast </a:t>
            </a:r>
          </a:p>
          <a:p>
            <a:pPr marL="1254125" lvl="1" indent="-280988"/>
            <a:r>
              <a:rPr lang="en-US"/>
              <a:t>accurate</a:t>
            </a:r>
          </a:p>
          <a:p>
            <a:pPr marL="1254125" lvl="1" indent="-280988"/>
            <a:r>
              <a:rPr lang="en-US"/>
              <a:t>reset quickly</a:t>
            </a:r>
          </a:p>
        </p:txBody>
      </p:sp>
      <p:pic>
        <p:nvPicPr>
          <p:cNvPr id="47616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3048000"/>
            <a:ext cx="2438400" cy="22748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7616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600" y="1447800"/>
            <a:ext cx="2713038" cy="1971675"/>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259648"/>
            <a:ext cx="8229600" cy="487362"/>
          </a:xfrm>
        </p:spPr>
        <p:txBody>
          <a:bodyPr/>
          <a:lstStyle/>
          <a:p>
            <a:pPr algn="ctr" eaLnBrk="1" hangingPunct="1"/>
            <a:r>
              <a:rPr lang="en-US" dirty="0">
                <a:ea typeface="ＭＳ Ｐゴシック" pitchFamily="-108" charset="-128"/>
                <a:cs typeface="ＭＳ Ｐゴシック" pitchFamily="-108" charset="-128"/>
              </a:rPr>
              <a:t>The </a:t>
            </a:r>
            <a:r>
              <a:rPr lang="en-US" dirty="0" smtClean="0">
                <a:ea typeface="ＭＳ Ｐゴシック" pitchFamily="-108" charset="-128"/>
                <a:cs typeface="ＭＳ Ｐゴシック" pitchFamily="-108" charset="-128"/>
              </a:rPr>
              <a:t>Vertebrate </a:t>
            </a:r>
            <a:r>
              <a:rPr lang="en-US" dirty="0">
                <a:ea typeface="ＭＳ Ｐゴシック" pitchFamily="-108" charset="-128"/>
                <a:cs typeface="ＭＳ Ｐゴシック" pitchFamily="-108" charset="-128"/>
              </a:rPr>
              <a:t>N</a:t>
            </a:r>
            <a:r>
              <a:rPr lang="en-US" dirty="0" smtClean="0">
                <a:ea typeface="ＭＳ Ｐゴシック" pitchFamily="-108" charset="-128"/>
                <a:cs typeface="ＭＳ Ｐゴシック" pitchFamily="-108" charset="-128"/>
              </a:rPr>
              <a:t>ervous </a:t>
            </a:r>
            <a:r>
              <a:rPr lang="en-US" dirty="0">
                <a:ea typeface="ＭＳ Ｐゴシック" pitchFamily="-108" charset="-128"/>
                <a:cs typeface="ＭＳ Ｐゴシック" pitchFamily="-108" charset="-128"/>
              </a:rPr>
              <a:t>S</a:t>
            </a:r>
            <a:r>
              <a:rPr lang="en-US" dirty="0" smtClean="0">
                <a:ea typeface="ＭＳ Ｐゴシック" pitchFamily="-108" charset="-128"/>
                <a:cs typeface="ＭＳ Ｐゴシック" pitchFamily="-108" charset="-128"/>
              </a:rPr>
              <a:t>ystem</a:t>
            </a:r>
            <a:endParaRPr lang="en-US" dirty="0">
              <a:ea typeface="ＭＳ Ｐゴシック" pitchFamily="-108" charset="-128"/>
              <a:cs typeface="ＭＳ Ｐゴシック" pitchFamily="-108" charset="-128"/>
            </a:endParaRPr>
          </a:p>
        </p:txBody>
      </p:sp>
      <p:pic>
        <p:nvPicPr>
          <p:cNvPr id="1026" name="Picture 2" descr="https://qph.is.quoracdn.net/main-qimg-eb4d6b58b6d0beacbfb4127282a5cbec?convert_to_webp=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488" y="773533"/>
            <a:ext cx="3081742" cy="608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4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21" y="0"/>
            <a:ext cx="8229600" cy="1143000"/>
          </a:xfrm>
        </p:spPr>
        <p:txBody>
          <a:bodyPr/>
          <a:lstStyle/>
          <a:p>
            <a:pPr algn="ctr"/>
            <a:r>
              <a:rPr lang="en-CA" sz="3600" dirty="0" smtClean="0"/>
              <a:t>Hierarchy of Vertebrate Nervous System</a:t>
            </a:r>
            <a:endParaRPr lang="en-CA" sz="3600" dirty="0"/>
          </a:p>
        </p:txBody>
      </p:sp>
      <p:sp>
        <p:nvSpPr>
          <p:cNvPr id="3" name="Content Placeholder 2"/>
          <p:cNvSpPr>
            <a:spLocks noGrp="1"/>
          </p:cNvSpPr>
          <p:nvPr>
            <p:ph idx="1"/>
          </p:nvPr>
        </p:nvSpPr>
        <p:spPr/>
        <p:txBody>
          <a:bodyPr/>
          <a:lstStyle/>
          <a:p>
            <a:endParaRPr lang="en-CA"/>
          </a:p>
        </p:txBody>
      </p:sp>
      <p:pic>
        <p:nvPicPr>
          <p:cNvPr id="4098" name="Picture 2" descr="https://s-media-cache-ak0.pinimg.com/736x/a9/4f/dc/a94fdc029f1030b927bcd9a1938e1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64" y="1196893"/>
            <a:ext cx="8853514" cy="513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800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04800" y="152400"/>
            <a:ext cx="8534400" cy="860425"/>
          </a:xfrm>
        </p:spPr>
        <p:txBody>
          <a:bodyPr/>
          <a:lstStyle/>
          <a:p>
            <a:pPr eaLnBrk="1" hangingPunct="1"/>
            <a:r>
              <a:rPr lang="en-US" sz="3200">
                <a:ea typeface="ＭＳ Ｐゴシック" pitchFamily="-108" charset="-128"/>
                <a:cs typeface="ＭＳ Ｐゴシック" pitchFamily="-108" charset="-128"/>
              </a:rPr>
              <a:t>The parasympathetic and sympathetic divisions of the autonomic nervous system</a:t>
            </a:r>
          </a:p>
        </p:txBody>
      </p:sp>
      <p:grpSp>
        <p:nvGrpSpPr>
          <p:cNvPr id="247811" name="Group 3"/>
          <p:cNvGrpSpPr>
            <a:grpSpLocks/>
          </p:cNvGrpSpPr>
          <p:nvPr/>
        </p:nvGrpSpPr>
        <p:grpSpPr bwMode="auto">
          <a:xfrm>
            <a:off x="152400" y="1163455"/>
            <a:ext cx="8763000" cy="5278438"/>
            <a:chOff x="40" y="714"/>
            <a:chExt cx="5520" cy="3325"/>
          </a:xfrm>
        </p:grpSpPr>
        <p:pic>
          <p:nvPicPr>
            <p:cNvPr id="247812" name="Picture 4"/>
            <p:cNvPicPr>
              <a:picLocks noChangeAspect="1" noChangeArrowheads="1"/>
            </p:cNvPicPr>
            <p:nvPr/>
          </p:nvPicPr>
          <p:blipFill>
            <a:blip r:embed="rId2"/>
            <a:srcRect/>
            <a:stretch>
              <a:fillRect/>
            </a:stretch>
          </p:blipFill>
          <p:spPr bwMode="auto">
            <a:xfrm>
              <a:off x="336" y="728"/>
              <a:ext cx="5040" cy="3270"/>
            </a:xfrm>
            <a:prstGeom prst="rect">
              <a:avLst/>
            </a:prstGeom>
            <a:noFill/>
            <a:ln w="9525">
              <a:noFill/>
              <a:miter lim="800000"/>
              <a:headEnd/>
              <a:tailEnd/>
            </a:ln>
          </p:spPr>
        </p:pic>
        <p:sp>
          <p:nvSpPr>
            <p:cNvPr id="247813" name="Text Box 5"/>
            <p:cNvSpPr txBox="1">
              <a:spLocks noChangeArrowheads="1"/>
            </p:cNvSpPr>
            <p:nvPr/>
          </p:nvSpPr>
          <p:spPr bwMode="auto">
            <a:xfrm>
              <a:off x="656" y="714"/>
              <a:ext cx="107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Parasympathetic division</a:t>
              </a:r>
            </a:p>
          </p:txBody>
        </p:sp>
        <p:sp>
          <p:nvSpPr>
            <p:cNvPr id="247814" name="Text Box 6"/>
            <p:cNvSpPr txBox="1">
              <a:spLocks noChangeArrowheads="1"/>
            </p:cNvSpPr>
            <p:nvPr/>
          </p:nvSpPr>
          <p:spPr bwMode="auto">
            <a:xfrm>
              <a:off x="3967" y="714"/>
              <a:ext cx="91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Sympathetic division</a:t>
              </a:r>
            </a:p>
          </p:txBody>
        </p:sp>
        <p:sp>
          <p:nvSpPr>
            <p:cNvPr id="247815" name="Text Box 7"/>
            <p:cNvSpPr txBox="1">
              <a:spLocks noChangeArrowheads="1"/>
            </p:cNvSpPr>
            <p:nvPr/>
          </p:nvSpPr>
          <p:spPr bwMode="auto">
            <a:xfrm>
              <a:off x="1076" y="858"/>
              <a:ext cx="104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Action on target organs:</a:t>
              </a:r>
            </a:p>
          </p:txBody>
        </p:sp>
        <p:sp>
          <p:nvSpPr>
            <p:cNvPr id="247816" name="Text Box 8"/>
            <p:cNvSpPr txBox="1">
              <a:spLocks noChangeArrowheads="1"/>
            </p:cNvSpPr>
            <p:nvPr/>
          </p:nvSpPr>
          <p:spPr bwMode="auto">
            <a:xfrm>
              <a:off x="3400" y="865"/>
              <a:ext cx="104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b="1"/>
                <a:t>Action on target organs:</a:t>
              </a:r>
            </a:p>
          </p:txBody>
        </p:sp>
        <p:sp>
          <p:nvSpPr>
            <p:cNvPr id="247817" name="Text Box 9"/>
            <p:cNvSpPr txBox="1">
              <a:spLocks noChangeArrowheads="1"/>
            </p:cNvSpPr>
            <p:nvPr/>
          </p:nvSpPr>
          <p:spPr bwMode="auto">
            <a:xfrm>
              <a:off x="48" y="1038"/>
              <a:ext cx="100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Location of</a:t>
              </a:r>
            </a:p>
            <a:p>
              <a:pPr eaLnBrk="0" hangingPunct="0"/>
              <a:r>
                <a:rPr kumimoji="1" lang="en-US" sz="1000" b="1"/>
                <a:t>preganglionic neurons:</a:t>
              </a:r>
            </a:p>
            <a:p>
              <a:pPr eaLnBrk="0" hangingPunct="0"/>
              <a:r>
                <a:rPr kumimoji="1" lang="en-US" sz="1000"/>
                <a:t>brainstem and sacral</a:t>
              </a:r>
            </a:p>
            <a:p>
              <a:pPr eaLnBrk="0" hangingPunct="0"/>
              <a:r>
                <a:rPr kumimoji="1" lang="en-US" sz="1000"/>
                <a:t>segments of spinal cord</a:t>
              </a:r>
            </a:p>
          </p:txBody>
        </p:sp>
        <p:sp>
          <p:nvSpPr>
            <p:cNvPr id="247818" name="Text Box 10"/>
            <p:cNvSpPr txBox="1">
              <a:spLocks noChangeArrowheads="1"/>
            </p:cNvSpPr>
            <p:nvPr/>
          </p:nvSpPr>
          <p:spPr bwMode="auto">
            <a:xfrm>
              <a:off x="40" y="1574"/>
              <a:ext cx="100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Neurotransmitter</a:t>
              </a:r>
            </a:p>
            <a:p>
              <a:pPr eaLnBrk="0" hangingPunct="0"/>
              <a:r>
                <a:rPr kumimoji="1" lang="en-US" sz="1000" b="1"/>
                <a:t>released by</a:t>
              </a:r>
            </a:p>
            <a:p>
              <a:pPr eaLnBrk="0" hangingPunct="0"/>
              <a:r>
                <a:rPr kumimoji="1" lang="en-US" sz="1000" b="1"/>
                <a:t>preganglionic neurons:</a:t>
              </a:r>
              <a:endParaRPr kumimoji="1" lang="en-US" sz="1000"/>
            </a:p>
            <a:p>
              <a:pPr eaLnBrk="0" hangingPunct="0"/>
              <a:r>
                <a:rPr kumimoji="1" lang="en-US" sz="1000"/>
                <a:t>acetylcholine</a:t>
              </a:r>
            </a:p>
          </p:txBody>
        </p:sp>
        <p:sp>
          <p:nvSpPr>
            <p:cNvPr id="247819" name="Text Box 11"/>
            <p:cNvSpPr txBox="1">
              <a:spLocks noChangeArrowheads="1"/>
            </p:cNvSpPr>
            <p:nvPr/>
          </p:nvSpPr>
          <p:spPr bwMode="auto">
            <a:xfrm>
              <a:off x="48" y="2318"/>
              <a:ext cx="1048"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Location of</a:t>
              </a:r>
            </a:p>
            <a:p>
              <a:pPr eaLnBrk="0" hangingPunct="0"/>
              <a:r>
                <a:rPr kumimoji="1" lang="en-US" sz="1000" b="1"/>
                <a:t>postganglionic neurons:</a:t>
              </a:r>
            </a:p>
            <a:p>
              <a:pPr eaLnBrk="0" hangingPunct="0"/>
              <a:r>
                <a:rPr kumimoji="1" lang="en-US" sz="1000"/>
                <a:t>in ganglia close to or</a:t>
              </a:r>
            </a:p>
            <a:p>
              <a:pPr eaLnBrk="0" hangingPunct="0"/>
              <a:r>
                <a:rPr kumimoji="1" lang="en-US" sz="1000"/>
                <a:t>within target organs</a:t>
              </a:r>
            </a:p>
          </p:txBody>
        </p:sp>
        <p:sp>
          <p:nvSpPr>
            <p:cNvPr id="247820" name="Text Box 12"/>
            <p:cNvSpPr txBox="1">
              <a:spLocks noChangeArrowheads="1"/>
            </p:cNvSpPr>
            <p:nvPr/>
          </p:nvSpPr>
          <p:spPr bwMode="auto">
            <a:xfrm>
              <a:off x="64" y="3062"/>
              <a:ext cx="1048"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Neurotransmitter</a:t>
              </a:r>
            </a:p>
            <a:p>
              <a:pPr eaLnBrk="0" hangingPunct="0"/>
              <a:r>
                <a:rPr kumimoji="1" lang="en-US" sz="1000" b="1"/>
                <a:t>released by</a:t>
              </a:r>
            </a:p>
            <a:p>
              <a:pPr eaLnBrk="0" hangingPunct="0"/>
              <a:r>
                <a:rPr kumimoji="1" lang="en-US" sz="1000" b="1"/>
                <a:t>postganglionic neurons:</a:t>
              </a:r>
            </a:p>
            <a:p>
              <a:pPr eaLnBrk="0" hangingPunct="0"/>
              <a:r>
                <a:rPr kumimoji="1" lang="en-US" sz="1000"/>
                <a:t>acetylcholine</a:t>
              </a:r>
            </a:p>
          </p:txBody>
        </p:sp>
        <p:sp>
          <p:nvSpPr>
            <p:cNvPr id="247821" name="Text Box 13"/>
            <p:cNvSpPr txBox="1">
              <a:spLocks noChangeArrowheads="1"/>
            </p:cNvSpPr>
            <p:nvPr/>
          </p:nvSpPr>
          <p:spPr bwMode="auto">
            <a:xfrm>
              <a:off x="1316" y="1011"/>
              <a:ext cx="66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Constricts pupil</a:t>
              </a:r>
            </a:p>
            <a:p>
              <a:pPr algn="ctr" eaLnBrk="0" hangingPunct="0"/>
              <a:r>
                <a:rPr kumimoji="1" lang="en-US" sz="1000"/>
                <a:t>of eye</a:t>
              </a:r>
            </a:p>
          </p:txBody>
        </p:sp>
        <p:sp>
          <p:nvSpPr>
            <p:cNvPr id="247822" name="Text Box 14"/>
            <p:cNvSpPr txBox="1">
              <a:spLocks noChangeArrowheads="1"/>
            </p:cNvSpPr>
            <p:nvPr/>
          </p:nvSpPr>
          <p:spPr bwMode="auto">
            <a:xfrm>
              <a:off x="1288" y="1307"/>
              <a:ext cx="78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 salivary</a:t>
              </a:r>
            </a:p>
            <a:p>
              <a:pPr algn="ctr" eaLnBrk="0" hangingPunct="0"/>
              <a:r>
                <a:rPr kumimoji="1" lang="en-US" sz="1000"/>
                <a:t>gland secretion</a:t>
              </a:r>
            </a:p>
          </p:txBody>
        </p:sp>
        <p:sp>
          <p:nvSpPr>
            <p:cNvPr id="247823" name="Text Box 15"/>
            <p:cNvSpPr txBox="1">
              <a:spLocks noChangeArrowheads="1"/>
            </p:cNvSpPr>
            <p:nvPr/>
          </p:nvSpPr>
          <p:spPr bwMode="auto">
            <a:xfrm>
              <a:off x="1313" y="1587"/>
              <a:ext cx="67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Constricts</a:t>
              </a:r>
            </a:p>
            <a:p>
              <a:pPr algn="ctr" eaLnBrk="0" hangingPunct="0"/>
              <a:r>
                <a:rPr kumimoji="1" lang="en-US" sz="1000"/>
                <a:t>bronchi in lungs</a:t>
              </a:r>
            </a:p>
          </p:txBody>
        </p:sp>
        <p:sp>
          <p:nvSpPr>
            <p:cNvPr id="247824" name="Text Box 16"/>
            <p:cNvSpPr txBox="1">
              <a:spLocks noChangeArrowheads="1"/>
            </p:cNvSpPr>
            <p:nvPr/>
          </p:nvSpPr>
          <p:spPr bwMode="auto">
            <a:xfrm>
              <a:off x="1350" y="1925"/>
              <a:ext cx="53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Slows heart</a:t>
              </a:r>
            </a:p>
          </p:txBody>
        </p:sp>
        <p:sp>
          <p:nvSpPr>
            <p:cNvPr id="247825" name="Text Box 17"/>
            <p:cNvSpPr txBox="1">
              <a:spLocks noChangeArrowheads="1"/>
            </p:cNvSpPr>
            <p:nvPr/>
          </p:nvSpPr>
          <p:spPr bwMode="auto">
            <a:xfrm>
              <a:off x="1301" y="2315"/>
              <a:ext cx="754"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 activity</a:t>
              </a:r>
            </a:p>
            <a:p>
              <a:pPr algn="ctr" eaLnBrk="0" hangingPunct="0"/>
              <a:r>
                <a:rPr kumimoji="1" lang="en-US" sz="1000"/>
                <a:t>of stomach and</a:t>
              </a:r>
            </a:p>
            <a:p>
              <a:pPr algn="ctr" eaLnBrk="0" hangingPunct="0"/>
              <a:r>
                <a:rPr kumimoji="1" lang="en-US" sz="1000"/>
                <a:t>intestines</a:t>
              </a:r>
            </a:p>
          </p:txBody>
        </p:sp>
        <p:sp>
          <p:nvSpPr>
            <p:cNvPr id="247826" name="Text Box 18"/>
            <p:cNvSpPr txBox="1">
              <a:spLocks noChangeArrowheads="1"/>
            </p:cNvSpPr>
            <p:nvPr/>
          </p:nvSpPr>
          <p:spPr bwMode="auto">
            <a:xfrm>
              <a:off x="1293" y="2700"/>
              <a:ext cx="75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 activity</a:t>
              </a:r>
            </a:p>
            <a:p>
              <a:pPr algn="ctr" eaLnBrk="0" hangingPunct="0"/>
              <a:r>
                <a:rPr kumimoji="1" lang="en-US" sz="1000"/>
                <a:t>of pancreas</a:t>
              </a:r>
            </a:p>
          </p:txBody>
        </p:sp>
        <p:sp>
          <p:nvSpPr>
            <p:cNvPr id="247827" name="Text Box 19"/>
            <p:cNvSpPr txBox="1">
              <a:spLocks noChangeArrowheads="1"/>
            </p:cNvSpPr>
            <p:nvPr/>
          </p:nvSpPr>
          <p:spPr bwMode="auto">
            <a:xfrm>
              <a:off x="1393" y="3019"/>
              <a:ext cx="505"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a:t>
              </a:r>
            </a:p>
            <a:p>
              <a:pPr algn="ctr" eaLnBrk="0" hangingPunct="0"/>
              <a:r>
                <a:rPr kumimoji="1" lang="en-US" sz="1000"/>
                <a:t>gallbladder</a:t>
              </a:r>
            </a:p>
          </p:txBody>
        </p:sp>
        <p:sp>
          <p:nvSpPr>
            <p:cNvPr id="247828" name="Text Box 20"/>
            <p:cNvSpPr txBox="1">
              <a:spLocks noChangeArrowheads="1"/>
            </p:cNvSpPr>
            <p:nvPr/>
          </p:nvSpPr>
          <p:spPr bwMode="auto">
            <a:xfrm>
              <a:off x="1274" y="3427"/>
              <a:ext cx="80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Promotes emptying</a:t>
              </a:r>
            </a:p>
            <a:p>
              <a:pPr algn="ctr" eaLnBrk="0" hangingPunct="0"/>
              <a:r>
                <a:rPr kumimoji="1" lang="en-US" sz="1000"/>
                <a:t>of bladder</a:t>
              </a:r>
            </a:p>
          </p:txBody>
        </p:sp>
        <p:sp>
          <p:nvSpPr>
            <p:cNvPr id="247829" name="Text Box 21"/>
            <p:cNvSpPr txBox="1">
              <a:spLocks noChangeArrowheads="1"/>
            </p:cNvSpPr>
            <p:nvPr/>
          </p:nvSpPr>
          <p:spPr bwMode="auto">
            <a:xfrm>
              <a:off x="1292" y="3739"/>
              <a:ext cx="76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Promotes erection</a:t>
              </a:r>
            </a:p>
            <a:p>
              <a:pPr algn="ctr" eaLnBrk="0" hangingPunct="0"/>
              <a:r>
                <a:rPr kumimoji="1" lang="en-US" sz="1000"/>
                <a:t>of genitalia</a:t>
              </a:r>
            </a:p>
          </p:txBody>
        </p:sp>
        <p:sp>
          <p:nvSpPr>
            <p:cNvPr id="247830" name="AutoShape 22"/>
            <p:cNvSpPr>
              <a:spLocks/>
            </p:cNvSpPr>
            <p:nvPr/>
          </p:nvSpPr>
          <p:spPr bwMode="auto">
            <a:xfrm>
              <a:off x="2648" y="1536"/>
              <a:ext cx="48" cy="432"/>
            </a:xfrm>
            <a:prstGeom prst="leftBrace">
              <a:avLst>
                <a:gd name="adj1" fmla="val 7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31" name="AutoShape 23"/>
            <p:cNvSpPr>
              <a:spLocks/>
            </p:cNvSpPr>
            <p:nvPr/>
          </p:nvSpPr>
          <p:spPr bwMode="auto">
            <a:xfrm>
              <a:off x="2648" y="2016"/>
              <a:ext cx="47" cy="768"/>
            </a:xfrm>
            <a:prstGeom prst="leftBrace">
              <a:avLst>
                <a:gd name="adj1" fmla="val 13617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32" name="AutoShape 24"/>
            <p:cNvSpPr>
              <a:spLocks/>
            </p:cNvSpPr>
            <p:nvPr/>
          </p:nvSpPr>
          <p:spPr bwMode="auto">
            <a:xfrm>
              <a:off x="2616" y="2832"/>
              <a:ext cx="96" cy="576"/>
            </a:xfrm>
            <a:prstGeom prst="leftBrace">
              <a:avLst>
                <a:gd name="adj1" fmla="val 50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33" name="Text Box 25"/>
            <p:cNvSpPr txBox="1">
              <a:spLocks noChangeArrowheads="1"/>
            </p:cNvSpPr>
            <p:nvPr/>
          </p:nvSpPr>
          <p:spPr bwMode="auto">
            <a:xfrm>
              <a:off x="2270" y="1667"/>
              <a:ext cx="40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Cervical</a:t>
              </a:r>
            </a:p>
          </p:txBody>
        </p:sp>
        <p:sp>
          <p:nvSpPr>
            <p:cNvPr id="247834" name="Text Box 26"/>
            <p:cNvSpPr txBox="1">
              <a:spLocks noChangeArrowheads="1"/>
            </p:cNvSpPr>
            <p:nvPr/>
          </p:nvSpPr>
          <p:spPr bwMode="auto">
            <a:xfrm>
              <a:off x="2261" y="2313"/>
              <a:ext cx="42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Thoracic</a:t>
              </a:r>
            </a:p>
          </p:txBody>
        </p:sp>
        <p:sp>
          <p:nvSpPr>
            <p:cNvPr id="247835" name="Text Box 27"/>
            <p:cNvSpPr txBox="1">
              <a:spLocks noChangeArrowheads="1"/>
            </p:cNvSpPr>
            <p:nvPr/>
          </p:nvSpPr>
          <p:spPr bwMode="auto">
            <a:xfrm>
              <a:off x="2264" y="3027"/>
              <a:ext cx="38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Lumbar</a:t>
              </a:r>
            </a:p>
          </p:txBody>
        </p:sp>
        <p:sp>
          <p:nvSpPr>
            <p:cNvPr id="247836" name="Text Box 28"/>
            <p:cNvSpPr txBox="1">
              <a:spLocks noChangeArrowheads="1"/>
            </p:cNvSpPr>
            <p:nvPr/>
          </p:nvSpPr>
          <p:spPr bwMode="auto">
            <a:xfrm>
              <a:off x="2256" y="3885"/>
              <a:ext cx="42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Synapse</a:t>
              </a:r>
            </a:p>
          </p:txBody>
        </p:sp>
        <p:sp>
          <p:nvSpPr>
            <p:cNvPr id="247837" name="Line 29"/>
            <p:cNvSpPr>
              <a:spLocks noChangeShapeType="1"/>
            </p:cNvSpPr>
            <p:nvPr/>
          </p:nvSpPr>
          <p:spPr bwMode="auto">
            <a:xfrm>
              <a:off x="2176" y="3904"/>
              <a:ext cx="9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38" name="Text Box 30"/>
            <p:cNvSpPr txBox="1">
              <a:spLocks noChangeArrowheads="1"/>
            </p:cNvSpPr>
            <p:nvPr/>
          </p:nvSpPr>
          <p:spPr bwMode="auto">
            <a:xfrm>
              <a:off x="2776" y="1483"/>
              <a:ext cx="55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Sympathetic</a:t>
              </a:r>
            </a:p>
            <a:p>
              <a:pPr eaLnBrk="0" hangingPunct="0"/>
              <a:r>
                <a:rPr kumimoji="1" lang="en-US" sz="1000"/>
                <a:t>ganglia</a:t>
              </a:r>
            </a:p>
          </p:txBody>
        </p:sp>
        <p:sp>
          <p:nvSpPr>
            <p:cNvPr id="247839" name="Text Box 31"/>
            <p:cNvSpPr txBox="1">
              <a:spLocks noChangeArrowheads="1"/>
            </p:cNvSpPr>
            <p:nvPr/>
          </p:nvSpPr>
          <p:spPr bwMode="auto">
            <a:xfrm>
              <a:off x="3650" y="987"/>
              <a:ext cx="550"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Dilates pupil</a:t>
              </a:r>
            </a:p>
            <a:p>
              <a:pPr algn="ctr" eaLnBrk="0" hangingPunct="0"/>
              <a:r>
                <a:rPr kumimoji="1" lang="en-US" sz="1000"/>
                <a:t>of eye</a:t>
              </a:r>
            </a:p>
          </p:txBody>
        </p:sp>
        <p:sp>
          <p:nvSpPr>
            <p:cNvPr id="247840" name="Text Box 32"/>
            <p:cNvSpPr txBox="1">
              <a:spLocks noChangeArrowheads="1"/>
            </p:cNvSpPr>
            <p:nvPr/>
          </p:nvSpPr>
          <p:spPr bwMode="auto">
            <a:xfrm>
              <a:off x="3591" y="1282"/>
              <a:ext cx="68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Inhibits salivary </a:t>
              </a:r>
            </a:p>
            <a:p>
              <a:pPr algn="ctr" eaLnBrk="0" hangingPunct="0"/>
              <a:r>
                <a:rPr kumimoji="1" lang="en-US" sz="1000"/>
                <a:t>gland secretion</a:t>
              </a:r>
            </a:p>
          </p:txBody>
        </p:sp>
        <p:sp>
          <p:nvSpPr>
            <p:cNvPr id="247841" name="Text Box 33"/>
            <p:cNvSpPr txBox="1">
              <a:spLocks noChangeArrowheads="1"/>
            </p:cNvSpPr>
            <p:nvPr/>
          </p:nvSpPr>
          <p:spPr bwMode="auto">
            <a:xfrm>
              <a:off x="3602" y="1587"/>
              <a:ext cx="68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Relaxes bronchi</a:t>
              </a:r>
            </a:p>
            <a:p>
              <a:pPr algn="ctr" eaLnBrk="0" hangingPunct="0"/>
              <a:r>
                <a:rPr kumimoji="1" lang="en-US" sz="1000"/>
                <a:t>in lungs</a:t>
              </a:r>
            </a:p>
          </p:txBody>
        </p:sp>
        <p:sp>
          <p:nvSpPr>
            <p:cNvPr id="247842" name="Text Box 34"/>
            <p:cNvSpPr txBox="1">
              <a:spLocks noChangeArrowheads="1"/>
            </p:cNvSpPr>
            <p:nvPr/>
          </p:nvSpPr>
          <p:spPr bwMode="auto">
            <a:xfrm>
              <a:off x="3568" y="1915"/>
              <a:ext cx="73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Accelerates heart</a:t>
              </a:r>
            </a:p>
          </p:txBody>
        </p:sp>
        <p:sp>
          <p:nvSpPr>
            <p:cNvPr id="247843" name="Text Box 35"/>
            <p:cNvSpPr txBox="1">
              <a:spLocks noChangeArrowheads="1"/>
            </p:cNvSpPr>
            <p:nvPr/>
          </p:nvSpPr>
          <p:spPr bwMode="auto">
            <a:xfrm>
              <a:off x="3540" y="2179"/>
              <a:ext cx="92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Inhibits activity of </a:t>
              </a:r>
            </a:p>
            <a:p>
              <a:pPr algn="ctr" eaLnBrk="0" hangingPunct="0"/>
              <a:r>
                <a:rPr kumimoji="1" lang="en-US" sz="1000"/>
                <a:t>stomach and intestines</a:t>
              </a:r>
            </a:p>
          </p:txBody>
        </p:sp>
        <p:sp>
          <p:nvSpPr>
            <p:cNvPr id="247844" name="Text Box 36"/>
            <p:cNvSpPr txBox="1">
              <a:spLocks noChangeArrowheads="1"/>
            </p:cNvSpPr>
            <p:nvPr/>
          </p:nvSpPr>
          <p:spPr bwMode="auto">
            <a:xfrm>
              <a:off x="3611" y="2467"/>
              <a:ext cx="634"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Inhibits activity</a:t>
              </a:r>
            </a:p>
            <a:p>
              <a:pPr algn="ctr" eaLnBrk="0" hangingPunct="0"/>
              <a:r>
                <a:rPr kumimoji="1" lang="en-US" sz="1000"/>
                <a:t>of pancreas</a:t>
              </a:r>
            </a:p>
          </p:txBody>
        </p:sp>
        <p:sp>
          <p:nvSpPr>
            <p:cNvPr id="247845" name="Text Box 37"/>
            <p:cNvSpPr txBox="1">
              <a:spLocks noChangeArrowheads="1"/>
            </p:cNvSpPr>
            <p:nvPr/>
          </p:nvSpPr>
          <p:spPr bwMode="auto">
            <a:xfrm>
              <a:off x="3564" y="2771"/>
              <a:ext cx="784"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 glucose</a:t>
              </a:r>
            </a:p>
            <a:p>
              <a:pPr algn="ctr" eaLnBrk="0" hangingPunct="0"/>
              <a:r>
                <a:rPr kumimoji="1" lang="en-US" sz="1000"/>
                <a:t>release from liver;</a:t>
              </a:r>
            </a:p>
            <a:p>
              <a:pPr algn="ctr" eaLnBrk="0" hangingPunct="0"/>
              <a:r>
                <a:rPr kumimoji="1" lang="en-US" sz="1000"/>
                <a:t>inhibits gallbladder</a:t>
              </a:r>
            </a:p>
          </p:txBody>
        </p:sp>
        <p:sp>
          <p:nvSpPr>
            <p:cNvPr id="247846" name="Text Box 38"/>
            <p:cNvSpPr txBox="1">
              <a:spLocks noChangeArrowheads="1"/>
            </p:cNvSpPr>
            <p:nvPr/>
          </p:nvSpPr>
          <p:spPr bwMode="auto">
            <a:xfrm>
              <a:off x="3567" y="3179"/>
              <a:ext cx="682"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Stimulates</a:t>
              </a:r>
            </a:p>
            <a:p>
              <a:pPr algn="ctr" eaLnBrk="0" hangingPunct="0"/>
              <a:r>
                <a:rPr kumimoji="1" lang="en-US" sz="1000"/>
                <a:t>adrenal medulla</a:t>
              </a:r>
            </a:p>
          </p:txBody>
        </p:sp>
        <p:sp>
          <p:nvSpPr>
            <p:cNvPr id="247847" name="Text Box 39"/>
            <p:cNvSpPr txBox="1">
              <a:spLocks noChangeArrowheads="1"/>
            </p:cNvSpPr>
            <p:nvPr/>
          </p:nvSpPr>
          <p:spPr bwMode="auto">
            <a:xfrm>
              <a:off x="3591" y="3468"/>
              <a:ext cx="713"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Inhibits emptying</a:t>
              </a:r>
            </a:p>
            <a:p>
              <a:pPr algn="ctr" eaLnBrk="0" hangingPunct="0"/>
              <a:r>
                <a:rPr kumimoji="1" lang="en-US" sz="1000"/>
                <a:t>of bladder</a:t>
              </a:r>
            </a:p>
          </p:txBody>
        </p:sp>
        <p:sp>
          <p:nvSpPr>
            <p:cNvPr id="247848" name="Text Box 40"/>
            <p:cNvSpPr txBox="1">
              <a:spLocks noChangeArrowheads="1"/>
            </p:cNvSpPr>
            <p:nvPr/>
          </p:nvSpPr>
          <p:spPr bwMode="auto">
            <a:xfrm>
              <a:off x="3452" y="3763"/>
              <a:ext cx="1035"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dirty="0"/>
                <a:t>Promotes ejaculation and </a:t>
              </a:r>
            </a:p>
            <a:p>
              <a:pPr algn="ctr" eaLnBrk="0" hangingPunct="0"/>
              <a:r>
                <a:rPr kumimoji="1" lang="en-US" sz="1000" dirty="0"/>
                <a:t>vaginal contractions</a:t>
              </a:r>
            </a:p>
          </p:txBody>
        </p:sp>
        <p:sp>
          <p:nvSpPr>
            <p:cNvPr id="247849" name="AutoShape 41"/>
            <p:cNvSpPr>
              <a:spLocks/>
            </p:cNvSpPr>
            <p:nvPr/>
          </p:nvSpPr>
          <p:spPr bwMode="auto">
            <a:xfrm>
              <a:off x="3072" y="3408"/>
              <a:ext cx="96" cy="288"/>
            </a:xfrm>
            <a:prstGeom prst="rightBrace">
              <a:avLst>
                <a:gd name="adj1" fmla="val 2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50" name="Text Box 42"/>
            <p:cNvSpPr txBox="1">
              <a:spLocks noChangeArrowheads="1"/>
            </p:cNvSpPr>
            <p:nvPr/>
          </p:nvSpPr>
          <p:spPr bwMode="auto">
            <a:xfrm>
              <a:off x="3066" y="3819"/>
              <a:ext cx="34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Sacral</a:t>
              </a:r>
            </a:p>
          </p:txBody>
        </p:sp>
        <p:sp>
          <p:nvSpPr>
            <p:cNvPr id="247851" name="Line 43"/>
            <p:cNvSpPr>
              <a:spLocks noChangeShapeType="1"/>
            </p:cNvSpPr>
            <p:nvPr/>
          </p:nvSpPr>
          <p:spPr bwMode="auto">
            <a:xfrm>
              <a:off x="3160" y="3544"/>
              <a:ext cx="48"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247852" name="Text Box 44"/>
            <p:cNvSpPr txBox="1">
              <a:spLocks noChangeArrowheads="1"/>
            </p:cNvSpPr>
            <p:nvPr/>
          </p:nvSpPr>
          <p:spPr bwMode="auto">
            <a:xfrm>
              <a:off x="4520" y="1072"/>
              <a:ext cx="100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Location of</a:t>
              </a:r>
            </a:p>
            <a:p>
              <a:pPr eaLnBrk="0" hangingPunct="0"/>
              <a:r>
                <a:rPr kumimoji="1" lang="en-US" sz="1000" b="1"/>
                <a:t>preganglionic neurons:</a:t>
              </a:r>
            </a:p>
            <a:p>
              <a:pPr eaLnBrk="0" hangingPunct="0"/>
              <a:r>
                <a:rPr kumimoji="1" lang="en-US" sz="1000"/>
                <a:t>thoracic and lumbar</a:t>
              </a:r>
            </a:p>
            <a:p>
              <a:pPr eaLnBrk="0" hangingPunct="0"/>
              <a:r>
                <a:rPr kumimoji="1" lang="en-US" sz="1000"/>
                <a:t>segments of spinal cord</a:t>
              </a:r>
            </a:p>
          </p:txBody>
        </p:sp>
        <p:sp>
          <p:nvSpPr>
            <p:cNvPr id="247853" name="Text Box 45"/>
            <p:cNvSpPr txBox="1">
              <a:spLocks noChangeArrowheads="1"/>
            </p:cNvSpPr>
            <p:nvPr/>
          </p:nvSpPr>
          <p:spPr bwMode="auto">
            <a:xfrm>
              <a:off x="4512" y="1614"/>
              <a:ext cx="1003"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Neurotransmitter</a:t>
              </a:r>
            </a:p>
            <a:p>
              <a:pPr eaLnBrk="0" hangingPunct="0"/>
              <a:r>
                <a:rPr kumimoji="1" lang="en-US" sz="1000" b="1"/>
                <a:t>released by</a:t>
              </a:r>
            </a:p>
            <a:p>
              <a:pPr eaLnBrk="0" hangingPunct="0"/>
              <a:r>
                <a:rPr kumimoji="1" lang="en-US" sz="1000" b="1"/>
                <a:t>preganglionic neurons:</a:t>
              </a:r>
              <a:endParaRPr kumimoji="1" lang="en-US" sz="1000"/>
            </a:p>
            <a:p>
              <a:pPr eaLnBrk="0" hangingPunct="0"/>
              <a:r>
                <a:rPr kumimoji="1" lang="en-US" sz="1000"/>
                <a:t>acetylcholine</a:t>
              </a:r>
            </a:p>
          </p:txBody>
        </p:sp>
        <p:sp>
          <p:nvSpPr>
            <p:cNvPr id="247854" name="Text Box 46"/>
            <p:cNvSpPr txBox="1">
              <a:spLocks noChangeArrowheads="1"/>
            </p:cNvSpPr>
            <p:nvPr/>
          </p:nvSpPr>
          <p:spPr bwMode="auto">
            <a:xfrm>
              <a:off x="4512" y="2326"/>
              <a:ext cx="1048" cy="634"/>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Location of</a:t>
              </a:r>
            </a:p>
            <a:p>
              <a:pPr eaLnBrk="0" hangingPunct="0"/>
              <a:r>
                <a:rPr kumimoji="1" lang="en-US" sz="1000" b="1"/>
                <a:t>postganglionic neurons:</a:t>
              </a:r>
            </a:p>
            <a:p>
              <a:pPr eaLnBrk="0" hangingPunct="0"/>
              <a:r>
                <a:rPr kumimoji="1" lang="en-US" sz="1000"/>
                <a:t>some in ganglia close to</a:t>
              </a:r>
            </a:p>
            <a:p>
              <a:pPr eaLnBrk="0" hangingPunct="0"/>
              <a:r>
                <a:rPr kumimoji="1" lang="en-US" sz="1000"/>
                <a:t>target organs; others in</a:t>
              </a:r>
            </a:p>
            <a:p>
              <a:pPr eaLnBrk="0" hangingPunct="0"/>
              <a:r>
                <a:rPr kumimoji="1" lang="en-US" sz="1000"/>
                <a:t>a chain of ganglia near </a:t>
              </a:r>
            </a:p>
            <a:p>
              <a:pPr eaLnBrk="0" hangingPunct="0"/>
              <a:r>
                <a:rPr kumimoji="1" lang="en-US" sz="1000"/>
                <a:t>spinal cord</a:t>
              </a:r>
            </a:p>
          </p:txBody>
        </p:sp>
        <p:sp>
          <p:nvSpPr>
            <p:cNvPr id="247855" name="Text Box 47"/>
            <p:cNvSpPr txBox="1">
              <a:spLocks noChangeArrowheads="1"/>
            </p:cNvSpPr>
            <p:nvPr/>
          </p:nvSpPr>
          <p:spPr bwMode="auto">
            <a:xfrm>
              <a:off x="4504" y="3142"/>
              <a:ext cx="1048"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Neurotransmitter</a:t>
              </a:r>
            </a:p>
            <a:p>
              <a:pPr eaLnBrk="0" hangingPunct="0"/>
              <a:r>
                <a:rPr kumimoji="1" lang="en-US" sz="1000" b="1"/>
                <a:t>released by</a:t>
              </a:r>
            </a:p>
            <a:p>
              <a:pPr eaLnBrk="0" hangingPunct="0"/>
              <a:r>
                <a:rPr kumimoji="1" lang="en-US" sz="1000" b="1"/>
                <a:t>postganglionic neurons:</a:t>
              </a:r>
            </a:p>
            <a:p>
              <a:pPr eaLnBrk="0" hangingPunct="0"/>
              <a:r>
                <a:rPr kumimoji="1" lang="en-US" sz="1000"/>
                <a:t>norepinephrine</a:t>
              </a:r>
            </a:p>
          </p:txBody>
        </p:sp>
      </p:grpSp>
    </p:spTree>
    <p:extLst>
      <p:ext uri="{BB962C8B-B14F-4D97-AF65-F5344CB8AC3E}">
        <p14:creationId xmlns:p14="http://schemas.microsoft.com/office/powerpoint/2010/main" val="468464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2" descr="\\BUFFALO\Data\Graphic Science\Projects\Smarter UK\Activity development\hot seat\neuron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0" y="305873"/>
            <a:ext cx="9721079" cy="65253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98570" y="305873"/>
            <a:ext cx="5245026" cy="584775"/>
          </a:xfrm>
          <a:prstGeom prst="rect">
            <a:avLst/>
          </a:prstGeom>
          <a:noFill/>
        </p:spPr>
        <p:txBody>
          <a:bodyPr wrap="none" rtlCol="0">
            <a:spAutoFit/>
          </a:bodyPr>
          <a:lstStyle/>
          <a:p>
            <a:r>
              <a:rPr lang="en-GB" sz="1600" dirty="0" smtClean="0">
                <a:solidFill>
                  <a:srgbClr val="FFFF00"/>
                </a:solidFill>
              </a:rPr>
              <a:t>the cells of the nervous system are called </a:t>
            </a:r>
            <a:r>
              <a:rPr lang="en-GB" sz="2400" dirty="0" smtClean="0">
                <a:solidFill>
                  <a:srgbClr val="FFFF00"/>
                </a:solidFill>
              </a:rPr>
              <a:t> </a:t>
            </a:r>
            <a:r>
              <a:rPr lang="en-GB" sz="3200" dirty="0" smtClean="0">
                <a:solidFill>
                  <a:srgbClr val="FFFF00"/>
                </a:solidFill>
              </a:rPr>
              <a:t>neurons</a:t>
            </a:r>
            <a:endParaRPr lang="en-GB" sz="2400" dirty="0">
              <a:solidFill>
                <a:srgbClr val="FFFF00"/>
              </a:solidFill>
            </a:endParaRPr>
          </a:p>
        </p:txBody>
      </p:sp>
      <p:sp>
        <p:nvSpPr>
          <p:cNvPr id="7" name="TextBox 6"/>
          <p:cNvSpPr txBox="1"/>
          <p:nvPr/>
        </p:nvSpPr>
        <p:spPr>
          <a:xfrm>
            <a:off x="3161569" y="3792235"/>
            <a:ext cx="1051891" cy="369332"/>
          </a:xfrm>
          <a:prstGeom prst="rect">
            <a:avLst/>
          </a:prstGeom>
          <a:noFill/>
        </p:spPr>
        <p:txBody>
          <a:bodyPr wrap="none" rtlCol="0">
            <a:spAutoFit/>
          </a:bodyPr>
          <a:lstStyle/>
          <a:p>
            <a:r>
              <a:rPr lang="en-GB" dirty="0" smtClean="0"/>
              <a:t>cell body</a:t>
            </a:r>
            <a:endParaRPr lang="en-GB" sz="2800" dirty="0"/>
          </a:p>
        </p:txBody>
      </p:sp>
      <p:sp>
        <p:nvSpPr>
          <p:cNvPr id="8" name="TextBox 7"/>
          <p:cNvSpPr txBox="1"/>
          <p:nvPr/>
        </p:nvSpPr>
        <p:spPr>
          <a:xfrm>
            <a:off x="5059711" y="5733256"/>
            <a:ext cx="678776" cy="400110"/>
          </a:xfrm>
          <a:prstGeom prst="rect">
            <a:avLst/>
          </a:prstGeom>
          <a:noFill/>
        </p:spPr>
        <p:txBody>
          <a:bodyPr wrap="none" rtlCol="0">
            <a:spAutoFit/>
          </a:bodyPr>
          <a:lstStyle/>
          <a:p>
            <a:r>
              <a:rPr lang="en-GB" sz="2000" dirty="0" smtClean="0"/>
              <a:t>axon</a:t>
            </a:r>
            <a:endParaRPr lang="en-GB" sz="3200" dirty="0"/>
          </a:p>
        </p:txBody>
      </p:sp>
      <p:sp>
        <p:nvSpPr>
          <p:cNvPr id="9" name="TextBox 8"/>
          <p:cNvSpPr txBox="1"/>
          <p:nvPr/>
        </p:nvSpPr>
        <p:spPr>
          <a:xfrm>
            <a:off x="5146804" y="2708920"/>
            <a:ext cx="1513428" cy="369332"/>
          </a:xfrm>
          <a:prstGeom prst="rect">
            <a:avLst/>
          </a:prstGeom>
          <a:noFill/>
        </p:spPr>
        <p:txBody>
          <a:bodyPr wrap="none" rtlCol="0">
            <a:spAutoFit/>
          </a:bodyPr>
          <a:lstStyle/>
          <a:p>
            <a:r>
              <a:rPr lang="en-GB" dirty="0" smtClean="0"/>
              <a:t>myelin sheath</a:t>
            </a:r>
            <a:endParaRPr lang="en-GB" sz="2800" dirty="0"/>
          </a:p>
        </p:txBody>
      </p:sp>
      <p:sp>
        <p:nvSpPr>
          <p:cNvPr id="10" name="TextBox 9"/>
          <p:cNvSpPr txBox="1"/>
          <p:nvPr/>
        </p:nvSpPr>
        <p:spPr>
          <a:xfrm>
            <a:off x="4213459" y="2077502"/>
            <a:ext cx="1078244" cy="369332"/>
          </a:xfrm>
          <a:prstGeom prst="rect">
            <a:avLst/>
          </a:prstGeom>
          <a:noFill/>
        </p:spPr>
        <p:txBody>
          <a:bodyPr wrap="none" rtlCol="0">
            <a:spAutoFit/>
          </a:bodyPr>
          <a:lstStyle/>
          <a:p>
            <a:r>
              <a:rPr lang="en-GB" dirty="0" smtClean="0"/>
              <a:t>dendrites</a:t>
            </a:r>
            <a:endParaRPr lang="en-GB" sz="2800" dirty="0"/>
          </a:p>
        </p:txBody>
      </p:sp>
      <p:sp>
        <p:nvSpPr>
          <p:cNvPr id="11" name="TextBox 10"/>
          <p:cNvSpPr txBox="1"/>
          <p:nvPr/>
        </p:nvSpPr>
        <p:spPr>
          <a:xfrm>
            <a:off x="5774220" y="1497030"/>
            <a:ext cx="2326279" cy="830997"/>
          </a:xfrm>
          <a:prstGeom prst="rect">
            <a:avLst/>
          </a:prstGeom>
          <a:noFill/>
        </p:spPr>
        <p:txBody>
          <a:bodyPr wrap="none" rtlCol="0">
            <a:spAutoFit/>
          </a:bodyPr>
          <a:lstStyle/>
          <a:p>
            <a:r>
              <a:rPr lang="en-GB" dirty="0"/>
              <a:t>a</a:t>
            </a:r>
            <a:r>
              <a:rPr lang="en-GB" dirty="0" smtClean="0"/>
              <a:t>xon terminals</a:t>
            </a:r>
          </a:p>
          <a:p>
            <a:r>
              <a:rPr lang="en-GB" dirty="0"/>
              <a:t>(</a:t>
            </a:r>
            <a:r>
              <a:rPr lang="en-GB" dirty="0" smtClean="0"/>
              <a:t>nerve endings)</a:t>
            </a:r>
            <a:endParaRPr lang="en-GB" sz="2800" dirty="0"/>
          </a:p>
        </p:txBody>
      </p:sp>
      <p:sp>
        <p:nvSpPr>
          <p:cNvPr id="14" name="TextBox 13"/>
          <p:cNvSpPr txBox="1"/>
          <p:nvPr/>
        </p:nvSpPr>
        <p:spPr>
          <a:xfrm>
            <a:off x="467544" y="4427820"/>
            <a:ext cx="906017" cy="369332"/>
          </a:xfrm>
          <a:prstGeom prst="rect">
            <a:avLst/>
          </a:prstGeom>
          <a:noFill/>
        </p:spPr>
        <p:txBody>
          <a:bodyPr wrap="none" rtlCol="0">
            <a:spAutoFit/>
          </a:bodyPr>
          <a:lstStyle/>
          <a:p>
            <a:r>
              <a:rPr lang="en-GB" dirty="0" smtClean="0"/>
              <a:t>nucleus</a:t>
            </a:r>
            <a:endParaRPr lang="en-GB" sz="2800" dirty="0"/>
          </a:p>
        </p:txBody>
      </p:sp>
      <p:cxnSp>
        <p:nvCxnSpPr>
          <p:cNvPr id="3" name="Curved Connector 2"/>
          <p:cNvCxnSpPr/>
          <p:nvPr/>
        </p:nvCxnSpPr>
        <p:spPr>
          <a:xfrm flipV="1">
            <a:off x="6557999" y="2866638"/>
            <a:ext cx="1137303" cy="58306"/>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6168389" y="3051304"/>
            <a:ext cx="958261" cy="449704"/>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6200000" flipH="1">
            <a:off x="5889035" y="3336100"/>
            <a:ext cx="864096" cy="473831"/>
          </a:xfrm>
          <a:prstGeom prst="curvedConnector3">
            <a:avLst>
              <a:gd name="adj1" fmla="val 4853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5400000" flipH="1" flipV="1">
            <a:off x="5416018" y="4222684"/>
            <a:ext cx="2068834" cy="1352429"/>
          </a:xfrm>
          <a:prstGeom prst="curvedConnector3">
            <a:avLst>
              <a:gd name="adj1" fmla="val -1565"/>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8" idx="1"/>
          </p:cNvCxnSpPr>
          <p:nvPr/>
        </p:nvCxnSpPr>
        <p:spPr>
          <a:xfrm rot="10800000">
            <a:off x="2728981" y="4497339"/>
            <a:ext cx="2330731" cy="1435972"/>
          </a:xfrm>
          <a:prstGeom prst="curvedConnector3">
            <a:avLst>
              <a:gd name="adj1" fmla="val 111028"/>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42" name="Curved Connector 1041"/>
          <p:cNvCxnSpPr/>
          <p:nvPr/>
        </p:nvCxnSpPr>
        <p:spPr>
          <a:xfrm rot="10800000">
            <a:off x="3419872" y="1747556"/>
            <a:ext cx="515614" cy="329947"/>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4" name="Curved Connector 1043"/>
          <p:cNvCxnSpPr/>
          <p:nvPr/>
        </p:nvCxnSpPr>
        <p:spPr>
          <a:xfrm rot="10800000" flipV="1">
            <a:off x="3491881" y="2262168"/>
            <a:ext cx="721579" cy="302736"/>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6" name="Curved Connector 1045"/>
          <p:cNvCxnSpPr/>
          <p:nvPr/>
        </p:nvCxnSpPr>
        <p:spPr>
          <a:xfrm rot="5400000">
            <a:off x="3613240" y="2686264"/>
            <a:ext cx="1054174" cy="575314"/>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8" name="Curved Connector 1047"/>
          <p:cNvCxnSpPr>
            <a:stCxn id="7" idx="1"/>
          </p:cNvCxnSpPr>
          <p:nvPr/>
        </p:nvCxnSpPr>
        <p:spPr>
          <a:xfrm rot="10800000">
            <a:off x="2339755" y="3356995"/>
            <a:ext cx="821815" cy="619907"/>
          </a:xfrm>
          <a:prstGeom prst="curvedConnector3">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0" name="Curved Connector 1049"/>
          <p:cNvCxnSpPr/>
          <p:nvPr/>
        </p:nvCxnSpPr>
        <p:spPr>
          <a:xfrm rot="5400000" flipH="1" flipV="1">
            <a:off x="869478" y="3387105"/>
            <a:ext cx="1356372" cy="864096"/>
          </a:xfrm>
          <a:prstGeom prst="curvedConnector3">
            <a:avLst/>
          </a:prstGeom>
          <a:ln>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2" name="Curved Connector 1051"/>
          <p:cNvCxnSpPr/>
          <p:nvPr/>
        </p:nvCxnSpPr>
        <p:spPr>
          <a:xfrm flipV="1">
            <a:off x="7179826" y="1329009"/>
            <a:ext cx="675020" cy="168022"/>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853" y="-2789"/>
            <a:ext cx="2820003" cy="400110"/>
          </a:xfrm>
          <a:prstGeom prst="rect">
            <a:avLst/>
          </a:prstGeom>
          <a:noFill/>
        </p:spPr>
        <p:txBody>
          <a:bodyPr wrap="none" rtlCol="0">
            <a:spAutoFit/>
          </a:bodyPr>
          <a:lstStyle/>
          <a:p>
            <a:r>
              <a:rPr lang="en-GB" sz="2000" b="1" dirty="0" smtClean="0"/>
              <a:t>Structure of a </a:t>
            </a:r>
            <a:r>
              <a:rPr lang="en-GB" sz="2000" b="1" dirty="0"/>
              <a:t>N</a:t>
            </a:r>
            <a:r>
              <a:rPr lang="en-GB" sz="2000" b="1" dirty="0" smtClean="0"/>
              <a:t>euron</a:t>
            </a:r>
            <a:endParaRPr lang="en-GB" sz="2000" b="1" dirty="0"/>
          </a:p>
        </p:txBody>
      </p:sp>
    </p:spTree>
    <p:extLst>
      <p:ext uri="{BB962C8B-B14F-4D97-AF65-F5344CB8AC3E}">
        <p14:creationId xmlns:p14="http://schemas.microsoft.com/office/powerpoint/2010/main" val="1306976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Rounded Rectangle 129"/>
          <p:cNvSpPr/>
          <p:nvPr/>
        </p:nvSpPr>
        <p:spPr>
          <a:xfrm rot="489413">
            <a:off x="3585622" y="1005241"/>
            <a:ext cx="1344099" cy="40219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sense organ</a:t>
            </a:r>
            <a:endParaRPr lang="en-GB" sz="1600" dirty="0"/>
          </a:p>
        </p:txBody>
      </p:sp>
      <p:sp>
        <p:nvSpPr>
          <p:cNvPr id="91" name="Rounded Rectangle 90"/>
          <p:cNvSpPr/>
          <p:nvPr/>
        </p:nvSpPr>
        <p:spPr>
          <a:xfrm rot="20737622">
            <a:off x="669016" y="4522460"/>
            <a:ext cx="1344099" cy="402193"/>
          </a:xfrm>
          <a:prstGeom prst="roundRect">
            <a:avLst>
              <a:gd name="adj" fmla="val 33922"/>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muscle</a:t>
            </a:r>
            <a:endParaRPr lang="en-GB" dirty="0"/>
          </a:p>
        </p:txBody>
      </p:sp>
      <p:sp>
        <p:nvSpPr>
          <p:cNvPr id="2" name="Title 1"/>
          <p:cNvSpPr>
            <a:spLocks noGrp="1"/>
          </p:cNvSpPr>
          <p:nvPr>
            <p:ph type="title"/>
          </p:nvPr>
        </p:nvSpPr>
        <p:spPr>
          <a:xfrm>
            <a:off x="4618727" y="116632"/>
            <a:ext cx="4345761" cy="711696"/>
          </a:xfrm>
        </p:spPr>
        <p:txBody>
          <a:bodyPr>
            <a:normAutofit/>
          </a:bodyPr>
          <a:lstStyle/>
          <a:p>
            <a:pPr algn="l"/>
            <a:r>
              <a:rPr lang="en-GB" sz="1600" dirty="0">
                <a:solidFill>
                  <a:srgbClr val="FFFF00"/>
                </a:solidFill>
              </a:rPr>
              <a:t>t</a:t>
            </a:r>
            <a:r>
              <a:rPr lang="en-GB" sz="1600" dirty="0" smtClean="0">
                <a:solidFill>
                  <a:srgbClr val="FFFF00"/>
                </a:solidFill>
              </a:rPr>
              <a:t>here are different </a:t>
            </a:r>
            <a:r>
              <a:rPr lang="en-GB" sz="3200" dirty="0" smtClean="0">
                <a:solidFill>
                  <a:srgbClr val="FFFF00"/>
                </a:solidFill>
              </a:rPr>
              <a:t>types</a:t>
            </a:r>
            <a:r>
              <a:rPr lang="en-GB" sz="1800" dirty="0" smtClean="0">
                <a:solidFill>
                  <a:srgbClr val="FFFF00"/>
                </a:solidFill>
              </a:rPr>
              <a:t> of </a:t>
            </a:r>
            <a:r>
              <a:rPr lang="en-GB" sz="3200" dirty="0" smtClean="0">
                <a:solidFill>
                  <a:srgbClr val="FFFF00"/>
                </a:solidFill>
              </a:rPr>
              <a:t>neurons</a:t>
            </a:r>
            <a:endParaRPr lang="en-GB" sz="3200" dirty="0">
              <a:solidFill>
                <a:srgbClr val="FFFF00"/>
              </a:solidFill>
            </a:endParaRPr>
          </a:p>
        </p:txBody>
      </p:sp>
      <p:pic>
        <p:nvPicPr>
          <p:cNvPr id="1027" name="Picture 3" descr="\\BUFFALO\Data\Graphic Science\Projects\Smarter UK\Activity development\hot seat\interneur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0248" y="1096302"/>
            <a:ext cx="1080120" cy="39888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FFALO\Data\Graphic Science\Projects\Smarter UK\Activity development\hot seat\motor neur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202">
            <a:off x="314179" y="107451"/>
            <a:ext cx="2253378" cy="46038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FFALO\Data\Graphic Science\Projects\Smarter UK\Activity development\hot seat\sensory neur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140713"/>
            <a:ext cx="1247679" cy="4232503"/>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p:nvPr/>
        </p:nvSpPr>
        <p:spPr>
          <a:xfrm rot="21386145">
            <a:off x="7959289" y="2721751"/>
            <a:ext cx="457200" cy="1427889"/>
          </a:xfrm>
          <a:custGeom>
            <a:avLst/>
            <a:gdLst>
              <a:gd name="connsiteX0" fmla="*/ 37322 w 457200"/>
              <a:gd name="connsiteY0" fmla="*/ 9331 h 1642188"/>
              <a:gd name="connsiteX1" fmla="*/ 186612 w 457200"/>
              <a:gd name="connsiteY1" fmla="*/ 102637 h 1642188"/>
              <a:gd name="connsiteX2" fmla="*/ 298579 w 457200"/>
              <a:gd name="connsiteY2" fmla="*/ 111967 h 1642188"/>
              <a:gd name="connsiteX3" fmla="*/ 457200 w 457200"/>
              <a:gd name="connsiteY3" fmla="*/ 0 h 1642188"/>
              <a:gd name="connsiteX4" fmla="*/ 223934 w 457200"/>
              <a:gd name="connsiteY4" fmla="*/ 1091682 h 1642188"/>
              <a:gd name="connsiteX5" fmla="*/ 373224 w 457200"/>
              <a:gd name="connsiteY5" fmla="*/ 1129004 h 1642188"/>
              <a:gd name="connsiteX6" fmla="*/ 177281 w 457200"/>
              <a:gd name="connsiteY6" fmla="*/ 1642188 h 1642188"/>
              <a:gd name="connsiteX7" fmla="*/ 0 w 457200"/>
              <a:gd name="connsiteY7" fmla="*/ 1091682 h 1642188"/>
              <a:gd name="connsiteX8" fmla="*/ 149290 w 457200"/>
              <a:gd name="connsiteY8" fmla="*/ 1073020 h 1642188"/>
              <a:gd name="connsiteX9" fmla="*/ 37322 w 457200"/>
              <a:gd name="connsiteY9" fmla="*/ 9331 h 1642188"/>
              <a:gd name="connsiteX0" fmla="*/ 37322 w 457200"/>
              <a:gd name="connsiteY0" fmla="*/ 9331 h 1642188"/>
              <a:gd name="connsiteX1" fmla="*/ 186612 w 457200"/>
              <a:gd name="connsiteY1" fmla="*/ 102637 h 1642188"/>
              <a:gd name="connsiteX2" fmla="*/ 298579 w 457200"/>
              <a:gd name="connsiteY2" fmla="*/ 111967 h 1642188"/>
              <a:gd name="connsiteX3" fmla="*/ 457200 w 457200"/>
              <a:gd name="connsiteY3" fmla="*/ 0 h 1642188"/>
              <a:gd name="connsiteX4" fmla="*/ 223934 w 457200"/>
              <a:gd name="connsiteY4" fmla="*/ 1091682 h 1642188"/>
              <a:gd name="connsiteX5" fmla="*/ 373224 w 457200"/>
              <a:gd name="connsiteY5" fmla="*/ 1129004 h 1642188"/>
              <a:gd name="connsiteX6" fmla="*/ 177281 w 457200"/>
              <a:gd name="connsiteY6" fmla="*/ 1642188 h 1642188"/>
              <a:gd name="connsiteX7" fmla="*/ 0 w 457200"/>
              <a:gd name="connsiteY7" fmla="*/ 1091682 h 1642188"/>
              <a:gd name="connsiteX8" fmla="*/ 149290 w 457200"/>
              <a:gd name="connsiteY8" fmla="*/ 1098420 h 1642188"/>
              <a:gd name="connsiteX9" fmla="*/ 37322 w 457200"/>
              <a:gd name="connsiteY9" fmla="*/ 9331 h 1642188"/>
              <a:gd name="connsiteX0" fmla="*/ 37322 w 457200"/>
              <a:gd name="connsiteY0" fmla="*/ 9331 h 1642188"/>
              <a:gd name="connsiteX1" fmla="*/ 186612 w 457200"/>
              <a:gd name="connsiteY1" fmla="*/ 102637 h 1642188"/>
              <a:gd name="connsiteX2" fmla="*/ 298579 w 457200"/>
              <a:gd name="connsiteY2" fmla="*/ 111967 h 1642188"/>
              <a:gd name="connsiteX3" fmla="*/ 457200 w 457200"/>
              <a:gd name="connsiteY3" fmla="*/ 0 h 1642188"/>
              <a:gd name="connsiteX4" fmla="*/ 220759 w 457200"/>
              <a:gd name="connsiteY4" fmla="*/ 1107557 h 1642188"/>
              <a:gd name="connsiteX5" fmla="*/ 373224 w 457200"/>
              <a:gd name="connsiteY5" fmla="*/ 1129004 h 1642188"/>
              <a:gd name="connsiteX6" fmla="*/ 177281 w 457200"/>
              <a:gd name="connsiteY6" fmla="*/ 1642188 h 1642188"/>
              <a:gd name="connsiteX7" fmla="*/ 0 w 457200"/>
              <a:gd name="connsiteY7" fmla="*/ 1091682 h 1642188"/>
              <a:gd name="connsiteX8" fmla="*/ 149290 w 457200"/>
              <a:gd name="connsiteY8" fmla="*/ 1098420 h 1642188"/>
              <a:gd name="connsiteX9" fmla="*/ 37322 w 457200"/>
              <a:gd name="connsiteY9" fmla="*/ 9331 h 1642188"/>
              <a:gd name="connsiteX0" fmla="*/ 37322 w 457200"/>
              <a:gd name="connsiteY0" fmla="*/ 9331 h 1642188"/>
              <a:gd name="connsiteX1" fmla="*/ 186612 w 457200"/>
              <a:gd name="connsiteY1" fmla="*/ 102637 h 1642188"/>
              <a:gd name="connsiteX2" fmla="*/ 292229 w 457200"/>
              <a:gd name="connsiteY2" fmla="*/ 131017 h 1642188"/>
              <a:gd name="connsiteX3" fmla="*/ 457200 w 457200"/>
              <a:gd name="connsiteY3" fmla="*/ 0 h 1642188"/>
              <a:gd name="connsiteX4" fmla="*/ 220759 w 457200"/>
              <a:gd name="connsiteY4" fmla="*/ 1107557 h 1642188"/>
              <a:gd name="connsiteX5" fmla="*/ 373224 w 457200"/>
              <a:gd name="connsiteY5" fmla="*/ 1129004 h 1642188"/>
              <a:gd name="connsiteX6" fmla="*/ 177281 w 457200"/>
              <a:gd name="connsiteY6" fmla="*/ 1642188 h 1642188"/>
              <a:gd name="connsiteX7" fmla="*/ 0 w 457200"/>
              <a:gd name="connsiteY7" fmla="*/ 1091682 h 1642188"/>
              <a:gd name="connsiteX8" fmla="*/ 149290 w 457200"/>
              <a:gd name="connsiteY8" fmla="*/ 1098420 h 1642188"/>
              <a:gd name="connsiteX9" fmla="*/ 37322 w 457200"/>
              <a:gd name="connsiteY9" fmla="*/ 9331 h 1642188"/>
              <a:gd name="connsiteX0" fmla="*/ 37322 w 457200"/>
              <a:gd name="connsiteY0" fmla="*/ 9331 h 1642188"/>
              <a:gd name="connsiteX1" fmla="*/ 186612 w 457200"/>
              <a:gd name="connsiteY1" fmla="*/ 102637 h 1642188"/>
              <a:gd name="connsiteX2" fmla="*/ 292229 w 457200"/>
              <a:gd name="connsiteY2" fmla="*/ 131017 h 1642188"/>
              <a:gd name="connsiteX3" fmla="*/ 457200 w 457200"/>
              <a:gd name="connsiteY3" fmla="*/ 0 h 1642188"/>
              <a:gd name="connsiteX4" fmla="*/ 220759 w 457200"/>
              <a:gd name="connsiteY4" fmla="*/ 1107557 h 1642188"/>
              <a:gd name="connsiteX5" fmla="*/ 373224 w 457200"/>
              <a:gd name="connsiteY5" fmla="*/ 1129004 h 1642188"/>
              <a:gd name="connsiteX6" fmla="*/ 177281 w 457200"/>
              <a:gd name="connsiteY6" fmla="*/ 1642188 h 1642188"/>
              <a:gd name="connsiteX7" fmla="*/ 0 w 457200"/>
              <a:gd name="connsiteY7" fmla="*/ 1091682 h 1642188"/>
              <a:gd name="connsiteX8" fmla="*/ 149290 w 457200"/>
              <a:gd name="connsiteY8" fmla="*/ 1098420 h 1642188"/>
              <a:gd name="connsiteX9" fmla="*/ 37322 w 457200"/>
              <a:gd name="connsiteY9" fmla="*/ 9331 h 1642188"/>
              <a:gd name="connsiteX0" fmla="*/ 37322 w 457200"/>
              <a:gd name="connsiteY0" fmla="*/ 9331 h 1642188"/>
              <a:gd name="connsiteX1" fmla="*/ 186612 w 457200"/>
              <a:gd name="connsiteY1" fmla="*/ 102637 h 1642188"/>
              <a:gd name="connsiteX2" fmla="*/ 333504 w 457200"/>
              <a:gd name="connsiteY2" fmla="*/ 102442 h 1642188"/>
              <a:gd name="connsiteX3" fmla="*/ 457200 w 457200"/>
              <a:gd name="connsiteY3" fmla="*/ 0 h 1642188"/>
              <a:gd name="connsiteX4" fmla="*/ 220759 w 457200"/>
              <a:gd name="connsiteY4" fmla="*/ 1107557 h 1642188"/>
              <a:gd name="connsiteX5" fmla="*/ 373224 w 457200"/>
              <a:gd name="connsiteY5" fmla="*/ 1129004 h 1642188"/>
              <a:gd name="connsiteX6" fmla="*/ 177281 w 457200"/>
              <a:gd name="connsiteY6" fmla="*/ 1642188 h 1642188"/>
              <a:gd name="connsiteX7" fmla="*/ 0 w 457200"/>
              <a:gd name="connsiteY7" fmla="*/ 1091682 h 1642188"/>
              <a:gd name="connsiteX8" fmla="*/ 149290 w 457200"/>
              <a:gd name="connsiteY8" fmla="*/ 1098420 h 1642188"/>
              <a:gd name="connsiteX9" fmla="*/ 37322 w 457200"/>
              <a:gd name="connsiteY9" fmla="*/ 9331 h 1642188"/>
              <a:gd name="connsiteX0" fmla="*/ 37322 w 457200"/>
              <a:gd name="connsiteY0" fmla="*/ 9331 h 1642188"/>
              <a:gd name="connsiteX1" fmla="*/ 186612 w 457200"/>
              <a:gd name="connsiteY1" fmla="*/ 102637 h 1642188"/>
              <a:gd name="connsiteX2" fmla="*/ 333504 w 457200"/>
              <a:gd name="connsiteY2" fmla="*/ 102442 h 1642188"/>
              <a:gd name="connsiteX3" fmla="*/ 457200 w 457200"/>
              <a:gd name="connsiteY3" fmla="*/ 0 h 1642188"/>
              <a:gd name="connsiteX4" fmla="*/ 220759 w 457200"/>
              <a:gd name="connsiteY4" fmla="*/ 1107557 h 1642188"/>
              <a:gd name="connsiteX5" fmla="*/ 373224 w 457200"/>
              <a:gd name="connsiteY5" fmla="*/ 1129004 h 1642188"/>
              <a:gd name="connsiteX6" fmla="*/ 177281 w 457200"/>
              <a:gd name="connsiteY6" fmla="*/ 1642188 h 1642188"/>
              <a:gd name="connsiteX7" fmla="*/ 0 w 457200"/>
              <a:gd name="connsiteY7" fmla="*/ 1091682 h 1642188"/>
              <a:gd name="connsiteX8" fmla="*/ 149290 w 457200"/>
              <a:gd name="connsiteY8" fmla="*/ 1098420 h 1642188"/>
              <a:gd name="connsiteX9" fmla="*/ 37322 w 457200"/>
              <a:gd name="connsiteY9" fmla="*/ 9331 h 164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00" h="1642188">
                <a:moveTo>
                  <a:pt x="37322" y="9331"/>
                </a:moveTo>
                <a:lnTo>
                  <a:pt x="186612" y="102637"/>
                </a:lnTo>
                <a:cubicBezTo>
                  <a:pt x="254461" y="154272"/>
                  <a:pt x="283698" y="127842"/>
                  <a:pt x="333504" y="102442"/>
                </a:cubicBezTo>
                <a:lnTo>
                  <a:pt x="457200" y="0"/>
                </a:lnTo>
                <a:lnTo>
                  <a:pt x="220759" y="1107557"/>
                </a:lnTo>
                <a:lnTo>
                  <a:pt x="373224" y="1129004"/>
                </a:lnTo>
                <a:lnTo>
                  <a:pt x="177281" y="1642188"/>
                </a:lnTo>
                <a:lnTo>
                  <a:pt x="0" y="1091682"/>
                </a:lnTo>
                <a:lnTo>
                  <a:pt x="149290" y="1098420"/>
                </a:lnTo>
                <a:lnTo>
                  <a:pt x="37322" y="9331"/>
                </a:lnTo>
                <a:close/>
              </a:path>
            </a:pathLst>
          </a:cu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txBox="1">
            <a:spLocks/>
          </p:cNvSpPr>
          <p:nvPr/>
        </p:nvSpPr>
        <p:spPr>
          <a:xfrm>
            <a:off x="3059832" y="5445224"/>
            <a:ext cx="1979240" cy="400110"/>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solidFill>
                  <a:srgbClr val="FFC000"/>
                </a:solidFill>
              </a:rPr>
              <a:t>sensory neuron</a:t>
            </a:r>
            <a:endParaRPr lang="en-GB" sz="2000" dirty="0">
              <a:solidFill>
                <a:srgbClr val="FFC000"/>
              </a:solidFill>
            </a:endParaRPr>
          </a:p>
        </p:txBody>
      </p:sp>
      <p:sp>
        <p:nvSpPr>
          <p:cNvPr id="16" name="Title 1"/>
          <p:cNvSpPr txBox="1">
            <a:spLocks/>
          </p:cNvSpPr>
          <p:nvPr/>
        </p:nvSpPr>
        <p:spPr>
          <a:xfrm>
            <a:off x="323528" y="5477162"/>
            <a:ext cx="1924843" cy="400110"/>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solidFill>
                  <a:srgbClr val="FFC000"/>
                </a:solidFill>
              </a:rPr>
              <a:t>motor neuron</a:t>
            </a:r>
            <a:endParaRPr lang="en-GB" sz="2000" dirty="0">
              <a:solidFill>
                <a:srgbClr val="FFC000"/>
              </a:solidFill>
            </a:endParaRPr>
          </a:p>
        </p:txBody>
      </p:sp>
      <p:sp>
        <p:nvSpPr>
          <p:cNvPr id="17" name="Title 1"/>
          <p:cNvSpPr txBox="1">
            <a:spLocks/>
          </p:cNvSpPr>
          <p:nvPr/>
        </p:nvSpPr>
        <p:spPr>
          <a:xfrm>
            <a:off x="5814204" y="5445224"/>
            <a:ext cx="1872208" cy="400110"/>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solidFill>
                  <a:srgbClr val="FFC000"/>
                </a:solidFill>
              </a:rPr>
              <a:t>relay neuron</a:t>
            </a:r>
            <a:endParaRPr lang="en-GB" sz="2000" dirty="0">
              <a:solidFill>
                <a:srgbClr val="FFC000"/>
              </a:solidFill>
            </a:endParaRPr>
          </a:p>
        </p:txBody>
      </p:sp>
      <p:sp>
        <p:nvSpPr>
          <p:cNvPr id="18" name="Title 1"/>
          <p:cNvSpPr txBox="1">
            <a:spLocks/>
          </p:cNvSpPr>
          <p:nvPr/>
        </p:nvSpPr>
        <p:spPr>
          <a:xfrm>
            <a:off x="7596336" y="1844824"/>
            <a:ext cx="1080120" cy="10161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smtClean="0"/>
              <a:t>direction of electrical signal</a:t>
            </a:r>
            <a:endParaRPr lang="en-GB" sz="1400" dirty="0"/>
          </a:p>
        </p:txBody>
      </p:sp>
      <p:sp>
        <p:nvSpPr>
          <p:cNvPr id="19" name="Title 1"/>
          <p:cNvSpPr txBox="1">
            <a:spLocks/>
          </p:cNvSpPr>
          <p:nvPr/>
        </p:nvSpPr>
        <p:spPr>
          <a:xfrm>
            <a:off x="179511" y="5789168"/>
            <a:ext cx="2393389" cy="52322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smtClean="0"/>
              <a:t>sends signals to your muscles to tell them to move</a:t>
            </a:r>
            <a:endParaRPr lang="en-GB" sz="1400" dirty="0"/>
          </a:p>
        </p:txBody>
      </p:sp>
      <p:sp>
        <p:nvSpPr>
          <p:cNvPr id="20" name="Title 1"/>
          <p:cNvSpPr txBox="1">
            <a:spLocks/>
          </p:cNvSpPr>
          <p:nvPr/>
        </p:nvSpPr>
        <p:spPr>
          <a:xfrm>
            <a:off x="3059832" y="5733256"/>
            <a:ext cx="1861831" cy="523220"/>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smtClean="0"/>
              <a:t>sends signals from your sense organs</a:t>
            </a:r>
            <a:endParaRPr lang="en-GB" sz="1400" dirty="0"/>
          </a:p>
        </p:txBody>
      </p:sp>
      <p:sp>
        <p:nvSpPr>
          <p:cNvPr id="21" name="Title 1"/>
          <p:cNvSpPr txBox="1">
            <a:spLocks/>
          </p:cNvSpPr>
          <p:nvPr/>
        </p:nvSpPr>
        <p:spPr>
          <a:xfrm>
            <a:off x="5814204" y="5714092"/>
            <a:ext cx="1944216" cy="523220"/>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dirty="0" smtClean="0"/>
              <a:t>connects neurons to other neurons</a:t>
            </a:r>
            <a:endParaRPr lang="en-GB" sz="1400" dirty="0"/>
          </a:p>
        </p:txBody>
      </p:sp>
      <p:cxnSp>
        <p:nvCxnSpPr>
          <p:cNvPr id="7" name="Straight Arrow Connector 6"/>
          <p:cNvCxnSpPr/>
          <p:nvPr/>
        </p:nvCxnSpPr>
        <p:spPr>
          <a:xfrm>
            <a:off x="2796762" y="2432833"/>
            <a:ext cx="1460909" cy="9241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49679" y="2306418"/>
            <a:ext cx="3575771" cy="5884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403649" y="1412778"/>
            <a:ext cx="938292" cy="79208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5737" y="1713439"/>
            <a:ext cx="654511" cy="27540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4495647" y="1628800"/>
            <a:ext cx="229288" cy="3006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p:nvPr/>
        </p:nvCxnSpPr>
        <p:spPr>
          <a:xfrm flipH="1" flipV="1">
            <a:off x="2233743" y="1340768"/>
            <a:ext cx="2349887" cy="74534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2" name="Straight Arrow Connector 1031"/>
          <p:cNvCxnSpPr/>
          <p:nvPr/>
        </p:nvCxnSpPr>
        <p:spPr>
          <a:xfrm flipV="1">
            <a:off x="5094058" y="3789040"/>
            <a:ext cx="1631392" cy="3434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p:nvPr/>
        </p:nvCxnSpPr>
        <p:spPr>
          <a:xfrm flipH="1" flipV="1">
            <a:off x="3968967" y="3717032"/>
            <a:ext cx="815008" cy="3801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6" name="Straight Arrow Connector 1035"/>
          <p:cNvCxnSpPr>
            <a:stCxn id="105" idx="1"/>
          </p:cNvCxnSpPr>
          <p:nvPr/>
        </p:nvCxnSpPr>
        <p:spPr>
          <a:xfrm flipH="1" flipV="1">
            <a:off x="1205821" y="4070522"/>
            <a:ext cx="3438187" cy="1973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8" name="Straight Arrow Connector 1037"/>
          <p:cNvCxnSpPr/>
          <p:nvPr/>
        </p:nvCxnSpPr>
        <p:spPr>
          <a:xfrm>
            <a:off x="2834011" y="3508449"/>
            <a:ext cx="945901" cy="2880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0" name="Straight Arrow Connector 1039"/>
          <p:cNvCxnSpPr/>
          <p:nvPr/>
        </p:nvCxnSpPr>
        <p:spPr>
          <a:xfrm flipH="1">
            <a:off x="1499557" y="3508449"/>
            <a:ext cx="734186" cy="2185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 name="Title 1"/>
          <p:cNvSpPr txBox="1">
            <a:spLocks/>
          </p:cNvSpPr>
          <p:nvPr/>
        </p:nvSpPr>
        <p:spPr>
          <a:xfrm>
            <a:off x="4608004" y="1916832"/>
            <a:ext cx="972108" cy="338554"/>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t>dendrites</a:t>
            </a:r>
            <a:endParaRPr lang="en-GB" sz="1600" dirty="0"/>
          </a:p>
        </p:txBody>
      </p:sp>
      <p:sp>
        <p:nvSpPr>
          <p:cNvPr id="86" name="Title 1"/>
          <p:cNvSpPr txBox="1">
            <a:spLocks/>
          </p:cNvSpPr>
          <p:nvPr/>
        </p:nvSpPr>
        <p:spPr>
          <a:xfrm>
            <a:off x="2256869" y="2107595"/>
            <a:ext cx="972108" cy="338554"/>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a:t>c</a:t>
            </a:r>
            <a:r>
              <a:rPr lang="en-GB" sz="1600" dirty="0" smtClean="0"/>
              <a:t>ell body</a:t>
            </a:r>
            <a:endParaRPr lang="en-GB" sz="1600" dirty="0"/>
          </a:p>
        </p:txBody>
      </p:sp>
      <p:sp>
        <p:nvSpPr>
          <p:cNvPr id="105" name="Title 1"/>
          <p:cNvSpPr txBox="1">
            <a:spLocks/>
          </p:cNvSpPr>
          <p:nvPr/>
        </p:nvSpPr>
        <p:spPr>
          <a:xfrm>
            <a:off x="4644008" y="4098558"/>
            <a:ext cx="619119" cy="338554"/>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t>axon</a:t>
            </a:r>
            <a:endParaRPr lang="en-GB" sz="1600" dirty="0"/>
          </a:p>
        </p:txBody>
      </p:sp>
      <p:sp>
        <p:nvSpPr>
          <p:cNvPr id="110" name="Title 1"/>
          <p:cNvSpPr txBox="1">
            <a:spLocks/>
          </p:cNvSpPr>
          <p:nvPr/>
        </p:nvSpPr>
        <p:spPr>
          <a:xfrm>
            <a:off x="2185939" y="3211706"/>
            <a:ext cx="773923"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smtClean="0"/>
              <a:t>myelin sheath</a:t>
            </a:r>
            <a:endParaRPr lang="en-GB" sz="1600" dirty="0"/>
          </a:p>
        </p:txBody>
      </p:sp>
      <p:cxnSp>
        <p:nvCxnSpPr>
          <p:cNvPr id="111" name="Straight Arrow Connector 110"/>
          <p:cNvCxnSpPr/>
          <p:nvPr/>
        </p:nvCxnSpPr>
        <p:spPr>
          <a:xfrm flipV="1">
            <a:off x="3123742" y="4653136"/>
            <a:ext cx="3320466" cy="3453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Title 1"/>
          <p:cNvSpPr txBox="1">
            <a:spLocks/>
          </p:cNvSpPr>
          <p:nvPr/>
        </p:nvSpPr>
        <p:spPr>
          <a:xfrm>
            <a:off x="2379162" y="4869160"/>
            <a:ext cx="885624" cy="584775"/>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smtClean="0"/>
              <a:t>nerve endings</a:t>
            </a:r>
            <a:endParaRPr lang="en-GB" sz="1600" dirty="0"/>
          </a:p>
        </p:txBody>
      </p:sp>
      <p:cxnSp>
        <p:nvCxnSpPr>
          <p:cNvPr id="99" name="Elbow Connector 98"/>
          <p:cNvCxnSpPr>
            <a:stCxn id="105" idx="0"/>
          </p:cNvCxnSpPr>
          <p:nvPr/>
        </p:nvCxnSpPr>
        <p:spPr>
          <a:xfrm rot="16200000" flipV="1">
            <a:off x="3775547" y="2920537"/>
            <a:ext cx="1389638" cy="966404"/>
          </a:xfrm>
          <a:prstGeom prst="bentConnector3">
            <a:avLst>
              <a:gd name="adj1" fmla="val 9996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1547664" y="4509120"/>
            <a:ext cx="911900" cy="50405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171966" y="5127683"/>
            <a:ext cx="541752" cy="338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6430780"/>
            <a:ext cx="9144000" cy="461665"/>
          </a:xfrm>
          <a:prstGeom prst="rect">
            <a:avLst/>
          </a:prstGeom>
          <a:noFill/>
        </p:spPr>
        <p:txBody>
          <a:bodyPr wrap="square" rtlCol="0">
            <a:spAutoFit/>
          </a:bodyPr>
          <a:lstStyle/>
          <a:p>
            <a:r>
              <a:rPr lang="en-CA" dirty="0" smtClean="0"/>
              <a:t>Which major division of the nervous system can these be found?</a:t>
            </a:r>
            <a:endParaRPr lang="en-CA" dirty="0"/>
          </a:p>
        </p:txBody>
      </p:sp>
    </p:spTree>
    <p:extLst>
      <p:ext uri="{BB962C8B-B14F-4D97-AF65-F5344CB8AC3E}">
        <p14:creationId xmlns:p14="http://schemas.microsoft.com/office/powerpoint/2010/main" val="291930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4225</TotalTime>
  <Words>764</Words>
  <Application>Microsoft Office PowerPoint</Application>
  <PresentationFormat>On-screen Show (4:3)</PresentationFormat>
  <Paragraphs>218</Paragraphs>
  <Slides>17</Slides>
  <Notes>4</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1_Office Theme</vt:lpstr>
      <vt:lpstr>Nervous Systems</vt:lpstr>
      <vt:lpstr>Your Brain and Nervous System</vt:lpstr>
      <vt:lpstr>Big Questions</vt:lpstr>
      <vt:lpstr>Why do animals need a nervous system?</vt:lpstr>
      <vt:lpstr>The Vertebrate Nervous System</vt:lpstr>
      <vt:lpstr>Hierarchy of Vertebrate Nervous System</vt:lpstr>
      <vt:lpstr>The parasympathetic and sympathetic divisions of the autonomic nervous system</vt:lpstr>
      <vt:lpstr>PowerPoint Presentation</vt:lpstr>
      <vt:lpstr>there are different types of neurons</vt:lpstr>
      <vt:lpstr>PowerPoint Presentation</vt:lpstr>
      <vt:lpstr>Nervous system cells</vt:lpstr>
      <vt:lpstr>Overview of information processing by nervous systems</vt:lpstr>
      <vt:lpstr>Fun facts about neurons</vt:lpstr>
      <vt:lpstr>Myelin sheath</vt:lpstr>
      <vt:lpstr>PowerPoint Presentation</vt:lpstr>
      <vt:lpstr>Organization of some nervous systems</vt:lpstr>
      <vt:lpstr>Quick Check: Make Sure You Can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2 2010edit</dc:title>
  <dc:creator>Kim Foglia/David Knuffke</dc:creator>
  <cp:lastModifiedBy>Stewart, Tara</cp:lastModifiedBy>
  <cp:revision>194</cp:revision>
  <cp:lastPrinted>2012-04-18T04:22:22Z</cp:lastPrinted>
  <dcterms:created xsi:type="dcterms:W3CDTF">2012-04-18T04:06:54Z</dcterms:created>
  <dcterms:modified xsi:type="dcterms:W3CDTF">2016-05-05T13:17:19Z</dcterms:modified>
</cp:coreProperties>
</file>