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293" r:id="rId4"/>
    <p:sldId id="294" r:id="rId5"/>
    <p:sldId id="296" r:id="rId6"/>
    <p:sldId id="295" r:id="rId7"/>
    <p:sldId id="260" r:id="rId8"/>
    <p:sldId id="257" r:id="rId9"/>
    <p:sldId id="258" r:id="rId10"/>
    <p:sldId id="261" r:id="rId11"/>
    <p:sldId id="259" r:id="rId12"/>
    <p:sldId id="262" r:id="rId13"/>
    <p:sldId id="268" r:id="rId14"/>
    <p:sldId id="264" r:id="rId15"/>
    <p:sldId id="265" r:id="rId16"/>
    <p:sldId id="266" r:id="rId17"/>
    <p:sldId id="267" r:id="rId18"/>
    <p:sldId id="270" r:id="rId19"/>
    <p:sldId id="272" r:id="rId20"/>
    <p:sldId id="297" r:id="rId21"/>
    <p:sldId id="275" r:id="rId22"/>
    <p:sldId id="286" r:id="rId23"/>
    <p:sldId id="276" r:id="rId24"/>
    <p:sldId id="269" r:id="rId25"/>
    <p:sldId id="277" r:id="rId26"/>
    <p:sldId id="278" r:id="rId27"/>
    <p:sldId id="279" r:id="rId28"/>
    <p:sldId id="289" r:id="rId29"/>
    <p:sldId id="288" r:id="rId30"/>
    <p:sldId id="280" r:id="rId31"/>
    <p:sldId id="281" r:id="rId32"/>
    <p:sldId id="285" r:id="rId33"/>
    <p:sldId id="282" r:id="rId34"/>
    <p:sldId id="283" r:id="rId35"/>
    <p:sldId id="298" r:id="rId36"/>
    <p:sldId id="299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FB85B2-AACD-4396-ACC6-070D1F2C61B3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773034-1D5E-45CF-9093-B6F963A13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5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1DACBC-05C5-456D-8A83-ACDF3F8D7ED4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C965C0-0569-49CD-A40F-37FC102BF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965C0-0569-49CD-A40F-37FC102BFA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A2405CF4-6F6E-4C3B-AF16-CD02CFD90C51}" type="datetime4">
              <a:rPr lang="en-US"/>
              <a:pPr>
                <a:defRPr/>
              </a:pPr>
              <a:t>April 14, 2016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25E6F7-8D3F-4D40-A928-6A4B2E3B6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D818-2BFC-4A45-ABAF-984E4AA7A574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8885-3B65-45F4-99E4-E0C1ABD65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D8B9-14F9-45CD-B0FA-96840EE811BC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6BB0-510A-4F7D-AD1E-AC9983B6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8DBC-9E35-4F7C-B803-6566EE0271FD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9A68-4333-4770-B6A9-3301ACE9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EA19-AD08-4422-AFC0-9BA7117E7A90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3279-E500-4ECF-ACFC-BE447982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714E-7AD8-4F2E-9786-3E5F814E83C1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4B46-B5C3-4DDF-A4CB-E5C796881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A3C7-970D-47F4-9E61-DCA150035560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5884-8D28-4583-A22A-E9A6F05A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FB54-5457-42AB-91D4-E30080434EF3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E0E7-0558-4030-9EA5-9F3FA7A05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E666-3A1C-49F5-BF5D-FEA8A5EA3842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551E-A8C2-469B-AFBE-B7D377DB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60C5-E830-4E2A-BDC5-B57E0DD5550E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F896-313B-45F3-8949-BF3F49A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7F77-647E-477B-BE90-160BF9593D75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A7E6-953B-47DF-9E24-D2E55F39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F6D49-FCDE-4B04-8631-625A96D3D87A}" type="datetime4">
              <a:rPr lang="en-US"/>
              <a:pPr>
                <a:defRPr/>
              </a:pPr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532822-84B4-4A01-A8F4-66455245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5" r:id="rId8"/>
    <p:sldLayoutId id="2147483806" r:id="rId9"/>
    <p:sldLayoutId id="2147483802" r:id="rId10"/>
    <p:sldLayoutId id="214748380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pischools.org.uk/res/coResourceImport/modules/genome/en-flash/fertilisation.sw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jeb.biologists.org/content/208/9/173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hyperlink" Target="http://commackibbio.blogspot.com/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-biology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rustip/reproduction-ahl-106221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Human Health &amp; Physiology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 dirty="0" smtClean="0"/>
              <a:t>11.4 – </a:t>
            </a:r>
            <a:r>
              <a:rPr lang="en-US" dirty="0" smtClean="0"/>
              <a:t>Sexual Reproduction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892" y="0"/>
            <a:ext cx="3624045" cy="226502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663973" y="1664041"/>
            <a:ext cx="3270463" cy="1692771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>
                <a:solidFill>
                  <a:schemeClr val="tx1"/>
                </a:solidFill>
              </a:rPr>
              <a:t>Essential idea: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Sexual reproduction involves the development and fusion of haploid gametes.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rav32223_53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Spermatogenesis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i="1" dirty="0" smtClean="0"/>
              <a:t>Roles of hormones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FSH – stimulate 1° spermatocytes to mature into 2° spermatocytes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LH – stimulate interstitial cells to produce testosterone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Testosterone – stimulate maturation of 2° spermatocytes into spermatozoa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63500"/>
            <a:ext cx="65024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rav32223_53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08100"/>
            <a:ext cx="8686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Oogenesis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Production of ova (eggs) occurs in the ovaries</a:t>
            </a:r>
          </a:p>
          <a:p>
            <a:r>
              <a:rPr lang="en-US" smtClean="0"/>
              <a:t>Mitosis produces 1° oocytes (2n) before birth</a:t>
            </a:r>
          </a:p>
          <a:p>
            <a:r>
              <a:rPr lang="en-US" smtClean="0"/>
              <a:t>Meiosis I stops at prophase I until puberty</a:t>
            </a:r>
          </a:p>
          <a:p>
            <a:r>
              <a:rPr lang="en-US" smtClean="0"/>
              <a:t>Meiosis I results in a 2° oocyte (n) and a polar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Oogenesis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Meiosis II produces an ovum and possibly 2 polar bodies</a:t>
            </a:r>
          </a:p>
          <a:p>
            <a:r>
              <a:rPr lang="en-US" smtClean="0"/>
              <a:t>The ovum will only progress to the end of meiosis if fertilized</a:t>
            </a:r>
          </a:p>
          <a:p>
            <a:r>
              <a:rPr lang="en-US" smtClean="0"/>
              <a:t>Polar bodies do not go beyond metaphase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Oogenesis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RESULT = 1 mature egg cell(+3 polar bodies)</a:t>
            </a:r>
          </a:p>
          <a:p>
            <a:r>
              <a:rPr lang="en-US" smtClean="0"/>
              <a:t>400 000 primary follicles at birth</a:t>
            </a:r>
          </a:p>
          <a:p>
            <a:r>
              <a:rPr lang="en-US" smtClean="0"/>
              <a:t>Mature at puberty</a:t>
            </a:r>
          </a:p>
          <a:p>
            <a:r>
              <a:rPr lang="en-US" smtClean="0"/>
              <a:t>Released once a month until menopause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Comparison of spermatogenesis &amp; oogenesis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Spermatogenesis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Oogenesis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Millions of sperm cells are produced every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Typically, one secondary oocyte</a:t>
                      </a:r>
                      <a:r>
                        <a:rPr lang="en-US" baseline="0" dirty="0" smtClean="0"/>
                        <a:t> is ovulated per menstrual cycle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Four gametes are produced for each germinal</a:t>
                      </a:r>
                      <a:r>
                        <a:rPr lang="en-US" baseline="0" dirty="0" smtClean="0"/>
                        <a:t> cell which begins meiosis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gamete is produced for each germinal cell which begins meiosis (plus polar bodies)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resulting gametes are very 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resulting gametes are very large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Occurs within testis (gonad</a:t>
                      </a:r>
                      <a:r>
                        <a:rPr lang="en-US" baseline="0" dirty="0" smtClean="0"/>
                        <a:t> tissue)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Occurs within ovaries (gonad tissue)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Comparison of spermatogenesis &amp; oogenesis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8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Spermatogenesis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Oogenesis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Spermatozoa are released</a:t>
                      </a:r>
                      <a:r>
                        <a:rPr lang="en-US" baseline="0" dirty="0" smtClean="0"/>
                        <a:t> during ejaculation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oocyte</a:t>
                      </a:r>
                      <a:r>
                        <a:rPr lang="en-US" baseline="0" dirty="0" smtClean="0"/>
                        <a:t> is released during ovulation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Haploid nucleus results from meiosis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Haploid nucleus results from meiosis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Spermatogenesis continues all through life (starting</a:t>
                      </a:r>
                      <a:r>
                        <a:rPr lang="en-US" baseline="0" dirty="0" smtClean="0"/>
                        <a:t> at puberty)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Ovulation</a:t>
                      </a:r>
                      <a:r>
                        <a:rPr lang="en-US" baseline="0" dirty="0" smtClean="0"/>
                        <a:t> starts at puberty, occurs with each menstrual cycle, then stops during menopause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Begins with mitosis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Begins with mitosis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Damon, A., </a:t>
                      </a:r>
                      <a:r>
                        <a:rPr lang="en-US" sz="1200" dirty="0" err="1" smtClean="0"/>
                        <a:t>McGonegal</a:t>
                      </a:r>
                      <a:r>
                        <a:rPr lang="en-US" sz="1200" dirty="0" smtClean="0"/>
                        <a:t>, R., </a:t>
                      </a:r>
                      <a:r>
                        <a:rPr lang="en-US" sz="1200" dirty="0" err="1" smtClean="0"/>
                        <a:t>Tosto</a:t>
                      </a:r>
                      <a:r>
                        <a:rPr lang="en-US" sz="1200" dirty="0" smtClean="0"/>
                        <a:t>, P., &amp; Ward, W. (2007).  </a:t>
                      </a:r>
                      <a:r>
                        <a:rPr lang="en-US" sz="1200" i="1" dirty="0" smtClean="0"/>
                        <a:t>Higher Level Biology.</a:t>
                      </a:r>
                      <a:r>
                        <a:rPr lang="en-US" sz="1200" dirty="0" smtClean="0"/>
                        <a:t>  England: Pearson Education, Inc.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0118" y="772886"/>
            <a:ext cx="4625320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Understandings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958055"/>
              </p:ext>
            </p:extLst>
          </p:nvPr>
        </p:nvGraphicFramePr>
        <p:xfrm>
          <a:off x="453006" y="1525223"/>
          <a:ext cx="8500119" cy="52247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211"/>
                <a:gridCol w="4581272"/>
                <a:gridCol w="3091636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Spermatogenesis and oogenesis both involve mitosis, cell growth, two divisions of meiosis and differentiation.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/>
                          <a:cs typeface="Arial"/>
                        </a:rPr>
                        <a:t>Processes in spermatogenesis and oogenesis result in different numbers of gametes with different amounts of cytoplasm.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/>
                          <a:cs typeface="Arial"/>
                        </a:rPr>
                        <a:t>	</a:t>
                      </a:r>
                    </a:p>
                    <a:p>
                      <a:endParaRPr lang="en-US" sz="1400" smtClean="0"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Fertilization in animals can be internal or external.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11.4.U4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Fertilization involves mechanisms that prevent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polyspermy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Fertilization involves the acrosome reaction, fusion of the plasma membrane of the egg and sperm and the cortical reaction.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11.4.U5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Implantation of the blastocyst in the endometrium is essential for the continuation of pregnancy.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HCG stimulates the ovary to secrete progesterone during early pregnancy.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The placenta facilitates the exchange of materials between the mother and fetus.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11.4.U8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Estrogen and progesterone are secreted by the placenta once it has formed.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11.4.U9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Birth is mediated by positive feedback involving estrogen and oxytocin.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243" y="4763"/>
            <a:ext cx="9144000" cy="342816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11.4.U1 Spermatogenesis and oogenesis both involve mitosis, cell growth, two divisions of meiosis and differentiation</a:t>
            </a:r>
            <a:r>
              <a:rPr lang="en-US" sz="1200" dirty="0" smtClean="0">
                <a:latin typeface="Arial"/>
                <a:cs typeface="Arial"/>
              </a:rPr>
              <a:t>. AND </a:t>
            </a:r>
            <a:endParaRPr lang="en-US" sz="1200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11.4.U2 </a:t>
            </a:r>
            <a:r>
              <a:rPr lang="en-US" sz="1200" dirty="0">
                <a:latin typeface="Arial"/>
                <a:cs typeface="Arial"/>
              </a:rPr>
              <a:t>Processes in spermatogenesis and oogenesis result in different numbers of gametes with different amounts of cytoplasm</a:t>
            </a:r>
            <a:r>
              <a:rPr lang="en-US" sz="1200" dirty="0" smtClean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43" y="632343"/>
            <a:ext cx="7645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Compare and contrast the processes of spermatogenesis and oogenesis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860921"/>
              </p:ext>
            </p:extLst>
          </p:nvPr>
        </p:nvGraphicFramePr>
        <p:xfrm>
          <a:off x="454421" y="1055277"/>
          <a:ext cx="8165704" cy="5787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034"/>
                <a:gridCol w="3306114"/>
                <a:gridCol w="3518556"/>
              </a:tblGrid>
              <a:tr h="34990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Oogenesis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Spermatogenesis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division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Begin with mitosis and later on involve meiosis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Involve cell enlargement before meiosis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Haploid cells (gametes)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67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Differentiation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Produce </a:t>
                      </a:r>
                      <a:r>
                        <a:rPr lang="en-US" sz="1600" dirty="0" err="1" smtClean="0"/>
                        <a:t>specialised</a:t>
                      </a:r>
                      <a:r>
                        <a:rPr lang="en-US" sz="1600" dirty="0" smtClean="0"/>
                        <a:t> gametes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4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Eggs/ova produced in the ovaries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Sperm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produced in the testes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Initiated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During development of fetus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During puberty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Pauses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During prophase I and between prophase II</a:t>
                      </a:r>
                      <a:r>
                        <a:rPr lang="en-US" sz="1600" baseline="0" dirty="0" smtClean="0"/>
                        <a:t> and m</a:t>
                      </a:r>
                      <a:r>
                        <a:rPr lang="en-US" sz="1600" dirty="0" smtClean="0"/>
                        <a:t>etaphase</a:t>
                      </a:r>
                      <a:r>
                        <a:rPr lang="en-US" sz="1600" baseline="0" dirty="0" smtClean="0"/>
                        <a:t> II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cytokinesis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Unequal,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producing polar bodies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Equal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gametes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One ova, polar bodies degenerate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Four sperm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3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Release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day, midpoint of the menstrual cycle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 production, released</a:t>
                      </a:r>
                      <a:r>
                        <a:rPr lang="en-US" sz="1600" baseline="0" dirty="0" smtClean="0"/>
                        <a:t> during sexual intercourse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Ceases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 the menopause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 until death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910588" y="832398"/>
            <a:ext cx="101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(8 marks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517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Acrosome reaction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Fertilization is the union of egg and sperm to produce a zygote</a:t>
            </a:r>
          </a:p>
          <a:p>
            <a:r>
              <a:rPr lang="en-US" smtClean="0"/>
              <a:t>Fertilization occurs in the fallopian tubes</a:t>
            </a:r>
          </a:p>
          <a:p>
            <a:r>
              <a:rPr lang="en-US" smtClean="0"/>
              <a:t>One sperm will penetrate the egg</a:t>
            </a:r>
          </a:p>
          <a:p>
            <a:r>
              <a:rPr lang="en-US" smtClean="0"/>
              <a:t>The sperm initially bind to receptors on the outside of the egg</a:t>
            </a:r>
          </a:p>
          <a:p>
            <a:r>
              <a:rPr lang="en-US" smtClean="0"/>
              <a:t>Enzymes in the acrosome will degrade the zone pellucida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rav32223_54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54100"/>
            <a:ext cx="86868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43094" y="5525977"/>
            <a:ext cx="713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Animation - http</a:t>
            </a:r>
            <a:r>
              <a:rPr lang="en-US" sz="1600" dirty="0">
                <a:hlinkClick r:id="rId3"/>
              </a:rPr>
              <a:t>://www.abpischools.org.uk/res/coResourceImport/modules/genome/en-flash/fertilisation.swf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Acrosome reaction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Plasma membranes from the sperm and egg fuse</a:t>
            </a:r>
          </a:p>
          <a:p>
            <a:r>
              <a:rPr lang="en-US" smtClean="0"/>
              <a:t>Cortical granules release enzymes that harden the zona pellucida preventing any other sperm from entering</a:t>
            </a:r>
          </a:p>
          <a:p>
            <a:r>
              <a:rPr lang="en-US" smtClean="0"/>
              <a:t>The sperm nucleus enters the egg and combines with the egg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rav32223_53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"/>
            <a:ext cx="86868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embryo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After the first mitotic division occurs there is a cleavage division in which no cell growth occurs</a:t>
            </a:r>
          </a:p>
          <a:p>
            <a:r>
              <a:rPr lang="en-US" smtClean="0"/>
              <a:t>A hollow ball of cells called a </a:t>
            </a:r>
            <a:r>
              <a:rPr lang="en-US" b="1" u="sng" smtClean="0"/>
              <a:t>morula</a:t>
            </a:r>
            <a:r>
              <a:rPr lang="en-US" smtClean="0"/>
              <a:t> forms</a:t>
            </a:r>
          </a:p>
          <a:p>
            <a:r>
              <a:rPr lang="en-US" smtClean="0"/>
              <a:t>This travels to the uterus (~4 days)</a:t>
            </a:r>
          </a:p>
          <a:p>
            <a:r>
              <a:rPr lang="en-US" smtClean="0"/>
              <a:t>Unequal divisions occur and form a fluid filled ball of cells called the </a:t>
            </a:r>
            <a:r>
              <a:rPr lang="en-US" b="1" u="sng" smtClean="0"/>
              <a:t>blastocyst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embryo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The inner cell mass will form into the embryo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The fluid filled space will form the amnion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Around 7 days after fertilization, the blastocyst will implant into the uterine wall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The developing fetus is surrounded by an </a:t>
            </a:r>
            <a:r>
              <a:rPr lang="en-US" b="1" u="sng" dirty="0" smtClean="0"/>
              <a:t>amniotic sac</a:t>
            </a:r>
            <a:r>
              <a:rPr lang="en-US" dirty="0" smtClean="0"/>
              <a:t> filled with </a:t>
            </a:r>
            <a:r>
              <a:rPr lang="en-US" b="1" u="sng" dirty="0" smtClean="0"/>
              <a:t>amniotic fluid</a:t>
            </a:r>
            <a:endParaRPr lang="en-US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This offers protection and support for the fetus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Role of HCG in early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HCG = Human Chorionic Gonadotropin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Hormone secreted by the blastocyst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Stimulates the corpus </a:t>
            </a:r>
            <a:r>
              <a:rPr lang="en-US" dirty="0" err="1" smtClean="0"/>
              <a:t>luteum</a:t>
            </a:r>
            <a:r>
              <a:rPr lang="en-US" dirty="0" smtClean="0"/>
              <a:t> to continue to produce progesterone and estrogen which maintains the uterine lining (endometrium) and inhibits FSH and LH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HCG levels will increase during the first 8-10 weeks of pregnancy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HCG is excreted into the urine = pregnancy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rav32223_54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77800"/>
            <a:ext cx="68421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rav32223_54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74800"/>
            <a:ext cx="8686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06" y="907496"/>
            <a:ext cx="6040074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Applications </a:t>
            </a:r>
            <a:r>
              <a:rPr lang="en-US" dirty="0"/>
              <a:t>and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68767"/>
              </p:ext>
            </p:extLst>
          </p:nvPr>
        </p:nvGraphicFramePr>
        <p:xfrm>
          <a:off x="254820" y="1782515"/>
          <a:ext cx="8500119" cy="2633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63401"/>
                <a:gridCol w="3929941"/>
                <a:gridCol w="3706777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11.4.A1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The average 38-week pregnancy in humans can be positioned on a graph showing the correlation between animal size and the development of the young at birth for other mammals.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11.4.S1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Annotation of diagrams of seminiferous tubule and ovary to show the stages of gametogenesis.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11.4.S2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Annotation of diagrams of mature sperm and egg to indicate functions.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&amp; role of placenta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placenta connects the mother to the fetus through the umbilical cord</a:t>
            </a:r>
          </a:p>
          <a:p>
            <a:r>
              <a:rPr lang="en-US" smtClean="0"/>
              <a:t>The placenta runs through a cavity of maternal blood</a:t>
            </a:r>
          </a:p>
          <a:p>
            <a:r>
              <a:rPr lang="en-US" smtClean="0"/>
              <a:t>Two umbilical arteries carry deoxygenated blood to the placenta</a:t>
            </a:r>
          </a:p>
          <a:p>
            <a:r>
              <a:rPr lang="en-US" smtClean="0"/>
              <a:t>One umbilical vein carries oxygenated blood to the fetus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&amp; role of placenta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Site for exchange of nutrients and waste between the mother and fetus</a:t>
            </a:r>
          </a:p>
          <a:p>
            <a:r>
              <a:rPr lang="en-US" smtClean="0"/>
              <a:t>Will take over the role of producing progesterone and estrogen throughout pregnancy</a:t>
            </a:r>
          </a:p>
          <a:p>
            <a:r>
              <a:rPr lang="en-US" smtClean="0"/>
              <a:t>Levels will rise throughout gestation</a:t>
            </a:r>
          </a:p>
          <a:p>
            <a:r>
              <a:rPr lang="en-US" smtClean="0"/>
              <a:t>A drop in the production of progesterone is the signal for labour to begin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rav32223_54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96863"/>
            <a:ext cx="6294438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Birth process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Progesterone levels drop</a:t>
            </a:r>
          </a:p>
          <a:p>
            <a:r>
              <a:rPr lang="en-US" smtClean="0"/>
              <a:t>Prostaglandins are secreted from the fetus (placenta) to initiate contractions and stimulate the pituitary gland</a:t>
            </a:r>
          </a:p>
          <a:p>
            <a:r>
              <a:rPr lang="en-US" smtClean="0"/>
              <a:t>Oxytocin is produced when the baby’s head pushes against the cervix</a:t>
            </a:r>
          </a:p>
          <a:p>
            <a:r>
              <a:rPr lang="en-US" smtClean="0"/>
              <a:t>Oxytocin blocks progesterone and causes uterine contractions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Birth process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Contractions of the uterus push the fetus against the cervix which in turn causes more oxytocin production = positive feedback</a:t>
            </a:r>
          </a:p>
          <a:p>
            <a:r>
              <a:rPr lang="en-US" smtClean="0"/>
              <a:t>Strength of uterine contractions increase as more oxytocin is produced</a:t>
            </a:r>
          </a:p>
          <a:p>
            <a:r>
              <a:rPr lang="en-US" smtClean="0"/>
              <a:t>Contractions continue until the placenta is delivered after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0871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11.4.A1 </a:t>
            </a:r>
            <a:r>
              <a:rPr lang="en-US" sz="1400" dirty="0">
                <a:latin typeface="Arial"/>
                <a:cs typeface="Arial"/>
              </a:rPr>
              <a:t>The average 38-week pregnancy in humans can be positioned on a graph showing the correlation between animal size and the development of the young at birth for other mammals.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49" y="1102311"/>
            <a:ext cx="4692413" cy="3541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4637" y="6201810"/>
            <a:ext cx="3025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http://jeb.biologists.org/content/208/9/</a:t>
            </a:r>
            <a:r>
              <a:rPr lang="en-US" sz="1200" dirty="0" smtClean="0">
                <a:hlinkClick r:id="rId3"/>
              </a:rPr>
              <a:t>1731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95672" y="3133636"/>
            <a:ext cx="332867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graph </a:t>
            </a:r>
            <a:r>
              <a:rPr lang="en-US" dirty="0" smtClean="0">
                <a:solidFill>
                  <a:srgbClr val="FF0000"/>
                </a:solidFill>
              </a:rPr>
              <a:t>shows </a:t>
            </a:r>
            <a:r>
              <a:rPr lang="en-US" dirty="0">
                <a:solidFill>
                  <a:srgbClr val="FF0000"/>
                </a:solidFill>
              </a:rPr>
              <a:t>the relationship between </a:t>
            </a:r>
            <a:r>
              <a:rPr lang="en-US" dirty="0" smtClean="0">
                <a:solidFill>
                  <a:srgbClr val="FF0000"/>
                </a:solidFill>
              </a:rPr>
              <a:t>(adult) body </a:t>
            </a:r>
            <a:r>
              <a:rPr lang="en-US" dirty="0">
                <a:solidFill>
                  <a:srgbClr val="FF0000"/>
                </a:solidFill>
              </a:rPr>
              <a:t>mass </a:t>
            </a:r>
            <a:r>
              <a:rPr lang="en-US" dirty="0" smtClean="0">
                <a:solidFill>
                  <a:srgbClr val="FF0000"/>
                </a:solidFill>
              </a:rPr>
              <a:t>and gestation period (</a:t>
            </a:r>
            <a:r>
              <a:rPr lang="en-US" dirty="0">
                <a:solidFill>
                  <a:srgbClr val="FF0000"/>
                </a:solidFill>
              </a:rPr>
              <a:t>pregnancy) in a </a:t>
            </a:r>
            <a:r>
              <a:rPr lang="en-US" dirty="0" smtClean="0">
                <a:solidFill>
                  <a:srgbClr val="FF0000"/>
                </a:solidFill>
              </a:rPr>
              <a:t>range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mammals.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5150" y="4333965"/>
            <a:ext cx="423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(g)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054010" y="1335795"/>
            <a:ext cx="69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(days)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8" y="640646"/>
            <a:ext cx="762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Adult size and development of newborn young in mammals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0512" y="1102311"/>
            <a:ext cx="3486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Altricial</a:t>
            </a:r>
            <a:r>
              <a:rPr lang="en-US" dirty="0"/>
              <a:t> </a:t>
            </a:r>
            <a:r>
              <a:rPr lang="en-US" dirty="0" smtClean="0"/>
              <a:t>mammals give </a:t>
            </a:r>
            <a:r>
              <a:rPr lang="en-US" dirty="0"/>
              <a:t>birth to relatively helpless, incompletely developed offspring. </a:t>
            </a:r>
            <a:r>
              <a:rPr lang="en-US" dirty="0" err="1" smtClean="0"/>
              <a:t>Precocial</a:t>
            </a:r>
            <a:r>
              <a:rPr lang="en-US" dirty="0" smtClean="0"/>
              <a:t> mammals give birth to offspring that </a:t>
            </a:r>
            <a:r>
              <a:rPr lang="en-US" dirty="0"/>
              <a:t>are </a:t>
            </a:r>
            <a:r>
              <a:rPr lang="en-US" dirty="0" smtClean="0"/>
              <a:t>mobile </a:t>
            </a:r>
            <a:r>
              <a:rPr lang="en-US" dirty="0"/>
              <a:t>and </a:t>
            </a:r>
            <a:r>
              <a:rPr lang="en-US" dirty="0" smtClean="0"/>
              <a:t>able </a:t>
            </a:r>
            <a:r>
              <a:rPr lang="en-US" dirty="0"/>
              <a:t>to defend </a:t>
            </a:r>
            <a:r>
              <a:rPr lang="en-US" dirty="0" smtClean="0"/>
              <a:t>themselves. These are in reality extremes on a scale.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1589" y="4643699"/>
            <a:ext cx="3711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Although there is a definite positive correlation between body mass and gestation period there are mammals with the same gestation period but widely varying body masses (by an order greater than 10</a:t>
            </a:r>
            <a:r>
              <a:rPr lang="en-US" baseline="30000" dirty="0"/>
              <a:t>3</a:t>
            </a:r>
            <a:r>
              <a:rPr lang="en-US" dirty="0"/>
              <a:t>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4701831"/>
            <a:ext cx="4234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general rule is that animals with a long gestation periods give birth to offspring who are more developed at the time of birth.</a:t>
            </a: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6584908" y="1835918"/>
            <a:ext cx="435576" cy="293007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51164" y="1651252"/>
            <a:ext cx="93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humans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8753475" cy="746554"/>
          </a:xfrm>
        </p:spPr>
        <p:txBody>
          <a:bodyPr/>
          <a:lstStyle/>
          <a:p>
            <a:r>
              <a:rPr lang="en-US" dirty="0" smtClean="0"/>
              <a:t>Bibliography / Acknowledgments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0" y="1000912"/>
            <a:ext cx="5328420" cy="9664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66" y="976660"/>
            <a:ext cx="2695172" cy="2515494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7" y="2178578"/>
            <a:ext cx="3176219" cy="4200805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397" y="4136991"/>
            <a:ext cx="1219200" cy="121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66852" y="5363966"/>
            <a:ext cx="138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7"/>
              </a:rPr>
              <a:t>Bob </a:t>
            </a:r>
            <a:r>
              <a:rPr lang="en-US" b="1" dirty="0" err="1">
                <a:hlinkClick r:id="rId7"/>
              </a:rPr>
              <a:t>Smullen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70957" y="5889072"/>
            <a:ext cx="292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Chris Paine - </a:t>
            </a:r>
            <a:r>
              <a:rPr lang="en-CA" dirty="0" err="1" smtClean="0"/>
              <a:t>Bioknowlegy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34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9419"/>
            <a:ext cx="9144000" cy="310265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400" dirty="0">
                <a:latin typeface="Arial"/>
                <a:cs typeface="Arial"/>
              </a:rPr>
              <a:t>11.4</a:t>
            </a:r>
            <a:r>
              <a:rPr lang="en-US" sz="1400" dirty="0" smtClean="0">
                <a:latin typeface="Arial"/>
                <a:cs typeface="Arial"/>
              </a:rPr>
              <a:t>.S2 </a:t>
            </a:r>
            <a:r>
              <a:rPr lang="en-US" sz="1400" dirty="0">
                <a:latin typeface="Arial"/>
                <a:cs typeface="Arial"/>
              </a:rPr>
              <a:t>Annotation of diagrams of mature sperm and egg to indicate functions.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" y="567039"/>
            <a:ext cx="8696363" cy="623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81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0" y="1015375"/>
            <a:ext cx="4529934" cy="40488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10265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400" dirty="0">
                <a:latin typeface="Arial"/>
                <a:cs typeface="Arial"/>
              </a:rPr>
              <a:t>11.4</a:t>
            </a:r>
            <a:r>
              <a:rPr lang="en-US" sz="1400" dirty="0" smtClean="0">
                <a:latin typeface="Arial"/>
                <a:cs typeface="Arial"/>
              </a:rPr>
              <a:t>.S2 </a:t>
            </a:r>
            <a:r>
              <a:rPr lang="en-US" sz="1400" dirty="0">
                <a:latin typeface="Arial"/>
                <a:cs typeface="Arial"/>
              </a:rPr>
              <a:t>Annotation of diagrams of mature sperm and egg to indicate functions.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769" y="315027"/>
            <a:ext cx="4012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 of the mature sperm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68952" y="1310025"/>
            <a:ext cx="4777620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Haploid (n), contains 23 chromosomes to be passed from father to child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952" y="847527"/>
            <a:ext cx="4777620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Contains enzymes which can digest the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pellucida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8952" y="2020072"/>
            <a:ext cx="4777620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Possesses helical mitochondria with provide the ATP (energy) for swimming (and other processes)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8952" y="3003529"/>
            <a:ext cx="4777620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Contains protein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fibres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 microtubules to strengthen and allow the tail to move respectively.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72189" y="1003280"/>
            <a:ext cx="96763" cy="170706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flipH="1">
            <a:off x="2830286" y="1602413"/>
            <a:ext cx="338666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1"/>
          </p:cNvCxnSpPr>
          <p:nvPr/>
        </p:nvCxnSpPr>
        <p:spPr>
          <a:xfrm flipH="1" flipV="1">
            <a:off x="2999616" y="2092478"/>
            <a:ext cx="169336" cy="219982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</p:cNvCxnSpPr>
          <p:nvPr/>
        </p:nvCxnSpPr>
        <p:spPr>
          <a:xfrm flipH="1" flipV="1">
            <a:off x="2443238" y="2878667"/>
            <a:ext cx="725714" cy="41725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10265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1400" dirty="0">
                <a:latin typeface="Arial"/>
                <a:cs typeface="Arial"/>
              </a:rPr>
              <a:t>11.4</a:t>
            </a:r>
            <a:r>
              <a:rPr lang="en-US" sz="1400" dirty="0" smtClean="0">
                <a:latin typeface="Arial"/>
                <a:cs typeface="Arial"/>
              </a:rPr>
              <a:t>.S2 </a:t>
            </a:r>
            <a:r>
              <a:rPr lang="en-US" sz="1400" dirty="0">
                <a:latin typeface="Arial"/>
                <a:cs typeface="Arial"/>
              </a:rPr>
              <a:t>Annotation of diagrams of mature sperm and egg to indicate functions.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52" y="1274960"/>
            <a:ext cx="5032491" cy="3604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186" y="419922"/>
            <a:ext cx="3667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 of the mature egg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8837" y="2932115"/>
            <a:ext cx="3634715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Haploid (n) contains 23 chromosomes to be passed from mother to child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556" y="1643738"/>
            <a:ext cx="3661996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Consists of a glycoprotein that protects the egg and prevents the entry of sperm.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394" y="2400898"/>
            <a:ext cx="3640158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Not required – will break down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94" y="3683897"/>
            <a:ext cx="3640158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Contains nutrients to support the early development of </a:t>
            </a:r>
            <a:r>
              <a:rPr lang="en-US" dirty="0" err="1"/>
              <a:t>fertilised</a:t>
            </a:r>
            <a:r>
              <a:rPr lang="en-US" dirty="0"/>
              <a:t> egg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556" y="4417740"/>
            <a:ext cx="3661996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Makes </a:t>
            </a:r>
            <a:r>
              <a:rPr lang="en-US" dirty="0"/>
              <a:t>the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pellucida</a:t>
            </a:r>
            <a:r>
              <a:rPr lang="en-US" dirty="0"/>
              <a:t> impenetrable to sperm (after </a:t>
            </a:r>
            <a:r>
              <a:rPr lang="en-US" dirty="0" err="1"/>
              <a:t>fertilisation</a:t>
            </a:r>
            <a:r>
              <a:rPr lang="en-US" dirty="0"/>
              <a:t>) to prevent </a:t>
            </a:r>
            <a:r>
              <a:rPr lang="en-US" dirty="0" err="1"/>
              <a:t>polyspermy</a:t>
            </a:r>
            <a:r>
              <a:rPr lang="en-US" dirty="0"/>
              <a:t>*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394" y="881587"/>
            <a:ext cx="3640158" cy="58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Provides nutrients to support the early development of </a:t>
            </a:r>
            <a:r>
              <a:rPr lang="en-US" dirty="0" err="1"/>
              <a:t>fertilised</a:t>
            </a:r>
            <a:r>
              <a:rPr lang="en-US" dirty="0"/>
              <a:t> egg</a:t>
            </a:r>
          </a:p>
        </p:txBody>
      </p:sp>
      <p:sp>
        <p:nvSpPr>
          <p:cNvPr id="13" name="Oval 12"/>
          <p:cNvSpPr/>
          <p:nvPr/>
        </p:nvSpPr>
        <p:spPr>
          <a:xfrm>
            <a:off x="7167625" y="2045058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17761" y="3107293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80078" y="2211065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7233" y="2655723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67265" y="3107293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17761" y="2214269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20337" y="2655723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7625" y="3312132"/>
            <a:ext cx="66424" cy="6979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8190" y="6581001"/>
            <a:ext cx="6325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Diagram from: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://www.slideshare.net/gurustip/reproduction-ahl-</a:t>
            </a:r>
            <a:r>
              <a:rPr lang="en-US" sz="1200" dirty="0" smtClean="0">
                <a:hlinkClick r:id="rId3"/>
              </a:rPr>
              <a:t>1062218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488178" y="3764596"/>
            <a:ext cx="10310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/>
              <a:t>Cortical</a:t>
            </a:r>
          </a:p>
          <a:p>
            <a:r>
              <a:rPr lang="en-US" sz="1900" dirty="0" smtClean="0"/>
              <a:t>granules</a:t>
            </a:r>
            <a:endParaRPr lang="en-US" sz="19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519229" y="3381923"/>
            <a:ext cx="1648396" cy="61350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1" idx="3"/>
          </p:cNvCxnSpPr>
          <p:nvPr/>
        </p:nvCxnSpPr>
        <p:spPr>
          <a:xfrm flipH="1" flipV="1">
            <a:off x="3873552" y="1173975"/>
            <a:ext cx="259668" cy="347694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3"/>
          </p:cNvCxnSpPr>
          <p:nvPr/>
        </p:nvCxnSpPr>
        <p:spPr>
          <a:xfrm flipH="1">
            <a:off x="3873552" y="1869138"/>
            <a:ext cx="139864" cy="66988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7" idx="3"/>
          </p:cNvCxnSpPr>
          <p:nvPr/>
        </p:nvCxnSpPr>
        <p:spPr>
          <a:xfrm flipH="1">
            <a:off x="3873552" y="2400898"/>
            <a:ext cx="139864" cy="169277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5" idx="3"/>
          </p:cNvCxnSpPr>
          <p:nvPr/>
        </p:nvCxnSpPr>
        <p:spPr>
          <a:xfrm flipH="1">
            <a:off x="3873552" y="2655723"/>
            <a:ext cx="756148" cy="56878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9" idx="3"/>
          </p:cNvCxnSpPr>
          <p:nvPr/>
        </p:nvCxnSpPr>
        <p:spPr>
          <a:xfrm flipH="1">
            <a:off x="3873552" y="4112290"/>
            <a:ext cx="590374" cy="720949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73552" y="3284413"/>
            <a:ext cx="460540" cy="711016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Spermatogenesis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Production of sperm cells takes place in the seminiferous tubules of the testes</a:t>
            </a:r>
          </a:p>
          <a:p>
            <a:r>
              <a:rPr lang="en-US" smtClean="0"/>
              <a:t>Developing sperm are nourished by </a:t>
            </a:r>
            <a:r>
              <a:rPr lang="en-US" b="1" u="sng" smtClean="0"/>
              <a:t>Sertoli cells</a:t>
            </a:r>
            <a:endParaRPr lang="en-US" smtClean="0"/>
          </a:p>
          <a:p>
            <a:r>
              <a:rPr lang="en-US" smtClean="0"/>
              <a:t>Testosterone is produced by </a:t>
            </a:r>
            <a:r>
              <a:rPr lang="en-US" b="1" u="sng" smtClean="0"/>
              <a:t>interstitial cells</a:t>
            </a:r>
            <a:endParaRPr lang="en-US" smtClean="0"/>
          </a:p>
          <a:p>
            <a:r>
              <a:rPr lang="en-US" smtClean="0"/>
              <a:t>Mitosis produces 1° spermatocytes (2n)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Spermatogenesis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Meiosis I produces 2° spermatocytes (n)</a:t>
            </a:r>
          </a:p>
          <a:p>
            <a:r>
              <a:rPr lang="en-US" smtClean="0"/>
              <a:t>Meiosis II produces sermatids (n) which differentiate into mature spermatozoa</a:t>
            </a:r>
          </a:p>
          <a:p>
            <a:r>
              <a:rPr lang="en-US" smtClean="0"/>
              <a:t>RESULT = 4 haploid sperm cells</a:t>
            </a:r>
          </a:p>
          <a:p>
            <a:r>
              <a:rPr lang="en-US" smtClean="0"/>
              <a:t>Produced ongoing from puberty until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1160</TotalTime>
  <Words>1574</Words>
  <Application>Microsoft Office PowerPoint</Application>
  <PresentationFormat>On-screen Show (4:3)</PresentationFormat>
  <Paragraphs>203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Human Health &amp; Physiology</vt:lpstr>
      <vt:lpstr>Understandings</vt:lpstr>
      <vt:lpstr>Applications and Skills</vt:lpstr>
      <vt:lpstr>PowerPoint Presentation</vt:lpstr>
      <vt:lpstr>PowerPoint Presentation</vt:lpstr>
      <vt:lpstr>PowerPoint Presentation</vt:lpstr>
      <vt:lpstr>PowerPoint Presentation</vt:lpstr>
      <vt:lpstr>Spermatogenesis</vt:lpstr>
      <vt:lpstr>Spermatogenesis</vt:lpstr>
      <vt:lpstr>PowerPoint Presentation</vt:lpstr>
      <vt:lpstr>Spermatogenesis</vt:lpstr>
      <vt:lpstr>PowerPoint Presentation</vt:lpstr>
      <vt:lpstr>PowerPoint Presentation</vt:lpstr>
      <vt:lpstr>Oogenesis</vt:lpstr>
      <vt:lpstr>Oogenesis</vt:lpstr>
      <vt:lpstr>Oogenesis</vt:lpstr>
      <vt:lpstr>PowerPoint Presentation</vt:lpstr>
      <vt:lpstr>Comparison of spermatogenesis &amp; oogenesis</vt:lpstr>
      <vt:lpstr>Comparison of spermatogenesis &amp; oogenesis</vt:lpstr>
      <vt:lpstr>PowerPoint Presentation</vt:lpstr>
      <vt:lpstr>Acrosome reaction</vt:lpstr>
      <vt:lpstr>PowerPoint Presentation</vt:lpstr>
      <vt:lpstr>Acrosome reaction</vt:lpstr>
      <vt:lpstr>PowerPoint Presentation</vt:lpstr>
      <vt:lpstr>Early embryo development</vt:lpstr>
      <vt:lpstr>Early embryo development</vt:lpstr>
      <vt:lpstr>Role of HCG in early pregnancy</vt:lpstr>
      <vt:lpstr>PowerPoint Presentation</vt:lpstr>
      <vt:lpstr>PowerPoint Presentation</vt:lpstr>
      <vt:lpstr>Structure &amp; role of placenta</vt:lpstr>
      <vt:lpstr>Structure &amp; role of placenta</vt:lpstr>
      <vt:lpstr>PowerPoint Presentation</vt:lpstr>
      <vt:lpstr>Birth process</vt:lpstr>
      <vt:lpstr>Birth process</vt:lpstr>
      <vt:lpstr>PowerPoint Presentation</vt:lpstr>
      <vt:lpstr>Bibliography / 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Health &amp; Physiology</dc:title>
  <dc:creator>Clive &amp; Lindsay Shopman</dc:creator>
  <cp:lastModifiedBy>Ransom, Megan</cp:lastModifiedBy>
  <cp:revision>19</cp:revision>
  <dcterms:created xsi:type="dcterms:W3CDTF">2012-03-17T21:45:45Z</dcterms:created>
  <dcterms:modified xsi:type="dcterms:W3CDTF">2016-04-14T15:20:54Z</dcterms:modified>
</cp:coreProperties>
</file>