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sldIdLst>
    <p:sldId id="256" r:id="rId2"/>
    <p:sldId id="287" r:id="rId3"/>
    <p:sldId id="288" r:id="rId4"/>
    <p:sldId id="289" r:id="rId5"/>
    <p:sldId id="257" r:id="rId6"/>
    <p:sldId id="258" r:id="rId7"/>
    <p:sldId id="263" r:id="rId8"/>
    <p:sldId id="275" r:id="rId9"/>
    <p:sldId id="259" r:id="rId10"/>
    <p:sldId id="272" r:id="rId11"/>
    <p:sldId id="260" r:id="rId12"/>
    <p:sldId id="261" r:id="rId13"/>
    <p:sldId id="262" r:id="rId14"/>
    <p:sldId id="265" r:id="rId15"/>
    <p:sldId id="266" r:id="rId16"/>
    <p:sldId id="267" r:id="rId17"/>
    <p:sldId id="268" r:id="rId18"/>
    <p:sldId id="269" r:id="rId19"/>
    <p:sldId id="290" r:id="rId20"/>
    <p:sldId id="285" r:id="rId21"/>
    <p:sldId id="286" r:id="rId22"/>
    <p:sldId id="273" r:id="rId23"/>
    <p:sldId id="281" r:id="rId24"/>
    <p:sldId id="282" r:id="rId25"/>
    <p:sldId id="276" r:id="rId26"/>
    <p:sldId id="277" r:id="rId27"/>
    <p:sldId id="274" r:id="rId28"/>
    <p:sldId id="278" r:id="rId29"/>
    <p:sldId id="279" r:id="rId30"/>
    <p:sldId id="280" r:id="rId31"/>
    <p:sldId id="291" r:id="rId32"/>
    <p:sldId id="292" r:id="rId33"/>
    <p:sldId id="293" r:id="rId34"/>
    <p:sldId id="264" r:id="rId35"/>
    <p:sldId id="294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2B356D-F361-1449-9CA5-2881C12F24AA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E8437C-81FE-904F-8215-46ACC7604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heads.org/activities/knee/index.shtml" TargetMode="External"/><Relationship Id="rId2" Type="http://schemas.openxmlformats.org/officeDocument/2006/relationships/hyperlink" Target="http://www.edheads.org/activities/hip/index.s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urustip/muscles-and-movemen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-biology.net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-biology.net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darwin.wcupa.edu/beneski/bio-515/f12/westervelt/Main/ImageAnalysis?p=2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hyperlink" Target="http://commackibbio.blogspot.com/" TargetMode="External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i-biology.net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-biology.ne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7286" y="531921"/>
            <a:ext cx="5968645" cy="1927225"/>
          </a:xfrm>
        </p:spPr>
        <p:txBody>
          <a:bodyPr/>
          <a:lstStyle/>
          <a:p>
            <a:r>
              <a:rPr lang="en-US" dirty="0" smtClean="0"/>
              <a:t>Human Health &amp;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3364" y="2620418"/>
            <a:ext cx="537099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11.2 – Muscles &amp; </a:t>
            </a:r>
            <a:r>
              <a:rPr lang="en-US" sz="3200" dirty="0" smtClean="0"/>
              <a:t>movement</a:t>
            </a:r>
          </a:p>
          <a:p>
            <a:r>
              <a:rPr lang="en-US" sz="2000" dirty="0" smtClean="0"/>
              <a:t>(New Syllabus)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03" y="1655557"/>
            <a:ext cx="2925680" cy="3918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5029" y="5763801"/>
            <a:ext cx="6289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Essential idea: The roles of the musculoskeletal system are movement, support and protection.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av32223_47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6400"/>
            <a:ext cx="8686800" cy="604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1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Elbow Joint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2148" y="1488141"/>
            <a:ext cx="7515819" cy="492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414868"/>
            <a:ext cx="8229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 err="1" smtClean="0"/>
              <a:t>Wapole</a:t>
            </a:r>
            <a:r>
              <a:rPr lang="en-US" sz="1200" dirty="0" smtClean="0"/>
              <a:t>, B., </a:t>
            </a:r>
            <a:r>
              <a:rPr lang="en-US" sz="1200" dirty="0" err="1" smtClean="0"/>
              <a:t>Merson</a:t>
            </a:r>
            <a:r>
              <a:rPr lang="en-US" sz="1200" dirty="0" smtClean="0"/>
              <a:t>-Davies, A., </a:t>
            </a:r>
            <a:r>
              <a:rPr lang="en-US" sz="1200" dirty="0" err="1" smtClean="0"/>
              <a:t>Dann</a:t>
            </a:r>
            <a:r>
              <a:rPr lang="en-US" sz="1200" dirty="0" smtClean="0"/>
              <a:t>, L., (2011). </a:t>
            </a:r>
            <a:r>
              <a:rPr lang="en-US" sz="1200" i="1" dirty="0" smtClean="0"/>
              <a:t>Biology for the IB Diploma.  </a:t>
            </a:r>
            <a:r>
              <a:rPr lang="en-US" sz="1200" dirty="0" smtClean="0"/>
              <a:t>United Kingdom: Cambridge University Press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17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Elbow Joint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833583"/>
              </p:ext>
            </p:extLst>
          </p:nvPr>
        </p:nvGraphicFramePr>
        <p:xfrm>
          <a:off x="739775" y="2770188"/>
          <a:ext cx="7662864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644"/>
                <a:gridCol w="57162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Joint part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Function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Cartilage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Reduces friction and absorbs compression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Synovial fluid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Lubricates to reduce friction and provides nutrients to the cells of the cartilage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Joint capsule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Surrounds the joint, encloses the synovial cavity, and unites the connecting bones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Tendons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Attach muscle to bone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Ligaments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Connect bone to bone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7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Elbow Joint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317209"/>
              </p:ext>
            </p:extLst>
          </p:nvPr>
        </p:nvGraphicFramePr>
        <p:xfrm>
          <a:off x="739775" y="2525986"/>
          <a:ext cx="7662864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644"/>
                <a:gridCol w="57162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Joint part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Function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Biceps</a:t>
                      </a:r>
                      <a:r>
                        <a:rPr lang="en-US" sz="2000" baseline="0" dirty="0" smtClean="0"/>
                        <a:t> muscle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Contracts to bring about flexion (bending)</a:t>
                      </a:r>
                      <a:r>
                        <a:rPr lang="en-US" sz="2000" baseline="0" dirty="0" smtClean="0"/>
                        <a:t> of the arm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Triceps</a:t>
                      </a:r>
                      <a:r>
                        <a:rPr lang="en-US" sz="2000" baseline="0" dirty="0" smtClean="0"/>
                        <a:t> muscle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Contracts to cause extension (straightening) of the arm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Humerus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Acts as a lever that allows anchorage of the muscles of the elbow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Radius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Acts as a lever for the biceps</a:t>
                      </a:r>
                      <a:r>
                        <a:rPr lang="en-US" sz="2000" baseline="0" dirty="0" smtClean="0"/>
                        <a:t> muscle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Ulna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Acts as</a:t>
                      </a:r>
                      <a:r>
                        <a:rPr lang="en-US" sz="2000" baseline="0" dirty="0" smtClean="0"/>
                        <a:t> a lever for the triceps muscle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3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Knee Joint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6879" y="1488141"/>
            <a:ext cx="7160518" cy="462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1" y="6386670"/>
            <a:ext cx="8229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 err="1" smtClean="0"/>
              <a:t>Wapole</a:t>
            </a:r>
            <a:r>
              <a:rPr lang="en-US" sz="1200" dirty="0" smtClean="0"/>
              <a:t>, B., </a:t>
            </a:r>
            <a:r>
              <a:rPr lang="en-US" sz="1200" dirty="0" err="1" smtClean="0"/>
              <a:t>Merson</a:t>
            </a:r>
            <a:r>
              <a:rPr lang="en-US" sz="1200" dirty="0" smtClean="0"/>
              <a:t>-Davies, A., </a:t>
            </a:r>
            <a:r>
              <a:rPr lang="en-US" sz="1200" dirty="0" err="1" smtClean="0"/>
              <a:t>Dann</a:t>
            </a:r>
            <a:r>
              <a:rPr lang="en-US" sz="1200" dirty="0" smtClean="0"/>
              <a:t>, L., (2011). </a:t>
            </a:r>
            <a:r>
              <a:rPr lang="en-US" sz="1200" i="1" dirty="0" smtClean="0"/>
              <a:t>Biology for the IB Diploma.  </a:t>
            </a:r>
            <a:r>
              <a:rPr lang="en-US" sz="1200" dirty="0" smtClean="0"/>
              <a:t>United Kingdom: Cambridge University Press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20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Hip Joint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8157" y="1708663"/>
            <a:ext cx="7321781" cy="42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344529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 err="1" smtClean="0"/>
              <a:t>Wapole</a:t>
            </a:r>
            <a:r>
              <a:rPr lang="en-US" sz="1200" dirty="0" smtClean="0"/>
              <a:t>, B., </a:t>
            </a:r>
            <a:r>
              <a:rPr lang="en-US" sz="1200" dirty="0" err="1" smtClean="0"/>
              <a:t>Merson</a:t>
            </a:r>
            <a:r>
              <a:rPr lang="en-US" sz="1200" dirty="0" smtClean="0"/>
              <a:t>-Davies, A., </a:t>
            </a:r>
            <a:r>
              <a:rPr lang="en-US" sz="1200" dirty="0" err="1" smtClean="0"/>
              <a:t>Dann</a:t>
            </a:r>
            <a:r>
              <a:rPr lang="en-US" sz="1200" dirty="0" smtClean="0"/>
              <a:t>, L., (2011). </a:t>
            </a:r>
            <a:r>
              <a:rPr lang="en-US" sz="1200" i="1" dirty="0" smtClean="0"/>
              <a:t>Biology for the IB Diploma.  </a:t>
            </a:r>
            <a:r>
              <a:rPr lang="en-US" sz="1200" dirty="0" smtClean="0"/>
              <a:t>United Kingdom: Cambridge University Press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59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Comparison of Knee &amp;</a:t>
            </a:r>
            <a:br>
              <a:rPr lang="en-US" dirty="0" smtClean="0"/>
            </a:br>
            <a:r>
              <a:rPr lang="en-US" dirty="0" smtClean="0"/>
              <a:t>Hip Joints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075834"/>
              </p:ext>
            </p:extLst>
          </p:nvPr>
        </p:nvGraphicFramePr>
        <p:xfrm>
          <a:off x="739775" y="2558546"/>
          <a:ext cx="7662864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432"/>
                <a:gridCol w="38314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Hip joint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Knee joint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Freely movable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Freely movable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Angular motions in many directions and rotational movements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Angular motion in one direction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Motions possible are flexion, extension, abduction,</a:t>
                      </a:r>
                      <a:r>
                        <a:rPr lang="en-US" baseline="0" dirty="0" smtClean="0"/>
                        <a:t> adduction, circumduction and rotation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Motions possible</a:t>
                      </a:r>
                      <a:r>
                        <a:rPr lang="en-US" baseline="0" dirty="0" smtClean="0"/>
                        <a:t> are flexion and extension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Ball-like structure fits into a cup-like depression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Convex</a:t>
                      </a:r>
                      <a:r>
                        <a:rPr lang="en-US" baseline="0" dirty="0" smtClean="0"/>
                        <a:t> surface fits into a concave surface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Virtual hip</a:t>
                      </a:r>
                      <a:r>
                        <a:rPr lang="en-US" baseline="0" dirty="0" smtClean="0">
                          <a:hlinkClick r:id="rId2"/>
                        </a:rPr>
                        <a:t> replacement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Virtual knee replacement surgery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3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smtClean="0"/>
              <a:t>Skeletal </a:t>
            </a:r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Skeletal muscles are made up of </a:t>
            </a:r>
            <a:r>
              <a:rPr lang="en-US" dirty="0" err="1" smtClean="0"/>
              <a:t>fibre</a:t>
            </a:r>
            <a:r>
              <a:rPr lang="en-US" dirty="0" smtClean="0"/>
              <a:t> bundles, which contain hundreds of </a:t>
            </a:r>
            <a:r>
              <a:rPr lang="en-US" b="1" u="sng" dirty="0" smtClean="0"/>
              <a:t>myofibrils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fibre</a:t>
            </a:r>
            <a:r>
              <a:rPr lang="en-US" dirty="0" smtClean="0"/>
              <a:t> is a single multinucleate cell extending the length of the muscle</a:t>
            </a:r>
          </a:p>
          <a:p>
            <a:r>
              <a:rPr lang="en-US" dirty="0" smtClean="0"/>
              <a:t>Myofibrils carry out the contraction</a:t>
            </a:r>
          </a:p>
          <a:p>
            <a:r>
              <a:rPr lang="en-US" dirty="0" smtClean="0"/>
              <a:t>Myofibrils are composed of individual units called </a:t>
            </a:r>
            <a:r>
              <a:rPr lang="en-US" b="1" u="sng" dirty="0" smtClean="0"/>
              <a:t>sarcomeres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Muscle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fibre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cells are held together by the plasma membrane referred to as the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sarcolemma.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55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Skeletal Muscle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9775" y="2459375"/>
            <a:ext cx="7662864" cy="32671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Sarcomeres </a:t>
            </a:r>
            <a:r>
              <a:rPr lang="en-US" dirty="0" smtClean="0"/>
              <a:t>contain a </a:t>
            </a:r>
            <a:r>
              <a:rPr lang="en-US" b="1" u="sng" dirty="0" smtClean="0"/>
              <a:t>sarcoplasmic </a:t>
            </a:r>
            <a:r>
              <a:rPr lang="en-US" b="1" u="sng" dirty="0" smtClean="0"/>
              <a:t>reticulum</a:t>
            </a:r>
            <a:r>
              <a:rPr lang="en-US" b="1" dirty="0" smtClean="0"/>
              <a:t>  </a:t>
            </a:r>
            <a:r>
              <a:rPr lang="en-US" dirty="0" smtClean="0"/>
              <a:t>- specialized ER that stores calcium ions and pumps them into the sarcoplasm (the cytoplasm of a muscle cell) when the muscle is stimulated</a:t>
            </a:r>
          </a:p>
          <a:p>
            <a:r>
              <a:rPr lang="en-US" dirty="0" smtClean="0"/>
              <a:t>Mitochondria </a:t>
            </a:r>
            <a:r>
              <a:rPr lang="en-US" dirty="0" smtClean="0"/>
              <a:t>are found between the </a:t>
            </a:r>
            <a:r>
              <a:rPr lang="en-US" dirty="0" smtClean="0"/>
              <a:t>myofibrils – Why??</a:t>
            </a:r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Structure of skeletal muscle </a:t>
            </a:r>
            <a:r>
              <a:rPr lang="en-US" b="1" i="1" dirty="0" err="1" smtClean="0"/>
              <a:t>fibre</a:t>
            </a:r>
            <a:endParaRPr lang="en-US" b="1" i="1" dirty="0" smtClean="0"/>
          </a:p>
          <a:p>
            <a:r>
              <a:rPr lang="en-US" dirty="0" smtClean="0"/>
              <a:t>Sarcomeres are made up of </a:t>
            </a:r>
            <a:r>
              <a:rPr lang="en-US" b="1" dirty="0" smtClean="0"/>
              <a:t>thin </a:t>
            </a:r>
            <a:r>
              <a:rPr lang="en-US" b="1" u="sng" dirty="0" smtClean="0"/>
              <a:t>actin</a:t>
            </a:r>
            <a:r>
              <a:rPr lang="en-US" dirty="0" smtClean="0"/>
              <a:t> filaments and </a:t>
            </a:r>
            <a:r>
              <a:rPr lang="en-US" b="1" dirty="0" smtClean="0"/>
              <a:t>thick </a:t>
            </a:r>
            <a:r>
              <a:rPr lang="en-US" b="1" u="sng" dirty="0" smtClean="0"/>
              <a:t>myosin</a:t>
            </a:r>
            <a:r>
              <a:rPr lang="en-US" dirty="0" smtClean="0"/>
              <a:t> filaments</a:t>
            </a:r>
          </a:p>
          <a:p>
            <a:r>
              <a:rPr lang="en-US" dirty="0" smtClean="0"/>
              <a:t>These filaments overlap</a:t>
            </a:r>
            <a:r>
              <a:rPr lang="en-US" dirty="0"/>
              <a:t> </a:t>
            </a:r>
            <a:r>
              <a:rPr lang="en-US" dirty="0" smtClean="0"/>
              <a:t>to give a distinct banding pattern when seen with an electron microscope (striated muscle)</a:t>
            </a:r>
          </a:p>
        </p:txBody>
      </p:sp>
    </p:spTree>
    <p:extLst>
      <p:ext uri="{BB962C8B-B14F-4D97-AF65-F5344CB8AC3E}">
        <p14:creationId xmlns:p14="http://schemas.microsoft.com/office/powerpoint/2010/main" val="15316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8" y="491564"/>
            <a:ext cx="8682036" cy="636643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486802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11.2.</a:t>
            </a:r>
            <a:r>
              <a:rPr lang="en-US" sz="1400" dirty="0">
                <a:latin typeface="Arial"/>
                <a:cs typeface="Arial"/>
              </a:rPr>
              <a:t>U4 Skeletal muscle </a:t>
            </a:r>
            <a:r>
              <a:rPr lang="en-US" sz="1400" dirty="0" err="1">
                <a:latin typeface="Arial"/>
                <a:cs typeface="Arial"/>
              </a:rPr>
              <a:t>fibres</a:t>
            </a:r>
            <a:r>
              <a:rPr lang="en-US" sz="1400" dirty="0">
                <a:latin typeface="Arial"/>
                <a:cs typeface="Arial"/>
              </a:rPr>
              <a:t> are multinucleate and contain specialized endoplasmic reticulum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>
                <a:latin typeface="Arial"/>
                <a:cs typeface="Arial"/>
              </a:rPr>
              <a:t>AND 11.2.U5 Muscle </a:t>
            </a:r>
            <a:r>
              <a:rPr lang="en-US" sz="1400" dirty="0" err="1">
                <a:latin typeface="Arial"/>
                <a:cs typeface="Arial"/>
              </a:rPr>
              <a:t>fibres</a:t>
            </a:r>
            <a:r>
              <a:rPr lang="en-US" sz="1400" dirty="0">
                <a:latin typeface="Arial"/>
                <a:cs typeface="Arial"/>
              </a:rPr>
              <a:t> contain many myofibrils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425" y="3562608"/>
            <a:ext cx="279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single skeletal muscle cell is </a:t>
            </a:r>
            <a:r>
              <a:rPr lang="en-US" sz="1600" dirty="0" smtClean="0">
                <a:solidFill>
                  <a:srgbClr val="800000"/>
                </a:solidFill>
              </a:rPr>
              <a:t>multinucleated</a:t>
            </a:r>
            <a:r>
              <a:rPr lang="en-US" sz="1600" dirty="0" smtClean="0"/>
              <a:t>, with nuclei positioned along the edges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3995" y="4831190"/>
            <a:ext cx="234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Many </a:t>
            </a:r>
            <a:r>
              <a:rPr lang="en-US" sz="1600" dirty="0" smtClean="0">
                <a:solidFill>
                  <a:srgbClr val="008000"/>
                </a:solidFill>
              </a:rPr>
              <a:t>mitochondria</a:t>
            </a:r>
            <a:r>
              <a:rPr lang="en-US" sz="1600" dirty="0" smtClean="0"/>
              <a:t> are present due to the high demand for ATP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241524" y="3398763"/>
            <a:ext cx="895047" cy="399142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82971" y="4157749"/>
            <a:ext cx="1117600" cy="399142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580504"/>
            <a:ext cx="5007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edited from: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://www.slideshare.net/gurustip/muscles-and-</a:t>
            </a:r>
            <a:r>
              <a:rPr lang="en-US" sz="1200" dirty="0" smtClean="0">
                <a:hlinkClick r:id="rId3"/>
              </a:rPr>
              <a:t>movement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241169" y="1650814"/>
            <a:ext cx="4502831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Muscle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fibre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cells are held together by the plasma membrane referred to as the </a:t>
            </a:r>
            <a:r>
              <a:rPr lang="en-US" sz="1600" dirty="0" smtClean="0">
                <a:solidFill>
                  <a:srgbClr val="800000"/>
                </a:solidFill>
              </a:rPr>
              <a:t>sarcolemma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73" y="750488"/>
            <a:ext cx="5335480" cy="630237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Understandings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655133"/>
              </p:ext>
            </p:extLst>
          </p:nvPr>
        </p:nvGraphicFramePr>
        <p:xfrm>
          <a:off x="321932" y="1450050"/>
          <a:ext cx="8500119" cy="48895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27211"/>
                <a:gridCol w="3854657"/>
                <a:gridCol w="3818251"/>
              </a:tblGrid>
              <a:tr h="22343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  <a:latin typeface="Arial"/>
                          <a:cs typeface="Arial"/>
                        </a:rPr>
                        <a:t>Statement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/>
                          <a:cs typeface="Arial"/>
                        </a:rPr>
                        <a:t>Guidance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U1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Bones and exoskeletons provide anchorage for muscles and act as levers.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11.2.U2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Synovial joints allow certain movements but not others.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11.2.U3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Movement of the body requires muscles to work in antagonistic pairs.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11.2.U4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Skeletal muscle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fibres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are multinucleate and contain specialized endoplasmic reticulum.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11.2.U5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Muscle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fibres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contain many myofibrils.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11.2.U6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Each myofibril is made up of contractile sarcomeres.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11.2.U7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The contraction of the skeletal muscle is achieved by the sliding of actin and myosin filaments.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11.2.U8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ATP hydrolysis and cross bridge formation are necessary for the filaments to slide.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11.2.U9 </a:t>
                      </a:r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Calcium ions and the proteins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tropomyosin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and troponin control muscle contractions.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9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63.178.103.176/CasosBerne/3cMusculo/Caso12-1/HTMLC/CasosB2/ATP/amuscle_files/musclestructure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4" y="580053"/>
            <a:ext cx="66865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3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163ch07lecturepresentation-130815122148-phpapp01/95/163-ch-07lecturepresentation-22-638.jpg?cb=1376569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5" y="637110"/>
            <a:ext cx="7192090" cy="53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9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av32223_47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19" y="211909"/>
            <a:ext cx="4958425" cy="478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2" descr="https://ibbiology2012-14.wikispaces.com/file/view/sarcomere_contraction_med.jpeg/481449244/843x286/sarcomere_contraction_me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81" y="4767310"/>
            <a:ext cx="6180949" cy="201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</a:t>
            </a:r>
            <a:r>
              <a:rPr lang="en-US" dirty="0" err="1" smtClean="0"/>
              <a:t>Fibre</a:t>
            </a:r>
            <a:r>
              <a:rPr lang="en-US" dirty="0" smtClean="0"/>
              <a:t> Contractions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71" y="1488141"/>
            <a:ext cx="6895652" cy="44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9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</a:t>
            </a:r>
            <a:r>
              <a:rPr lang="en-US" dirty="0" err="1" smtClean="0"/>
              <a:t>Fibres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310359"/>
              </p:ext>
            </p:extLst>
          </p:nvPr>
        </p:nvGraphicFramePr>
        <p:xfrm>
          <a:off x="739775" y="2770188"/>
          <a:ext cx="7662864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432"/>
                <a:gridCol w="38314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Myosin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Thin filaments (8nm in diameter)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 filaments (16nm in diameter)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Contains myosin-binding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Contains myosin heads that have actin-binding sites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molecules form helical structures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molecules form a common shaft-like region with outward protruding heads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Includes two regulatory proteins, </a:t>
                      </a:r>
                      <a:r>
                        <a:rPr lang="en-US" dirty="0" err="1" smtClean="0"/>
                        <a:t>tropomyosin</a:t>
                      </a:r>
                      <a:r>
                        <a:rPr lang="en-US" dirty="0" smtClean="0"/>
                        <a:t> and troponin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Heads are referred to as cross-bridges and</a:t>
                      </a:r>
                      <a:r>
                        <a:rPr lang="en-US" baseline="0" dirty="0" smtClean="0"/>
                        <a:t> contain ATP-binding sites and ATPase enzymes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5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Filament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muscle contracts the actin and myosin filaments slide past one another, shortening the muscle</a:t>
            </a:r>
          </a:p>
          <a:p>
            <a:r>
              <a:rPr lang="en-US" dirty="0" smtClean="0"/>
              <a:t>Myosin heads attach to binding sites on the actin filaments</a:t>
            </a:r>
          </a:p>
          <a:p>
            <a:pPr lvl="1"/>
            <a:r>
              <a:rPr lang="en-US" dirty="0" smtClean="0"/>
              <a:t>This forms cross-bridges with the actin filament</a:t>
            </a:r>
          </a:p>
          <a:p>
            <a:r>
              <a:rPr lang="en-US" dirty="0" smtClean="0"/>
              <a:t>The myosin head bends, pulling on the actin filaments causing them to slide toward the </a:t>
            </a:r>
            <a:r>
              <a:rPr lang="en-US" dirty="0" err="1" smtClean="0"/>
              <a:t>centre</a:t>
            </a:r>
            <a:r>
              <a:rPr lang="en-US" dirty="0" smtClean="0"/>
              <a:t> of the sarcomere</a:t>
            </a:r>
          </a:p>
          <a:p>
            <a:pPr lvl="1"/>
            <a:r>
              <a:rPr lang="en-US" dirty="0" smtClean="0"/>
              <a:t>ATP is used for this “power stroke”</a:t>
            </a:r>
          </a:p>
        </p:txBody>
      </p:sp>
    </p:spTree>
    <p:extLst>
      <p:ext uri="{BB962C8B-B14F-4D97-AF65-F5344CB8AC3E}">
        <p14:creationId xmlns:p14="http://schemas.microsoft.com/office/powerpoint/2010/main" val="40594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Filament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ATP supplies the energy for the contraction</a:t>
            </a:r>
          </a:p>
          <a:p>
            <a:pPr lvl="1"/>
            <a:r>
              <a:rPr lang="en-US" dirty="0" smtClean="0"/>
              <a:t>It is required for the sliding of filaments as well as the separation of the actin and myosin which relaxes the muscle</a:t>
            </a:r>
          </a:p>
          <a:p>
            <a:r>
              <a:rPr lang="en-US" dirty="0" smtClean="0"/>
              <a:t>The cross-bridge cycle continues</a:t>
            </a:r>
          </a:p>
          <a:p>
            <a:pPr lvl="1"/>
            <a:r>
              <a:rPr lang="en-US" dirty="0" smtClean="0"/>
              <a:t>Grab </a:t>
            </a:r>
            <a:r>
              <a:rPr lang="en-US" dirty="0" smtClean="0">
                <a:sym typeface="Wingdings"/>
              </a:rPr>
              <a:t> pull  release</a:t>
            </a:r>
          </a:p>
          <a:p>
            <a:r>
              <a:rPr lang="en-US" dirty="0" smtClean="0">
                <a:sym typeface="Wingdings"/>
              </a:rPr>
              <a:t>When the muscle relaxes, the heads detach and the actin filaments move back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2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av32223_47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98450"/>
            <a:ext cx="7375525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Calcium 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Muscle contraction is driven by ATP and triggered by the release of Ca</a:t>
            </a:r>
            <a:r>
              <a:rPr lang="en-US" baseline="30000" dirty="0" smtClean="0"/>
              <a:t>2+</a:t>
            </a:r>
            <a:r>
              <a:rPr lang="en-US" dirty="0" smtClean="0"/>
              <a:t> from the sarcoplasmic reticulum</a:t>
            </a:r>
          </a:p>
          <a:p>
            <a:r>
              <a:rPr lang="en-US" dirty="0" smtClean="0"/>
              <a:t>At rest, the protein </a:t>
            </a:r>
            <a:r>
              <a:rPr lang="en-US" b="1" u="sng" dirty="0" err="1" smtClean="0"/>
              <a:t>tropomyosin</a:t>
            </a:r>
            <a:r>
              <a:rPr lang="en-US" dirty="0" smtClean="0"/>
              <a:t> winds around the actin, covering the myosin binding sites</a:t>
            </a:r>
          </a:p>
          <a:p>
            <a:r>
              <a:rPr lang="en-US" dirty="0" smtClean="0"/>
              <a:t>When stimulated by a nerve impulse, </a:t>
            </a:r>
            <a:r>
              <a:rPr lang="en-US" dirty="0" err="1" smtClean="0"/>
              <a:t>actylcholine</a:t>
            </a:r>
            <a:r>
              <a:rPr lang="en-US" dirty="0" smtClean="0"/>
              <a:t> is released causing calcium ion channels to open</a:t>
            </a:r>
          </a:p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ions are released from the sarcoplasmic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20831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Calcium 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</a:t>
            </a:r>
            <a:r>
              <a:rPr lang="en-US" baseline="30000" dirty="0" smtClean="0"/>
              <a:t>2+</a:t>
            </a:r>
            <a:r>
              <a:rPr lang="en-US" dirty="0" smtClean="0"/>
              <a:t> binds to a second protein, </a:t>
            </a:r>
            <a:r>
              <a:rPr lang="en-US" b="1" u="sng" dirty="0" smtClean="0"/>
              <a:t>troponin</a:t>
            </a:r>
            <a:r>
              <a:rPr lang="en-US" dirty="0" smtClean="0"/>
              <a:t>, which causes the </a:t>
            </a:r>
            <a:r>
              <a:rPr lang="en-US" dirty="0" err="1" smtClean="0"/>
              <a:t>tropomyosin</a:t>
            </a:r>
            <a:r>
              <a:rPr lang="en-US" dirty="0" smtClean="0"/>
              <a:t> to move to the side</a:t>
            </a:r>
          </a:p>
          <a:p>
            <a:pPr lvl="1"/>
            <a:r>
              <a:rPr lang="en-US" dirty="0" smtClean="0"/>
              <a:t>This exposes the myosin binding sites</a:t>
            </a:r>
          </a:p>
          <a:p>
            <a:r>
              <a:rPr lang="en-US" dirty="0" smtClean="0"/>
              <a:t>If ATP is present, the cross-bridges will form and the muscle will contract</a:t>
            </a:r>
          </a:p>
          <a:p>
            <a:r>
              <a:rPr lang="en-US" dirty="0" smtClean="0"/>
              <a:t>After contraction, the Ca</a:t>
            </a:r>
            <a:r>
              <a:rPr lang="en-US" baseline="30000" dirty="0" smtClean="0"/>
              <a:t>2+</a:t>
            </a:r>
            <a:r>
              <a:rPr lang="en-US" dirty="0" smtClean="0"/>
              <a:t> ions are actively pumped back into the sarcoplasmic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4143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91" y="1034572"/>
            <a:ext cx="6249879" cy="630237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Applications </a:t>
            </a:r>
            <a:r>
              <a:rPr lang="en-US" dirty="0"/>
              <a:t>and Skills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728767"/>
              </p:ext>
            </p:extLst>
          </p:nvPr>
        </p:nvGraphicFramePr>
        <p:xfrm>
          <a:off x="321932" y="1873189"/>
          <a:ext cx="8500119" cy="290772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38777"/>
                <a:gridCol w="3954565"/>
                <a:gridCol w="3706777"/>
              </a:tblGrid>
              <a:tr h="46932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  <a:latin typeface="Arial"/>
                          <a:cs typeface="Arial"/>
                        </a:rPr>
                        <a:t>Statement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/>
                          <a:cs typeface="Arial"/>
                        </a:rPr>
                        <a:t>Guidance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A1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Antagonistic pairs of muscles in an insect leg.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11.2.S1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Annotation of a diagram of the human elbow.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Elbow diagram should include cartilage, synovial fluid, joint capsule, named bones and named antagonistic muscles.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40098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11.2.S2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Drawing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labelled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diagrams of the structure of a sarcomere.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Drawing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labelled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diagrams of the structure of a sarcomere should include Z lines, actin filaments, myosin filaments with heads, and the resultant light and dark bands.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11.2.S3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Analysis of electron micrographs to find the state of contraction of muscle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fibres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.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Measurement of the length of sarcomeres will require calibration of the eyepiece scale of the microscope.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0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v32223_47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2200"/>
            <a:ext cx="86868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8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12"/>
          <a:stretch/>
        </p:blipFill>
        <p:spPr bwMode="auto">
          <a:xfrm>
            <a:off x="-1" y="0"/>
            <a:ext cx="9144001" cy="102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63" y="6526211"/>
            <a:ext cx="1384737" cy="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4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63" y="6526211"/>
            <a:ext cx="1384737" cy="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326542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11.2.S3</a:t>
            </a:r>
            <a:r>
              <a:rPr lang="en-US" sz="1400" dirty="0">
                <a:latin typeface="Arial"/>
                <a:cs typeface="Arial"/>
              </a:rPr>
              <a:t> Analysis of electron micrographs to find the state of contraction of muscle </a:t>
            </a:r>
            <a:r>
              <a:rPr lang="en-US" sz="1400" dirty="0" err="1">
                <a:latin typeface="Arial"/>
                <a:cs typeface="Arial"/>
              </a:rPr>
              <a:t>fibres</a:t>
            </a:r>
            <a:r>
              <a:rPr lang="en-US" sz="1400" dirty="0">
                <a:latin typeface="Arial"/>
                <a:cs typeface="Arial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1081" y="6487515"/>
            <a:ext cx="6229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2"/>
              </a:rPr>
              <a:t>http://darwin.wcupa.edu/beneski/bio-515/f12/westervelt/Main/ImageAnalysis?p=</a:t>
            </a:r>
            <a:r>
              <a:rPr lang="en-US" sz="1200" dirty="0" smtClean="0">
                <a:hlinkClick r:id="rId2"/>
              </a:rPr>
              <a:t>2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95" y="921657"/>
            <a:ext cx="5151814" cy="53499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930" y="408624"/>
            <a:ext cx="5988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Electron </a:t>
            </a:r>
            <a:r>
              <a:rPr lang="en-US" sz="2400" dirty="0"/>
              <a:t>micrograph of human skeletal muscle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2065" y="5834011"/>
            <a:ext cx="72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Grande"/>
                <a:ea typeface="Lucida Grande"/>
                <a:cs typeface="Lucida Grande"/>
              </a:rPr>
              <a:t>1μm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0441" y="921657"/>
            <a:ext cx="3430492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Analyse</a:t>
            </a:r>
            <a:r>
              <a:rPr lang="en-US" dirty="0" smtClean="0"/>
              <a:t> the micrograph and use it to answer the following: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Deduce whether the myofibrils are contracted or relaxed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Calculate the magnification of the electron micrograph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Measuring an individual sarcomere accurately is difficult due to their small size. Commonly scientists use the formula below: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</a:t>
            </a:r>
            <a:r>
              <a:rPr lang="en-US" sz="1400" i="1" dirty="0" smtClean="0"/>
              <a:t>= </a:t>
            </a:r>
            <a:r>
              <a:rPr lang="en-US" sz="1400" i="1" u="sng" dirty="0" smtClean="0"/>
              <a:t>total length of n </a:t>
            </a:r>
            <a:r>
              <a:rPr lang="en-US" sz="1400" i="1" u="sng" dirty="0" err="1" smtClean="0"/>
              <a:t>sacromeres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				 n</a:t>
            </a:r>
            <a:br>
              <a:rPr lang="en-US" sz="1400" i="1" dirty="0" smtClean="0"/>
            </a:br>
            <a:endParaRPr lang="en-US" sz="1400" i="1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691200" lvl="1" indent="-342900">
              <a:buFont typeface="+mj-lt"/>
              <a:buAutoNum type="alphaLcPeriod"/>
            </a:pPr>
            <a:r>
              <a:rPr lang="en-US" sz="1600" dirty="0" smtClean="0"/>
              <a:t>Measure the total length of five sarcomere from z-line to z-line</a:t>
            </a:r>
          </a:p>
          <a:p>
            <a:pPr marL="691200" lvl="1" indent="-342900">
              <a:buFont typeface="+mj-lt"/>
              <a:buAutoNum type="alphaLcPeriod"/>
            </a:pPr>
            <a:r>
              <a:rPr lang="en-US" sz="1600" dirty="0" smtClean="0"/>
              <a:t>Calculate the mean length of a sarcomere</a:t>
            </a:r>
          </a:p>
          <a:p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530442" y="3491385"/>
            <a:ext cx="1010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mean </a:t>
            </a:r>
            <a:r>
              <a:rPr lang="en-US" sz="1400" i="1" dirty="0"/>
              <a:t>sarcomere length (</a:t>
            </a:r>
            <a:r>
              <a:rPr lang="en-US" sz="1300" b="1" i="1" dirty="0" err="1">
                <a:latin typeface="Lucida Grande"/>
                <a:ea typeface="Lucida Grande"/>
                <a:cs typeface="Lucida Grande"/>
              </a:rPr>
              <a:t>μm</a:t>
            </a:r>
            <a:r>
              <a:rPr lang="en-US" sz="1400" i="1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89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Damon, A., </a:t>
            </a:r>
            <a:r>
              <a:rPr lang="en-US" dirty="0" err="1"/>
              <a:t>McGonegal</a:t>
            </a:r>
            <a:r>
              <a:rPr lang="en-US" dirty="0"/>
              <a:t>, R., </a:t>
            </a:r>
            <a:r>
              <a:rPr lang="en-US" dirty="0" err="1"/>
              <a:t>Tosto</a:t>
            </a:r>
            <a:r>
              <a:rPr lang="en-US" dirty="0"/>
              <a:t>, P., &amp; Ward, W. (2007).  </a:t>
            </a:r>
            <a:r>
              <a:rPr lang="en-US" i="1" dirty="0"/>
              <a:t>Higher Level Biology.</a:t>
            </a:r>
            <a:r>
              <a:rPr lang="en-US" dirty="0"/>
              <a:t>  England: Pearson Education, Inc.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Raven, P.H., Johnson, G.B., </a:t>
            </a:r>
            <a:r>
              <a:rPr lang="en-US" dirty="0" err="1"/>
              <a:t>Losos</a:t>
            </a:r>
            <a:r>
              <a:rPr lang="en-US" dirty="0"/>
              <a:t>, J.B., Mason, K.A., &amp; Singer, S.R. (2008).  </a:t>
            </a:r>
            <a:r>
              <a:rPr lang="en-US" i="1" dirty="0"/>
              <a:t>Biology.</a:t>
            </a:r>
            <a:r>
              <a:rPr lang="en-US" dirty="0"/>
              <a:t> (8th ed.).  New York: McGraw-Hill Companies, Inc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Wapole</a:t>
            </a:r>
            <a:r>
              <a:rPr lang="en-US" dirty="0" smtClean="0"/>
              <a:t>, B., </a:t>
            </a:r>
            <a:r>
              <a:rPr lang="en-US" dirty="0" err="1" smtClean="0"/>
              <a:t>Merson</a:t>
            </a:r>
            <a:r>
              <a:rPr lang="en-US" dirty="0" smtClean="0"/>
              <a:t>-Davies, A., </a:t>
            </a:r>
            <a:r>
              <a:rPr lang="en-US" dirty="0" err="1" smtClean="0"/>
              <a:t>Dann</a:t>
            </a:r>
            <a:r>
              <a:rPr lang="en-US" dirty="0" smtClean="0"/>
              <a:t>, L., (2011). </a:t>
            </a:r>
            <a:r>
              <a:rPr lang="en-US" i="1" dirty="0" smtClean="0"/>
              <a:t>Biology for the IB Diploma.  </a:t>
            </a:r>
            <a:r>
              <a:rPr lang="en-US" dirty="0" smtClean="0"/>
              <a:t>United Kingdom: Cambridge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6521397" cy="746554"/>
          </a:xfrm>
        </p:spPr>
        <p:txBody>
          <a:bodyPr/>
          <a:lstStyle/>
          <a:p>
            <a:r>
              <a:rPr lang="en-US" dirty="0" smtClean="0"/>
              <a:t>Bibliography / Acknowledgments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20" y="1000912"/>
            <a:ext cx="5328420" cy="9664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966" y="976660"/>
            <a:ext cx="2695172" cy="2515494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7" y="2178578"/>
            <a:ext cx="3176219" cy="4200805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397" y="4136991"/>
            <a:ext cx="1219200" cy="1219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66852" y="5363966"/>
            <a:ext cx="1388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7"/>
              </a:rPr>
              <a:t>Bob </a:t>
            </a:r>
            <a:r>
              <a:rPr lang="en-US" b="1" dirty="0" err="1">
                <a:hlinkClick r:id="rId7"/>
              </a:rPr>
              <a:t>Smullen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8402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85072"/>
            <a:ext cx="8085686" cy="305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326542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11.2.</a:t>
            </a:r>
            <a:r>
              <a:rPr lang="en-US" sz="1400" dirty="0">
                <a:latin typeface="Arial"/>
                <a:cs typeface="Arial"/>
              </a:rPr>
              <a:t>U1 Bones and exoskeletons provide anchorage for muscles and act as levers.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07" y="331304"/>
            <a:ext cx="8961119" cy="634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63" y="6526211"/>
            <a:ext cx="1384737" cy="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&amp;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79217"/>
            <a:ext cx="7662864" cy="3758046"/>
          </a:xfrm>
        </p:spPr>
        <p:txBody>
          <a:bodyPr/>
          <a:lstStyle/>
          <a:p>
            <a:r>
              <a:rPr lang="en-US" dirty="0" smtClean="0"/>
              <a:t>Movement is generated by the stimulation of nerve impulses and contraction of muscle cells</a:t>
            </a:r>
          </a:p>
          <a:p>
            <a:r>
              <a:rPr lang="en-US" dirty="0" smtClean="0"/>
              <a:t>Signals from the brain travel along the nerves to the muscle causing it to contract</a:t>
            </a:r>
          </a:p>
          <a:p>
            <a:pPr lvl="1"/>
            <a:r>
              <a:rPr lang="en-US" dirty="0" smtClean="0"/>
              <a:t>The muscle fibers shorten</a:t>
            </a:r>
          </a:p>
          <a:p>
            <a:pPr lvl="1"/>
            <a:r>
              <a:rPr lang="en-US" dirty="0" smtClean="0"/>
              <a:t>Contraction of the muscles causes the bone to move</a:t>
            </a:r>
          </a:p>
          <a:p>
            <a:r>
              <a:rPr lang="en-US" b="1" u="sng" dirty="0" smtClean="0"/>
              <a:t>Muscle </a:t>
            </a:r>
            <a:r>
              <a:rPr lang="en-US" b="1" u="sng" dirty="0" err="1" smtClean="0"/>
              <a:t>fibre</a:t>
            </a:r>
            <a:r>
              <a:rPr lang="en-US" b="1" u="sng" dirty="0" smtClean="0"/>
              <a:t>:</a:t>
            </a:r>
            <a:r>
              <a:rPr lang="en-US" dirty="0" smtClean="0"/>
              <a:t> A long, cylindrical, multinucleated cell containing numerous myofibrils, which is capable of contraction when stimulated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366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&amp;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79217"/>
            <a:ext cx="7662864" cy="375804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Bones:</a:t>
            </a:r>
            <a:r>
              <a:rPr lang="en-US" dirty="0" smtClean="0"/>
              <a:t> the levers of the skeletal system</a:t>
            </a:r>
          </a:p>
          <a:p>
            <a:r>
              <a:rPr lang="en-US" b="1" u="sng" dirty="0" smtClean="0"/>
              <a:t>Joints:</a:t>
            </a:r>
            <a:r>
              <a:rPr lang="en-US" dirty="0" smtClean="0"/>
              <a:t> provide the pivot point</a:t>
            </a:r>
          </a:p>
          <a:p>
            <a:r>
              <a:rPr lang="en-US" dirty="0" smtClean="0"/>
              <a:t>Muscles exist and work in antagonistic pairs</a:t>
            </a:r>
          </a:p>
          <a:p>
            <a:pPr lvl="1"/>
            <a:r>
              <a:rPr lang="en-US" dirty="0" smtClean="0"/>
              <a:t>In an antagonistic pair, one muscle (or set of muscles) functions to produce movement opposite to the opposing muscle (or set of muscles)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&amp;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79217"/>
            <a:ext cx="7662864" cy="3758046"/>
          </a:xfrm>
        </p:spPr>
        <p:txBody>
          <a:bodyPr>
            <a:normAutofit/>
          </a:bodyPr>
          <a:lstStyle/>
          <a:p>
            <a:r>
              <a:rPr lang="en-US" dirty="0" smtClean="0"/>
              <a:t>Some useful definitions</a:t>
            </a:r>
            <a:r>
              <a:rPr lang="en-US" baseline="30000" dirty="0" smtClean="0"/>
              <a:t>1</a:t>
            </a:r>
            <a:r>
              <a:rPr lang="en-US" dirty="0" smtClean="0"/>
              <a:t>:</a:t>
            </a:r>
          </a:p>
          <a:p>
            <a:pPr lvl="1"/>
            <a:r>
              <a:rPr lang="en-US" b="1" u="sng" dirty="0" smtClean="0"/>
              <a:t>Flexion:</a:t>
            </a:r>
            <a:r>
              <a:rPr lang="en-US" dirty="0" smtClean="0"/>
              <a:t> decrease in angle between connecting bones</a:t>
            </a:r>
          </a:p>
          <a:p>
            <a:pPr lvl="1"/>
            <a:r>
              <a:rPr lang="en-US" b="1" u="sng" dirty="0" smtClean="0"/>
              <a:t>Extension:</a:t>
            </a:r>
            <a:r>
              <a:rPr lang="en-US" dirty="0" smtClean="0"/>
              <a:t> increase in angle between connecting bones</a:t>
            </a:r>
          </a:p>
          <a:p>
            <a:pPr lvl="1"/>
            <a:r>
              <a:rPr lang="en-US" b="1" u="sng" dirty="0" smtClean="0"/>
              <a:t>Abduction:</a:t>
            </a:r>
            <a:r>
              <a:rPr lang="en-US" dirty="0" smtClean="0"/>
              <a:t> movement of bone away from body midline</a:t>
            </a:r>
          </a:p>
          <a:p>
            <a:pPr lvl="1"/>
            <a:r>
              <a:rPr lang="en-US" b="1" u="sng" dirty="0" smtClean="0"/>
              <a:t>Adduction:</a:t>
            </a:r>
            <a:r>
              <a:rPr lang="en-US" dirty="0" smtClean="0"/>
              <a:t> movement of bone toward body midline</a:t>
            </a:r>
          </a:p>
          <a:p>
            <a:pPr lvl="1"/>
            <a:r>
              <a:rPr lang="en-US" b="1" u="sng" dirty="0" smtClean="0"/>
              <a:t>Circumduction:</a:t>
            </a:r>
            <a:r>
              <a:rPr lang="en-US" dirty="0" smtClean="0"/>
              <a:t> distal or far end of a limb moves in a circle</a:t>
            </a:r>
          </a:p>
          <a:p>
            <a:pPr lvl="1"/>
            <a:r>
              <a:rPr lang="en-US" b="1" u="sng" dirty="0" smtClean="0"/>
              <a:t>Rotation:</a:t>
            </a:r>
            <a:r>
              <a:rPr lang="en-US" dirty="0" smtClean="0"/>
              <a:t> a bone revolves around its own longitudinal axis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962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av32223_47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7800"/>
            <a:ext cx="50419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79217"/>
            <a:ext cx="7662864" cy="375804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are generally four types of joints – we will focus on only 2: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Ball &amp; socket joint</a:t>
            </a:r>
          </a:p>
          <a:p>
            <a:pPr marL="800100" lvl="1" indent="-457200"/>
            <a:r>
              <a:rPr lang="en-US" dirty="0" smtClean="0"/>
              <a:t>Hip joint located between the pelvic bone and femur</a:t>
            </a:r>
          </a:p>
          <a:p>
            <a:pPr marL="800100" lvl="1" indent="-457200"/>
            <a:r>
              <a:rPr lang="en-US" dirty="0" smtClean="0"/>
              <a:t>Shoulder joint located between the </a:t>
            </a:r>
            <a:r>
              <a:rPr lang="en-US" dirty="0" err="1" smtClean="0"/>
              <a:t>humerus</a:t>
            </a:r>
            <a:r>
              <a:rPr lang="en-US" dirty="0" smtClean="0"/>
              <a:t> and scapula</a:t>
            </a:r>
          </a:p>
          <a:p>
            <a:pPr marL="800100" lvl="1" indent="-457200"/>
            <a:r>
              <a:rPr lang="en-US" dirty="0" smtClean="0"/>
              <a:t>Allows movement in all planes = flexion, extension, circumduction, and rotation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Hinge joint</a:t>
            </a:r>
          </a:p>
          <a:p>
            <a:pPr marL="800100" lvl="1" indent="-457200"/>
            <a:r>
              <a:rPr lang="en-US" dirty="0" smtClean="0"/>
              <a:t>Knee joint located between the femur and tibia</a:t>
            </a:r>
          </a:p>
          <a:p>
            <a:pPr marL="800100" lvl="1" indent="-457200"/>
            <a:r>
              <a:rPr lang="en-US" dirty="0" smtClean="0"/>
              <a:t>Allows movement in only one plane = flexion and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4529</TotalTime>
  <Words>1620</Words>
  <Application>Microsoft Office PowerPoint</Application>
  <PresentationFormat>On-screen Show (4:3)</PresentationFormat>
  <Paragraphs>186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Genesis</vt:lpstr>
      <vt:lpstr>Human Health &amp; Physiology</vt:lpstr>
      <vt:lpstr>Understandings</vt:lpstr>
      <vt:lpstr>Applications and Skills</vt:lpstr>
      <vt:lpstr>PowerPoint Presentation</vt:lpstr>
      <vt:lpstr>Muscles &amp; movement</vt:lpstr>
      <vt:lpstr>Muscles &amp; movement</vt:lpstr>
      <vt:lpstr>Muscles &amp; movement</vt:lpstr>
      <vt:lpstr>PowerPoint Presentation</vt:lpstr>
      <vt:lpstr>Joints</vt:lpstr>
      <vt:lpstr>PowerPoint Presentation</vt:lpstr>
      <vt:lpstr>Human Elbow Joint</vt:lpstr>
      <vt:lpstr>Human Elbow Joint1</vt:lpstr>
      <vt:lpstr>Human Elbow Joint1</vt:lpstr>
      <vt:lpstr>Human Knee Joint</vt:lpstr>
      <vt:lpstr>Human Hip Joint</vt:lpstr>
      <vt:lpstr> Comparison of Knee &amp; Hip Joints</vt:lpstr>
      <vt:lpstr>Structure of Skeletal Muscle</vt:lpstr>
      <vt:lpstr>Structure of Skeletal Muscle</vt:lpstr>
      <vt:lpstr>PowerPoint Presentation</vt:lpstr>
      <vt:lpstr>PowerPoint Presentation</vt:lpstr>
      <vt:lpstr>PowerPoint Presentation</vt:lpstr>
      <vt:lpstr>PowerPoint Presentation</vt:lpstr>
      <vt:lpstr>Muscle Fibre Contractions</vt:lpstr>
      <vt:lpstr>Muscle Fibres</vt:lpstr>
      <vt:lpstr>Sliding Filament Model</vt:lpstr>
      <vt:lpstr>Sliding Filament Model</vt:lpstr>
      <vt:lpstr>PowerPoint Presentation</vt:lpstr>
      <vt:lpstr>Role of Calcium Ions</vt:lpstr>
      <vt:lpstr>Role of Calcium Ions</vt:lpstr>
      <vt:lpstr>PowerPoint Presentation</vt:lpstr>
      <vt:lpstr>PowerPoint Presentation</vt:lpstr>
      <vt:lpstr>PowerPoint Presentation</vt:lpstr>
      <vt:lpstr>PowerPoint Presentation</vt:lpstr>
      <vt:lpstr>References</vt:lpstr>
      <vt:lpstr>Bibliography / Acknowledgments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Health &amp; Physiology</dc:title>
  <dc:creator>Clive &amp; Lindsay Shopman</dc:creator>
  <cp:lastModifiedBy>Ransom, Megan</cp:lastModifiedBy>
  <cp:revision>29</cp:revision>
  <dcterms:created xsi:type="dcterms:W3CDTF">2012-03-11T23:56:47Z</dcterms:created>
  <dcterms:modified xsi:type="dcterms:W3CDTF">2016-04-01T15:16:35Z</dcterms:modified>
</cp:coreProperties>
</file>