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60" r:id="rId2"/>
    <p:sldId id="395" r:id="rId3"/>
    <p:sldId id="472" r:id="rId4"/>
    <p:sldId id="859" r:id="rId5"/>
    <p:sldId id="888" r:id="rId6"/>
    <p:sldId id="889" r:id="rId7"/>
    <p:sldId id="879" r:id="rId8"/>
    <p:sldId id="861" r:id="rId9"/>
    <p:sldId id="862" r:id="rId10"/>
    <p:sldId id="864" r:id="rId11"/>
    <p:sldId id="886" r:id="rId12"/>
    <p:sldId id="890" r:id="rId13"/>
    <p:sldId id="891" r:id="rId14"/>
    <p:sldId id="885" r:id="rId15"/>
    <p:sldId id="895" r:id="rId16"/>
    <p:sldId id="868" r:id="rId17"/>
    <p:sldId id="871" r:id="rId18"/>
    <p:sldId id="887" r:id="rId19"/>
    <p:sldId id="860" r:id="rId20"/>
    <p:sldId id="883" r:id="rId21"/>
    <p:sldId id="884" r:id="rId22"/>
    <p:sldId id="872" r:id="rId23"/>
    <p:sldId id="882" r:id="rId24"/>
    <p:sldId id="874" r:id="rId25"/>
    <p:sldId id="892" r:id="rId26"/>
    <p:sldId id="894" r:id="rId27"/>
    <p:sldId id="893" r:id="rId28"/>
    <p:sldId id="26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EF53345-1A6E-7045-BD3D-5021CEFB7936}">
          <p14:sldIdLst>
            <p14:sldId id="260"/>
            <p14:sldId id="395"/>
            <p14:sldId id="472"/>
            <p14:sldId id="859"/>
            <p14:sldId id="888"/>
            <p14:sldId id="889"/>
            <p14:sldId id="879"/>
            <p14:sldId id="861"/>
            <p14:sldId id="862"/>
            <p14:sldId id="864"/>
            <p14:sldId id="886"/>
            <p14:sldId id="890"/>
            <p14:sldId id="891"/>
            <p14:sldId id="885"/>
            <p14:sldId id="895"/>
            <p14:sldId id="868"/>
            <p14:sldId id="871"/>
            <p14:sldId id="887"/>
            <p14:sldId id="860"/>
            <p14:sldId id="883"/>
            <p14:sldId id="884"/>
            <p14:sldId id="872"/>
            <p14:sldId id="882"/>
            <p14:sldId id="874"/>
            <p14:sldId id="892"/>
            <p14:sldId id="894"/>
            <p14:sldId id="893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E500"/>
    <a:srgbClr val="00FFFF"/>
    <a:srgbClr val="869884"/>
    <a:srgbClr val="86980C"/>
    <a:srgbClr val="F5ECD2"/>
    <a:srgbClr val="FFF9DD"/>
    <a:srgbClr val="F2ECFF"/>
    <a:srgbClr val="1E1200"/>
    <a:srgbClr val="FEB4B5"/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7412" autoAdjust="0"/>
    <p:restoredTop sz="98723" autoAdjust="0"/>
  </p:normalViewPr>
  <p:slideViewPr>
    <p:cSldViewPr snapToGrid="0" snapToObjects="1" showGuides="1">
      <p:cViewPr>
        <p:scale>
          <a:sx n="100" d="100"/>
          <a:sy n="100" d="100"/>
        </p:scale>
        <p:origin x="-928" y="-80"/>
      </p:cViewPr>
      <p:guideLst>
        <p:guide orient="horz" pos="2934"/>
        <p:guide pos="23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13807-ED68-354E-B2A7-93262C600EB5}" type="datetimeFigureOut">
              <a:rPr lang="en-US" smtClean="0"/>
              <a:t>13/02/16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69C55-1A15-554C-B13A-F7A4EBB5A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1676400"/>
            <a:ext cx="8744301" cy="122872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31775" y="3159125"/>
            <a:ext cx="8744300" cy="1889125"/>
          </a:xfr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0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49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1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7764"/>
            <a:ext cx="4495800" cy="57102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7764"/>
            <a:ext cx="4495800" cy="57102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0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67607"/>
            <a:ext cx="4497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807368"/>
            <a:ext cx="4497388" cy="5050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67607"/>
            <a:ext cx="4498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07368"/>
            <a:ext cx="4498975" cy="5050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6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22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465513" cy="13017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0"/>
            <a:ext cx="5568950" cy="6858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5422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983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43538"/>
            <a:ext cx="9144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4435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010276"/>
            <a:ext cx="9144000" cy="8477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620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763"/>
            <a:ext cx="9144000" cy="1143000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66018"/>
            <a:ext cx="9144000" cy="5691982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7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ioknowledgy.weebly.com/" TargetMode="External"/><Relationship Id="rId4" Type="http://schemas.openxmlformats.org/officeDocument/2006/relationships/hyperlink" Target="https://www.flickr.com/photos/zeissmicro/8765512496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hyperlink" Target="https://commons.wikimedia.org/wiki/File:Antibody_IgG2.pn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hyperlink" Target="https://commons.wikimedia.org/wiki/File:Antibody_IgG2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https://commons.wikimedia.org/wiki/File:Histamine_3D_ball.png" TargetMode="External"/><Relationship Id="rId5" Type="http://schemas.openxmlformats.org/officeDocument/2006/relationships/hyperlink" Target="http://3.bp.blogspot.com/-QUrnbwqwVi0/UeLihZuiUkI/AAAAAAAAkQA/sA1a4BwpfJ8/s1600/allergy_test.jpg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istamine_3D_ball.png" TargetMode="External"/><Relationship Id="rId4" Type="http://schemas.openxmlformats.org/officeDocument/2006/relationships/hyperlink" Target="http://3.bp.blogspot.com/-QUrnbwqwVi0/UeLihZuiUkI/AAAAAAAAkQA/sA1a4BwpfJ8/s1600/allergy_test.jpg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heducation.com/sites/0072507470/student_view0/chapter22/animation__the_immune_response.html" TargetMode="External"/><Relationship Id="rId4" Type="http://schemas.openxmlformats.org/officeDocument/2006/relationships/image" Target="../media/image19.png"/><Relationship Id="rId5" Type="http://schemas.openxmlformats.org/officeDocument/2006/relationships/hyperlink" Target="http://web.biosci.utexas.edu/psaxena/MicrobiologyAnimations/Animations/HumoralImmunity/micro_humoral.swf" TargetMode="External"/><Relationship Id="rId6" Type="http://schemas.openxmlformats.org/officeDocument/2006/relationships/image" Target="../media/image20.png"/><Relationship Id="rId7" Type="http://schemas.openxmlformats.org/officeDocument/2006/relationships/hyperlink" Target="http://life9e.sinauer.com/life9e/pages/42/422003.html" TargetMode="External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hyperlink" Target="http://www.saburchill.com/IBbiology/chapters04/images/130307001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hyperlink" Target="http://www.saburchill.com/IBbiology/chapters04/images/130307001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umofhealthcare.ca/images/exhibits/vaccinations/smallpox/large/17.jpg" TargetMode="External"/><Relationship Id="rId4" Type="http://schemas.openxmlformats.org/officeDocument/2006/relationships/image" Target="../media/image24.png"/><Relationship Id="rId5" Type="http://schemas.openxmlformats.org/officeDocument/2006/relationships/hyperlink" Target="http://raylemire.com/wp-content/uploads/2015/12/smallpox-eradication.jpg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umofhealthcare.ca/images/exhibits/vaccinations/smallpox/large/17.jpg" TargetMode="External"/><Relationship Id="rId4" Type="http://schemas.openxmlformats.org/officeDocument/2006/relationships/hyperlink" Target="http://raylemire.com/wp-content/uploads/2015/12/smallpox-eradication.jpg" TargetMode="External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p7ye3yvzyY" TargetMode="External"/><Relationship Id="rId4" Type="http://schemas.openxmlformats.org/officeDocument/2006/relationships/image" Target="../media/image27.png"/><Relationship Id="rId5" Type="http://schemas.openxmlformats.org/officeDocument/2006/relationships/hyperlink" Target="http://www.wsava.org/sites/default/files/hfa%20zd.png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-biology.net/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hyperlink" Target="http://www.ib.bioninja.com.au/higher-level/topic-11-human-health-and/111-defence-against-infecti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hyperlink" Target="https://youtu.be/QuN0Z65sp5c" TargetMode="External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hyperlink" Target="http://www.sumanasinc.com/webcontent/animations/content/pregtest.html" TargetMode="External"/><Relationship Id="rId8" Type="http://schemas.openxmlformats.org/officeDocument/2006/relationships/hyperlink" Target="http://ed.ted.com/lessons/how-do-pregnancy-tests-work-tien-nguyen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youtube.com/watch?v=QuN0Z65sp5c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hmi.org/biointeractive/immunology-virtual-lab" TargetMode="External"/><Relationship Id="rId4" Type="http://schemas.openxmlformats.org/officeDocument/2006/relationships/hyperlink" Target="http://i-biology.net/" TargetMode="External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Relationship Id="rId3" Type="http://schemas.openxmlformats.org/officeDocument/2006/relationships/hyperlink" Target="http://www.who.int/immunization/monitoring_surveillance/burden/vpd/surveillance_type/active/measles_monthlydata/en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hyperlink" Target="http://i-biology.net/" TargetMode="External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b.bioninja.com.a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2a.cdc.gov/nip/isd/ycts/mod1/courses/genrec/images/10110g1.jpg" TargetMode="External"/><Relationship Id="rId4" Type="http://schemas.openxmlformats.org/officeDocument/2006/relationships/image" Target="../media/image3.png"/><Relationship Id="rId5" Type="http://schemas.openxmlformats.org/officeDocument/2006/relationships/hyperlink" Target="https://edc2.healthtap.com/ht-staging/user_answer/reference_image/7600/large/Antigen.jpeg?1386669177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atomybox.com/tag/erythrocytes/" TargetMode="External"/><Relationship Id="rId4" Type="http://schemas.openxmlformats.org/officeDocument/2006/relationships/image" Target="../media/image5.png"/><Relationship Id="rId5" Type="http://schemas.openxmlformats.org/officeDocument/2006/relationships/hyperlink" Target="http://www.ib.bioninja.com.au/_Media/abo_blood_groups_med.jpeg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nobelprize.org/educational/medicine/landsteiner/readmore.html" TargetMode="External"/><Relationship Id="rId5" Type="http://schemas.openxmlformats.org/officeDocument/2006/relationships/image" Target="../media/image7.png"/><Relationship Id="rId6" Type="http://schemas.openxmlformats.org/officeDocument/2006/relationships/hyperlink" Target="http://i-biology.net/" TargetMode="External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learn.genetics.utah.edu/content/begin/traits/blood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nobelprize.org/educational/medicine/immunity/immune-detail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http://www.nobelprize.org/educational/medicine/immunity/immune-detail.html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8765512496_9d1204ba0c_k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9191" y="0"/>
            <a:ext cx="1028951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380827"/>
            <a:ext cx="3841749" cy="1015663"/>
          </a:xfrm>
          <a:solidFill>
            <a:schemeClr val="accent1">
              <a:lumMod val="40000"/>
              <a:lumOff val="60000"/>
              <a:alpha val="78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</a:rPr>
              <a:t>Essential idea: Immunity is based on recognition of self and destruction of foreign material.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" y="1"/>
            <a:ext cx="7397753" cy="858648"/>
          </a:xfrm>
          <a:solidFill>
            <a:schemeClr val="accent1">
              <a:lumMod val="40000"/>
              <a:lumOff val="60000"/>
              <a:alpha val="78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11.1 Antibody production and vaccination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49387" y="5778101"/>
            <a:ext cx="3498035" cy="90024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By </a:t>
            </a:r>
            <a:r>
              <a:rPr lang="en-US" dirty="0"/>
              <a:t>Chris Paine</a:t>
            </a:r>
          </a:p>
          <a:p>
            <a:pPr>
              <a:lnSpc>
                <a:spcPct val="150000"/>
              </a:lnSpc>
            </a:pPr>
            <a:r>
              <a:rPr lang="en-US" u="sng" dirty="0" smtClean="0">
                <a:hlinkClick r:id="rId3"/>
              </a:rPr>
              <a:t>https</a:t>
            </a:r>
            <a:r>
              <a:rPr lang="en-US" u="sng" dirty="0">
                <a:hlinkClick r:id="rId3"/>
              </a:rPr>
              <a:t>://</a:t>
            </a:r>
            <a:r>
              <a:rPr lang="en-US" u="sng" dirty="0" smtClean="0">
                <a:hlinkClick r:id="rId3"/>
              </a:rPr>
              <a:t>bioknowledgy.weebly.com</a:t>
            </a:r>
            <a:r>
              <a:rPr lang="en-US" u="sng" dirty="0">
                <a:hlinkClick r:id="rId3"/>
              </a:rPr>
              <a:t>/</a:t>
            </a: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4254501" y="1118860"/>
            <a:ext cx="4989458" cy="1477328"/>
          </a:xfrm>
          <a:prstGeom prst="rect">
            <a:avLst/>
          </a:prstGeom>
          <a:solidFill>
            <a:schemeClr val="accent1">
              <a:lumMod val="40000"/>
              <a:lumOff val="60000"/>
              <a:alpha val="78000"/>
            </a:schemeClr>
          </a:solidFill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GB" sz="1500" dirty="0" smtClean="0"/>
              <a:t>The false coloured electron micrograph shows  a macrophage (red) engulfing tuberculosis bacteria (yellow). After the bacteria are engulfed and digested the bacterial surface antigens (molecules that provoke an immune response) are attached to the cell membrane </a:t>
            </a:r>
            <a:r>
              <a:rPr lang="en-GB" sz="1500" dirty="0"/>
              <a:t>and presented to </a:t>
            </a:r>
            <a:r>
              <a:rPr lang="en-GB" sz="1500" dirty="0" smtClean="0"/>
              <a:t>lymphocytes hence generating a specific immune response.</a:t>
            </a:r>
            <a:endParaRPr lang="en-GB" sz="1500" dirty="0"/>
          </a:p>
        </p:txBody>
      </p:sp>
      <p:sp>
        <p:nvSpPr>
          <p:cNvPr id="6" name="Rectangle 5"/>
          <p:cNvSpPr/>
          <p:nvPr/>
        </p:nvSpPr>
        <p:spPr>
          <a:xfrm>
            <a:off x="-3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4"/>
              </a:rPr>
              <a:t>https://www.flickr.com/photos/zeissmicro/</a:t>
            </a:r>
            <a:r>
              <a:rPr lang="en-US" sz="1200" dirty="0" smtClean="0">
                <a:hlinkClick r:id="rId4"/>
              </a:rPr>
              <a:t>8765512496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54357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686" y="1320914"/>
            <a:ext cx="7115189" cy="521780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4762"/>
            <a:ext cx="9144000" cy="296864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atin typeface="Arial"/>
                <a:cs typeface="Arial"/>
              </a:rPr>
              <a:t>11.1.U6 Antibodies aid the destruction of pathogens.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377849"/>
            <a:ext cx="85373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Antibodies</a:t>
            </a:r>
            <a:r>
              <a:rPr lang="en-US" sz="2400" dirty="0" smtClean="0"/>
              <a:t> (aka </a:t>
            </a:r>
            <a:r>
              <a:rPr lang="en-US" sz="2400" dirty="0" err="1" smtClean="0"/>
              <a:t>immunoglobulins</a:t>
            </a:r>
            <a:r>
              <a:rPr lang="en-US" sz="2400" dirty="0" smtClean="0"/>
              <a:t>) are large</a:t>
            </a:r>
            <a:r>
              <a:rPr lang="en-US" sz="2400" dirty="0"/>
              <a:t>, Y-shaped protein produced mainly by plasma </a:t>
            </a:r>
            <a:r>
              <a:rPr lang="en-US" sz="2400" dirty="0" smtClean="0"/>
              <a:t>cells.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1468" y="4036521"/>
            <a:ext cx="2627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From the image what can you deduce about the structure of </a:t>
            </a:r>
            <a:r>
              <a:rPr lang="en-US" sz="2000" dirty="0" err="1" smtClean="0"/>
              <a:t>immunoglobulins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57200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https://commons.wikimedia.org/wiki/File:Antibody_IgG2.</a:t>
            </a:r>
            <a:r>
              <a:rPr lang="en-US" sz="1200" dirty="0" smtClean="0">
                <a:hlinkClick r:id="rId3"/>
              </a:rPr>
              <a:t>png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216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223" y="1056842"/>
            <a:ext cx="3994609" cy="292938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4762"/>
            <a:ext cx="9144000" cy="296864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atin typeface="Arial"/>
                <a:cs typeface="Arial"/>
              </a:rPr>
              <a:t>11.1.U6 Antibodies aid the destruction of pathogens.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368171"/>
            <a:ext cx="85373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Antibodies</a:t>
            </a:r>
            <a:r>
              <a:rPr lang="en-US" sz="2400" dirty="0" smtClean="0"/>
              <a:t> (aka </a:t>
            </a:r>
            <a:r>
              <a:rPr lang="en-US" sz="2400" dirty="0" err="1" smtClean="0"/>
              <a:t>immunoglobulins</a:t>
            </a:r>
            <a:r>
              <a:rPr lang="en-US" sz="2400" dirty="0" smtClean="0"/>
              <a:t>) are large</a:t>
            </a:r>
            <a:r>
              <a:rPr lang="en-US" sz="2400" dirty="0"/>
              <a:t>, Y-shaped protein produced mainly by plasma </a:t>
            </a:r>
            <a:r>
              <a:rPr lang="en-US" sz="2400" dirty="0" smtClean="0"/>
              <a:t>cells.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57200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https://commons.wikimedia.org/wiki/File:Antibody_IgG2.</a:t>
            </a:r>
            <a:r>
              <a:rPr lang="en-US" sz="1200" dirty="0" smtClean="0">
                <a:hlinkClick r:id="rId3"/>
              </a:rPr>
              <a:t>png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-1" y="1447773"/>
            <a:ext cx="5036224" cy="2308324"/>
          </a:xfrm>
          <a:prstGeom prst="rect">
            <a:avLst/>
          </a:prstGeom>
          <a:solidFill>
            <a:srgbClr val="FFFFFF">
              <a:alpha val="8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Antibodies function in different ways, but all functions are a consequence of their initial attachment to the antigen: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err="1" smtClean="0">
                <a:solidFill>
                  <a:srgbClr val="008000"/>
                </a:solidFill>
              </a:rPr>
              <a:t>Neutralisation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– attachment stops toxins from effecting or entering cells, viruses from invading cells, and bacteria from efficiently functioning and therefore attacking cells</a:t>
            </a:r>
          </a:p>
        </p:txBody>
      </p:sp>
      <p:sp>
        <p:nvSpPr>
          <p:cNvPr id="9" name="Rectangle 8"/>
          <p:cNvSpPr/>
          <p:nvPr/>
        </p:nvSpPr>
        <p:spPr>
          <a:xfrm>
            <a:off x="336754" y="5796345"/>
            <a:ext cx="8024558" cy="646331"/>
          </a:xfrm>
          <a:prstGeom prst="rect">
            <a:avLst/>
          </a:prstGeom>
          <a:solidFill>
            <a:srgbClr val="FFFFFF">
              <a:alpha val="8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i="1" dirty="0" err="1"/>
              <a:t>n.b.</a:t>
            </a:r>
            <a:r>
              <a:rPr lang="en-US" i="1" dirty="0"/>
              <a:t> </a:t>
            </a:r>
            <a:r>
              <a:rPr lang="en-US" i="1" dirty="0" smtClean="0"/>
              <a:t>antibodies </a:t>
            </a:r>
            <a:r>
              <a:rPr lang="en-US" i="1" dirty="0"/>
              <a:t>can also cause inflammation in the effected area, this an enhanced non-specific immune response to help combat the pathogen.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630347"/>
            <a:ext cx="6299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err="1">
                <a:solidFill>
                  <a:srgbClr val="FF0000"/>
                </a:solidFill>
              </a:rPr>
              <a:t>Opsonization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– through attachment antibodies mark the pathogens making them easily identifiable by other immune cells, e.g. so macrophages can find and engulf and digest </a:t>
            </a:r>
            <a:r>
              <a:rPr lang="en-US" dirty="0" smtClean="0"/>
              <a:t>them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2" y="4449076"/>
            <a:ext cx="86253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Agglutination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/>
              <a:t>– antibodies attach to each other causing a clumping of the pathogen (enhancing the effects of </a:t>
            </a:r>
            <a:r>
              <a:rPr lang="en-US" dirty="0" err="1"/>
              <a:t>neutralisation</a:t>
            </a:r>
            <a:r>
              <a:rPr lang="en-US" dirty="0"/>
              <a:t> and </a:t>
            </a:r>
            <a:r>
              <a:rPr lang="en-US" dirty="0" err="1"/>
              <a:t>opsonization</a:t>
            </a:r>
            <a:r>
              <a:rPr lang="en-US" dirty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000090"/>
                </a:solidFill>
              </a:rPr>
              <a:t>Complement activation</a:t>
            </a:r>
            <a:r>
              <a:rPr lang="en-US" dirty="0"/>
              <a:t> – antibodies ‘encourage’ other components to attach to the pathogen attacking it e.g. breaking the bacterial membrane and lysing the cell</a:t>
            </a:r>
          </a:p>
        </p:txBody>
      </p:sp>
    </p:spTree>
    <p:extLst>
      <p:ext uri="{BB962C8B-B14F-4D97-AF65-F5344CB8AC3E}">
        <p14:creationId xmlns:p14="http://schemas.microsoft.com/office/powerpoint/2010/main" val="3926248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286"/>
            <a:ext cx="9144000" cy="628368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4762"/>
            <a:ext cx="9144000" cy="328758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00" dirty="0">
                <a:latin typeface="Arial"/>
                <a:cs typeface="Arial"/>
              </a:rPr>
              <a:t>11.1.U7 White cells release histamine in response to allergens</a:t>
            </a:r>
            <a:r>
              <a:rPr lang="en-US" sz="1300" dirty="0" smtClean="0">
                <a:latin typeface="Arial"/>
                <a:cs typeface="Arial"/>
              </a:rPr>
              <a:t>. </a:t>
            </a:r>
            <a:r>
              <a:rPr lang="en-US" sz="1300" dirty="0">
                <a:latin typeface="Arial"/>
                <a:cs typeface="Arial"/>
              </a:rPr>
              <a:t>AND 11.1.U8 Histamines cause allergic symptoms</a:t>
            </a:r>
            <a:r>
              <a:rPr lang="en-US" sz="1300" dirty="0" smtClean="0">
                <a:latin typeface="Arial"/>
                <a:cs typeface="Arial"/>
              </a:rPr>
              <a:t>.</a:t>
            </a:r>
            <a:endParaRPr lang="en-US" sz="1300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74684"/>
            <a:ext cx="5785703" cy="769441"/>
          </a:xfrm>
          <a:prstGeom prst="rect">
            <a:avLst/>
          </a:prstGeom>
          <a:solidFill>
            <a:srgbClr val="FFFFFF">
              <a:alpha val="87000"/>
            </a:srgb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Histamine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/>
              <a:t>is </a:t>
            </a:r>
            <a:r>
              <a:rPr lang="en-US" sz="2000" dirty="0" smtClean="0"/>
              <a:t>a small organic molecules produced </a:t>
            </a:r>
            <a:r>
              <a:rPr lang="en-US" sz="2000" dirty="0"/>
              <a:t>by </a:t>
            </a:r>
            <a:r>
              <a:rPr lang="en-US" sz="2000" dirty="0" smtClean="0"/>
              <a:t>two types of leukocyte: basophils </a:t>
            </a:r>
            <a:r>
              <a:rPr lang="en-US" sz="2000" dirty="0"/>
              <a:t>and </a:t>
            </a:r>
            <a:r>
              <a:rPr lang="en-US" sz="2000" dirty="0" smtClean="0"/>
              <a:t>mast cells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472" y="1103240"/>
            <a:ext cx="2498528" cy="1795817"/>
          </a:xfrm>
          <a:prstGeom prst="rect">
            <a:avLst/>
          </a:prstGeom>
          <a:solidFill>
            <a:srgbClr val="FFFFFF">
              <a:alpha val="80000"/>
            </a:srgbClr>
          </a:solidFill>
        </p:spPr>
      </p:pic>
      <p:sp>
        <p:nvSpPr>
          <p:cNvPr id="5" name="Rectangle 4"/>
          <p:cNvSpPr/>
          <p:nvPr/>
        </p:nvSpPr>
        <p:spPr>
          <a:xfrm>
            <a:off x="4572000" y="660397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https://commons.wikimedia.org/wiki/</a:t>
            </a:r>
            <a:r>
              <a:rPr lang="en-US" sz="1200" dirty="0" smtClean="0">
                <a:hlinkClick r:id="rId4"/>
              </a:rPr>
              <a:t>File:Histamine_3D_ball.png</a:t>
            </a:r>
            <a:endParaRPr lang="en-US" sz="1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1453541"/>
            <a:ext cx="6196495" cy="64633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Mast cells are </a:t>
            </a:r>
            <a:r>
              <a:rPr lang="en-US" dirty="0"/>
              <a:t>found in </a:t>
            </a:r>
            <a:r>
              <a:rPr lang="en-US" dirty="0" smtClean="0"/>
              <a:t>connective tissues. If stimulated by an infection they release histamine in the infected area.*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909513"/>
            <a:ext cx="6478738" cy="92333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en-US" dirty="0"/>
              <a:t>Histamine </a:t>
            </a:r>
            <a:r>
              <a:rPr lang="en-US" dirty="0" smtClean="0"/>
              <a:t>has a number of effects upon the body the key effect in the immune response is it increases </a:t>
            </a:r>
            <a:r>
              <a:rPr lang="en-US" dirty="0"/>
              <a:t>the permeability of the </a:t>
            </a:r>
            <a:r>
              <a:rPr lang="en-US" dirty="0" smtClean="0"/>
              <a:t>capillaries to white </a:t>
            </a:r>
            <a:r>
              <a:rPr lang="en-US" dirty="0"/>
              <a:t>blood cells and some </a:t>
            </a:r>
            <a:r>
              <a:rPr lang="en-US" dirty="0" smtClean="0"/>
              <a:t>proteins (e.g. antibodies).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760733"/>
            <a:ext cx="5115637" cy="58477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*Basophils circulate and hence release histamine into the blood and causing symptoms at secondary sites.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1564358" y="6419340"/>
            <a:ext cx="75796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5"/>
              </a:rPr>
              <a:t>http://3.bp.blogspot.com/-QUrnbwqwVi0/UeLihZuiUkI/AAAAAAAAkQA/sA1a4BwpfJ8/s1600/</a:t>
            </a:r>
            <a:r>
              <a:rPr lang="en-US" sz="1200" dirty="0" smtClean="0">
                <a:hlinkClick r:id="rId5"/>
              </a:rPr>
              <a:t>allergy_test.jpg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3861584" y="4519484"/>
            <a:ext cx="5282415" cy="64633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en-US" dirty="0"/>
              <a:t>This allows the components of the immune to engage the pathogen early at the site of infection.</a:t>
            </a:r>
          </a:p>
        </p:txBody>
      </p:sp>
    </p:spTree>
    <p:extLst>
      <p:ext uri="{BB962C8B-B14F-4D97-AF65-F5344CB8AC3E}">
        <p14:creationId xmlns:p14="http://schemas.microsoft.com/office/powerpoint/2010/main" val="4177841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286"/>
            <a:ext cx="9144000" cy="628368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4762"/>
            <a:ext cx="9144000" cy="328758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00" dirty="0">
                <a:latin typeface="Arial"/>
                <a:cs typeface="Arial"/>
              </a:rPr>
              <a:t>11.1.U7 White cells release histamine in response to allergens</a:t>
            </a:r>
            <a:r>
              <a:rPr lang="en-US" sz="1300" dirty="0" smtClean="0">
                <a:latin typeface="Arial"/>
                <a:cs typeface="Arial"/>
              </a:rPr>
              <a:t>. </a:t>
            </a:r>
            <a:r>
              <a:rPr lang="en-US" sz="1300" dirty="0">
                <a:latin typeface="Arial"/>
                <a:cs typeface="Arial"/>
              </a:rPr>
              <a:t>AND 11.1.U8 Histamines cause allergic symptoms</a:t>
            </a:r>
            <a:r>
              <a:rPr lang="en-US" sz="1300" dirty="0" smtClean="0">
                <a:latin typeface="Arial"/>
                <a:cs typeface="Arial"/>
              </a:rPr>
              <a:t>.</a:t>
            </a:r>
            <a:endParaRPr lang="en-US" sz="1300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74684"/>
            <a:ext cx="5785703" cy="769441"/>
          </a:xfrm>
          <a:prstGeom prst="rect">
            <a:avLst/>
          </a:prstGeom>
          <a:solidFill>
            <a:srgbClr val="FFFFFF">
              <a:alpha val="87000"/>
            </a:srgb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Histamine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/>
              <a:t>is </a:t>
            </a:r>
            <a:r>
              <a:rPr lang="en-US" sz="2000" dirty="0" smtClean="0"/>
              <a:t>a small organic molecules produced </a:t>
            </a:r>
            <a:r>
              <a:rPr lang="en-US" sz="2000" dirty="0"/>
              <a:t>by </a:t>
            </a:r>
            <a:r>
              <a:rPr lang="en-US" sz="2000" dirty="0" smtClean="0"/>
              <a:t>two types of leukocyte, basophils </a:t>
            </a:r>
            <a:r>
              <a:rPr lang="en-US" sz="2000" dirty="0"/>
              <a:t>and </a:t>
            </a:r>
            <a:r>
              <a:rPr lang="en-US" sz="2000" dirty="0" smtClean="0"/>
              <a:t>mast cells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572000" y="660397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https://commons.wikimedia.org/wiki/</a:t>
            </a:r>
            <a:r>
              <a:rPr lang="en-US" sz="1200" dirty="0" smtClean="0">
                <a:hlinkClick r:id="rId3"/>
              </a:rPr>
              <a:t>File:Histamine_3D_ball.png</a:t>
            </a:r>
            <a:endParaRPr lang="en-US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0" y="1559147"/>
            <a:ext cx="4887919" cy="1754327"/>
          </a:xfrm>
          <a:prstGeom prst="rect">
            <a:avLst/>
          </a:prstGeom>
          <a:solidFill>
            <a:srgbClr val="FFFFFF">
              <a:alpha val="7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loss of fluid from capillaries into surrounding tissues causes the response symptoms: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Inflammation / hives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Itching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Sneezing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Watery eyes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53714" y="3830995"/>
            <a:ext cx="8390286" cy="646331"/>
          </a:xfrm>
          <a:prstGeom prst="rect">
            <a:avLst/>
          </a:prstGeom>
          <a:solidFill>
            <a:srgbClr val="FFFFFF">
              <a:alpha val="79000"/>
            </a:srgb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Allergies are a group of conditions caused by hypersensitivity of the immune system to something in the environment that causes little or no problem in most people.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87918" y="4991377"/>
            <a:ext cx="4256082" cy="646331"/>
          </a:xfrm>
          <a:prstGeom prst="rect">
            <a:avLst/>
          </a:prstGeom>
          <a:solidFill>
            <a:srgbClr val="FFFFFF">
              <a:alpha val="79000"/>
            </a:srgb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Antihistamine </a:t>
            </a:r>
            <a:r>
              <a:rPr lang="en-US" dirty="0"/>
              <a:t>is a </a:t>
            </a:r>
            <a:r>
              <a:rPr lang="en-US" dirty="0" smtClean="0"/>
              <a:t>drug </a:t>
            </a:r>
            <a:r>
              <a:rPr lang="en-US" dirty="0"/>
              <a:t>that opposes the activity of histamine </a:t>
            </a:r>
            <a:r>
              <a:rPr lang="en-US" dirty="0" smtClean="0"/>
              <a:t>receptors.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64358" y="6419340"/>
            <a:ext cx="75796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http://3.bp.blogspot.com/-QUrnbwqwVi0/UeLihZuiUkI/AAAAAAAAkQA/sA1a4BwpfJ8/s1600/</a:t>
            </a:r>
            <a:r>
              <a:rPr lang="en-US" sz="1200" dirty="0" smtClean="0">
                <a:hlinkClick r:id="rId4"/>
              </a:rPr>
              <a:t>allergy_test.jpg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30165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" y="765451"/>
            <a:ext cx="9144000" cy="351519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4761"/>
            <a:ext cx="9144000" cy="404189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/>
                <a:cs typeface="Arial"/>
              </a:rPr>
              <a:t>11.1.U3 B lymphocytes are activated by T lymphocytes in mammals</a:t>
            </a:r>
            <a:r>
              <a:rPr lang="en-US" sz="1200" dirty="0" smtClean="0">
                <a:latin typeface="Arial"/>
                <a:cs typeface="Arial"/>
              </a:rPr>
              <a:t>. AND 11.1</a:t>
            </a:r>
            <a:r>
              <a:rPr lang="en-US" sz="1200" dirty="0">
                <a:latin typeface="Arial"/>
                <a:cs typeface="Arial"/>
              </a:rPr>
              <a:t>.U4 Activated B cells multiply to form clones of plasma cells and memory cells</a:t>
            </a:r>
            <a:r>
              <a:rPr lang="en-US" sz="1200" dirty="0" smtClean="0">
                <a:latin typeface="Arial"/>
                <a:cs typeface="Arial"/>
              </a:rPr>
              <a:t>. </a:t>
            </a:r>
            <a:r>
              <a:rPr lang="en-US" sz="1200" dirty="0">
                <a:latin typeface="Arial"/>
                <a:cs typeface="Arial"/>
              </a:rPr>
              <a:t>AND 11.1.U5 Plasma cells secrete antibodies</a:t>
            </a:r>
            <a:r>
              <a:rPr lang="en-US" sz="1200" dirty="0" smtClean="0">
                <a:latin typeface="Arial"/>
                <a:cs typeface="Arial"/>
              </a:rPr>
              <a:t>.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smtClean="0">
                <a:latin typeface="Arial"/>
                <a:cs typeface="Arial"/>
              </a:rPr>
              <a:t>AND </a:t>
            </a:r>
            <a:r>
              <a:rPr lang="en-US" sz="1200" dirty="0">
                <a:latin typeface="Arial"/>
                <a:cs typeface="Arial"/>
              </a:rPr>
              <a:t>11.1.U6 Antibodies aid the destruction of pathogens</a:t>
            </a:r>
            <a:r>
              <a:rPr lang="en-US" sz="1200" dirty="0" smtClean="0">
                <a:latin typeface="Arial"/>
                <a:cs typeface="Arial"/>
              </a:rPr>
              <a:t>. 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08950"/>
            <a:ext cx="5213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specific Immune response – more resources</a:t>
            </a:r>
            <a:endParaRPr lang="en-US" sz="2000" dirty="0"/>
          </a:p>
        </p:txBody>
      </p:sp>
      <p:pic>
        <p:nvPicPr>
          <p:cNvPr id="5" name="Picture 4" descr="Screen Shot 2016-02-05 at 15.58.46.png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2940" y="1182033"/>
            <a:ext cx="2797940" cy="28032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3" name="Picture 12" descr="Screen Shot 2016-02-05 at 15.57.54.png">
            <a:hlinkClick r:id="rId5"/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717" y="4099792"/>
            <a:ext cx="3489762" cy="25459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6" name="Picture 15" descr="Screen Shot 2016-02-05 at 16.09.55.png">
            <a:hlinkClick r:id="rId7"/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94" y="4255750"/>
            <a:ext cx="4098927" cy="24654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241169" y="6475803"/>
            <a:ext cx="409665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hlinkClick r:id="rId7"/>
              </a:rPr>
              <a:t>http://life9e.sinauer.com/life9e/pages/42/422003.</a:t>
            </a:r>
            <a:r>
              <a:rPr lang="en-US" sz="1200" dirty="0" smtClean="0">
                <a:hlinkClick r:id="rId7"/>
              </a:rPr>
              <a:t>html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6112939" y="3359818"/>
            <a:ext cx="280852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http://highered.mheducation.com/sites/0072507470/student_view0/chapter22/animation__the_immune_response.html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5519716" y="6122948"/>
            <a:ext cx="348976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http://web.biosci.utexas.edu/psaxena/MicrobiologyAnimations/Animations/HumoralImmunity/micro_humoral.swf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69724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4762"/>
            <a:ext cx="9144000" cy="420136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atin typeface="Arial"/>
                <a:cs typeface="Arial"/>
              </a:rPr>
              <a:t>11.1.U10 Vaccines contain antigens that trigger immunity but do not cause the disease. </a:t>
            </a:r>
            <a:r>
              <a:rPr lang="en-US" sz="1400" dirty="0" smtClean="0">
                <a:latin typeface="Arial"/>
                <a:cs typeface="Arial"/>
              </a:rPr>
              <a:t>AND 11.1</a:t>
            </a:r>
            <a:r>
              <a:rPr lang="en-US" sz="1400" dirty="0">
                <a:latin typeface="Arial"/>
                <a:cs typeface="Arial"/>
              </a:rPr>
              <a:t>.U9 Immunity depends upon the persistence of memory cells</a:t>
            </a:r>
            <a:r>
              <a:rPr lang="en-US" sz="1400" dirty="0" smtClean="0">
                <a:latin typeface="Arial"/>
                <a:cs typeface="Arial"/>
              </a:rPr>
              <a:t>.</a:t>
            </a: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78" y="1065480"/>
            <a:ext cx="6738337" cy="44209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08570" y="6581001"/>
            <a:ext cx="62354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http://www.saburchill.com/IBbiology/chapters04/images/130307001.</a:t>
            </a:r>
            <a:r>
              <a:rPr lang="en-US" sz="1200" dirty="0" smtClean="0">
                <a:hlinkClick r:id="rId3"/>
              </a:rPr>
              <a:t>jpg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69921"/>
            <a:ext cx="1642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Vaccination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81000" y="5486400"/>
            <a:ext cx="8369300" cy="6155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 smtClean="0"/>
              <a:t>The by </a:t>
            </a:r>
            <a:r>
              <a:rPr lang="en-US" sz="1700" dirty="0"/>
              <a:t>initiating a </a:t>
            </a:r>
            <a:r>
              <a:rPr lang="en-US" sz="1700" dirty="0">
                <a:solidFill>
                  <a:srgbClr val="FF0000"/>
                </a:solidFill>
              </a:rPr>
              <a:t>primary immune response</a:t>
            </a:r>
            <a:r>
              <a:rPr lang="en-US" sz="1700" dirty="0"/>
              <a:t>, resulting in the production of </a:t>
            </a:r>
            <a:r>
              <a:rPr lang="en-US" sz="1700" dirty="0">
                <a:solidFill>
                  <a:srgbClr val="FF0000"/>
                </a:solidFill>
              </a:rPr>
              <a:t>memory </a:t>
            </a:r>
            <a:r>
              <a:rPr lang="en-US" sz="1700" dirty="0" smtClean="0">
                <a:solidFill>
                  <a:srgbClr val="FF0000"/>
                </a:solidFill>
              </a:rPr>
              <a:t>cells</a:t>
            </a:r>
            <a:r>
              <a:rPr lang="en-US" sz="1700" dirty="0" smtClean="0"/>
              <a:t> that can produce antibodies in response to the antigen</a:t>
            </a:r>
            <a:endParaRPr lang="en-US" sz="1700" dirty="0"/>
          </a:p>
        </p:txBody>
      </p:sp>
      <p:sp>
        <p:nvSpPr>
          <p:cNvPr id="8" name="Rectangle 7"/>
          <p:cNvSpPr/>
          <p:nvPr/>
        </p:nvSpPr>
        <p:spPr>
          <a:xfrm>
            <a:off x="1530187" y="424898"/>
            <a:ext cx="7422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allows an individual to become immune to a disease without experiencing it.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42215" y="2246580"/>
            <a:ext cx="255127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/>
              <a:t>A person is </a:t>
            </a:r>
            <a:r>
              <a:rPr lang="en-US" sz="1700" dirty="0">
                <a:solidFill>
                  <a:srgbClr val="FF0000"/>
                </a:solidFill>
              </a:rPr>
              <a:t>exposed</a:t>
            </a:r>
            <a:r>
              <a:rPr lang="en-US" sz="1700" dirty="0"/>
              <a:t> to the vaccine orally or by injection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159691" y="976580"/>
            <a:ext cx="373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04A7B"/>
                </a:solidFill>
              </a:rPr>
              <a:t>Vaccines contain antigens</a:t>
            </a:r>
            <a:r>
              <a:rPr lang="en-US" dirty="0"/>
              <a:t> in various </a:t>
            </a:r>
            <a:r>
              <a:rPr lang="en-US" dirty="0" smtClean="0"/>
              <a:t>forms </a:t>
            </a:r>
            <a:r>
              <a:rPr lang="en-US" dirty="0"/>
              <a:t>that should not cause symptoms in a healthy </a:t>
            </a:r>
            <a:r>
              <a:rPr lang="en-US" dirty="0" smtClean="0"/>
              <a:t>person.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365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4762"/>
            <a:ext cx="9144000" cy="420136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atin typeface="Arial"/>
                <a:cs typeface="Arial"/>
              </a:rPr>
              <a:t>11.1.U10 Vaccines contain antigens that trigger immunity but do not cause the disease. </a:t>
            </a:r>
            <a:r>
              <a:rPr lang="en-US" sz="1400" dirty="0" smtClean="0">
                <a:latin typeface="Arial"/>
                <a:cs typeface="Arial"/>
              </a:rPr>
              <a:t>AND 11.1</a:t>
            </a:r>
            <a:r>
              <a:rPr lang="en-US" sz="1400" dirty="0">
                <a:latin typeface="Arial"/>
                <a:cs typeface="Arial"/>
              </a:rPr>
              <a:t>.U9 Immunity depends upon the persistence of memory cells</a:t>
            </a:r>
            <a:r>
              <a:rPr lang="en-US" sz="1400" dirty="0" smtClean="0">
                <a:latin typeface="Arial"/>
                <a:cs typeface="Arial"/>
              </a:rPr>
              <a:t>.</a:t>
            </a: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0" y="824180"/>
            <a:ext cx="4494863" cy="29490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08570" y="6581001"/>
            <a:ext cx="62354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http://www.saburchill.com/IBbiology/chapters04/images/130307001.</a:t>
            </a:r>
            <a:r>
              <a:rPr lang="en-US" sz="1200" dirty="0" smtClean="0">
                <a:hlinkClick r:id="rId3"/>
              </a:rPr>
              <a:t>jpg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69921"/>
            <a:ext cx="1642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Vaccination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61863" y="3835894"/>
            <a:ext cx="8790700" cy="6155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 smtClean="0"/>
              <a:t>The by </a:t>
            </a:r>
            <a:r>
              <a:rPr lang="en-US" sz="1700" dirty="0"/>
              <a:t>initiating a </a:t>
            </a:r>
            <a:r>
              <a:rPr lang="en-US" sz="1700" dirty="0">
                <a:solidFill>
                  <a:srgbClr val="FF0000"/>
                </a:solidFill>
              </a:rPr>
              <a:t>primary immune response</a:t>
            </a:r>
            <a:r>
              <a:rPr lang="en-US" sz="1700" dirty="0"/>
              <a:t>, resulting in the production of </a:t>
            </a:r>
            <a:r>
              <a:rPr lang="en-US" sz="1700" dirty="0">
                <a:solidFill>
                  <a:srgbClr val="FF0000"/>
                </a:solidFill>
              </a:rPr>
              <a:t>memory </a:t>
            </a:r>
            <a:r>
              <a:rPr lang="en-US" sz="1700" dirty="0" smtClean="0">
                <a:solidFill>
                  <a:srgbClr val="FF0000"/>
                </a:solidFill>
              </a:rPr>
              <a:t>cells</a:t>
            </a:r>
            <a:r>
              <a:rPr lang="en-US" sz="1700" dirty="0" smtClean="0"/>
              <a:t> that can produce antibodies in response to the antigen</a:t>
            </a:r>
            <a:endParaRPr lang="en-US" sz="1700" dirty="0"/>
          </a:p>
        </p:txBody>
      </p:sp>
      <p:sp>
        <p:nvSpPr>
          <p:cNvPr id="8" name="Rectangle 7"/>
          <p:cNvSpPr/>
          <p:nvPr/>
        </p:nvSpPr>
        <p:spPr>
          <a:xfrm>
            <a:off x="1530187" y="424898"/>
            <a:ext cx="7422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allows an individual to become immune to a disease without experiencing it.</a:t>
            </a:r>
          </a:p>
        </p:txBody>
      </p:sp>
      <p:sp>
        <p:nvSpPr>
          <p:cNvPr id="9" name="Rectangle 8"/>
          <p:cNvSpPr/>
          <p:nvPr/>
        </p:nvSpPr>
        <p:spPr>
          <a:xfrm>
            <a:off x="161862" y="802784"/>
            <a:ext cx="4206937" cy="2354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604A7B"/>
                </a:solidFill>
              </a:rPr>
              <a:t>Vaccines contain antigens</a:t>
            </a:r>
            <a:r>
              <a:rPr lang="en-US" sz="1700" dirty="0"/>
              <a:t> in various forms* that should not cause symptoms in a healthy person: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attenuated</a:t>
            </a:r>
            <a:r>
              <a:rPr lang="en-US" sz="1600" dirty="0"/>
              <a:t> (weakened) or </a:t>
            </a:r>
            <a:r>
              <a:rPr lang="en-US" sz="1600" b="1" dirty="0">
                <a:solidFill>
                  <a:srgbClr val="604A7B"/>
                </a:solidFill>
              </a:rPr>
              <a:t>inactivated</a:t>
            </a:r>
            <a:r>
              <a:rPr lang="en-US" sz="1600" dirty="0"/>
              <a:t> viruses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solidFill>
                  <a:srgbClr val="604A7B"/>
                </a:solidFill>
              </a:rPr>
              <a:t>weakened toxins </a:t>
            </a:r>
            <a:r>
              <a:rPr lang="en-US" sz="1600" dirty="0"/>
              <a:t>(produced by bacterial pathogens)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solidFill>
                  <a:srgbClr val="604A7B"/>
                </a:solidFill>
              </a:rPr>
              <a:t>subunits</a:t>
            </a:r>
            <a:r>
              <a:rPr lang="en-US" sz="1600" dirty="0"/>
              <a:t> – this could be the antigen or part of the pathogen carrying the antigen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1862" y="3220341"/>
            <a:ext cx="429583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/>
              <a:t>A person is </a:t>
            </a:r>
            <a:r>
              <a:rPr lang="en-US" sz="1700" dirty="0">
                <a:solidFill>
                  <a:srgbClr val="FF0000"/>
                </a:solidFill>
              </a:rPr>
              <a:t>exposed</a:t>
            </a:r>
            <a:r>
              <a:rPr lang="en-US" sz="1700" dirty="0"/>
              <a:t> to the vaccine orally or by injection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863" y="4466954"/>
            <a:ext cx="87907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Sometimes a series of vaccinations are needed to stimulate the production of sufficient memory </a:t>
            </a:r>
            <a:r>
              <a:rPr lang="en-US" sz="1600" i="1" dirty="0" smtClean="0"/>
              <a:t>cells</a:t>
            </a:r>
            <a:endParaRPr lang="en-US" sz="1600" i="1" dirty="0"/>
          </a:p>
        </p:txBody>
      </p:sp>
      <p:sp>
        <p:nvSpPr>
          <p:cNvPr id="12" name="Rectangle 11"/>
          <p:cNvSpPr/>
          <p:nvPr/>
        </p:nvSpPr>
        <p:spPr>
          <a:xfrm>
            <a:off x="161862" y="4876111"/>
            <a:ext cx="879070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/>
              <a:t>When exposed to the </a:t>
            </a:r>
            <a:r>
              <a:rPr lang="en-US" sz="1700" dirty="0">
                <a:solidFill>
                  <a:srgbClr val="008000"/>
                </a:solidFill>
              </a:rPr>
              <a:t>actual pathogen</a:t>
            </a:r>
            <a:r>
              <a:rPr lang="en-US" sz="1700" dirty="0"/>
              <a:t> memory cells trigger a </a:t>
            </a:r>
            <a:r>
              <a:rPr lang="en-US" sz="1700" dirty="0">
                <a:solidFill>
                  <a:srgbClr val="008000"/>
                </a:solidFill>
              </a:rPr>
              <a:t>secondary immune response</a:t>
            </a:r>
            <a:r>
              <a:rPr lang="en-US" sz="1700" dirty="0"/>
              <a:t> that is much </a:t>
            </a:r>
            <a:r>
              <a:rPr lang="en-US" sz="1700" dirty="0">
                <a:solidFill>
                  <a:srgbClr val="008000"/>
                </a:solidFill>
              </a:rPr>
              <a:t>faster and </a:t>
            </a:r>
            <a:r>
              <a:rPr lang="en-US" sz="1700" dirty="0" smtClean="0">
                <a:solidFill>
                  <a:srgbClr val="008000"/>
                </a:solidFill>
              </a:rPr>
              <a:t>stronger</a:t>
            </a:r>
            <a:r>
              <a:rPr lang="en-US" sz="1700" dirty="0" smtClean="0"/>
              <a:t> – therefore little or no symptoms are experienced</a:t>
            </a:r>
            <a:endParaRPr lang="en-US" sz="1700" dirty="0"/>
          </a:p>
        </p:txBody>
      </p:sp>
      <p:sp>
        <p:nvSpPr>
          <p:cNvPr id="13" name="Rectangle 12"/>
          <p:cNvSpPr/>
          <p:nvPr/>
        </p:nvSpPr>
        <p:spPr>
          <a:xfrm>
            <a:off x="161864" y="5543704"/>
            <a:ext cx="87907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Vaccines provide long-term immunity, but memory cells may not survive a life time therefore booster shots may be required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1864" y="6248320"/>
            <a:ext cx="8790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* DNA vaccines are being developed that introduce DNA that encodes for antigens rather than the antigen itself. Can you suggest how this would work?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5216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98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4762"/>
            <a:ext cx="9144000" cy="296864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latin typeface="Arial"/>
                <a:cs typeface="Arial"/>
              </a:rPr>
              <a:t>11.1.</a:t>
            </a:r>
            <a:r>
              <a:rPr lang="en-US" sz="1400" dirty="0">
                <a:latin typeface="Arial"/>
                <a:cs typeface="Arial"/>
              </a:rPr>
              <a:t>A1 Smallpox was the first infectious disease of humans to have been eradicated by vaccination.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626"/>
            <a:ext cx="6076285" cy="65762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20633" y="6600859"/>
            <a:ext cx="61233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http://www.museumofhealthcare.ca/images/exhibits/vaccinations/smallpox/large/17.</a:t>
            </a:r>
            <a:r>
              <a:rPr lang="en-US" sz="1200" dirty="0" smtClean="0">
                <a:hlinkClick r:id="rId3"/>
              </a:rPr>
              <a:t>jpg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285" y="1335150"/>
            <a:ext cx="3067714" cy="33867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48256" y="6405145"/>
            <a:ext cx="67957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5"/>
              </a:rPr>
              <a:t>http://raylemire.com/wp-content/uploads/2015/12/smallpox-</a:t>
            </a:r>
            <a:r>
              <a:rPr lang="en-US" sz="1200" dirty="0" smtClean="0">
                <a:hlinkClick r:id="rId5"/>
              </a:rPr>
              <a:t>eradication.jpg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262267" y="1776100"/>
            <a:ext cx="5881731" cy="1200329"/>
          </a:xfrm>
          <a:prstGeom prst="rect">
            <a:avLst/>
          </a:prstGeom>
          <a:solidFill>
            <a:srgbClr val="FFFFFF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was </a:t>
            </a:r>
            <a:r>
              <a:rPr lang="en-US" dirty="0" smtClean="0"/>
              <a:t>achieved by </a:t>
            </a:r>
            <a:r>
              <a:rPr lang="en-US" dirty="0"/>
              <a:t>a worldwide vaccination </a:t>
            </a:r>
            <a:r>
              <a:rPr lang="en-US" dirty="0" err="1" smtClean="0"/>
              <a:t>programme</a:t>
            </a:r>
            <a:r>
              <a:rPr lang="en-US" dirty="0" smtClean="0"/>
              <a:t>. 1977 saw the last </a:t>
            </a:r>
            <a:r>
              <a:rPr lang="en-US" dirty="0"/>
              <a:t>ever </a:t>
            </a:r>
            <a:r>
              <a:rPr lang="en-US" dirty="0" smtClean="0"/>
              <a:t>naturally occurring case </a:t>
            </a:r>
            <a:r>
              <a:rPr lang="en-US" dirty="0"/>
              <a:t>of the </a:t>
            </a:r>
            <a:r>
              <a:rPr lang="en-US" dirty="0" smtClean="0"/>
              <a:t>disease in Somalia and in </a:t>
            </a:r>
            <a:r>
              <a:rPr lang="en-US" b="1" dirty="0" smtClean="0"/>
              <a:t>1980</a:t>
            </a:r>
            <a:r>
              <a:rPr lang="en-US" dirty="0" smtClean="0"/>
              <a:t> the </a:t>
            </a:r>
            <a:r>
              <a:rPr lang="en-US" b="1" dirty="0" smtClean="0"/>
              <a:t>World Health </a:t>
            </a:r>
            <a:r>
              <a:rPr lang="en-US" b="1" dirty="0" err="1" smtClean="0"/>
              <a:t>Organisation</a:t>
            </a:r>
            <a:r>
              <a:rPr lang="en-US" b="1" dirty="0" smtClean="0"/>
              <a:t> (WHO) </a:t>
            </a:r>
            <a:r>
              <a:rPr lang="en-US" dirty="0" smtClean="0"/>
              <a:t>declared the disease </a:t>
            </a:r>
            <a:r>
              <a:rPr lang="en-US" b="1" dirty="0" smtClean="0"/>
              <a:t>‘dead’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1" y="4609839"/>
            <a:ext cx="7694968" cy="1754327"/>
          </a:xfrm>
          <a:prstGeom prst="rect">
            <a:avLst/>
          </a:prstGeom>
          <a:solidFill>
            <a:srgbClr val="FFFFFF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Erradication</a:t>
            </a:r>
            <a:r>
              <a:rPr lang="en-US" dirty="0" smtClean="0"/>
              <a:t> </a:t>
            </a:r>
            <a:r>
              <a:rPr lang="en-US" dirty="0" err="1" smtClean="0"/>
              <a:t>programmes</a:t>
            </a:r>
            <a:r>
              <a:rPr lang="en-US" dirty="0" smtClean="0"/>
              <a:t> for other diseases has reduced the number of cases, but has been less successful: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Polio and measles become contagious before symptoms are easy to detect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Immunity to Malaria is not complete and hence it can infect the same person a number of times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Yellow fever has an animal reservoir, it can also affect monkeys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-1" y="427104"/>
            <a:ext cx="7184461" cy="769441"/>
          </a:xfrm>
          <a:prstGeom prst="rect">
            <a:avLst/>
          </a:prstGeom>
          <a:solidFill>
            <a:srgbClr val="FFFFFF">
              <a:alpha val="78000"/>
            </a:srgb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Smallpox</a:t>
            </a:r>
            <a:r>
              <a:rPr lang="en-US" sz="2000" dirty="0"/>
              <a:t> (caused by the virus </a:t>
            </a:r>
            <a:r>
              <a:rPr lang="en-US" sz="2000" dirty="0" err="1"/>
              <a:t>variola</a:t>
            </a:r>
            <a:r>
              <a:rPr lang="en-US" sz="2000" dirty="0"/>
              <a:t>) was the first infectious disease of humans to have been eradicated by vaccination. </a:t>
            </a:r>
          </a:p>
        </p:txBody>
      </p:sp>
    </p:spTree>
    <p:extLst>
      <p:ext uri="{BB962C8B-B14F-4D97-AF65-F5344CB8AC3E}">
        <p14:creationId xmlns:p14="http://schemas.microsoft.com/office/powerpoint/2010/main" val="155216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98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626"/>
            <a:ext cx="6076285" cy="65762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20633" y="6600859"/>
            <a:ext cx="61233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http://www.museumofhealthcare.ca/images/exhibits/vaccinations/smallpox/large/17.</a:t>
            </a:r>
            <a:r>
              <a:rPr lang="en-US" sz="1200" dirty="0" smtClean="0">
                <a:hlinkClick r:id="rId3"/>
              </a:rPr>
              <a:t>jpg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2348256" y="6405145"/>
            <a:ext cx="67957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http://raylemire.com/wp-content/uploads/2015/12/smallpox-</a:t>
            </a:r>
            <a:r>
              <a:rPr lang="en-US" sz="1200" dirty="0" smtClean="0">
                <a:hlinkClick r:id="rId4"/>
              </a:rPr>
              <a:t>eradication.jpg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0" y="4731410"/>
            <a:ext cx="7632712" cy="1477328"/>
          </a:xfrm>
          <a:prstGeom prst="rect">
            <a:avLst/>
          </a:prstGeom>
          <a:solidFill>
            <a:srgbClr val="FFFFFF">
              <a:alpha val="79000"/>
            </a:srgb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Modern medicine would consider Jenner’s </a:t>
            </a:r>
            <a:r>
              <a:rPr lang="en-US" b="1" dirty="0" smtClean="0"/>
              <a:t>testing procedure unethical</a:t>
            </a:r>
            <a:r>
              <a:rPr lang="en-US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no prior research</a:t>
            </a:r>
            <a:r>
              <a:rPr lang="en-US" dirty="0" smtClean="0"/>
              <a:t> had be done prior to human testing to determine the effectiveness and </a:t>
            </a:r>
            <a:r>
              <a:rPr lang="en-US" b="1" dirty="0" smtClean="0"/>
              <a:t>possible side-effects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informed consent</a:t>
            </a:r>
            <a:r>
              <a:rPr lang="en-US" dirty="0" smtClean="0"/>
              <a:t> was </a:t>
            </a:r>
            <a:r>
              <a:rPr lang="en-US" b="1" dirty="0" smtClean="0"/>
              <a:t>not given</a:t>
            </a:r>
            <a:r>
              <a:rPr lang="en-US" dirty="0" smtClean="0"/>
              <a:t> and the choice of a child who was to young to understand the dangers was even more questionable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6571" y="1327610"/>
            <a:ext cx="3317429" cy="21963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427104"/>
            <a:ext cx="7184461" cy="769441"/>
          </a:xfrm>
          <a:prstGeom prst="rect">
            <a:avLst/>
          </a:prstGeom>
          <a:solidFill>
            <a:srgbClr val="FFFFFF">
              <a:alpha val="79000"/>
            </a:srgb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Smallpox</a:t>
            </a:r>
            <a:r>
              <a:rPr lang="en-US" sz="2000" dirty="0"/>
              <a:t> (caused by the virus </a:t>
            </a:r>
            <a:r>
              <a:rPr lang="en-US" sz="2000" dirty="0" err="1"/>
              <a:t>variola</a:t>
            </a:r>
            <a:r>
              <a:rPr lang="en-US" sz="2000" dirty="0"/>
              <a:t>) was the first infectious disease of humans to have been eradicated by vaccination.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" y="1359299"/>
            <a:ext cx="3996900" cy="646331"/>
          </a:xfrm>
          <a:prstGeom prst="rect">
            <a:avLst/>
          </a:prstGeom>
          <a:solidFill>
            <a:srgbClr val="FFFFFF">
              <a:alpha val="79000"/>
            </a:srgbClr>
          </a:solidFill>
        </p:spPr>
        <p:txBody>
          <a:bodyPr wrap="square">
            <a:spAutoFit/>
          </a:bodyPr>
          <a:lstStyle/>
          <a:p>
            <a:r>
              <a:rPr lang="en-US" dirty="0"/>
              <a:t>Cowpox is a mild viral infection of </a:t>
            </a:r>
            <a:r>
              <a:rPr lang="en-US" dirty="0" smtClean="0"/>
              <a:t>cows, which is very similar to smallpox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245113"/>
            <a:ext cx="4572000" cy="923330"/>
          </a:xfrm>
          <a:prstGeom prst="rect">
            <a:avLst/>
          </a:prstGeom>
          <a:solidFill>
            <a:srgbClr val="FFFFFF">
              <a:alpha val="79000"/>
            </a:srgbClr>
          </a:solidFill>
        </p:spPr>
        <p:txBody>
          <a:bodyPr>
            <a:spAutoFit/>
          </a:bodyPr>
          <a:lstStyle/>
          <a:p>
            <a:r>
              <a:rPr lang="en-US" dirty="0"/>
              <a:t>In 1796 Edward Jenner </a:t>
            </a:r>
            <a:r>
              <a:rPr lang="en-US" b="1" dirty="0"/>
              <a:t>deliberately infected </a:t>
            </a:r>
            <a:r>
              <a:rPr lang="en-US" dirty="0"/>
              <a:t>an </a:t>
            </a:r>
            <a:r>
              <a:rPr lang="en-US" b="1" dirty="0" smtClean="0"/>
              <a:t>eight-year old </a:t>
            </a:r>
            <a:r>
              <a:rPr lang="en-US" b="1" dirty="0"/>
              <a:t>boy </a:t>
            </a:r>
            <a:r>
              <a:rPr lang="en-US" dirty="0"/>
              <a:t>with </a:t>
            </a:r>
            <a:r>
              <a:rPr lang="en-US" b="1" dirty="0"/>
              <a:t>cowpox</a:t>
            </a:r>
            <a:r>
              <a:rPr lang="en-US" dirty="0"/>
              <a:t> from pocks/blisters of a milkmaid with this disease.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50595" y="3810770"/>
            <a:ext cx="3793405" cy="646331"/>
          </a:xfrm>
          <a:prstGeom prst="rect">
            <a:avLst/>
          </a:prstGeom>
          <a:solidFill>
            <a:srgbClr val="FFFFFF">
              <a:alpha val="7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Jenner repeated his initial on himself and a small group of people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-1" y="3429000"/>
            <a:ext cx="4572000" cy="646331"/>
          </a:xfrm>
          <a:prstGeom prst="rect">
            <a:avLst/>
          </a:prstGeom>
          <a:solidFill>
            <a:srgbClr val="FFFFFF">
              <a:alpha val="79000"/>
            </a:srgbClr>
          </a:solidFill>
        </p:spPr>
        <p:txBody>
          <a:bodyPr>
            <a:spAutoFit/>
          </a:bodyPr>
          <a:lstStyle/>
          <a:p>
            <a:r>
              <a:rPr lang="en-US" dirty="0"/>
              <a:t>Jenner then attempted to infect the boy with smallpox, but found that he was </a:t>
            </a:r>
            <a:r>
              <a:rPr lang="en-US" b="1" dirty="0"/>
              <a:t>immune</a:t>
            </a:r>
            <a:r>
              <a:rPr lang="en-US" dirty="0"/>
              <a:t>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4762"/>
            <a:ext cx="9144000" cy="296864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00" dirty="0">
                <a:latin typeface="Arial"/>
                <a:cs typeface="Arial"/>
              </a:rPr>
              <a:t>Nature of science: Consider ethical implications of research - Jenner tested his vaccine for smallpox on a child. (4.5)</a:t>
            </a:r>
          </a:p>
        </p:txBody>
      </p:sp>
    </p:spTree>
    <p:extLst>
      <p:ext uri="{BB962C8B-B14F-4D97-AF65-F5344CB8AC3E}">
        <p14:creationId xmlns:p14="http://schemas.microsoft.com/office/powerpoint/2010/main" val="2220077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04" y="2850055"/>
            <a:ext cx="7949532" cy="4007945"/>
          </a:xfrm>
          <a:prstGeom prst="rect">
            <a:avLst/>
          </a:prstGeom>
        </p:spPr>
      </p:pic>
      <p:pic>
        <p:nvPicPr>
          <p:cNvPr id="10" name="Picture 9" descr="Screen Shot 2016-02-08 at 14.03.23.png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04" y="1287349"/>
            <a:ext cx="3087176" cy="17294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4762"/>
            <a:ext cx="9144000" cy="296864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atin typeface="Arial"/>
                <a:cs typeface="Arial"/>
              </a:rPr>
              <a:t>11.1.U2 Pathogens can be species-specific although others can cross species barriers.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426069" y="1612023"/>
            <a:ext cx="4717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31859C"/>
                </a:solidFill>
              </a:rPr>
              <a:t>zoonosis</a:t>
            </a:r>
            <a:r>
              <a:rPr lang="en-US" dirty="0"/>
              <a:t> is any disease or infection that is naturally transmissible from vertebrate animals to humans.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659151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hlinkClick r:id="rId5"/>
              </a:rPr>
              <a:t>http://www.wsava.org/sites/default/files/hfa%</a:t>
            </a:r>
            <a:r>
              <a:rPr lang="en-US" sz="1200" dirty="0" smtClean="0">
                <a:hlinkClick r:id="rId5"/>
              </a:rPr>
              <a:t>20zd.png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0" y="47425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Some </a:t>
            </a:r>
            <a:r>
              <a:rPr lang="en-US" dirty="0"/>
              <a:t>pathogens are species-</a:t>
            </a:r>
            <a:r>
              <a:rPr lang="en-US" dirty="0" smtClean="0"/>
              <a:t>specific.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Polio</a:t>
            </a:r>
            <a:r>
              <a:rPr lang="en-US" dirty="0"/>
              <a:t>, </a:t>
            </a:r>
            <a:r>
              <a:rPr lang="en-US" b="1" dirty="0" smtClean="0">
                <a:solidFill>
                  <a:srgbClr val="953735"/>
                </a:solidFill>
              </a:rPr>
              <a:t>Measles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 smtClean="0">
                <a:solidFill>
                  <a:srgbClr val="953735"/>
                </a:solidFill>
              </a:rPr>
              <a:t>Syphilis</a:t>
            </a:r>
            <a:r>
              <a:rPr lang="en-US" dirty="0" smtClean="0">
                <a:solidFill>
                  <a:srgbClr val="953735"/>
                </a:solidFill>
              </a:rPr>
              <a:t> </a:t>
            </a:r>
            <a:r>
              <a:rPr lang="en-US" dirty="0"/>
              <a:t>only affect humans.</a:t>
            </a:r>
          </a:p>
        </p:txBody>
      </p:sp>
      <p:sp>
        <p:nvSpPr>
          <p:cNvPr id="8" name="Rectangle 7"/>
          <p:cNvSpPr/>
          <p:nvPr/>
        </p:nvSpPr>
        <p:spPr>
          <a:xfrm>
            <a:off x="4426069" y="473894"/>
            <a:ext cx="4717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However many others such as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Flu</a:t>
            </a:r>
            <a:r>
              <a:rPr lang="en-US" dirty="0"/>
              <a:t>, </a:t>
            </a:r>
            <a:r>
              <a:rPr lang="en-US" b="1" dirty="0">
                <a:solidFill>
                  <a:srgbClr val="31859C"/>
                </a:solidFill>
              </a:rPr>
              <a:t>Ebola</a:t>
            </a:r>
            <a:r>
              <a:rPr lang="en-US" dirty="0"/>
              <a:t> and </a:t>
            </a:r>
            <a:r>
              <a:rPr lang="en-US" b="1" dirty="0">
                <a:solidFill>
                  <a:srgbClr val="31859C"/>
                </a:solidFill>
              </a:rPr>
              <a:t>Salmonella</a:t>
            </a:r>
            <a:r>
              <a:rPr lang="en-US" dirty="0"/>
              <a:t> can be transmitted between humans and other </a:t>
            </a:r>
            <a:r>
              <a:rPr lang="en-US" dirty="0" smtClean="0"/>
              <a:t>animals.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04" y="2739815"/>
            <a:ext cx="3087176" cy="2769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https://youtu.be/</a:t>
            </a:r>
            <a:r>
              <a:rPr lang="en-US" sz="1200" dirty="0" smtClean="0">
                <a:hlinkClick r:id="rId3"/>
              </a:rPr>
              <a:t>up7ye3yvzyY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55216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3"/>
            <a:ext cx="2897475" cy="630237"/>
          </a:xfrm>
          <a:solidFill>
            <a:schemeClr val="accent1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smtClean="0"/>
              <a:t>Understandings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967773"/>
              </p:ext>
            </p:extLst>
          </p:nvPr>
        </p:nvGraphicFramePr>
        <p:xfrm>
          <a:off x="321932" y="784225"/>
          <a:ext cx="8500119" cy="580389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900443"/>
                <a:gridCol w="4254500"/>
                <a:gridCol w="3345176"/>
              </a:tblGrid>
              <a:tr h="223434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 err="1">
                          <a:effectLst/>
                          <a:latin typeface="Arial"/>
                          <a:cs typeface="Arial"/>
                        </a:rPr>
                        <a:t>Statement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/>
                          <a:cs typeface="Arial"/>
                        </a:rPr>
                        <a:t>Guidance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</a:tr>
              <a:tr h="22802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11.1.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U1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Every organism has unique molecules on the surface of its cells.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11.1.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U2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Pathogens can be species-specific although others can cross species barriers.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11.1.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U3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B lymphocytes are activated by T lymphocytes in mammals.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Limit the immune response to mammals.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11.1.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U4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Activated B cells multiply to form clones of plasma cells and memory cells.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11.1.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U5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Plasma cells secrete antibodies.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11.1.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U6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Antibodies aid the destruction of pathogens.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3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11.1.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U7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White cells release histamine in response to allergens.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11.1.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U8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Histamines cause allergic symptoms.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11.1.U9 </a:t>
                      </a:r>
                    </a:p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Immunity depends upon the persistence of memory cells.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11.1.U10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Vaccines contain antigens that trigger immunity but do not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cause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the disease.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11.1.U11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Fusion of a </a:t>
                      </a:r>
                      <a:r>
                        <a:rPr lang="en-US" sz="1400" dirty="0" err="1" smtClean="0">
                          <a:latin typeface="Arial"/>
                          <a:cs typeface="Arial"/>
                        </a:rPr>
                        <a:t>tumour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cell with an antibody-producing plasma cell creates a </a:t>
                      </a:r>
                      <a:r>
                        <a:rPr lang="en-US" sz="1400" dirty="0" err="1" smtClean="0">
                          <a:latin typeface="Arial"/>
                          <a:cs typeface="Arial"/>
                        </a:rPr>
                        <a:t>hybridoma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cell.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11.1.U12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Monoclonal antibodies are produced by </a:t>
                      </a:r>
                      <a:r>
                        <a:rPr lang="en-US" sz="1400" dirty="0" err="1" smtClean="0">
                          <a:latin typeface="Arial"/>
                          <a:cs typeface="Arial"/>
                        </a:rPr>
                        <a:t>hybridoma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cells.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470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4762"/>
            <a:ext cx="9144000" cy="439738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atin typeface="Arial"/>
                <a:cs typeface="Arial"/>
              </a:rPr>
              <a:t>11.1.U11 Fusion of a </a:t>
            </a:r>
            <a:r>
              <a:rPr lang="en-US" sz="1400" dirty="0" err="1">
                <a:latin typeface="Arial"/>
                <a:cs typeface="Arial"/>
              </a:rPr>
              <a:t>tumour</a:t>
            </a:r>
            <a:r>
              <a:rPr lang="en-US" sz="1400" dirty="0">
                <a:latin typeface="Arial"/>
                <a:cs typeface="Arial"/>
              </a:rPr>
              <a:t> cell with an antibody-producing plasma cell creates a </a:t>
            </a:r>
            <a:r>
              <a:rPr lang="en-US" sz="1400" dirty="0" err="1">
                <a:latin typeface="Arial"/>
                <a:cs typeface="Arial"/>
              </a:rPr>
              <a:t>hybridoma</a:t>
            </a:r>
            <a:r>
              <a:rPr lang="en-US" sz="1400" dirty="0">
                <a:latin typeface="Arial"/>
                <a:cs typeface="Arial"/>
              </a:rPr>
              <a:t> cell</a:t>
            </a:r>
            <a:r>
              <a:rPr lang="en-US" sz="1400" dirty="0" smtClean="0">
                <a:latin typeface="Arial"/>
                <a:cs typeface="Arial"/>
              </a:rPr>
              <a:t>. AND </a:t>
            </a:r>
            <a:r>
              <a:rPr lang="en-US" sz="1400" dirty="0">
                <a:latin typeface="Arial"/>
                <a:cs typeface="Arial"/>
              </a:rPr>
              <a:t>11.1.U12 Monoclonal antibodies are produced by </a:t>
            </a:r>
            <a:r>
              <a:rPr lang="en-US" sz="1400" dirty="0" err="1">
                <a:latin typeface="Arial"/>
                <a:cs typeface="Arial"/>
              </a:rPr>
              <a:t>hybridoma</a:t>
            </a:r>
            <a:r>
              <a:rPr lang="en-US" sz="1400" dirty="0">
                <a:latin typeface="Arial"/>
                <a:cs typeface="Arial"/>
              </a:rPr>
              <a:t> cells</a:t>
            </a:r>
            <a:r>
              <a:rPr lang="en-US" sz="1400" dirty="0" smtClean="0">
                <a:latin typeface="Arial"/>
                <a:cs typeface="Arial"/>
              </a:rPr>
              <a:t>.</a:t>
            </a: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15" y="444500"/>
            <a:ext cx="8864009" cy="641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556447"/>
            <a:ext cx="1384737" cy="33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36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4762"/>
            <a:ext cx="9144000" cy="439738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atin typeface="Arial"/>
                <a:cs typeface="Arial"/>
              </a:rPr>
              <a:t>11.1.U11 Fusion of a </a:t>
            </a:r>
            <a:r>
              <a:rPr lang="en-US" sz="1400" dirty="0" err="1">
                <a:latin typeface="Arial"/>
                <a:cs typeface="Arial"/>
              </a:rPr>
              <a:t>tumour</a:t>
            </a:r>
            <a:r>
              <a:rPr lang="en-US" sz="1400" dirty="0">
                <a:latin typeface="Arial"/>
                <a:cs typeface="Arial"/>
              </a:rPr>
              <a:t> cell with an antibody-producing plasma cell creates a </a:t>
            </a:r>
            <a:r>
              <a:rPr lang="en-US" sz="1400" dirty="0" err="1">
                <a:latin typeface="Arial"/>
                <a:cs typeface="Arial"/>
              </a:rPr>
              <a:t>hybridoma</a:t>
            </a:r>
            <a:r>
              <a:rPr lang="en-US" sz="1400" dirty="0">
                <a:latin typeface="Arial"/>
                <a:cs typeface="Arial"/>
              </a:rPr>
              <a:t> cell</a:t>
            </a:r>
            <a:r>
              <a:rPr lang="en-US" sz="1400" dirty="0" smtClean="0">
                <a:latin typeface="Arial"/>
                <a:cs typeface="Arial"/>
              </a:rPr>
              <a:t>. AND </a:t>
            </a:r>
            <a:r>
              <a:rPr lang="en-US" sz="1400" dirty="0">
                <a:latin typeface="Arial"/>
                <a:cs typeface="Arial"/>
              </a:rPr>
              <a:t>11.1.U12 Monoclonal antibodies are produced by </a:t>
            </a:r>
            <a:r>
              <a:rPr lang="en-US" sz="1400" dirty="0" err="1">
                <a:latin typeface="Arial"/>
                <a:cs typeface="Arial"/>
              </a:rPr>
              <a:t>hybridoma</a:t>
            </a:r>
            <a:r>
              <a:rPr lang="en-US" sz="1400" dirty="0">
                <a:latin typeface="Arial"/>
                <a:cs typeface="Arial"/>
              </a:rPr>
              <a:t> cells</a:t>
            </a:r>
            <a:r>
              <a:rPr lang="en-US" sz="1400" dirty="0" smtClean="0">
                <a:latin typeface="Arial"/>
                <a:cs typeface="Arial"/>
              </a:rPr>
              <a:t>.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4625" y="551418"/>
            <a:ext cx="7032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production of monoclonal antibodies </a:t>
            </a: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a summary</a:t>
            </a:r>
            <a:endParaRPr lang="en-US" sz="2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013083"/>
            <a:ext cx="5969000" cy="38559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6210" y="1013083"/>
            <a:ext cx="289179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rgbClr val="7F7F7F"/>
                </a:solidFill>
              </a:rPr>
              <a:t>An animal </a:t>
            </a:r>
            <a:r>
              <a:rPr lang="en-US" sz="1700" dirty="0" smtClean="0">
                <a:solidFill>
                  <a:srgbClr val="7F7F7F"/>
                </a:solidFill>
              </a:rPr>
              <a:t>(often </a:t>
            </a:r>
            <a:r>
              <a:rPr lang="en-US" sz="1700" dirty="0">
                <a:solidFill>
                  <a:srgbClr val="7F7F7F"/>
                </a:solidFill>
              </a:rPr>
              <a:t>a mouse) is injected with an antigen and </a:t>
            </a:r>
            <a:r>
              <a:rPr lang="en-US" sz="1700" dirty="0" smtClean="0">
                <a:solidFill>
                  <a:srgbClr val="7F7F7F"/>
                </a:solidFill>
              </a:rPr>
              <a:t>in response produces </a:t>
            </a:r>
            <a:r>
              <a:rPr lang="en-US" sz="1700" dirty="0">
                <a:solidFill>
                  <a:srgbClr val="7F7F7F"/>
                </a:solidFill>
              </a:rPr>
              <a:t>specific plasma </a:t>
            </a:r>
            <a:r>
              <a:rPr lang="en-US" sz="1700" dirty="0" smtClean="0">
                <a:solidFill>
                  <a:srgbClr val="7F7F7F"/>
                </a:solidFill>
              </a:rPr>
              <a:t>cells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 smtClean="0">
                <a:solidFill>
                  <a:srgbClr val="7F7F7F"/>
                </a:solidFill>
              </a:rPr>
              <a:t>The plasma cells are harvested from the spleen of the animal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 smtClean="0">
                <a:solidFill>
                  <a:srgbClr val="7F7F7F"/>
                </a:solidFill>
              </a:rPr>
              <a:t>Harvested </a:t>
            </a:r>
            <a:r>
              <a:rPr lang="en-US" sz="1700" dirty="0">
                <a:solidFill>
                  <a:srgbClr val="7F7F7F"/>
                </a:solidFill>
              </a:rPr>
              <a:t>plasma cells fused </a:t>
            </a:r>
            <a:r>
              <a:rPr lang="en-US" sz="1700" dirty="0" smtClean="0">
                <a:solidFill>
                  <a:srgbClr val="7F7F7F"/>
                </a:solidFill>
              </a:rPr>
              <a:t>with </a:t>
            </a:r>
            <a:r>
              <a:rPr lang="en-US" sz="1700" dirty="0">
                <a:solidFill>
                  <a:srgbClr val="7F7F7F"/>
                </a:solidFill>
              </a:rPr>
              <a:t>tumor </a:t>
            </a:r>
            <a:r>
              <a:rPr lang="en-US" sz="1700" dirty="0" smtClean="0">
                <a:solidFill>
                  <a:srgbClr val="7F7F7F"/>
                </a:solidFill>
              </a:rPr>
              <a:t>cells (which are capable </a:t>
            </a:r>
            <a:r>
              <a:rPr lang="en-US" sz="1700" dirty="0">
                <a:solidFill>
                  <a:srgbClr val="7F7F7F"/>
                </a:solidFill>
              </a:rPr>
              <a:t>of endless </a:t>
            </a:r>
            <a:r>
              <a:rPr lang="en-US" sz="1700" dirty="0" smtClean="0">
                <a:solidFill>
                  <a:srgbClr val="7F7F7F"/>
                </a:solidFill>
              </a:rPr>
              <a:t>divisions) forming a </a:t>
            </a:r>
            <a:r>
              <a:rPr lang="en-US" sz="1700" dirty="0" err="1" smtClean="0">
                <a:solidFill>
                  <a:srgbClr val="7F7F7F"/>
                </a:solidFill>
              </a:rPr>
              <a:t>hybridoma</a:t>
            </a:r>
            <a:r>
              <a:rPr lang="en-US" sz="1700" dirty="0" smtClean="0">
                <a:solidFill>
                  <a:srgbClr val="7F7F7F"/>
                </a:solidFill>
              </a:rPr>
              <a:t> cells</a:t>
            </a:r>
            <a:endParaRPr lang="en-US" sz="1700" dirty="0">
              <a:solidFill>
                <a:srgbClr val="7F7F7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7250" y="6581001"/>
            <a:ext cx="70167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http://www.ib.bioninja.com.au/higher-level/topic-11-human-health-and/111-defence-against-</a:t>
            </a:r>
            <a:r>
              <a:rPr lang="en-US" sz="1200" dirty="0" smtClean="0">
                <a:hlinkClick r:id="rId3"/>
              </a:rPr>
              <a:t>infecti.html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146050" y="4101149"/>
            <a:ext cx="3584575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sz="1700" dirty="0">
                <a:solidFill>
                  <a:srgbClr val="7F7F7F"/>
                </a:solidFill>
              </a:rPr>
              <a:t>The </a:t>
            </a:r>
            <a:r>
              <a:rPr lang="en-US" sz="1700" dirty="0" err="1">
                <a:solidFill>
                  <a:srgbClr val="7F7F7F"/>
                </a:solidFill>
              </a:rPr>
              <a:t>hybridoma</a:t>
            </a:r>
            <a:r>
              <a:rPr lang="en-US" sz="1700" dirty="0">
                <a:solidFill>
                  <a:srgbClr val="7F7F7F"/>
                </a:solidFill>
              </a:rPr>
              <a:t> cells are screened to determine which ones are producing useful antibodies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35890" y="4849806"/>
            <a:ext cx="833755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US" sz="1700" dirty="0">
                <a:solidFill>
                  <a:srgbClr val="7F7F7F"/>
                </a:solidFill>
              </a:rPr>
              <a:t>The selected </a:t>
            </a:r>
            <a:r>
              <a:rPr lang="en-US" sz="1700" dirty="0" err="1">
                <a:solidFill>
                  <a:srgbClr val="7F7F7F"/>
                </a:solidFill>
              </a:rPr>
              <a:t>hybridoma</a:t>
            </a:r>
            <a:r>
              <a:rPr lang="en-US" sz="1700" dirty="0">
                <a:solidFill>
                  <a:srgbClr val="7F7F7F"/>
                </a:solidFill>
              </a:rPr>
              <a:t> is </a:t>
            </a:r>
            <a:r>
              <a:rPr lang="en-US" sz="1700" dirty="0" smtClean="0">
                <a:solidFill>
                  <a:srgbClr val="7F7F7F"/>
                </a:solidFill>
              </a:rPr>
              <a:t>allowed to divide to produce clones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n-US" sz="1700" dirty="0" err="1" smtClean="0">
                <a:solidFill>
                  <a:srgbClr val="7F7F7F"/>
                </a:solidFill>
              </a:rPr>
              <a:t>Hybridomas</a:t>
            </a:r>
            <a:r>
              <a:rPr lang="en-US" sz="1700" dirty="0" smtClean="0">
                <a:solidFill>
                  <a:srgbClr val="7F7F7F"/>
                </a:solidFill>
              </a:rPr>
              <a:t> are then used to </a:t>
            </a:r>
            <a:r>
              <a:rPr lang="en-US" sz="1700" dirty="0" err="1" smtClean="0">
                <a:solidFill>
                  <a:srgbClr val="7F7F7F"/>
                </a:solidFill>
              </a:rPr>
              <a:t>synthesise</a:t>
            </a:r>
            <a:r>
              <a:rPr lang="en-US" sz="1700" dirty="0" smtClean="0">
                <a:solidFill>
                  <a:srgbClr val="7F7F7F"/>
                </a:solidFill>
              </a:rPr>
              <a:t> </a:t>
            </a:r>
            <a:r>
              <a:rPr lang="en-US" sz="1700" dirty="0">
                <a:solidFill>
                  <a:srgbClr val="7F7F7F"/>
                </a:solidFill>
              </a:rPr>
              <a:t>large quantities of a single (monoclonal) antibodies for use in diagnostic tests and treatment</a:t>
            </a:r>
          </a:p>
        </p:txBody>
      </p:sp>
    </p:spTree>
    <p:extLst>
      <p:ext uri="{BB962C8B-B14F-4D97-AF65-F5344CB8AC3E}">
        <p14:creationId xmlns:p14="http://schemas.microsoft.com/office/powerpoint/2010/main" val="4038036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4762"/>
            <a:ext cx="9144000" cy="296864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atin typeface="Arial"/>
                <a:cs typeface="Arial"/>
              </a:rPr>
              <a:t>11.1.A2 Monoclonal antibodies to HCG are used in pregnancy test kits</a:t>
            </a:r>
            <a:r>
              <a:rPr lang="en-US" sz="1400" dirty="0" smtClean="0">
                <a:latin typeface="Arial"/>
                <a:cs typeface="Arial"/>
              </a:rPr>
              <a:t>.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875" y="408543"/>
            <a:ext cx="5588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Pregnancy tests use monoclonal antibodies</a:t>
            </a:r>
            <a:endParaRPr lang="en-US" sz="2400" dirty="0"/>
          </a:p>
        </p:txBody>
      </p:sp>
      <p:pic>
        <p:nvPicPr>
          <p:cNvPr id="4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4067608"/>
            <a:ext cx="3714750" cy="25046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286375" y="6295251"/>
            <a:ext cx="371475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https://youtu.be/</a:t>
            </a:r>
            <a:r>
              <a:rPr lang="en-US" sz="1200" dirty="0" smtClean="0">
                <a:hlinkClick r:id="rId4"/>
              </a:rPr>
              <a:t>QuN0Z65sp5c</a:t>
            </a:r>
            <a:endParaRPr lang="en-US" sz="1200" dirty="0"/>
          </a:p>
        </p:txBody>
      </p:sp>
      <p:pic>
        <p:nvPicPr>
          <p:cNvPr id="6" name="Picture 5" descr="Screen Shot 2016-02-05 at 13.46.11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5772" y="1026773"/>
            <a:ext cx="3685353" cy="22434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7" name="Picture 6" descr="Screen Shot 2016-02-05 at 13.46.2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0" y="1462385"/>
            <a:ext cx="4960682" cy="39020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34950" y="5364460"/>
            <a:ext cx="496068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hlinkClick r:id="rId7"/>
              </a:rPr>
              <a:t>http://www.sumanasinc.com/webcontent/animations/content/pregtest.html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5315771" y="3290501"/>
            <a:ext cx="368535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hlinkClick r:id="rId8"/>
              </a:rPr>
              <a:t>http://ed.ted.com/lessons/how-do-pregnancy-tests-work-tien-nguyen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42875" y="870208"/>
            <a:ext cx="4988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 the animations to find out how they work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6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23583" cy="640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3501" y="5492750"/>
            <a:ext cx="8318499" cy="650875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90014" y="5280710"/>
            <a:ext cx="4010236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http://www.hhmi.org/biointeractive/immunology-virtual-</a:t>
            </a:r>
            <a:r>
              <a:rPr lang="en-US" dirty="0" smtClean="0">
                <a:hlinkClick r:id="rId3"/>
              </a:rPr>
              <a:t>lab</a:t>
            </a:r>
            <a:endParaRPr lang="en-US" dirty="0"/>
          </a:p>
        </p:txBody>
      </p:sp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556447"/>
            <a:ext cx="1384737" cy="33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09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3895" y="858046"/>
            <a:ext cx="6685172" cy="487592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4762"/>
            <a:ext cx="9144000" cy="296864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latin typeface="Arial"/>
                <a:cs typeface="Arial"/>
              </a:rPr>
              <a:t>11.1.</a:t>
            </a:r>
            <a:r>
              <a:rPr lang="en-US" sz="1400" dirty="0">
                <a:latin typeface="Arial"/>
                <a:cs typeface="Arial"/>
              </a:rPr>
              <a:t>S1 Analysis of epidemiological data related to vaccination </a:t>
            </a:r>
            <a:r>
              <a:rPr lang="en-US" sz="1400" dirty="0" err="1">
                <a:latin typeface="Arial"/>
                <a:cs typeface="Arial"/>
              </a:rPr>
              <a:t>programmes</a:t>
            </a:r>
            <a:r>
              <a:rPr lang="en-US" sz="1400" dirty="0">
                <a:latin typeface="Arial"/>
                <a:cs typeface="Arial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154626" y="6581001"/>
            <a:ext cx="79893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http://www.who.int/immunization/monitoring_surveillance/burden/vpd/surveillance_type/active/measles_monthlydata/en</a:t>
            </a:r>
            <a:r>
              <a:rPr lang="en-US" sz="1200" dirty="0" smtClean="0">
                <a:hlinkClick r:id="rId3"/>
              </a:rPr>
              <a:t>/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1" y="887299"/>
            <a:ext cx="366914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smtClean="0"/>
              <a:t>Surveillance </a:t>
            </a:r>
            <a:r>
              <a:rPr lang="en-US" sz="1600" dirty="0"/>
              <a:t>is critical to </a:t>
            </a:r>
            <a:r>
              <a:rPr lang="en-US" sz="1600" dirty="0" smtClean="0"/>
              <a:t>the control of </a:t>
            </a:r>
            <a:r>
              <a:rPr lang="en-US" sz="1600" b="1" dirty="0" smtClean="0">
                <a:solidFill>
                  <a:srgbClr val="800000"/>
                </a:solidFill>
              </a:rPr>
              <a:t>Measles</a:t>
            </a:r>
            <a:r>
              <a:rPr lang="en-US" sz="1600" dirty="0" smtClean="0"/>
              <a:t>. </a:t>
            </a:r>
            <a:r>
              <a:rPr lang="en-US" sz="1600" dirty="0"/>
              <a:t>Identifying and confirming suspected measles cases </a:t>
            </a:r>
            <a:r>
              <a:rPr lang="en-US" sz="1600" dirty="0" smtClean="0"/>
              <a:t>allows</a:t>
            </a:r>
            <a:r>
              <a:rPr lang="en-US" sz="1600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early </a:t>
            </a:r>
            <a:r>
              <a:rPr lang="en-US" sz="1600" dirty="0"/>
              <a:t>detection of </a:t>
            </a:r>
            <a:r>
              <a:rPr lang="en-US" sz="1600" dirty="0" smtClean="0"/>
              <a:t>outbreaks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analysis </a:t>
            </a:r>
            <a:r>
              <a:rPr lang="en-US" sz="1600" dirty="0"/>
              <a:t>of </a:t>
            </a:r>
            <a:r>
              <a:rPr lang="en-US" sz="1600" dirty="0" smtClean="0"/>
              <a:t>transmission helps to create more effective </a:t>
            </a:r>
            <a:r>
              <a:rPr lang="en-US" sz="1600" dirty="0"/>
              <a:t>vaccination </a:t>
            </a:r>
            <a:r>
              <a:rPr lang="en-US" sz="1600" dirty="0" smtClean="0"/>
              <a:t>measures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Estimation true </a:t>
            </a:r>
            <a:r>
              <a:rPr lang="en-US" sz="1600" dirty="0"/>
              <a:t>measles incidence </a:t>
            </a:r>
            <a:r>
              <a:rPr lang="en-US" sz="1600" dirty="0" smtClean="0"/>
              <a:t>on reported data – reported </a:t>
            </a:r>
            <a:r>
              <a:rPr lang="en-US" sz="1600" dirty="0"/>
              <a:t>incidence </a:t>
            </a:r>
            <a:r>
              <a:rPr lang="en-US" sz="1600" dirty="0" smtClean="0"/>
              <a:t>reflects a small proportion of the true number of incidences as many affected do not seek health care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-1" y="301626"/>
            <a:ext cx="8813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Epidemiology</a:t>
            </a:r>
            <a:r>
              <a:rPr lang="en-US" sz="2000" dirty="0"/>
              <a:t> </a:t>
            </a:r>
            <a:r>
              <a:rPr lang="en-US" dirty="0"/>
              <a:t>is the study of the incidence, distribution, and possible control of diseases</a:t>
            </a:r>
          </a:p>
        </p:txBody>
      </p:sp>
      <p:sp>
        <p:nvSpPr>
          <p:cNvPr id="6" name="Rectangle 5"/>
          <p:cNvSpPr/>
          <p:nvPr/>
        </p:nvSpPr>
        <p:spPr>
          <a:xfrm>
            <a:off x="-1" y="4312646"/>
            <a:ext cx="43747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Most Member States submit monthly reports on suspected and confirmed measles cases identified through their national disease surveillance systems </a:t>
            </a:r>
            <a:r>
              <a:rPr lang="en-US" sz="1600" dirty="0" smtClean="0"/>
              <a:t>to the </a:t>
            </a:r>
            <a:r>
              <a:rPr lang="en-US" sz="1600" dirty="0"/>
              <a:t>WHO. </a:t>
            </a:r>
          </a:p>
        </p:txBody>
      </p:sp>
    </p:spTree>
    <p:extLst>
      <p:ext uri="{BB962C8B-B14F-4D97-AF65-F5344CB8AC3E}">
        <p14:creationId xmlns:p14="http://schemas.microsoft.com/office/powerpoint/2010/main" val="155216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_measlesmonthlyregionaldistribution_P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4111" y="-1043986"/>
            <a:ext cx="7263183" cy="939941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4762"/>
            <a:ext cx="9144000" cy="296864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latin typeface="Arial"/>
                <a:cs typeface="Arial"/>
              </a:rPr>
              <a:t>11.1.</a:t>
            </a:r>
            <a:r>
              <a:rPr lang="en-US" sz="1400" dirty="0">
                <a:latin typeface="Arial"/>
                <a:cs typeface="Arial"/>
              </a:rPr>
              <a:t>S1 Analysis of epidemiological data related to vaccination </a:t>
            </a:r>
            <a:r>
              <a:rPr lang="en-US" sz="1400" dirty="0" err="1">
                <a:latin typeface="Arial"/>
                <a:cs typeface="Arial"/>
              </a:rPr>
              <a:t>programmes</a:t>
            </a:r>
            <a:r>
              <a:rPr lang="en-US" sz="1400" dirty="0">
                <a:latin typeface="Arial"/>
                <a:cs typeface="Arial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-1" y="301626"/>
            <a:ext cx="8813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Epidemiology</a:t>
            </a:r>
            <a:r>
              <a:rPr lang="en-US" sz="2000" dirty="0"/>
              <a:t> </a:t>
            </a:r>
            <a:r>
              <a:rPr lang="en-US" dirty="0"/>
              <a:t>is the study of the incidence, distribution, and possible control of diseases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498858"/>
              </p:ext>
            </p:extLst>
          </p:nvPr>
        </p:nvGraphicFramePr>
        <p:xfrm>
          <a:off x="1647870" y="1387728"/>
          <a:ext cx="609600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939"/>
                <a:gridCol w="1618682"/>
                <a:gridCol w="224126"/>
                <a:gridCol w="2002253"/>
                <a:gridCol w="208280"/>
                <a:gridCol w="1823720"/>
              </a:tblGrid>
              <a:tr h="185333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Africa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FFE5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Eastern Mediterranean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South-East Asia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dirty="0" smtClean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dirty="0" smtClean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dirty="0" smtClean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122699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Americas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Europe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Western Pacific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061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4762"/>
            <a:ext cx="9144000" cy="296864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latin typeface="Arial"/>
                <a:cs typeface="Arial"/>
              </a:rPr>
              <a:t>11.1.</a:t>
            </a:r>
            <a:r>
              <a:rPr lang="en-US" sz="1400" dirty="0">
                <a:latin typeface="Arial"/>
                <a:cs typeface="Arial"/>
              </a:rPr>
              <a:t>S1 Analysis of epidemiological data related to vaccination </a:t>
            </a:r>
            <a:r>
              <a:rPr lang="en-US" sz="1400" dirty="0" err="1">
                <a:latin typeface="Arial"/>
                <a:cs typeface="Arial"/>
              </a:rPr>
              <a:t>programmes</a:t>
            </a:r>
            <a:r>
              <a:rPr lang="en-US" sz="1400" dirty="0">
                <a:latin typeface="Arial"/>
                <a:cs typeface="Arial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7000" y="887299"/>
            <a:ext cx="8813649" cy="5755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smtClean="0"/>
              <a:t>Using the Measles case distribution by month. </a:t>
            </a:r>
            <a:r>
              <a:rPr lang="en-US" sz="1600" dirty="0" err="1" smtClean="0"/>
              <a:t>Analyse</a:t>
            </a:r>
            <a:r>
              <a:rPr lang="en-US" sz="1600" dirty="0" smtClean="0"/>
              <a:t> the date to answer the following questions: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Outline the annual pattern in the data seen across all regions</a:t>
            </a:r>
            <a:br>
              <a:rPr lang="en-US" sz="1600" dirty="0" smtClean="0"/>
            </a:br>
            <a:r>
              <a:rPr lang="en-US" sz="1600" dirty="0" smtClean="0">
                <a:solidFill>
                  <a:srgbClr val="008000"/>
                </a:solidFill>
              </a:rPr>
              <a:t> </a:t>
            </a:r>
            <a:br>
              <a:rPr lang="en-US" sz="1600" dirty="0" smtClean="0">
                <a:solidFill>
                  <a:srgbClr val="008000"/>
                </a:solidFill>
              </a:rPr>
            </a:br>
            <a:endParaRPr lang="en-US" sz="1600" dirty="0">
              <a:solidFill>
                <a:srgbClr val="008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Identify the regions impacted mostly greatly by outbreaks.</a:t>
            </a:r>
            <a:br>
              <a:rPr lang="en-US" sz="1600" dirty="0" smtClean="0"/>
            </a:br>
            <a:r>
              <a:rPr lang="en-US" sz="1600" dirty="0" smtClean="0">
                <a:solidFill>
                  <a:srgbClr val="008000"/>
                </a:solidFill>
              </a:rPr>
              <a:t> </a:t>
            </a:r>
            <a:br>
              <a:rPr lang="en-US" sz="1600" dirty="0" smtClean="0">
                <a:solidFill>
                  <a:srgbClr val="008000"/>
                </a:solidFill>
              </a:rPr>
            </a:br>
            <a:endParaRPr lang="en-US" sz="1600" dirty="0">
              <a:solidFill>
                <a:srgbClr val="008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Since 2010 identify the regions in which the incidence of measles is: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decreasing</a:t>
            </a:r>
            <a:br>
              <a:rPr lang="en-US" sz="1600" dirty="0" smtClean="0"/>
            </a:br>
            <a:r>
              <a:rPr lang="en-US" sz="1600" dirty="0" smtClean="0">
                <a:solidFill>
                  <a:srgbClr val="008000"/>
                </a:solidFill>
              </a:rPr>
              <a:t>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Increasing</a:t>
            </a:r>
            <a:br>
              <a:rPr lang="en-US" sz="1600" dirty="0" smtClean="0"/>
            </a:br>
            <a:r>
              <a:rPr lang="en-US" sz="1600" dirty="0" smtClean="0">
                <a:solidFill>
                  <a:srgbClr val="008000"/>
                </a:solidFill>
              </a:rPr>
              <a:t> </a:t>
            </a:r>
            <a:endParaRPr lang="en-US" sz="1600" dirty="0" smtClean="0"/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remaining constant</a:t>
            </a:r>
            <a:br>
              <a:rPr lang="en-US" sz="1600" dirty="0" smtClean="0"/>
            </a:br>
            <a:r>
              <a:rPr lang="en-US" sz="1600" dirty="0" smtClean="0">
                <a:solidFill>
                  <a:srgbClr val="008000"/>
                </a:solidFill>
              </a:rPr>
              <a:t> </a:t>
            </a:r>
          </a:p>
          <a:p>
            <a:pPr lvl="1"/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Despite having an established vaccination </a:t>
            </a:r>
            <a:r>
              <a:rPr lang="en-US" sz="1600" dirty="0" err="1" smtClean="0"/>
              <a:t>programme</a:t>
            </a:r>
            <a:r>
              <a:rPr lang="en-US" sz="1600" dirty="0" smtClean="0"/>
              <a:t> in most countries Europe has seen a peak in Measles incidence between 2010 and 2013. Suggest a reason for this (hint: try an internet search on measles vaccination in </a:t>
            </a:r>
            <a:r>
              <a:rPr lang="en-US" sz="1600" dirty="0"/>
              <a:t>E</a:t>
            </a:r>
            <a:r>
              <a:rPr lang="en-US" sz="1600" dirty="0" smtClean="0"/>
              <a:t>urope, in particular the UK).</a:t>
            </a:r>
            <a:br>
              <a:rPr lang="en-US" sz="1600" dirty="0" smtClean="0"/>
            </a:br>
            <a:r>
              <a:rPr lang="en-US" sz="1600" dirty="0" smtClean="0">
                <a:solidFill>
                  <a:srgbClr val="008000"/>
                </a:solidFill>
              </a:rPr>
              <a:t> </a:t>
            </a:r>
            <a:br>
              <a:rPr lang="en-US" sz="1600" dirty="0" smtClean="0">
                <a:solidFill>
                  <a:srgbClr val="008000"/>
                </a:solidFill>
              </a:rPr>
            </a:br>
            <a:endParaRPr lang="en-US" sz="1600" dirty="0" smtClean="0">
              <a:solidFill>
                <a:srgbClr val="008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 smtClean="0">
              <a:solidFill>
                <a:srgbClr val="008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301626"/>
            <a:ext cx="8813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Epidemiology</a:t>
            </a:r>
            <a:r>
              <a:rPr lang="en-US" sz="2000" dirty="0"/>
              <a:t> </a:t>
            </a:r>
            <a:r>
              <a:rPr lang="en-US" dirty="0"/>
              <a:t>is the study of the incidence, distribution, and possible control of diseases</a:t>
            </a:r>
          </a:p>
        </p:txBody>
      </p:sp>
    </p:spTree>
    <p:extLst>
      <p:ext uri="{BB962C8B-B14F-4D97-AF65-F5344CB8AC3E}">
        <p14:creationId xmlns:p14="http://schemas.microsoft.com/office/powerpoint/2010/main" val="382584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4762"/>
            <a:ext cx="9144000" cy="296864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latin typeface="Arial"/>
                <a:cs typeface="Arial"/>
              </a:rPr>
              <a:t>11.1.</a:t>
            </a:r>
            <a:r>
              <a:rPr lang="en-US" sz="1400" dirty="0">
                <a:latin typeface="Arial"/>
                <a:cs typeface="Arial"/>
              </a:rPr>
              <a:t>S1 Analysis of epidemiological data related to vaccination </a:t>
            </a:r>
            <a:r>
              <a:rPr lang="en-US" sz="1400" dirty="0" err="1">
                <a:latin typeface="Arial"/>
                <a:cs typeface="Arial"/>
              </a:rPr>
              <a:t>programmes</a:t>
            </a:r>
            <a:r>
              <a:rPr lang="en-US" sz="1400" dirty="0">
                <a:latin typeface="Arial"/>
                <a:cs typeface="Arial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7000" y="887299"/>
            <a:ext cx="8813649" cy="5755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smtClean="0"/>
              <a:t>Using the Measles case distribution by month. </a:t>
            </a:r>
            <a:r>
              <a:rPr lang="en-US" sz="1600" dirty="0" err="1" smtClean="0"/>
              <a:t>Analyse</a:t>
            </a:r>
            <a:r>
              <a:rPr lang="en-US" sz="1600" dirty="0" smtClean="0"/>
              <a:t> the date to answer the following questions: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Outline the annual pattern in the data seen across all regions</a:t>
            </a:r>
            <a:br>
              <a:rPr lang="en-US" sz="1600" dirty="0" smtClean="0"/>
            </a:br>
            <a:r>
              <a:rPr lang="en-US" sz="1600" dirty="0" smtClean="0">
                <a:solidFill>
                  <a:srgbClr val="008000"/>
                </a:solidFill>
              </a:rPr>
              <a:t>Outbreaks start annually in </a:t>
            </a:r>
            <a:r>
              <a:rPr lang="en-US" sz="1600" dirty="0">
                <a:solidFill>
                  <a:srgbClr val="008000"/>
                </a:solidFill>
              </a:rPr>
              <a:t>J</a:t>
            </a:r>
            <a:r>
              <a:rPr lang="en-US" sz="1600" dirty="0" smtClean="0">
                <a:solidFill>
                  <a:srgbClr val="008000"/>
                </a:solidFill>
              </a:rPr>
              <a:t>anuary peaking in April/May then quickly declining in the summer months</a:t>
            </a:r>
            <a:endParaRPr lang="en-US" sz="1600" dirty="0">
              <a:solidFill>
                <a:srgbClr val="008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Identify the regions impacted mostly greatly by outbreaks.</a:t>
            </a:r>
            <a:br>
              <a:rPr lang="en-US" sz="1600" dirty="0" smtClean="0"/>
            </a:br>
            <a:r>
              <a:rPr lang="en-US" sz="1600" dirty="0" smtClean="0">
                <a:solidFill>
                  <a:srgbClr val="008000"/>
                </a:solidFill>
              </a:rPr>
              <a:t>SE Asia, Western Pacific and Africa show similar levels on incidence to other regions outside of outbreaks, but dominate the case count during outbreaks.</a:t>
            </a:r>
            <a:endParaRPr lang="en-US" sz="1600" dirty="0">
              <a:solidFill>
                <a:srgbClr val="008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Since 2010 identify the regions in which the incidence of measles is: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decreasing</a:t>
            </a:r>
            <a:br>
              <a:rPr lang="en-US" sz="1600" dirty="0" smtClean="0"/>
            </a:br>
            <a:r>
              <a:rPr lang="en-US" sz="1600" dirty="0" smtClean="0">
                <a:solidFill>
                  <a:srgbClr val="008000"/>
                </a:solidFill>
              </a:rPr>
              <a:t>Western Europe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Increasing</a:t>
            </a:r>
            <a:br>
              <a:rPr lang="en-US" sz="1600" dirty="0" smtClean="0"/>
            </a:br>
            <a:r>
              <a:rPr lang="en-US" sz="1600" dirty="0" smtClean="0">
                <a:solidFill>
                  <a:srgbClr val="008000"/>
                </a:solidFill>
              </a:rPr>
              <a:t>SE </a:t>
            </a:r>
            <a:r>
              <a:rPr lang="en-US" sz="1600" dirty="0">
                <a:solidFill>
                  <a:srgbClr val="008000"/>
                </a:solidFill>
              </a:rPr>
              <a:t>Asia, Western Pacific </a:t>
            </a:r>
            <a:endParaRPr lang="en-US" sz="1600" dirty="0" smtClean="0"/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remaining constant</a:t>
            </a:r>
            <a:br>
              <a:rPr lang="en-US" sz="1600" dirty="0" smtClean="0"/>
            </a:br>
            <a:r>
              <a:rPr lang="en-US" sz="1600" dirty="0" smtClean="0">
                <a:solidFill>
                  <a:srgbClr val="008000"/>
                </a:solidFill>
              </a:rPr>
              <a:t>Other regions show too greater variation to reliably judge an overall trend</a:t>
            </a:r>
          </a:p>
          <a:p>
            <a:pPr lvl="1"/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Despite having an established vaccination </a:t>
            </a:r>
            <a:r>
              <a:rPr lang="en-US" sz="1600" dirty="0" err="1" smtClean="0"/>
              <a:t>programme</a:t>
            </a:r>
            <a:r>
              <a:rPr lang="en-US" sz="1600" dirty="0" smtClean="0"/>
              <a:t> in most countries Europe has seen a peak in Measles incidence between 2010 and 2013. Suggest a reason for this (hint: try an internet search on measles vaccination in </a:t>
            </a:r>
            <a:r>
              <a:rPr lang="en-US" sz="1600" dirty="0"/>
              <a:t>E</a:t>
            </a:r>
            <a:r>
              <a:rPr lang="en-US" sz="1600" dirty="0" smtClean="0"/>
              <a:t>urope, in particular the UK).</a:t>
            </a:r>
            <a:br>
              <a:rPr lang="en-US" sz="1600" dirty="0" smtClean="0"/>
            </a:br>
            <a:r>
              <a:rPr lang="en-US" sz="1600" dirty="0" smtClean="0">
                <a:solidFill>
                  <a:srgbClr val="008000"/>
                </a:solidFill>
              </a:rPr>
              <a:t>The autism scare about the MMR vaccine wrongly lead people to choose not to have their children vaccinated – the evidence to support the scare was found to be false. This lead to outbreaks of Measles over a period of years when previously the disease had been well controlled.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-1" y="301626"/>
            <a:ext cx="8813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Epidemiology</a:t>
            </a:r>
            <a:r>
              <a:rPr lang="en-US" sz="2000" dirty="0"/>
              <a:t> </a:t>
            </a:r>
            <a:r>
              <a:rPr lang="en-US" dirty="0"/>
              <a:t>is the study of the incidence, distribution, and possible control of diseases</a:t>
            </a:r>
          </a:p>
        </p:txBody>
      </p:sp>
    </p:spTree>
    <p:extLst>
      <p:ext uri="{BB962C8B-B14F-4D97-AF65-F5344CB8AC3E}">
        <p14:creationId xmlns:p14="http://schemas.microsoft.com/office/powerpoint/2010/main" val="4077770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4"/>
            <a:ext cx="6521397" cy="746554"/>
          </a:xfrm>
        </p:spPr>
        <p:txBody>
          <a:bodyPr/>
          <a:lstStyle/>
          <a:p>
            <a:r>
              <a:rPr lang="en-US" dirty="0" smtClean="0"/>
              <a:t>Bibliography / Acknowledgments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20" y="1000912"/>
            <a:ext cx="5328420" cy="966430"/>
          </a:xfrm>
          <a:prstGeom prst="rect">
            <a:avLst/>
          </a:prstGeom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1966" y="1707520"/>
            <a:ext cx="2695172" cy="2515494"/>
          </a:xfrm>
          <a:prstGeom prst="rect">
            <a:avLst/>
          </a:prstGeom>
        </p:spPr>
      </p:pic>
      <p:pic>
        <p:nvPicPr>
          <p:cNvPr id="7" name="Picture 6" descr="Screen Shot 2014-04-27 at 14.39.1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287" y="2178578"/>
            <a:ext cx="3176219" cy="420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65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763"/>
            <a:ext cx="3957828" cy="630237"/>
          </a:xfrm>
          <a:solidFill>
            <a:schemeClr val="accent1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smtClean="0"/>
              <a:t>Applications </a:t>
            </a:r>
            <a:r>
              <a:rPr lang="en-US" dirty="0"/>
              <a:t>and Skills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052510"/>
              </p:ext>
            </p:extLst>
          </p:nvPr>
        </p:nvGraphicFramePr>
        <p:xfrm>
          <a:off x="321932" y="784225"/>
          <a:ext cx="8500119" cy="251205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916318"/>
                <a:gridCol w="4238625"/>
                <a:gridCol w="3345176"/>
              </a:tblGrid>
              <a:tr h="223434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 err="1">
                          <a:effectLst/>
                          <a:latin typeface="Arial"/>
                          <a:cs typeface="Arial"/>
                        </a:rPr>
                        <a:t>Statement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/>
                          <a:cs typeface="Arial"/>
                        </a:rPr>
                        <a:t>Guidance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</a:tr>
              <a:tr h="22802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11.1.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A1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Smallpox was the first infectious disease of humans to have been eradicated by vaccination.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11.1.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A2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Monoclonal antibodies to HCG are used in pregnancy test kits.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11.1.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A3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Antigens on the surface of red blood cells stimulate antibody production in a person with a different blood group.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11.1.S1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Analysis of epidemiological data related to vaccination </a:t>
                      </a:r>
                      <a:r>
                        <a:rPr lang="en-US" sz="1400" dirty="0" err="1" smtClean="0">
                          <a:latin typeface="Arial"/>
                          <a:cs typeface="Arial"/>
                        </a:rPr>
                        <a:t>programmes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358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924" y="450515"/>
            <a:ext cx="6063638" cy="606363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4762"/>
            <a:ext cx="9144000" cy="296864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atin typeface="Arial"/>
                <a:cs typeface="Arial"/>
              </a:rPr>
              <a:t>11.1.U1 Every organism has unique molecules on the surface of its cells</a:t>
            </a:r>
            <a:r>
              <a:rPr lang="en-US" sz="1400" dirty="0" smtClean="0">
                <a:latin typeface="Arial"/>
                <a:cs typeface="Arial"/>
              </a:rPr>
              <a:t>.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4536" y="6358541"/>
            <a:ext cx="5829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http://www2a.cdc.gov/nip/isd/ycts/mod1/courses/genrec/images/10110g1.</a:t>
            </a:r>
            <a:r>
              <a:rPr lang="en-US" sz="1200" dirty="0" smtClean="0">
                <a:hlinkClick r:id="rId3"/>
              </a:rPr>
              <a:t>jpg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4296319"/>
            <a:ext cx="4648200" cy="1828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67009" y="6572564"/>
            <a:ext cx="77769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5"/>
              </a:rPr>
              <a:t>https://edc2.healthtap.com/ht-staging/user_answer/reference_image/7600/large/Antigen.jpeg?</a:t>
            </a:r>
            <a:r>
              <a:rPr lang="en-US" sz="1200" dirty="0" smtClean="0">
                <a:hlinkClick r:id="rId5"/>
              </a:rPr>
              <a:t>1386669177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0" y="466521"/>
            <a:ext cx="7871449" cy="120032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The surface of an organisms’ cells are covered in uniquely shaped molecules, examples include the </a:t>
            </a:r>
            <a:r>
              <a:rPr lang="en-US" dirty="0"/>
              <a:t>polysaccharides </a:t>
            </a:r>
            <a:r>
              <a:rPr lang="en-US" dirty="0" smtClean="0"/>
              <a:t>of a bacterium’s cell wall and the </a:t>
            </a:r>
            <a:r>
              <a:rPr lang="en-US" dirty="0" err="1" smtClean="0"/>
              <a:t>glyco</a:t>
            </a:r>
            <a:r>
              <a:rPr lang="en-US" dirty="0" smtClean="0"/>
              <a:t>-proteins embedded in the plasma membrane of a eukaryote. The protein coat (capsid) of a virus also contains uniquely shaped molecules.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6192206" y="1937081"/>
            <a:ext cx="2951793" cy="120032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Surface molecules have a wide range of functions this includes host binding for pathogens.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3725048"/>
            <a:ext cx="2865207" cy="230832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An organism </a:t>
            </a:r>
            <a:r>
              <a:rPr lang="en-US" dirty="0" err="1"/>
              <a:t>recognises</a:t>
            </a:r>
            <a:r>
              <a:rPr lang="en-US" dirty="0"/>
              <a:t> surface molecules present on it’s own cells, therefore unfamiliar surface molecules are regarded as foreign and provoke a specific immune response (antibody production).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5800" y="3725048"/>
            <a:ext cx="46482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Unfamiliar surface molecules that cause the production of antibodies are called </a:t>
            </a:r>
            <a:r>
              <a:rPr lang="en-US" b="1" dirty="0"/>
              <a:t>antigens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8510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367"/>
            <a:ext cx="9882115" cy="68414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0" y="657783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http://www.anatomybox.com/tag/erythrocytes</a:t>
            </a:r>
            <a:r>
              <a:rPr lang="en-US" sz="1200" dirty="0" smtClean="0">
                <a:hlinkClick r:id="rId3"/>
              </a:rPr>
              <a:t>/</a:t>
            </a:r>
            <a:endParaRPr lang="en-US" sz="1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4763"/>
            <a:ext cx="9144000" cy="362854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latin typeface="Arial"/>
                <a:cs typeface="Arial"/>
              </a:rPr>
              <a:t>Review:</a:t>
            </a:r>
            <a:r>
              <a:rPr lang="en-US" sz="1400" dirty="0" smtClean="0">
                <a:latin typeface="Arial"/>
                <a:cs typeface="Arial"/>
              </a:rPr>
              <a:t> 3.4</a:t>
            </a:r>
            <a:r>
              <a:rPr lang="en-US" sz="1400" dirty="0">
                <a:latin typeface="Arial"/>
                <a:cs typeface="Arial"/>
              </a:rPr>
              <a:t>.A1 Inheritance of ABO blood groups</a:t>
            </a:r>
            <a:r>
              <a:rPr lang="en-US" sz="1400" dirty="0" smtClean="0">
                <a:latin typeface="Arial"/>
                <a:cs typeface="Arial"/>
              </a:rPr>
              <a:t>. </a:t>
            </a:r>
            <a:r>
              <a:rPr lang="en-US" sz="1400" b="1" dirty="0" smtClean="0">
                <a:latin typeface="Arial"/>
                <a:cs typeface="Arial"/>
              </a:rPr>
              <a:t>AND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11.1.A3 Antigens on the surface of red blood cells stimulate antibody production in a person with a different blood group</a:t>
            </a:r>
            <a:r>
              <a:rPr lang="en-US" sz="1400" dirty="0" smtClean="0">
                <a:latin typeface="Arial"/>
                <a:cs typeface="Arial"/>
              </a:rPr>
              <a:t>.</a:t>
            </a: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592" y="2178896"/>
            <a:ext cx="6415682" cy="39697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21034"/>
            <a:ext cx="8439598" cy="1292662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smtClean="0"/>
              <a:t>The </a:t>
            </a:r>
            <a:r>
              <a:rPr lang="en-US" sz="2400" b="1" dirty="0"/>
              <a:t>ABO blood type </a:t>
            </a:r>
            <a:r>
              <a:rPr lang="en-US" sz="2000" dirty="0"/>
              <a:t>classification system uses the presence or absence of </a:t>
            </a:r>
            <a:r>
              <a:rPr lang="en-US" sz="2000" dirty="0" smtClean="0"/>
              <a:t>certain </a:t>
            </a:r>
            <a:r>
              <a:rPr lang="en-US" sz="2000" b="1" dirty="0" smtClean="0"/>
              <a:t>antigen</a:t>
            </a:r>
            <a:r>
              <a:rPr lang="en-US" sz="2000" dirty="0" smtClean="0"/>
              <a:t> on </a:t>
            </a:r>
            <a:r>
              <a:rPr lang="en-US" sz="2000" b="1" dirty="0" smtClean="0"/>
              <a:t>red blood cells </a:t>
            </a:r>
            <a:r>
              <a:rPr lang="en-US" sz="2000" dirty="0" smtClean="0"/>
              <a:t>to </a:t>
            </a:r>
            <a:r>
              <a:rPr lang="en-US" sz="2000" dirty="0"/>
              <a:t>categorize blood into </a:t>
            </a:r>
            <a:r>
              <a:rPr lang="en-US" sz="2000" b="1" dirty="0"/>
              <a:t>four types</a:t>
            </a:r>
            <a:r>
              <a:rPr lang="en-US" sz="2000" dirty="0" smtClean="0"/>
              <a:t>.</a:t>
            </a:r>
          </a:p>
          <a:p>
            <a:r>
              <a:rPr lang="en-US" sz="1700" i="1" dirty="0">
                <a:solidFill>
                  <a:srgbClr val="000090"/>
                </a:solidFill>
              </a:rPr>
              <a:t>Distinct molecules called </a:t>
            </a:r>
            <a:r>
              <a:rPr lang="en-US" sz="1700" i="1" dirty="0" err="1">
                <a:solidFill>
                  <a:srgbClr val="000090"/>
                </a:solidFill>
              </a:rPr>
              <a:t>agglutinogens</a:t>
            </a:r>
            <a:r>
              <a:rPr lang="en-US" sz="1700" i="1" dirty="0">
                <a:solidFill>
                  <a:srgbClr val="000090"/>
                </a:solidFill>
              </a:rPr>
              <a:t> (a type of antigen) are attached to the surface of red blood cells. There are two different types of </a:t>
            </a:r>
            <a:r>
              <a:rPr lang="en-US" sz="1700" i="1" dirty="0" err="1">
                <a:solidFill>
                  <a:srgbClr val="000090"/>
                </a:solidFill>
              </a:rPr>
              <a:t>agglutinogens</a:t>
            </a:r>
            <a:r>
              <a:rPr lang="en-US" sz="1700" i="1" dirty="0">
                <a:solidFill>
                  <a:srgbClr val="000090"/>
                </a:solidFill>
              </a:rPr>
              <a:t>, type "A" and type "B”</a:t>
            </a:r>
            <a:r>
              <a:rPr lang="en-US" sz="1700" i="1" dirty="0" smtClean="0">
                <a:solidFill>
                  <a:srgbClr val="000090"/>
                </a:solidFill>
              </a:rPr>
              <a:t>.</a:t>
            </a:r>
            <a:endParaRPr lang="en-US" sz="1700" i="1" dirty="0">
              <a:solidFill>
                <a:srgbClr val="00009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2190" y="6336089"/>
            <a:ext cx="77418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5"/>
              </a:rPr>
              <a:t>http://www.ib.bioninja.com.au/_Media/</a:t>
            </a:r>
            <a:r>
              <a:rPr lang="en-US" sz="1200" dirty="0" smtClean="0">
                <a:hlinkClick r:id="rId5"/>
              </a:rPr>
              <a:t>abo_blood_groups_med.jpeg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4571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486400" y="367617"/>
            <a:ext cx="326967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i="1" dirty="0" smtClean="0"/>
              <a:t>A Nobel breakthrough in medicine. </a:t>
            </a:r>
          </a:p>
        </p:txBody>
      </p:sp>
      <p:pic>
        <p:nvPicPr>
          <p:cNvPr id="1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7964" y="721559"/>
            <a:ext cx="3311236" cy="550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>
            <a:hlinkClick r:id="rId2"/>
          </p:cNvPr>
          <p:cNvSpPr/>
          <p:nvPr/>
        </p:nvSpPr>
        <p:spPr>
          <a:xfrm>
            <a:off x="4738255" y="6176917"/>
            <a:ext cx="403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b="1" dirty="0" smtClean="0"/>
              <a:t>Images and  more information from:</a:t>
            </a:r>
          </a:p>
          <a:p>
            <a:pPr algn="r"/>
            <a:r>
              <a:rPr lang="en-US" sz="1000" dirty="0">
                <a:hlinkClick r:id="rId2"/>
              </a:rPr>
              <a:t>http://learn.genetics.utah.edu/content/begin/traits/blood</a:t>
            </a:r>
            <a:r>
              <a:rPr lang="en-US" sz="1000" dirty="0" smtClean="0">
                <a:hlinkClick r:id="rId2"/>
              </a:rPr>
              <a:t>/</a:t>
            </a:r>
            <a:endParaRPr lang="en-US" sz="1000" dirty="0"/>
          </a:p>
        </p:txBody>
      </p:sp>
      <p:sp>
        <p:nvSpPr>
          <p:cNvPr id="14" name="Rectangle 13"/>
          <p:cNvSpPr/>
          <p:nvPr/>
        </p:nvSpPr>
        <p:spPr>
          <a:xfrm>
            <a:off x="166254" y="798519"/>
            <a:ext cx="532014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chemeClr val="accent6">
                    <a:lumMod val="75000"/>
                  </a:schemeClr>
                </a:solidFill>
              </a:rPr>
              <a:t>Antibodies</a:t>
            </a:r>
            <a:r>
              <a:rPr lang="en-US" sz="1700" dirty="0"/>
              <a:t> (</a:t>
            </a:r>
            <a:r>
              <a:rPr lang="en-US" sz="1700" dirty="0" err="1"/>
              <a:t>immunoglobulins</a:t>
            </a:r>
            <a:r>
              <a:rPr lang="en-US" sz="1700" dirty="0"/>
              <a:t>) are </a:t>
            </a:r>
            <a:r>
              <a:rPr lang="en-US" sz="1700" i="1" dirty="0">
                <a:solidFill>
                  <a:schemeClr val="accent6">
                    <a:lumMod val="75000"/>
                  </a:schemeClr>
                </a:solidFill>
              </a:rPr>
              <a:t>specific to antigens</a:t>
            </a:r>
            <a:r>
              <a:rPr lang="en-US" sz="1700" dirty="0"/>
              <a:t>. </a:t>
            </a:r>
          </a:p>
          <a:p>
            <a:r>
              <a:rPr lang="en-US" sz="1700" dirty="0"/>
              <a:t>The immune system </a:t>
            </a:r>
            <a:r>
              <a:rPr lang="en-US" sz="1700" dirty="0" err="1"/>
              <a:t>recognises</a:t>
            </a:r>
            <a:r>
              <a:rPr lang="en-US" sz="1700" dirty="0"/>
              <a:t> 'foreign' antigens and produces </a:t>
            </a:r>
            <a:r>
              <a:rPr lang="en-US" sz="1700" dirty="0" smtClean="0"/>
              <a:t>antibodies </a:t>
            </a:r>
            <a:r>
              <a:rPr lang="en-US" sz="1700" dirty="0"/>
              <a:t>in response - so if you are given the wrong </a:t>
            </a:r>
            <a:r>
              <a:rPr lang="en-US" sz="1700" dirty="0" smtClean="0"/>
              <a:t>blood type </a:t>
            </a:r>
            <a:r>
              <a:rPr lang="en-US" sz="1700" dirty="0"/>
              <a:t>your body might react fatally as the antibodies cause the </a:t>
            </a:r>
            <a:r>
              <a:rPr lang="en-US" sz="1700" dirty="0" smtClean="0"/>
              <a:t>blood </a:t>
            </a:r>
            <a:r>
              <a:rPr lang="en-US" sz="1700" dirty="0"/>
              <a:t>to clot. </a:t>
            </a:r>
          </a:p>
          <a:p>
            <a:endParaRPr lang="en-US" sz="1700" dirty="0"/>
          </a:p>
          <a:p>
            <a:r>
              <a:rPr lang="en-US" sz="1700" dirty="0"/>
              <a:t>Blood </a:t>
            </a:r>
            <a:r>
              <a:rPr lang="en-US" sz="1700" b="1" dirty="0"/>
              <a:t>type O</a:t>
            </a:r>
            <a:r>
              <a:rPr lang="en-US" sz="1700" dirty="0"/>
              <a:t> is known as the </a:t>
            </a:r>
            <a:r>
              <a:rPr lang="en-US" sz="1700" b="1" dirty="0"/>
              <a:t>universal donor</a:t>
            </a:r>
            <a:r>
              <a:rPr lang="en-US" sz="1700" dirty="0"/>
              <a:t>, as it has </a:t>
            </a:r>
            <a:r>
              <a:rPr lang="en-US" sz="1700" dirty="0" smtClean="0"/>
              <a:t>no antigens against </a:t>
            </a:r>
            <a:r>
              <a:rPr lang="en-US" sz="1700" dirty="0"/>
              <a:t>which the recipient immune system can react. </a:t>
            </a:r>
            <a:r>
              <a:rPr lang="en-US" sz="1700" dirty="0" smtClean="0"/>
              <a:t>Type </a:t>
            </a:r>
            <a:r>
              <a:rPr lang="en-US" sz="1700" b="1" dirty="0" smtClean="0"/>
              <a:t>AB</a:t>
            </a:r>
            <a:r>
              <a:rPr lang="en-US" sz="1700" dirty="0" smtClean="0"/>
              <a:t> is the </a:t>
            </a:r>
            <a:r>
              <a:rPr lang="en-US" sz="1700" b="1" dirty="0" smtClean="0"/>
              <a:t>universal recipient</a:t>
            </a:r>
            <a:r>
              <a:rPr lang="en-US" sz="1700" dirty="0" smtClean="0"/>
              <a:t>, as </a:t>
            </a:r>
            <a:r>
              <a:rPr lang="en-US" sz="1700" smtClean="0"/>
              <a:t>the blood </a:t>
            </a:r>
            <a:r>
              <a:rPr lang="en-US" sz="1700" dirty="0" smtClean="0"/>
              <a:t>has no antibodies which will react to AB antigens. </a:t>
            </a:r>
            <a:endParaRPr lang="en-US" sz="1700" dirty="0"/>
          </a:p>
        </p:txBody>
      </p:sp>
      <p:pic>
        <p:nvPicPr>
          <p:cNvPr id="15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435" y="3506953"/>
            <a:ext cx="3475163" cy="26491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hlinkClick r:id="rId4"/>
          </p:cNvPr>
          <p:cNvSpPr/>
          <p:nvPr/>
        </p:nvSpPr>
        <p:spPr>
          <a:xfrm>
            <a:off x="492703" y="6150370"/>
            <a:ext cx="403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Blood typing game from Nobel.org:</a:t>
            </a:r>
          </a:p>
          <a:p>
            <a:r>
              <a:rPr lang="en-US" sz="1000" dirty="0">
                <a:hlinkClick r:id="rId4"/>
              </a:rPr>
              <a:t>http://nobelprize.org/educational/medicine/landsteiner/</a:t>
            </a:r>
            <a:r>
              <a:rPr lang="en-US" sz="1000" dirty="0" smtClean="0">
                <a:hlinkClick r:id="rId4"/>
              </a:rPr>
              <a:t>readmore.html</a:t>
            </a:r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166254" y="385015"/>
            <a:ext cx="3921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More about blood typing</a:t>
            </a:r>
            <a:endParaRPr lang="en-US" sz="2800" dirty="0"/>
          </a:p>
        </p:txBody>
      </p:sp>
      <p:pic>
        <p:nvPicPr>
          <p:cNvPr id="17" name="Picture 16">
            <a:hlinkClick r:id="rId6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538911"/>
            <a:ext cx="1384737" cy="331789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0" y="4763"/>
            <a:ext cx="9144000" cy="362854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latin typeface="Arial"/>
                <a:cs typeface="Arial"/>
              </a:rPr>
              <a:t>Review:</a:t>
            </a:r>
            <a:r>
              <a:rPr lang="en-US" sz="1400" dirty="0" smtClean="0">
                <a:latin typeface="Arial"/>
                <a:cs typeface="Arial"/>
              </a:rPr>
              <a:t> 3.4</a:t>
            </a:r>
            <a:r>
              <a:rPr lang="en-US" sz="1400" dirty="0">
                <a:latin typeface="Arial"/>
                <a:cs typeface="Arial"/>
              </a:rPr>
              <a:t>.A1 Inheritance of ABO blood groups</a:t>
            </a:r>
            <a:r>
              <a:rPr lang="en-US" sz="1400" dirty="0" smtClean="0">
                <a:latin typeface="Arial"/>
                <a:cs typeface="Arial"/>
              </a:rPr>
              <a:t>. </a:t>
            </a:r>
            <a:r>
              <a:rPr lang="en-US" sz="1400" b="1" dirty="0" smtClean="0">
                <a:latin typeface="Arial"/>
                <a:cs typeface="Arial"/>
              </a:rPr>
              <a:t>AND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11.1.A3 Antigens on the surface of red blood cells stimulate antibody production in a person with a different blood group</a:t>
            </a:r>
            <a:r>
              <a:rPr lang="en-US" sz="1400" dirty="0" smtClean="0">
                <a:latin typeface="Arial"/>
                <a:cs typeface="Arial"/>
              </a:rPr>
              <a:t>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524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17" y="64008"/>
            <a:ext cx="8973211" cy="595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1782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C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4762"/>
            <a:ext cx="9144000" cy="296864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atin typeface="Arial"/>
                <a:cs typeface="Arial"/>
              </a:rPr>
              <a:t>11.1.U3 B lymphocytes are activated by T lymphocytes in mammals.</a:t>
            </a:r>
          </a:p>
        </p:txBody>
      </p:sp>
      <p:sp>
        <p:nvSpPr>
          <p:cNvPr id="5" name="Rectangle 4"/>
          <p:cNvSpPr/>
          <p:nvPr/>
        </p:nvSpPr>
        <p:spPr>
          <a:xfrm>
            <a:off x="3734347" y="6581001"/>
            <a:ext cx="54096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2"/>
              </a:rPr>
              <a:t>http://www.nobelprize.org/educational/medicine/immunity/immune-</a:t>
            </a:r>
            <a:r>
              <a:rPr lang="en-US" sz="1200" dirty="0" smtClean="0">
                <a:hlinkClick r:id="rId2"/>
              </a:rPr>
              <a:t>detail.html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547" y="3679914"/>
            <a:ext cx="6540500" cy="2781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88821" y="798910"/>
            <a:ext cx="336022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Helper T cells </a:t>
            </a:r>
            <a:r>
              <a:rPr lang="en-US" sz="1400" i="1" dirty="0"/>
              <a:t>are the major driving force and the main regulators of the immune defense. Their primary task is to activate </a:t>
            </a:r>
            <a:r>
              <a:rPr lang="en-US" sz="1400" i="1" dirty="0" smtClean="0"/>
              <a:t>B-cells </a:t>
            </a:r>
            <a:r>
              <a:rPr lang="en-US" sz="1400" i="1" dirty="0"/>
              <a:t>and killer T cells (not dealt with in this syllabus).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5634" y="4262973"/>
            <a:ext cx="30285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The </a:t>
            </a:r>
            <a:r>
              <a:rPr lang="en-US" sz="1400" i="1" dirty="0" smtClean="0"/>
              <a:t>B-cell searches </a:t>
            </a:r>
            <a:r>
              <a:rPr lang="en-US" sz="1400" i="1" dirty="0"/>
              <a:t>for antigen matching its receptors. If it finds such antigen it connects to it</a:t>
            </a:r>
            <a:r>
              <a:rPr lang="en-US" sz="1400" i="1" dirty="0" smtClean="0"/>
              <a:t>, but the B-cell needs </a:t>
            </a:r>
            <a:r>
              <a:rPr lang="en-US" sz="1400" i="1" dirty="0"/>
              <a:t>proteins produced </a:t>
            </a:r>
            <a:r>
              <a:rPr lang="en-US" sz="1400" i="1" dirty="0" smtClean="0"/>
              <a:t>by helper T cells </a:t>
            </a:r>
            <a:r>
              <a:rPr lang="en-US" sz="1400" i="1" dirty="0"/>
              <a:t>to become fully activated.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26" y="569728"/>
            <a:ext cx="4844020" cy="32356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634" y="374300"/>
            <a:ext cx="5213276" cy="369332"/>
          </a:xfrm>
          <a:prstGeom prst="rect">
            <a:avLst/>
          </a:prstGeom>
          <a:solidFill>
            <a:srgbClr val="F5ECD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Antigen presentation and T lymphocyte activation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9438" y="3568729"/>
            <a:ext cx="2438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 lymphocyte activation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88820" y="2573642"/>
            <a:ext cx="33602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 smtClean="0"/>
              <a:t>n.b.</a:t>
            </a:r>
            <a:r>
              <a:rPr lang="en-US" sz="1400" i="1" dirty="0" smtClean="0"/>
              <a:t> there are many different Helper T cells and B-cells which response to different antigens.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55216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C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4761"/>
            <a:ext cx="9144000" cy="404189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atin typeface="Arial"/>
                <a:cs typeface="Arial"/>
              </a:rPr>
              <a:t>11.1.U4 Activated B cells multiply to form clones of plasma cells and memory cells</a:t>
            </a:r>
            <a:r>
              <a:rPr lang="en-US" sz="1400" dirty="0" smtClean="0">
                <a:latin typeface="Arial"/>
                <a:cs typeface="Arial"/>
              </a:rPr>
              <a:t>. </a:t>
            </a:r>
            <a:r>
              <a:rPr lang="en-US" sz="1400" dirty="0">
                <a:latin typeface="Arial"/>
                <a:cs typeface="Arial"/>
              </a:rPr>
              <a:t>AND 11.1.U5 Plasma cells secrete antibodies</a:t>
            </a:r>
            <a:r>
              <a:rPr lang="en-US" sz="1400" dirty="0" smtClean="0">
                <a:latin typeface="Arial"/>
                <a:cs typeface="Arial"/>
              </a:rPr>
              <a:t>.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AND </a:t>
            </a:r>
            <a:r>
              <a:rPr lang="en-US" sz="1400" dirty="0">
                <a:latin typeface="Arial"/>
                <a:cs typeface="Arial"/>
              </a:rPr>
              <a:t>11.1.U6 Antibodies aid the destruction of pathogens</a:t>
            </a:r>
            <a:r>
              <a:rPr lang="en-US" sz="1400" dirty="0" smtClean="0">
                <a:latin typeface="Arial"/>
                <a:cs typeface="Arial"/>
              </a:rPr>
              <a:t>. </a:t>
            </a: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90" y="632959"/>
            <a:ext cx="6540500" cy="2781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21901"/>
            <a:ext cx="6540500" cy="29591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34347" y="6581001"/>
            <a:ext cx="54096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http://www.nobelprize.org/educational/medicine/immunity/immune-</a:t>
            </a:r>
            <a:r>
              <a:rPr lang="en-US" sz="1200" dirty="0" smtClean="0">
                <a:hlinkClick r:id="rId4"/>
              </a:rPr>
              <a:t>detail.html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35634" y="500788"/>
            <a:ext cx="3889502" cy="369332"/>
          </a:xfrm>
          <a:prstGeom prst="rect">
            <a:avLst/>
          </a:prstGeom>
          <a:solidFill>
            <a:srgbClr val="F5ECD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Plasma cell and antibody production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4968" y="3361953"/>
            <a:ext cx="5587362" cy="369332"/>
          </a:xfrm>
          <a:prstGeom prst="rect">
            <a:avLst/>
          </a:prstGeom>
          <a:solidFill>
            <a:srgbClr val="F5ECD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Pathogen destruction and the formation of memory cells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49347" y="4267666"/>
            <a:ext cx="29433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T-cells </a:t>
            </a:r>
            <a:r>
              <a:rPr lang="en-US" sz="1400" i="1" dirty="0"/>
              <a:t>can also produce memory cells with an even longer life span than B memory cells. </a:t>
            </a:r>
            <a:r>
              <a:rPr lang="en-US" sz="1400" i="1" dirty="0" smtClean="0"/>
              <a:t>Subsequent infections by the same pathogen therefore provoke a much more rapid immune response. If little or no symptoms are experienced the organism is said to be immune.</a:t>
            </a:r>
            <a:endParaRPr lang="en-US" sz="1400" i="1" dirty="0"/>
          </a:p>
        </p:txBody>
      </p:sp>
      <p:sp>
        <p:nvSpPr>
          <p:cNvPr id="11" name="Rectangle 10"/>
          <p:cNvSpPr/>
          <p:nvPr/>
        </p:nvSpPr>
        <p:spPr>
          <a:xfrm>
            <a:off x="6188376" y="1620110"/>
            <a:ext cx="26381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Plasma cells are specialized in producing a specific antibody that matched the </a:t>
            </a:r>
            <a:r>
              <a:rPr lang="en-US" sz="1400" i="1" dirty="0" smtClean="0"/>
              <a:t>B-cell </a:t>
            </a:r>
            <a:r>
              <a:rPr lang="en-US" sz="1400" i="1" dirty="0"/>
              <a:t>receptor. Plasma cells can produce tens of thousands of antibodies per second!!</a:t>
            </a:r>
          </a:p>
        </p:txBody>
      </p:sp>
    </p:spTree>
    <p:extLst>
      <p:ext uri="{BB962C8B-B14F-4D97-AF65-F5344CB8AC3E}">
        <p14:creationId xmlns:p14="http://schemas.microsoft.com/office/powerpoint/2010/main" val="155216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B DP Student No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IB DP Student Notes.potx</Template>
  <TotalTime>49217</TotalTime>
  <Words>3070</Words>
  <Application>Microsoft Macintosh PowerPoint</Application>
  <PresentationFormat>On-screen Show (4:3)</PresentationFormat>
  <Paragraphs>226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IB DP Student Notes</vt:lpstr>
      <vt:lpstr>11.1 Antibody production and vaccination</vt:lpstr>
      <vt:lpstr>Understandings</vt:lpstr>
      <vt:lpstr>Applications and Skills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Bibliography / Acknowledgments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Paine</dc:creator>
  <cp:lastModifiedBy>C P</cp:lastModifiedBy>
  <cp:revision>857</cp:revision>
  <dcterms:created xsi:type="dcterms:W3CDTF">2014-04-26T01:56:54Z</dcterms:created>
  <dcterms:modified xsi:type="dcterms:W3CDTF">2016-02-13T05:07:41Z</dcterms:modified>
</cp:coreProperties>
</file>