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260" r:id="rId2"/>
    <p:sldId id="662" r:id="rId3"/>
    <p:sldId id="676" r:id="rId4"/>
    <p:sldId id="675" r:id="rId5"/>
    <p:sldId id="679" r:id="rId6"/>
    <p:sldId id="680" r:id="rId7"/>
    <p:sldId id="681" r:id="rId8"/>
    <p:sldId id="682" r:id="rId9"/>
    <p:sldId id="683" r:id="rId10"/>
    <p:sldId id="684" r:id="rId11"/>
    <p:sldId id="685" r:id="rId12"/>
    <p:sldId id="686" r:id="rId13"/>
    <p:sldId id="687" r:id="rId14"/>
    <p:sldId id="688" r:id="rId15"/>
    <p:sldId id="689" r:id="rId16"/>
    <p:sldId id="690" r:id="rId17"/>
    <p:sldId id="691" r:id="rId18"/>
    <p:sldId id="692" r:id="rId19"/>
    <p:sldId id="693" r:id="rId20"/>
    <p:sldId id="694" r:id="rId21"/>
    <p:sldId id="695" r:id="rId22"/>
    <p:sldId id="696" r:id="rId23"/>
    <p:sldId id="697" r:id="rId24"/>
    <p:sldId id="698" r:id="rId25"/>
    <p:sldId id="699" r:id="rId26"/>
    <p:sldId id="700" r:id="rId27"/>
    <p:sldId id="701" r:id="rId28"/>
    <p:sldId id="702" r:id="rId29"/>
    <p:sldId id="703" r:id="rId30"/>
    <p:sldId id="704" r:id="rId31"/>
    <p:sldId id="705" r:id="rId32"/>
    <p:sldId id="706" r:id="rId33"/>
    <p:sldId id="707" r:id="rId34"/>
    <p:sldId id="708" r:id="rId35"/>
    <p:sldId id="709" r:id="rId36"/>
    <p:sldId id="710" r:id="rId37"/>
    <p:sldId id="711" r:id="rId38"/>
    <p:sldId id="677" r:id="rId39"/>
    <p:sldId id="678" r:id="rId40"/>
    <p:sldId id="713" r:id="rId41"/>
    <p:sldId id="663" r:id="rId42"/>
    <p:sldId id="714" r:id="rId43"/>
    <p:sldId id="715" r:id="rId44"/>
    <p:sldId id="751" r:id="rId45"/>
    <p:sldId id="749" r:id="rId46"/>
    <p:sldId id="750" r:id="rId47"/>
    <p:sldId id="748" r:id="rId48"/>
    <p:sldId id="720" r:id="rId49"/>
    <p:sldId id="723" r:id="rId50"/>
    <p:sldId id="725" r:id="rId51"/>
    <p:sldId id="753" r:id="rId52"/>
    <p:sldId id="752" r:id="rId53"/>
    <p:sldId id="745" r:id="rId54"/>
    <p:sldId id="731" r:id="rId55"/>
    <p:sldId id="754" r:id="rId56"/>
    <p:sldId id="739" r:id="rId57"/>
    <p:sldId id="740" r:id="rId58"/>
    <p:sldId id="755" r:id="rId59"/>
    <p:sldId id="712" r:id="rId60"/>
    <p:sldId id="646" r:id="rId61"/>
    <p:sldId id="648" r:id="rId62"/>
    <p:sldId id="647" r:id="rId63"/>
    <p:sldId id="671" r:id="rId64"/>
    <p:sldId id="756" r:id="rId65"/>
    <p:sldId id="758" r:id="rId66"/>
    <p:sldId id="782" r:id="rId67"/>
    <p:sldId id="760" r:id="rId68"/>
    <p:sldId id="783" r:id="rId69"/>
    <p:sldId id="668" r:id="rId70"/>
    <p:sldId id="784" r:id="rId71"/>
    <p:sldId id="763" r:id="rId72"/>
    <p:sldId id="766" r:id="rId73"/>
    <p:sldId id="768" r:id="rId74"/>
    <p:sldId id="769" r:id="rId75"/>
    <p:sldId id="771" r:id="rId76"/>
    <p:sldId id="772" r:id="rId77"/>
    <p:sldId id="774" r:id="rId78"/>
    <p:sldId id="775" r:id="rId79"/>
    <p:sldId id="776" r:id="rId80"/>
    <p:sldId id="778" r:id="rId81"/>
    <p:sldId id="779" r:id="rId82"/>
    <p:sldId id="780" r:id="rId83"/>
    <p:sldId id="263"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662"/>
            <p14:sldId id="676"/>
            <p14:sldId id="675"/>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677"/>
            <p14:sldId id="678"/>
            <p14:sldId id="713"/>
            <p14:sldId id="663"/>
            <p14:sldId id="714"/>
            <p14:sldId id="715"/>
            <p14:sldId id="751"/>
            <p14:sldId id="749"/>
            <p14:sldId id="750"/>
            <p14:sldId id="748"/>
            <p14:sldId id="720"/>
            <p14:sldId id="723"/>
            <p14:sldId id="725"/>
            <p14:sldId id="753"/>
            <p14:sldId id="752"/>
            <p14:sldId id="745"/>
            <p14:sldId id="731"/>
            <p14:sldId id="754"/>
            <p14:sldId id="739"/>
            <p14:sldId id="740"/>
            <p14:sldId id="755"/>
            <p14:sldId id="712"/>
            <p14:sldId id="646"/>
            <p14:sldId id="648"/>
            <p14:sldId id="647"/>
            <p14:sldId id="671"/>
            <p14:sldId id="756"/>
            <p14:sldId id="758"/>
            <p14:sldId id="782"/>
            <p14:sldId id="760"/>
            <p14:sldId id="783"/>
            <p14:sldId id="668"/>
            <p14:sldId id="784"/>
            <p14:sldId id="763"/>
            <p14:sldId id="766"/>
            <p14:sldId id="768"/>
            <p14:sldId id="769"/>
            <p14:sldId id="771"/>
            <p14:sldId id="772"/>
            <p14:sldId id="774"/>
            <p14:sldId id="775"/>
            <p14:sldId id="776"/>
            <p14:sldId id="778"/>
            <p14:sldId id="779"/>
            <p14:sldId id="780"/>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0" autoAdjust="0"/>
    <p:restoredTop sz="98723" autoAdjust="0"/>
  </p:normalViewPr>
  <p:slideViewPr>
    <p:cSldViewPr snapToGrid="0" snapToObjects="1" showGuides="1">
      <p:cViewPr>
        <p:scale>
          <a:sx n="100" d="100"/>
          <a:sy n="100" d="100"/>
        </p:scale>
        <p:origin x="-272" y="-360"/>
      </p:cViewPr>
      <p:guideLst>
        <p:guide orient="horz" pos="2934"/>
        <p:guide pos="2377"/>
      </p:guideLst>
    </p:cSldViewPr>
  </p:slideViewPr>
  <p:notesTextViewPr>
    <p:cViewPr>
      <p:scale>
        <a:sx n="100" d="100"/>
        <a:sy n="100" d="100"/>
      </p:scale>
      <p:origin x="0" y="0"/>
    </p:cViewPr>
  </p:notesTextViewPr>
  <p:sorterViewPr>
    <p:cViewPr>
      <p:scale>
        <a:sx n="66" d="100"/>
        <a:sy n="66" d="100"/>
      </p:scale>
      <p:origin x="0" y="768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16/09/15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F9090-F84A-48FB-B642-DA1100983B61}" type="datetime1">
              <a:rPr lang="en-US" smtClean="0"/>
              <a:t>16/09/15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4.3 Theoretical Genetics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1F8517-D10D-4A6D-B340-DDCAF287BDC6}" type="slidenum">
              <a:rPr lang="en-US" smtClean="0"/>
              <a:t>‹#›</a:t>
            </a:fld>
            <a:endParaRPr lang="en-US"/>
          </a:p>
        </p:txBody>
      </p:sp>
    </p:spTree>
    <p:extLst>
      <p:ext uri="{BB962C8B-B14F-4D97-AF65-F5344CB8AC3E}">
        <p14:creationId xmlns:p14="http://schemas.microsoft.com/office/powerpoint/2010/main" val="1308747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oknowledgy.weebly.com/" TargetMode="External"/><Relationship Id="rId4" Type="http://schemas.openxmlformats.org/officeDocument/2006/relationships/hyperlink" Target="https://commons.wikimedia.org/wiki/File:Drosophila_Gene_Linkage_Map.svg"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news.bbc.co.uk/2/hi/uk_news/wales/1048327.stm" TargetMode="External"/><Relationship Id="rId4" Type="http://schemas.openxmlformats.org/officeDocument/2006/relationships/image" Target="../media/image13.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www.sumanasinc.com/webcontent/animations/content/independentassortment.html" TargetMode="External"/><Relationship Id="rId4" Type="http://schemas.openxmlformats.org/officeDocument/2006/relationships/image" Target="../media/image3.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hyperlink" Target="http://www.sumanasinc.com/webcontent/animations/content/independentassortment.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nature.com/scitable/content/ne0000/ne0000/ne0000/ne0000/122977784/1_2.jpg" TargetMode="External"/><Relationship Id="rId4" Type="http://schemas.openxmlformats.org/officeDocument/2006/relationships/image" Target="../media/image19.png"/><Relationship Id="rId5" Type="http://schemas.openxmlformats.org/officeDocument/2006/relationships/hyperlink" Target="https://www.dnalc.org/view/15005-Thomas-Hunt-Morgan.html" TargetMode="External"/><Relationship Id="rId6" Type="http://schemas.openxmlformats.org/officeDocument/2006/relationships/image" Target="../media/image20.png"/><Relationship Id="rId7" Type="http://schemas.openxmlformats.org/officeDocument/2006/relationships/hyperlink" Target="https://geneticsandevolutionch10.files.wordpress.com/2015/01/kbtnk9dz-13672096431.jpg?w=672&amp;h=327" TargetMode="External"/><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nature.com/scitable/content/ne0000/ne0000/ne0000/ne0000/122977784/1_2.jpg" TargetMode="External"/><Relationship Id="rId4" Type="http://schemas.openxmlformats.org/officeDocument/2006/relationships/image" Target="../media/image19.png"/><Relationship Id="rId5" Type="http://schemas.openxmlformats.org/officeDocument/2006/relationships/hyperlink" Target="https://www.dnalc.org/view/15005-Thomas-Hunt-Morgan.html" TargetMode="External"/><Relationship Id="rId6" Type="http://schemas.openxmlformats.org/officeDocument/2006/relationships/image" Target="../media/image20.png"/><Relationship Id="rId7" Type="http://schemas.openxmlformats.org/officeDocument/2006/relationships/hyperlink" Target="https://geneticsandevolutionch10.files.wordpress.com/2015/01/kbtnk9dz-13672096431.jpg?w=672&amp;h=327" TargetMode="External"/><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hyperlink" Target="http://www.biologycorner.com/resources/dros_chrom_map.gi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en.wikipedia.org/wiki/Chromosome_3_(huma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flickr.com/photos/69166981@N00/3600419425"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flickr.com/photos/69166981@N00/360041942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flickr.com/photos/69166981@N00/3600419425"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flickr.com/photos/69166981@N00/360041942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7.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flickr.com/photos/69166981@N00/360041942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flickr.com/photos/69166981@N00/3600419425"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hyperlink" Target="http://www.slideshare.net/gurustip/meiosis-ah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csuchico.edu/~jbell/Biol207/animations/recombination.html" TargetMode="External"/><Relationship Id="rId5" Type="http://schemas.openxmlformats.org/officeDocument/2006/relationships/image" Target="../media/image29.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en.wikipedia.org/wiki/Chromosome_3_(human)"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hyperlink" Target="http://www.biology.arizona.edu/" TargetMode="External"/><Relationship Id="rId4" Type="http://schemas.openxmlformats.org/officeDocument/2006/relationships/image" Target="../media/image30.png"/><Relationship Id="rId5" Type="http://schemas.openxmlformats.org/officeDocument/2006/relationships/hyperlink" Target="http://www.biology.arizona.edu/mendelian_genetics/problem_sets/dihybrid_cross/dihybrid_cross.html" TargetMode="External"/><Relationship Id="rId1" Type="http://schemas.openxmlformats.org/officeDocument/2006/relationships/slideLayout" Target="../slideLayouts/slideLayout6.xml"/><Relationship Id="rId2" Type="http://schemas.openxmlformats.org/officeDocument/2006/relationships/hyperlink" Target="http://www.biology.arizona.edu/mendelian_genetics/problem_sets/sex_linked_inheritance_2/sex_linked_inheritance_2.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hyperlink" Target="http://www.g3journal.org/content/4/10/1881/F4.large.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www.biologycorner.com/worksheets/corn_chi_key.html" TargetMode="External"/><Relationship Id="rId5" Type="http://schemas.openxmlformats.org/officeDocument/2006/relationships/image" Target="../media/image34.png"/><Relationship Id="rId6" Type="http://schemas.openxmlformats.org/officeDocument/2006/relationships/hyperlink" Target="http://mathbench.umd.edu/modules/statistical-tests_chisquare_intro/page15.htm" TargetMode="External"/><Relationship Id="rId7"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hyperlink" Target="http://www.biologycorner.com/worksheets/corn_chi.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www.ted.com/talks/lang/eng/nina_jablonski_breaks_the_illusion_of_skin_color.html" TargetMode="External"/><Relationship Id="rId5" Type="http://schemas.openxmlformats.org/officeDocument/2006/relationships/image" Target="../media/image40.png"/><Relationship Id="rId6" Type="http://schemas.openxmlformats.org/officeDocument/2006/relationships/hyperlink" Target="http://i-biology.net/" TargetMode="External"/><Relationship Id="rId7"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hyperlink" Target="http://www.danacentre.org.uk/events/2007/05/03/25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hyperlink" Target="http://i-biology.net/" TargetMode="External"/><Relationship Id="rId8"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 Id="rId3" Type="http://schemas.openxmlformats.org/officeDocument/2006/relationships/hyperlink" Target="http://www.bu.edu/today/files/2011/11/t_11-4313-VIETNAMVET-036.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KgfObCmWJt4" TargetMode="External"/><Relationship Id="rId4" Type="http://schemas.openxmlformats.org/officeDocument/2006/relationships/image" Target="../media/image47.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hyperlink" Target="http://i-biology.net/" TargetMode="External"/><Relationship Id="rId9"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hyperlink" Target="http://i-biology.net/" TargetMode="External"/><Relationship Id="rId10"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Human_skin_color" TargetMode="External"/><Relationship Id="rId4" Type="http://schemas.openxmlformats.org/officeDocument/2006/relationships/image" Target="../media/image51.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hyperlink" Target="http://en.wikipedia.org/wiki/Human_skin_color" TargetMode="External"/><Relationship Id="rId4" Type="http://schemas.openxmlformats.org/officeDocument/2006/relationships/image" Target="../media/image51.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i-biology.net/" TargetMode="External"/><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hyperlink" Target="http://i-biology.net/" TargetMode="External"/><Relationship Id="rId8"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5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i-biology.net/" TargetMode="External"/><Relationship Id="rId3"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i-biology.net/" TargetMode="External"/><Relationship Id="rId6"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i-biology.net/" TargetMode="External"/><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hyperlink" Target="http://commackibbio.blogspot.com/" TargetMode="External"/><Relationship Id="rId8"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1100"/>
            <a:ext cx="9144000" cy="4023360"/>
          </a:xfrm>
          <a:prstGeom prst="rect">
            <a:avLst/>
          </a:prstGeom>
        </p:spPr>
      </p:pic>
      <p:sp>
        <p:nvSpPr>
          <p:cNvPr id="2" name="Title 1"/>
          <p:cNvSpPr>
            <a:spLocks noGrp="1"/>
          </p:cNvSpPr>
          <p:nvPr>
            <p:ph type="ctrTitle"/>
          </p:nvPr>
        </p:nvSpPr>
        <p:spPr>
          <a:xfrm>
            <a:off x="-1" y="1"/>
            <a:ext cx="4349336" cy="858648"/>
          </a:xfrm>
          <a:solidFill>
            <a:schemeClr val="accent1">
              <a:lumMod val="40000"/>
              <a:lumOff val="60000"/>
              <a:alpha val="78000"/>
            </a:schemeClr>
          </a:solidFill>
        </p:spPr>
        <p:txBody>
          <a:bodyPr>
            <a:normAutofit/>
          </a:bodyPr>
          <a:lstStyle/>
          <a:p>
            <a:r>
              <a:rPr lang="en-US" dirty="0" smtClean="0"/>
              <a:t>10.2 Inheritance (AHL)</a:t>
            </a:r>
            <a:endParaRPr lang="en-US" dirty="0"/>
          </a:p>
        </p:txBody>
      </p:sp>
      <p:sp>
        <p:nvSpPr>
          <p:cNvPr id="3" name="Subtitle 2"/>
          <p:cNvSpPr>
            <a:spLocks noGrp="1"/>
          </p:cNvSpPr>
          <p:nvPr>
            <p:ph type="subTitle" idx="1"/>
          </p:nvPr>
        </p:nvSpPr>
        <p:spPr>
          <a:xfrm>
            <a:off x="4737099" y="347871"/>
            <a:ext cx="4406901" cy="707886"/>
          </a:xfrm>
          <a:solidFill>
            <a:schemeClr val="accent1">
              <a:lumMod val="40000"/>
              <a:lumOff val="60000"/>
              <a:alpha val="78000"/>
            </a:schemeClr>
          </a:solidFill>
        </p:spPr>
        <p:txBody>
          <a:bodyPr wrap="square">
            <a:spAutoFit/>
          </a:bodyPr>
          <a:lstStyle/>
          <a:p>
            <a:pPr algn="l"/>
            <a:r>
              <a:rPr lang="en-US" sz="2000" dirty="0">
                <a:solidFill>
                  <a:schemeClr val="tx1"/>
                </a:solidFill>
              </a:rPr>
              <a:t> Essential idea: Genes may be linked or unlinked and are inherited accordingly.</a:t>
            </a:r>
          </a:p>
        </p:txBody>
      </p:sp>
      <p:sp>
        <p:nvSpPr>
          <p:cNvPr id="11" name="Rectangle 10"/>
          <p:cNvSpPr/>
          <p:nvPr/>
        </p:nvSpPr>
        <p:spPr>
          <a:xfrm>
            <a:off x="-1" y="5204460"/>
            <a:ext cx="4731165" cy="1246495"/>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500" dirty="0" smtClean="0"/>
              <a:t>The diagram shows a gene map of </a:t>
            </a:r>
            <a:r>
              <a:rPr lang="en-US" sz="1500" dirty="0"/>
              <a:t>a fruit fly (</a:t>
            </a:r>
            <a:r>
              <a:rPr lang="en-US" sz="1500" i="1" dirty="0"/>
              <a:t>Drosophila </a:t>
            </a:r>
            <a:r>
              <a:rPr lang="en-US" sz="1500" i="1" dirty="0" smtClean="0"/>
              <a:t>melanogaster</a:t>
            </a:r>
            <a:r>
              <a:rPr lang="en-US" sz="1500" dirty="0" smtClean="0"/>
              <a:t>) chromosome. All the gene loci occur on the same chromosome and so all will be inherited together, unless crossing over occurs during meiosis: the closer together the loci, the stronger the gene linkage.</a:t>
            </a:r>
            <a:endParaRPr lang="en-US" sz="1500" dirty="0">
              <a:effectLst/>
            </a:endParaRPr>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3"/>
              </a:rPr>
              <a:t>https</a:t>
            </a:r>
            <a:r>
              <a:rPr lang="en-US" u="sng" dirty="0">
                <a:hlinkClick r:id="rId3"/>
              </a:rPr>
              <a:t>://</a:t>
            </a:r>
            <a:r>
              <a:rPr lang="en-US" u="sng" dirty="0" smtClean="0">
                <a:hlinkClick r:id="rId3"/>
              </a:rPr>
              <a:t>bioknowledgy.weebly.com</a:t>
            </a:r>
            <a:r>
              <a:rPr lang="en-US" u="sng" dirty="0">
                <a:hlinkClick r:id="rId3"/>
              </a:rPr>
              <a:t>/</a:t>
            </a:r>
            <a:r>
              <a:rPr lang="en-US" dirty="0"/>
              <a:t> </a:t>
            </a:r>
            <a:endParaRPr lang="en-US" dirty="0" smtClean="0"/>
          </a:p>
        </p:txBody>
      </p:sp>
      <p:sp>
        <p:nvSpPr>
          <p:cNvPr id="5" name="Rectangle 4"/>
          <p:cNvSpPr/>
          <p:nvPr/>
        </p:nvSpPr>
        <p:spPr>
          <a:xfrm>
            <a:off x="0" y="6600736"/>
            <a:ext cx="5283200" cy="276999"/>
          </a:xfrm>
          <a:prstGeom prst="rect">
            <a:avLst/>
          </a:prstGeom>
        </p:spPr>
        <p:txBody>
          <a:bodyPr wrap="square">
            <a:spAutoFit/>
          </a:bodyPr>
          <a:lstStyle/>
          <a:p>
            <a:r>
              <a:rPr lang="en-US" sz="1200" dirty="0">
                <a:hlinkClick r:id="rId4"/>
              </a:rPr>
              <a:t>https://commons.wikimedia.org/wiki/</a:t>
            </a:r>
            <a:r>
              <a:rPr lang="en-US" sz="1200" dirty="0" smtClean="0">
                <a:hlinkClick r:id="rId4"/>
              </a:rPr>
              <a:t>File:Drosophila_Gene_Linkage_Map.svg</a:t>
            </a:r>
            <a:endParaRPr lang="en-US" sz="1200" dirty="0"/>
          </a:p>
        </p:txBody>
      </p:sp>
    </p:spTree>
    <p:extLst>
      <p:ext uri="{BB962C8B-B14F-4D97-AF65-F5344CB8AC3E}">
        <p14:creationId xmlns:p14="http://schemas.microsoft.com/office/powerpoint/2010/main" val="9543579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92331"/>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13261"/>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31373"/>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31373"/>
            <a:ext cx="5715000" cy="1000274"/>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Calculate the predicted phenotype ratio for:</a:t>
            </a:r>
            <a:endParaRPr lang="en-US" i="1" dirty="0">
              <a:solidFill>
                <a:schemeClr val="accent5">
                  <a:lumMod val="75000"/>
                </a:schemeClr>
              </a:solidFill>
            </a:endParaRPr>
          </a:p>
        </p:txBody>
      </p:sp>
      <p:sp>
        <p:nvSpPr>
          <p:cNvPr id="19" name="TextBox 18"/>
          <p:cNvSpPr txBox="1"/>
          <p:nvPr/>
        </p:nvSpPr>
        <p:spPr>
          <a:xfrm>
            <a:off x="291988" y="5916270"/>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26" name="TextBox 25"/>
          <p:cNvSpPr txBox="1"/>
          <p:nvPr/>
        </p:nvSpPr>
        <p:spPr>
          <a:xfrm>
            <a:off x="723900" y="361641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12606"/>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70050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78378"/>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11453" y="3154750"/>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698547" y="3132212"/>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75891" y="2647057"/>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14818" y="2996645"/>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15451" y="2962114"/>
            <a:ext cx="3699154" cy="307777"/>
          </a:xfrm>
          <a:prstGeom prst="rect">
            <a:avLst/>
          </a:prstGeom>
        </p:spPr>
        <p:txBody>
          <a:bodyPr wrap="none">
            <a:spAutoFit/>
          </a:bodyPr>
          <a:lstStyle/>
          <a:p>
            <a:pPr algn="ctr"/>
            <a:r>
              <a:rPr lang="en-US" sz="1400" i="1" dirty="0" smtClean="0"/>
              <a:t>Heterozygous for S, homozygous dominant for Y </a:t>
            </a:r>
            <a:endParaRPr lang="en-US" sz="1400" dirty="0"/>
          </a:p>
        </p:txBody>
      </p:sp>
      <p:sp>
        <p:nvSpPr>
          <p:cNvPr id="5" name="TextBox 4"/>
          <p:cNvSpPr txBox="1"/>
          <p:nvPr/>
        </p:nvSpPr>
        <p:spPr>
          <a:xfrm>
            <a:off x="2239697" y="2647057"/>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397437" y="2677734"/>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6" name="TextBox 5"/>
          <p:cNvSpPr txBox="1"/>
          <p:nvPr/>
        </p:nvSpPr>
        <p:spPr>
          <a:xfrm>
            <a:off x="954091" y="6084545"/>
            <a:ext cx="7772400"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240" y="2643043"/>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267241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807326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1101"/>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32031"/>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50143"/>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50143"/>
            <a:ext cx="5715000" cy="1000274"/>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Calculate the predicted phenotype ratio for:</a:t>
            </a:r>
            <a:endParaRPr lang="en-US" i="1" dirty="0">
              <a:solidFill>
                <a:schemeClr val="accent5">
                  <a:lumMod val="75000"/>
                </a:schemeClr>
              </a:solidFill>
            </a:endParaRPr>
          </a:p>
        </p:txBody>
      </p:sp>
      <p:sp>
        <p:nvSpPr>
          <p:cNvPr id="19" name="TextBox 18"/>
          <p:cNvSpPr txBox="1"/>
          <p:nvPr/>
        </p:nvSpPr>
        <p:spPr>
          <a:xfrm>
            <a:off x="305843" y="5935040"/>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2830191664"/>
              </p:ext>
            </p:extLst>
          </p:nvPr>
        </p:nvGraphicFramePr>
        <p:xfrm>
          <a:off x="2625306" y="3677280"/>
          <a:ext cx="2634376"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sng"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737755" y="363518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31376"/>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71927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97148"/>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25308" y="3173520"/>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712402" y="3150982"/>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89746" y="2665827"/>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28673" y="3015415"/>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29306" y="2980884"/>
            <a:ext cx="3699154" cy="307777"/>
          </a:xfrm>
          <a:prstGeom prst="rect">
            <a:avLst/>
          </a:prstGeom>
        </p:spPr>
        <p:txBody>
          <a:bodyPr wrap="none">
            <a:spAutoFit/>
          </a:bodyPr>
          <a:lstStyle/>
          <a:p>
            <a:pPr algn="ctr"/>
            <a:r>
              <a:rPr lang="en-US" sz="1400" i="1" dirty="0" smtClean="0"/>
              <a:t>Heterozygous for S, homozygous dominant for Y </a:t>
            </a:r>
            <a:endParaRPr lang="en-US" sz="1400" dirty="0"/>
          </a:p>
        </p:txBody>
      </p:sp>
      <p:sp>
        <p:nvSpPr>
          <p:cNvPr id="5" name="TextBox 4"/>
          <p:cNvSpPr txBox="1"/>
          <p:nvPr/>
        </p:nvSpPr>
        <p:spPr>
          <a:xfrm>
            <a:off x="2253552" y="2665827"/>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411292" y="2696504"/>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6" name="TextBox 5"/>
          <p:cNvSpPr txBox="1"/>
          <p:nvPr/>
        </p:nvSpPr>
        <p:spPr>
          <a:xfrm>
            <a:off x="967946" y="6103315"/>
            <a:ext cx="7772400"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9095" y="2661813"/>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0455" y="26911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445900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4946"/>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15876"/>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33988"/>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33988"/>
            <a:ext cx="5715000" cy="1000274"/>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Calculate the predicted phenotype ratio for:</a:t>
            </a:r>
            <a:endParaRPr lang="en-US" i="1" dirty="0">
              <a:solidFill>
                <a:schemeClr val="accent5">
                  <a:lumMod val="75000"/>
                </a:schemeClr>
              </a:solidFill>
            </a:endParaRPr>
          </a:p>
        </p:txBody>
      </p:sp>
      <p:sp>
        <p:nvSpPr>
          <p:cNvPr id="19" name="TextBox 18"/>
          <p:cNvSpPr txBox="1"/>
          <p:nvPr/>
        </p:nvSpPr>
        <p:spPr>
          <a:xfrm>
            <a:off x="305843" y="5918885"/>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2243084787"/>
              </p:ext>
            </p:extLst>
          </p:nvPr>
        </p:nvGraphicFramePr>
        <p:xfrm>
          <a:off x="2625306" y="3661125"/>
          <a:ext cx="2634376"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smtClean="0">
                          <a:solidFill>
                            <a:schemeClr val="tx1"/>
                          </a:solidFill>
                        </a:rPr>
                        <a:t>SSYY</a:t>
                      </a: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sng" dirty="0" err="1" smtClean="0">
                          <a:solidFill>
                            <a:schemeClr val="tx1"/>
                          </a:solidFill>
                        </a:rPr>
                        <a:t>SsYY</a:t>
                      </a: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tx1"/>
                          </a:solidFill>
                        </a:rPr>
                        <a:t>SSYy</a:t>
                      </a: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tx1"/>
                          </a:solidFill>
                        </a:rPr>
                        <a:t>SsYy</a:t>
                      </a:r>
                      <a:endParaRPr lang="en-US" sz="2000" b="0" u="sng"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tx1"/>
                          </a:solidFill>
                        </a:rPr>
                        <a:t>SsYY</a:t>
                      </a: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tx1"/>
                          </a:solidFill>
                        </a:rPr>
                        <a:t>ssYY</a:t>
                      </a:r>
                      <a:endParaRPr lang="en-US" sz="20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tx1"/>
                          </a:solidFill>
                        </a:rPr>
                        <a:t>SsYy</a:t>
                      </a:r>
                      <a:endParaRPr lang="en-US" sz="2000" b="0" u="sng"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tx1"/>
                          </a:solidFill>
                        </a:rPr>
                        <a:t>ssYy</a:t>
                      </a:r>
                      <a:endParaRPr lang="en-US" sz="2000" b="0"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737755" y="3619030"/>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15221"/>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703119"/>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80993"/>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25308" y="3157365"/>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712402" y="3134827"/>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89746" y="2649672"/>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28673" y="2999260"/>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29306" y="2964729"/>
            <a:ext cx="3699154" cy="307777"/>
          </a:xfrm>
          <a:prstGeom prst="rect">
            <a:avLst/>
          </a:prstGeom>
        </p:spPr>
        <p:txBody>
          <a:bodyPr wrap="none">
            <a:spAutoFit/>
          </a:bodyPr>
          <a:lstStyle/>
          <a:p>
            <a:pPr algn="ctr"/>
            <a:r>
              <a:rPr lang="en-US" sz="1400" i="1" dirty="0" smtClean="0"/>
              <a:t>Heterozygous for S, homozygous dominant for Y </a:t>
            </a:r>
            <a:endParaRPr lang="en-US" sz="1400" dirty="0"/>
          </a:p>
        </p:txBody>
      </p:sp>
      <p:sp>
        <p:nvSpPr>
          <p:cNvPr id="5" name="TextBox 4"/>
          <p:cNvSpPr txBox="1"/>
          <p:nvPr/>
        </p:nvSpPr>
        <p:spPr>
          <a:xfrm>
            <a:off x="2253552" y="2649672"/>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411292" y="2680349"/>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6" name="TextBox 5"/>
          <p:cNvSpPr txBox="1"/>
          <p:nvPr/>
        </p:nvSpPr>
        <p:spPr>
          <a:xfrm>
            <a:off x="967946" y="6087160"/>
            <a:ext cx="7772400"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9095" y="2645658"/>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0455" y="2675027"/>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703987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26112"/>
            <a:ext cx="5715000" cy="1000274"/>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Calculate the predicted phenotype ratio for:</a:t>
            </a:r>
            <a:endParaRPr lang="en-US" i="1" dirty="0">
              <a:solidFill>
                <a:schemeClr val="accent5">
                  <a:lumMod val="75000"/>
                </a:schemeClr>
              </a:solidFill>
            </a:endParaRPr>
          </a:p>
        </p:txBody>
      </p:sp>
      <p:sp>
        <p:nvSpPr>
          <p:cNvPr id="19" name="TextBox 18"/>
          <p:cNvSpPr txBox="1"/>
          <p:nvPr/>
        </p:nvSpPr>
        <p:spPr>
          <a:xfrm>
            <a:off x="291988" y="591100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3912861031"/>
              </p:ext>
            </p:extLst>
          </p:nvPr>
        </p:nvGraphicFramePr>
        <p:xfrm>
          <a:off x="2611451" y="3653249"/>
          <a:ext cx="2634376"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accent6"/>
                          </a:solidFill>
                        </a:rPr>
                        <a:t>SsYy</a:t>
                      </a:r>
                      <a:endParaRPr lang="en-US" sz="20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solidFill>
                        </a:rPr>
                        <a:t>ssYY</a:t>
                      </a:r>
                      <a:endParaRPr lang="en-US" sz="20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solidFill>
                        </a:rPr>
                        <a:t>ssYy</a:t>
                      </a:r>
                      <a:endParaRPr lang="en-US" sz="20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sp>
        <p:nvSpPr>
          <p:cNvPr id="26" name="TextBox 25"/>
          <p:cNvSpPr txBox="1"/>
          <p:nvPr/>
        </p:nvSpPr>
        <p:spPr>
          <a:xfrm>
            <a:off x="723900"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7311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11453" y="3149489"/>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698547" y="3126951"/>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75891" y="2641796"/>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14818" y="2991384"/>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15451" y="2956853"/>
            <a:ext cx="3699154" cy="307777"/>
          </a:xfrm>
          <a:prstGeom prst="rect">
            <a:avLst/>
          </a:prstGeom>
        </p:spPr>
        <p:txBody>
          <a:bodyPr wrap="none">
            <a:spAutoFit/>
          </a:bodyPr>
          <a:lstStyle/>
          <a:p>
            <a:pPr algn="ctr"/>
            <a:r>
              <a:rPr lang="en-US" sz="1400" i="1" dirty="0" smtClean="0"/>
              <a:t>Heterozygous for S, homozygous dominant for Y </a:t>
            </a:r>
            <a:endParaRPr lang="en-US" sz="1400" dirty="0"/>
          </a:p>
        </p:txBody>
      </p:sp>
      <p:sp>
        <p:nvSpPr>
          <p:cNvPr id="5" name="TextBox 4"/>
          <p:cNvSpPr txBox="1"/>
          <p:nvPr/>
        </p:nvSpPr>
        <p:spPr>
          <a:xfrm>
            <a:off x="2239697" y="2641796"/>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397437" y="2672473"/>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6" name="TextBox 5"/>
          <p:cNvSpPr txBox="1"/>
          <p:nvPr/>
        </p:nvSpPr>
        <p:spPr>
          <a:xfrm>
            <a:off x="954091" y="6079284"/>
            <a:ext cx="7772400" cy="400110"/>
          </a:xfrm>
          <a:prstGeom prst="rect">
            <a:avLst/>
          </a:prstGeom>
          <a:noFill/>
        </p:spPr>
        <p:txBody>
          <a:bodyPr wrap="square" rtlCol="0">
            <a:spAutoFit/>
          </a:bodyPr>
          <a:lstStyle/>
          <a:p>
            <a:r>
              <a:rPr lang="en-US" dirty="0" smtClean="0"/>
              <a:t>Phenotypes:   </a:t>
            </a:r>
            <a:r>
              <a:rPr lang="en-US" sz="2000" b="1" u="sng" dirty="0">
                <a:solidFill>
                  <a:schemeClr val="accent6"/>
                </a:solidFill>
              </a:rPr>
              <a:t>3</a:t>
            </a:r>
            <a:r>
              <a:rPr lang="en-US" sz="1600" b="1" u="sng" dirty="0" smtClean="0">
                <a:solidFill>
                  <a:schemeClr val="accent6"/>
                </a:solidFill>
              </a:rPr>
              <a:t>  Smooth, yellow</a:t>
            </a:r>
            <a:r>
              <a:rPr lang="en-US" sz="1600" b="1" dirty="0" smtClean="0"/>
              <a:t>   :  </a:t>
            </a:r>
            <a:r>
              <a:rPr lang="en-US" sz="2000" b="1" dirty="0">
                <a:solidFill>
                  <a:schemeClr val="accent6"/>
                </a:solidFill>
              </a:rPr>
              <a:t>1</a:t>
            </a:r>
            <a:r>
              <a:rPr lang="en-US" sz="1600" b="1" dirty="0" smtClean="0">
                <a:solidFill>
                  <a:schemeClr val="accent6"/>
                </a:solidFill>
              </a:rPr>
              <a:t> Rough, yellow</a:t>
            </a:r>
            <a:r>
              <a:rPr lang="en-US" sz="1600" b="1" dirty="0" smtClean="0"/>
              <a:t>  </a:t>
            </a:r>
            <a:endParaRPr lang="en-US" sz="1600" b="1" dirty="0">
              <a:solidFill>
                <a:schemeClr val="accent3"/>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7160" y="64186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22529" y="6397900"/>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240" y="26377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2667151"/>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67400" y="6079284"/>
            <a:ext cx="3276600" cy="523220"/>
          </a:xfrm>
          <a:prstGeom prst="rect">
            <a:avLst/>
          </a:prstGeom>
          <a:noFill/>
        </p:spPr>
        <p:txBody>
          <a:bodyPr wrap="square" rtlCol="0">
            <a:spAutoFit/>
          </a:bodyPr>
          <a:lstStyle/>
          <a:p>
            <a:r>
              <a:rPr lang="en-US" sz="1400" i="1" dirty="0" smtClean="0"/>
              <a:t>Present the ratio in the simplest mathematical form. </a:t>
            </a:r>
            <a:endParaRPr lang="en-US" sz="1400" i="1" dirty="0"/>
          </a:p>
        </p:txBody>
      </p:sp>
      <p:sp>
        <p:nvSpPr>
          <p:cNvPr id="8" name="Rectangle 7"/>
          <p:cNvSpPr/>
          <p:nvPr/>
        </p:nvSpPr>
        <p:spPr>
          <a:xfrm>
            <a:off x="5918487" y="5816128"/>
            <a:ext cx="2569934" cy="276999"/>
          </a:xfrm>
          <a:prstGeom prst="rect">
            <a:avLst/>
          </a:prstGeom>
        </p:spPr>
        <p:txBody>
          <a:bodyPr wrap="none">
            <a:spAutoFit/>
          </a:bodyPr>
          <a:lstStyle/>
          <a:p>
            <a:r>
              <a:rPr lang="en-US" sz="1200" b="1" strike="sngStrike" dirty="0" smtClean="0">
                <a:solidFill>
                  <a:schemeClr val="accent6"/>
                </a:solidFill>
              </a:rPr>
              <a:t>6  </a:t>
            </a:r>
            <a:r>
              <a:rPr lang="en-US" sz="1200" b="1" strike="sngStrike" dirty="0">
                <a:solidFill>
                  <a:schemeClr val="accent6"/>
                </a:solidFill>
              </a:rPr>
              <a:t>Smooth, yellow</a:t>
            </a:r>
            <a:r>
              <a:rPr lang="en-US" sz="1200" b="1" strike="sngStrike" dirty="0"/>
              <a:t>   :  </a:t>
            </a:r>
            <a:r>
              <a:rPr lang="en-US" sz="1200" b="1" strike="sngStrike" dirty="0">
                <a:solidFill>
                  <a:schemeClr val="accent6"/>
                </a:solidFill>
              </a:rPr>
              <a:t>2</a:t>
            </a:r>
            <a:r>
              <a:rPr lang="en-US" sz="1200" b="1" strike="sngStrike" dirty="0" smtClean="0">
                <a:solidFill>
                  <a:schemeClr val="accent6"/>
                </a:solidFill>
              </a:rPr>
              <a:t> </a:t>
            </a:r>
            <a:r>
              <a:rPr lang="en-US" sz="1200" b="1" strike="sngStrike" dirty="0">
                <a:solidFill>
                  <a:schemeClr val="accent6"/>
                </a:solidFill>
              </a:rPr>
              <a:t>Rough, yellow</a:t>
            </a:r>
            <a:r>
              <a:rPr lang="en-US" sz="1200" b="1" strike="sngStrike" dirty="0"/>
              <a:t> </a:t>
            </a:r>
            <a:endParaRPr lang="en-US" sz="1200" strike="sngStrike" dirty="0"/>
          </a:p>
        </p:txBody>
      </p:sp>
      <p:sp>
        <p:nvSpPr>
          <p:cNvPr id="3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6240429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280949"/>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4" name="Rectangle 3"/>
          <p:cNvSpPr/>
          <p:nvPr/>
        </p:nvSpPr>
        <p:spPr>
          <a:xfrm>
            <a:off x="3465084" y="509549"/>
            <a:ext cx="5715000" cy="369332"/>
          </a:xfrm>
          <a:prstGeom prst="rect">
            <a:avLst/>
          </a:prstGeom>
        </p:spPr>
        <p:txBody>
          <a:bodyPr wrap="square">
            <a:spAutoFit/>
          </a:bodyPr>
          <a:lstStyle/>
          <a:p>
            <a:r>
              <a:rPr lang="en-US" b="1" dirty="0" smtClean="0"/>
              <a:t>Common expected ratios of </a:t>
            </a:r>
            <a:r>
              <a:rPr lang="en-US" b="1" dirty="0" err="1" smtClean="0"/>
              <a:t>dihybrid</a:t>
            </a:r>
            <a:r>
              <a:rPr lang="en-US" b="1" dirty="0" smtClean="0"/>
              <a:t> crosses. </a:t>
            </a:r>
            <a:endParaRPr lang="en-US" b="1" i="1" dirty="0">
              <a:solidFill>
                <a:schemeClr val="accent5">
                  <a:lumMod val="75000"/>
                </a:schemeClr>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525021523"/>
              </p:ext>
            </p:extLst>
          </p:nvPr>
        </p:nvGraphicFramePr>
        <p:xfrm>
          <a:off x="320950" y="1958789"/>
          <a:ext cx="2874948" cy="15239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4842"/>
                <a:gridCol w="556269"/>
                <a:gridCol w="591279"/>
                <a:gridCol w="591279"/>
                <a:gridCol w="591279"/>
              </a:tblGrid>
              <a:tr h="286480">
                <a:tc>
                  <a:txBody>
                    <a:bodyPr/>
                    <a:lstStyle/>
                    <a:p>
                      <a:pPr algn="ctr"/>
                      <a:endParaRPr lang="en-US" sz="14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dirty="0" err="1"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dirty="0" err="1"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dirty="0" err="1"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202">
                <a:tc>
                  <a:txBody>
                    <a:bodyPr/>
                    <a:lstStyle/>
                    <a:p>
                      <a:pPr algn="ctr"/>
                      <a:r>
                        <a:rPr lang="en-US" sz="14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261922">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3">
                              <a:lumMod val="75000"/>
                            </a:schemeClr>
                          </a:solidFill>
                        </a:rPr>
                        <a:t>SSyy</a:t>
                      </a:r>
                      <a:endParaRPr lang="en-US" sz="14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6"/>
                          </a:solidFill>
                        </a:rPr>
                        <a:t>SsYy</a:t>
                      </a:r>
                      <a:endParaRPr lang="en-US" sz="14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3">
                              <a:lumMod val="75000"/>
                            </a:schemeClr>
                          </a:solidFill>
                        </a:rPr>
                        <a:t>Ssyy</a:t>
                      </a:r>
                      <a:endParaRPr lang="en-US" sz="14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61922">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6"/>
                          </a:solidFill>
                        </a:rPr>
                        <a:t>SsYy</a:t>
                      </a:r>
                      <a:endParaRPr lang="en-US" sz="14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6"/>
                          </a:solidFill>
                        </a:rPr>
                        <a:t>ssYY</a:t>
                      </a:r>
                      <a:endParaRPr lang="en-US" sz="14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6"/>
                          </a:solidFill>
                        </a:rPr>
                        <a:t>ssYy</a:t>
                      </a:r>
                      <a:endParaRPr lang="en-US" sz="14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261922">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3">
                              <a:lumMod val="75000"/>
                            </a:schemeClr>
                          </a:solidFill>
                        </a:rPr>
                        <a:t>Ssyy</a:t>
                      </a:r>
                      <a:endParaRPr lang="en-US" sz="14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6"/>
                          </a:solidFill>
                        </a:rPr>
                        <a:t>ssYy</a:t>
                      </a:r>
                      <a:endParaRPr lang="en-US" sz="14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3">
                              <a:lumMod val="75000"/>
                            </a:schemeClr>
                          </a:solidFill>
                        </a:rPr>
                        <a:t>ssyy</a:t>
                      </a:r>
                      <a:endParaRPr lang="en-US" sz="1400" b="0"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8133" y="1198179"/>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141017" y="1397678"/>
            <a:ext cx="1396406" cy="523220"/>
          </a:xfrm>
          <a:prstGeom prst="rect">
            <a:avLst/>
          </a:prstGeom>
        </p:spPr>
        <p:txBody>
          <a:bodyPr wrap="square">
            <a:spAutoFit/>
          </a:bodyPr>
          <a:lstStyle/>
          <a:p>
            <a:pPr algn="ctr"/>
            <a:r>
              <a:rPr lang="en-US" sz="1400" i="1" dirty="0" smtClean="0"/>
              <a:t>Heterozygous at both loci</a:t>
            </a:r>
            <a:endParaRPr lang="en-US" sz="1400" dirty="0"/>
          </a:p>
        </p:txBody>
      </p:sp>
      <p:sp>
        <p:nvSpPr>
          <p:cNvPr id="38" name="Rectangle 37"/>
          <p:cNvSpPr/>
          <p:nvPr/>
        </p:nvSpPr>
        <p:spPr>
          <a:xfrm>
            <a:off x="2160726" y="1447687"/>
            <a:ext cx="1396406" cy="523220"/>
          </a:xfrm>
          <a:prstGeom prst="rect">
            <a:avLst/>
          </a:prstGeom>
        </p:spPr>
        <p:txBody>
          <a:bodyPr wrap="square">
            <a:spAutoFit/>
          </a:bodyPr>
          <a:lstStyle/>
          <a:p>
            <a:pPr algn="ctr"/>
            <a:r>
              <a:rPr lang="en-US" sz="1400" i="1" dirty="0" smtClean="0"/>
              <a:t>Heterozygous at both loci</a:t>
            </a:r>
            <a:endParaRPr lang="en-US" sz="1400" dirty="0"/>
          </a:p>
        </p:txBody>
      </p:sp>
      <p:sp>
        <p:nvSpPr>
          <p:cNvPr id="39" name="TextBox 38"/>
          <p:cNvSpPr txBox="1"/>
          <p:nvPr/>
        </p:nvSpPr>
        <p:spPr>
          <a:xfrm>
            <a:off x="2278207" y="1003382"/>
            <a:ext cx="1196685" cy="461665"/>
          </a:xfrm>
          <a:prstGeom prst="rect">
            <a:avLst/>
          </a:prstGeom>
          <a:noFill/>
        </p:spPr>
        <p:txBody>
          <a:bodyPr wrap="square" rtlCol="0">
            <a:spAutoFit/>
          </a:bodyPr>
          <a:lstStyle/>
          <a:p>
            <a:pPr algn="ctr"/>
            <a:r>
              <a:rPr lang="en-US" sz="2400" b="1" u="sng" dirty="0" err="1" smtClean="0">
                <a:solidFill>
                  <a:schemeClr val="accent6"/>
                </a:solidFill>
              </a:rPr>
              <a:t>SsYy</a:t>
            </a:r>
            <a:endParaRPr lang="en-US" sz="2400" b="1" u="sng" dirty="0">
              <a:solidFill>
                <a:schemeClr val="accent6"/>
              </a:solidFill>
            </a:endParaRPr>
          </a:p>
        </p:txBody>
      </p:sp>
      <p:sp>
        <p:nvSpPr>
          <p:cNvPr id="40" name="TextBox 39"/>
          <p:cNvSpPr txBox="1"/>
          <p:nvPr/>
        </p:nvSpPr>
        <p:spPr>
          <a:xfrm>
            <a:off x="262371" y="1014444"/>
            <a:ext cx="1196685" cy="461665"/>
          </a:xfrm>
          <a:prstGeom prst="rect">
            <a:avLst/>
          </a:prstGeom>
          <a:noFill/>
        </p:spPr>
        <p:txBody>
          <a:bodyPr wrap="square" rtlCol="0">
            <a:spAutoFit/>
          </a:bodyPr>
          <a:lstStyle/>
          <a:p>
            <a:pPr algn="ctr"/>
            <a:r>
              <a:rPr lang="en-US" sz="2400" b="1" u="sng" dirty="0" err="1" smtClean="0">
                <a:solidFill>
                  <a:schemeClr val="accent6"/>
                </a:solidFill>
              </a:rPr>
              <a:t>SsYy</a:t>
            </a:r>
            <a:endParaRPr lang="en-US" sz="2400" b="1" u="sng" dirty="0">
              <a:solidFill>
                <a:schemeClr val="accent6"/>
              </a:solidFill>
            </a:endParaRPr>
          </a:p>
        </p:txBody>
      </p:sp>
      <p:sp>
        <p:nvSpPr>
          <p:cNvPr id="7" name="TextBox 6"/>
          <p:cNvSpPr txBox="1"/>
          <p:nvPr/>
        </p:nvSpPr>
        <p:spPr>
          <a:xfrm>
            <a:off x="599639" y="3498965"/>
            <a:ext cx="2381985" cy="369332"/>
          </a:xfrm>
          <a:prstGeom prst="rect">
            <a:avLst/>
          </a:prstGeom>
          <a:noFill/>
        </p:spPr>
        <p:txBody>
          <a:bodyPr wrap="square" rtlCol="0">
            <a:spAutoFit/>
          </a:bodyPr>
          <a:lstStyle/>
          <a:p>
            <a:pPr algn="ctr"/>
            <a:r>
              <a:rPr lang="en-US" b="1" dirty="0" smtClean="0"/>
              <a:t>9 : 3 : 3 : 1</a:t>
            </a:r>
            <a:endParaRPr lang="en-US" b="1" dirty="0"/>
          </a:p>
        </p:txBody>
      </p:sp>
      <p:graphicFrame>
        <p:nvGraphicFramePr>
          <p:cNvPr id="41" name="Table 40"/>
          <p:cNvGraphicFramePr>
            <a:graphicFrameLocks noGrp="1"/>
          </p:cNvGraphicFramePr>
          <p:nvPr>
            <p:extLst>
              <p:ext uri="{D42A27DB-BD31-4B8C-83A1-F6EECF244321}">
                <p14:modId xmlns:p14="http://schemas.microsoft.com/office/powerpoint/2010/main" val="3848245745"/>
              </p:ext>
            </p:extLst>
          </p:nvPr>
        </p:nvGraphicFramePr>
        <p:xfrm>
          <a:off x="5094290" y="1940495"/>
          <a:ext cx="2286000" cy="155313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35946"/>
                <a:gridCol w="751382"/>
                <a:gridCol w="798672"/>
              </a:tblGrid>
              <a:tr h="333933">
                <a:tc>
                  <a:txBody>
                    <a:bodyPr/>
                    <a:lstStyle/>
                    <a:p>
                      <a:pPr algn="ctr"/>
                      <a:endParaRPr lang="en-US" sz="14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dirty="0" err="1"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9408">
                <a:tc>
                  <a:txBody>
                    <a:bodyPr/>
                    <a:lstStyle/>
                    <a:p>
                      <a:pPr algn="ctr"/>
                      <a:r>
                        <a:rPr lang="en-US" sz="14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289408">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6"/>
                          </a:solidFill>
                        </a:rPr>
                        <a:t>SsYy</a:t>
                      </a:r>
                      <a:endParaRPr lang="en-US" sz="14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289408">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6"/>
                          </a:solidFill>
                        </a:rPr>
                        <a:t>ssYY</a:t>
                      </a:r>
                      <a:endParaRPr lang="en-US" sz="14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289408">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6"/>
                          </a:solidFill>
                        </a:rPr>
                        <a:t>ssYy</a:t>
                      </a:r>
                      <a:endParaRPr lang="en-US" sz="14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pic>
        <p:nvPicPr>
          <p:cNvPr id="4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54697" y="1205023"/>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4217581" y="1404522"/>
            <a:ext cx="1396406" cy="523220"/>
          </a:xfrm>
          <a:prstGeom prst="rect">
            <a:avLst/>
          </a:prstGeom>
        </p:spPr>
        <p:txBody>
          <a:bodyPr wrap="square">
            <a:spAutoFit/>
          </a:bodyPr>
          <a:lstStyle/>
          <a:p>
            <a:pPr algn="ctr"/>
            <a:r>
              <a:rPr lang="en-US" sz="1400" i="1" dirty="0" smtClean="0"/>
              <a:t>Heterozygous at both loci</a:t>
            </a:r>
            <a:endParaRPr lang="en-US" sz="1400" dirty="0"/>
          </a:p>
        </p:txBody>
      </p:sp>
      <p:sp>
        <p:nvSpPr>
          <p:cNvPr id="44" name="Rectangle 43"/>
          <p:cNvSpPr/>
          <p:nvPr/>
        </p:nvSpPr>
        <p:spPr>
          <a:xfrm>
            <a:off x="6237290" y="1454531"/>
            <a:ext cx="2743200" cy="523220"/>
          </a:xfrm>
          <a:prstGeom prst="rect">
            <a:avLst/>
          </a:prstGeom>
        </p:spPr>
        <p:txBody>
          <a:bodyPr wrap="square">
            <a:spAutoFit/>
          </a:bodyPr>
          <a:lstStyle/>
          <a:p>
            <a:pPr algn="ctr"/>
            <a:r>
              <a:rPr lang="en-US" sz="1400" i="1" dirty="0" smtClean="0"/>
              <a:t>Heterozygous at one locus, homozygous dominant at the other</a:t>
            </a:r>
            <a:endParaRPr lang="en-US" sz="1400" dirty="0"/>
          </a:p>
        </p:txBody>
      </p:sp>
      <p:sp>
        <p:nvSpPr>
          <p:cNvPr id="45" name="TextBox 44"/>
          <p:cNvSpPr txBox="1"/>
          <p:nvPr/>
        </p:nvSpPr>
        <p:spPr>
          <a:xfrm>
            <a:off x="6375552" y="1034432"/>
            <a:ext cx="1196685" cy="461665"/>
          </a:xfrm>
          <a:prstGeom prst="rect">
            <a:avLst/>
          </a:prstGeom>
          <a:noFill/>
        </p:spPr>
        <p:txBody>
          <a:bodyPr wrap="square" rtlCol="0">
            <a:spAutoFit/>
          </a:bodyPr>
          <a:lstStyle/>
          <a:p>
            <a:pPr algn="ctr"/>
            <a:r>
              <a:rPr lang="en-US" sz="2400" b="1" u="sng" dirty="0" err="1" smtClean="0">
                <a:solidFill>
                  <a:schemeClr val="accent6"/>
                </a:solidFill>
              </a:rPr>
              <a:t>SsYy</a:t>
            </a:r>
            <a:endParaRPr lang="en-US" sz="2400" b="1" u="sng" dirty="0">
              <a:solidFill>
                <a:schemeClr val="accent6"/>
              </a:solidFill>
            </a:endParaRPr>
          </a:p>
        </p:txBody>
      </p:sp>
      <p:sp>
        <p:nvSpPr>
          <p:cNvPr id="46" name="TextBox 45"/>
          <p:cNvSpPr txBox="1"/>
          <p:nvPr/>
        </p:nvSpPr>
        <p:spPr>
          <a:xfrm>
            <a:off x="4338935" y="1021288"/>
            <a:ext cx="1196685" cy="461665"/>
          </a:xfrm>
          <a:prstGeom prst="rect">
            <a:avLst/>
          </a:prstGeom>
          <a:noFill/>
        </p:spPr>
        <p:txBody>
          <a:bodyPr wrap="square" rtlCol="0">
            <a:spAutoFit/>
          </a:bodyPr>
          <a:lstStyle/>
          <a:p>
            <a:pPr algn="ctr"/>
            <a:r>
              <a:rPr lang="en-US" sz="2400" b="1" u="sng" dirty="0" err="1" smtClean="0">
                <a:solidFill>
                  <a:schemeClr val="accent6"/>
                </a:solidFill>
              </a:rPr>
              <a:t>SsYy</a:t>
            </a:r>
            <a:endParaRPr lang="en-US" sz="2400" b="1" u="sng" dirty="0">
              <a:solidFill>
                <a:schemeClr val="accent6"/>
              </a:solidFill>
            </a:endParaRPr>
          </a:p>
        </p:txBody>
      </p:sp>
      <p:sp>
        <p:nvSpPr>
          <p:cNvPr id="47" name="TextBox 46"/>
          <p:cNvSpPr txBox="1"/>
          <p:nvPr/>
        </p:nvSpPr>
        <p:spPr>
          <a:xfrm>
            <a:off x="5077470" y="3477389"/>
            <a:ext cx="2381985" cy="369332"/>
          </a:xfrm>
          <a:prstGeom prst="rect">
            <a:avLst/>
          </a:prstGeom>
          <a:noFill/>
        </p:spPr>
        <p:txBody>
          <a:bodyPr wrap="square" rtlCol="0">
            <a:spAutoFit/>
          </a:bodyPr>
          <a:lstStyle/>
          <a:p>
            <a:pPr algn="ctr"/>
            <a:r>
              <a:rPr lang="en-US" b="1" dirty="0" smtClean="0"/>
              <a:t>3 : 2</a:t>
            </a:r>
            <a:endParaRPr lang="en-US" b="1" dirty="0"/>
          </a:p>
        </p:txBody>
      </p:sp>
      <p:graphicFrame>
        <p:nvGraphicFramePr>
          <p:cNvPr id="48" name="Table 47"/>
          <p:cNvGraphicFramePr>
            <a:graphicFrameLocks noGrp="1"/>
          </p:cNvGraphicFramePr>
          <p:nvPr>
            <p:extLst>
              <p:ext uri="{D42A27DB-BD31-4B8C-83A1-F6EECF244321}">
                <p14:modId xmlns:p14="http://schemas.microsoft.com/office/powerpoint/2010/main" val="693090101"/>
              </p:ext>
            </p:extLst>
          </p:nvPr>
        </p:nvGraphicFramePr>
        <p:xfrm>
          <a:off x="694026" y="4872797"/>
          <a:ext cx="1701660" cy="15239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4842"/>
                <a:gridCol w="565539"/>
                <a:gridCol w="591279"/>
              </a:tblGrid>
              <a:tr h="286480">
                <a:tc>
                  <a:txBody>
                    <a:bodyPr/>
                    <a:lstStyle/>
                    <a:p>
                      <a:pPr algn="ctr"/>
                      <a:endParaRPr lang="en-US" sz="14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err="1"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dirty="0" err="1" smtClean="0">
                          <a:solidFill>
                            <a:schemeClr val="tx1"/>
                          </a:solidFill>
                        </a:rPr>
                        <a:t>sy</a:t>
                      </a:r>
                      <a:endParaRPr lang="en-US" sz="1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202">
                <a:tc>
                  <a:txBody>
                    <a:bodyPr/>
                    <a:lstStyle/>
                    <a:p>
                      <a:pPr algn="ctr"/>
                      <a:r>
                        <a:rPr lang="en-US" sz="14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400" b="0" u="sng" dirty="0" err="1" smtClean="0">
                          <a:solidFill>
                            <a:schemeClr val="accent6"/>
                          </a:solidFill>
                        </a:rPr>
                        <a:t>SsYy</a:t>
                      </a:r>
                      <a:endParaRPr lang="en-US" sz="14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261922">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3">
                              <a:lumMod val="75000"/>
                            </a:schemeClr>
                          </a:solidFill>
                        </a:rPr>
                        <a:t>SSyy</a:t>
                      </a:r>
                      <a:endParaRPr lang="en-US" sz="14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3">
                              <a:lumMod val="75000"/>
                            </a:schemeClr>
                          </a:solidFill>
                        </a:rPr>
                        <a:t>Ssyy</a:t>
                      </a:r>
                      <a:endParaRPr lang="en-US" sz="14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61922">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6"/>
                          </a:solidFill>
                        </a:rPr>
                        <a:t>SsYy</a:t>
                      </a:r>
                      <a:endParaRPr lang="en-US" sz="14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6"/>
                          </a:solidFill>
                        </a:rPr>
                        <a:t>ssYy</a:t>
                      </a:r>
                      <a:endParaRPr lang="en-US" sz="14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261922">
                <a:tc>
                  <a:txBody>
                    <a:bodyPr/>
                    <a:lstStyle/>
                    <a:p>
                      <a:pPr algn="ctr"/>
                      <a:r>
                        <a:rPr lang="en-US" sz="1400" b="1" dirty="0" err="1" smtClean="0">
                          <a:solidFill>
                            <a:schemeClr val="tx1"/>
                          </a:solidFill>
                        </a:rPr>
                        <a:t>sy</a:t>
                      </a:r>
                      <a:endParaRPr lang="en-US" sz="14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sng" dirty="0" err="1" smtClean="0">
                          <a:solidFill>
                            <a:schemeClr val="accent3">
                              <a:lumMod val="75000"/>
                            </a:schemeClr>
                          </a:solidFill>
                        </a:rPr>
                        <a:t>Ssyy</a:t>
                      </a:r>
                      <a:endParaRPr lang="en-US" sz="14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accent3">
                              <a:lumMod val="75000"/>
                            </a:schemeClr>
                          </a:solidFill>
                        </a:rPr>
                        <a:t>ssyy</a:t>
                      </a:r>
                      <a:endParaRPr lang="en-US" sz="1400" b="0"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4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8132" y="4150078"/>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141016" y="4349577"/>
            <a:ext cx="1396406" cy="523220"/>
          </a:xfrm>
          <a:prstGeom prst="rect">
            <a:avLst/>
          </a:prstGeom>
        </p:spPr>
        <p:txBody>
          <a:bodyPr wrap="square">
            <a:spAutoFit/>
          </a:bodyPr>
          <a:lstStyle/>
          <a:p>
            <a:pPr algn="ctr"/>
            <a:r>
              <a:rPr lang="en-US" sz="1400" i="1" dirty="0" smtClean="0"/>
              <a:t>Heterozygous at both loci</a:t>
            </a:r>
            <a:endParaRPr lang="en-US" sz="1400" dirty="0"/>
          </a:p>
        </p:txBody>
      </p:sp>
      <p:sp>
        <p:nvSpPr>
          <p:cNvPr id="52" name="TextBox 51"/>
          <p:cNvSpPr txBox="1"/>
          <p:nvPr/>
        </p:nvSpPr>
        <p:spPr>
          <a:xfrm>
            <a:off x="2278206" y="3955281"/>
            <a:ext cx="1196685" cy="461665"/>
          </a:xfrm>
          <a:prstGeom prst="rect">
            <a:avLst/>
          </a:prstGeom>
          <a:noFill/>
        </p:spPr>
        <p:txBody>
          <a:bodyPr wrap="square" rtlCol="0">
            <a:spAutoFit/>
          </a:bodyPr>
          <a:lstStyle/>
          <a:p>
            <a:pPr algn="ctr"/>
            <a:r>
              <a:rPr lang="en-US" sz="2400" b="1" u="sng" dirty="0" err="1" smtClean="0">
                <a:solidFill>
                  <a:schemeClr val="accent6"/>
                </a:solidFill>
              </a:rPr>
              <a:t>Ssyy</a:t>
            </a:r>
            <a:endParaRPr lang="en-US" sz="2400" b="1" u="sng" dirty="0">
              <a:solidFill>
                <a:schemeClr val="accent6"/>
              </a:solidFill>
            </a:endParaRPr>
          </a:p>
        </p:txBody>
      </p:sp>
      <p:sp>
        <p:nvSpPr>
          <p:cNvPr id="53" name="TextBox 52"/>
          <p:cNvSpPr txBox="1"/>
          <p:nvPr/>
        </p:nvSpPr>
        <p:spPr>
          <a:xfrm>
            <a:off x="262370" y="3966343"/>
            <a:ext cx="1196685" cy="461665"/>
          </a:xfrm>
          <a:prstGeom prst="rect">
            <a:avLst/>
          </a:prstGeom>
          <a:noFill/>
        </p:spPr>
        <p:txBody>
          <a:bodyPr wrap="square" rtlCol="0">
            <a:spAutoFit/>
          </a:bodyPr>
          <a:lstStyle/>
          <a:p>
            <a:pPr algn="ctr"/>
            <a:r>
              <a:rPr lang="en-US" sz="2400" b="1" u="sng" dirty="0" err="1" smtClean="0">
                <a:solidFill>
                  <a:schemeClr val="accent6"/>
                </a:solidFill>
              </a:rPr>
              <a:t>SsYy</a:t>
            </a:r>
            <a:endParaRPr lang="en-US" sz="2400" b="1" u="sng" dirty="0">
              <a:solidFill>
                <a:schemeClr val="accent6"/>
              </a:solidFill>
            </a:endParaRPr>
          </a:p>
        </p:txBody>
      </p:sp>
      <p:sp>
        <p:nvSpPr>
          <p:cNvPr id="54" name="TextBox 53"/>
          <p:cNvSpPr txBox="1"/>
          <p:nvPr/>
        </p:nvSpPr>
        <p:spPr>
          <a:xfrm>
            <a:off x="746912" y="6455384"/>
            <a:ext cx="1996288" cy="369332"/>
          </a:xfrm>
          <a:prstGeom prst="rect">
            <a:avLst/>
          </a:prstGeom>
          <a:noFill/>
        </p:spPr>
        <p:txBody>
          <a:bodyPr wrap="square" rtlCol="0">
            <a:spAutoFit/>
          </a:bodyPr>
          <a:lstStyle/>
          <a:p>
            <a:pPr algn="ctr"/>
            <a:r>
              <a:rPr lang="en-US" b="1" dirty="0" smtClean="0"/>
              <a:t>4 : 3 : 1</a:t>
            </a:r>
            <a:endParaRPr lang="en-US" b="1" dirty="0"/>
          </a:p>
        </p:txBody>
      </p:sp>
      <p:sp>
        <p:nvSpPr>
          <p:cNvPr id="55" name="Rectangle 54"/>
          <p:cNvSpPr/>
          <p:nvPr/>
        </p:nvSpPr>
        <p:spPr>
          <a:xfrm>
            <a:off x="2201733" y="4349577"/>
            <a:ext cx="2743200" cy="523220"/>
          </a:xfrm>
          <a:prstGeom prst="rect">
            <a:avLst/>
          </a:prstGeom>
        </p:spPr>
        <p:txBody>
          <a:bodyPr wrap="square">
            <a:spAutoFit/>
          </a:bodyPr>
          <a:lstStyle/>
          <a:p>
            <a:r>
              <a:rPr lang="en-US" sz="1400" i="1" dirty="0" smtClean="0"/>
              <a:t>Heterozygous/</a:t>
            </a:r>
          </a:p>
          <a:p>
            <a:r>
              <a:rPr lang="en-US" sz="1400" i="1" dirty="0" smtClean="0"/>
              <a:t>Homozygous recessive</a:t>
            </a:r>
            <a:endParaRPr lang="en-US" sz="1400" dirty="0"/>
          </a:p>
        </p:txBody>
      </p:sp>
      <p:pic>
        <p:nvPicPr>
          <p:cNvPr id="5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9109" y="4139627"/>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5938188" y="4100550"/>
            <a:ext cx="1196685" cy="461665"/>
          </a:xfrm>
          <a:prstGeom prst="rect">
            <a:avLst/>
          </a:prstGeom>
          <a:noFill/>
        </p:spPr>
        <p:txBody>
          <a:bodyPr wrap="square" rtlCol="0">
            <a:spAutoFit/>
          </a:bodyPr>
          <a:lstStyle/>
          <a:p>
            <a:r>
              <a:rPr lang="en-US" sz="2400" b="1" dirty="0" err="1" smtClean="0">
                <a:solidFill>
                  <a:schemeClr val="accent6"/>
                </a:solidFill>
              </a:rPr>
              <a:t>ssYY</a:t>
            </a:r>
            <a:endParaRPr lang="en-US" sz="2400" b="1" dirty="0">
              <a:solidFill>
                <a:schemeClr val="accent6"/>
              </a:solidFill>
            </a:endParaRPr>
          </a:p>
        </p:txBody>
      </p:sp>
      <p:sp>
        <p:nvSpPr>
          <p:cNvPr id="60" name="TextBox 59"/>
          <p:cNvSpPr txBox="1"/>
          <p:nvPr/>
        </p:nvSpPr>
        <p:spPr>
          <a:xfrm>
            <a:off x="4317441" y="4093780"/>
            <a:ext cx="1196685" cy="461665"/>
          </a:xfrm>
          <a:prstGeom prst="rect">
            <a:avLst/>
          </a:prstGeom>
          <a:noFill/>
        </p:spPr>
        <p:txBody>
          <a:bodyPr wrap="square" rtlCol="0">
            <a:spAutoFit/>
          </a:bodyPr>
          <a:lstStyle/>
          <a:p>
            <a:pPr algn="ctr"/>
            <a:r>
              <a:rPr lang="en-US" sz="2400" b="1" dirty="0" err="1" smtClean="0">
                <a:solidFill>
                  <a:schemeClr val="accent6"/>
                </a:solidFill>
              </a:rPr>
              <a:t>SSyy</a:t>
            </a:r>
            <a:endParaRPr lang="en-US" sz="2400" b="1" dirty="0">
              <a:solidFill>
                <a:schemeClr val="accent6"/>
              </a:solidFill>
            </a:endParaRPr>
          </a:p>
        </p:txBody>
      </p:sp>
      <p:sp>
        <p:nvSpPr>
          <p:cNvPr id="8" name="TextBox 7"/>
          <p:cNvSpPr txBox="1"/>
          <p:nvPr/>
        </p:nvSpPr>
        <p:spPr>
          <a:xfrm>
            <a:off x="6714179" y="4212676"/>
            <a:ext cx="2362200" cy="369332"/>
          </a:xfrm>
          <a:prstGeom prst="rect">
            <a:avLst/>
          </a:prstGeom>
          <a:noFill/>
        </p:spPr>
        <p:txBody>
          <a:bodyPr wrap="square" rtlCol="0">
            <a:spAutoFit/>
          </a:bodyPr>
          <a:lstStyle/>
          <a:p>
            <a:r>
              <a:rPr lang="en-US" dirty="0" smtClean="0"/>
              <a:t>= All </a:t>
            </a:r>
            <a:r>
              <a:rPr lang="en-US" dirty="0" err="1" smtClean="0"/>
              <a:t>SsYy</a:t>
            </a:r>
            <a:r>
              <a:rPr lang="en-US" dirty="0" smtClean="0"/>
              <a:t> </a:t>
            </a:r>
            <a:endParaRPr lang="en-US" dirty="0"/>
          </a:p>
        </p:txBody>
      </p:sp>
      <p:pic>
        <p:nvPicPr>
          <p:cNvPr id="6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5254" y="5211847"/>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5924333" y="5172770"/>
            <a:ext cx="1196685" cy="461665"/>
          </a:xfrm>
          <a:prstGeom prst="rect">
            <a:avLst/>
          </a:prstGeom>
          <a:noFill/>
        </p:spPr>
        <p:txBody>
          <a:bodyPr wrap="square" rtlCol="0">
            <a:spAutoFit/>
          </a:bodyPr>
          <a:lstStyle/>
          <a:p>
            <a:r>
              <a:rPr lang="en-US" sz="2400" b="1" dirty="0" err="1" smtClean="0">
                <a:solidFill>
                  <a:schemeClr val="accent6"/>
                </a:solidFill>
              </a:rPr>
              <a:t>ssYy</a:t>
            </a:r>
            <a:endParaRPr lang="en-US" sz="2400" b="1" dirty="0">
              <a:solidFill>
                <a:schemeClr val="accent6"/>
              </a:solidFill>
            </a:endParaRPr>
          </a:p>
        </p:txBody>
      </p:sp>
      <p:sp>
        <p:nvSpPr>
          <p:cNvPr id="63" name="TextBox 62"/>
          <p:cNvSpPr txBox="1"/>
          <p:nvPr/>
        </p:nvSpPr>
        <p:spPr>
          <a:xfrm>
            <a:off x="4303586" y="5166000"/>
            <a:ext cx="1196685" cy="461665"/>
          </a:xfrm>
          <a:prstGeom prst="rect">
            <a:avLst/>
          </a:prstGeom>
          <a:noFill/>
        </p:spPr>
        <p:txBody>
          <a:bodyPr wrap="square" rtlCol="0">
            <a:spAutoFit/>
          </a:bodyPr>
          <a:lstStyle/>
          <a:p>
            <a:pPr algn="ctr"/>
            <a:r>
              <a:rPr lang="en-US" sz="2400" b="1" dirty="0" err="1" smtClean="0">
                <a:solidFill>
                  <a:schemeClr val="accent6"/>
                </a:solidFill>
              </a:rPr>
              <a:t>Ssyy</a:t>
            </a:r>
            <a:endParaRPr lang="en-US" sz="2400" b="1" dirty="0">
              <a:solidFill>
                <a:schemeClr val="accent6"/>
              </a:solidFill>
            </a:endParaRPr>
          </a:p>
        </p:txBody>
      </p:sp>
      <p:sp>
        <p:nvSpPr>
          <p:cNvPr id="64" name="TextBox 63"/>
          <p:cNvSpPr txBox="1"/>
          <p:nvPr/>
        </p:nvSpPr>
        <p:spPr>
          <a:xfrm>
            <a:off x="6700324" y="5284896"/>
            <a:ext cx="2362200" cy="369332"/>
          </a:xfrm>
          <a:prstGeom prst="rect">
            <a:avLst/>
          </a:prstGeom>
          <a:noFill/>
        </p:spPr>
        <p:txBody>
          <a:bodyPr wrap="square" rtlCol="0">
            <a:spAutoFit/>
          </a:bodyPr>
          <a:lstStyle/>
          <a:p>
            <a:r>
              <a:rPr lang="en-US" dirty="0" smtClean="0"/>
              <a:t>= 1 : 1 : 1 : 1</a:t>
            </a:r>
            <a:endParaRPr lang="en-US" dirty="0"/>
          </a:p>
        </p:txBody>
      </p:sp>
      <p:pic>
        <p:nvPicPr>
          <p:cNvPr id="7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46748" y="4707043"/>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5945827" y="4667966"/>
            <a:ext cx="1196685" cy="461665"/>
          </a:xfrm>
          <a:prstGeom prst="rect">
            <a:avLst/>
          </a:prstGeom>
          <a:noFill/>
        </p:spPr>
        <p:txBody>
          <a:bodyPr wrap="square" rtlCol="0">
            <a:spAutoFit/>
          </a:bodyPr>
          <a:lstStyle/>
          <a:p>
            <a:r>
              <a:rPr lang="en-US" sz="2400" b="1" dirty="0" err="1" smtClean="0">
                <a:solidFill>
                  <a:schemeClr val="accent6"/>
                </a:solidFill>
              </a:rPr>
              <a:t>ssyy</a:t>
            </a:r>
            <a:endParaRPr lang="en-US" sz="2400" b="1" dirty="0">
              <a:solidFill>
                <a:schemeClr val="accent6"/>
              </a:solidFill>
            </a:endParaRPr>
          </a:p>
        </p:txBody>
      </p:sp>
      <p:sp>
        <p:nvSpPr>
          <p:cNvPr id="74" name="TextBox 73"/>
          <p:cNvSpPr txBox="1"/>
          <p:nvPr/>
        </p:nvSpPr>
        <p:spPr>
          <a:xfrm>
            <a:off x="4325080" y="4661196"/>
            <a:ext cx="1196685" cy="461665"/>
          </a:xfrm>
          <a:prstGeom prst="rect">
            <a:avLst/>
          </a:prstGeom>
          <a:noFill/>
        </p:spPr>
        <p:txBody>
          <a:bodyPr wrap="square" rtlCol="0">
            <a:spAutoFit/>
          </a:bodyPr>
          <a:lstStyle/>
          <a:p>
            <a:pPr algn="ctr"/>
            <a:r>
              <a:rPr lang="en-US" sz="2400" b="1" dirty="0" smtClean="0">
                <a:solidFill>
                  <a:schemeClr val="accent6"/>
                </a:solidFill>
              </a:rPr>
              <a:t>SSYY</a:t>
            </a:r>
            <a:endParaRPr lang="en-US" sz="2400" b="1" dirty="0">
              <a:solidFill>
                <a:schemeClr val="accent6"/>
              </a:solidFill>
            </a:endParaRPr>
          </a:p>
        </p:txBody>
      </p:sp>
      <p:sp>
        <p:nvSpPr>
          <p:cNvPr id="75" name="TextBox 74"/>
          <p:cNvSpPr txBox="1"/>
          <p:nvPr/>
        </p:nvSpPr>
        <p:spPr>
          <a:xfrm>
            <a:off x="6721818" y="4780092"/>
            <a:ext cx="2362200" cy="369332"/>
          </a:xfrm>
          <a:prstGeom prst="rect">
            <a:avLst/>
          </a:prstGeom>
          <a:noFill/>
        </p:spPr>
        <p:txBody>
          <a:bodyPr wrap="square" rtlCol="0">
            <a:spAutoFit/>
          </a:bodyPr>
          <a:lstStyle/>
          <a:p>
            <a:r>
              <a:rPr lang="en-US" dirty="0" smtClean="0"/>
              <a:t>= all </a:t>
            </a:r>
            <a:r>
              <a:rPr lang="en-US" dirty="0" err="1" smtClean="0"/>
              <a:t>SyYy</a:t>
            </a:r>
            <a:endParaRPr lang="en-US" dirty="0"/>
          </a:p>
        </p:txBody>
      </p:sp>
      <p:sp>
        <p:nvSpPr>
          <p:cNvPr id="51"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56" name="Picture 5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1002565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26112"/>
            <a:ext cx="6496916" cy="1431161"/>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1000" i="1" dirty="0">
              <a:solidFill>
                <a:schemeClr val="accent5">
                  <a:lumMod val="75000"/>
                </a:schemeClr>
              </a:solidFill>
            </a:endParaRPr>
          </a:p>
          <a:p>
            <a:r>
              <a:rPr lang="en-US" i="1" dirty="0" smtClean="0">
                <a:solidFill>
                  <a:schemeClr val="accent5">
                    <a:lumMod val="75000"/>
                  </a:schemeClr>
                </a:solidFill>
              </a:rPr>
              <a:t>A rough yellow pea is test crossed to determine its genotype.</a:t>
            </a:r>
          </a:p>
          <a:p>
            <a:r>
              <a:rPr lang="en-US" i="1" dirty="0" smtClean="0">
                <a:solidFill>
                  <a:schemeClr val="accent5">
                    <a:lumMod val="75000"/>
                  </a:schemeClr>
                </a:solidFill>
              </a:rPr>
              <a:t> </a:t>
            </a:r>
            <a:endParaRPr lang="en-US" i="1" dirty="0">
              <a:solidFill>
                <a:schemeClr val="accent5">
                  <a:lumMod val="75000"/>
                </a:schemeClr>
              </a:solidFill>
            </a:endParaRPr>
          </a:p>
        </p:txBody>
      </p:sp>
      <p:sp>
        <p:nvSpPr>
          <p:cNvPr id="26" name="TextBox 25"/>
          <p:cNvSpPr txBox="1"/>
          <p:nvPr/>
        </p:nvSpPr>
        <p:spPr>
          <a:xfrm>
            <a:off x="737755"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73117"/>
            <a:ext cx="1447800" cy="369332"/>
          </a:xfrm>
          <a:prstGeom prst="rect">
            <a:avLst/>
          </a:prstGeom>
          <a:noFill/>
        </p:spPr>
        <p:txBody>
          <a:bodyPr wrap="square" rtlCol="0">
            <a:spAutoFit/>
          </a:bodyPr>
          <a:lstStyle/>
          <a:p>
            <a:r>
              <a:rPr lang="en-US" dirty="0" smtClean="0"/>
              <a:t>Genotype:</a:t>
            </a:r>
            <a:endParaRPr lang="en-US" dirty="0"/>
          </a:p>
        </p:txBody>
      </p:sp>
      <p:sp>
        <p:nvSpPr>
          <p:cNvPr id="32" name="TextBox 31"/>
          <p:cNvSpPr txBox="1"/>
          <p:nvPr/>
        </p:nvSpPr>
        <p:spPr>
          <a:xfrm>
            <a:off x="889746" y="2641796"/>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411290" y="2707345"/>
            <a:ext cx="1798903" cy="382575"/>
          </a:xfrm>
          <a:prstGeom prst="rect">
            <a:avLst/>
          </a:prstGeom>
          <a:noFill/>
        </p:spPr>
        <p:txBody>
          <a:bodyPr wrap="square" rtlCol="0">
            <a:spAutoFit/>
          </a:bodyPr>
          <a:lstStyle/>
          <a:p>
            <a:pPr algn="ctr"/>
            <a:r>
              <a:rPr lang="en-US" dirty="0" smtClean="0">
                <a:solidFill>
                  <a:schemeClr val="accent6"/>
                </a:solidFill>
              </a:rPr>
              <a:t>Rough, yellow</a:t>
            </a:r>
            <a:endParaRPr lang="en-US" dirty="0">
              <a:solidFill>
                <a:schemeClr val="accent6"/>
              </a:solidFill>
            </a:endParaRPr>
          </a:p>
        </p:txBody>
      </p:sp>
      <p:pic>
        <p:nvPicPr>
          <p:cNvPr id="3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7011" y="2731859"/>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327670" y="6007275"/>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34" name="TextBox 33"/>
          <p:cNvSpPr txBox="1"/>
          <p:nvPr/>
        </p:nvSpPr>
        <p:spPr>
          <a:xfrm>
            <a:off x="1011599" y="6176552"/>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25"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0" name="Picture 29">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3661333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40154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2247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4058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40582"/>
            <a:ext cx="6496916" cy="1431161"/>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1000" i="1" dirty="0">
              <a:solidFill>
                <a:schemeClr val="accent5">
                  <a:lumMod val="75000"/>
                </a:schemeClr>
              </a:solidFill>
            </a:endParaRPr>
          </a:p>
          <a:p>
            <a:r>
              <a:rPr lang="en-US" i="1" dirty="0" smtClean="0">
                <a:solidFill>
                  <a:schemeClr val="accent5">
                    <a:lumMod val="75000"/>
                  </a:schemeClr>
                </a:solidFill>
              </a:rPr>
              <a:t>A rough yellow pea is test crossed to determine its genotype.</a:t>
            </a:r>
          </a:p>
          <a:p>
            <a:r>
              <a:rPr lang="en-US" i="1" dirty="0" smtClean="0">
                <a:solidFill>
                  <a:schemeClr val="accent5">
                    <a:lumMod val="75000"/>
                  </a:schemeClr>
                </a:solidFill>
              </a:rPr>
              <a:t> </a:t>
            </a:r>
            <a:endParaRPr lang="en-US" i="1" dirty="0">
              <a:solidFill>
                <a:schemeClr val="accent5">
                  <a:lumMod val="75000"/>
                </a:schemeClr>
              </a:solidFill>
            </a:endParaRPr>
          </a:p>
        </p:txBody>
      </p:sp>
      <p:sp>
        <p:nvSpPr>
          <p:cNvPr id="26" name="TextBox 25"/>
          <p:cNvSpPr txBox="1"/>
          <p:nvPr/>
        </p:nvSpPr>
        <p:spPr>
          <a:xfrm>
            <a:off x="723900" y="362562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2181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70971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8758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73480" y="3056301"/>
            <a:ext cx="1884347" cy="461665"/>
          </a:xfrm>
          <a:prstGeom prst="rect">
            <a:avLst/>
          </a:prstGeom>
          <a:noFill/>
        </p:spPr>
        <p:txBody>
          <a:bodyPr wrap="square" rtlCol="0">
            <a:spAutoFit/>
          </a:bodyPr>
          <a:lstStyle/>
          <a:p>
            <a:pPr algn="ctr"/>
            <a:r>
              <a:rPr lang="en-US" sz="2400" b="1" dirty="0" err="1" smtClean="0">
                <a:solidFill>
                  <a:schemeClr val="accent6">
                    <a:lumMod val="75000"/>
                  </a:schemeClr>
                </a:solidFill>
              </a:rPr>
              <a:t>ssYy</a:t>
            </a:r>
            <a:endParaRPr lang="en-US" sz="2400" b="1" i="1" dirty="0">
              <a:solidFill>
                <a:schemeClr val="accent6"/>
              </a:solidFill>
            </a:endParaRPr>
          </a:p>
        </p:txBody>
      </p:sp>
      <p:sp>
        <p:nvSpPr>
          <p:cNvPr id="32" name="TextBox 31"/>
          <p:cNvSpPr txBox="1"/>
          <p:nvPr/>
        </p:nvSpPr>
        <p:spPr>
          <a:xfrm>
            <a:off x="875891" y="2656266"/>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397435" y="2721815"/>
            <a:ext cx="1798903" cy="382575"/>
          </a:xfrm>
          <a:prstGeom prst="rect">
            <a:avLst/>
          </a:prstGeom>
          <a:noFill/>
        </p:spPr>
        <p:txBody>
          <a:bodyPr wrap="square" rtlCol="0">
            <a:spAutoFit/>
          </a:bodyPr>
          <a:lstStyle/>
          <a:p>
            <a:pPr algn="ctr"/>
            <a:r>
              <a:rPr lang="en-US" dirty="0" smtClean="0">
                <a:solidFill>
                  <a:schemeClr val="accent6"/>
                </a:solidFill>
              </a:rPr>
              <a:t>Rough, yellow</a:t>
            </a:r>
            <a:endParaRPr lang="en-US" dirty="0">
              <a:solidFill>
                <a:schemeClr val="accent6"/>
              </a:solidFill>
            </a:endParaRPr>
          </a:p>
        </p:txBody>
      </p:sp>
      <p:pic>
        <p:nvPicPr>
          <p:cNvPr id="3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3156" y="2746329"/>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13815" y="6021745"/>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36" name="Table 35"/>
          <p:cNvGraphicFramePr>
            <a:graphicFrameLocks noGrp="1"/>
          </p:cNvGraphicFramePr>
          <p:nvPr>
            <p:extLst>
              <p:ext uri="{D42A27DB-BD31-4B8C-83A1-F6EECF244321}">
                <p14:modId xmlns:p14="http://schemas.microsoft.com/office/powerpoint/2010/main" val="2536299367"/>
              </p:ext>
            </p:extLst>
          </p:nvPr>
        </p:nvGraphicFramePr>
        <p:xfrm>
          <a:off x="2611451" y="3667719"/>
          <a:ext cx="2634376" cy="22995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7" name="TextBox 36"/>
          <p:cNvSpPr txBox="1"/>
          <p:nvPr/>
        </p:nvSpPr>
        <p:spPr>
          <a:xfrm>
            <a:off x="997744" y="6191022"/>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25"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1" name="Picture 3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2648202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013"/>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02943"/>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21055"/>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21055"/>
            <a:ext cx="6496916" cy="1431161"/>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1000" i="1" dirty="0">
              <a:solidFill>
                <a:schemeClr val="accent5">
                  <a:lumMod val="75000"/>
                </a:schemeClr>
              </a:solidFill>
            </a:endParaRPr>
          </a:p>
          <a:p>
            <a:r>
              <a:rPr lang="en-US" i="1" dirty="0" smtClean="0">
                <a:solidFill>
                  <a:schemeClr val="accent5">
                    <a:lumMod val="75000"/>
                  </a:schemeClr>
                </a:solidFill>
              </a:rPr>
              <a:t>A rough yellow pea is test crossed to determine its genotype.</a:t>
            </a:r>
          </a:p>
          <a:p>
            <a:r>
              <a:rPr lang="en-US" i="1" dirty="0" smtClean="0">
                <a:solidFill>
                  <a:schemeClr val="accent5">
                    <a:lumMod val="75000"/>
                  </a:schemeClr>
                </a:solidFill>
              </a:rPr>
              <a:t> </a:t>
            </a:r>
            <a:endParaRPr lang="en-US" i="1" dirty="0">
              <a:solidFill>
                <a:schemeClr val="accent5">
                  <a:lumMod val="75000"/>
                </a:schemeClr>
              </a:solidFill>
            </a:endParaRPr>
          </a:p>
        </p:txBody>
      </p:sp>
      <p:sp>
        <p:nvSpPr>
          <p:cNvPr id="19" name="TextBox 18"/>
          <p:cNvSpPr txBox="1"/>
          <p:nvPr/>
        </p:nvSpPr>
        <p:spPr>
          <a:xfrm>
            <a:off x="327670" y="6002218"/>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543953134"/>
              </p:ext>
            </p:extLst>
          </p:nvPr>
        </p:nvGraphicFramePr>
        <p:xfrm>
          <a:off x="2625306" y="3648192"/>
          <a:ext cx="4475148" cy="22995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4432">
                <a:tc>
                  <a:txBody>
                    <a:bodyPr/>
                    <a:lstStyle/>
                    <a:p>
                      <a:pPr algn="ct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37755" y="3606097"/>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02288"/>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690186"/>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68060"/>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87335" y="3036774"/>
            <a:ext cx="1884347" cy="461665"/>
          </a:xfrm>
          <a:prstGeom prst="rect">
            <a:avLst/>
          </a:prstGeom>
          <a:noFill/>
        </p:spPr>
        <p:txBody>
          <a:bodyPr wrap="square" rtlCol="0">
            <a:spAutoFit/>
          </a:bodyPr>
          <a:lstStyle/>
          <a:p>
            <a:pPr algn="ctr"/>
            <a:r>
              <a:rPr lang="en-US" sz="2400" b="1" dirty="0" err="1" smtClean="0">
                <a:solidFill>
                  <a:schemeClr val="accent6">
                    <a:lumMod val="75000"/>
                  </a:schemeClr>
                </a:solidFill>
              </a:rPr>
              <a:t>ssYy</a:t>
            </a:r>
            <a:r>
              <a:rPr lang="en-US" sz="2400" b="1" dirty="0" smtClean="0"/>
              <a:t> or </a:t>
            </a:r>
            <a:r>
              <a:rPr lang="en-US" sz="2400" b="1" i="1" dirty="0" err="1" smtClean="0">
                <a:solidFill>
                  <a:schemeClr val="accent6"/>
                </a:solidFill>
              </a:rPr>
              <a:t>ssYY</a:t>
            </a:r>
            <a:endParaRPr lang="en-US" sz="2400" b="1" i="1" dirty="0">
              <a:solidFill>
                <a:schemeClr val="accent6"/>
              </a:solidFill>
            </a:endParaRPr>
          </a:p>
        </p:txBody>
      </p:sp>
      <p:sp>
        <p:nvSpPr>
          <p:cNvPr id="32" name="TextBox 31"/>
          <p:cNvSpPr txBox="1"/>
          <p:nvPr/>
        </p:nvSpPr>
        <p:spPr>
          <a:xfrm>
            <a:off x="889746" y="2636739"/>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411290" y="2702288"/>
            <a:ext cx="1798903" cy="382575"/>
          </a:xfrm>
          <a:prstGeom prst="rect">
            <a:avLst/>
          </a:prstGeom>
          <a:noFill/>
        </p:spPr>
        <p:txBody>
          <a:bodyPr wrap="square" rtlCol="0">
            <a:spAutoFit/>
          </a:bodyPr>
          <a:lstStyle/>
          <a:p>
            <a:pPr algn="ctr"/>
            <a:r>
              <a:rPr lang="en-US" dirty="0" smtClean="0">
                <a:solidFill>
                  <a:schemeClr val="accent6"/>
                </a:solidFill>
              </a:rPr>
              <a:t>Rough, yellow</a:t>
            </a:r>
            <a:endParaRPr lang="en-US" dirty="0">
              <a:solidFill>
                <a:schemeClr val="accent6"/>
              </a:solidFill>
            </a:endParaRPr>
          </a:p>
        </p:txBody>
      </p:sp>
      <p:sp>
        <p:nvSpPr>
          <p:cNvPr id="6" name="TextBox 5"/>
          <p:cNvSpPr txBox="1"/>
          <p:nvPr/>
        </p:nvSpPr>
        <p:spPr>
          <a:xfrm>
            <a:off x="1011599" y="6171495"/>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7011" y="2726802"/>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3" name="Picture 32">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5490472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369"/>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495299"/>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13411"/>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13411"/>
            <a:ext cx="6496916" cy="1431161"/>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1000" i="1" dirty="0">
              <a:solidFill>
                <a:schemeClr val="accent5">
                  <a:lumMod val="75000"/>
                </a:schemeClr>
              </a:solidFill>
            </a:endParaRPr>
          </a:p>
          <a:p>
            <a:r>
              <a:rPr lang="en-US" i="1" dirty="0" smtClean="0">
                <a:solidFill>
                  <a:schemeClr val="accent5">
                    <a:lumMod val="75000"/>
                  </a:schemeClr>
                </a:solidFill>
              </a:rPr>
              <a:t>A rough yellow pea is </a:t>
            </a:r>
            <a:r>
              <a:rPr lang="en-US" b="1" i="1" dirty="0" smtClean="0">
                <a:solidFill>
                  <a:srgbClr val="00B050"/>
                </a:solidFill>
              </a:rPr>
              <a:t>test crossed</a:t>
            </a:r>
            <a:r>
              <a:rPr lang="en-US" i="1" dirty="0" smtClean="0">
                <a:solidFill>
                  <a:schemeClr val="accent5">
                    <a:lumMod val="75000"/>
                  </a:schemeClr>
                </a:solidFill>
              </a:rPr>
              <a:t> to determine its genotype.</a:t>
            </a:r>
          </a:p>
          <a:p>
            <a:r>
              <a:rPr lang="en-US" i="1" dirty="0" smtClean="0">
                <a:solidFill>
                  <a:schemeClr val="accent5">
                    <a:lumMod val="75000"/>
                  </a:schemeClr>
                </a:solidFill>
              </a:rPr>
              <a:t> </a:t>
            </a:r>
            <a:endParaRPr lang="en-US" i="1" dirty="0">
              <a:solidFill>
                <a:schemeClr val="accent5">
                  <a:lumMod val="75000"/>
                </a:schemeClr>
              </a:solidFill>
            </a:endParaRPr>
          </a:p>
        </p:txBody>
      </p:sp>
      <p:sp>
        <p:nvSpPr>
          <p:cNvPr id="19" name="TextBox 18"/>
          <p:cNvSpPr txBox="1"/>
          <p:nvPr/>
        </p:nvSpPr>
        <p:spPr>
          <a:xfrm>
            <a:off x="305843" y="4580822"/>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3252570037"/>
              </p:ext>
            </p:extLst>
          </p:nvPr>
        </p:nvGraphicFramePr>
        <p:xfrm>
          <a:off x="2625306" y="3640548"/>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37755" y="3598453"/>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694644"/>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682542"/>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60416"/>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87335" y="3029130"/>
            <a:ext cx="1884347" cy="461665"/>
          </a:xfrm>
          <a:prstGeom prst="rect">
            <a:avLst/>
          </a:prstGeom>
          <a:noFill/>
        </p:spPr>
        <p:txBody>
          <a:bodyPr wrap="square" rtlCol="0">
            <a:spAutoFit/>
          </a:bodyPr>
          <a:lstStyle/>
          <a:p>
            <a:pPr algn="ctr"/>
            <a:r>
              <a:rPr lang="en-US" sz="2400" b="1" dirty="0" err="1" smtClean="0">
                <a:solidFill>
                  <a:schemeClr val="accent6">
                    <a:lumMod val="75000"/>
                  </a:schemeClr>
                </a:solidFill>
              </a:rPr>
              <a:t>ssYy</a:t>
            </a:r>
            <a:r>
              <a:rPr lang="en-US" sz="2400" b="1" dirty="0" smtClean="0"/>
              <a:t> or </a:t>
            </a:r>
            <a:r>
              <a:rPr lang="en-US" sz="2400" b="1" i="1" dirty="0" err="1" smtClean="0">
                <a:solidFill>
                  <a:schemeClr val="accent6"/>
                </a:solidFill>
              </a:rPr>
              <a:t>ssYY</a:t>
            </a:r>
            <a:endParaRPr lang="en-US" sz="2400" b="1" i="1" dirty="0">
              <a:solidFill>
                <a:schemeClr val="accent6"/>
              </a:solidFill>
            </a:endParaRPr>
          </a:p>
        </p:txBody>
      </p:sp>
      <p:sp>
        <p:nvSpPr>
          <p:cNvPr id="31" name="TextBox 30"/>
          <p:cNvSpPr txBox="1"/>
          <p:nvPr/>
        </p:nvSpPr>
        <p:spPr>
          <a:xfrm>
            <a:off x="2810742" y="3073900"/>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89746" y="2629095"/>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411290" y="2694644"/>
            <a:ext cx="1798903" cy="382575"/>
          </a:xfrm>
          <a:prstGeom prst="rect">
            <a:avLst/>
          </a:prstGeom>
          <a:noFill/>
        </p:spPr>
        <p:txBody>
          <a:bodyPr wrap="square" rtlCol="0">
            <a:spAutoFit/>
          </a:bodyPr>
          <a:lstStyle/>
          <a:p>
            <a:pPr algn="ctr"/>
            <a:r>
              <a:rPr lang="en-US" dirty="0" smtClean="0">
                <a:solidFill>
                  <a:schemeClr val="accent6"/>
                </a:solidFill>
              </a:rPr>
              <a:t>Rough, yellow</a:t>
            </a:r>
            <a:endParaRPr lang="en-US" dirty="0">
              <a:solidFill>
                <a:schemeClr val="accent6"/>
              </a:solidFill>
            </a:endParaRPr>
          </a:p>
        </p:txBody>
      </p:sp>
      <p:sp>
        <p:nvSpPr>
          <p:cNvPr id="6" name="TextBox 5"/>
          <p:cNvSpPr txBox="1"/>
          <p:nvPr/>
        </p:nvSpPr>
        <p:spPr>
          <a:xfrm>
            <a:off x="989772" y="4750099"/>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6660" y="2676705"/>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37011" y="2719158"/>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20974268">
            <a:off x="255055" y="5223592"/>
            <a:ext cx="8382000" cy="400110"/>
          </a:xfrm>
          <a:prstGeom prst="rect">
            <a:avLst/>
          </a:prstGeom>
          <a:noFill/>
          <a:ln>
            <a:solidFill>
              <a:srgbClr val="00B050"/>
            </a:solidFill>
          </a:ln>
        </p:spPr>
        <p:txBody>
          <a:bodyPr wrap="square" rtlCol="0">
            <a:spAutoFit/>
          </a:bodyPr>
          <a:lstStyle/>
          <a:p>
            <a:r>
              <a:rPr lang="en-US" sz="2000" b="1" dirty="0" smtClean="0">
                <a:solidFill>
                  <a:schemeClr val="accent3">
                    <a:lumMod val="50000"/>
                  </a:schemeClr>
                </a:solidFill>
              </a:rPr>
              <a:t>Remember: </a:t>
            </a:r>
            <a:r>
              <a:rPr lang="en-US" sz="2000" dirty="0" smtClean="0">
                <a:solidFill>
                  <a:schemeClr val="accent3">
                    <a:lumMod val="50000"/>
                  </a:schemeClr>
                </a:solidFill>
              </a:rPr>
              <a:t>A test cross is the unknown with a known </a:t>
            </a:r>
            <a:r>
              <a:rPr lang="en-US" sz="2000" b="1" dirty="0" smtClean="0">
                <a:solidFill>
                  <a:srgbClr val="92D050"/>
                </a:solidFill>
              </a:rPr>
              <a:t>homozygous recessive</a:t>
            </a:r>
            <a:r>
              <a:rPr lang="en-US" sz="2000" dirty="0" smtClean="0">
                <a:solidFill>
                  <a:schemeClr val="accent3">
                    <a:lumMod val="50000"/>
                  </a:schemeClr>
                </a:solidFill>
              </a:rPr>
              <a:t>. </a:t>
            </a:r>
            <a:endParaRPr lang="en-US" sz="2000" dirty="0">
              <a:solidFill>
                <a:schemeClr val="accent3">
                  <a:lumMod val="50000"/>
                </a:schemeClr>
              </a:solidFill>
            </a:endParaRPr>
          </a:p>
        </p:txBody>
      </p:sp>
      <p:sp>
        <p:nvSpPr>
          <p:cNvPr id="3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4" name="Picture 3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7789639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26112"/>
            <a:ext cx="6496916" cy="1431161"/>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1000" i="1" dirty="0">
              <a:solidFill>
                <a:schemeClr val="accent5">
                  <a:lumMod val="75000"/>
                </a:schemeClr>
              </a:solidFill>
            </a:endParaRPr>
          </a:p>
          <a:p>
            <a:r>
              <a:rPr lang="en-US" i="1" dirty="0" smtClean="0">
                <a:solidFill>
                  <a:schemeClr val="accent5">
                    <a:lumMod val="75000"/>
                  </a:schemeClr>
                </a:solidFill>
              </a:rPr>
              <a:t>A rough yellow pea is </a:t>
            </a:r>
            <a:r>
              <a:rPr lang="en-US" b="1" i="1" dirty="0" smtClean="0">
                <a:solidFill>
                  <a:srgbClr val="00B050"/>
                </a:solidFill>
              </a:rPr>
              <a:t>test crossed</a:t>
            </a:r>
            <a:r>
              <a:rPr lang="en-US" i="1" dirty="0" smtClean="0">
                <a:solidFill>
                  <a:schemeClr val="accent5">
                    <a:lumMod val="75000"/>
                  </a:schemeClr>
                </a:solidFill>
              </a:rPr>
              <a:t> to determine its genotype.</a:t>
            </a:r>
          </a:p>
          <a:p>
            <a:r>
              <a:rPr lang="en-US" i="1" dirty="0" smtClean="0">
                <a:solidFill>
                  <a:schemeClr val="accent5">
                    <a:lumMod val="75000"/>
                  </a:schemeClr>
                </a:solidFill>
              </a:rPr>
              <a:t> </a:t>
            </a:r>
            <a:endParaRPr lang="en-US" i="1" dirty="0">
              <a:solidFill>
                <a:schemeClr val="accent5">
                  <a:lumMod val="75000"/>
                </a:schemeClr>
              </a:solidFill>
            </a:endParaRPr>
          </a:p>
        </p:txBody>
      </p:sp>
      <p:sp>
        <p:nvSpPr>
          <p:cNvPr id="19" name="TextBox 18"/>
          <p:cNvSpPr txBox="1"/>
          <p:nvPr/>
        </p:nvSpPr>
        <p:spPr>
          <a:xfrm>
            <a:off x="291988" y="4593523"/>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2850435167"/>
              </p:ext>
            </p:extLst>
          </p:nvPr>
        </p:nvGraphicFramePr>
        <p:xfrm>
          <a:off x="2611451" y="3653249"/>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23900"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7311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73480" y="3041831"/>
            <a:ext cx="1884347" cy="461665"/>
          </a:xfrm>
          <a:prstGeom prst="rect">
            <a:avLst/>
          </a:prstGeom>
          <a:noFill/>
        </p:spPr>
        <p:txBody>
          <a:bodyPr wrap="square" rtlCol="0">
            <a:spAutoFit/>
          </a:bodyPr>
          <a:lstStyle/>
          <a:p>
            <a:pPr algn="ctr"/>
            <a:r>
              <a:rPr lang="en-US" sz="2400" b="1" dirty="0" err="1" smtClean="0">
                <a:solidFill>
                  <a:schemeClr val="accent6">
                    <a:lumMod val="75000"/>
                  </a:schemeClr>
                </a:solidFill>
              </a:rPr>
              <a:t>ssYy</a:t>
            </a:r>
            <a:r>
              <a:rPr lang="en-US" sz="2400" b="1" dirty="0" smtClean="0"/>
              <a:t> or </a:t>
            </a:r>
            <a:r>
              <a:rPr lang="en-US" sz="2400" b="1" i="1" dirty="0" err="1" smtClean="0">
                <a:solidFill>
                  <a:schemeClr val="accent6"/>
                </a:solidFill>
              </a:rPr>
              <a:t>ssYY</a:t>
            </a:r>
            <a:endParaRPr lang="en-US" sz="2400" b="1" i="1" dirty="0">
              <a:solidFill>
                <a:schemeClr val="accent6"/>
              </a:solidFill>
            </a:endParaRPr>
          </a:p>
        </p:txBody>
      </p:sp>
      <p:sp>
        <p:nvSpPr>
          <p:cNvPr id="31" name="TextBox 30"/>
          <p:cNvSpPr txBox="1"/>
          <p:nvPr/>
        </p:nvSpPr>
        <p:spPr>
          <a:xfrm>
            <a:off x="2796887" y="3086601"/>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75891" y="2641796"/>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397435" y="2707345"/>
            <a:ext cx="1798903" cy="382575"/>
          </a:xfrm>
          <a:prstGeom prst="rect">
            <a:avLst/>
          </a:prstGeom>
          <a:noFill/>
        </p:spPr>
        <p:txBody>
          <a:bodyPr wrap="square" rtlCol="0">
            <a:spAutoFit/>
          </a:bodyPr>
          <a:lstStyle/>
          <a:p>
            <a:pPr algn="ctr"/>
            <a:r>
              <a:rPr lang="en-US" dirty="0" smtClean="0">
                <a:solidFill>
                  <a:schemeClr val="accent6"/>
                </a:solidFill>
              </a:rPr>
              <a:t>Rough, yellow</a:t>
            </a:r>
            <a:endParaRPr lang="en-US" dirty="0">
              <a:solidFill>
                <a:schemeClr val="accent6"/>
              </a:solidFill>
            </a:endParaRPr>
          </a:p>
        </p:txBody>
      </p:sp>
      <p:sp>
        <p:nvSpPr>
          <p:cNvPr id="6" name="TextBox 5"/>
          <p:cNvSpPr txBox="1"/>
          <p:nvPr/>
        </p:nvSpPr>
        <p:spPr>
          <a:xfrm>
            <a:off x="975917" y="4762800"/>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2805" y="2689406"/>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3156" y="2731859"/>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4" name="Picture 3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8433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58609"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0005427"/>
              </p:ext>
            </p:extLst>
          </p:nvPr>
        </p:nvGraphicFramePr>
        <p:xfrm>
          <a:off x="321932" y="784225"/>
          <a:ext cx="8500119" cy="5488363"/>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fontAlgn="t"/>
                      <a:r>
                        <a:rPr lang="en-US" sz="1400" b="0" i="0" u="none" strike="noStrike" dirty="0">
                          <a:solidFill>
                            <a:srgbClr val="000000"/>
                          </a:solidFill>
                          <a:effectLst/>
                          <a:latin typeface="Arial"/>
                          <a:cs typeface="Arial"/>
                        </a:rPr>
                        <a:t>10.2.U1</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Gene loci are said to be linked if on the same chromosome.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dirty="0">
                          <a:solidFill>
                            <a:srgbClr val="000000"/>
                          </a:solidFill>
                          <a:effectLst/>
                          <a:latin typeface="Arial"/>
                          <a:cs typeface="Arial"/>
                        </a:rPr>
                        <a:t>10.2.U2</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Unlinked genes segregate independently as a result of meiosis.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10.2.U3</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Variation can be discrete or continuous.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10.2.U4</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The phenotypes of polygenic characteristics tend to show continuous variation.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10.2.U5</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Chi-squared tests are used to determine whether the difference between an observed and expected frequency distribution is statistically significant.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10.2.A1</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Morgan’s discovery of non-</a:t>
                      </a:r>
                      <a:r>
                        <a:rPr lang="en-US" sz="1400" b="0" i="0" u="none" strike="noStrike" dirty="0" err="1">
                          <a:solidFill>
                            <a:srgbClr val="000000"/>
                          </a:solidFill>
                          <a:effectLst/>
                          <a:latin typeface="Arial"/>
                          <a:cs typeface="Arial"/>
                        </a:rPr>
                        <a:t>Mendelian</a:t>
                      </a:r>
                      <a:r>
                        <a:rPr lang="en-US" sz="1400" b="0" i="0" u="none" strike="noStrike" dirty="0">
                          <a:solidFill>
                            <a:srgbClr val="000000"/>
                          </a:solidFill>
                          <a:effectLst/>
                          <a:latin typeface="Arial"/>
                          <a:cs typeface="Arial"/>
                        </a:rPr>
                        <a:t> ratios in Drosophila.</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10.2.A2</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Completion and analysis of </a:t>
                      </a:r>
                      <a:r>
                        <a:rPr lang="en-US" sz="1400" b="0" i="0" u="none" strike="noStrike" dirty="0" err="1">
                          <a:solidFill>
                            <a:srgbClr val="000000"/>
                          </a:solidFill>
                          <a:effectLst/>
                          <a:latin typeface="Arial"/>
                          <a:cs typeface="Arial"/>
                        </a:rPr>
                        <a:t>Punnett</a:t>
                      </a:r>
                      <a:r>
                        <a:rPr lang="en-US" sz="1400" b="0" i="0" u="none" strike="noStrike" dirty="0">
                          <a:solidFill>
                            <a:srgbClr val="000000"/>
                          </a:solidFill>
                          <a:effectLst/>
                          <a:latin typeface="Arial"/>
                          <a:cs typeface="Arial"/>
                        </a:rPr>
                        <a:t> squares for </a:t>
                      </a:r>
                      <a:r>
                        <a:rPr lang="en-US" sz="1400" b="0" i="0" u="none" strike="noStrike" dirty="0" err="1">
                          <a:solidFill>
                            <a:srgbClr val="000000"/>
                          </a:solidFill>
                          <a:effectLst/>
                          <a:latin typeface="Arial"/>
                          <a:cs typeface="Arial"/>
                        </a:rPr>
                        <a:t>dihybrid</a:t>
                      </a:r>
                      <a:r>
                        <a:rPr lang="en-US" sz="1400" b="0" i="0" u="none" strike="noStrike" dirty="0">
                          <a:solidFill>
                            <a:srgbClr val="000000"/>
                          </a:solidFill>
                          <a:effectLst/>
                          <a:latin typeface="Arial"/>
                          <a:cs typeface="Arial"/>
                        </a:rPr>
                        <a:t> traits. </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Alleles are usually shown side by side in </a:t>
                      </a:r>
                      <a:r>
                        <a:rPr lang="en-US" sz="1400" b="0" i="0" u="none" strike="noStrike" dirty="0" err="1">
                          <a:solidFill>
                            <a:srgbClr val="000000"/>
                          </a:solidFill>
                          <a:effectLst/>
                          <a:latin typeface="Arial"/>
                          <a:cs typeface="Arial"/>
                        </a:rPr>
                        <a:t>dihybrid</a:t>
                      </a:r>
                      <a:r>
                        <a:rPr lang="en-US" sz="1400" b="0" i="0" u="none" strike="noStrike" dirty="0">
                          <a:solidFill>
                            <a:srgbClr val="000000"/>
                          </a:solidFill>
                          <a:effectLst/>
                          <a:latin typeface="Arial"/>
                          <a:cs typeface="Arial"/>
                        </a:rPr>
                        <a:t> crosses, for example, </a:t>
                      </a:r>
                      <a:r>
                        <a:rPr lang="en-US" sz="1400" b="0" i="0" u="none" strike="noStrike" dirty="0" err="1">
                          <a:solidFill>
                            <a:srgbClr val="000000"/>
                          </a:solidFill>
                          <a:effectLst/>
                          <a:latin typeface="Arial"/>
                          <a:cs typeface="Arial"/>
                        </a:rPr>
                        <a:t>TtBb</a:t>
                      </a:r>
                      <a:r>
                        <a:rPr lang="en-US" sz="1400" b="0" i="0" u="none" strike="noStrike" dirty="0">
                          <a:solidFill>
                            <a:srgbClr val="000000"/>
                          </a:solidFill>
                          <a:effectLst/>
                          <a:latin typeface="Arial"/>
                          <a:cs typeface="Arial"/>
                        </a:rPr>
                        <a:t>.</a:t>
                      </a: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10.2.A3</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Polygenic traits such as human height may also be influenced by environmental factors.</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10.2.S1</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Calculation of the predicted genotypic and phenotypic ratio of offspring of </a:t>
                      </a:r>
                      <a:r>
                        <a:rPr lang="en-US" sz="1400" b="0" i="0" u="none" strike="noStrike" dirty="0" err="1">
                          <a:solidFill>
                            <a:srgbClr val="000000"/>
                          </a:solidFill>
                          <a:effectLst/>
                          <a:latin typeface="Arial"/>
                          <a:cs typeface="Arial"/>
                        </a:rPr>
                        <a:t>dihybrid</a:t>
                      </a:r>
                      <a:r>
                        <a:rPr lang="en-US" sz="1400" b="0" i="0" u="none" strike="noStrike" dirty="0">
                          <a:solidFill>
                            <a:srgbClr val="000000"/>
                          </a:solidFill>
                          <a:effectLst/>
                          <a:latin typeface="Arial"/>
                          <a:cs typeface="Arial"/>
                        </a:rPr>
                        <a:t> crosses involving unlinked autosomal genes.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10.2.S2</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Identification of recombinants in crosses involving two linked genes. </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In representing crosses involving linkage, show genotypes as vertical pairs </a:t>
                      </a:r>
                      <a:r>
                        <a:rPr lang="en-US" sz="1400" b="0" i="0" u="none" strike="noStrike" dirty="0" err="1">
                          <a:solidFill>
                            <a:srgbClr val="000000"/>
                          </a:solidFill>
                          <a:effectLst/>
                          <a:latin typeface="Arial"/>
                          <a:cs typeface="Arial"/>
                        </a:rPr>
                        <a:t>seperated</a:t>
                      </a:r>
                      <a:r>
                        <a:rPr lang="en-US" sz="1400" b="0" i="0" u="none" strike="noStrike" dirty="0">
                          <a:solidFill>
                            <a:srgbClr val="000000"/>
                          </a:solidFill>
                          <a:effectLst/>
                          <a:latin typeface="Arial"/>
                          <a:cs typeface="Arial"/>
                        </a:rPr>
                        <a:t> by horizontal lines </a:t>
                      </a:r>
                      <a:r>
                        <a:rPr lang="en-US" sz="1400" b="0" i="0" u="none" strike="noStrike" dirty="0" err="1">
                          <a:solidFill>
                            <a:srgbClr val="000000"/>
                          </a:solidFill>
                          <a:effectLst/>
                          <a:latin typeface="Arial"/>
                          <a:cs typeface="Arial"/>
                        </a:rPr>
                        <a:t>repesenting</a:t>
                      </a:r>
                      <a:r>
                        <a:rPr lang="en-US" sz="1400" b="0" i="0" u="none" strike="noStrike" dirty="0">
                          <a:solidFill>
                            <a:srgbClr val="000000"/>
                          </a:solidFill>
                          <a:effectLst/>
                          <a:latin typeface="Arial"/>
                          <a:cs typeface="Arial"/>
                        </a:rPr>
                        <a:t> the chromosomes.</a:t>
                      </a: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Arial"/>
                          <a:cs typeface="Arial"/>
                        </a:rPr>
                        <a:t>10.2.S3</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Arial"/>
                          <a:cs typeface="Arial"/>
                        </a:rPr>
                        <a:t>Use of a chi-squared test on data from </a:t>
                      </a:r>
                      <a:r>
                        <a:rPr lang="en-US" sz="1400" b="0" i="0" u="none" strike="noStrike" dirty="0" err="1">
                          <a:solidFill>
                            <a:srgbClr val="000000"/>
                          </a:solidFill>
                          <a:effectLst/>
                          <a:latin typeface="Arial"/>
                          <a:cs typeface="Arial"/>
                        </a:rPr>
                        <a:t>dihybrid</a:t>
                      </a:r>
                      <a:r>
                        <a:rPr lang="en-US" sz="1400" b="0" i="0" u="none" strike="noStrike" dirty="0">
                          <a:solidFill>
                            <a:srgbClr val="000000"/>
                          </a:solidFill>
                          <a:effectLst/>
                          <a:latin typeface="Arial"/>
                          <a:cs typeface="Arial"/>
                        </a:rPr>
                        <a:t> crosses.</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243135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26112"/>
            <a:ext cx="6496916" cy="1431161"/>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1000" i="1" dirty="0">
              <a:solidFill>
                <a:schemeClr val="accent5">
                  <a:lumMod val="75000"/>
                </a:schemeClr>
              </a:solidFill>
            </a:endParaRPr>
          </a:p>
          <a:p>
            <a:r>
              <a:rPr lang="en-US" i="1" dirty="0" smtClean="0">
                <a:solidFill>
                  <a:schemeClr val="accent5">
                    <a:lumMod val="75000"/>
                  </a:schemeClr>
                </a:solidFill>
              </a:rPr>
              <a:t>A rough yellow pea is </a:t>
            </a:r>
            <a:r>
              <a:rPr lang="en-US" b="1" i="1" dirty="0" smtClean="0">
                <a:solidFill>
                  <a:srgbClr val="00B050"/>
                </a:solidFill>
              </a:rPr>
              <a:t>test crossed</a:t>
            </a:r>
            <a:r>
              <a:rPr lang="en-US" i="1" dirty="0" smtClean="0">
                <a:solidFill>
                  <a:schemeClr val="accent5">
                    <a:lumMod val="75000"/>
                  </a:schemeClr>
                </a:solidFill>
              </a:rPr>
              <a:t> to determine its genotype.</a:t>
            </a:r>
          </a:p>
          <a:p>
            <a:r>
              <a:rPr lang="en-US" i="1" dirty="0" smtClean="0">
                <a:solidFill>
                  <a:schemeClr val="accent5">
                    <a:lumMod val="75000"/>
                  </a:schemeClr>
                </a:solidFill>
              </a:rPr>
              <a:t> </a:t>
            </a:r>
            <a:endParaRPr lang="en-US" i="1" dirty="0">
              <a:solidFill>
                <a:schemeClr val="accent5">
                  <a:lumMod val="75000"/>
                </a:schemeClr>
              </a:solidFill>
            </a:endParaRPr>
          </a:p>
        </p:txBody>
      </p:sp>
      <p:sp>
        <p:nvSpPr>
          <p:cNvPr id="19" name="TextBox 18"/>
          <p:cNvSpPr txBox="1"/>
          <p:nvPr/>
        </p:nvSpPr>
        <p:spPr>
          <a:xfrm>
            <a:off x="291988" y="4593523"/>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2282989073"/>
              </p:ext>
            </p:extLst>
          </p:nvPr>
        </p:nvGraphicFramePr>
        <p:xfrm>
          <a:off x="2611451" y="3653249"/>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6">
                              <a:lumMod val="75000"/>
                            </a:schemeClr>
                          </a:solidFill>
                        </a:rPr>
                        <a:t>sy</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6"/>
                          </a:solidFill>
                        </a:rPr>
                        <a:t>sY</a:t>
                      </a:r>
                      <a:endParaRPr lang="en-US" sz="2400" i="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accent6"/>
                          </a:solidFill>
                        </a:rPr>
                        <a:t>ssYy</a:t>
                      </a:r>
                      <a:endParaRPr lang="en-US" sz="2000" b="0" u="none"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23900"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7311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73480" y="3041831"/>
            <a:ext cx="1884347" cy="461665"/>
          </a:xfrm>
          <a:prstGeom prst="rect">
            <a:avLst/>
          </a:prstGeom>
          <a:noFill/>
        </p:spPr>
        <p:txBody>
          <a:bodyPr wrap="square" rtlCol="0">
            <a:spAutoFit/>
          </a:bodyPr>
          <a:lstStyle/>
          <a:p>
            <a:pPr algn="ctr"/>
            <a:r>
              <a:rPr lang="en-US" sz="2400" b="1" dirty="0" err="1" smtClean="0">
                <a:solidFill>
                  <a:schemeClr val="accent6">
                    <a:lumMod val="75000"/>
                  </a:schemeClr>
                </a:solidFill>
              </a:rPr>
              <a:t>ssYy</a:t>
            </a:r>
            <a:r>
              <a:rPr lang="en-US" sz="2400" b="1" dirty="0" smtClean="0"/>
              <a:t> or </a:t>
            </a:r>
            <a:r>
              <a:rPr lang="en-US" sz="2400" b="1" i="1" dirty="0" err="1" smtClean="0">
                <a:solidFill>
                  <a:schemeClr val="accent6"/>
                </a:solidFill>
              </a:rPr>
              <a:t>ssYY</a:t>
            </a:r>
            <a:endParaRPr lang="en-US" sz="2400" b="1" i="1" dirty="0">
              <a:solidFill>
                <a:schemeClr val="accent6"/>
              </a:solidFill>
            </a:endParaRPr>
          </a:p>
        </p:txBody>
      </p:sp>
      <p:sp>
        <p:nvSpPr>
          <p:cNvPr id="31" name="TextBox 30"/>
          <p:cNvSpPr txBox="1"/>
          <p:nvPr/>
        </p:nvSpPr>
        <p:spPr>
          <a:xfrm>
            <a:off x="2796887" y="3086601"/>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75891" y="2641796"/>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397435" y="2707345"/>
            <a:ext cx="1798903" cy="382575"/>
          </a:xfrm>
          <a:prstGeom prst="rect">
            <a:avLst/>
          </a:prstGeom>
          <a:noFill/>
        </p:spPr>
        <p:txBody>
          <a:bodyPr wrap="square" rtlCol="0">
            <a:spAutoFit/>
          </a:bodyPr>
          <a:lstStyle/>
          <a:p>
            <a:pPr algn="ctr"/>
            <a:r>
              <a:rPr lang="en-US" dirty="0" smtClean="0">
                <a:solidFill>
                  <a:schemeClr val="accent6"/>
                </a:solidFill>
              </a:rPr>
              <a:t>Rough, yellow</a:t>
            </a:r>
            <a:endParaRPr lang="en-US" dirty="0">
              <a:solidFill>
                <a:schemeClr val="accent6"/>
              </a:solidFill>
            </a:endParaRPr>
          </a:p>
        </p:txBody>
      </p:sp>
      <p:sp>
        <p:nvSpPr>
          <p:cNvPr id="6" name="TextBox 5"/>
          <p:cNvSpPr txBox="1"/>
          <p:nvPr/>
        </p:nvSpPr>
        <p:spPr>
          <a:xfrm>
            <a:off x="975917" y="4762800"/>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2805" y="2689406"/>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3156" y="2731859"/>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475202" y="4652537"/>
            <a:ext cx="3350326" cy="666751"/>
            <a:chOff x="3475202" y="4265467"/>
            <a:chExt cx="3350326" cy="666751"/>
          </a:xfrm>
        </p:grpSpPr>
        <p:sp>
          <p:nvSpPr>
            <p:cNvPr id="7" name="Left Brace 6"/>
            <p:cNvSpPr/>
            <p:nvPr/>
          </p:nvSpPr>
          <p:spPr>
            <a:xfrm rot="16200000">
              <a:off x="4193537" y="3916443"/>
              <a:ext cx="297440" cy="1734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91570" y="4267200"/>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529" y="4271962"/>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73480" y="4272828"/>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3103" y="4265467"/>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Left Brace 36"/>
          <p:cNvSpPr/>
          <p:nvPr/>
        </p:nvSpPr>
        <p:spPr>
          <a:xfrm rot="16200000">
            <a:off x="6000029" y="4307192"/>
            <a:ext cx="297440" cy="1734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525196" y="5322967"/>
            <a:ext cx="3547606" cy="923330"/>
          </a:xfrm>
          <a:prstGeom prst="rect">
            <a:avLst/>
          </a:prstGeom>
          <a:noFill/>
        </p:spPr>
        <p:txBody>
          <a:bodyPr wrap="square" rtlCol="0">
            <a:spAutoFit/>
          </a:bodyPr>
          <a:lstStyle/>
          <a:p>
            <a:pPr algn="r"/>
            <a:r>
              <a:rPr lang="en-US" b="1" i="1" dirty="0" smtClean="0">
                <a:solidFill>
                  <a:srgbClr val="00B050"/>
                </a:solidFill>
              </a:rPr>
              <a:t>Some green peas</a:t>
            </a:r>
            <a:r>
              <a:rPr lang="en-US" i="1" dirty="0" smtClean="0">
                <a:solidFill>
                  <a:srgbClr val="00B050"/>
                </a:solidFill>
              </a:rPr>
              <a:t> will be present in the offspring if the unknown parent genotype is </a:t>
            </a:r>
            <a:r>
              <a:rPr lang="en-US" b="1" i="1" dirty="0" err="1" smtClean="0">
                <a:solidFill>
                  <a:srgbClr val="00B050"/>
                </a:solidFill>
              </a:rPr>
              <a:t>ssYy</a:t>
            </a:r>
            <a:r>
              <a:rPr lang="en-US" i="1" dirty="0" smtClean="0">
                <a:solidFill>
                  <a:srgbClr val="00B050"/>
                </a:solidFill>
              </a:rPr>
              <a:t>. </a:t>
            </a:r>
            <a:endParaRPr lang="en-US" i="1" dirty="0">
              <a:solidFill>
                <a:srgbClr val="00B050"/>
              </a:solidFill>
            </a:endParaRPr>
          </a:p>
        </p:txBody>
      </p:sp>
      <p:sp>
        <p:nvSpPr>
          <p:cNvPr id="39" name="TextBox 38"/>
          <p:cNvSpPr txBox="1"/>
          <p:nvPr/>
        </p:nvSpPr>
        <p:spPr>
          <a:xfrm>
            <a:off x="5281694" y="5326646"/>
            <a:ext cx="3547606" cy="923330"/>
          </a:xfrm>
          <a:prstGeom prst="rect">
            <a:avLst/>
          </a:prstGeom>
          <a:noFill/>
        </p:spPr>
        <p:txBody>
          <a:bodyPr wrap="square" rtlCol="0">
            <a:spAutoFit/>
          </a:bodyPr>
          <a:lstStyle/>
          <a:p>
            <a:r>
              <a:rPr lang="en-US" b="1" i="1" dirty="0" smtClean="0">
                <a:solidFill>
                  <a:schemeClr val="accent6"/>
                </a:solidFill>
              </a:rPr>
              <a:t>No green peas </a:t>
            </a:r>
            <a:r>
              <a:rPr lang="en-US" i="1" dirty="0" smtClean="0">
                <a:solidFill>
                  <a:schemeClr val="accent6"/>
                </a:solidFill>
              </a:rPr>
              <a:t>will be present in the offspring if the unknown parent genotype is </a:t>
            </a:r>
            <a:r>
              <a:rPr lang="en-US" b="1" i="1" dirty="0" err="1" smtClean="0">
                <a:solidFill>
                  <a:schemeClr val="accent6"/>
                </a:solidFill>
              </a:rPr>
              <a:t>ssYY</a:t>
            </a:r>
            <a:r>
              <a:rPr lang="en-US" i="1" dirty="0" smtClean="0">
                <a:solidFill>
                  <a:schemeClr val="accent6"/>
                </a:solidFill>
              </a:rPr>
              <a:t>. </a:t>
            </a:r>
            <a:endParaRPr lang="en-US" i="1" dirty="0">
              <a:solidFill>
                <a:schemeClr val="accent6"/>
              </a:solidFill>
            </a:endParaRPr>
          </a:p>
        </p:txBody>
      </p:sp>
      <p:sp>
        <p:nvSpPr>
          <p:cNvPr id="40"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41" name="Picture 40">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5068129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5031"/>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25961"/>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44073"/>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44073"/>
            <a:ext cx="6496916" cy="141577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900" i="1" dirty="0">
              <a:solidFill>
                <a:schemeClr val="accent5">
                  <a:lumMod val="75000"/>
                </a:schemeClr>
              </a:solidFill>
            </a:endParaRPr>
          </a:p>
          <a:p>
            <a:r>
              <a:rPr lang="en-US" i="1" dirty="0" smtClean="0">
                <a:solidFill>
                  <a:schemeClr val="accent5">
                    <a:lumMod val="75000"/>
                  </a:schemeClr>
                </a:solidFill>
              </a:rPr>
              <a:t>A smooth green pea is test crossed. Deduce the genotype. </a:t>
            </a:r>
          </a:p>
          <a:p>
            <a:r>
              <a:rPr lang="en-US" i="1" dirty="0" smtClean="0">
                <a:solidFill>
                  <a:schemeClr val="accent5">
                    <a:lumMod val="75000"/>
                  </a:schemeClr>
                </a:solidFill>
              </a:rPr>
              <a:t>Smooth green = nine offspring.  Rough green = one offspring. </a:t>
            </a:r>
            <a:endParaRPr lang="en-US" i="1" dirty="0">
              <a:solidFill>
                <a:schemeClr val="accent5">
                  <a:lumMod val="75000"/>
                </a:schemeClr>
              </a:solidFill>
            </a:endParaRPr>
          </a:p>
        </p:txBody>
      </p:sp>
      <p:sp>
        <p:nvSpPr>
          <p:cNvPr id="19" name="TextBox 18"/>
          <p:cNvSpPr txBox="1"/>
          <p:nvPr/>
        </p:nvSpPr>
        <p:spPr>
          <a:xfrm>
            <a:off x="305843" y="4611484"/>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26" name="TextBox 25"/>
          <p:cNvSpPr txBox="1"/>
          <p:nvPr/>
        </p:nvSpPr>
        <p:spPr>
          <a:xfrm>
            <a:off x="737755" y="362911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25306"/>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71320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91078"/>
            <a:ext cx="1447800" cy="369332"/>
          </a:xfrm>
          <a:prstGeom prst="rect">
            <a:avLst/>
          </a:prstGeom>
          <a:noFill/>
        </p:spPr>
        <p:txBody>
          <a:bodyPr wrap="square" rtlCol="0">
            <a:spAutoFit/>
          </a:bodyPr>
          <a:lstStyle/>
          <a:p>
            <a:r>
              <a:rPr lang="en-US" dirty="0" smtClean="0"/>
              <a:t>Genotype:</a:t>
            </a:r>
            <a:endParaRPr lang="en-US" dirty="0"/>
          </a:p>
        </p:txBody>
      </p:sp>
      <p:sp>
        <p:nvSpPr>
          <p:cNvPr id="32" name="TextBox 31"/>
          <p:cNvSpPr txBox="1"/>
          <p:nvPr/>
        </p:nvSpPr>
        <p:spPr>
          <a:xfrm>
            <a:off x="889746" y="2659757"/>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411290" y="2725306"/>
            <a:ext cx="1798903" cy="382575"/>
          </a:xfrm>
          <a:prstGeom prst="rect">
            <a:avLst/>
          </a:prstGeom>
          <a:noFill/>
        </p:spPr>
        <p:txBody>
          <a:bodyPr wrap="square" rtlCol="0">
            <a:spAutoFit/>
          </a:bodyPr>
          <a:lstStyle/>
          <a:p>
            <a:pPr algn="ctr"/>
            <a:r>
              <a:rPr lang="en-US" dirty="0" smtClean="0">
                <a:solidFill>
                  <a:srgbClr val="00B050"/>
                </a:solidFill>
              </a:rPr>
              <a:t>Smooth, green</a:t>
            </a:r>
            <a:endParaRPr lang="en-US" dirty="0">
              <a:solidFill>
                <a:srgbClr val="00B050"/>
              </a:solidFill>
            </a:endParaRPr>
          </a:p>
        </p:txBody>
      </p:sp>
      <p:sp>
        <p:nvSpPr>
          <p:cNvPr id="6" name="TextBox 5"/>
          <p:cNvSpPr txBox="1"/>
          <p:nvPr/>
        </p:nvSpPr>
        <p:spPr>
          <a:xfrm>
            <a:off x="989772" y="478076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4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0455" y="2716892"/>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0" name="Picture 29">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6771371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94946"/>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15876"/>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33988"/>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33988"/>
            <a:ext cx="6496916" cy="141577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900" i="1" dirty="0">
              <a:solidFill>
                <a:schemeClr val="accent5">
                  <a:lumMod val="75000"/>
                </a:schemeClr>
              </a:solidFill>
            </a:endParaRPr>
          </a:p>
          <a:p>
            <a:r>
              <a:rPr lang="en-US" i="1" dirty="0" smtClean="0">
                <a:solidFill>
                  <a:schemeClr val="accent5">
                    <a:lumMod val="75000"/>
                  </a:schemeClr>
                </a:solidFill>
              </a:rPr>
              <a:t>A smooth green pea is </a:t>
            </a:r>
            <a:r>
              <a:rPr lang="en-US" b="1" i="1" dirty="0" smtClean="0">
                <a:solidFill>
                  <a:srgbClr val="00B050"/>
                </a:solidFill>
              </a:rPr>
              <a:t>test crossed</a:t>
            </a:r>
            <a:r>
              <a:rPr lang="en-US" i="1" dirty="0" smtClean="0">
                <a:solidFill>
                  <a:schemeClr val="accent5">
                    <a:lumMod val="75000"/>
                  </a:schemeClr>
                </a:solidFill>
              </a:rPr>
              <a:t>. Deduce the genotype. </a:t>
            </a:r>
          </a:p>
          <a:p>
            <a:r>
              <a:rPr lang="en-US" i="1" dirty="0" smtClean="0">
                <a:solidFill>
                  <a:schemeClr val="accent5">
                    <a:lumMod val="75000"/>
                  </a:schemeClr>
                </a:solidFill>
              </a:rPr>
              <a:t>Smooth green = nine offspring.  Rough green = one offspring. </a:t>
            </a:r>
            <a:endParaRPr lang="en-US" i="1" dirty="0">
              <a:solidFill>
                <a:schemeClr val="accent5">
                  <a:lumMod val="75000"/>
                </a:schemeClr>
              </a:solidFill>
            </a:endParaRPr>
          </a:p>
        </p:txBody>
      </p:sp>
      <p:sp>
        <p:nvSpPr>
          <p:cNvPr id="19" name="TextBox 18"/>
          <p:cNvSpPr txBox="1"/>
          <p:nvPr/>
        </p:nvSpPr>
        <p:spPr>
          <a:xfrm>
            <a:off x="291988" y="460139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1837167281"/>
              </p:ext>
            </p:extLst>
          </p:nvPr>
        </p:nvGraphicFramePr>
        <p:xfrm>
          <a:off x="2611451" y="3661125"/>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23900" y="3619030"/>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15221"/>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703119"/>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80993"/>
            <a:ext cx="1447800" cy="369332"/>
          </a:xfrm>
          <a:prstGeom prst="rect">
            <a:avLst/>
          </a:prstGeom>
          <a:noFill/>
        </p:spPr>
        <p:txBody>
          <a:bodyPr wrap="square" rtlCol="0">
            <a:spAutoFit/>
          </a:bodyPr>
          <a:lstStyle/>
          <a:p>
            <a:r>
              <a:rPr lang="en-US" dirty="0" smtClean="0"/>
              <a:t>Genotype:</a:t>
            </a:r>
            <a:endParaRPr lang="en-US" dirty="0"/>
          </a:p>
        </p:txBody>
      </p:sp>
      <p:sp>
        <p:nvSpPr>
          <p:cNvPr id="31" name="TextBox 30"/>
          <p:cNvSpPr txBox="1"/>
          <p:nvPr/>
        </p:nvSpPr>
        <p:spPr>
          <a:xfrm>
            <a:off x="2796887" y="3094477"/>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75891" y="2649672"/>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397435" y="2715221"/>
            <a:ext cx="1798903" cy="382575"/>
          </a:xfrm>
          <a:prstGeom prst="rect">
            <a:avLst/>
          </a:prstGeom>
          <a:noFill/>
        </p:spPr>
        <p:txBody>
          <a:bodyPr wrap="square" rtlCol="0">
            <a:spAutoFit/>
          </a:bodyPr>
          <a:lstStyle/>
          <a:p>
            <a:pPr algn="ctr"/>
            <a:r>
              <a:rPr lang="en-US" dirty="0" smtClean="0">
                <a:solidFill>
                  <a:srgbClr val="00B050"/>
                </a:solidFill>
              </a:rPr>
              <a:t>Smooth, green</a:t>
            </a:r>
            <a:endParaRPr lang="en-US" dirty="0">
              <a:solidFill>
                <a:srgbClr val="00B050"/>
              </a:solidFill>
            </a:endParaRPr>
          </a:p>
        </p:txBody>
      </p:sp>
      <p:sp>
        <p:nvSpPr>
          <p:cNvPr id="6" name="TextBox 5"/>
          <p:cNvSpPr txBox="1"/>
          <p:nvPr/>
        </p:nvSpPr>
        <p:spPr>
          <a:xfrm>
            <a:off x="975917" y="4770676"/>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2805" y="2697282"/>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06807"/>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3" name="Picture 32">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2789187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5031"/>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25961"/>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44073"/>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44073"/>
            <a:ext cx="6496916" cy="141577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900" i="1" dirty="0">
              <a:solidFill>
                <a:schemeClr val="accent5">
                  <a:lumMod val="75000"/>
                </a:schemeClr>
              </a:solidFill>
            </a:endParaRPr>
          </a:p>
          <a:p>
            <a:r>
              <a:rPr lang="en-US" i="1" dirty="0" smtClean="0">
                <a:solidFill>
                  <a:schemeClr val="accent5">
                    <a:lumMod val="75000"/>
                  </a:schemeClr>
                </a:solidFill>
              </a:rPr>
              <a:t>A smooth green pea is </a:t>
            </a:r>
            <a:r>
              <a:rPr lang="en-US" b="1" i="1" dirty="0" smtClean="0">
                <a:solidFill>
                  <a:srgbClr val="00B050"/>
                </a:solidFill>
              </a:rPr>
              <a:t>test crossed</a:t>
            </a:r>
            <a:r>
              <a:rPr lang="en-US" i="1" dirty="0" smtClean="0">
                <a:solidFill>
                  <a:schemeClr val="accent5">
                    <a:lumMod val="75000"/>
                  </a:schemeClr>
                </a:solidFill>
              </a:rPr>
              <a:t>. Deduce the genotype. </a:t>
            </a:r>
          </a:p>
          <a:p>
            <a:r>
              <a:rPr lang="en-US" i="1" dirty="0" smtClean="0">
                <a:solidFill>
                  <a:schemeClr val="accent5">
                    <a:lumMod val="75000"/>
                  </a:schemeClr>
                </a:solidFill>
              </a:rPr>
              <a:t>Smooth green = nine offspring.  Rough green = one offspring. </a:t>
            </a:r>
            <a:endParaRPr lang="en-US" i="1" dirty="0">
              <a:solidFill>
                <a:schemeClr val="accent5">
                  <a:lumMod val="75000"/>
                </a:schemeClr>
              </a:solidFill>
            </a:endParaRPr>
          </a:p>
        </p:txBody>
      </p:sp>
      <p:sp>
        <p:nvSpPr>
          <p:cNvPr id="19" name="TextBox 18"/>
          <p:cNvSpPr txBox="1"/>
          <p:nvPr/>
        </p:nvSpPr>
        <p:spPr>
          <a:xfrm>
            <a:off x="305843" y="4611484"/>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2944348959"/>
              </p:ext>
            </p:extLst>
          </p:nvPr>
        </p:nvGraphicFramePr>
        <p:xfrm>
          <a:off x="2625306" y="3671210"/>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rgbClr val="00B050"/>
                          </a:solidFill>
                        </a:rPr>
                        <a:t>Sy</a:t>
                      </a: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rgbClr val="00B050"/>
                          </a:solidFill>
                        </a:rPr>
                        <a:t>Sy</a:t>
                      </a: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37755" y="362911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25306"/>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71320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91078"/>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87335" y="3059792"/>
            <a:ext cx="1884347" cy="461665"/>
          </a:xfrm>
          <a:prstGeom prst="rect">
            <a:avLst/>
          </a:prstGeom>
          <a:noFill/>
        </p:spPr>
        <p:txBody>
          <a:bodyPr wrap="square" rtlCol="0">
            <a:spAutoFit/>
          </a:bodyPr>
          <a:lstStyle/>
          <a:p>
            <a:pPr algn="ctr"/>
            <a:r>
              <a:rPr lang="en-US" sz="2400" b="1" dirty="0" err="1" smtClean="0">
                <a:solidFill>
                  <a:srgbClr val="00B050"/>
                </a:solidFill>
              </a:rPr>
              <a:t>SSyy</a:t>
            </a:r>
            <a:endParaRPr lang="en-US" sz="2400" b="1" i="1" dirty="0">
              <a:solidFill>
                <a:srgbClr val="00B050"/>
              </a:solidFill>
            </a:endParaRPr>
          </a:p>
        </p:txBody>
      </p:sp>
      <p:sp>
        <p:nvSpPr>
          <p:cNvPr id="31" name="TextBox 30"/>
          <p:cNvSpPr txBox="1"/>
          <p:nvPr/>
        </p:nvSpPr>
        <p:spPr>
          <a:xfrm>
            <a:off x="2810742" y="3104562"/>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89746" y="2659757"/>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411290" y="2725306"/>
            <a:ext cx="1798903" cy="382575"/>
          </a:xfrm>
          <a:prstGeom prst="rect">
            <a:avLst/>
          </a:prstGeom>
          <a:noFill/>
        </p:spPr>
        <p:txBody>
          <a:bodyPr wrap="square" rtlCol="0">
            <a:spAutoFit/>
          </a:bodyPr>
          <a:lstStyle/>
          <a:p>
            <a:pPr algn="ctr"/>
            <a:r>
              <a:rPr lang="en-US" dirty="0" smtClean="0">
                <a:solidFill>
                  <a:srgbClr val="00B050"/>
                </a:solidFill>
              </a:rPr>
              <a:t>Smooth, green</a:t>
            </a:r>
            <a:endParaRPr lang="en-US" dirty="0">
              <a:solidFill>
                <a:srgbClr val="00B050"/>
              </a:solidFill>
            </a:endParaRPr>
          </a:p>
        </p:txBody>
      </p:sp>
      <p:sp>
        <p:nvSpPr>
          <p:cNvPr id="6" name="TextBox 5"/>
          <p:cNvSpPr txBox="1"/>
          <p:nvPr/>
        </p:nvSpPr>
        <p:spPr>
          <a:xfrm>
            <a:off x="989772" y="478076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6660" y="2707367"/>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00455" y="2716892"/>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4705" y="4667105"/>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8948" y="4667105"/>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4" name="Picture 3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4753766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97592"/>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18522"/>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36634"/>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36634"/>
            <a:ext cx="6496916" cy="141577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900" i="1" dirty="0">
              <a:solidFill>
                <a:schemeClr val="accent5">
                  <a:lumMod val="75000"/>
                </a:schemeClr>
              </a:solidFill>
            </a:endParaRPr>
          </a:p>
          <a:p>
            <a:r>
              <a:rPr lang="en-US" i="1" dirty="0" smtClean="0">
                <a:solidFill>
                  <a:schemeClr val="accent5">
                    <a:lumMod val="75000"/>
                  </a:schemeClr>
                </a:solidFill>
              </a:rPr>
              <a:t>A smooth green pea is </a:t>
            </a:r>
            <a:r>
              <a:rPr lang="en-US" b="1" i="1" dirty="0" smtClean="0">
                <a:solidFill>
                  <a:srgbClr val="00B050"/>
                </a:solidFill>
              </a:rPr>
              <a:t>test crossed</a:t>
            </a:r>
            <a:r>
              <a:rPr lang="en-US" i="1" dirty="0" smtClean="0">
                <a:solidFill>
                  <a:schemeClr val="accent5">
                    <a:lumMod val="75000"/>
                  </a:schemeClr>
                </a:solidFill>
              </a:rPr>
              <a:t>. Deduce the genotype. </a:t>
            </a:r>
          </a:p>
          <a:p>
            <a:r>
              <a:rPr lang="en-US" i="1" dirty="0" smtClean="0">
                <a:solidFill>
                  <a:schemeClr val="accent5">
                    <a:lumMod val="75000"/>
                  </a:schemeClr>
                </a:solidFill>
              </a:rPr>
              <a:t>Smooth green = nine offspring.  Rough green = one offspring. </a:t>
            </a:r>
            <a:endParaRPr lang="en-US" i="1" dirty="0">
              <a:solidFill>
                <a:schemeClr val="accent5">
                  <a:lumMod val="75000"/>
                </a:schemeClr>
              </a:solidFill>
            </a:endParaRPr>
          </a:p>
        </p:txBody>
      </p:sp>
      <p:sp>
        <p:nvSpPr>
          <p:cNvPr id="19" name="TextBox 18"/>
          <p:cNvSpPr txBox="1"/>
          <p:nvPr/>
        </p:nvSpPr>
        <p:spPr>
          <a:xfrm>
            <a:off x="291988" y="4604045"/>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1276283368"/>
              </p:ext>
            </p:extLst>
          </p:nvPr>
        </p:nvGraphicFramePr>
        <p:xfrm>
          <a:off x="2611451" y="3663771"/>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rgbClr val="00B050"/>
                          </a:solidFill>
                        </a:rPr>
                        <a:t>Sy</a:t>
                      </a: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rgbClr val="00B050"/>
                          </a:solidFill>
                        </a:rPr>
                        <a:t>Sy</a:t>
                      </a: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rgbClr val="00B050"/>
                          </a:solidFill>
                        </a:rPr>
                        <a:t>Sy</a:t>
                      </a: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rgbClr val="00B050"/>
                          </a:solidFill>
                        </a:rPr>
                        <a:t>sy</a:t>
                      </a: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rgbClr val="00B050"/>
                          </a:solidFill>
                        </a:rPr>
                        <a:t>ssyy</a:t>
                      </a:r>
                      <a:endParaRPr lang="en-US" sz="2000" b="0" u="none"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23900" y="3621676"/>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17867"/>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705765"/>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83639"/>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73480" y="3052353"/>
            <a:ext cx="1884347" cy="461665"/>
          </a:xfrm>
          <a:prstGeom prst="rect">
            <a:avLst/>
          </a:prstGeom>
          <a:noFill/>
        </p:spPr>
        <p:txBody>
          <a:bodyPr wrap="square" rtlCol="0">
            <a:spAutoFit/>
          </a:bodyPr>
          <a:lstStyle/>
          <a:p>
            <a:pPr algn="ctr"/>
            <a:r>
              <a:rPr lang="en-US" sz="2400" b="1" dirty="0" err="1" smtClean="0">
                <a:solidFill>
                  <a:srgbClr val="00B050"/>
                </a:solidFill>
              </a:rPr>
              <a:t>SSyy</a:t>
            </a:r>
            <a:r>
              <a:rPr lang="en-US" sz="2400" b="1" dirty="0" smtClean="0"/>
              <a:t> or </a:t>
            </a:r>
            <a:r>
              <a:rPr lang="en-US" sz="2400" b="1" i="1" dirty="0" err="1" smtClean="0">
                <a:solidFill>
                  <a:srgbClr val="00B050"/>
                </a:solidFill>
              </a:rPr>
              <a:t>Ssyy</a:t>
            </a:r>
            <a:endParaRPr lang="en-US" sz="2400" b="1" i="1" dirty="0">
              <a:solidFill>
                <a:srgbClr val="00B050"/>
              </a:solidFill>
            </a:endParaRPr>
          </a:p>
        </p:txBody>
      </p:sp>
      <p:sp>
        <p:nvSpPr>
          <p:cNvPr id="31" name="TextBox 30"/>
          <p:cNvSpPr txBox="1"/>
          <p:nvPr/>
        </p:nvSpPr>
        <p:spPr>
          <a:xfrm>
            <a:off x="2796887" y="3097123"/>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75891" y="2652318"/>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397435" y="2717867"/>
            <a:ext cx="1798903" cy="382575"/>
          </a:xfrm>
          <a:prstGeom prst="rect">
            <a:avLst/>
          </a:prstGeom>
          <a:noFill/>
        </p:spPr>
        <p:txBody>
          <a:bodyPr wrap="square" rtlCol="0">
            <a:spAutoFit/>
          </a:bodyPr>
          <a:lstStyle/>
          <a:p>
            <a:pPr algn="ctr"/>
            <a:r>
              <a:rPr lang="en-US" dirty="0" smtClean="0">
                <a:solidFill>
                  <a:srgbClr val="00B050"/>
                </a:solidFill>
              </a:rPr>
              <a:t>Smooth, green</a:t>
            </a:r>
            <a:endParaRPr lang="en-US" dirty="0">
              <a:solidFill>
                <a:srgbClr val="00B050"/>
              </a:solidFill>
            </a:endParaRPr>
          </a:p>
        </p:txBody>
      </p:sp>
      <p:sp>
        <p:nvSpPr>
          <p:cNvPr id="6" name="TextBox 5"/>
          <p:cNvSpPr txBox="1"/>
          <p:nvPr/>
        </p:nvSpPr>
        <p:spPr>
          <a:xfrm>
            <a:off x="975917" y="4773322"/>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2805" y="2699928"/>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09453"/>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5834" y="4678833"/>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56607" y="4659666"/>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0850" y="4659666"/>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5093" y="4659666"/>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4" name="Picture 3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1167447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32" y="384996"/>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89114" y="505926"/>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3923" y="1224038"/>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49723" y="1224038"/>
            <a:ext cx="6496916" cy="141577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endParaRPr lang="en-US" sz="900" i="1" dirty="0">
              <a:solidFill>
                <a:schemeClr val="accent5">
                  <a:lumMod val="75000"/>
                </a:schemeClr>
              </a:solidFill>
            </a:endParaRPr>
          </a:p>
          <a:p>
            <a:r>
              <a:rPr lang="en-US" i="1" dirty="0" smtClean="0">
                <a:solidFill>
                  <a:schemeClr val="accent5">
                    <a:lumMod val="75000"/>
                  </a:schemeClr>
                </a:solidFill>
              </a:rPr>
              <a:t>A smooth green pea is </a:t>
            </a:r>
            <a:r>
              <a:rPr lang="en-US" b="1" i="1" dirty="0" smtClean="0">
                <a:solidFill>
                  <a:srgbClr val="00B050"/>
                </a:solidFill>
              </a:rPr>
              <a:t>test crossed</a:t>
            </a:r>
            <a:r>
              <a:rPr lang="en-US" i="1" dirty="0" smtClean="0">
                <a:solidFill>
                  <a:schemeClr val="accent5">
                    <a:lumMod val="75000"/>
                  </a:schemeClr>
                </a:solidFill>
              </a:rPr>
              <a:t>. Deduce the genotype. </a:t>
            </a:r>
          </a:p>
          <a:p>
            <a:r>
              <a:rPr lang="en-US" i="1" dirty="0" smtClean="0">
                <a:solidFill>
                  <a:schemeClr val="accent5">
                    <a:lumMod val="75000"/>
                  </a:schemeClr>
                </a:solidFill>
              </a:rPr>
              <a:t>Smooth green = nine offspring.  Rough green = one offspring. </a:t>
            </a:r>
            <a:endParaRPr lang="en-US" i="1" dirty="0">
              <a:solidFill>
                <a:schemeClr val="accent5">
                  <a:lumMod val="75000"/>
                </a:schemeClr>
              </a:solidFill>
            </a:endParaRPr>
          </a:p>
        </p:txBody>
      </p:sp>
      <p:sp>
        <p:nvSpPr>
          <p:cNvPr id="19" name="TextBox 18"/>
          <p:cNvSpPr txBox="1"/>
          <p:nvPr/>
        </p:nvSpPr>
        <p:spPr>
          <a:xfrm>
            <a:off x="289311" y="459144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2906893247"/>
              </p:ext>
            </p:extLst>
          </p:nvPr>
        </p:nvGraphicFramePr>
        <p:xfrm>
          <a:off x="2608774" y="3651175"/>
          <a:ext cx="4475148"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rgbClr val="00B050"/>
                          </a:solidFill>
                        </a:rPr>
                        <a:t>Sy</a:t>
                      </a: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rgbClr val="00B050"/>
                          </a:solidFill>
                        </a:rPr>
                        <a:t>Sy</a:t>
                      </a:r>
                      <a:endParaRPr lang="en-US" sz="2400"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rgbClr val="00B050"/>
                          </a:solidFill>
                        </a:rPr>
                        <a:t>Sy</a:t>
                      </a: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rgbClr val="00B050"/>
                          </a:solidFill>
                        </a:rPr>
                        <a:t>sy</a:t>
                      </a:r>
                      <a:endParaRPr lang="en-US" sz="2400" i="1"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rgbClr val="00B050"/>
                          </a:solidFill>
                        </a:rPr>
                        <a:t>sy</a:t>
                      </a:r>
                      <a:endParaRPr lang="en-US" sz="2000" b="1" dirty="0" smtClean="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sng" dirty="0" err="1" smtClean="0">
                          <a:solidFill>
                            <a:srgbClr val="00B050"/>
                          </a:solidFill>
                        </a:rPr>
                        <a:t>Ssyy</a:t>
                      </a:r>
                      <a:endParaRPr lang="en-US" sz="2000" b="0" u="sng"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rgbClr val="00B050"/>
                          </a:solidFill>
                        </a:rPr>
                        <a:t>ssyy</a:t>
                      </a:r>
                      <a:endParaRPr lang="en-US" sz="2000" b="0" u="none"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721223" y="3609080"/>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19852" y="2705271"/>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7317" y="2693169"/>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5067" y="3171043"/>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5470803" y="3039757"/>
            <a:ext cx="1884347" cy="461665"/>
          </a:xfrm>
          <a:prstGeom prst="rect">
            <a:avLst/>
          </a:prstGeom>
          <a:noFill/>
        </p:spPr>
        <p:txBody>
          <a:bodyPr wrap="square" rtlCol="0">
            <a:spAutoFit/>
          </a:bodyPr>
          <a:lstStyle/>
          <a:p>
            <a:pPr algn="ctr"/>
            <a:r>
              <a:rPr lang="en-US" sz="2400" b="1" dirty="0" err="1" smtClean="0">
                <a:solidFill>
                  <a:srgbClr val="00B050"/>
                </a:solidFill>
              </a:rPr>
              <a:t>SSyy</a:t>
            </a:r>
            <a:r>
              <a:rPr lang="en-US" sz="2400" b="1" dirty="0" smtClean="0"/>
              <a:t> or </a:t>
            </a:r>
            <a:r>
              <a:rPr lang="en-US" sz="2400" b="1" i="1" dirty="0" err="1" smtClean="0">
                <a:solidFill>
                  <a:srgbClr val="00B050"/>
                </a:solidFill>
              </a:rPr>
              <a:t>Ssyy</a:t>
            </a:r>
            <a:endParaRPr lang="en-US" sz="2400" b="1" i="1" dirty="0">
              <a:solidFill>
                <a:srgbClr val="00B050"/>
              </a:solidFill>
            </a:endParaRPr>
          </a:p>
        </p:txBody>
      </p:sp>
      <p:sp>
        <p:nvSpPr>
          <p:cNvPr id="31" name="TextBox 30"/>
          <p:cNvSpPr txBox="1"/>
          <p:nvPr/>
        </p:nvSpPr>
        <p:spPr>
          <a:xfrm>
            <a:off x="2794210" y="3084527"/>
            <a:ext cx="1196685" cy="461665"/>
          </a:xfrm>
          <a:prstGeom prst="rect">
            <a:avLst/>
          </a:prstGeom>
          <a:noFill/>
        </p:spPr>
        <p:txBody>
          <a:bodyPr wrap="square" rtlCol="0">
            <a:spAutoFit/>
          </a:bodyPr>
          <a:lstStyle/>
          <a:p>
            <a:r>
              <a:rPr lang="en-US" sz="2400" b="1" dirty="0">
                <a:solidFill>
                  <a:srgbClr val="92D050"/>
                </a:solidFill>
              </a:rPr>
              <a:t> </a:t>
            </a:r>
            <a:r>
              <a:rPr lang="en-US" sz="2400" b="1" dirty="0" smtClean="0">
                <a:solidFill>
                  <a:srgbClr val="92D050"/>
                </a:solidFill>
              </a:rPr>
              <a:t> </a:t>
            </a:r>
            <a:r>
              <a:rPr lang="en-US" sz="2400" b="1" dirty="0" err="1" smtClean="0">
                <a:solidFill>
                  <a:srgbClr val="92D050"/>
                </a:solidFill>
              </a:rPr>
              <a:t>ssyy</a:t>
            </a:r>
            <a:endParaRPr lang="en-US" sz="2400" b="1" dirty="0">
              <a:solidFill>
                <a:srgbClr val="92D050"/>
              </a:solidFill>
            </a:endParaRPr>
          </a:p>
        </p:txBody>
      </p:sp>
      <p:sp>
        <p:nvSpPr>
          <p:cNvPr id="32" name="TextBox 31"/>
          <p:cNvSpPr txBox="1"/>
          <p:nvPr/>
        </p:nvSpPr>
        <p:spPr>
          <a:xfrm>
            <a:off x="873214" y="2639722"/>
            <a:ext cx="1363806" cy="369332"/>
          </a:xfrm>
          <a:prstGeom prst="rect">
            <a:avLst/>
          </a:prstGeom>
          <a:noFill/>
        </p:spPr>
        <p:txBody>
          <a:bodyPr wrap="square" rtlCol="0">
            <a:spAutoFit/>
          </a:bodyPr>
          <a:lstStyle/>
          <a:p>
            <a:r>
              <a:rPr lang="en-US" dirty="0" smtClean="0"/>
              <a:t>Phenotype:</a:t>
            </a:r>
            <a:endParaRPr lang="en-US" dirty="0"/>
          </a:p>
        </p:txBody>
      </p:sp>
      <p:sp>
        <p:nvSpPr>
          <p:cNvPr id="5" name="TextBox 4"/>
          <p:cNvSpPr txBox="1"/>
          <p:nvPr/>
        </p:nvSpPr>
        <p:spPr>
          <a:xfrm>
            <a:off x="5394758" y="2705271"/>
            <a:ext cx="1798903" cy="382575"/>
          </a:xfrm>
          <a:prstGeom prst="rect">
            <a:avLst/>
          </a:prstGeom>
          <a:noFill/>
        </p:spPr>
        <p:txBody>
          <a:bodyPr wrap="square" rtlCol="0">
            <a:spAutoFit/>
          </a:bodyPr>
          <a:lstStyle/>
          <a:p>
            <a:pPr algn="ctr"/>
            <a:r>
              <a:rPr lang="en-US" dirty="0" smtClean="0">
                <a:solidFill>
                  <a:srgbClr val="00B050"/>
                </a:solidFill>
              </a:rPr>
              <a:t>Smooth, green</a:t>
            </a:r>
            <a:endParaRPr lang="en-US" dirty="0">
              <a:solidFill>
                <a:srgbClr val="00B050"/>
              </a:solidFill>
            </a:endParaRPr>
          </a:p>
        </p:txBody>
      </p:sp>
      <p:sp>
        <p:nvSpPr>
          <p:cNvPr id="6" name="TextBox 5"/>
          <p:cNvSpPr txBox="1"/>
          <p:nvPr/>
        </p:nvSpPr>
        <p:spPr>
          <a:xfrm>
            <a:off x="973240" y="4760726"/>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0128" y="2687332"/>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3923" y="2696857"/>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Left Brace 40"/>
          <p:cNvSpPr/>
          <p:nvPr/>
        </p:nvSpPr>
        <p:spPr>
          <a:xfrm rot="16200000">
            <a:off x="4190860" y="4227807"/>
            <a:ext cx="297440" cy="1734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p:cNvSpPr/>
          <p:nvPr/>
        </p:nvSpPr>
        <p:spPr>
          <a:xfrm rot="16200000">
            <a:off x="5997352" y="4216218"/>
            <a:ext cx="297440" cy="17341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3157" y="4666237"/>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53930" y="4647070"/>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38173" y="4647070"/>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2416" y="4647070"/>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866899" y="5181193"/>
            <a:ext cx="3339735" cy="830997"/>
          </a:xfrm>
          <a:prstGeom prst="rect">
            <a:avLst/>
          </a:prstGeom>
          <a:noFill/>
        </p:spPr>
        <p:txBody>
          <a:bodyPr wrap="square" rtlCol="0">
            <a:spAutoFit/>
          </a:bodyPr>
          <a:lstStyle/>
          <a:p>
            <a:pPr algn="r"/>
            <a:r>
              <a:rPr lang="en-US" sz="1600" b="1" i="1" dirty="0" smtClean="0">
                <a:solidFill>
                  <a:srgbClr val="00B050"/>
                </a:solidFill>
              </a:rPr>
              <a:t>No rough peas</a:t>
            </a:r>
            <a:r>
              <a:rPr lang="en-US" sz="1600" i="1" dirty="0" smtClean="0">
                <a:solidFill>
                  <a:srgbClr val="00B050"/>
                </a:solidFill>
              </a:rPr>
              <a:t> will be present in the offspring if the unknown parent genotype is </a:t>
            </a:r>
            <a:r>
              <a:rPr lang="en-US" sz="1600" b="1" i="1" dirty="0" err="1" smtClean="0">
                <a:solidFill>
                  <a:srgbClr val="00B050"/>
                </a:solidFill>
              </a:rPr>
              <a:t>SSyy</a:t>
            </a:r>
            <a:r>
              <a:rPr lang="en-US" sz="1600" i="1" dirty="0" smtClean="0">
                <a:solidFill>
                  <a:srgbClr val="00B050"/>
                </a:solidFill>
              </a:rPr>
              <a:t>. </a:t>
            </a:r>
            <a:endParaRPr lang="en-US" sz="1600" i="1" dirty="0">
              <a:solidFill>
                <a:srgbClr val="00B050"/>
              </a:solidFill>
            </a:endParaRPr>
          </a:p>
        </p:txBody>
      </p:sp>
      <p:sp>
        <p:nvSpPr>
          <p:cNvPr id="48" name="TextBox 47"/>
          <p:cNvSpPr txBox="1"/>
          <p:nvPr/>
        </p:nvSpPr>
        <p:spPr>
          <a:xfrm>
            <a:off x="5261169" y="5168493"/>
            <a:ext cx="3864983" cy="830997"/>
          </a:xfrm>
          <a:prstGeom prst="rect">
            <a:avLst/>
          </a:prstGeom>
          <a:noFill/>
        </p:spPr>
        <p:txBody>
          <a:bodyPr wrap="square" rtlCol="0">
            <a:spAutoFit/>
          </a:bodyPr>
          <a:lstStyle/>
          <a:p>
            <a:r>
              <a:rPr lang="en-US" sz="1600" i="1" dirty="0" smtClean="0">
                <a:solidFill>
                  <a:schemeClr val="accent3">
                    <a:lumMod val="50000"/>
                  </a:schemeClr>
                </a:solidFill>
              </a:rPr>
              <a:t>The </a:t>
            </a:r>
            <a:r>
              <a:rPr lang="en-US" sz="1600" b="1" i="1" dirty="0" smtClean="0">
                <a:solidFill>
                  <a:schemeClr val="accent3">
                    <a:lumMod val="50000"/>
                  </a:schemeClr>
                </a:solidFill>
              </a:rPr>
              <a:t>presence of rough green peas</a:t>
            </a:r>
            <a:r>
              <a:rPr lang="en-US" sz="1600" i="1" dirty="0" smtClean="0">
                <a:solidFill>
                  <a:schemeClr val="accent3">
                    <a:lumMod val="50000"/>
                  </a:schemeClr>
                </a:solidFill>
              </a:rPr>
              <a:t> in the offspring means that the unknown genotype must be </a:t>
            </a:r>
            <a:r>
              <a:rPr lang="en-US" sz="1600" b="1" i="1" dirty="0" err="1" smtClean="0">
                <a:solidFill>
                  <a:schemeClr val="accent3">
                    <a:lumMod val="50000"/>
                  </a:schemeClr>
                </a:solidFill>
              </a:rPr>
              <a:t>Ssyy</a:t>
            </a:r>
            <a:r>
              <a:rPr lang="en-US" sz="1600" b="1" i="1" dirty="0" smtClean="0">
                <a:solidFill>
                  <a:schemeClr val="accent3">
                    <a:lumMod val="50000"/>
                  </a:schemeClr>
                </a:solidFill>
              </a:rPr>
              <a:t>. </a:t>
            </a:r>
            <a:endParaRPr lang="en-US" sz="1600" i="1" dirty="0">
              <a:solidFill>
                <a:schemeClr val="accent3">
                  <a:lumMod val="50000"/>
                </a:schemeClr>
              </a:solidFill>
            </a:endParaRPr>
          </a:p>
        </p:txBody>
      </p:sp>
      <p:sp>
        <p:nvSpPr>
          <p:cNvPr id="9" name="TextBox 8"/>
          <p:cNvSpPr txBox="1"/>
          <p:nvPr/>
        </p:nvSpPr>
        <p:spPr>
          <a:xfrm>
            <a:off x="289311" y="5977572"/>
            <a:ext cx="7833223" cy="738664"/>
          </a:xfrm>
          <a:prstGeom prst="rect">
            <a:avLst/>
          </a:prstGeom>
          <a:noFill/>
        </p:spPr>
        <p:txBody>
          <a:bodyPr wrap="square" rtlCol="0">
            <a:spAutoFit/>
          </a:bodyPr>
          <a:lstStyle/>
          <a:p>
            <a:r>
              <a:rPr lang="en-US" sz="1400" i="1" dirty="0" smtClean="0"/>
              <a:t>The </a:t>
            </a:r>
            <a:r>
              <a:rPr lang="en-US" sz="1400" b="1" i="1" dirty="0" smtClean="0"/>
              <a:t>expected ratio</a:t>
            </a:r>
            <a:r>
              <a:rPr lang="en-US" sz="1400" i="1" dirty="0" smtClean="0"/>
              <a:t> in this cross is </a:t>
            </a:r>
            <a:r>
              <a:rPr lang="en-US" sz="1400" b="1" i="1" dirty="0" smtClean="0"/>
              <a:t>3 smooth green : 1 rough green</a:t>
            </a:r>
            <a:r>
              <a:rPr lang="en-US" sz="1400" i="1" dirty="0" smtClean="0"/>
              <a:t>. This is not the same as the outcome. Remember that </a:t>
            </a:r>
            <a:r>
              <a:rPr lang="en-US" sz="1400" i="1" dirty="0" smtClean="0">
                <a:solidFill>
                  <a:schemeClr val="accent4"/>
                </a:solidFill>
              </a:rPr>
              <a:t>each reproduction event is chance</a:t>
            </a:r>
            <a:r>
              <a:rPr lang="en-US" sz="1400" i="1" dirty="0" smtClean="0"/>
              <a:t> and the </a:t>
            </a:r>
            <a:r>
              <a:rPr lang="en-US" sz="1400" i="1" dirty="0" smtClean="0">
                <a:solidFill>
                  <a:schemeClr val="accent2"/>
                </a:solidFill>
              </a:rPr>
              <a:t>sample size is very small</a:t>
            </a:r>
            <a:r>
              <a:rPr lang="en-US" sz="1400" i="1" dirty="0" smtClean="0"/>
              <a:t>. With a much larger sample size, the outcome would be closer to the expected ratio, simply due to probability. </a:t>
            </a:r>
            <a:endParaRPr lang="en-US" sz="1400" i="1" dirty="0"/>
          </a:p>
        </p:txBody>
      </p:sp>
      <p:sp>
        <p:nvSpPr>
          <p:cNvPr id="3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4" name="Picture 3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21116052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5775" y="524379"/>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524" y="524379"/>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710671" y="1210178"/>
            <a:ext cx="3177020" cy="1831271"/>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6">
                    <a:lumMod val="50000"/>
                  </a:schemeClr>
                </a:solidFill>
              </a:rPr>
              <a:t>C = </a:t>
            </a:r>
            <a:r>
              <a:rPr lang="en-US" sz="1400" dirty="0" err="1" smtClean="0">
                <a:solidFill>
                  <a:schemeClr val="accent6">
                    <a:lumMod val="50000"/>
                  </a:schemeClr>
                </a:solidFill>
              </a:rPr>
              <a:t>colour</a:t>
            </a:r>
            <a:r>
              <a:rPr lang="en-US" sz="1400" dirty="0">
                <a:solidFill>
                  <a:schemeClr val="accent6">
                    <a:lumMod val="50000"/>
                  </a:schemeClr>
                </a:solidFill>
              </a:rPr>
              <a:t> </a:t>
            </a:r>
            <a:r>
              <a:rPr lang="en-US" sz="1400" dirty="0" smtClean="0">
                <a:solidFill>
                  <a:schemeClr val="accent6">
                    <a:lumMod val="50000"/>
                  </a:schemeClr>
                </a:solidFill>
              </a:rPr>
              <a:t>     c = albino</a:t>
            </a:r>
          </a:p>
          <a:p>
            <a:r>
              <a:rPr lang="en-US" sz="1400" dirty="0" smtClean="0">
                <a:solidFill>
                  <a:schemeClr val="accent6">
                    <a:lumMod val="50000"/>
                  </a:schemeClr>
                </a:solidFill>
              </a:rPr>
              <a:t>A = agouti      a = black</a:t>
            </a:r>
          </a:p>
          <a:p>
            <a:endParaRPr lang="en-US" sz="500" dirty="0">
              <a:solidFill>
                <a:schemeClr val="accent6"/>
              </a:solidFill>
            </a:endParaRPr>
          </a:p>
          <a:p>
            <a:r>
              <a:rPr lang="en-US" sz="1400" dirty="0" smtClean="0">
                <a:solidFill>
                  <a:schemeClr val="accent5"/>
                </a:solidFill>
              </a:rPr>
              <a:t>R = round ears         r = pointy ears</a:t>
            </a:r>
          </a:p>
          <a:p>
            <a:r>
              <a:rPr lang="en-US" sz="1400" dirty="0" smtClean="0">
                <a:solidFill>
                  <a:schemeClr val="accent3"/>
                </a:solidFill>
              </a:rPr>
              <a:t>L = long whiskers     l = short whiskers</a:t>
            </a:r>
          </a:p>
          <a:p>
            <a:endParaRPr lang="en-US" sz="600" dirty="0">
              <a:solidFill>
                <a:schemeClr val="accent4">
                  <a:lumMod val="75000"/>
                </a:schemeClr>
              </a:solidFill>
            </a:endParaRP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7" name="TextBox 6"/>
          <p:cNvSpPr txBox="1"/>
          <p:nvPr/>
        </p:nvSpPr>
        <p:spPr>
          <a:xfrm>
            <a:off x="3057092" y="5321107"/>
            <a:ext cx="6086908" cy="307777"/>
          </a:xfrm>
          <a:prstGeom prst="rect">
            <a:avLst/>
          </a:prstGeom>
          <a:noFill/>
        </p:spPr>
        <p:txBody>
          <a:bodyPr wrap="square" rtlCol="0">
            <a:spAutoFit/>
          </a:bodyPr>
          <a:lstStyle/>
          <a:p>
            <a:pPr algn="r"/>
            <a:r>
              <a:rPr lang="en-US" sz="1400" i="1" dirty="0" smtClean="0"/>
              <a:t>* C and A genes are real. The rest are made up for this story. </a:t>
            </a:r>
            <a:endParaRPr lang="en-US" sz="1400" i="1" dirty="0"/>
          </a:p>
        </p:txBody>
      </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630" y="1210179"/>
            <a:ext cx="5467350" cy="371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hlinkClick r:id="rId3"/>
          </p:cNvPr>
          <p:cNvSpPr/>
          <p:nvPr/>
        </p:nvSpPr>
        <p:spPr>
          <a:xfrm>
            <a:off x="118630" y="4920997"/>
            <a:ext cx="4038600" cy="400110"/>
          </a:xfrm>
          <a:prstGeom prst="rect">
            <a:avLst/>
          </a:prstGeom>
        </p:spPr>
        <p:txBody>
          <a:bodyPr wrap="square">
            <a:spAutoFit/>
          </a:bodyPr>
          <a:lstStyle/>
          <a:p>
            <a:r>
              <a:rPr lang="en-US" sz="1000" b="1" dirty="0" smtClean="0"/>
              <a:t>Sooty news story from the BBC:</a:t>
            </a:r>
          </a:p>
          <a:p>
            <a:r>
              <a:rPr lang="en-US" sz="1000" dirty="0"/>
              <a:t>http://news.bbc.co.uk/2/hi/uk_news/wales/1048327.stm</a:t>
            </a:r>
          </a:p>
        </p:txBody>
      </p:sp>
      <p:sp>
        <p:nvSpPr>
          <p:cNvPr id="1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14" name="Picture 1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25888850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5775" y="520699"/>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524" y="520699"/>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85980" y="596839"/>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3" name="Rectangle 2"/>
          <p:cNvSpPr/>
          <p:nvPr/>
        </p:nvSpPr>
        <p:spPr>
          <a:xfrm>
            <a:off x="99580" y="1206498"/>
            <a:ext cx="5670838" cy="1200329"/>
          </a:xfrm>
          <a:prstGeom prst="rect">
            <a:avLst/>
          </a:prstGeom>
        </p:spPr>
        <p:txBody>
          <a:bodyPr wrap="square">
            <a:spAutoFit/>
          </a:bodyPr>
          <a:lstStyle/>
          <a:p>
            <a:r>
              <a:rPr lang="en-US" b="1" dirty="0"/>
              <a:t>Sooty has </a:t>
            </a:r>
            <a:r>
              <a:rPr lang="en-US" b="1" dirty="0">
                <a:solidFill>
                  <a:schemeClr val="accent4">
                    <a:lumMod val="75000"/>
                  </a:schemeClr>
                </a:solidFill>
              </a:rPr>
              <a:t>soft fur</a:t>
            </a:r>
            <a:r>
              <a:rPr lang="en-US" b="1" dirty="0"/>
              <a:t> and </a:t>
            </a:r>
            <a:r>
              <a:rPr lang="en-US" b="1" dirty="0">
                <a:solidFill>
                  <a:schemeClr val="accent6">
                    <a:lumMod val="75000"/>
                  </a:schemeClr>
                </a:solidFill>
              </a:rPr>
              <a:t>sharp nails</a:t>
            </a:r>
            <a:r>
              <a:rPr lang="en-US" b="1" dirty="0"/>
              <a:t>. </a:t>
            </a:r>
          </a:p>
          <a:p>
            <a:r>
              <a:rPr lang="en-US" dirty="0"/>
              <a:t>In one of his </a:t>
            </a:r>
            <a:r>
              <a:rPr lang="en-US" dirty="0" err="1"/>
              <a:t>matings</a:t>
            </a:r>
            <a:r>
              <a:rPr lang="en-US" dirty="0"/>
              <a:t> with a </a:t>
            </a:r>
            <a:r>
              <a:rPr lang="en-US" dirty="0" smtClean="0"/>
              <a:t>rough-furred, smooth-nailed </a:t>
            </a:r>
            <a:r>
              <a:rPr lang="en-US" dirty="0"/>
              <a:t>female, </a:t>
            </a:r>
            <a:r>
              <a:rPr lang="en-US" dirty="0" smtClean="0"/>
              <a:t>the </a:t>
            </a:r>
            <a:r>
              <a:rPr lang="en-US" dirty="0"/>
              <a:t>following guinea piglets are produced</a:t>
            </a:r>
            <a:r>
              <a:rPr lang="en-US" dirty="0" smtClean="0"/>
              <a:t>:</a:t>
            </a:r>
          </a:p>
          <a:p>
            <a:r>
              <a:rPr lang="en-US" i="1" dirty="0" smtClean="0"/>
              <a:t>6 x rough fur, sharp nails; 3 x soft fur sharp nails. </a:t>
            </a:r>
          </a:p>
        </p:txBody>
      </p:sp>
      <p:sp>
        <p:nvSpPr>
          <p:cNvPr id="4" name="TextBox 3"/>
          <p:cNvSpPr txBox="1"/>
          <p:nvPr/>
        </p:nvSpPr>
        <p:spPr>
          <a:xfrm>
            <a:off x="5770418" y="2041406"/>
            <a:ext cx="3352800" cy="369332"/>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 </a:t>
            </a:r>
            <a:endParaRPr lang="en-US" dirty="0">
              <a:solidFill>
                <a:srgbClr val="FF0000"/>
              </a:solidFill>
            </a:endParaRPr>
          </a:p>
        </p:txBody>
      </p:sp>
      <p:sp>
        <p:nvSpPr>
          <p:cNvPr id="15" name="TextBox 14"/>
          <p:cNvSpPr txBox="1"/>
          <p:nvPr/>
        </p:nvSpPr>
        <p:spPr>
          <a:xfrm>
            <a:off x="303374" y="4620054"/>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17" name="TextBox 16"/>
          <p:cNvSpPr txBox="1"/>
          <p:nvPr/>
        </p:nvSpPr>
        <p:spPr>
          <a:xfrm>
            <a:off x="747280" y="3744783"/>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5909" y="2840974"/>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3374" y="2828872"/>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21123" y="3215313"/>
            <a:ext cx="7603763" cy="369332"/>
          </a:xfrm>
          <a:prstGeom prst="rect">
            <a:avLst/>
          </a:prstGeom>
          <a:noFill/>
        </p:spPr>
        <p:txBody>
          <a:bodyPr wrap="square" rtlCol="0">
            <a:spAutoFit/>
          </a:bodyPr>
          <a:lstStyle/>
          <a:p>
            <a:r>
              <a:rPr lang="en-US" dirty="0" smtClean="0"/>
              <a:t>Genotype:                                                             </a:t>
            </a:r>
            <a:endParaRPr lang="en-US" dirty="0"/>
          </a:p>
        </p:txBody>
      </p:sp>
      <p:sp>
        <p:nvSpPr>
          <p:cNvPr id="29" name="TextBox 28"/>
          <p:cNvSpPr txBox="1"/>
          <p:nvPr/>
        </p:nvSpPr>
        <p:spPr>
          <a:xfrm>
            <a:off x="899271" y="2775425"/>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99296" y="478933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63077" y="2775425"/>
            <a:ext cx="2382832" cy="338554"/>
          </a:xfrm>
          <a:prstGeom prst="rect">
            <a:avLst/>
          </a:prstGeom>
          <a:noFill/>
        </p:spPr>
        <p:txBody>
          <a:bodyPr wrap="square" rtlCol="0">
            <a:spAutoFit/>
          </a:bodyPr>
          <a:lstStyle/>
          <a:p>
            <a:pPr algn="ctr"/>
            <a:r>
              <a:rPr lang="en-US" sz="1600" i="1" dirty="0" smtClean="0"/>
              <a:t>Rough fur, smooth nails</a:t>
            </a:r>
            <a:endParaRPr lang="en-US" sz="1600" i="1" dirty="0"/>
          </a:p>
        </p:txBody>
      </p:sp>
      <p:sp>
        <p:nvSpPr>
          <p:cNvPr id="39" name="TextBox 38"/>
          <p:cNvSpPr txBox="1"/>
          <p:nvPr/>
        </p:nvSpPr>
        <p:spPr>
          <a:xfrm>
            <a:off x="5308489" y="2775425"/>
            <a:ext cx="2382832" cy="338554"/>
          </a:xfrm>
          <a:prstGeom prst="rect">
            <a:avLst/>
          </a:prstGeom>
          <a:noFill/>
        </p:spPr>
        <p:txBody>
          <a:bodyPr wrap="square" rtlCol="0">
            <a:spAutoFit/>
          </a:bodyPr>
          <a:lstStyle/>
          <a:p>
            <a:pPr algn="ctr"/>
            <a:r>
              <a:rPr lang="en-US" sz="1600" i="1" dirty="0" smtClean="0"/>
              <a:t>Soft fur, sharp nails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6810" y="2562331"/>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263" y="2622857"/>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28" name="Picture 2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2303702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5775" y="511912"/>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524" y="511912"/>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85980" y="588052"/>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3" name="Rectangle 2"/>
          <p:cNvSpPr/>
          <p:nvPr/>
        </p:nvSpPr>
        <p:spPr>
          <a:xfrm>
            <a:off x="99580" y="1197711"/>
            <a:ext cx="5670838" cy="1200329"/>
          </a:xfrm>
          <a:prstGeom prst="rect">
            <a:avLst/>
          </a:prstGeom>
        </p:spPr>
        <p:txBody>
          <a:bodyPr wrap="square">
            <a:spAutoFit/>
          </a:bodyPr>
          <a:lstStyle/>
          <a:p>
            <a:r>
              <a:rPr lang="en-US" b="1" dirty="0"/>
              <a:t>Sooty has </a:t>
            </a:r>
            <a:r>
              <a:rPr lang="en-US" b="1" dirty="0">
                <a:solidFill>
                  <a:schemeClr val="accent4">
                    <a:lumMod val="75000"/>
                  </a:schemeClr>
                </a:solidFill>
              </a:rPr>
              <a:t>soft fur</a:t>
            </a:r>
            <a:r>
              <a:rPr lang="en-US" b="1" dirty="0"/>
              <a:t> and </a:t>
            </a:r>
            <a:r>
              <a:rPr lang="en-US" b="1" dirty="0">
                <a:solidFill>
                  <a:schemeClr val="accent6">
                    <a:lumMod val="75000"/>
                  </a:schemeClr>
                </a:solidFill>
              </a:rPr>
              <a:t>sharp nails</a:t>
            </a:r>
            <a:r>
              <a:rPr lang="en-US" b="1" dirty="0"/>
              <a:t>. </a:t>
            </a:r>
          </a:p>
          <a:p>
            <a:r>
              <a:rPr lang="en-US" dirty="0"/>
              <a:t>In one of his </a:t>
            </a:r>
            <a:r>
              <a:rPr lang="en-US" dirty="0" err="1"/>
              <a:t>matings</a:t>
            </a:r>
            <a:r>
              <a:rPr lang="en-US" dirty="0"/>
              <a:t> with a </a:t>
            </a:r>
            <a:r>
              <a:rPr lang="en-US" b="1" dirty="0" smtClean="0"/>
              <a:t>rough-furred, smooth-nailed </a:t>
            </a:r>
            <a:r>
              <a:rPr lang="en-US" b="1" dirty="0"/>
              <a:t>female</a:t>
            </a:r>
            <a:r>
              <a:rPr lang="en-US" dirty="0"/>
              <a:t>, </a:t>
            </a:r>
            <a:r>
              <a:rPr lang="en-US" dirty="0" smtClean="0"/>
              <a:t>the </a:t>
            </a:r>
            <a:r>
              <a:rPr lang="en-US" dirty="0"/>
              <a:t>following guinea piglets are produced</a:t>
            </a:r>
            <a:r>
              <a:rPr lang="en-US" dirty="0" smtClean="0"/>
              <a:t>:</a:t>
            </a:r>
          </a:p>
          <a:p>
            <a:r>
              <a:rPr lang="en-US" i="1" dirty="0" smtClean="0"/>
              <a:t>6 x rough fur, sharp nails; 3 x soft fur sharp nails. </a:t>
            </a:r>
          </a:p>
        </p:txBody>
      </p:sp>
      <p:sp>
        <p:nvSpPr>
          <p:cNvPr id="4" name="TextBox 3"/>
          <p:cNvSpPr txBox="1"/>
          <p:nvPr/>
        </p:nvSpPr>
        <p:spPr>
          <a:xfrm>
            <a:off x="5770418" y="2032619"/>
            <a:ext cx="3352800" cy="369332"/>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 </a:t>
            </a:r>
            <a:endParaRPr lang="en-US" dirty="0">
              <a:solidFill>
                <a:srgbClr val="FF0000"/>
              </a:solidFill>
            </a:endParaRPr>
          </a:p>
        </p:txBody>
      </p:sp>
      <p:sp>
        <p:nvSpPr>
          <p:cNvPr id="15" name="TextBox 14"/>
          <p:cNvSpPr txBox="1"/>
          <p:nvPr/>
        </p:nvSpPr>
        <p:spPr>
          <a:xfrm>
            <a:off x="303374" y="4611267"/>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572959298"/>
              </p:ext>
            </p:extLst>
          </p:nvPr>
        </p:nvGraphicFramePr>
        <p:xfrm>
          <a:off x="2634831" y="3778091"/>
          <a:ext cx="547094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6818"/>
                <a:gridCol w="1058564"/>
                <a:gridCol w="1125187"/>
                <a:gridCol w="1125187"/>
                <a:gridCol w="1125187"/>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sn</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47280" y="3735996"/>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5909" y="2832187"/>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3374" y="2820085"/>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21123" y="3206526"/>
            <a:ext cx="7603763" cy="369332"/>
          </a:xfrm>
          <a:prstGeom prst="rect">
            <a:avLst/>
          </a:prstGeom>
          <a:noFill/>
        </p:spPr>
        <p:txBody>
          <a:bodyPr wrap="square" rtlCol="0">
            <a:spAutoFit/>
          </a:bodyPr>
          <a:lstStyle/>
          <a:p>
            <a:r>
              <a:rPr lang="en-US" dirty="0" smtClean="0"/>
              <a:t>Genotype:                 </a:t>
            </a:r>
            <a:r>
              <a:rPr lang="en-US" dirty="0" err="1" smtClean="0"/>
              <a:t>ssnn</a:t>
            </a:r>
            <a:r>
              <a:rPr lang="en-US" dirty="0" smtClean="0"/>
              <a:t>                                            </a:t>
            </a:r>
            <a:endParaRPr lang="en-US" dirty="0"/>
          </a:p>
        </p:txBody>
      </p:sp>
      <p:sp>
        <p:nvSpPr>
          <p:cNvPr id="29" name="TextBox 28"/>
          <p:cNvSpPr txBox="1"/>
          <p:nvPr/>
        </p:nvSpPr>
        <p:spPr>
          <a:xfrm>
            <a:off x="899271" y="2766638"/>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99296" y="4780544"/>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63077" y="2766638"/>
            <a:ext cx="2382832" cy="338554"/>
          </a:xfrm>
          <a:prstGeom prst="rect">
            <a:avLst/>
          </a:prstGeom>
          <a:noFill/>
        </p:spPr>
        <p:txBody>
          <a:bodyPr wrap="square" rtlCol="0">
            <a:spAutoFit/>
          </a:bodyPr>
          <a:lstStyle/>
          <a:p>
            <a:pPr algn="ctr"/>
            <a:r>
              <a:rPr lang="en-US" sz="1600" i="1" dirty="0" smtClean="0"/>
              <a:t>Rough fur, smooth nails</a:t>
            </a:r>
            <a:endParaRPr lang="en-US" sz="1600" i="1" dirty="0"/>
          </a:p>
        </p:txBody>
      </p:sp>
      <p:sp>
        <p:nvSpPr>
          <p:cNvPr id="39" name="TextBox 38"/>
          <p:cNvSpPr txBox="1"/>
          <p:nvPr/>
        </p:nvSpPr>
        <p:spPr>
          <a:xfrm>
            <a:off x="5308489" y="2766638"/>
            <a:ext cx="2382832" cy="338554"/>
          </a:xfrm>
          <a:prstGeom prst="rect">
            <a:avLst/>
          </a:prstGeom>
          <a:noFill/>
        </p:spPr>
        <p:txBody>
          <a:bodyPr wrap="square" rtlCol="0">
            <a:spAutoFit/>
          </a:bodyPr>
          <a:lstStyle/>
          <a:p>
            <a:pPr algn="ctr"/>
            <a:r>
              <a:rPr lang="en-US" sz="1600" i="1" dirty="0" smtClean="0"/>
              <a:t>Soft fur, sharp nails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6810" y="2553544"/>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263" y="2614070"/>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28" name="Picture 2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432281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96251" y="495239"/>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495239"/>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76456" y="571379"/>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3" name="Rectangle 2"/>
          <p:cNvSpPr/>
          <p:nvPr/>
        </p:nvSpPr>
        <p:spPr>
          <a:xfrm>
            <a:off x="90056" y="1181038"/>
            <a:ext cx="5670838" cy="1200329"/>
          </a:xfrm>
          <a:prstGeom prst="rect">
            <a:avLst/>
          </a:prstGeom>
        </p:spPr>
        <p:txBody>
          <a:bodyPr wrap="square">
            <a:spAutoFit/>
          </a:bodyPr>
          <a:lstStyle/>
          <a:p>
            <a:r>
              <a:rPr lang="en-US" b="1" dirty="0"/>
              <a:t>Sooty has </a:t>
            </a:r>
            <a:r>
              <a:rPr lang="en-US" b="1" dirty="0">
                <a:solidFill>
                  <a:schemeClr val="accent4">
                    <a:lumMod val="75000"/>
                  </a:schemeClr>
                </a:solidFill>
              </a:rPr>
              <a:t>soft fur</a:t>
            </a:r>
            <a:r>
              <a:rPr lang="en-US" b="1" dirty="0"/>
              <a:t> and </a:t>
            </a:r>
            <a:r>
              <a:rPr lang="en-US" b="1" dirty="0">
                <a:solidFill>
                  <a:schemeClr val="accent6">
                    <a:lumMod val="75000"/>
                  </a:schemeClr>
                </a:solidFill>
              </a:rPr>
              <a:t>sharp nails</a:t>
            </a:r>
            <a:r>
              <a:rPr lang="en-US" b="1" dirty="0"/>
              <a:t>. </a:t>
            </a:r>
          </a:p>
          <a:p>
            <a:r>
              <a:rPr lang="en-US" dirty="0"/>
              <a:t>In one of his </a:t>
            </a:r>
            <a:r>
              <a:rPr lang="en-US" dirty="0" err="1"/>
              <a:t>matings</a:t>
            </a:r>
            <a:r>
              <a:rPr lang="en-US" dirty="0"/>
              <a:t> with a </a:t>
            </a:r>
            <a:r>
              <a:rPr lang="en-US" b="1" dirty="0" smtClean="0"/>
              <a:t>rough-furred, smooth-nailed </a:t>
            </a:r>
            <a:r>
              <a:rPr lang="en-US" b="1" dirty="0"/>
              <a:t>female</a:t>
            </a:r>
            <a:r>
              <a:rPr lang="en-US" dirty="0"/>
              <a:t>, </a:t>
            </a:r>
            <a:r>
              <a:rPr lang="en-US" dirty="0" smtClean="0"/>
              <a:t>the </a:t>
            </a:r>
            <a:r>
              <a:rPr lang="en-US" dirty="0"/>
              <a:t>following guinea piglets are produced</a:t>
            </a:r>
            <a:r>
              <a:rPr lang="en-US" dirty="0" smtClean="0"/>
              <a:t>:</a:t>
            </a:r>
          </a:p>
          <a:p>
            <a:r>
              <a:rPr lang="en-US" i="1" dirty="0" smtClean="0"/>
              <a:t>6 x rough fur, sharp nails; 3 x soft fur sharp nails. </a:t>
            </a:r>
          </a:p>
        </p:txBody>
      </p:sp>
      <p:sp>
        <p:nvSpPr>
          <p:cNvPr id="4" name="TextBox 3"/>
          <p:cNvSpPr txBox="1"/>
          <p:nvPr/>
        </p:nvSpPr>
        <p:spPr>
          <a:xfrm>
            <a:off x="5760894" y="2015946"/>
            <a:ext cx="3352800" cy="369332"/>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 </a:t>
            </a:r>
            <a:endParaRPr lang="en-US" dirty="0">
              <a:solidFill>
                <a:srgbClr val="FF0000"/>
              </a:solidFill>
            </a:endParaRPr>
          </a:p>
        </p:txBody>
      </p:sp>
      <p:sp>
        <p:nvSpPr>
          <p:cNvPr id="15" name="TextBox 14"/>
          <p:cNvSpPr txBox="1"/>
          <p:nvPr/>
        </p:nvSpPr>
        <p:spPr>
          <a:xfrm>
            <a:off x="293850" y="4594594"/>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1842268558"/>
              </p:ext>
            </p:extLst>
          </p:nvPr>
        </p:nvGraphicFramePr>
        <p:xfrm>
          <a:off x="2625307" y="3761418"/>
          <a:ext cx="547094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6818"/>
                <a:gridCol w="1058564"/>
                <a:gridCol w="1125187"/>
                <a:gridCol w="1125187"/>
                <a:gridCol w="1125187"/>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sn</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37756" y="3719323"/>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6385" y="2815514"/>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3850" y="2803412"/>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11599" y="3189853"/>
            <a:ext cx="7603763" cy="369332"/>
          </a:xfrm>
          <a:prstGeom prst="rect">
            <a:avLst/>
          </a:prstGeom>
          <a:noFill/>
        </p:spPr>
        <p:txBody>
          <a:bodyPr wrap="square" rtlCol="0">
            <a:spAutoFit/>
          </a:bodyPr>
          <a:lstStyle/>
          <a:p>
            <a:r>
              <a:rPr lang="en-US" dirty="0" smtClean="0"/>
              <a:t>Genotype:                 </a:t>
            </a:r>
            <a:r>
              <a:rPr lang="en-US" dirty="0" err="1" smtClean="0"/>
              <a:t>ssnn</a:t>
            </a:r>
            <a:r>
              <a:rPr lang="en-US" dirty="0" smtClean="0"/>
              <a:t>                                            SSNN    or </a:t>
            </a:r>
            <a:r>
              <a:rPr lang="en-US" dirty="0" err="1" smtClean="0"/>
              <a:t>SsNN</a:t>
            </a:r>
            <a:r>
              <a:rPr lang="en-US" dirty="0" smtClean="0"/>
              <a:t>     or </a:t>
            </a:r>
            <a:r>
              <a:rPr lang="en-US" dirty="0" err="1" smtClean="0"/>
              <a:t>SsNn</a:t>
            </a:r>
            <a:endParaRPr lang="en-US" dirty="0"/>
          </a:p>
        </p:txBody>
      </p:sp>
      <p:sp>
        <p:nvSpPr>
          <p:cNvPr id="29" name="TextBox 28"/>
          <p:cNvSpPr txBox="1"/>
          <p:nvPr/>
        </p:nvSpPr>
        <p:spPr>
          <a:xfrm>
            <a:off x="889747" y="2749965"/>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89772" y="476387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53553" y="2749965"/>
            <a:ext cx="2382832" cy="338554"/>
          </a:xfrm>
          <a:prstGeom prst="rect">
            <a:avLst/>
          </a:prstGeom>
          <a:noFill/>
        </p:spPr>
        <p:txBody>
          <a:bodyPr wrap="square" rtlCol="0">
            <a:spAutoFit/>
          </a:bodyPr>
          <a:lstStyle/>
          <a:p>
            <a:pPr algn="ctr"/>
            <a:r>
              <a:rPr lang="en-US" sz="1600" i="1" dirty="0" smtClean="0"/>
              <a:t>Rough fur, smooth nails</a:t>
            </a:r>
            <a:endParaRPr lang="en-US" sz="1600" i="1" dirty="0"/>
          </a:p>
        </p:txBody>
      </p:sp>
      <p:sp>
        <p:nvSpPr>
          <p:cNvPr id="39" name="TextBox 38"/>
          <p:cNvSpPr txBox="1"/>
          <p:nvPr/>
        </p:nvSpPr>
        <p:spPr>
          <a:xfrm>
            <a:off x="5298965" y="2749965"/>
            <a:ext cx="2382832" cy="338554"/>
          </a:xfrm>
          <a:prstGeom prst="rect">
            <a:avLst/>
          </a:prstGeom>
          <a:noFill/>
        </p:spPr>
        <p:txBody>
          <a:bodyPr wrap="square" rtlCol="0">
            <a:spAutoFit/>
          </a:bodyPr>
          <a:lstStyle/>
          <a:p>
            <a:pPr algn="ctr"/>
            <a:r>
              <a:rPr lang="en-US" sz="1600" i="1" dirty="0" smtClean="0"/>
              <a:t>Soft fur, sharp nails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7286" y="2536871"/>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66739" y="2597397"/>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28" name="Picture 2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5852043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92125"/>
            <a:ext cx="9144000" cy="584775"/>
          </a:xfrm>
          <a:prstGeom prst="rect">
            <a:avLst/>
          </a:prstGeom>
          <a:noFill/>
        </p:spPr>
        <p:txBody>
          <a:bodyPr wrap="square" rtlCol="0">
            <a:spAutoFit/>
          </a:bodyPr>
          <a:lstStyle/>
          <a:p>
            <a:r>
              <a:rPr lang="en-US" sz="3200" b="1" dirty="0" smtClean="0"/>
              <a:t>Random Orientation </a:t>
            </a:r>
            <a:r>
              <a:rPr lang="en-US" sz="3200" b="1" dirty="0" err="1" smtClean="0"/>
              <a:t>vs</a:t>
            </a:r>
            <a:r>
              <a:rPr lang="en-US" sz="3200" b="1" dirty="0" smtClean="0"/>
              <a:t> Independent Assortment</a:t>
            </a:r>
            <a:endParaRPr lang="en-US" sz="3200" b="1" dirty="0"/>
          </a:p>
        </p:txBody>
      </p:sp>
      <p:sp>
        <p:nvSpPr>
          <p:cNvPr id="2" name="TextBox 1"/>
          <p:cNvSpPr txBox="1"/>
          <p:nvPr/>
        </p:nvSpPr>
        <p:spPr>
          <a:xfrm>
            <a:off x="151263" y="1061174"/>
            <a:ext cx="4016216" cy="923330"/>
          </a:xfrm>
          <a:prstGeom prst="rect">
            <a:avLst/>
          </a:prstGeom>
          <a:noFill/>
          <a:ln>
            <a:noFill/>
          </a:ln>
        </p:spPr>
        <p:txBody>
          <a:bodyPr wrap="square" rtlCol="0">
            <a:spAutoFit/>
          </a:bodyPr>
          <a:lstStyle/>
          <a:p>
            <a:r>
              <a:rPr lang="en-US" i="1" dirty="0" smtClean="0">
                <a:solidFill>
                  <a:schemeClr val="accent6">
                    <a:lumMod val="50000"/>
                  </a:schemeClr>
                </a:solidFill>
              </a:rPr>
              <a:t>“The presence of an allele of one of the genes in a gamete has no influence over which allele of another gene is present.”</a:t>
            </a:r>
            <a:endParaRPr lang="en-US" i="1" dirty="0">
              <a:solidFill>
                <a:schemeClr val="accent6">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67479" y="1076900"/>
            <a:ext cx="4851886" cy="39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8752" y="2035638"/>
            <a:ext cx="4009392" cy="2477601"/>
          </a:xfrm>
          <a:prstGeom prst="rect">
            <a:avLst/>
          </a:prstGeom>
        </p:spPr>
        <p:txBody>
          <a:bodyPr wrap="square">
            <a:spAutoFit/>
          </a:bodyPr>
          <a:lstStyle/>
          <a:p>
            <a:r>
              <a:rPr lang="en-US" b="1" dirty="0">
                <a:solidFill>
                  <a:srgbClr val="FF0000"/>
                </a:solidFill>
              </a:rPr>
              <a:t>Random Orientation </a:t>
            </a:r>
            <a:r>
              <a:rPr lang="en-US" dirty="0"/>
              <a:t>refers to the </a:t>
            </a:r>
            <a:r>
              <a:rPr lang="en-US" dirty="0" err="1">
                <a:solidFill>
                  <a:schemeClr val="accent2"/>
                </a:solidFill>
              </a:rPr>
              <a:t>behaviour</a:t>
            </a:r>
            <a:r>
              <a:rPr lang="en-US" dirty="0">
                <a:solidFill>
                  <a:schemeClr val="accent2"/>
                </a:solidFill>
              </a:rPr>
              <a:t> of</a:t>
            </a:r>
            <a:r>
              <a:rPr lang="en-US" dirty="0"/>
              <a:t> homologous pairs of </a:t>
            </a:r>
            <a:r>
              <a:rPr lang="en-US" dirty="0">
                <a:solidFill>
                  <a:schemeClr val="accent2"/>
                </a:solidFill>
              </a:rPr>
              <a:t>chromosomes </a:t>
            </a:r>
            <a:r>
              <a:rPr lang="en-US" dirty="0"/>
              <a:t>(metaphase I) or pairs of sister chromatids (metaphase II) </a:t>
            </a:r>
            <a:r>
              <a:rPr lang="en-US" b="1" dirty="0"/>
              <a:t>in meiosis</a:t>
            </a:r>
            <a:r>
              <a:rPr lang="en-US" dirty="0"/>
              <a:t>. </a:t>
            </a:r>
          </a:p>
          <a:p>
            <a:endParaRPr lang="en-US" sz="1100" dirty="0"/>
          </a:p>
          <a:p>
            <a:r>
              <a:rPr lang="en-US" b="1" dirty="0">
                <a:solidFill>
                  <a:schemeClr val="accent1"/>
                </a:solidFill>
              </a:rPr>
              <a:t>Independent assortment </a:t>
            </a:r>
            <a:r>
              <a:rPr lang="en-US" dirty="0"/>
              <a:t>refers to the </a:t>
            </a:r>
            <a:r>
              <a:rPr lang="en-US" dirty="0" err="1">
                <a:solidFill>
                  <a:schemeClr val="accent2"/>
                </a:solidFill>
              </a:rPr>
              <a:t>behaviour</a:t>
            </a:r>
            <a:r>
              <a:rPr lang="en-US" dirty="0">
                <a:solidFill>
                  <a:schemeClr val="accent2"/>
                </a:solidFill>
              </a:rPr>
              <a:t> of alleles </a:t>
            </a:r>
            <a:r>
              <a:rPr lang="en-US" dirty="0"/>
              <a:t>of </a:t>
            </a:r>
            <a:r>
              <a:rPr lang="en-US" dirty="0">
                <a:solidFill>
                  <a:schemeClr val="accent6"/>
                </a:solidFill>
              </a:rPr>
              <a:t>unlinked genes</a:t>
            </a:r>
            <a:r>
              <a:rPr lang="en-US" dirty="0"/>
              <a:t> </a:t>
            </a:r>
            <a:r>
              <a:rPr lang="en-US" b="1" dirty="0"/>
              <a:t>as a result of gamete production</a:t>
            </a:r>
            <a:r>
              <a:rPr lang="en-US" dirty="0"/>
              <a:t> (meiosis). </a:t>
            </a:r>
          </a:p>
        </p:txBody>
      </p:sp>
      <p:pic>
        <p:nvPicPr>
          <p:cNvPr id="16" name="Picture 4">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6015"/>
          <a:stretch/>
        </p:blipFill>
        <p:spPr bwMode="auto">
          <a:xfrm>
            <a:off x="177421" y="4620961"/>
            <a:ext cx="3868150" cy="20972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197049" y="4987925"/>
            <a:ext cx="4822316" cy="830997"/>
          </a:xfrm>
          <a:prstGeom prst="rect">
            <a:avLst/>
          </a:prstGeom>
        </p:spPr>
        <p:txBody>
          <a:bodyPr wrap="square">
            <a:spAutoFit/>
          </a:bodyPr>
          <a:lstStyle/>
          <a:p>
            <a:pPr algn="ctr"/>
            <a:r>
              <a:rPr lang="en-US" sz="1600" dirty="0" smtClean="0">
                <a:solidFill>
                  <a:schemeClr val="accent3">
                    <a:lumMod val="50000"/>
                  </a:schemeClr>
                </a:solidFill>
              </a:rPr>
              <a:t>Due to </a:t>
            </a:r>
            <a:r>
              <a:rPr lang="en-US" sz="1600" b="1" dirty="0" smtClean="0">
                <a:solidFill>
                  <a:srgbClr val="FF0000"/>
                </a:solidFill>
              </a:rPr>
              <a:t>random orientation of the chromosomes</a:t>
            </a:r>
            <a:r>
              <a:rPr lang="en-US" sz="1600" dirty="0" smtClean="0">
                <a:solidFill>
                  <a:schemeClr val="accent3">
                    <a:lumMod val="50000"/>
                  </a:schemeClr>
                </a:solidFill>
              </a:rPr>
              <a:t> in metaphase I, the </a:t>
            </a:r>
            <a:r>
              <a:rPr lang="en-US" sz="1600" b="1" dirty="0" smtClean="0">
                <a:solidFill>
                  <a:schemeClr val="accent1"/>
                </a:solidFill>
              </a:rPr>
              <a:t>alleles</a:t>
            </a:r>
            <a:r>
              <a:rPr lang="en-US" sz="1600" dirty="0" smtClean="0">
                <a:solidFill>
                  <a:schemeClr val="accent3">
                    <a:lumMod val="50000"/>
                  </a:schemeClr>
                </a:solidFill>
              </a:rPr>
              <a:t> of these unlinked genes </a:t>
            </a:r>
            <a:r>
              <a:rPr lang="en-US" sz="1600" b="1" dirty="0" smtClean="0">
                <a:solidFill>
                  <a:schemeClr val="accent1"/>
                </a:solidFill>
              </a:rPr>
              <a:t>have become independently assorted</a:t>
            </a:r>
            <a:r>
              <a:rPr lang="en-US" sz="1600" dirty="0" smtClean="0">
                <a:solidFill>
                  <a:schemeClr val="accent3">
                    <a:lumMod val="50000"/>
                  </a:schemeClr>
                </a:solidFill>
              </a:rPr>
              <a:t> into the gametes. </a:t>
            </a:r>
            <a:endParaRPr lang="en-US" sz="1600" dirty="0">
              <a:solidFill>
                <a:schemeClr val="accent3">
                  <a:lumMod val="50000"/>
                </a:schemeClr>
              </a:solidFill>
            </a:endParaRPr>
          </a:p>
        </p:txBody>
      </p:sp>
      <p:sp>
        <p:nvSpPr>
          <p:cNvPr id="19" name="Rectangle 18">
            <a:hlinkClick r:id="rId3"/>
          </p:cNvPr>
          <p:cNvSpPr/>
          <p:nvPr/>
        </p:nvSpPr>
        <p:spPr>
          <a:xfrm>
            <a:off x="4148144" y="5964943"/>
            <a:ext cx="4976521" cy="384721"/>
          </a:xfrm>
          <a:prstGeom prst="rect">
            <a:avLst/>
          </a:prstGeom>
        </p:spPr>
        <p:txBody>
          <a:bodyPr wrap="square">
            <a:spAutoFit/>
          </a:bodyPr>
          <a:lstStyle/>
          <a:p>
            <a:r>
              <a:rPr lang="en-US" sz="1000" b="1" dirty="0" smtClean="0"/>
              <a:t>Animation from </a:t>
            </a:r>
            <a:r>
              <a:rPr lang="en-US" sz="1000" b="1" dirty="0" err="1" smtClean="0"/>
              <a:t>Sumanas</a:t>
            </a:r>
            <a:r>
              <a:rPr lang="en-US" sz="1000" dirty="0" smtClean="0"/>
              <a:t>:</a:t>
            </a:r>
          </a:p>
          <a:p>
            <a:r>
              <a:rPr lang="en-US" sz="900" dirty="0">
                <a:hlinkClick r:id="rId3"/>
              </a:rPr>
              <a:t>http://www.sumanasinc.com/webcontent/animations/content/</a:t>
            </a:r>
            <a:r>
              <a:rPr lang="en-US" sz="900" dirty="0" smtClean="0">
                <a:hlinkClick r:id="rId3"/>
              </a:rPr>
              <a:t>independentassortment.html</a:t>
            </a:r>
            <a:endParaRPr lang="en-US" sz="900" dirty="0"/>
          </a:p>
        </p:txBody>
      </p:sp>
      <p:sp>
        <p:nvSpPr>
          <p:cNvPr id="14"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b="1" dirty="0" smtClean="0"/>
              <a:t>Review: </a:t>
            </a:r>
            <a:r>
              <a:rPr lang="en-US" dirty="0" smtClean="0"/>
              <a:t>10.1</a:t>
            </a:r>
            <a:r>
              <a:rPr lang="en-US" dirty="0"/>
              <a:t>.U7 Independent assortment of genes is due to the random orientation of pairs of homologous chromosomes in meiosis I</a:t>
            </a:r>
            <a:r>
              <a:rPr lang="en-US" dirty="0" smtClean="0"/>
              <a:t>.</a:t>
            </a:r>
            <a:endParaRPr lang="en-US" dirty="0"/>
          </a:p>
        </p:txBody>
      </p:sp>
      <p:pic>
        <p:nvPicPr>
          <p:cNvPr id="15" name="Picture 14">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val="4388141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0320" y="495420"/>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069" y="495420"/>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80525" y="571560"/>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3" name="Rectangle 2"/>
          <p:cNvSpPr/>
          <p:nvPr/>
        </p:nvSpPr>
        <p:spPr>
          <a:xfrm>
            <a:off x="94125" y="1181219"/>
            <a:ext cx="5670838" cy="1200329"/>
          </a:xfrm>
          <a:prstGeom prst="rect">
            <a:avLst/>
          </a:prstGeom>
        </p:spPr>
        <p:txBody>
          <a:bodyPr wrap="square">
            <a:spAutoFit/>
          </a:bodyPr>
          <a:lstStyle/>
          <a:p>
            <a:r>
              <a:rPr lang="en-US" b="1" dirty="0"/>
              <a:t>Sooty has </a:t>
            </a:r>
            <a:r>
              <a:rPr lang="en-US" b="1" dirty="0">
                <a:solidFill>
                  <a:schemeClr val="accent4">
                    <a:lumMod val="75000"/>
                  </a:schemeClr>
                </a:solidFill>
              </a:rPr>
              <a:t>soft fur</a:t>
            </a:r>
            <a:r>
              <a:rPr lang="en-US" b="1" dirty="0"/>
              <a:t> and </a:t>
            </a:r>
            <a:r>
              <a:rPr lang="en-US" b="1" dirty="0">
                <a:solidFill>
                  <a:schemeClr val="accent6">
                    <a:lumMod val="75000"/>
                  </a:schemeClr>
                </a:solidFill>
              </a:rPr>
              <a:t>sharp nails</a:t>
            </a:r>
            <a:r>
              <a:rPr lang="en-US" b="1" dirty="0"/>
              <a:t>. </a:t>
            </a:r>
          </a:p>
          <a:p>
            <a:r>
              <a:rPr lang="en-US" dirty="0"/>
              <a:t>In one of his </a:t>
            </a:r>
            <a:r>
              <a:rPr lang="en-US" dirty="0" err="1"/>
              <a:t>matings</a:t>
            </a:r>
            <a:r>
              <a:rPr lang="en-US" dirty="0"/>
              <a:t> with a </a:t>
            </a:r>
            <a:r>
              <a:rPr lang="en-US" b="1" dirty="0" smtClean="0"/>
              <a:t>rough-furred, smooth-nailed </a:t>
            </a:r>
            <a:r>
              <a:rPr lang="en-US" b="1" dirty="0"/>
              <a:t>female</a:t>
            </a:r>
            <a:r>
              <a:rPr lang="en-US" dirty="0"/>
              <a:t>, </a:t>
            </a:r>
            <a:r>
              <a:rPr lang="en-US" dirty="0" smtClean="0"/>
              <a:t>the </a:t>
            </a:r>
            <a:r>
              <a:rPr lang="en-US" dirty="0"/>
              <a:t>following guinea piglets are produced</a:t>
            </a:r>
            <a:r>
              <a:rPr lang="en-US" dirty="0" smtClean="0"/>
              <a:t>:</a:t>
            </a:r>
          </a:p>
          <a:p>
            <a:r>
              <a:rPr lang="en-US" i="1" dirty="0" smtClean="0"/>
              <a:t>6 x rough fur, sharp nails; 3 x soft fur sharp nails. </a:t>
            </a:r>
          </a:p>
        </p:txBody>
      </p:sp>
      <p:sp>
        <p:nvSpPr>
          <p:cNvPr id="4" name="TextBox 3"/>
          <p:cNvSpPr txBox="1"/>
          <p:nvPr/>
        </p:nvSpPr>
        <p:spPr>
          <a:xfrm>
            <a:off x="5764963" y="2016127"/>
            <a:ext cx="3352800" cy="369332"/>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 </a:t>
            </a:r>
            <a:endParaRPr lang="en-US" dirty="0">
              <a:solidFill>
                <a:srgbClr val="FF0000"/>
              </a:solidFill>
            </a:endParaRPr>
          </a:p>
        </p:txBody>
      </p:sp>
      <p:sp>
        <p:nvSpPr>
          <p:cNvPr id="15" name="TextBox 14"/>
          <p:cNvSpPr txBox="1"/>
          <p:nvPr/>
        </p:nvSpPr>
        <p:spPr>
          <a:xfrm>
            <a:off x="297919" y="4594775"/>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533997908"/>
              </p:ext>
            </p:extLst>
          </p:nvPr>
        </p:nvGraphicFramePr>
        <p:xfrm>
          <a:off x="2629376" y="3761599"/>
          <a:ext cx="547094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6818"/>
                <a:gridCol w="1058564"/>
                <a:gridCol w="1125187"/>
                <a:gridCol w="1125187"/>
                <a:gridCol w="1125187"/>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sn</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41825" y="371950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0454" y="281569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7919" y="280359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15668" y="3190034"/>
            <a:ext cx="7603763" cy="369332"/>
          </a:xfrm>
          <a:prstGeom prst="rect">
            <a:avLst/>
          </a:prstGeom>
          <a:noFill/>
        </p:spPr>
        <p:txBody>
          <a:bodyPr wrap="square" rtlCol="0">
            <a:spAutoFit/>
          </a:bodyPr>
          <a:lstStyle/>
          <a:p>
            <a:r>
              <a:rPr lang="en-US" dirty="0" smtClean="0"/>
              <a:t>Genotype:                 </a:t>
            </a:r>
            <a:r>
              <a:rPr lang="en-US" dirty="0" err="1" smtClean="0"/>
              <a:t>ssnn</a:t>
            </a:r>
            <a:r>
              <a:rPr lang="en-US" dirty="0" smtClean="0"/>
              <a:t>                                            SSNN    or </a:t>
            </a:r>
            <a:r>
              <a:rPr lang="en-US" dirty="0" err="1" smtClean="0"/>
              <a:t>SsNN</a:t>
            </a:r>
            <a:r>
              <a:rPr lang="en-US" dirty="0" smtClean="0"/>
              <a:t>     or </a:t>
            </a:r>
            <a:r>
              <a:rPr lang="en-US" dirty="0" err="1" smtClean="0"/>
              <a:t>SsNn</a:t>
            </a:r>
            <a:endParaRPr lang="en-US" dirty="0"/>
          </a:p>
        </p:txBody>
      </p:sp>
      <p:sp>
        <p:nvSpPr>
          <p:cNvPr id="29" name="TextBox 28"/>
          <p:cNvSpPr txBox="1"/>
          <p:nvPr/>
        </p:nvSpPr>
        <p:spPr>
          <a:xfrm>
            <a:off x="893816" y="2750146"/>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93841" y="4764052"/>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57622" y="2750146"/>
            <a:ext cx="2382832" cy="338554"/>
          </a:xfrm>
          <a:prstGeom prst="rect">
            <a:avLst/>
          </a:prstGeom>
          <a:noFill/>
        </p:spPr>
        <p:txBody>
          <a:bodyPr wrap="square" rtlCol="0">
            <a:spAutoFit/>
          </a:bodyPr>
          <a:lstStyle/>
          <a:p>
            <a:pPr algn="ctr"/>
            <a:r>
              <a:rPr lang="en-US" sz="1600" i="1" dirty="0" smtClean="0"/>
              <a:t>Rough fur, smooth nails</a:t>
            </a:r>
            <a:endParaRPr lang="en-US" sz="1600" i="1" dirty="0"/>
          </a:p>
        </p:txBody>
      </p:sp>
      <p:sp>
        <p:nvSpPr>
          <p:cNvPr id="39" name="TextBox 38"/>
          <p:cNvSpPr txBox="1"/>
          <p:nvPr/>
        </p:nvSpPr>
        <p:spPr>
          <a:xfrm>
            <a:off x="5303034" y="2750146"/>
            <a:ext cx="2382832" cy="338554"/>
          </a:xfrm>
          <a:prstGeom prst="rect">
            <a:avLst/>
          </a:prstGeom>
          <a:noFill/>
        </p:spPr>
        <p:txBody>
          <a:bodyPr wrap="square" rtlCol="0">
            <a:spAutoFit/>
          </a:bodyPr>
          <a:lstStyle/>
          <a:p>
            <a:pPr algn="ctr"/>
            <a:r>
              <a:rPr lang="en-US" sz="1600" i="1" dirty="0" smtClean="0"/>
              <a:t>Soft fur, sharp nails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1355" y="2537052"/>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0808" y="2597578"/>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627034" y="4717886"/>
            <a:ext cx="4507434" cy="461665"/>
            <a:chOff x="3609109" y="4222466"/>
            <a:chExt cx="4507434" cy="461665"/>
          </a:xfrm>
        </p:grpSpPr>
        <p:sp>
          <p:nvSpPr>
            <p:cNvPr id="43" name="TextBox 42"/>
            <p:cNvSpPr txBox="1"/>
            <p:nvPr/>
          </p:nvSpPr>
          <p:spPr>
            <a:xfrm>
              <a:off x="5919979" y="4222466"/>
              <a:ext cx="1041129" cy="461665"/>
            </a:xfrm>
            <a:prstGeom prst="rect">
              <a:avLst/>
            </a:prstGeom>
            <a:noFill/>
          </p:spPr>
          <p:txBody>
            <a:bodyPr wrap="square" rtlCol="0">
              <a:spAutoFit/>
            </a:bodyPr>
            <a:lstStyle/>
            <a:p>
              <a:pPr algn="ctr"/>
              <a:r>
                <a:rPr lang="en-US" sz="1200" dirty="0" smtClean="0"/>
                <a:t>Rough fur</a:t>
              </a:r>
            </a:p>
            <a:p>
              <a:pPr algn="ctr"/>
              <a:r>
                <a:rPr lang="en-US" sz="1200" dirty="0" smtClean="0"/>
                <a:t>Sharp nails</a:t>
              </a:r>
              <a:endParaRPr lang="en-US" sz="1200" dirty="0"/>
            </a:p>
          </p:txBody>
        </p:sp>
        <p:sp>
          <p:nvSpPr>
            <p:cNvPr id="8" name="TextBox 7"/>
            <p:cNvSpPr txBox="1"/>
            <p:nvPr/>
          </p:nvSpPr>
          <p:spPr>
            <a:xfrm>
              <a:off x="3609109" y="4222466"/>
              <a:ext cx="1041129" cy="461665"/>
            </a:xfrm>
            <a:prstGeom prst="rect">
              <a:avLst/>
            </a:prstGeom>
            <a:noFill/>
          </p:spPr>
          <p:txBody>
            <a:bodyPr wrap="square" rtlCol="0">
              <a:spAutoFit/>
            </a:bodyPr>
            <a:lstStyle/>
            <a:p>
              <a:pPr algn="ctr"/>
              <a:r>
                <a:rPr lang="en-US" sz="1200" dirty="0" smtClean="0"/>
                <a:t>Soft fur</a:t>
              </a:r>
            </a:p>
            <a:p>
              <a:pPr algn="ctr"/>
              <a:r>
                <a:rPr lang="en-US" sz="1200" dirty="0" smtClean="0"/>
                <a:t>Sharp nails</a:t>
              </a:r>
              <a:endParaRPr lang="en-US" sz="1200" dirty="0"/>
            </a:p>
          </p:txBody>
        </p:sp>
        <p:sp>
          <p:nvSpPr>
            <p:cNvPr id="42" name="TextBox 41"/>
            <p:cNvSpPr txBox="1"/>
            <p:nvPr/>
          </p:nvSpPr>
          <p:spPr>
            <a:xfrm>
              <a:off x="4764544" y="4222466"/>
              <a:ext cx="1041129" cy="461665"/>
            </a:xfrm>
            <a:prstGeom prst="rect">
              <a:avLst/>
            </a:prstGeom>
            <a:noFill/>
          </p:spPr>
          <p:txBody>
            <a:bodyPr wrap="square" rtlCol="0">
              <a:spAutoFit/>
            </a:bodyPr>
            <a:lstStyle/>
            <a:p>
              <a:pPr algn="ctr"/>
              <a:r>
                <a:rPr lang="en-US" sz="1200" dirty="0" smtClean="0"/>
                <a:t>Soft fur</a:t>
              </a:r>
            </a:p>
            <a:p>
              <a:pPr algn="ctr"/>
              <a:r>
                <a:rPr lang="en-US" sz="1200" dirty="0" smtClean="0"/>
                <a:t>Smooth nails</a:t>
              </a:r>
              <a:endParaRPr lang="en-US" sz="1200" dirty="0"/>
            </a:p>
          </p:txBody>
        </p:sp>
        <p:sp>
          <p:nvSpPr>
            <p:cNvPr id="44" name="TextBox 43"/>
            <p:cNvSpPr txBox="1"/>
            <p:nvPr/>
          </p:nvSpPr>
          <p:spPr>
            <a:xfrm>
              <a:off x="7075414" y="4222466"/>
              <a:ext cx="1041129" cy="461665"/>
            </a:xfrm>
            <a:prstGeom prst="rect">
              <a:avLst/>
            </a:prstGeom>
            <a:noFill/>
          </p:spPr>
          <p:txBody>
            <a:bodyPr wrap="square" rtlCol="0">
              <a:spAutoFit/>
            </a:bodyPr>
            <a:lstStyle/>
            <a:p>
              <a:pPr algn="ctr"/>
              <a:r>
                <a:rPr lang="en-US" sz="1200" dirty="0" smtClean="0"/>
                <a:t>Rough fur</a:t>
              </a:r>
            </a:p>
            <a:p>
              <a:pPr algn="ctr"/>
              <a:r>
                <a:rPr lang="en-US" sz="1200" dirty="0" smtClean="0"/>
                <a:t>Smooth nails</a:t>
              </a:r>
              <a:endParaRPr lang="en-US" sz="1200" dirty="0"/>
            </a:p>
          </p:txBody>
        </p:sp>
      </p:grpSp>
      <p:sp>
        <p:nvSpPr>
          <p:cNvPr id="30"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2" name="Picture 31">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0323731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2395" y="495299"/>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3856" y="495299"/>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62600" y="571439"/>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3" name="Rectangle 2"/>
          <p:cNvSpPr/>
          <p:nvPr/>
        </p:nvSpPr>
        <p:spPr>
          <a:xfrm>
            <a:off x="76200" y="1181098"/>
            <a:ext cx="5670838" cy="1200329"/>
          </a:xfrm>
          <a:prstGeom prst="rect">
            <a:avLst/>
          </a:prstGeom>
        </p:spPr>
        <p:txBody>
          <a:bodyPr wrap="square">
            <a:spAutoFit/>
          </a:bodyPr>
          <a:lstStyle/>
          <a:p>
            <a:r>
              <a:rPr lang="en-US" b="1" dirty="0"/>
              <a:t>Sooty has </a:t>
            </a:r>
            <a:r>
              <a:rPr lang="en-US" b="1" dirty="0">
                <a:solidFill>
                  <a:schemeClr val="accent4">
                    <a:lumMod val="75000"/>
                  </a:schemeClr>
                </a:solidFill>
              </a:rPr>
              <a:t>soft fur</a:t>
            </a:r>
            <a:r>
              <a:rPr lang="en-US" b="1" dirty="0"/>
              <a:t> and </a:t>
            </a:r>
            <a:r>
              <a:rPr lang="en-US" b="1" dirty="0">
                <a:solidFill>
                  <a:schemeClr val="accent6">
                    <a:lumMod val="75000"/>
                  </a:schemeClr>
                </a:solidFill>
              </a:rPr>
              <a:t>sharp nails</a:t>
            </a:r>
            <a:r>
              <a:rPr lang="en-US" b="1" dirty="0"/>
              <a:t>. </a:t>
            </a:r>
          </a:p>
          <a:p>
            <a:r>
              <a:rPr lang="en-US" dirty="0"/>
              <a:t>In one of his </a:t>
            </a:r>
            <a:r>
              <a:rPr lang="en-US" dirty="0" err="1"/>
              <a:t>matings</a:t>
            </a:r>
            <a:r>
              <a:rPr lang="en-US" dirty="0"/>
              <a:t> with a </a:t>
            </a:r>
            <a:r>
              <a:rPr lang="en-US" b="1" dirty="0" smtClean="0"/>
              <a:t>rough-furred, smooth-nailed </a:t>
            </a:r>
            <a:r>
              <a:rPr lang="en-US" b="1" dirty="0"/>
              <a:t>female</a:t>
            </a:r>
            <a:r>
              <a:rPr lang="en-US" dirty="0"/>
              <a:t>, </a:t>
            </a:r>
            <a:r>
              <a:rPr lang="en-US" dirty="0" smtClean="0"/>
              <a:t>the </a:t>
            </a:r>
            <a:r>
              <a:rPr lang="en-US" dirty="0"/>
              <a:t>following guinea piglets are produced</a:t>
            </a:r>
            <a:r>
              <a:rPr lang="en-US" dirty="0" smtClean="0"/>
              <a:t>:</a:t>
            </a:r>
          </a:p>
          <a:p>
            <a:r>
              <a:rPr lang="en-US" b="1" i="1" dirty="0" smtClean="0">
                <a:solidFill>
                  <a:schemeClr val="accent2"/>
                </a:solidFill>
              </a:rPr>
              <a:t>6 x rough fur, sharp nails</a:t>
            </a:r>
            <a:r>
              <a:rPr lang="en-US" i="1" dirty="0" smtClean="0"/>
              <a:t>; </a:t>
            </a:r>
            <a:r>
              <a:rPr lang="en-US" b="1" i="1" dirty="0" smtClean="0">
                <a:solidFill>
                  <a:schemeClr val="accent2"/>
                </a:solidFill>
              </a:rPr>
              <a:t>3 x soft fur sharp nails</a:t>
            </a:r>
            <a:r>
              <a:rPr lang="en-US" i="1" dirty="0" smtClean="0"/>
              <a:t>. </a:t>
            </a:r>
          </a:p>
        </p:txBody>
      </p:sp>
      <p:sp>
        <p:nvSpPr>
          <p:cNvPr id="4" name="TextBox 3"/>
          <p:cNvSpPr txBox="1"/>
          <p:nvPr/>
        </p:nvSpPr>
        <p:spPr>
          <a:xfrm>
            <a:off x="5747038" y="2016006"/>
            <a:ext cx="3352800" cy="369332"/>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 </a:t>
            </a:r>
            <a:endParaRPr lang="en-US" dirty="0">
              <a:solidFill>
                <a:srgbClr val="FF0000"/>
              </a:solidFill>
            </a:endParaRPr>
          </a:p>
        </p:txBody>
      </p:sp>
      <p:sp>
        <p:nvSpPr>
          <p:cNvPr id="15" name="TextBox 14"/>
          <p:cNvSpPr txBox="1"/>
          <p:nvPr/>
        </p:nvSpPr>
        <p:spPr>
          <a:xfrm>
            <a:off x="279994" y="4594654"/>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3010860059"/>
              </p:ext>
            </p:extLst>
          </p:nvPr>
        </p:nvGraphicFramePr>
        <p:xfrm>
          <a:off x="2611451" y="3761478"/>
          <a:ext cx="547094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6818"/>
                <a:gridCol w="1058564"/>
                <a:gridCol w="1125187"/>
                <a:gridCol w="1125187"/>
                <a:gridCol w="1125187"/>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sn</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23900" y="3719383"/>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529" y="2815574"/>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79994" y="2803472"/>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997743" y="3189913"/>
            <a:ext cx="7603763" cy="369332"/>
          </a:xfrm>
          <a:prstGeom prst="rect">
            <a:avLst/>
          </a:prstGeom>
          <a:noFill/>
        </p:spPr>
        <p:txBody>
          <a:bodyPr wrap="square" rtlCol="0">
            <a:spAutoFit/>
          </a:bodyPr>
          <a:lstStyle/>
          <a:p>
            <a:r>
              <a:rPr lang="en-US" dirty="0" smtClean="0"/>
              <a:t>Genotype:                 </a:t>
            </a:r>
            <a:r>
              <a:rPr lang="en-US" dirty="0" err="1" smtClean="0"/>
              <a:t>ssnn</a:t>
            </a:r>
            <a:r>
              <a:rPr lang="en-US" dirty="0" smtClean="0"/>
              <a:t>                                            SSNN    or </a:t>
            </a:r>
            <a:r>
              <a:rPr lang="en-US" dirty="0" err="1" smtClean="0"/>
              <a:t>SsNN</a:t>
            </a:r>
            <a:r>
              <a:rPr lang="en-US" dirty="0" smtClean="0"/>
              <a:t>     or </a:t>
            </a:r>
            <a:r>
              <a:rPr lang="en-US" dirty="0" err="1" smtClean="0"/>
              <a:t>SsNn</a:t>
            </a:r>
            <a:endParaRPr lang="en-US" dirty="0"/>
          </a:p>
        </p:txBody>
      </p:sp>
      <p:sp>
        <p:nvSpPr>
          <p:cNvPr id="29" name="TextBox 28"/>
          <p:cNvSpPr txBox="1"/>
          <p:nvPr/>
        </p:nvSpPr>
        <p:spPr>
          <a:xfrm>
            <a:off x="875891" y="2750025"/>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75916" y="476393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39697" y="2750025"/>
            <a:ext cx="2382832" cy="338554"/>
          </a:xfrm>
          <a:prstGeom prst="rect">
            <a:avLst/>
          </a:prstGeom>
          <a:noFill/>
        </p:spPr>
        <p:txBody>
          <a:bodyPr wrap="square" rtlCol="0">
            <a:spAutoFit/>
          </a:bodyPr>
          <a:lstStyle/>
          <a:p>
            <a:pPr algn="ctr"/>
            <a:r>
              <a:rPr lang="en-US" sz="1600" i="1" dirty="0" smtClean="0"/>
              <a:t>Rough fur, smooth nails</a:t>
            </a:r>
            <a:endParaRPr lang="en-US" sz="1600" i="1" dirty="0"/>
          </a:p>
        </p:txBody>
      </p:sp>
      <p:sp>
        <p:nvSpPr>
          <p:cNvPr id="39" name="TextBox 38"/>
          <p:cNvSpPr txBox="1"/>
          <p:nvPr/>
        </p:nvSpPr>
        <p:spPr>
          <a:xfrm>
            <a:off x="5285109" y="2750025"/>
            <a:ext cx="2382832" cy="338554"/>
          </a:xfrm>
          <a:prstGeom prst="rect">
            <a:avLst/>
          </a:prstGeom>
          <a:noFill/>
        </p:spPr>
        <p:txBody>
          <a:bodyPr wrap="square" rtlCol="0">
            <a:spAutoFit/>
          </a:bodyPr>
          <a:lstStyle/>
          <a:p>
            <a:pPr algn="ctr"/>
            <a:r>
              <a:rPr lang="en-US" sz="1600" i="1" dirty="0" smtClean="0"/>
              <a:t>Soft fur, sharp nails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43430" y="2536931"/>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52883" y="2597457"/>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09109" y="4717765"/>
            <a:ext cx="1041129" cy="461665"/>
          </a:xfrm>
          <a:prstGeom prst="rect">
            <a:avLst/>
          </a:prstGeom>
          <a:noFill/>
        </p:spPr>
        <p:txBody>
          <a:bodyPr wrap="square" rtlCol="0">
            <a:spAutoFit/>
          </a:bodyPr>
          <a:lstStyle/>
          <a:p>
            <a:pPr algn="ctr"/>
            <a:r>
              <a:rPr lang="en-US" sz="1200" dirty="0" smtClean="0"/>
              <a:t>Soft fur</a:t>
            </a:r>
          </a:p>
          <a:p>
            <a:pPr algn="ctr"/>
            <a:r>
              <a:rPr lang="en-US" sz="1200" dirty="0" smtClean="0"/>
              <a:t>Sharp nails</a:t>
            </a:r>
            <a:endParaRPr lang="en-US" sz="1200" dirty="0"/>
          </a:p>
        </p:txBody>
      </p:sp>
      <p:sp>
        <p:nvSpPr>
          <p:cNvPr id="42" name="TextBox 41"/>
          <p:cNvSpPr txBox="1"/>
          <p:nvPr/>
        </p:nvSpPr>
        <p:spPr>
          <a:xfrm>
            <a:off x="4764544" y="4717765"/>
            <a:ext cx="1041129" cy="461665"/>
          </a:xfrm>
          <a:prstGeom prst="rect">
            <a:avLst/>
          </a:prstGeom>
          <a:noFill/>
        </p:spPr>
        <p:txBody>
          <a:bodyPr wrap="square" rtlCol="0">
            <a:spAutoFit/>
          </a:bodyPr>
          <a:lstStyle/>
          <a:p>
            <a:pPr algn="ctr"/>
            <a:r>
              <a:rPr lang="en-US" sz="1200" dirty="0" smtClean="0"/>
              <a:t>Soft fur</a:t>
            </a:r>
          </a:p>
          <a:p>
            <a:pPr algn="ctr"/>
            <a:r>
              <a:rPr lang="en-US" sz="1200" dirty="0" smtClean="0"/>
              <a:t>Smooth nails</a:t>
            </a:r>
            <a:endParaRPr lang="en-US" sz="1200" dirty="0"/>
          </a:p>
        </p:txBody>
      </p:sp>
      <p:sp>
        <p:nvSpPr>
          <p:cNvPr id="43" name="TextBox 42"/>
          <p:cNvSpPr txBox="1"/>
          <p:nvPr/>
        </p:nvSpPr>
        <p:spPr>
          <a:xfrm>
            <a:off x="5919979" y="4717765"/>
            <a:ext cx="1041129" cy="461665"/>
          </a:xfrm>
          <a:prstGeom prst="rect">
            <a:avLst/>
          </a:prstGeom>
          <a:noFill/>
        </p:spPr>
        <p:txBody>
          <a:bodyPr wrap="square" rtlCol="0">
            <a:spAutoFit/>
          </a:bodyPr>
          <a:lstStyle/>
          <a:p>
            <a:pPr algn="ctr"/>
            <a:r>
              <a:rPr lang="en-US" sz="1200" dirty="0" smtClean="0"/>
              <a:t>Rough fur</a:t>
            </a:r>
          </a:p>
          <a:p>
            <a:pPr algn="ctr"/>
            <a:r>
              <a:rPr lang="en-US" sz="1200" dirty="0" smtClean="0"/>
              <a:t>Sharp nails</a:t>
            </a:r>
            <a:endParaRPr lang="en-US" sz="1200" dirty="0"/>
          </a:p>
        </p:txBody>
      </p:sp>
      <p:sp>
        <p:nvSpPr>
          <p:cNvPr id="44" name="TextBox 43"/>
          <p:cNvSpPr txBox="1"/>
          <p:nvPr/>
        </p:nvSpPr>
        <p:spPr>
          <a:xfrm>
            <a:off x="7075414" y="4717765"/>
            <a:ext cx="1041129" cy="461665"/>
          </a:xfrm>
          <a:prstGeom prst="rect">
            <a:avLst/>
          </a:prstGeom>
          <a:noFill/>
        </p:spPr>
        <p:txBody>
          <a:bodyPr wrap="square" rtlCol="0">
            <a:spAutoFit/>
          </a:bodyPr>
          <a:lstStyle/>
          <a:p>
            <a:pPr algn="ctr"/>
            <a:r>
              <a:rPr lang="en-US" sz="1200" dirty="0" smtClean="0"/>
              <a:t>Rough fur</a:t>
            </a:r>
          </a:p>
          <a:p>
            <a:pPr algn="ctr"/>
            <a:r>
              <a:rPr lang="en-US" sz="1200" dirty="0" smtClean="0"/>
              <a:t>Smooth nails</a:t>
            </a:r>
            <a:endParaRPr lang="en-US" sz="1200" dirty="0"/>
          </a:p>
        </p:txBody>
      </p:sp>
      <p:sp>
        <p:nvSpPr>
          <p:cNvPr id="9" name="Multiply 8"/>
          <p:cNvSpPr/>
          <p:nvPr/>
        </p:nvSpPr>
        <p:spPr>
          <a:xfrm>
            <a:off x="4858642" y="3374579"/>
            <a:ext cx="762976" cy="1948711"/>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7214490" y="3404359"/>
            <a:ext cx="762976" cy="1948711"/>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Brace 45"/>
          <p:cNvSpPr/>
          <p:nvPr/>
        </p:nvSpPr>
        <p:spPr>
          <a:xfrm rot="16200000">
            <a:off x="5158017" y="3801807"/>
            <a:ext cx="297440" cy="31025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590800" y="5501790"/>
            <a:ext cx="5638800" cy="646331"/>
          </a:xfrm>
          <a:prstGeom prst="rect">
            <a:avLst/>
          </a:prstGeom>
          <a:noFill/>
        </p:spPr>
        <p:txBody>
          <a:bodyPr wrap="square" rtlCol="0">
            <a:spAutoFit/>
          </a:bodyPr>
          <a:lstStyle/>
          <a:p>
            <a:pPr algn="ctr"/>
            <a:r>
              <a:rPr lang="en-US" dirty="0" smtClean="0"/>
              <a:t>Only these two phenotypes have been produced. </a:t>
            </a:r>
          </a:p>
          <a:p>
            <a:pPr algn="ctr"/>
            <a:r>
              <a:rPr lang="en-US" dirty="0" smtClean="0"/>
              <a:t>Sooty has only produced </a:t>
            </a:r>
            <a:r>
              <a:rPr lang="en-US" dirty="0" smtClean="0">
                <a:solidFill>
                  <a:schemeClr val="accent6"/>
                </a:solidFill>
              </a:rPr>
              <a:t>SN</a:t>
            </a:r>
            <a:r>
              <a:rPr lang="en-US" dirty="0" smtClean="0"/>
              <a:t> and </a:t>
            </a:r>
            <a:r>
              <a:rPr lang="en-US" dirty="0" err="1" smtClean="0">
                <a:solidFill>
                  <a:schemeClr val="accent6"/>
                </a:solidFill>
              </a:rPr>
              <a:t>sN</a:t>
            </a:r>
            <a:r>
              <a:rPr lang="en-US" dirty="0" smtClean="0">
                <a:solidFill>
                  <a:schemeClr val="accent6"/>
                </a:solidFill>
              </a:rPr>
              <a:t> gametes</a:t>
            </a:r>
            <a:r>
              <a:rPr lang="en-US" dirty="0" smtClean="0"/>
              <a:t>. </a:t>
            </a:r>
          </a:p>
        </p:txBody>
      </p:sp>
      <p:sp>
        <p:nvSpPr>
          <p:cNvPr id="32"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3" name="Picture 32">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26827543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64725" y="520699"/>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1526" y="507999"/>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44930" y="596839"/>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smtClean="0">
                <a:solidFill>
                  <a:schemeClr val="accent4">
                    <a:lumMod val="75000"/>
                  </a:schemeClr>
                </a:solidFill>
              </a:rPr>
              <a:t>S = soft fur           s = rough fur</a:t>
            </a:r>
          </a:p>
          <a:p>
            <a:r>
              <a:rPr lang="en-US" sz="1400" dirty="0" smtClean="0">
                <a:solidFill>
                  <a:schemeClr val="accent6"/>
                </a:solidFill>
              </a:rPr>
              <a:t>N = sharp nails    n = smooth nails</a:t>
            </a:r>
          </a:p>
        </p:txBody>
      </p:sp>
      <p:sp>
        <p:nvSpPr>
          <p:cNvPr id="3" name="Rectangle 2"/>
          <p:cNvSpPr/>
          <p:nvPr/>
        </p:nvSpPr>
        <p:spPr>
          <a:xfrm>
            <a:off x="58530" y="1206498"/>
            <a:ext cx="5670838" cy="1200329"/>
          </a:xfrm>
          <a:prstGeom prst="rect">
            <a:avLst/>
          </a:prstGeom>
        </p:spPr>
        <p:txBody>
          <a:bodyPr wrap="square">
            <a:spAutoFit/>
          </a:bodyPr>
          <a:lstStyle/>
          <a:p>
            <a:r>
              <a:rPr lang="en-US" b="1" dirty="0"/>
              <a:t>Sooty has </a:t>
            </a:r>
            <a:r>
              <a:rPr lang="en-US" b="1" dirty="0">
                <a:solidFill>
                  <a:schemeClr val="accent4">
                    <a:lumMod val="75000"/>
                  </a:schemeClr>
                </a:solidFill>
              </a:rPr>
              <a:t>soft fur</a:t>
            </a:r>
            <a:r>
              <a:rPr lang="en-US" b="1" dirty="0"/>
              <a:t> and </a:t>
            </a:r>
            <a:r>
              <a:rPr lang="en-US" b="1" dirty="0">
                <a:solidFill>
                  <a:schemeClr val="accent6">
                    <a:lumMod val="75000"/>
                  </a:schemeClr>
                </a:solidFill>
              </a:rPr>
              <a:t>sharp nails</a:t>
            </a:r>
            <a:r>
              <a:rPr lang="en-US" b="1" dirty="0"/>
              <a:t>. </a:t>
            </a:r>
          </a:p>
          <a:p>
            <a:r>
              <a:rPr lang="en-US" dirty="0"/>
              <a:t>In one of his </a:t>
            </a:r>
            <a:r>
              <a:rPr lang="en-US" dirty="0" err="1"/>
              <a:t>matings</a:t>
            </a:r>
            <a:r>
              <a:rPr lang="en-US" dirty="0"/>
              <a:t> with a </a:t>
            </a:r>
            <a:r>
              <a:rPr lang="en-US" b="1" dirty="0" smtClean="0"/>
              <a:t>rough-furred, smooth-nailed </a:t>
            </a:r>
            <a:r>
              <a:rPr lang="en-US" b="1" dirty="0"/>
              <a:t>female</a:t>
            </a:r>
            <a:r>
              <a:rPr lang="en-US" dirty="0"/>
              <a:t>, </a:t>
            </a:r>
            <a:r>
              <a:rPr lang="en-US" dirty="0" smtClean="0"/>
              <a:t>the </a:t>
            </a:r>
            <a:r>
              <a:rPr lang="en-US" dirty="0"/>
              <a:t>following guinea piglets are produced</a:t>
            </a:r>
            <a:r>
              <a:rPr lang="en-US" dirty="0" smtClean="0"/>
              <a:t>:</a:t>
            </a:r>
          </a:p>
          <a:p>
            <a:r>
              <a:rPr lang="en-US" b="1" i="1" dirty="0" smtClean="0">
                <a:solidFill>
                  <a:schemeClr val="accent2"/>
                </a:solidFill>
              </a:rPr>
              <a:t>6 x rough fur, sharp nails</a:t>
            </a:r>
            <a:r>
              <a:rPr lang="en-US" i="1" dirty="0" smtClean="0"/>
              <a:t>; </a:t>
            </a:r>
            <a:r>
              <a:rPr lang="en-US" b="1" i="1" dirty="0" smtClean="0">
                <a:solidFill>
                  <a:schemeClr val="accent2"/>
                </a:solidFill>
              </a:rPr>
              <a:t>3 x soft fur sharp nails</a:t>
            </a:r>
            <a:r>
              <a:rPr lang="en-US" i="1" dirty="0" smtClean="0"/>
              <a:t>. </a:t>
            </a:r>
          </a:p>
        </p:txBody>
      </p:sp>
      <p:sp>
        <p:nvSpPr>
          <p:cNvPr id="4" name="TextBox 3"/>
          <p:cNvSpPr txBox="1"/>
          <p:nvPr/>
        </p:nvSpPr>
        <p:spPr>
          <a:xfrm>
            <a:off x="5729368" y="2041406"/>
            <a:ext cx="3352800" cy="369332"/>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 </a:t>
            </a:r>
            <a:endParaRPr lang="en-US" dirty="0">
              <a:solidFill>
                <a:srgbClr val="FF0000"/>
              </a:solidFill>
            </a:endParaRPr>
          </a:p>
        </p:txBody>
      </p:sp>
      <p:sp>
        <p:nvSpPr>
          <p:cNvPr id="15" name="TextBox 14"/>
          <p:cNvSpPr txBox="1"/>
          <p:nvPr/>
        </p:nvSpPr>
        <p:spPr>
          <a:xfrm>
            <a:off x="262324" y="4620054"/>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3591437935"/>
              </p:ext>
            </p:extLst>
          </p:nvPr>
        </p:nvGraphicFramePr>
        <p:xfrm>
          <a:off x="2593781" y="3786878"/>
          <a:ext cx="547094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36818"/>
                <a:gridCol w="1058564"/>
                <a:gridCol w="1125187"/>
                <a:gridCol w="1125187"/>
                <a:gridCol w="1125187"/>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Sn</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i="1" dirty="0" err="1" smtClean="0">
                          <a:solidFill>
                            <a:schemeClr val="accent4"/>
                          </a:solidFill>
                        </a:rPr>
                        <a:t>sn</a:t>
                      </a:r>
                      <a:endParaRPr lang="en-US" sz="2400" i="1"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sn</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ssnn</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06230" y="3744783"/>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4859" y="2840974"/>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62324" y="2828872"/>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980073" y="3215313"/>
            <a:ext cx="7603763" cy="369332"/>
          </a:xfrm>
          <a:prstGeom prst="rect">
            <a:avLst/>
          </a:prstGeom>
          <a:noFill/>
        </p:spPr>
        <p:txBody>
          <a:bodyPr wrap="square" rtlCol="0">
            <a:spAutoFit/>
          </a:bodyPr>
          <a:lstStyle/>
          <a:p>
            <a:r>
              <a:rPr lang="en-US" dirty="0" smtClean="0"/>
              <a:t>Genotype:                 </a:t>
            </a:r>
            <a:r>
              <a:rPr lang="en-US" dirty="0" err="1" smtClean="0"/>
              <a:t>ssnn</a:t>
            </a:r>
            <a:r>
              <a:rPr lang="en-US" dirty="0" smtClean="0"/>
              <a:t>                                            SSNN    or </a:t>
            </a:r>
            <a:r>
              <a:rPr lang="en-US" dirty="0" err="1" smtClean="0"/>
              <a:t>SsNN</a:t>
            </a:r>
            <a:r>
              <a:rPr lang="en-US" dirty="0" smtClean="0"/>
              <a:t>     or </a:t>
            </a:r>
            <a:r>
              <a:rPr lang="en-US" dirty="0" err="1" smtClean="0"/>
              <a:t>SsNn</a:t>
            </a:r>
            <a:endParaRPr lang="en-US" dirty="0"/>
          </a:p>
        </p:txBody>
      </p:sp>
      <p:sp>
        <p:nvSpPr>
          <p:cNvPr id="29" name="TextBox 28"/>
          <p:cNvSpPr txBox="1"/>
          <p:nvPr/>
        </p:nvSpPr>
        <p:spPr>
          <a:xfrm>
            <a:off x="858221" y="2775425"/>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58246" y="478933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22027" y="2775425"/>
            <a:ext cx="2382832" cy="338554"/>
          </a:xfrm>
          <a:prstGeom prst="rect">
            <a:avLst/>
          </a:prstGeom>
          <a:noFill/>
        </p:spPr>
        <p:txBody>
          <a:bodyPr wrap="square" rtlCol="0">
            <a:spAutoFit/>
          </a:bodyPr>
          <a:lstStyle/>
          <a:p>
            <a:pPr algn="ctr"/>
            <a:r>
              <a:rPr lang="en-US" sz="1600" i="1" dirty="0" smtClean="0"/>
              <a:t>Rough fur, smooth nails</a:t>
            </a:r>
            <a:endParaRPr lang="en-US" sz="1600" i="1" dirty="0"/>
          </a:p>
        </p:txBody>
      </p:sp>
      <p:sp>
        <p:nvSpPr>
          <p:cNvPr id="39" name="TextBox 38"/>
          <p:cNvSpPr txBox="1"/>
          <p:nvPr/>
        </p:nvSpPr>
        <p:spPr>
          <a:xfrm>
            <a:off x="5267439" y="2775425"/>
            <a:ext cx="2382832" cy="338554"/>
          </a:xfrm>
          <a:prstGeom prst="rect">
            <a:avLst/>
          </a:prstGeom>
          <a:noFill/>
        </p:spPr>
        <p:txBody>
          <a:bodyPr wrap="square" rtlCol="0">
            <a:spAutoFit/>
          </a:bodyPr>
          <a:lstStyle/>
          <a:p>
            <a:pPr algn="ctr"/>
            <a:r>
              <a:rPr lang="en-US" sz="1600" i="1" dirty="0" smtClean="0"/>
              <a:t>Soft fur, sharp nails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5760" y="2562331"/>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5213" y="2622857"/>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91439" y="4743165"/>
            <a:ext cx="1041129" cy="461665"/>
          </a:xfrm>
          <a:prstGeom prst="rect">
            <a:avLst/>
          </a:prstGeom>
          <a:noFill/>
        </p:spPr>
        <p:txBody>
          <a:bodyPr wrap="square" rtlCol="0">
            <a:spAutoFit/>
          </a:bodyPr>
          <a:lstStyle/>
          <a:p>
            <a:pPr algn="ctr"/>
            <a:r>
              <a:rPr lang="en-US" sz="1200" dirty="0" smtClean="0"/>
              <a:t>Soft fur</a:t>
            </a:r>
          </a:p>
          <a:p>
            <a:pPr algn="ctr"/>
            <a:r>
              <a:rPr lang="en-US" sz="1200" dirty="0" smtClean="0"/>
              <a:t>Sharp nails</a:t>
            </a:r>
            <a:endParaRPr lang="en-US" sz="1200" dirty="0"/>
          </a:p>
        </p:txBody>
      </p:sp>
      <p:sp>
        <p:nvSpPr>
          <p:cNvPr id="42" name="TextBox 41"/>
          <p:cNvSpPr txBox="1"/>
          <p:nvPr/>
        </p:nvSpPr>
        <p:spPr>
          <a:xfrm>
            <a:off x="4746874" y="4743165"/>
            <a:ext cx="1041129" cy="461665"/>
          </a:xfrm>
          <a:prstGeom prst="rect">
            <a:avLst/>
          </a:prstGeom>
          <a:noFill/>
        </p:spPr>
        <p:txBody>
          <a:bodyPr wrap="square" rtlCol="0">
            <a:spAutoFit/>
          </a:bodyPr>
          <a:lstStyle/>
          <a:p>
            <a:pPr algn="ctr"/>
            <a:r>
              <a:rPr lang="en-US" sz="1200" dirty="0" smtClean="0"/>
              <a:t>Soft fur</a:t>
            </a:r>
          </a:p>
          <a:p>
            <a:pPr algn="ctr"/>
            <a:r>
              <a:rPr lang="en-US" sz="1200" dirty="0" smtClean="0"/>
              <a:t>Smooth nails</a:t>
            </a:r>
            <a:endParaRPr lang="en-US" sz="1200" dirty="0"/>
          </a:p>
        </p:txBody>
      </p:sp>
      <p:sp>
        <p:nvSpPr>
          <p:cNvPr id="43" name="TextBox 42"/>
          <p:cNvSpPr txBox="1"/>
          <p:nvPr/>
        </p:nvSpPr>
        <p:spPr>
          <a:xfrm>
            <a:off x="5902309" y="4743165"/>
            <a:ext cx="1041129" cy="461665"/>
          </a:xfrm>
          <a:prstGeom prst="rect">
            <a:avLst/>
          </a:prstGeom>
          <a:noFill/>
        </p:spPr>
        <p:txBody>
          <a:bodyPr wrap="square" rtlCol="0">
            <a:spAutoFit/>
          </a:bodyPr>
          <a:lstStyle/>
          <a:p>
            <a:pPr algn="ctr"/>
            <a:r>
              <a:rPr lang="en-US" sz="1200" dirty="0" smtClean="0"/>
              <a:t>Rough fur</a:t>
            </a:r>
          </a:p>
          <a:p>
            <a:pPr algn="ctr"/>
            <a:r>
              <a:rPr lang="en-US" sz="1200" dirty="0" smtClean="0"/>
              <a:t>Sharp nails</a:t>
            </a:r>
            <a:endParaRPr lang="en-US" sz="1200" dirty="0"/>
          </a:p>
        </p:txBody>
      </p:sp>
      <p:sp>
        <p:nvSpPr>
          <p:cNvPr id="44" name="TextBox 43"/>
          <p:cNvSpPr txBox="1"/>
          <p:nvPr/>
        </p:nvSpPr>
        <p:spPr>
          <a:xfrm>
            <a:off x="7057744" y="4743165"/>
            <a:ext cx="1041129" cy="461665"/>
          </a:xfrm>
          <a:prstGeom prst="rect">
            <a:avLst/>
          </a:prstGeom>
          <a:noFill/>
        </p:spPr>
        <p:txBody>
          <a:bodyPr wrap="square" rtlCol="0">
            <a:spAutoFit/>
          </a:bodyPr>
          <a:lstStyle/>
          <a:p>
            <a:pPr algn="ctr"/>
            <a:r>
              <a:rPr lang="en-US" sz="1200" dirty="0" smtClean="0"/>
              <a:t>Rough fur</a:t>
            </a:r>
          </a:p>
          <a:p>
            <a:pPr algn="ctr"/>
            <a:r>
              <a:rPr lang="en-US" sz="1200" dirty="0" smtClean="0"/>
              <a:t>Smooth nails</a:t>
            </a:r>
            <a:endParaRPr lang="en-US" sz="1200" dirty="0"/>
          </a:p>
        </p:txBody>
      </p:sp>
      <p:sp>
        <p:nvSpPr>
          <p:cNvPr id="9" name="Multiply 8"/>
          <p:cNvSpPr/>
          <p:nvPr/>
        </p:nvSpPr>
        <p:spPr>
          <a:xfrm>
            <a:off x="4840972" y="3399979"/>
            <a:ext cx="762976" cy="1948711"/>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7196820" y="3429759"/>
            <a:ext cx="762976" cy="1948711"/>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573130" y="5229750"/>
            <a:ext cx="5638800" cy="1497769"/>
            <a:chOff x="2590800" y="4709051"/>
            <a:chExt cx="5638800" cy="1497769"/>
          </a:xfrm>
        </p:grpSpPr>
        <p:sp>
          <p:nvSpPr>
            <p:cNvPr id="46" name="Left Brace 45"/>
            <p:cNvSpPr/>
            <p:nvPr/>
          </p:nvSpPr>
          <p:spPr>
            <a:xfrm rot="16200000">
              <a:off x="5158017" y="3306508"/>
              <a:ext cx="297440" cy="31025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590800" y="5006491"/>
              <a:ext cx="5638800" cy="1200329"/>
            </a:xfrm>
            <a:prstGeom prst="rect">
              <a:avLst/>
            </a:prstGeom>
            <a:noFill/>
          </p:spPr>
          <p:txBody>
            <a:bodyPr wrap="square" rtlCol="0">
              <a:spAutoFit/>
            </a:bodyPr>
            <a:lstStyle/>
            <a:p>
              <a:pPr algn="ctr"/>
              <a:r>
                <a:rPr lang="en-US" dirty="0" smtClean="0"/>
                <a:t>Only these two phenotypes have been produced. </a:t>
              </a:r>
            </a:p>
            <a:p>
              <a:pPr algn="ctr"/>
              <a:r>
                <a:rPr lang="en-US" dirty="0" smtClean="0"/>
                <a:t>Sooty has only produced </a:t>
              </a:r>
              <a:r>
                <a:rPr lang="en-US" dirty="0" smtClean="0">
                  <a:solidFill>
                    <a:schemeClr val="accent6"/>
                  </a:solidFill>
                </a:rPr>
                <a:t>SN</a:t>
              </a:r>
              <a:r>
                <a:rPr lang="en-US" dirty="0" smtClean="0"/>
                <a:t> and </a:t>
              </a:r>
              <a:r>
                <a:rPr lang="en-US" dirty="0" err="1" smtClean="0">
                  <a:solidFill>
                    <a:schemeClr val="accent6"/>
                  </a:solidFill>
                </a:rPr>
                <a:t>sN</a:t>
              </a:r>
              <a:r>
                <a:rPr lang="en-US" dirty="0" smtClean="0">
                  <a:solidFill>
                    <a:schemeClr val="accent6"/>
                  </a:solidFill>
                </a:rPr>
                <a:t> gametes</a:t>
              </a:r>
              <a:r>
                <a:rPr lang="en-US" dirty="0" smtClean="0"/>
                <a:t>. </a:t>
              </a:r>
            </a:p>
            <a:p>
              <a:pPr algn="ctr"/>
              <a:endParaRPr lang="en-US" dirty="0"/>
            </a:p>
            <a:p>
              <a:pPr algn="ctr"/>
              <a:r>
                <a:rPr lang="en-US" b="1" dirty="0" smtClean="0"/>
                <a:t>It is most likely that his genotype is </a:t>
              </a:r>
              <a:r>
                <a:rPr lang="en-US" b="1" dirty="0" err="1" smtClean="0">
                  <a:solidFill>
                    <a:srgbClr val="FF0000"/>
                  </a:solidFill>
                </a:rPr>
                <a:t>SsNN</a:t>
              </a:r>
              <a:r>
                <a:rPr lang="en-US" b="1" dirty="0" smtClean="0"/>
                <a:t>. </a:t>
              </a:r>
            </a:p>
          </p:txBody>
        </p:sp>
      </p:grpSp>
      <p:sp>
        <p:nvSpPr>
          <p:cNvPr id="33"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spTree>
    <p:extLst>
      <p:ext uri="{BB962C8B-B14F-4D97-AF65-F5344CB8AC3E}">
        <p14:creationId xmlns:p14="http://schemas.microsoft.com/office/powerpoint/2010/main" val="5154791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5775" y="508000"/>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524" y="508000"/>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85980" y="584140"/>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a:solidFill>
                  <a:schemeClr val="accent5"/>
                </a:solidFill>
              </a:rPr>
              <a:t>R = round ears       </a:t>
            </a:r>
            <a:r>
              <a:rPr lang="en-US" sz="1400" dirty="0" smtClean="0">
                <a:solidFill>
                  <a:schemeClr val="accent5"/>
                </a:solidFill>
              </a:rPr>
              <a:t>r </a:t>
            </a:r>
            <a:r>
              <a:rPr lang="en-US" sz="1400" dirty="0">
                <a:solidFill>
                  <a:schemeClr val="accent5"/>
                </a:solidFill>
              </a:rPr>
              <a:t>= pointy ears</a:t>
            </a:r>
          </a:p>
          <a:p>
            <a:r>
              <a:rPr lang="en-US" sz="1400" dirty="0">
                <a:solidFill>
                  <a:schemeClr val="accent3"/>
                </a:solidFill>
              </a:rPr>
              <a:t>L = long whiskers  </a:t>
            </a:r>
            <a:r>
              <a:rPr lang="en-US" sz="1400" dirty="0" smtClean="0">
                <a:solidFill>
                  <a:schemeClr val="accent3"/>
                </a:solidFill>
              </a:rPr>
              <a:t>l </a:t>
            </a:r>
            <a:r>
              <a:rPr lang="en-US" sz="1400" dirty="0">
                <a:solidFill>
                  <a:schemeClr val="accent3"/>
                </a:solidFill>
              </a:rPr>
              <a:t>= short whiskers</a:t>
            </a:r>
          </a:p>
        </p:txBody>
      </p:sp>
      <p:sp>
        <p:nvSpPr>
          <p:cNvPr id="4" name="TextBox 3"/>
          <p:cNvSpPr txBox="1"/>
          <p:nvPr/>
        </p:nvSpPr>
        <p:spPr>
          <a:xfrm>
            <a:off x="251980" y="1199693"/>
            <a:ext cx="5011530" cy="646331"/>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a:t>
            </a:r>
          </a:p>
          <a:p>
            <a:r>
              <a:rPr lang="en-US" dirty="0" smtClean="0">
                <a:solidFill>
                  <a:schemeClr val="tx2"/>
                </a:solidFill>
              </a:rPr>
              <a:t>Offspring = five with pointy ears and long whiskers </a:t>
            </a:r>
            <a:endParaRPr lang="en-US" dirty="0">
              <a:solidFill>
                <a:schemeClr val="tx2"/>
              </a:solidFill>
            </a:endParaRPr>
          </a:p>
        </p:txBody>
      </p:sp>
      <p:sp>
        <p:nvSpPr>
          <p:cNvPr id="15" name="TextBox 14"/>
          <p:cNvSpPr txBox="1"/>
          <p:nvPr/>
        </p:nvSpPr>
        <p:spPr>
          <a:xfrm>
            <a:off x="303374" y="4017480"/>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17" name="TextBox 16"/>
          <p:cNvSpPr txBox="1"/>
          <p:nvPr/>
        </p:nvSpPr>
        <p:spPr>
          <a:xfrm>
            <a:off x="747280" y="3142209"/>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5909" y="2238400"/>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3374" y="2226298"/>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21123" y="2612739"/>
            <a:ext cx="7603763" cy="369332"/>
          </a:xfrm>
          <a:prstGeom prst="rect">
            <a:avLst/>
          </a:prstGeom>
          <a:noFill/>
        </p:spPr>
        <p:txBody>
          <a:bodyPr wrap="square" rtlCol="0">
            <a:spAutoFit/>
          </a:bodyPr>
          <a:lstStyle/>
          <a:p>
            <a:r>
              <a:rPr lang="en-US" dirty="0" smtClean="0"/>
              <a:t>Genotype:  </a:t>
            </a:r>
            <a:endParaRPr lang="en-US" dirty="0"/>
          </a:p>
        </p:txBody>
      </p:sp>
      <p:sp>
        <p:nvSpPr>
          <p:cNvPr id="29" name="TextBox 28"/>
          <p:cNvSpPr txBox="1"/>
          <p:nvPr/>
        </p:nvSpPr>
        <p:spPr>
          <a:xfrm>
            <a:off x="899271" y="2172851"/>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99296" y="4186757"/>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63077" y="2172851"/>
            <a:ext cx="2382832" cy="338554"/>
          </a:xfrm>
          <a:prstGeom prst="rect">
            <a:avLst/>
          </a:prstGeom>
          <a:noFill/>
        </p:spPr>
        <p:txBody>
          <a:bodyPr wrap="square" rtlCol="0">
            <a:spAutoFit/>
          </a:bodyPr>
          <a:lstStyle/>
          <a:p>
            <a:pPr algn="ctr"/>
            <a:r>
              <a:rPr lang="en-US" sz="1600" i="1" dirty="0" smtClean="0"/>
              <a:t>Pointy ears, short whiskers</a:t>
            </a:r>
            <a:endParaRPr lang="en-US" sz="1600" i="1" dirty="0"/>
          </a:p>
        </p:txBody>
      </p:sp>
      <p:sp>
        <p:nvSpPr>
          <p:cNvPr id="39" name="TextBox 38"/>
          <p:cNvSpPr txBox="1"/>
          <p:nvPr/>
        </p:nvSpPr>
        <p:spPr>
          <a:xfrm>
            <a:off x="5308489" y="2172851"/>
            <a:ext cx="2382832" cy="338554"/>
          </a:xfrm>
          <a:prstGeom prst="rect">
            <a:avLst/>
          </a:prstGeom>
          <a:noFill/>
        </p:spPr>
        <p:txBody>
          <a:bodyPr wrap="square" rtlCol="0">
            <a:spAutoFit/>
          </a:bodyPr>
          <a:lstStyle/>
          <a:p>
            <a:pPr algn="ctr"/>
            <a:r>
              <a:rPr lang="en-US" sz="1600" i="1" dirty="0" smtClean="0"/>
              <a:t>Pointy ears, long whiskers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6810" y="1959757"/>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263" y="2020283"/>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28" name="Picture 2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6794849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5775" y="495300"/>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9524" y="495300"/>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85980" y="571440"/>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a:solidFill>
                  <a:schemeClr val="accent5"/>
                </a:solidFill>
              </a:rPr>
              <a:t>R = round ears       </a:t>
            </a:r>
            <a:r>
              <a:rPr lang="en-US" sz="1400" dirty="0" smtClean="0">
                <a:solidFill>
                  <a:schemeClr val="accent5"/>
                </a:solidFill>
              </a:rPr>
              <a:t>r </a:t>
            </a:r>
            <a:r>
              <a:rPr lang="en-US" sz="1400" dirty="0">
                <a:solidFill>
                  <a:schemeClr val="accent5"/>
                </a:solidFill>
              </a:rPr>
              <a:t>= pointy ears</a:t>
            </a:r>
          </a:p>
          <a:p>
            <a:r>
              <a:rPr lang="en-US" sz="1400" dirty="0">
                <a:solidFill>
                  <a:schemeClr val="accent3"/>
                </a:solidFill>
              </a:rPr>
              <a:t>L = long whiskers  </a:t>
            </a:r>
            <a:r>
              <a:rPr lang="en-US" sz="1400" dirty="0" smtClean="0">
                <a:solidFill>
                  <a:schemeClr val="accent3"/>
                </a:solidFill>
              </a:rPr>
              <a:t>l </a:t>
            </a:r>
            <a:r>
              <a:rPr lang="en-US" sz="1400" dirty="0">
                <a:solidFill>
                  <a:schemeClr val="accent3"/>
                </a:solidFill>
              </a:rPr>
              <a:t>= short whiskers</a:t>
            </a:r>
          </a:p>
        </p:txBody>
      </p:sp>
      <p:sp>
        <p:nvSpPr>
          <p:cNvPr id="4" name="TextBox 3"/>
          <p:cNvSpPr txBox="1"/>
          <p:nvPr/>
        </p:nvSpPr>
        <p:spPr>
          <a:xfrm>
            <a:off x="251980" y="1186993"/>
            <a:ext cx="5011530" cy="646331"/>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a:t>
            </a:r>
          </a:p>
          <a:p>
            <a:r>
              <a:rPr lang="en-US" dirty="0" smtClean="0">
                <a:solidFill>
                  <a:schemeClr val="tx2"/>
                </a:solidFill>
              </a:rPr>
              <a:t>Offspring = five with pointy ears and long whiskers </a:t>
            </a:r>
            <a:endParaRPr lang="en-US" dirty="0">
              <a:solidFill>
                <a:schemeClr val="tx2"/>
              </a:solidFill>
            </a:endParaRPr>
          </a:p>
        </p:txBody>
      </p:sp>
      <p:sp>
        <p:nvSpPr>
          <p:cNvPr id="15" name="TextBox 14"/>
          <p:cNvSpPr txBox="1"/>
          <p:nvPr/>
        </p:nvSpPr>
        <p:spPr>
          <a:xfrm>
            <a:off x="303374" y="4004780"/>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299712776"/>
              </p:ext>
            </p:extLst>
          </p:nvPr>
        </p:nvGraphicFramePr>
        <p:xfrm>
          <a:off x="2634831" y="3171604"/>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rl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47280" y="3129509"/>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5909" y="2225700"/>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3374" y="2213598"/>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21123" y="2600039"/>
            <a:ext cx="7603763" cy="369332"/>
          </a:xfrm>
          <a:prstGeom prst="rect">
            <a:avLst/>
          </a:prstGeom>
          <a:noFill/>
        </p:spPr>
        <p:txBody>
          <a:bodyPr wrap="square" rtlCol="0">
            <a:spAutoFit/>
          </a:bodyPr>
          <a:lstStyle/>
          <a:p>
            <a:r>
              <a:rPr lang="en-US" dirty="0" smtClean="0"/>
              <a:t>Genotype:                 </a:t>
            </a:r>
            <a:r>
              <a:rPr lang="en-US" dirty="0" err="1" smtClean="0"/>
              <a:t>rrll</a:t>
            </a:r>
            <a:r>
              <a:rPr lang="en-US" dirty="0" smtClean="0"/>
              <a:t>                                                </a:t>
            </a:r>
            <a:r>
              <a:rPr lang="en-US" dirty="0" err="1" smtClean="0"/>
              <a:t>rrLL</a:t>
            </a:r>
            <a:r>
              <a:rPr lang="en-US" dirty="0" smtClean="0"/>
              <a:t>   or     </a:t>
            </a:r>
            <a:r>
              <a:rPr lang="en-US" dirty="0" err="1" smtClean="0"/>
              <a:t>rrLl</a:t>
            </a:r>
            <a:endParaRPr lang="en-US" dirty="0"/>
          </a:p>
        </p:txBody>
      </p:sp>
      <p:sp>
        <p:nvSpPr>
          <p:cNvPr id="29" name="TextBox 28"/>
          <p:cNvSpPr txBox="1"/>
          <p:nvPr/>
        </p:nvSpPr>
        <p:spPr>
          <a:xfrm>
            <a:off x="899271" y="2160151"/>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99296" y="4174057"/>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63077" y="2160151"/>
            <a:ext cx="2382832" cy="338554"/>
          </a:xfrm>
          <a:prstGeom prst="rect">
            <a:avLst/>
          </a:prstGeom>
          <a:noFill/>
        </p:spPr>
        <p:txBody>
          <a:bodyPr wrap="square" rtlCol="0">
            <a:spAutoFit/>
          </a:bodyPr>
          <a:lstStyle/>
          <a:p>
            <a:pPr algn="ctr"/>
            <a:r>
              <a:rPr lang="en-US" sz="1600" i="1" dirty="0" smtClean="0"/>
              <a:t>Pointy ears, short whiskers</a:t>
            </a:r>
            <a:endParaRPr lang="en-US" sz="1600" i="1" dirty="0"/>
          </a:p>
        </p:txBody>
      </p:sp>
      <p:sp>
        <p:nvSpPr>
          <p:cNvPr id="39" name="TextBox 38"/>
          <p:cNvSpPr txBox="1"/>
          <p:nvPr/>
        </p:nvSpPr>
        <p:spPr>
          <a:xfrm>
            <a:off x="5308489" y="2160151"/>
            <a:ext cx="2382832" cy="338554"/>
          </a:xfrm>
          <a:prstGeom prst="rect">
            <a:avLst/>
          </a:prstGeom>
          <a:noFill/>
        </p:spPr>
        <p:txBody>
          <a:bodyPr wrap="square" rtlCol="0">
            <a:spAutoFit/>
          </a:bodyPr>
          <a:lstStyle/>
          <a:p>
            <a:pPr algn="ctr"/>
            <a:r>
              <a:rPr lang="en-US" sz="1600" i="1" dirty="0" smtClean="0"/>
              <a:t>Pointy ears, long whiskers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6810" y="1947057"/>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263" y="2007583"/>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28" name="Picture 2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2673236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2395" y="520759"/>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3856" y="520759"/>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62600" y="596899"/>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a:solidFill>
                  <a:schemeClr val="accent5"/>
                </a:solidFill>
              </a:rPr>
              <a:t>R = round ears       </a:t>
            </a:r>
            <a:r>
              <a:rPr lang="en-US" sz="1400" dirty="0" smtClean="0">
                <a:solidFill>
                  <a:schemeClr val="accent5"/>
                </a:solidFill>
              </a:rPr>
              <a:t>r </a:t>
            </a:r>
            <a:r>
              <a:rPr lang="en-US" sz="1400" dirty="0">
                <a:solidFill>
                  <a:schemeClr val="accent5"/>
                </a:solidFill>
              </a:rPr>
              <a:t>= pointy ears</a:t>
            </a:r>
          </a:p>
          <a:p>
            <a:r>
              <a:rPr lang="en-US" sz="1400" dirty="0">
                <a:solidFill>
                  <a:schemeClr val="accent3"/>
                </a:solidFill>
              </a:rPr>
              <a:t>L = long whiskers  </a:t>
            </a:r>
            <a:r>
              <a:rPr lang="en-US" sz="1400" dirty="0" smtClean="0">
                <a:solidFill>
                  <a:schemeClr val="accent3"/>
                </a:solidFill>
              </a:rPr>
              <a:t>l </a:t>
            </a:r>
            <a:r>
              <a:rPr lang="en-US" sz="1400" dirty="0">
                <a:solidFill>
                  <a:schemeClr val="accent3"/>
                </a:solidFill>
              </a:rPr>
              <a:t>= short whiskers</a:t>
            </a:r>
          </a:p>
        </p:txBody>
      </p:sp>
      <p:sp>
        <p:nvSpPr>
          <p:cNvPr id="4" name="TextBox 3"/>
          <p:cNvSpPr txBox="1"/>
          <p:nvPr/>
        </p:nvSpPr>
        <p:spPr>
          <a:xfrm>
            <a:off x="228600" y="1212452"/>
            <a:ext cx="5011530" cy="646331"/>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a:t>
            </a:r>
          </a:p>
          <a:p>
            <a:r>
              <a:rPr lang="en-US" dirty="0" smtClean="0">
                <a:solidFill>
                  <a:schemeClr val="tx2"/>
                </a:solidFill>
              </a:rPr>
              <a:t>Offspring = five with pointy ears and long whiskers </a:t>
            </a:r>
            <a:endParaRPr lang="en-US" dirty="0">
              <a:solidFill>
                <a:schemeClr val="tx2"/>
              </a:solidFill>
            </a:endParaRPr>
          </a:p>
        </p:txBody>
      </p:sp>
      <p:sp>
        <p:nvSpPr>
          <p:cNvPr id="15" name="TextBox 14"/>
          <p:cNvSpPr txBox="1"/>
          <p:nvPr/>
        </p:nvSpPr>
        <p:spPr>
          <a:xfrm>
            <a:off x="279994" y="403023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1818231155"/>
              </p:ext>
            </p:extLst>
          </p:nvPr>
        </p:nvGraphicFramePr>
        <p:xfrm>
          <a:off x="2611451" y="3197063"/>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rl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rrLl</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rrll</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23900" y="3154968"/>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529" y="2251159"/>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79994" y="2239057"/>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997743" y="2625498"/>
            <a:ext cx="7603763" cy="369332"/>
          </a:xfrm>
          <a:prstGeom prst="rect">
            <a:avLst/>
          </a:prstGeom>
          <a:noFill/>
        </p:spPr>
        <p:txBody>
          <a:bodyPr wrap="square" rtlCol="0">
            <a:spAutoFit/>
          </a:bodyPr>
          <a:lstStyle/>
          <a:p>
            <a:r>
              <a:rPr lang="en-US" dirty="0" smtClean="0"/>
              <a:t>Genotype:                 </a:t>
            </a:r>
            <a:r>
              <a:rPr lang="en-US" dirty="0" err="1" smtClean="0"/>
              <a:t>rrll</a:t>
            </a:r>
            <a:r>
              <a:rPr lang="en-US" dirty="0" smtClean="0"/>
              <a:t>                                                </a:t>
            </a:r>
            <a:r>
              <a:rPr lang="en-US" dirty="0" err="1" smtClean="0"/>
              <a:t>rrLL</a:t>
            </a:r>
            <a:r>
              <a:rPr lang="en-US" dirty="0" smtClean="0"/>
              <a:t>   or     </a:t>
            </a:r>
            <a:r>
              <a:rPr lang="en-US" dirty="0" err="1" smtClean="0"/>
              <a:t>rrLl</a:t>
            </a:r>
            <a:endParaRPr lang="en-US" dirty="0"/>
          </a:p>
        </p:txBody>
      </p:sp>
      <p:sp>
        <p:nvSpPr>
          <p:cNvPr id="29" name="TextBox 28"/>
          <p:cNvSpPr txBox="1"/>
          <p:nvPr/>
        </p:nvSpPr>
        <p:spPr>
          <a:xfrm>
            <a:off x="875891" y="2185610"/>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75916" y="4199516"/>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39697" y="2185610"/>
            <a:ext cx="2382832" cy="338554"/>
          </a:xfrm>
          <a:prstGeom prst="rect">
            <a:avLst/>
          </a:prstGeom>
          <a:noFill/>
        </p:spPr>
        <p:txBody>
          <a:bodyPr wrap="square" rtlCol="0">
            <a:spAutoFit/>
          </a:bodyPr>
          <a:lstStyle/>
          <a:p>
            <a:pPr algn="ctr"/>
            <a:r>
              <a:rPr lang="en-US" sz="1600" i="1" dirty="0" smtClean="0"/>
              <a:t>Pointy ears, short whiskers</a:t>
            </a:r>
            <a:endParaRPr lang="en-US" sz="1600" i="1" dirty="0"/>
          </a:p>
        </p:txBody>
      </p:sp>
      <p:sp>
        <p:nvSpPr>
          <p:cNvPr id="39" name="TextBox 38"/>
          <p:cNvSpPr txBox="1"/>
          <p:nvPr/>
        </p:nvSpPr>
        <p:spPr>
          <a:xfrm>
            <a:off x="5285109" y="2185610"/>
            <a:ext cx="2382832" cy="338554"/>
          </a:xfrm>
          <a:prstGeom prst="rect">
            <a:avLst/>
          </a:prstGeom>
          <a:noFill/>
        </p:spPr>
        <p:txBody>
          <a:bodyPr wrap="square" rtlCol="0">
            <a:spAutoFit/>
          </a:bodyPr>
          <a:lstStyle/>
          <a:p>
            <a:pPr algn="ctr"/>
            <a:r>
              <a:rPr lang="en-US" sz="1600" i="1" dirty="0" smtClean="0"/>
              <a:t>Pointy ears, long whiskers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43430" y="1972516"/>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52883" y="2033042"/>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55473" y="4153350"/>
            <a:ext cx="1175856" cy="461665"/>
          </a:xfrm>
          <a:prstGeom prst="rect">
            <a:avLst/>
          </a:prstGeom>
          <a:noFill/>
        </p:spPr>
        <p:txBody>
          <a:bodyPr wrap="square" rtlCol="0">
            <a:spAutoFit/>
          </a:bodyPr>
          <a:lstStyle/>
          <a:p>
            <a:pPr algn="ctr"/>
            <a:r>
              <a:rPr lang="en-US" sz="1200" dirty="0" smtClean="0"/>
              <a:t>Pointy ears</a:t>
            </a:r>
          </a:p>
          <a:p>
            <a:pPr algn="ctr"/>
            <a:r>
              <a:rPr lang="en-US" sz="1200" dirty="0" smtClean="0"/>
              <a:t>Long whiskers</a:t>
            </a:r>
            <a:endParaRPr lang="en-US" sz="1200" dirty="0"/>
          </a:p>
        </p:txBody>
      </p:sp>
      <p:sp>
        <p:nvSpPr>
          <p:cNvPr id="32" name="TextBox 31"/>
          <p:cNvSpPr txBox="1"/>
          <p:nvPr/>
        </p:nvSpPr>
        <p:spPr>
          <a:xfrm>
            <a:off x="4974672" y="4160515"/>
            <a:ext cx="1175856" cy="461665"/>
          </a:xfrm>
          <a:prstGeom prst="rect">
            <a:avLst/>
          </a:prstGeom>
          <a:noFill/>
        </p:spPr>
        <p:txBody>
          <a:bodyPr wrap="square" rtlCol="0">
            <a:spAutoFit/>
          </a:bodyPr>
          <a:lstStyle/>
          <a:p>
            <a:pPr algn="ctr"/>
            <a:r>
              <a:rPr lang="en-US" sz="1200" dirty="0" smtClean="0"/>
              <a:t>Pointy ears</a:t>
            </a:r>
          </a:p>
          <a:p>
            <a:pPr algn="ctr"/>
            <a:r>
              <a:rPr lang="en-US" sz="1200" dirty="0" smtClean="0"/>
              <a:t>Short whiskers</a:t>
            </a:r>
            <a:endParaRPr lang="en-US" sz="1200" dirty="0"/>
          </a:p>
        </p:txBody>
      </p:sp>
      <p:sp>
        <p:nvSpPr>
          <p:cNvPr id="27"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28" name="Picture 27">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4107275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96251" y="497424"/>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497424"/>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76456" y="573564"/>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a:solidFill>
                  <a:schemeClr val="accent5"/>
                </a:solidFill>
              </a:rPr>
              <a:t>R = round ears       </a:t>
            </a:r>
            <a:r>
              <a:rPr lang="en-US" sz="1400" dirty="0" smtClean="0">
                <a:solidFill>
                  <a:schemeClr val="accent5"/>
                </a:solidFill>
              </a:rPr>
              <a:t>r </a:t>
            </a:r>
            <a:r>
              <a:rPr lang="en-US" sz="1400" dirty="0">
                <a:solidFill>
                  <a:schemeClr val="accent5"/>
                </a:solidFill>
              </a:rPr>
              <a:t>= pointy ears</a:t>
            </a:r>
          </a:p>
          <a:p>
            <a:r>
              <a:rPr lang="en-US" sz="1400" dirty="0">
                <a:solidFill>
                  <a:schemeClr val="accent3"/>
                </a:solidFill>
              </a:rPr>
              <a:t>L = long whiskers  </a:t>
            </a:r>
            <a:r>
              <a:rPr lang="en-US" sz="1400" dirty="0" smtClean="0">
                <a:solidFill>
                  <a:schemeClr val="accent3"/>
                </a:solidFill>
              </a:rPr>
              <a:t>l </a:t>
            </a:r>
            <a:r>
              <a:rPr lang="en-US" sz="1400" dirty="0">
                <a:solidFill>
                  <a:schemeClr val="accent3"/>
                </a:solidFill>
              </a:rPr>
              <a:t>= short whiskers</a:t>
            </a:r>
          </a:p>
        </p:txBody>
      </p:sp>
      <p:sp>
        <p:nvSpPr>
          <p:cNvPr id="4" name="TextBox 3"/>
          <p:cNvSpPr txBox="1"/>
          <p:nvPr/>
        </p:nvSpPr>
        <p:spPr>
          <a:xfrm>
            <a:off x="242456" y="1189117"/>
            <a:ext cx="5011530" cy="646331"/>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a:t>
            </a:r>
          </a:p>
          <a:p>
            <a:r>
              <a:rPr lang="en-US" dirty="0" smtClean="0">
                <a:solidFill>
                  <a:schemeClr val="tx2"/>
                </a:solidFill>
              </a:rPr>
              <a:t>Offspring = five with pointy ears and long whiskers </a:t>
            </a:r>
            <a:endParaRPr lang="en-US" dirty="0">
              <a:solidFill>
                <a:schemeClr val="tx2"/>
              </a:solidFill>
            </a:endParaRPr>
          </a:p>
        </p:txBody>
      </p:sp>
      <p:sp>
        <p:nvSpPr>
          <p:cNvPr id="15" name="TextBox 14"/>
          <p:cNvSpPr txBox="1"/>
          <p:nvPr/>
        </p:nvSpPr>
        <p:spPr>
          <a:xfrm>
            <a:off x="293850" y="4006904"/>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430691425"/>
              </p:ext>
            </p:extLst>
          </p:nvPr>
        </p:nvGraphicFramePr>
        <p:xfrm>
          <a:off x="2625307" y="3173728"/>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rl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rrLl</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rrll</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37756" y="3131633"/>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36385" y="2227824"/>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3850" y="2215722"/>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11599" y="2602163"/>
            <a:ext cx="7603763" cy="369332"/>
          </a:xfrm>
          <a:prstGeom prst="rect">
            <a:avLst/>
          </a:prstGeom>
          <a:noFill/>
        </p:spPr>
        <p:txBody>
          <a:bodyPr wrap="square" rtlCol="0">
            <a:spAutoFit/>
          </a:bodyPr>
          <a:lstStyle/>
          <a:p>
            <a:r>
              <a:rPr lang="en-US" dirty="0" smtClean="0"/>
              <a:t>Genotype:                 </a:t>
            </a:r>
            <a:r>
              <a:rPr lang="en-US" dirty="0" err="1" smtClean="0"/>
              <a:t>rrll</a:t>
            </a:r>
            <a:r>
              <a:rPr lang="en-US" dirty="0" smtClean="0"/>
              <a:t>                                                </a:t>
            </a:r>
            <a:r>
              <a:rPr lang="en-US" dirty="0" err="1" smtClean="0"/>
              <a:t>rrLL</a:t>
            </a:r>
            <a:r>
              <a:rPr lang="en-US" dirty="0" smtClean="0"/>
              <a:t>   or     </a:t>
            </a:r>
            <a:r>
              <a:rPr lang="en-US" dirty="0" err="1" smtClean="0"/>
              <a:t>rrLl</a:t>
            </a:r>
            <a:endParaRPr lang="en-US" dirty="0"/>
          </a:p>
        </p:txBody>
      </p:sp>
      <p:sp>
        <p:nvSpPr>
          <p:cNvPr id="29" name="TextBox 28"/>
          <p:cNvSpPr txBox="1"/>
          <p:nvPr/>
        </p:nvSpPr>
        <p:spPr>
          <a:xfrm>
            <a:off x="889747" y="2162275"/>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89772" y="4176181"/>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53553" y="2162275"/>
            <a:ext cx="2382832" cy="338554"/>
          </a:xfrm>
          <a:prstGeom prst="rect">
            <a:avLst/>
          </a:prstGeom>
          <a:noFill/>
        </p:spPr>
        <p:txBody>
          <a:bodyPr wrap="square" rtlCol="0">
            <a:spAutoFit/>
          </a:bodyPr>
          <a:lstStyle/>
          <a:p>
            <a:pPr algn="ctr"/>
            <a:r>
              <a:rPr lang="en-US" sz="1600" i="1" dirty="0" smtClean="0"/>
              <a:t>Pointy ears, short whiskers</a:t>
            </a:r>
            <a:endParaRPr lang="en-US" sz="1600" i="1" dirty="0"/>
          </a:p>
        </p:txBody>
      </p:sp>
      <p:sp>
        <p:nvSpPr>
          <p:cNvPr id="39" name="TextBox 38"/>
          <p:cNvSpPr txBox="1"/>
          <p:nvPr/>
        </p:nvSpPr>
        <p:spPr>
          <a:xfrm>
            <a:off x="5298965" y="2162275"/>
            <a:ext cx="2382832" cy="338554"/>
          </a:xfrm>
          <a:prstGeom prst="rect">
            <a:avLst/>
          </a:prstGeom>
          <a:noFill/>
        </p:spPr>
        <p:txBody>
          <a:bodyPr wrap="square" rtlCol="0">
            <a:spAutoFit/>
          </a:bodyPr>
          <a:lstStyle/>
          <a:p>
            <a:pPr algn="ctr"/>
            <a:r>
              <a:rPr lang="en-US" sz="1600" i="1" dirty="0" smtClean="0"/>
              <a:t>Pointy ears, long whiskers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7286" y="1949181"/>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66739" y="2009707"/>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69329" y="4130015"/>
            <a:ext cx="1175856" cy="461665"/>
          </a:xfrm>
          <a:prstGeom prst="rect">
            <a:avLst/>
          </a:prstGeom>
          <a:noFill/>
        </p:spPr>
        <p:txBody>
          <a:bodyPr wrap="square" rtlCol="0">
            <a:spAutoFit/>
          </a:bodyPr>
          <a:lstStyle/>
          <a:p>
            <a:pPr algn="ctr"/>
            <a:r>
              <a:rPr lang="en-US" sz="1200" dirty="0" smtClean="0"/>
              <a:t>Pointy ears</a:t>
            </a:r>
          </a:p>
          <a:p>
            <a:pPr algn="ctr"/>
            <a:r>
              <a:rPr lang="en-US" sz="1200" dirty="0" smtClean="0"/>
              <a:t>Long whiskers</a:t>
            </a:r>
            <a:endParaRPr lang="en-US" sz="1200" dirty="0"/>
          </a:p>
        </p:txBody>
      </p:sp>
      <p:sp>
        <p:nvSpPr>
          <p:cNvPr id="45" name="Multiply 44"/>
          <p:cNvSpPr/>
          <p:nvPr/>
        </p:nvSpPr>
        <p:spPr>
          <a:xfrm>
            <a:off x="5194968" y="2804236"/>
            <a:ext cx="762976" cy="1948711"/>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Brace 45"/>
          <p:cNvSpPr/>
          <p:nvPr/>
        </p:nvSpPr>
        <p:spPr>
          <a:xfrm rot="16200000">
            <a:off x="4282898" y="4207599"/>
            <a:ext cx="148719" cy="8947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604656" y="4914040"/>
            <a:ext cx="5638800" cy="923330"/>
          </a:xfrm>
          <a:prstGeom prst="rect">
            <a:avLst/>
          </a:prstGeom>
          <a:noFill/>
        </p:spPr>
        <p:txBody>
          <a:bodyPr wrap="square" rtlCol="0">
            <a:spAutoFit/>
          </a:bodyPr>
          <a:lstStyle/>
          <a:p>
            <a:pPr algn="ctr"/>
            <a:r>
              <a:rPr lang="en-US" dirty="0" smtClean="0"/>
              <a:t>Only this phenotype has been produced. </a:t>
            </a:r>
          </a:p>
          <a:p>
            <a:pPr algn="ctr"/>
            <a:r>
              <a:rPr lang="en-US" dirty="0" smtClean="0"/>
              <a:t>Sooty has only produced </a:t>
            </a:r>
            <a:r>
              <a:rPr lang="en-US" dirty="0" err="1" smtClean="0">
                <a:solidFill>
                  <a:schemeClr val="tx2"/>
                </a:solidFill>
              </a:rPr>
              <a:t>rL</a:t>
            </a:r>
            <a:r>
              <a:rPr lang="en-US" dirty="0" smtClean="0">
                <a:solidFill>
                  <a:schemeClr val="tx2"/>
                </a:solidFill>
              </a:rPr>
              <a:t> gametes</a:t>
            </a:r>
            <a:r>
              <a:rPr lang="en-US" dirty="0" smtClean="0"/>
              <a:t>. </a:t>
            </a:r>
          </a:p>
          <a:p>
            <a:pPr algn="ctr"/>
            <a:endParaRPr lang="en-US" dirty="0"/>
          </a:p>
        </p:txBody>
      </p:sp>
      <p:sp>
        <p:nvSpPr>
          <p:cNvPr id="32" name="TextBox 31"/>
          <p:cNvSpPr txBox="1"/>
          <p:nvPr/>
        </p:nvSpPr>
        <p:spPr>
          <a:xfrm>
            <a:off x="4988528" y="4137180"/>
            <a:ext cx="1175856" cy="461665"/>
          </a:xfrm>
          <a:prstGeom prst="rect">
            <a:avLst/>
          </a:prstGeom>
          <a:noFill/>
        </p:spPr>
        <p:txBody>
          <a:bodyPr wrap="square" rtlCol="0">
            <a:spAutoFit/>
          </a:bodyPr>
          <a:lstStyle/>
          <a:p>
            <a:pPr algn="ctr"/>
            <a:r>
              <a:rPr lang="en-US" sz="1200" dirty="0" smtClean="0"/>
              <a:t>Pointy ears</a:t>
            </a:r>
          </a:p>
          <a:p>
            <a:pPr algn="ctr"/>
            <a:r>
              <a:rPr lang="en-US" sz="1200" dirty="0" smtClean="0"/>
              <a:t>Short whiskers</a:t>
            </a:r>
            <a:endParaRPr lang="en-US" sz="1200" dirty="0"/>
          </a:p>
        </p:txBody>
      </p:sp>
      <p:sp>
        <p:nvSpPr>
          <p:cNvPr id="2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0" name="Picture 29">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3296432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02041" y="514232"/>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790" y="514232"/>
            <a:ext cx="4654705" cy="838200"/>
          </a:xfrm>
          <a:noFill/>
        </p:spPr>
        <p:txBody>
          <a:bodyPr>
            <a:noAutofit/>
          </a:bodyPr>
          <a:lstStyle/>
          <a:p>
            <a:pPr algn="l"/>
            <a:r>
              <a:rPr lang="en-US" sz="3600" b="1" dirty="0" smtClean="0"/>
              <a:t>Sooty the Guinea Pig</a:t>
            </a:r>
            <a:endParaRPr lang="en-US" sz="3600" b="1" dirty="0"/>
          </a:p>
        </p:txBody>
      </p:sp>
      <p:sp>
        <p:nvSpPr>
          <p:cNvPr id="18" name="TextBox 17"/>
          <p:cNvSpPr txBox="1"/>
          <p:nvPr/>
        </p:nvSpPr>
        <p:spPr>
          <a:xfrm>
            <a:off x="5582246" y="590372"/>
            <a:ext cx="3177020" cy="800219"/>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400" dirty="0">
                <a:solidFill>
                  <a:schemeClr val="accent5"/>
                </a:solidFill>
              </a:rPr>
              <a:t>R = round ears       </a:t>
            </a:r>
            <a:r>
              <a:rPr lang="en-US" sz="1400" dirty="0" smtClean="0">
                <a:solidFill>
                  <a:schemeClr val="accent5"/>
                </a:solidFill>
              </a:rPr>
              <a:t>r </a:t>
            </a:r>
            <a:r>
              <a:rPr lang="en-US" sz="1400" dirty="0">
                <a:solidFill>
                  <a:schemeClr val="accent5"/>
                </a:solidFill>
              </a:rPr>
              <a:t>= pointy ears</a:t>
            </a:r>
          </a:p>
          <a:p>
            <a:r>
              <a:rPr lang="en-US" sz="1400" dirty="0">
                <a:solidFill>
                  <a:schemeClr val="accent3"/>
                </a:solidFill>
              </a:rPr>
              <a:t>L = long whiskers  </a:t>
            </a:r>
            <a:r>
              <a:rPr lang="en-US" sz="1400" dirty="0" smtClean="0">
                <a:solidFill>
                  <a:schemeClr val="accent3"/>
                </a:solidFill>
              </a:rPr>
              <a:t>l </a:t>
            </a:r>
            <a:r>
              <a:rPr lang="en-US" sz="1400" dirty="0">
                <a:solidFill>
                  <a:schemeClr val="accent3"/>
                </a:solidFill>
              </a:rPr>
              <a:t>= short whiskers</a:t>
            </a:r>
          </a:p>
        </p:txBody>
      </p:sp>
      <p:sp>
        <p:nvSpPr>
          <p:cNvPr id="4" name="TextBox 3"/>
          <p:cNvSpPr txBox="1"/>
          <p:nvPr/>
        </p:nvSpPr>
        <p:spPr>
          <a:xfrm>
            <a:off x="248246" y="1205925"/>
            <a:ext cx="5011530" cy="646331"/>
          </a:xfrm>
          <a:prstGeom prst="rect">
            <a:avLst/>
          </a:prstGeom>
          <a:noFill/>
        </p:spPr>
        <p:txBody>
          <a:bodyPr wrap="square" rtlCol="0">
            <a:spAutoFit/>
          </a:bodyPr>
          <a:lstStyle/>
          <a:p>
            <a:r>
              <a:rPr lang="en-US" b="1" dirty="0" smtClean="0">
                <a:solidFill>
                  <a:srgbClr val="FF0000"/>
                </a:solidFill>
              </a:rPr>
              <a:t>Deduce</a:t>
            </a:r>
            <a:r>
              <a:rPr lang="en-US" dirty="0" smtClean="0">
                <a:solidFill>
                  <a:srgbClr val="FF0000"/>
                </a:solidFill>
              </a:rPr>
              <a:t> </a:t>
            </a:r>
            <a:r>
              <a:rPr lang="en-US" dirty="0" err="1" smtClean="0">
                <a:solidFill>
                  <a:srgbClr val="FF0000"/>
                </a:solidFill>
              </a:rPr>
              <a:t>Sooty’s</a:t>
            </a:r>
            <a:r>
              <a:rPr lang="en-US" dirty="0" smtClean="0">
                <a:solidFill>
                  <a:srgbClr val="FF0000"/>
                </a:solidFill>
              </a:rPr>
              <a:t> genotype.</a:t>
            </a:r>
          </a:p>
          <a:p>
            <a:r>
              <a:rPr lang="en-US" dirty="0" smtClean="0">
                <a:solidFill>
                  <a:schemeClr val="tx2"/>
                </a:solidFill>
              </a:rPr>
              <a:t>Offspring = five with pointy ears and long whiskers </a:t>
            </a:r>
            <a:endParaRPr lang="en-US" dirty="0">
              <a:solidFill>
                <a:schemeClr val="tx2"/>
              </a:solidFill>
            </a:endParaRPr>
          </a:p>
        </p:txBody>
      </p:sp>
      <p:sp>
        <p:nvSpPr>
          <p:cNvPr id="15" name="TextBox 14"/>
          <p:cNvSpPr txBox="1"/>
          <p:nvPr/>
        </p:nvSpPr>
        <p:spPr>
          <a:xfrm>
            <a:off x="299640" y="4023712"/>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6" name="Table 15"/>
          <p:cNvGraphicFramePr>
            <a:graphicFrameLocks noGrp="1"/>
          </p:cNvGraphicFramePr>
          <p:nvPr>
            <p:extLst>
              <p:ext uri="{D42A27DB-BD31-4B8C-83A1-F6EECF244321}">
                <p14:modId xmlns:p14="http://schemas.microsoft.com/office/powerpoint/2010/main" val="2870084369"/>
              </p:ext>
            </p:extLst>
          </p:nvPr>
        </p:nvGraphicFramePr>
        <p:xfrm>
          <a:off x="2631097" y="3190536"/>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rl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rl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rrLl</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u="none" dirty="0" err="1" smtClean="0">
                          <a:solidFill>
                            <a:schemeClr val="tx1"/>
                          </a:solidFill>
                        </a:rPr>
                        <a:t>rrll</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Box 16"/>
          <p:cNvSpPr txBox="1"/>
          <p:nvPr/>
        </p:nvSpPr>
        <p:spPr>
          <a:xfrm>
            <a:off x="743546" y="3148441"/>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2175" y="2244632"/>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9640" y="2232530"/>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6" name="TextBox 25"/>
          <p:cNvSpPr txBox="1"/>
          <p:nvPr/>
        </p:nvSpPr>
        <p:spPr>
          <a:xfrm>
            <a:off x="1017389" y="2618971"/>
            <a:ext cx="7603763" cy="369332"/>
          </a:xfrm>
          <a:prstGeom prst="rect">
            <a:avLst/>
          </a:prstGeom>
          <a:noFill/>
        </p:spPr>
        <p:txBody>
          <a:bodyPr wrap="square" rtlCol="0">
            <a:spAutoFit/>
          </a:bodyPr>
          <a:lstStyle/>
          <a:p>
            <a:r>
              <a:rPr lang="en-US" dirty="0" smtClean="0"/>
              <a:t>Genotype:                 </a:t>
            </a:r>
            <a:r>
              <a:rPr lang="en-US" dirty="0" err="1" smtClean="0"/>
              <a:t>rrll</a:t>
            </a:r>
            <a:r>
              <a:rPr lang="en-US" dirty="0" smtClean="0"/>
              <a:t>                                                </a:t>
            </a:r>
            <a:r>
              <a:rPr lang="en-US" dirty="0" err="1" smtClean="0"/>
              <a:t>rrLL</a:t>
            </a:r>
            <a:r>
              <a:rPr lang="en-US" dirty="0" smtClean="0"/>
              <a:t>   or     </a:t>
            </a:r>
            <a:r>
              <a:rPr lang="en-US" dirty="0" err="1" smtClean="0"/>
              <a:t>rrLl</a:t>
            </a:r>
            <a:endParaRPr lang="en-US" dirty="0"/>
          </a:p>
        </p:txBody>
      </p:sp>
      <p:sp>
        <p:nvSpPr>
          <p:cNvPr id="29" name="TextBox 28"/>
          <p:cNvSpPr txBox="1"/>
          <p:nvPr/>
        </p:nvSpPr>
        <p:spPr>
          <a:xfrm>
            <a:off x="895537" y="2179083"/>
            <a:ext cx="1363806" cy="369332"/>
          </a:xfrm>
          <a:prstGeom prst="rect">
            <a:avLst/>
          </a:prstGeom>
          <a:noFill/>
        </p:spPr>
        <p:txBody>
          <a:bodyPr wrap="square" rtlCol="0">
            <a:spAutoFit/>
          </a:bodyPr>
          <a:lstStyle/>
          <a:p>
            <a:r>
              <a:rPr lang="en-US" dirty="0" smtClean="0"/>
              <a:t>Phenotype:</a:t>
            </a:r>
            <a:endParaRPr lang="en-US" dirty="0"/>
          </a:p>
        </p:txBody>
      </p:sp>
      <p:sp>
        <p:nvSpPr>
          <p:cNvPr id="31" name="TextBox 30"/>
          <p:cNvSpPr txBox="1"/>
          <p:nvPr/>
        </p:nvSpPr>
        <p:spPr>
          <a:xfrm>
            <a:off x="995562" y="4192989"/>
            <a:ext cx="1491453"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6" name="TextBox 5"/>
          <p:cNvSpPr txBox="1"/>
          <p:nvPr/>
        </p:nvSpPr>
        <p:spPr>
          <a:xfrm>
            <a:off x="2259343" y="2179083"/>
            <a:ext cx="2382832" cy="338554"/>
          </a:xfrm>
          <a:prstGeom prst="rect">
            <a:avLst/>
          </a:prstGeom>
          <a:noFill/>
        </p:spPr>
        <p:txBody>
          <a:bodyPr wrap="square" rtlCol="0">
            <a:spAutoFit/>
          </a:bodyPr>
          <a:lstStyle/>
          <a:p>
            <a:pPr algn="ctr"/>
            <a:r>
              <a:rPr lang="en-US" sz="1600" i="1" dirty="0" smtClean="0"/>
              <a:t>Pointy ears, short whiskers</a:t>
            </a:r>
            <a:endParaRPr lang="en-US" sz="1600" i="1" dirty="0"/>
          </a:p>
        </p:txBody>
      </p:sp>
      <p:sp>
        <p:nvSpPr>
          <p:cNvPr id="39" name="TextBox 38"/>
          <p:cNvSpPr txBox="1"/>
          <p:nvPr/>
        </p:nvSpPr>
        <p:spPr>
          <a:xfrm>
            <a:off x="5304755" y="2179083"/>
            <a:ext cx="2382832" cy="338554"/>
          </a:xfrm>
          <a:prstGeom prst="rect">
            <a:avLst/>
          </a:prstGeom>
          <a:noFill/>
        </p:spPr>
        <p:txBody>
          <a:bodyPr wrap="square" rtlCol="0">
            <a:spAutoFit/>
          </a:bodyPr>
          <a:lstStyle/>
          <a:p>
            <a:pPr algn="ctr"/>
            <a:r>
              <a:rPr lang="en-US" sz="1600" i="1" dirty="0" smtClean="0"/>
              <a:t>Pointy ears, long whiskers</a:t>
            </a:r>
            <a:endParaRPr lang="en-US" sz="1600" i="1" dirty="0"/>
          </a:p>
        </p:txBody>
      </p:sp>
      <p:pic>
        <p:nvPicPr>
          <p:cNvPr id="4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63076" y="1965989"/>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2529" y="2026515"/>
            <a:ext cx="222951" cy="21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775119" y="4146823"/>
            <a:ext cx="1175856" cy="461665"/>
          </a:xfrm>
          <a:prstGeom prst="rect">
            <a:avLst/>
          </a:prstGeom>
          <a:noFill/>
        </p:spPr>
        <p:txBody>
          <a:bodyPr wrap="square" rtlCol="0">
            <a:spAutoFit/>
          </a:bodyPr>
          <a:lstStyle/>
          <a:p>
            <a:pPr algn="ctr"/>
            <a:r>
              <a:rPr lang="en-US" sz="1200" dirty="0" smtClean="0"/>
              <a:t>Pointy ears</a:t>
            </a:r>
          </a:p>
          <a:p>
            <a:pPr algn="ctr"/>
            <a:r>
              <a:rPr lang="en-US" sz="1200" dirty="0" smtClean="0"/>
              <a:t>Long whiskers</a:t>
            </a:r>
            <a:endParaRPr lang="en-US" sz="1200" dirty="0"/>
          </a:p>
        </p:txBody>
      </p:sp>
      <p:sp>
        <p:nvSpPr>
          <p:cNvPr id="45" name="Multiply 44"/>
          <p:cNvSpPr/>
          <p:nvPr/>
        </p:nvSpPr>
        <p:spPr>
          <a:xfrm>
            <a:off x="5200758" y="2821044"/>
            <a:ext cx="762976" cy="1948711"/>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Brace 45"/>
          <p:cNvSpPr/>
          <p:nvPr/>
        </p:nvSpPr>
        <p:spPr>
          <a:xfrm rot="16200000">
            <a:off x="4288688" y="4224407"/>
            <a:ext cx="148719" cy="8947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610446" y="4930848"/>
            <a:ext cx="5638800" cy="1200329"/>
          </a:xfrm>
          <a:prstGeom prst="rect">
            <a:avLst/>
          </a:prstGeom>
          <a:noFill/>
        </p:spPr>
        <p:txBody>
          <a:bodyPr wrap="square" rtlCol="0">
            <a:spAutoFit/>
          </a:bodyPr>
          <a:lstStyle/>
          <a:p>
            <a:pPr algn="ctr"/>
            <a:r>
              <a:rPr lang="en-US" dirty="0" smtClean="0"/>
              <a:t>Only this phenotype has been produced. </a:t>
            </a:r>
          </a:p>
          <a:p>
            <a:pPr algn="ctr"/>
            <a:r>
              <a:rPr lang="en-US" dirty="0" smtClean="0"/>
              <a:t>Sooty has only produced </a:t>
            </a:r>
            <a:r>
              <a:rPr lang="en-US" dirty="0" err="1" smtClean="0">
                <a:solidFill>
                  <a:schemeClr val="tx2"/>
                </a:solidFill>
              </a:rPr>
              <a:t>rL</a:t>
            </a:r>
            <a:r>
              <a:rPr lang="en-US" dirty="0" smtClean="0">
                <a:solidFill>
                  <a:schemeClr val="tx2"/>
                </a:solidFill>
              </a:rPr>
              <a:t> gametes</a:t>
            </a:r>
            <a:r>
              <a:rPr lang="en-US" dirty="0" smtClean="0"/>
              <a:t>. </a:t>
            </a:r>
          </a:p>
          <a:p>
            <a:pPr algn="ctr"/>
            <a:endParaRPr lang="en-US" dirty="0"/>
          </a:p>
          <a:p>
            <a:pPr algn="ctr"/>
            <a:r>
              <a:rPr lang="en-US" b="1" dirty="0" smtClean="0"/>
              <a:t>It is most likely that his genotype is </a:t>
            </a:r>
            <a:r>
              <a:rPr lang="en-US" b="1" dirty="0" err="1" smtClean="0">
                <a:solidFill>
                  <a:srgbClr val="FF0000"/>
                </a:solidFill>
              </a:rPr>
              <a:t>rrLL</a:t>
            </a:r>
            <a:r>
              <a:rPr lang="en-US" b="1" dirty="0" smtClean="0"/>
              <a:t>. </a:t>
            </a:r>
          </a:p>
        </p:txBody>
      </p:sp>
      <p:sp>
        <p:nvSpPr>
          <p:cNvPr id="32" name="TextBox 31"/>
          <p:cNvSpPr txBox="1"/>
          <p:nvPr/>
        </p:nvSpPr>
        <p:spPr>
          <a:xfrm>
            <a:off x="4994318" y="4153988"/>
            <a:ext cx="1175856" cy="461665"/>
          </a:xfrm>
          <a:prstGeom prst="rect">
            <a:avLst/>
          </a:prstGeom>
          <a:noFill/>
        </p:spPr>
        <p:txBody>
          <a:bodyPr wrap="square" rtlCol="0">
            <a:spAutoFit/>
          </a:bodyPr>
          <a:lstStyle/>
          <a:p>
            <a:pPr algn="ctr"/>
            <a:r>
              <a:rPr lang="en-US" sz="1200" dirty="0" smtClean="0"/>
              <a:t>Pointy ears</a:t>
            </a:r>
          </a:p>
          <a:p>
            <a:pPr algn="ctr"/>
            <a:r>
              <a:rPr lang="en-US" sz="1200" dirty="0" smtClean="0"/>
              <a:t>Short whiskers</a:t>
            </a:r>
            <a:endParaRPr lang="en-US" sz="1200" dirty="0"/>
          </a:p>
        </p:txBody>
      </p:sp>
      <p:sp>
        <p:nvSpPr>
          <p:cNvPr id="2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0" name="Picture 29">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27280525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90234"/>
            <a:ext cx="9144000" cy="584775"/>
          </a:xfrm>
          <a:prstGeom prst="rect">
            <a:avLst/>
          </a:prstGeom>
          <a:noFill/>
        </p:spPr>
        <p:txBody>
          <a:bodyPr wrap="square" rtlCol="0">
            <a:spAutoFit/>
          </a:bodyPr>
          <a:lstStyle/>
          <a:p>
            <a:r>
              <a:rPr lang="en-US" sz="3200" b="1" dirty="0" smtClean="0"/>
              <a:t>Mendel and Meiosis</a:t>
            </a:r>
            <a:endParaRPr lang="en-US" sz="3200" b="1" dirty="0"/>
          </a:p>
        </p:txBody>
      </p:sp>
      <p:sp>
        <p:nvSpPr>
          <p:cNvPr id="2" name="TextBox 1"/>
          <p:cNvSpPr txBox="1"/>
          <p:nvPr/>
        </p:nvSpPr>
        <p:spPr>
          <a:xfrm>
            <a:off x="3581400" y="490234"/>
            <a:ext cx="5562600" cy="584775"/>
          </a:xfrm>
          <a:prstGeom prst="rect">
            <a:avLst/>
          </a:prstGeom>
          <a:noFill/>
          <a:ln>
            <a:noFill/>
          </a:ln>
        </p:spPr>
        <p:txBody>
          <a:bodyPr wrap="square" rtlCol="0">
            <a:spAutoFit/>
          </a:bodyPr>
          <a:lstStyle/>
          <a:p>
            <a:r>
              <a:rPr lang="en-US" sz="1600" i="1" dirty="0" smtClean="0">
                <a:solidFill>
                  <a:schemeClr val="accent6">
                    <a:lumMod val="50000"/>
                  </a:schemeClr>
                </a:solidFill>
              </a:rPr>
              <a:t>“The presence of an allele of one of the genes in a gamete has no influence over which allele of another gene is present.”</a:t>
            </a:r>
            <a:endParaRPr lang="en-US" sz="1600" i="1" dirty="0">
              <a:solidFill>
                <a:schemeClr val="accent6">
                  <a:lumMod val="50000"/>
                </a:schemeClr>
              </a:solidFill>
            </a:endParaRPr>
          </a:p>
        </p:txBody>
      </p:sp>
      <p:sp>
        <p:nvSpPr>
          <p:cNvPr id="19" name="Rectangle 18">
            <a:hlinkClick r:id="rId2"/>
          </p:cNvPr>
          <p:cNvSpPr/>
          <p:nvPr/>
        </p:nvSpPr>
        <p:spPr>
          <a:xfrm>
            <a:off x="152400" y="6594663"/>
            <a:ext cx="6600949" cy="246221"/>
          </a:xfrm>
          <a:prstGeom prst="rect">
            <a:avLst/>
          </a:prstGeom>
        </p:spPr>
        <p:txBody>
          <a:bodyPr wrap="square">
            <a:spAutoFit/>
          </a:bodyPr>
          <a:lstStyle/>
          <a:p>
            <a:r>
              <a:rPr lang="en-US" sz="1000" b="1" dirty="0" smtClean="0"/>
              <a:t>Animation from </a:t>
            </a:r>
            <a:r>
              <a:rPr lang="en-US" sz="1000" b="1" dirty="0" err="1" smtClean="0"/>
              <a:t>Sumanas</a:t>
            </a:r>
            <a:r>
              <a:rPr lang="en-US" sz="1000" dirty="0" smtClean="0"/>
              <a:t>: </a:t>
            </a:r>
            <a:r>
              <a:rPr lang="en-US" sz="900" dirty="0" smtClean="0">
                <a:hlinkClick r:id="rId2"/>
              </a:rPr>
              <a:t>http</a:t>
            </a:r>
            <a:r>
              <a:rPr lang="en-US" sz="900" dirty="0">
                <a:hlinkClick r:id="rId2"/>
              </a:rPr>
              <a:t>://www.sumanasinc.com/webcontent/animations/content/</a:t>
            </a:r>
            <a:r>
              <a:rPr lang="en-US" sz="900" dirty="0" smtClean="0">
                <a:hlinkClick r:id="rId2"/>
              </a:rPr>
              <a:t>independentassortment.html</a:t>
            </a:r>
            <a:endParaRPr lang="en-US" sz="9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41761" y="1075009"/>
            <a:ext cx="1104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1129748"/>
            <a:ext cx="7620000" cy="1754326"/>
          </a:xfrm>
          <a:prstGeom prst="rect">
            <a:avLst/>
          </a:prstGeom>
        </p:spPr>
        <p:txBody>
          <a:bodyPr wrap="square">
            <a:spAutoFit/>
          </a:bodyPr>
          <a:lstStyle/>
          <a:p>
            <a:r>
              <a:rPr lang="en-US" dirty="0"/>
              <a:t>Mendel deduced that characteristics were determined by the interaction </a:t>
            </a:r>
          </a:p>
          <a:p>
            <a:r>
              <a:rPr lang="en-US" dirty="0"/>
              <a:t>between pairs of alleles long before the details of meiosis were known. </a:t>
            </a:r>
          </a:p>
          <a:p>
            <a:endParaRPr lang="en-US" dirty="0"/>
          </a:p>
          <a:p>
            <a:r>
              <a:rPr lang="en-US" dirty="0"/>
              <a:t>Where Mendel states that </a:t>
            </a:r>
            <a:r>
              <a:rPr lang="en-US" i="1" dirty="0">
                <a:solidFill>
                  <a:schemeClr val="accent1"/>
                </a:solidFill>
              </a:rPr>
              <a:t>pairs of alleles of a gene separate independently </a:t>
            </a:r>
            <a:r>
              <a:rPr lang="en-US" i="1" dirty="0" smtClean="0">
                <a:solidFill>
                  <a:schemeClr val="accent1"/>
                </a:solidFill>
              </a:rPr>
              <a:t>during gamete </a:t>
            </a:r>
            <a:r>
              <a:rPr lang="en-US" i="1" dirty="0">
                <a:solidFill>
                  <a:schemeClr val="accent1"/>
                </a:solidFill>
              </a:rPr>
              <a:t>production</a:t>
            </a:r>
            <a:r>
              <a:rPr lang="en-US" dirty="0"/>
              <a:t>, we can now attribute this to </a:t>
            </a:r>
            <a:r>
              <a:rPr lang="en-US" b="1" dirty="0"/>
              <a:t>random orientation</a:t>
            </a:r>
            <a:r>
              <a:rPr lang="en-US" dirty="0"/>
              <a:t> of </a:t>
            </a:r>
            <a:r>
              <a:rPr lang="en-US" dirty="0" smtClean="0"/>
              <a:t>chromosomes during </a:t>
            </a:r>
            <a:r>
              <a:rPr lang="en-US" dirty="0"/>
              <a:t>metaphase I. </a:t>
            </a:r>
          </a:p>
        </p:txBody>
      </p:sp>
      <p:sp>
        <p:nvSpPr>
          <p:cNvPr id="10" name="Rectangle 9"/>
          <p:cNvSpPr/>
          <p:nvPr/>
        </p:nvSpPr>
        <p:spPr>
          <a:xfrm>
            <a:off x="4707571" y="2901343"/>
            <a:ext cx="4436429" cy="3539430"/>
          </a:xfrm>
          <a:prstGeom prst="rect">
            <a:avLst/>
          </a:prstGeom>
        </p:spPr>
        <p:txBody>
          <a:bodyPr wrap="square">
            <a:spAutoFit/>
          </a:bodyPr>
          <a:lstStyle/>
          <a:p>
            <a:r>
              <a:rPr lang="en-US" sz="1600" dirty="0"/>
              <a:t>Mendel made this deduction when working with pea plants. He investigated two separate traits (</a:t>
            </a:r>
            <a:r>
              <a:rPr lang="en-US" sz="1600" dirty="0" err="1"/>
              <a:t>colour</a:t>
            </a:r>
            <a:r>
              <a:rPr lang="en-US" sz="1600" dirty="0"/>
              <a:t> and shape) and performed many test crosses, recording the ratios of phenotypes produced in subsequent generations. </a:t>
            </a:r>
            <a:endParaRPr lang="en-US" sz="1600" dirty="0" smtClean="0"/>
          </a:p>
          <a:p>
            <a:endParaRPr lang="en-US" sz="1600" dirty="0"/>
          </a:p>
          <a:p>
            <a:r>
              <a:rPr lang="en-US" sz="1600" dirty="0" smtClean="0"/>
              <a:t>It was rather fortunate that these two traits happened to be on separate chromosomes (unlinked genes)! Remember back then he did not know about the contents of the nucleus. Chromosomes and DNA were yet to be discovered.</a:t>
            </a:r>
          </a:p>
          <a:p>
            <a:endParaRPr lang="en-US" sz="1600" dirty="0"/>
          </a:p>
          <a:p>
            <a:r>
              <a:rPr lang="en-US" sz="1600" dirty="0"/>
              <a:t>We will use his work as an example of </a:t>
            </a:r>
            <a:r>
              <a:rPr lang="en-US" sz="1600" dirty="0" err="1"/>
              <a:t>dihybrid</a:t>
            </a:r>
            <a:r>
              <a:rPr lang="en-US" sz="1600" dirty="0"/>
              <a:t> crosses in the next section. </a:t>
            </a:r>
          </a:p>
        </p:txBody>
      </p:sp>
      <p:pic>
        <p:nvPicPr>
          <p:cNvPr id="20" name="Picture 3">
            <a:hlinkClick r:id="rId2"/>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0790" y="2812188"/>
            <a:ext cx="4479441" cy="378247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1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400" y="6538911"/>
            <a:ext cx="1384737" cy="331789"/>
          </a:xfrm>
          <a:prstGeom prst="rect">
            <a:avLst/>
          </a:prstGeom>
        </p:spPr>
      </p:pic>
      <p:sp>
        <p:nvSpPr>
          <p:cNvPr id="15"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b="1" dirty="0" smtClean="0"/>
              <a:t>Review: </a:t>
            </a:r>
            <a:r>
              <a:rPr lang="en-US" dirty="0" smtClean="0"/>
              <a:t>10.1</a:t>
            </a:r>
            <a:r>
              <a:rPr lang="en-US" dirty="0"/>
              <a:t>.U7 Independent assortment of genes is due to the random orientation of pairs of homologous chromosomes in meiosis I</a:t>
            </a:r>
            <a:r>
              <a:rPr lang="en-US" dirty="0" smtClean="0"/>
              <a:t>.</a:t>
            </a:r>
            <a:endParaRPr lang="en-US" dirty="0"/>
          </a:p>
        </p:txBody>
      </p:sp>
    </p:spTree>
    <p:extLst>
      <p:ext uri="{BB962C8B-B14F-4D97-AF65-F5344CB8AC3E}">
        <p14:creationId xmlns:p14="http://schemas.microsoft.com/office/powerpoint/2010/main" val="41567218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762"/>
            <a:ext cx="9576175" cy="6853237"/>
          </a:xfrm>
          <a:prstGeom prst="rect">
            <a:avLst/>
          </a:prstGeom>
        </p:spPr>
      </p:pic>
      <p:sp>
        <p:nvSpPr>
          <p:cNvPr id="3" name="Title 1"/>
          <p:cNvSpPr txBox="1">
            <a:spLocks/>
          </p:cNvSpPr>
          <p:nvPr/>
        </p:nvSpPr>
        <p:spPr>
          <a:xfrm>
            <a:off x="0" y="4763"/>
            <a:ext cx="9144000" cy="68306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b="1" dirty="0" smtClean="0"/>
              <a:t>Review: </a:t>
            </a:r>
            <a:r>
              <a:rPr lang="en-US" sz="1400" dirty="0" smtClean="0"/>
              <a:t>Nature of Science</a:t>
            </a:r>
            <a:r>
              <a:rPr lang="en-US" sz="1400" dirty="0"/>
              <a:t>: Making careful observations—careful observation and record keeping turned up anomalous data that Mendel’s law of independent assortment could not account for. Thomas Hunt Morgan developed the notion of linked genes to account for the anomalies. (1.8)</a:t>
            </a:r>
            <a:endParaRPr lang="en-US" sz="1400" dirty="0">
              <a:effectLst/>
            </a:endParaRPr>
          </a:p>
        </p:txBody>
      </p:sp>
      <p:sp>
        <p:nvSpPr>
          <p:cNvPr id="15" name="Rectangle 14"/>
          <p:cNvSpPr/>
          <p:nvPr/>
        </p:nvSpPr>
        <p:spPr>
          <a:xfrm>
            <a:off x="0" y="2293438"/>
            <a:ext cx="4587876" cy="2585323"/>
          </a:xfrm>
          <a:prstGeom prst="rect">
            <a:avLst/>
          </a:prstGeom>
          <a:solidFill>
            <a:srgbClr val="FFFFFF">
              <a:alpha val="67000"/>
            </a:srgbClr>
          </a:solidFill>
        </p:spPr>
        <p:txBody>
          <a:bodyPr wrap="square">
            <a:spAutoFit/>
          </a:bodyPr>
          <a:lstStyle/>
          <a:p>
            <a:r>
              <a:rPr lang="en-US" dirty="0"/>
              <a:t>The ‘anomalous’ data was </a:t>
            </a:r>
            <a:r>
              <a:rPr lang="en-US" dirty="0" smtClean="0"/>
              <a:t>repeated and found to be predictable. The experiments lead </a:t>
            </a:r>
            <a:r>
              <a:rPr lang="en-US" dirty="0"/>
              <a:t>Morgan and his colleagues </a:t>
            </a:r>
            <a:r>
              <a:rPr lang="en-US" dirty="0" smtClean="0"/>
              <a:t>to revise </a:t>
            </a:r>
            <a:r>
              <a:rPr lang="en-US" dirty="0" err="1"/>
              <a:t>M</a:t>
            </a:r>
            <a:r>
              <a:rPr lang="en-US" dirty="0" err="1" smtClean="0"/>
              <a:t>endelian</a:t>
            </a:r>
            <a:r>
              <a:rPr lang="en-US" dirty="0" smtClean="0"/>
              <a:t> heredity (1915) to include certain key tenets:</a:t>
            </a:r>
          </a:p>
          <a:p>
            <a:pPr marL="285750" indent="-285750">
              <a:buFont typeface="Arial"/>
              <a:buChar char="•"/>
            </a:pPr>
            <a:r>
              <a:rPr lang="en-US" dirty="0"/>
              <a:t>Discrete pairs of </a:t>
            </a:r>
            <a:r>
              <a:rPr lang="en-US" dirty="0" smtClean="0"/>
              <a:t>factors are </a:t>
            </a:r>
            <a:r>
              <a:rPr lang="en-US" dirty="0"/>
              <a:t>located on </a:t>
            </a:r>
            <a:r>
              <a:rPr lang="en-US" dirty="0" smtClean="0"/>
              <a:t>chromosomes (later to be called genes)</a:t>
            </a:r>
          </a:p>
          <a:p>
            <a:pPr marL="285750" indent="-285750">
              <a:buFont typeface="Arial"/>
              <a:buChar char="•"/>
            </a:pPr>
            <a:r>
              <a:rPr lang="en-US" dirty="0"/>
              <a:t>Certain characteristics are sex-</a:t>
            </a:r>
            <a:r>
              <a:rPr lang="en-US" dirty="0" smtClean="0"/>
              <a:t>linked</a:t>
            </a:r>
          </a:p>
          <a:p>
            <a:pPr marL="285750" indent="-285750">
              <a:buFont typeface="Arial"/>
              <a:buChar char="•"/>
            </a:pPr>
            <a:r>
              <a:rPr lang="en-US" dirty="0"/>
              <a:t>Other characteristics are also sometimes </a:t>
            </a:r>
            <a:r>
              <a:rPr lang="en-US" dirty="0" smtClean="0"/>
              <a:t>associated</a:t>
            </a:r>
          </a:p>
        </p:txBody>
      </p:sp>
      <p:sp>
        <p:nvSpPr>
          <p:cNvPr id="16" name="Rectangle 15"/>
          <p:cNvSpPr/>
          <p:nvPr/>
        </p:nvSpPr>
        <p:spPr>
          <a:xfrm>
            <a:off x="5575483" y="916093"/>
            <a:ext cx="3235144" cy="584776"/>
          </a:xfrm>
          <a:prstGeom prst="rect">
            <a:avLst/>
          </a:prstGeom>
          <a:solidFill>
            <a:srgbClr val="FFFFFF"/>
          </a:solidFill>
          <a:ln>
            <a:solidFill>
              <a:srgbClr val="000000"/>
            </a:solidFill>
          </a:ln>
        </p:spPr>
        <p:txBody>
          <a:bodyPr wrap="square">
            <a:spAutoFit/>
          </a:bodyPr>
          <a:lstStyle/>
          <a:p>
            <a:r>
              <a:rPr lang="en-US" sz="1600" dirty="0"/>
              <a:t> Thomas Hunt Morgan </a:t>
            </a:r>
            <a:r>
              <a:rPr lang="en-US" sz="1600" dirty="0" smtClean="0"/>
              <a:t>developed the idea of sex-linked genes</a:t>
            </a:r>
            <a:endParaRPr lang="en-US" sz="1600" dirty="0"/>
          </a:p>
        </p:txBody>
      </p:sp>
      <p:sp>
        <p:nvSpPr>
          <p:cNvPr id="5" name="Rectangle 4"/>
          <p:cNvSpPr/>
          <p:nvPr/>
        </p:nvSpPr>
        <p:spPr>
          <a:xfrm>
            <a:off x="2206625" y="6581001"/>
            <a:ext cx="6937375" cy="276999"/>
          </a:xfrm>
          <a:prstGeom prst="rect">
            <a:avLst/>
          </a:prstGeom>
        </p:spPr>
        <p:txBody>
          <a:bodyPr wrap="square">
            <a:spAutoFit/>
          </a:bodyPr>
          <a:lstStyle/>
          <a:p>
            <a:pPr algn="r"/>
            <a:r>
              <a:rPr lang="it-IT" sz="1200" dirty="0">
                <a:hlinkClick r:id="rId3"/>
              </a:rPr>
              <a:t>http://www.nature.com/scitable/content/ne0000/ne0000/ne0000/ne0000/122977784/1_2.</a:t>
            </a:r>
            <a:r>
              <a:rPr lang="it-IT" sz="1200" dirty="0" smtClean="0">
                <a:hlinkClick r:id="rId3"/>
              </a:rPr>
              <a:t>jpg</a:t>
            </a:r>
            <a:endParaRPr lang="en-US" sz="1200" dirty="0"/>
          </a:p>
        </p:txBody>
      </p:sp>
      <p:sp>
        <p:nvSpPr>
          <p:cNvPr id="6" name="Rectangle 5"/>
          <p:cNvSpPr/>
          <p:nvPr/>
        </p:nvSpPr>
        <p:spPr>
          <a:xfrm>
            <a:off x="0" y="6488668"/>
            <a:ext cx="3051474" cy="369332"/>
          </a:xfrm>
          <a:prstGeom prst="rect">
            <a:avLst/>
          </a:prstGeom>
        </p:spPr>
        <p:txBody>
          <a:bodyPr wrap="none">
            <a:spAutoFit/>
          </a:bodyPr>
          <a:lstStyle/>
          <a:p>
            <a:r>
              <a:rPr lang="en-US" dirty="0" smtClean="0"/>
              <a:t>Columbia </a:t>
            </a:r>
            <a:r>
              <a:rPr lang="en-US" dirty="0"/>
              <a:t>University Fly </a:t>
            </a:r>
            <a:r>
              <a:rPr lang="en-US" dirty="0" smtClean="0"/>
              <a:t>Room</a:t>
            </a:r>
            <a:endParaRPr lang="en-US" dirty="0"/>
          </a:p>
        </p:txBody>
      </p:sp>
      <p:pic>
        <p:nvPicPr>
          <p:cNvPr id="7" name="Picture 6" descr="Screen Shot 2015-08-07 at 14.16.0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5484" y="1518276"/>
            <a:ext cx="3235143" cy="1724025"/>
          </a:xfrm>
          <a:prstGeom prst="rect">
            <a:avLst/>
          </a:prstGeom>
          <a:ln>
            <a:solidFill>
              <a:srgbClr val="000000"/>
            </a:solidFill>
          </a:ln>
        </p:spPr>
      </p:pic>
      <p:sp>
        <p:nvSpPr>
          <p:cNvPr id="8" name="Rectangle 7"/>
          <p:cNvSpPr/>
          <p:nvPr/>
        </p:nvSpPr>
        <p:spPr>
          <a:xfrm>
            <a:off x="5575483" y="2917678"/>
            <a:ext cx="3235143" cy="461665"/>
          </a:xfrm>
          <a:prstGeom prst="rect">
            <a:avLst/>
          </a:prstGeom>
          <a:solidFill>
            <a:srgbClr val="FFFFFF"/>
          </a:solidFill>
          <a:ln>
            <a:solidFill>
              <a:schemeClr val="tx1"/>
            </a:solidFill>
          </a:ln>
        </p:spPr>
        <p:txBody>
          <a:bodyPr wrap="square">
            <a:spAutoFit/>
          </a:bodyPr>
          <a:lstStyle/>
          <a:p>
            <a:r>
              <a:rPr lang="en-US" sz="1200" dirty="0">
                <a:hlinkClick r:id="rId5"/>
              </a:rPr>
              <a:t>https://www.dnalc.org/view/15005-Thomas-Hunt-</a:t>
            </a:r>
            <a:r>
              <a:rPr lang="en-US" sz="1200" dirty="0" smtClean="0">
                <a:hlinkClick r:id="rId5"/>
              </a:rPr>
              <a:t>Morgan.html</a:t>
            </a:r>
            <a:endParaRPr lang="en-US" sz="1200" dirty="0"/>
          </a:p>
        </p:txBody>
      </p:sp>
      <p:pic>
        <p:nvPicPr>
          <p:cNvPr id="9" name="Picture 8"/>
          <p:cNvPicPr>
            <a:picLocks noChangeAspect="1"/>
          </p:cNvPicPr>
          <p:nvPr/>
        </p:nvPicPr>
        <p:blipFill>
          <a:blip r:embed="rId6"/>
          <a:stretch>
            <a:fillRect/>
          </a:stretch>
        </p:blipFill>
        <p:spPr>
          <a:xfrm>
            <a:off x="4845290" y="3817478"/>
            <a:ext cx="4298710" cy="2091783"/>
          </a:xfrm>
          <a:prstGeom prst="rect">
            <a:avLst/>
          </a:prstGeom>
        </p:spPr>
      </p:pic>
      <p:sp>
        <p:nvSpPr>
          <p:cNvPr id="10" name="Rectangle 9"/>
          <p:cNvSpPr/>
          <p:nvPr/>
        </p:nvSpPr>
        <p:spPr>
          <a:xfrm>
            <a:off x="1000125" y="6304002"/>
            <a:ext cx="8143875" cy="276999"/>
          </a:xfrm>
          <a:prstGeom prst="rect">
            <a:avLst/>
          </a:prstGeom>
        </p:spPr>
        <p:txBody>
          <a:bodyPr wrap="square">
            <a:spAutoFit/>
          </a:bodyPr>
          <a:lstStyle/>
          <a:p>
            <a:pPr algn="r"/>
            <a:r>
              <a:rPr lang="en-US" sz="1200" dirty="0">
                <a:hlinkClick r:id="rId7"/>
              </a:rPr>
              <a:t>https://geneticsandevolutionch10.files.wordpress.com/2015/01/kbtnk9dz-13672096431.jpg?w=672&amp;h=</a:t>
            </a:r>
            <a:r>
              <a:rPr lang="en-US" sz="1200" dirty="0" smtClean="0">
                <a:hlinkClick r:id="rId7"/>
              </a:rPr>
              <a:t>327</a:t>
            </a:r>
            <a:endParaRPr lang="en-US" sz="1200" dirty="0"/>
          </a:p>
        </p:txBody>
      </p:sp>
      <p:sp>
        <p:nvSpPr>
          <p:cNvPr id="20" name="Rectangle 19"/>
          <p:cNvSpPr/>
          <p:nvPr/>
        </p:nvSpPr>
        <p:spPr>
          <a:xfrm>
            <a:off x="1" y="916093"/>
            <a:ext cx="4937124" cy="923330"/>
          </a:xfrm>
          <a:prstGeom prst="rect">
            <a:avLst/>
          </a:prstGeom>
          <a:solidFill>
            <a:srgbClr val="FFFFFF">
              <a:alpha val="67000"/>
            </a:srgbClr>
          </a:solidFill>
        </p:spPr>
        <p:txBody>
          <a:bodyPr wrap="square">
            <a:spAutoFit/>
          </a:bodyPr>
          <a:lstStyle/>
          <a:p>
            <a:r>
              <a:rPr lang="en-US" dirty="0" smtClean="0"/>
              <a:t>Morgan’s experiments (1909 - 1914) with fruit flies produced results that could not be explained by Mendel’s work on heredity as it stood.</a:t>
            </a:r>
          </a:p>
        </p:txBody>
      </p:sp>
    </p:spTree>
    <p:extLst>
      <p:ext uri="{BB962C8B-B14F-4D97-AF65-F5344CB8AC3E}">
        <p14:creationId xmlns:p14="http://schemas.microsoft.com/office/powerpoint/2010/main" val="22481682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b="1" dirty="0"/>
              <a:t>Review: </a:t>
            </a:r>
            <a:r>
              <a:rPr lang="en-US" dirty="0" smtClean="0"/>
              <a:t>10.1</a:t>
            </a:r>
            <a:r>
              <a:rPr lang="en-US" dirty="0"/>
              <a:t>.U7 Independent assortment of genes is due to the random orientation of pairs of homologous chromosomes in meiosis I</a:t>
            </a:r>
            <a:r>
              <a:rPr lang="en-US" dirty="0" smtClean="0"/>
              <a:t>.</a:t>
            </a:r>
            <a:endParaRPr lang="en-US" dirty="0"/>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pic>
        <p:nvPicPr>
          <p:cNvPr id="14"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460"/>
          <a:stretch/>
        </p:blipFill>
        <p:spPr bwMode="auto">
          <a:xfrm>
            <a:off x="2593781" y="1499751"/>
            <a:ext cx="6514962" cy="52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0" y="509151"/>
            <a:ext cx="9144000" cy="707886"/>
          </a:xfrm>
          <a:prstGeom prst="rect">
            <a:avLst/>
          </a:prstGeom>
          <a:noFill/>
        </p:spPr>
        <p:txBody>
          <a:bodyPr wrap="square" rtlCol="0">
            <a:spAutoFit/>
          </a:bodyPr>
          <a:lstStyle/>
          <a:p>
            <a:r>
              <a:rPr lang="en-US" sz="4000" b="1" dirty="0" smtClean="0"/>
              <a:t>Mendel’s Law of Independent Assortment</a:t>
            </a:r>
            <a:endParaRPr lang="en-US" sz="4000" b="1" dirty="0"/>
          </a:p>
        </p:txBody>
      </p:sp>
      <p:sp>
        <p:nvSpPr>
          <p:cNvPr id="16" name="TextBox 15"/>
          <p:cNvSpPr txBox="1"/>
          <p:nvPr/>
        </p:nvSpPr>
        <p:spPr>
          <a:xfrm>
            <a:off x="151263" y="1225517"/>
            <a:ext cx="4419600" cy="1015663"/>
          </a:xfrm>
          <a:prstGeom prst="rect">
            <a:avLst/>
          </a:prstGeom>
          <a:noFill/>
          <a:ln>
            <a:solidFill>
              <a:schemeClr val="accent6"/>
            </a:solidFill>
          </a:ln>
        </p:spPr>
        <p:txBody>
          <a:bodyPr wrap="square" rtlCol="0">
            <a:spAutoFit/>
          </a:bodyPr>
          <a:lstStyle/>
          <a:p>
            <a:r>
              <a:rPr lang="en-US" sz="2000" b="1" i="1" dirty="0" smtClean="0">
                <a:solidFill>
                  <a:schemeClr val="accent6"/>
                </a:solidFill>
              </a:rPr>
              <a:t>“The presence of an allele of one of the genes in a gamete has no influence over which allele of another gene is present.”</a:t>
            </a:r>
            <a:endParaRPr lang="en-US" sz="2000" b="1" i="1" dirty="0">
              <a:solidFill>
                <a:schemeClr val="accent6"/>
              </a:solidFill>
            </a:endParaRP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4263" y="2268384"/>
            <a:ext cx="782123" cy="100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flipV="1">
            <a:off x="1222457" y="2267246"/>
            <a:ext cx="658091" cy="50153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36943" y="1499751"/>
            <a:ext cx="2971800" cy="1169551"/>
          </a:xfrm>
          <a:prstGeom prst="rect">
            <a:avLst/>
          </a:prstGeom>
          <a:noFill/>
        </p:spPr>
        <p:txBody>
          <a:bodyPr wrap="square" rtlCol="0">
            <a:spAutoFit/>
          </a:bodyPr>
          <a:lstStyle/>
          <a:p>
            <a:pPr algn="r"/>
            <a:r>
              <a:rPr lang="en-US" sz="1400" dirty="0" smtClean="0">
                <a:solidFill>
                  <a:schemeClr val="accent3">
                    <a:lumMod val="50000"/>
                  </a:schemeClr>
                </a:solidFill>
              </a:rPr>
              <a:t>A </a:t>
            </a:r>
            <a:r>
              <a:rPr lang="en-US" sz="1400" dirty="0" smtClean="0"/>
              <a:t>and </a:t>
            </a:r>
            <a:r>
              <a:rPr lang="en-US" sz="1400" dirty="0" smtClean="0">
                <a:solidFill>
                  <a:schemeClr val="accent4">
                    <a:lumMod val="75000"/>
                  </a:schemeClr>
                </a:solidFill>
              </a:rPr>
              <a:t>B</a:t>
            </a:r>
            <a:r>
              <a:rPr lang="en-US" sz="1400" dirty="0" smtClean="0"/>
              <a:t> are different genes on different chromosomes. </a:t>
            </a:r>
          </a:p>
          <a:p>
            <a:pPr algn="r"/>
            <a:endParaRPr lang="en-US" sz="1400" dirty="0"/>
          </a:p>
          <a:p>
            <a:pPr algn="r"/>
            <a:r>
              <a:rPr lang="en-US" sz="1400" dirty="0" smtClean="0">
                <a:solidFill>
                  <a:schemeClr val="accent3">
                    <a:lumMod val="50000"/>
                  </a:schemeClr>
                </a:solidFill>
              </a:rPr>
              <a:t>A</a:t>
            </a:r>
            <a:r>
              <a:rPr lang="en-US" sz="1400" dirty="0" smtClean="0"/>
              <a:t> is dominant over </a:t>
            </a:r>
            <a:r>
              <a:rPr lang="en-US" sz="1400" dirty="0" smtClean="0">
                <a:solidFill>
                  <a:schemeClr val="accent3">
                    <a:lumMod val="50000"/>
                  </a:schemeClr>
                </a:solidFill>
              </a:rPr>
              <a:t>a</a:t>
            </a:r>
            <a:r>
              <a:rPr lang="en-US" sz="1400" dirty="0" smtClean="0"/>
              <a:t>. </a:t>
            </a:r>
          </a:p>
          <a:p>
            <a:pPr algn="r"/>
            <a:r>
              <a:rPr lang="en-US" sz="1400" dirty="0" smtClean="0">
                <a:solidFill>
                  <a:schemeClr val="accent4">
                    <a:lumMod val="75000"/>
                  </a:schemeClr>
                </a:solidFill>
              </a:rPr>
              <a:t>B</a:t>
            </a:r>
            <a:r>
              <a:rPr lang="en-US" sz="1400" dirty="0" smtClean="0"/>
              <a:t> is dominant over </a:t>
            </a:r>
            <a:r>
              <a:rPr lang="en-US" sz="1400" dirty="0" smtClean="0">
                <a:solidFill>
                  <a:schemeClr val="accent4">
                    <a:lumMod val="75000"/>
                  </a:schemeClr>
                </a:solidFill>
              </a:rPr>
              <a:t>b</a:t>
            </a:r>
            <a:r>
              <a:rPr lang="en-US" sz="1400" dirty="0" smtClean="0"/>
              <a:t>.</a:t>
            </a:r>
            <a:endParaRPr lang="en-US" sz="1400" dirty="0"/>
          </a:p>
        </p:txBody>
      </p:sp>
      <p:sp>
        <p:nvSpPr>
          <p:cNvPr id="20" name="TextBox 19"/>
          <p:cNvSpPr txBox="1"/>
          <p:nvPr/>
        </p:nvSpPr>
        <p:spPr>
          <a:xfrm>
            <a:off x="131774" y="3271341"/>
            <a:ext cx="4039737" cy="646331"/>
          </a:xfrm>
          <a:prstGeom prst="rect">
            <a:avLst/>
          </a:prstGeom>
          <a:noFill/>
        </p:spPr>
        <p:txBody>
          <a:bodyPr wrap="square" rtlCol="0">
            <a:spAutoFit/>
          </a:bodyPr>
          <a:lstStyle/>
          <a:p>
            <a:r>
              <a:rPr lang="en-US" dirty="0" smtClean="0"/>
              <a:t>This only holds true for </a:t>
            </a:r>
            <a:r>
              <a:rPr lang="en-US" b="1" dirty="0" smtClean="0"/>
              <a:t>unlinked genes</a:t>
            </a:r>
            <a:r>
              <a:rPr lang="en-US" dirty="0" smtClean="0"/>
              <a:t> (genes on different chromosomes). </a:t>
            </a:r>
            <a:endParaRPr lang="en-US" dirty="0"/>
          </a:p>
        </p:txBody>
      </p:sp>
      <p:sp>
        <p:nvSpPr>
          <p:cNvPr id="2" name="Rectangle 1"/>
          <p:cNvSpPr/>
          <p:nvPr/>
        </p:nvSpPr>
        <p:spPr>
          <a:xfrm rot="21382878">
            <a:off x="252234" y="4333214"/>
            <a:ext cx="2039629" cy="1646789"/>
          </a:xfrm>
          <a:prstGeom prst="rect">
            <a:avLst/>
          </a:prstGeom>
          <a:solidFill>
            <a:srgbClr val="B9CDE5"/>
          </a:solidFill>
          <a:ln>
            <a:solidFill>
              <a:srgbClr val="000090"/>
            </a:solidFill>
          </a:ln>
        </p:spPr>
        <p:txBody>
          <a:bodyPr vert="horz" lIns="91440" tIns="45720" rIns="91440" bIns="45720" rtlCol="0" anchor="ctr">
            <a:noAutofit/>
          </a:bodyPr>
          <a:lstStyle/>
          <a:p>
            <a:pPr>
              <a:spcBef>
                <a:spcPct val="0"/>
              </a:spcBef>
            </a:pPr>
            <a:r>
              <a:rPr lang="en-US" sz="1600" dirty="0" smtClean="0">
                <a:latin typeface="Calibri"/>
                <a:ea typeface="+mj-ea"/>
                <a:cs typeface="Calibri"/>
              </a:rPr>
              <a:t>All four genotypes are possible therefore </a:t>
            </a:r>
            <a:r>
              <a:rPr lang="en-US" sz="1600" b="1" dirty="0" smtClean="0">
                <a:latin typeface="Calibri"/>
                <a:ea typeface="+mj-ea"/>
                <a:cs typeface="Calibri"/>
              </a:rPr>
              <a:t>10.2</a:t>
            </a:r>
            <a:r>
              <a:rPr lang="en-US" sz="1600" b="1" dirty="0">
                <a:latin typeface="Calibri"/>
                <a:ea typeface="+mj-ea"/>
                <a:cs typeface="Calibri"/>
              </a:rPr>
              <a:t>.U2 Unlinked genes segregate independently as a result of meiosis. </a:t>
            </a:r>
          </a:p>
        </p:txBody>
      </p:sp>
    </p:spTree>
    <p:extLst>
      <p:ext uri="{BB962C8B-B14F-4D97-AF65-F5344CB8AC3E}">
        <p14:creationId xmlns:p14="http://schemas.microsoft.com/office/powerpoint/2010/main" val="36856277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762"/>
            <a:ext cx="9576175" cy="6853237"/>
          </a:xfrm>
          <a:prstGeom prst="rect">
            <a:avLst/>
          </a:prstGeom>
        </p:spPr>
      </p:pic>
      <p:sp>
        <p:nvSpPr>
          <p:cNvPr id="3" name="Title 1"/>
          <p:cNvSpPr txBox="1">
            <a:spLocks/>
          </p:cNvSpPr>
          <p:nvPr/>
        </p:nvSpPr>
        <p:spPr>
          <a:xfrm>
            <a:off x="0" y="17463"/>
            <a:ext cx="9144000" cy="68306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300" b="1" dirty="0"/>
              <a:t>Nature of science:</a:t>
            </a:r>
            <a:r>
              <a:rPr lang="en-US" sz="1300" dirty="0"/>
              <a:t> Looking for patterns, trends and discrepancies - Mendel used observations of the natural world to find and explain patterns and trends. Since then, scientists have looked for discrepancies and asked questions based on further observations to show exceptions to the rules. For example, Morgan discovered non-</a:t>
            </a:r>
            <a:r>
              <a:rPr lang="en-US" sz="1300" dirty="0" err="1"/>
              <a:t>Mendelian</a:t>
            </a:r>
            <a:r>
              <a:rPr lang="en-US" sz="1300" dirty="0"/>
              <a:t> ratios in his experiments with Drosophila. (3.1</a:t>
            </a:r>
            <a:r>
              <a:rPr lang="en-US" sz="1300" dirty="0" smtClean="0"/>
              <a:t>)</a:t>
            </a:r>
            <a:endParaRPr lang="en-US" sz="1300" dirty="0">
              <a:effectLst/>
            </a:endParaRPr>
          </a:p>
        </p:txBody>
      </p:sp>
      <p:sp>
        <p:nvSpPr>
          <p:cNvPr id="15" name="Rectangle 14"/>
          <p:cNvSpPr/>
          <p:nvPr/>
        </p:nvSpPr>
        <p:spPr>
          <a:xfrm>
            <a:off x="0" y="2293438"/>
            <a:ext cx="4587876" cy="2585323"/>
          </a:xfrm>
          <a:prstGeom prst="rect">
            <a:avLst/>
          </a:prstGeom>
          <a:solidFill>
            <a:srgbClr val="FFFFFF">
              <a:alpha val="67000"/>
            </a:srgbClr>
          </a:solidFill>
        </p:spPr>
        <p:txBody>
          <a:bodyPr wrap="square">
            <a:spAutoFit/>
          </a:bodyPr>
          <a:lstStyle/>
          <a:p>
            <a:r>
              <a:rPr lang="en-US" dirty="0"/>
              <a:t>The ‘anomalous’ data was </a:t>
            </a:r>
            <a:r>
              <a:rPr lang="en-US" dirty="0" smtClean="0"/>
              <a:t>repeated and found to be predictable. The experiments lead </a:t>
            </a:r>
            <a:r>
              <a:rPr lang="en-US" dirty="0"/>
              <a:t>Morgan and his colleagues </a:t>
            </a:r>
            <a:r>
              <a:rPr lang="en-US" dirty="0" smtClean="0"/>
              <a:t>to revise </a:t>
            </a:r>
            <a:r>
              <a:rPr lang="en-US" dirty="0" err="1"/>
              <a:t>M</a:t>
            </a:r>
            <a:r>
              <a:rPr lang="en-US" dirty="0" err="1" smtClean="0"/>
              <a:t>endelian</a:t>
            </a:r>
            <a:r>
              <a:rPr lang="en-US" dirty="0" smtClean="0"/>
              <a:t> heredity (1915) to include certain key tenets:</a:t>
            </a:r>
          </a:p>
          <a:p>
            <a:pPr marL="285750" indent="-285750">
              <a:buFont typeface="Arial"/>
              <a:buChar char="•"/>
            </a:pPr>
            <a:r>
              <a:rPr lang="en-US" dirty="0"/>
              <a:t>Discrete pairs of </a:t>
            </a:r>
            <a:r>
              <a:rPr lang="en-US" dirty="0" smtClean="0"/>
              <a:t>factors are </a:t>
            </a:r>
            <a:r>
              <a:rPr lang="en-US" dirty="0"/>
              <a:t>located on </a:t>
            </a:r>
            <a:r>
              <a:rPr lang="en-US" dirty="0" smtClean="0"/>
              <a:t>chromosomes (later to be called genes)</a:t>
            </a:r>
          </a:p>
          <a:p>
            <a:pPr marL="285750" indent="-285750">
              <a:buFont typeface="Arial"/>
              <a:buChar char="•"/>
            </a:pPr>
            <a:r>
              <a:rPr lang="en-US" dirty="0"/>
              <a:t>Certain characteristics are sex-</a:t>
            </a:r>
            <a:r>
              <a:rPr lang="en-US" dirty="0" smtClean="0"/>
              <a:t>linked</a:t>
            </a:r>
          </a:p>
          <a:p>
            <a:pPr marL="285750" indent="-285750">
              <a:buFont typeface="Arial"/>
              <a:buChar char="•"/>
            </a:pPr>
            <a:r>
              <a:rPr lang="en-US" dirty="0"/>
              <a:t>Other characteristics are also sometimes </a:t>
            </a:r>
            <a:r>
              <a:rPr lang="en-US" dirty="0" smtClean="0"/>
              <a:t>associated</a:t>
            </a:r>
          </a:p>
        </p:txBody>
      </p:sp>
      <p:sp>
        <p:nvSpPr>
          <p:cNvPr id="16" name="Rectangle 15"/>
          <p:cNvSpPr/>
          <p:nvPr/>
        </p:nvSpPr>
        <p:spPr>
          <a:xfrm>
            <a:off x="5575483" y="916093"/>
            <a:ext cx="3235144" cy="584776"/>
          </a:xfrm>
          <a:prstGeom prst="rect">
            <a:avLst/>
          </a:prstGeom>
          <a:solidFill>
            <a:srgbClr val="FFFFFF"/>
          </a:solidFill>
          <a:ln>
            <a:solidFill>
              <a:srgbClr val="000000"/>
            </a:solidFill>
          </a:ln>
        </p:spPr>
        <p:txBody>
          <a:bodyPr wrap="square">
            <a:spAutoFit/>
          </a:bodyPr>
          <a:lstStyle/>
          <a:p>
            <a:r>
              <a:rPr lang="en-US" sz="1600" dirty="0"/>
              <a:t> Thomas Hunt Morgan </a:t>
            </a:r>
            <a:r>
              <a:rPr lang="en-US" sz="1600" dirty="0" smtClean="0"/>
              <a:t>developed the idea of sex-linked genes</a:t>
            </a:r>
            <a:endParaRPr lang="en-US" sz="1600" dirty="0"/>
          </a:p>
        </p:txBody>
      </p:sp>
      <p:sp>
        <p:nvSpPr>
          <p:cNvPr id="5" name="Rectangle 4"/>
          <p:cNvSpPr/>
          <p:nvPr/>
        </p:nvSpPr>
        <p:spPr>
          <a:xfrm>
            <a:off x="2206625" y="6581001"/>
            <a:ext cx="6937375" cy="276999"/>
          </a:xfrm>
          <a:prstGeom prst="rect">
            <a:avLst/>
          </a:prstGeom>
        </p:spPr>
        <p:txBody>
          <a:bodyPr wrap="square">
            <a:spAutoFit/>
          </a:bodyPr>
          <a:lstStyle/>
          <a:p>
            <a:pPr algn="r"/>
            <a:r>
              <a:rPr lang="it-IT" sz="1200" dirty="0">
                <a:hlinkClick r:id="rId3"/>
              </a:rPr>
              <a:t>http://www.nature.com/scitable/content/ne0000/ne0000/ne0000/ne0000/122977784/1_2.</a:t>
            </a:r>
            <a:r>
              <a:rPr lang="it-IT" sz="1200" dirty="0" smtClean="0">
                <a:hlinkClick r:id="rId3"/>
              </a:rPr>
              <a:t>jpg</a:t>
            </a:r>
            <a:endParaRPr lang="en-US" sz="1200" dirty="0"/>
          </a:p>
        </p:txBody>
      </p:sp>
      <p:sp>
        <p:nvSpPr>
          <p:cNvPr id="6" name="Rectangle 5"/>
          <p:cNvSpPr/>
          <p:nvPr/>
        </p:nvSpPr>
        <p:spPr>
          <a:xfrm>
            <a:off x="0" y="6488668"/>
            <a:ext cx="3051474" cy="369332"/>
          </a:xfrm>
          <a:prstGeom prst="rect">
            <a:avLst/>
          </a:prstGeom>
        </p:spPr>
        <p:txBody>
          <a:bodyPr wrap="none">
            <a:spAutoFit/>
          </a:bodyPr>
          <a:lstStyle/>
          <a:p>
            <a:r>
              <a:rPr lang="en-US" dirty="0" smtClean="0"/>
              <a:t>Columbia </a:t>
            </a:r>
            <a:r>
              <a:rPr lang="en-US" dirty="0"/>
              <a:t>University Fly </a:t>
            </a:r>
            <a:r>
              <a:rPr lang="en-US" dirty="0" smtClean="0"/>
              <a:t>Room</a:t>
            </a:r>
            <a:endParaRPr lang="en-US" dirty="0"/>
          </a:p>
        </p:txBody>
      </p:sp>
      <p:pic>
        <p:nvPicPr>
          <p:cNvPr id="7" name="Picture 6" descr="Screen Shot 2015-08-07 at 14.16.0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5484" y="1518276"/>
            <a:ext cx="3235143" cy="1724025"/>
          </a:xfrm>
          <a:prstGeom prst="rect">
            <a:avLst/>
          </a:prstGeom>
          <a:ln>
            <a:solidFill>
              <a:srgbClr val="000000"/>
            </a:solidFill>
          </a:ln>
        </p:spPr>
      </p:pic>
      <p:sp>
        <p:nvSpPr>
          <p:cNvPr id="8" name="Rectangle 7"/>
          <p:cNvSpPr/>
          <p:nvPr/>
        </p:nvSpPr>
        <p:spPr>
          <a:xfrm>
            <a:off x="5575483" y="2917678"/>
            <a:ext cx="3235143" cy="461665"/>
          </a:xfrm>
          <a:prstGeom prst="rect">
            <a:avLst/>
          </a:prstGeom>
          <a:solidFill>
            <a:srgbClr val="FFFFFF"/>
          </a:solidFill>
          <a:ln>
            <a:solidFill>
              <a:schemeClr val="tx1"/>
            </a:solidFill>
          </a:ln>
        </p:spPr>
        <p:txBody>
          <a:bodyPr wrap="square">
            <a:spAutoFit/>
          </a:bodyPr>
          <a:lstStyle/>
          <a:p>
            <a:r>
              <a:rPr lang="en-US" sz="1200" dirty="0">
                <a:hlinkClick r:id="rId5"/>
              </a:rPr>
              <a:t>https://www.dnalc.org/view/15005-Thomas-Hunt-</a:t>
            </a:r>
            <a:r>
              <a:rPr lang="en-US" sz="1200" dirty="0" smtClean="0">
                <a:hlinkClick r:id="rId5"/>
              </a:rPr>
              <a:t>Morgan.html</a:t>
            </a:r>
            <a:endParaRPr lang="en-US" sz="1200" dirty="0"/>
          </a:p>
        </p:txBody>
      </p:sp>
      <p:pic>
        <p:nvPicPr>
          <p:cNvPr id="9" name="Picture 8"/>
          <p:cNvPicPr>
            <a:picLocks noChangeAspect="1"/>
          </p:cNvPicPr>
          <p:nvPr/>
        </p:nvPicPr>
        <p:blipFill>
          <a:blip r:embed="rId6"/>
          <a:stretch>
            <a:fillRect/>
          </a:stretch>
        </p:blipFill>
        <p:spPr>
          <a:xfrm>
            <a:off x="4845290" y="3817478"/>
            <a:ext cx="4298710" cy="2091783"/>
          </a:xfrm>
          <a:prstGeom prst="rect">
            <a:avLst/>
          </a:prstGeom>
        </p:spPr>
      </p:pic>
      <p:sp>
        <p:nvSpPr>
          <p:cNvPr id="10" name="Rectangle 9"/>
          <p:cNvSpPr/>
          <p:nvPr/>
        </p:nvSpPr>
        <p:spPr>
          <a:xfrm>
            <a:off x="1000125" y="6304002"/>
            <a:ext cx="8143875" cy="276999"/>
          </a:xfrm>
          <a:prstGeom prst="rect">
            <a:avLst/>
          </a:prstGeom>
        </p:spPr>
        <p:txBody>
          <a:bodyPr wrap="square">
            <a:spAutoFit/>
          </a:bodyPr>
          <a:lstStyle/>
          <a:p>
            <a:pPr algn="r"/>
            <a:r>
              <a:rPr lang="en-US" sz="1200" dirty="0">
                <a:hlinkClick r:id="rId7"/>
              </a:rPr>
              <a:t>https://geneticsandevolutionch10.files.wordpress.com/2015/01/kbtnk9dz-13672096431.jpg?w=672&amp;h=</a:t>
            </a:r>
            <a:r>
              <a:rPr lang="en-US" sz="1200" dirty="0" smtClean="0">
                <a:hlinkClick r:id="rId7"/>
              </a:rPr>
              <a:t>327</a:t>
            </a:r>
            <a:endParaRPr lang="en-US" sz="1200" dirty="0"/>
          </a:p>
        </p:txBody>
      </p:sp>
      <p:sp>
        <p:nvSpPr>
          <p:cNvPr id="20" name="Rectangle 19"/>
          <p:cNvSpPr/>
          <p:nvPr/>
        </p:nvSpPr>
        <p:spPr>
          <a:xfrm>
            <a:off x="1" y="916093"/>
            <a:ext cx="4937124" cy="923330"/>
          </a:xfrm>
          <a:prstGeom prst="rect">
            <a:avLst/>
          </a:prstGeom>
          <a:solidFill>
            <a:srgbClr val="FFFFFF">
              <a:alpha val="67000"/>
            </a:srgbClr>
          </a:solidFill>
        </p:spPr>
        <p:txBody>
          <a:bodyPr wrap="square">
            <a:spAutoFit/>
          </a:bodyPr>
          <a:lstStyle/>
          <a:p>
            <a:r>
              <a:rPr lang="en-US" dirty="0" smtClean="0"/>
              <a:t>Morgan’s experiments (1909 - 1914) with fruit flies produced results that could not be explained by Mendel’s work on heredity as it stood.</a:t>
            </a:r>
          </a:p>
        </p:txBody>
      </p:sp>
      <p:sp>
        <p:nvSpPr>
          <p:cNvPr id="2" name="Rectangle 1"/>
          <p:cNvSpPr/>
          <p:nvPr/>
        </p:nvSpPr>
        <p:spPr>
          <a:xfrm>
            <a:off x="4711700" y="1949448"/>
            <a:ext cx="4305301" cy="4462761"/>
          </a:xfrm>
          <a:prstGeom prst="rect">
            <a:avLst/>
          </a:prstGeom>
          <a:solidFill>
            <a:schemeClr val="tx2">
              <a:lumMod val="20000"/>
              <a:lumOff val="80000"/>
            </a:schemeClr>
          </a:solidFill>
          <a:ln w="38100">
            <a:solidFill>
              <a:schemeClr val="tx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rtlCol="0" anchor="ctr">
            <a:spAutoFit/>
          </a:bodyPr>
          <a:lstStyle/>
          <a:p>
            <a:pPr>
              <a:spcBef>
                <a:spcPct val="0"/>
              </a:spcBef>
            </a:pPr>
            <a:r>
              <a:rPr lang="en-US" sz="1600" dirty="0"/>
              <a:t>10.2.A1 Morgan’s discovery of non-</a:t>
            </a:r>
            <a:r>
              <a:rPr lang="en-US" sz="1600" dirty="0" err="1"/>
              <a:t>Mendelian</a:t>
            </a:r>
            <a:r>
              <a:rPr lang="en-US" sz="1600" dirty="0"/>
              <a:t> ratios in Drosophila</a:t>
            </a:r>
            <a:r>
              <a:rPr lang="en-US" sz="1600" dirty="0" smtClean="0"/>
              <a:t>.</a:t>
            </a:r>
            <a:endParaRPr lang="en-US" sz="1600" dirty="0" smtClean="0">
              <a:latin typeface="+mj-lt"/>
              <a:ea typeface="+mj-ea"/>
              <a:cs typeface="+mj-cs"/>
            </a:endParaRPr>
          </a:p>
          <a:p>
            <a:pPr>
              <a:spcBef>
                <a:spcPct val="0"/>
              </a:spcBef>
            </a:pPr>
            <a:r>
              <a:rPr lang="en-US" dirty="0" smtClean="0">
                <a:latin typeface="+mj-lt"/>
                <a:ea typeface="+mj-ea"/>
                <a:cs typeface="+mj-cs"/>
              </a:rPr>
              <a:t>Morgan’s key insight came after </a:t>
            </a:r>
            <a:r>
              <a:rPr lang="en-US" b="1" dirty="0" smtClean="0">
                <a:latin typeface="+mj-lt"/>
                <a:ea typeface="+mj-ea"/>
                <a:cs typeface="+mj-cs"/>
              </a:rPr>
              <a:t>breeding</a:t>
            </a:r>
            <a:r>
              <a:rPr lang="en-US" dirty="0" smtClean="0">
                <a:latin typeface="+mj-lt"/>
                <a:ea typeface="+mj-ea"/>
                <a:cs typeface="+mj-cs"/>
              </a:rPr>
              <a:t> a </a:t>
            </a:r>
            <a:r>
              <a:rPr lang="en-US" b="1" dirty="0" smtClean="0">
                <a:solidFill>
                  <a:schemeClr val="tx1">
                    <a:lumMod val="50000"/>
                    <a:lumOff val="50000"/>
                  </a:schemeClr>
                </a:solidFill>
                <a:latin typeface="+mj-lt"/>
                <a:ea typeface="+mj-ea"/>
                <a:cs typeface="+mj-cs"/>
              </a:rPr>
              <a:t>white-eyed </a:t>
            </a:r>
            <a:r>
              <a:rPr lang="en-US" b="1" dirty="0" smtClean="0">
                <a:solidFill>
                  <a:srgbClr val="0000FF"/>
                </a:solidFill>
                <a:latin typeface="+mj-lt"/>
                <a:ea typeface="+mj-ea"/>
                <a:cs typeface="+mj-cs"/>
              </a:rPr>
              <a:t>male </a:t>
            </a:r>
            <a:r>
              <a:rPr lang="en-US" dirty="0" smtClean="0">
                <a:latin typeface="+mj-lt"/>
                <a:ea typeface="+mj-ea"/>
                <a:cs typeface="+mj-cs"/>
              </a:rPr>
              <a:t>mutant</a:t>
            </a:r>
            <a:r>
              <a:rPr lang="en-US" b="1" dirty="0" smtClean="0">
                <a:latin typeface="+mj-lt"/>
                <a:ea typeface="+mj-ea"/>
                <a:cs typeface="+mj-cs"/>
              </a:rPr>
              <a:t> </a:t>
            </a:r>
            <a:r>
              <a:rPr lang="en-US" dirty="0" smtClean="0">
                <a:latin typeface="+mj-lt"/>
                <a:ea typeface="+mj-ea"/>
                <a:cs typeface="+mj-cs"/>
              </a:rPr>
              <a:t>with </a:t>
            </a:r>
            <a:r>
              <a:rPr lang="en-US" b="1" dirty="0" smtClean="0">
                <a:solidFill>
                  <a:srgbClr val="FF0000"/>
                </a:solidFill>
                <a:latin typeface="+mj-lt"/>
                <a:ea typeface="+mj-ea"/>
                <a:cs typeface="+mj-cs"/>
              </a:rPr>
              <a:t>red eyed </a:t>
            </a:r>
            <a:r>
              <a:rPr lang="en-US" dirty="0" smtClean="0">
                <a:solidFill>
                  <a:srgbClr val="000000"/>
                </a:solidFill>
                <a:latin typeface="+mj-lt"/>
                <a:ea typeface="+mj-ea"/>
                <a:cs typeface="+mj-cs"/>
              </a:rPr>
              <a:t>female flies</a:t>
            </a:r>
            <a:r>
              <a:rPr lang="en-US" dirty="0" smtClean="0">
                <a:latin typeface="+mj-lt"/>
                <a:ea typeface="+mj-ea"/>
                <a:cs typeface="+mj-cs"/>
              </a:rPr>
              <a:t>:</a:t>
            </a:r>
          </a:p>
          <a:p>
            <a:pPr marL="285750" indent="-285750">
              <a:spcBef>
                <a:spcPct val="0"/>
              </a:spcBef>
              <a:buFont typeface="Arial"/>
              <a:buChar char="•"/>
            </a:pPr>
            <a:r>
              <a:rPr lang="en-US" dirty="0" smtClean="0">
                <a:latin typeface="+mj-lt"/>
                <a:ea typeface="+mj-ea"/>
                <a:cs typeface="+mj-cs"/>
              </a:rPr>
              <a:t>The </a:t>
            </a:r>
            <a:r>
              <a:rPr lang="en-US" b="1" dirty="0" smtClean="0">
                <a:solidFill>
                  <a:srgbClr val="FF0000"/>
                </a:solidFill>
                <a:latin typeface="+mj-lt"/>
                <a:ea typeface="+mj-ea"/>
                <a:cs typeface="+mj-cs"/>
              </a:rPr>
              <a:t>1</a:t>
            </a:r>
            <a:r>
              <a:rPr lang="en-US" b="1" baseline="30000" dirty="0" smtClean="0">
                <a:solidFill>
                  <a:srgbClr val="FF0000"/>
                </a:solidFill>
                <a:latin typeface="+mj-lt"/>
                <a:ea typeface="+mj-ea"/>
                <a:cs typeface="+mj-cs"/>
              </a:rPr>
              <a:t>st</a:t>
            </a:r>
            <a:r>
              <a:rPr lang="en-US" b="1" dirty="0" smtClean="0">
                <a:solidFill>
                  <a:srgbClr val="FF0000"/>
                </a:solidFill>
                <a:latin typeface="+mj-lt"/>
                <a:ea typeface="+mj-ea"/>
                <a:cs typeface="+mj-cs"/>
              </a:rPr>
              <a:t> generation</a:t>
            </a:r>
            <a:r>
              <a:rPr lang="en-US" b="1" dirty="0" smtClean="0">
                <a:latin typeface="+mj-lt"/>
                <a:ea typeface="+mj-ea"/>
                <a:cs typeface="+mj-cs"/>
              </a:rPr>
              <a:t> </a:t>
            </a:r>
            <a:r>
              <a:rPr lang="en-US" dirty="0" smtClean="0">
                <a:latin typeface="+mj-lt"/>
                <a:ea typeface="+mj-ea"/>
                <a:cs typeface="+mj-cs"/>
              </a:rPr>
              <a:t>offspring </a:t>
            </a:r>
            <a:r>
              <a:rPr lang="en-US" b="1" dirty="0" smtClean="0">
                <a:solidFill>
                  <a:srgbClr val="FF0000"/>
                </a:solidFill>
                <a:latin typeface="+mj-lt"/>
                <a:ea typeface="+mj-ea"/>
                <a:cs typeface="+mj-cs"/>
              </a:rPr>
              <a:t>all</a:t>
            </a:r>
            <a:r>
              <a:rPr lang="en-US" dirty="0" smtClean="0">
                <a:latin typeface="+mj-lt"/>
                <a:ea typeface="+mj-ea"/>
                <a:cs typeface="+mj-cs"/>
              </a:rPr>
              <a:t> had </a:t>
            </a:r>
            <a:r>
              <a:rPr lang="en-US" b="1" dirty="0" smtClean="0">
                <a:solidFill>
                  <a:srgbClr val="FF0000"/>
                </a:solidFill>
                <a:latin typeface="+mj-lt"/>
                <a:ea typeface="+mj-ea"/>
                <a:cs typeface="+mj-cs"/>
              </a:rPr>
              <a:t>red eyes </a:t>
            </a:r>
            <a:r>
              <a:rPr lang="en-US" dirty="0" smtClean="0">
                <a:latin typeface="+mj-lt"/>
                <a:ea typeface="+mj-ea"/>
                <a:cs typeface="+mj-cs"/>
              </a:rPr>
              <a:t>– consistent with </a:t>
            </a:r>
            <a:r>
              <a:rPr lang="en-US" dirty="0" err="1" smtClean="0">
                <a:latin typeface="+mj-lt"/>
                <a:ea typeface="+mj-ea"/>
                <a:cs typeface="+mj-cs"/>
              </a:rPr>
              <a:t>Mendelian</a:t>
            </a:r>
            <a:r>
              <a:rPr lang="en-US" dirty="0" smtClean="0">
                <a:latin typeface="+mj-lt"/>
                <a:ea typeface="+mj-ea"/>
                <a:cs typeface="+mj-cs"/>
              </a:rPr>
              <a:t> theory concerning dominant and recessive traits</a:t>
            </a:r>
          </a:p>
          <a:p>
            <a:pPr marL="285750" indent="-285750">
              <a:spcBef>
                <a:spcPct val="0"/>
              </a:spcBef>
              <a:buFont typeface="Arial"/>
              <a:buChar char="•"/>
            </a:pPr>
            <a:r>
              <a:rPr lang="en-US" dirty="0" smtClean="0">
                <a:latin typeface="+mj-lt"/>
                <a:ea typeface="+mj-ea"/>
                <a:cs typeface="+mj-cs"/>
              </a:rPr>
              <a:t>The </a:t>
            </a:r>
            <a:r>
              <a:rPr lang="en-US" b="1" dirty="0" smtClean="0">
                <a:solidFill>
                  <a:srgbClr val="7F7F7F"/>
                </a:solidFill>
                <a:latin typeface="+mj-lt"/>
                <a:ea typeface="+mj-ea"/>
                <a:cs typeface="+mj-cs"/>
              </a:rPr>
              <a:t>2</a:t>
            </a:r>
            <a:r>
              <a:rPr lang="en-US" b="1" baseline="30000" dirty="0" smtClean="0">
                <a:solidFill>
                  <a:srgbClr val="7F7F7F"/>
                </a:solidFill>
                <a:latin typeface="+mj-lt"/>
                <a:ea typeface="+mj-ea"/>
                <a:cs typeface="+mj-cs"/>
              </a:rPr>
              <a:t>nd</a:t>
            </a:r>
            <a:r>
              <a:rPr lang="en-US" b="1" dirty="0" smtClean="0">
                <a:solidFill>
                  <a:srgbClr val="7F7F7F"/>
                </a:solidFill>
                <a:latin typeface="+mj-lt"/>
                <a:ea typeface="+mj-ea"/>
                <a:cs typeface="+mj-cs"/>
              </a:rPr>
              <a:t> generation </a:t>
            </a:r>
            <a:r>
              <a:rPr lang="en-US" dirty="0" smtClean="0">
                <a:latin typeface="+mj-lt"/>
                <a:ea typeface="+mj-ea"/>
                <a:cs typeface="+mj-cs"/>
              </a:rPr>
              <a:t>contained a small number (roughly </a:t>
            </a:r>
            <a:r>
              <a:rPr lang="en-US" b="1" dirty="0" smtClean="0">
                <a:solidFill>
                  <a:srgbClr val="7F7F7F"/>
                </a:solidFill>
                <a:latin typeface="+mj-lt"/>
                <a:ea typeface="+mj-ea"/>
                <a:cs typeface="+mj-cs"/>
              </a:rPr>
              <a:t>25%</a:t>
            </a:r>
            <a:r>
              <a:rPr lang="en-US" dirty="0" smtClean="0">
                <a:latin typeface="+mj-lt"/>
                <a:ea typeface="+mj-ea"/>
                <a:cs typeface="+mj-cs"/>
              </a:rPr>
              <a:t> of flies) with </a:t>
            </a:r>
            <a:r>
              <a:rPr lang="en-US" b="1" dirty="0" smtClean="0">
                <a:solidFill>
                  <a:srgbClr val="7F7F7F"/>
                </a:solidFill>
                <a:latin typeface="+mj-lt"/>
                <a:ea typeface="+mj-ea"/>
                <a:cs typeface="+mj-cs"/>
              </a:rPr>
              <a:t>white eyes</a:t>
            </a:r>
            <a:r>
              <a:rPr lang="en-US" dirty="0" smtClean="0">
                <a:latin typeface="+mj-lt"/>
                <a:ea typeface="+mj-ea"/>
                <a:cs typeface="+mj-cs"/>
              </a:rPr>
              <a:t> – again consistent with </a:t>
            </a:r>
            <a:r>
              <a:rPr lang="en-US" dirty="0" err="1" smtClean="0">
                <a:latin typeface="+mj-lt"/>
                <a:ea typeface="+mj-ea"/>
                <a:cs typeface="+mj-cs"/>
              </a:rPr>
              <a:t>Mendalian</a:t>
            </a:r>
            <a:r>
              <a:rPr lang="en-US" dirty="0" smtClean="0">
                <a:latin typeface="+mj-lt"/>
                <a:ea typeface="+mj-ea"/>
                <a:cs typeface="+mj-cs"/>
              </a:rPr>
              <a:t> theory</a:t>
            </a:r>
          </a:p>
          <a:p>
            <a:pPr marL="285750" indent="-285750">
              <a:spcBef>
                <a:spcPct val="0"/>
              </a:spcBef>
              <a:buFont typeface="Arial"/>
              <a:buChar char="•"/>
            </a:pPr>
            <a:r>
              <a:rPr lang="en-US" dirty="0" smtClean="0">
                <a:latin typeface="+mj-lt"/>
                <a:ea typeface="+mj-ea"/>
                <a:cs typeface="+mj-cs"/>
              </a:rPr>
              <a:t>However all the </a:t>
            </a:r>
            <a:r>
              <a:rPr lang="en-US" b="1" dirty="0" smtClean="0">
                <a:solidFill>
                  <a:srgbClr val="7F7F7F"/>
                </a:solidFill>
                <a:latin typeface="+mj-lt"/>
                <a:ea typeface="+mj-ea"/>
                <a:cs typeface="+mj-cs"/>
              </a:rPr>
              <a:t>white-eyed flies were </a:t>
            </a:r>
            <a:r>
              <a:rPr lang="en-US" b="1" dirty="0" smtClean="0">
                <a:solidFill>
                  <a:srgbClr val="0000FF"/>
                </a:solidFill>
                <a:latin typeface="+mj-lt"/>
                <a:ea typeface="+mj-ea"/>
                <a:cs typeface="+mj-cs"/>
              </a:rPr>
              <a:t>male</a:t>
            </a:r>
            <a:r>
              <a:rPr lang="en-US" dirty="0" smtClean="0">
                <a:solidFill>
                  <a:srgbClr val="0000FF"/>
                </a:solidFill>
                <a:latin typeface="+mj-lt"/>
                <a:ea typeface="+mj-ea"/>
                <a:cs typeface="+mj-cs"/>
              </a:rPr>
              <a:t> </a:t>
            </a:r>
            <a:r>
              <a:rPr lang="en-US" dirty="0" smtClean="0">
                <a:latin typeface="+mj-lt"/>
                <a:ea typeface="+mj-ea"/>
                <a:cs typeface="+mj-cs"/>
              </a:rPr>
              <a:t>– this is inconsistent with </a:t>
            </a:r>
            <a:r>
              <a:rPr lang="en-US" dirty="0" err="1" smtClean="0">
                <a:latin typeface="+mj-lt"/>
                <a:ea typeface="+mj-ea"/>
                <a:cs typeface="+mj-cs"/>
              </a:rPr>
              <a:t>Mendalian</a:t>
            </a:r>
            <a:r>
              <a:rPr lang="en-US" dirty="0" smtClean="0">
                <a:latin typeface="+mj-lt"/>
                <a:ea typeface="+mj-ea"/>
                <a:cs typeface="+mj-cs"/>
              </a:rPr>
              <a:t> theory and suggested that the </a:t>
            </a:r>
            <a:r>
              <a:rPr lang="en-US" b="1" dirty="0" smtClean="0">
                <a:solidFill>
                  <a:srgbClr val="000000"/>
                </a:solidFill>
                <a:latin typeface="+mj-lt"/>
                <a:ea typeface="+mj-ea"/>
                <a:cs typeface="+mj-cs"/>
              </a:rPr>
              <a:t>two traits </a:t>
            </a:r>
            <a:r>
              <a:rPr lang="en-US" dirty="0" smtClean="0">
                <a:latin typeface="+mj-lt"/>
                <a:ea typeface="+mj-ea"/>
                <a:cs typeface="+mj-cs"/>
              </a:rPr>
              <a:t>are </a:t>
            </a:r>
            <a:r>
              <a:rPr lang="en-US" b="1" dirty="0" smtClean="0">
                <a:solidFill>
                  <a:srgbClr val="000000"/>
                </a:solidFill>
                <a:latin typeface="+mj-lt"/>
                <a:ea typeface="+mj-ea"/>
                <a:cs typeface="+mj-cs"/>
              </a:rPr>
              <a:t>linked</a:t>
            </a:r>
          </a:p>
        </p:txBody>
      </p:sp>
      <p:cxnSp>
        <p:nvCxnSpPr>
          <p:cNvPr id="14" name="Elbow Connector 13"/>
          <p:cNvCxnSpPr>
            <a:stCxn id="2" idx="0"/>
            <a:endCxn id="20" idx="3"/>
          </p:cNvCxnSpPr>
          <p:nvPr/>
        </p:nvCxnSpPr>
        <p:spPr>
          <a:xfrm rot="16200000" flipV="1">
            <a:off x="5614893" y="699990"/>
            <a:ext cx="571690" cy="1927226"/>
          </a:xfrm>
          <a:prstGeom prst="bentConnector2">
            <a:avLst/>
          </a:prstGeom>
          <a:ln w="38100">
            <a:solidFill>
              <a:schemeClr val="tx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4789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a:t>
            </a:r>
            <a:r>
              <a:rPr lang="en-US" sz="1600" dirty="0"/>
              <a:t>U1 Gene loci are said to be linked if on the same chromosome</a:t>
            </a:r>
            <a:r>
              <a:rPr lang="en-US" sz="1600" dirty="0" smtClean="0"/>
              <a:t>.</a:t>
            </a:r>
            <a:endParaRPr lang="en-US" sz="1600" dirty="0"/>
          </a:p>
        </p:txBody>
      </p:sp>
      <p:pic>
        <p:nvPicPr>
          <p:cNvPr id="4" name="Picture 3"/>
          <p:cNvPicPr>
            <a:picLocks noChangeAspect="1"/>
          </p:cNvPicPr>
          <p:nvPr/>
        </p:nvPicPr>
        <p:blipFill>
          <a:blip r:embed="rId2"/>
          <a:stretch>
            <a:fillRect/>
          </a:stretch>
        </p:blipFill>
        <p:spPr>
          <a:xfrm>
            <a:off x="265289" y="660400"/>
            <a:ext cx="7823200" cy="5029200"/>
          </a:xfrm>
          <a:prstGeom prst="rect">
            <a:avLst/>
          </a:prstGeom>
        </p:spPr>
      </p:pic>
      <p:sp>
        <p:nvSpPr>
          <p:cNvPr id="5" name="Rectangle 4"/>
          <p:cNvSpPr/>
          <p:nvPr/>
        </p:nvSpPr>
        <p:spPr>
          <a:xfrm>
            <a:off x="4572000" y="6588036"/>
            <a:ext cx="4572000" cy="276999"/>
          </a:xfrm>
          <a:prstGeom prst="rect">
            <a:avLst/>
          </a:prstGeom>
        </p:spPr>
        <p:txBody>
          <a:bodyPr>
            <a:spAutoFit/>
          </a:bodyPr>
          <a:lstStyle/>
          <a:p>
            <a:pPr algn="r"/>
            <a:r>
              <a:rPr lang="en-US" sz="1200" dirty="0">
                <a:hlinkClick r:id="rId3"/>
              </a:rPr>
              <a:t>http://www.biologycorner.com/resources/</a:t>
            </a:r>
            <a:r>
              <a:rPr lang="en-US" sz="1200" dirty="0" smtClean="0">
                <a:hlinkClick r:id="rId3"/>
              </a:rPr>
              <a:t>dros_chrom_map.gif</a:t>
            </a:r>
            <a:endParaRPr lang="en-US" sz="1200" dirty="0"/>
          </a:p>
        </p:txBody>
      </p:sp>
      <p:sp>
        <p:nvSpPr>
          <p:cNvPr id="2" name="TextBox 1"/>
          <p:cNvSpPr txBox="1"/>
          <p:nvPr/>
        </p:nvSpPr>
        <p:spPr>
          <a:xfrm>
            <a:off x="0" y="393017"/>
            <a:ext cx="3759200" cy="830997"/>
          </a:xfrm>
          <a:prstGeom prst="rect">
            <a:avLst/>
          </a:prstGeom>
          <a:solidFill>
            <a:schemeClr val="bg1"/>
          </a:solidFill>
        </p:spPr>
        <p:txBody>
          <a:bodyPr wrap="square" rtlCol="0">
            <a:spAutoFit/>
          </a:bodyPr>
          <a:lstStyle/>
          <a:p>
            <a:r>
              <a:rPr lang="en-US" sz="4800" b="1" dirty="0" smtClean="0"/>
              <a:t>Linked genes</a:t>
            </a:r>
            <a:endParaRPr lang="en-US" sz="4800" b="1" dirty="0"/>
          </a:p>
        </p:txBody>
      </p:sp>
      <p:sp>
        <p:nvSpPr>
          <p:cNvPr id="6" name="Rectangle 5"/>
          <p:cNvSpPr/>
          <p:nvPr/>
        </p:nvSpPr>
        <p:spPr>
          <a:xfrm>
            <a:off x="457202" y="4914900"/>
            <a:ext cx="1483361" cy="1815882"/>
          </a:xfrm>
          <a:prstGeom prst="rect">
            <a:avLst/>
          </a:prstGeom>
        </p:spPr>
        <p:txBody>
          <a:bodyPr wrap="square">
            <a:spAutoFit/>
          </a:bodyPr>
          <a:lstStyle/>
          <a:p>
            <a:r>
              <a:rPr lang="en-US" sz="1600" dirty="0" smtClean="0">
                <a:solidFill>
                  <a:srgbClr val="008000"/>
                </a:solidFill>
              </a:rPr>
              <a:t>Chromosome I is the sex chromosome (here X). All traits on this chromosome are </a:t>
            </a:r>
            <a:r>
              <a:rPr lang="en-US" sz="1600" b="1" dirty="0" smtClean="0">
                <a:solidFill>
                  <a:srgbClr val="008000"/>
                </a:solidFill>
              </a:rPr>
              <a:t>sex-linked</a:t>
            </a:r>
            <a:endParaRPr lang="en-US" sz="1600" b="1" dirty="0">
              <a:solidFill>
                <a:srgbClr val="008000"/>
              </a:solidFill>
            </a:endParaRPr>
          </a:p>
        </p:txBody>
      </p:sp>
      <p:cxnSp>
        <p:nvCxnSpPr>
          <p:cNvPr id="8" name="Elbow Connector 7"/>
          <p:cNvCxnSpPr>
            <a:stCxn id="4" idx="1"/>
            <a:endCxn id="6" idx="1"/>
          </p:cNvCxnSpPr>
          <p:nvPr/>
        </p:nvCxnSpPr>
        <p:spPr>
          <a:xfrm rot="10800000" flipH="1" flipV="1">
            <a:off x="265288" y="3174999"/>
            <a:ext cx="191913" cy="2647841"/>
          </a:xfrm>
          <a:prstGeom prst="bentConnector3">
            <a:avLst>
              <a:gd name="adj1" fmla="val -92646"/>
            </a:avLst>
          </a:prstGeom>
          <a:noFill/>
          <a:ln>
            <a:solidFill>
              <a:srgbClr val="008000"/>
            </a:solidFill>
            <a:prstDash val="dash"/>
          </a:ln>
          <a:effectLst/>
        </p:spPr>
        <p:style>
          <a:lnRef idx="1">
            <a:schemeClr val="accent1"/>
          </a:lnRef>
          <a:fillRef idx="3">
            <a:schemeClr val="accent1"/>
          </a:fillRef>
          <a:effectRef idx="2">
            <a:schemeClr val="accent1"/>
          </a:effectRef>
          <a:fontRef idx="minor">
            <a:schemeClr val="lt1"/>
          </a:fontRef>
        </p:style>
      </p:cxnSp>
      <p:sp>
        <p:nvSpPr>
          <p:cNvPr id="17" name="Rounded Rectangle 16"/>
          <p:cNvSpPr/>
          <p:nvPr/>
        </p:nvSpPr>
        <p:spPr>
          <a:xfrm>
            <a:off x="277989" y="1283049"/>
            <a:ext cx="1701800" cy="3339751"/>
          </a:xfrm>
          <a:prstGeom prst="roundRect">
            <a:avLst/>
          </a:prstGeom>
          <a:noFill/>
          <a:ln>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157589" y="2273300"/>
            <a:ext cx="1701800" cy="279400"/>
          </a:xfrm>
          <a:prstGeom prst="roundRect">
            <a:avLst/>
          </a:prstGeom>
          <a:noFill/>
          <a:ln>
            <a:solidFill>
              <a:srgbClr val="8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5232400" y="2235200"/>
            <a:ext cx="1701800" cy="279400"/>
          </a:xfrm>
          <a:prstGeom prst="roundRect">
            <a:avLst/>
          </a:prstGeom>
          <a:noFill/>
          <a:ln>
            <a:solidFill>
              <a:srgbClr val="8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957319" y="477452"/>
            <a:ext cx="4131170" cy="830997"/>
          </a:xfrm>
          <a:prstGeom prst="rect">
            <a:avLst/>
          </a:prstGeom>
        </p:spPr>
        <p:txBody>
          <a:bodyPr wrap="square">
            <a:spAutoFit/>
          </a:bodyPr>
          <a:lstStyle/>
          <a:p>
            <a:r>
              <a:rPr lang="en-US" sz="1600" dirty="0" smtClean="0">
                <a:solidFill>
                  <a:srgbClr val="800000"/>
                </a:solidFill>
              </a:rPr>
              <a:t>Dumpy wings and Shaven bristles are traits from gene loci on </a:t>
            </a:r>
            <a:r>
              <a:rPr lang="en-US" sz="1600" b="1" dirty="0" smtClean="0">
                <a:solidFill>
                  <a:srgbClr val="800000"/>
                </a:solidFill>
              </a:rPr>
              <a:t>different chromosomes </a:t>
            </a:r>
            <a:r>
              <a:rPr lang="en-US" sz="1600" dirty="0" smtClean="0">
                <a:solidFill>
                  <a:srgbClr val="800000"/>
                </a:solidFill>
              </a:rPr>
              <a:t>and therefore are </a:t>
            </a:r>
            <a:r>
              <a:rPr lang="en-US" sz="1600" b="1" dirty="0" smtClean="0">
                <a:solidFill>
                  <a:srgbClr val="800000"/>
                </a:solidFill>
              </a:rPr>
              <a:t>not linked genes</a:t>
            </a:r>
            <a:endParaRPr lang="en-US" sz="1600" b="1" dirty="0">
              <a:solidFill>
                <a:srgbClr val="800000"/>
              </a:solidFill>
            </a:endParaRPr>
          </a:p>
        </p:txBody>
      </p:sp>
      <p:cxnSp>
        <p:nvCxnSpPr>
          <p:cNvPr id="25" name="Elbow Connector 24"/>
          <p:cNvCxnSpPr>
            <a:endCxn id="22" idx="3"/>
          </p:cNvCxnSpPr>
          <p:nvPr/>
        </p:nvCxnSpPr>
        <p:spPr>
          <a:xfrm rot="5400000">
            <a:off x="3148329" y="1604010"/>
            <a:ext cx="1520050" cy="97930"/>
          </a:xfrm>
          <a:prstGeom prst="bentConnector2">
            <a:avLst/>
          </a:prstGeom>
          <a:noFill/>
          <a:ln>
            <a:solidFill>
              <a:srgbClr val="800000"/>
            </a:solidFill>
            <a:prstDash val="dash"/>
          </a:ln>
          <a:effectLst/>
        </p:spPr>
        <p:style>
          <a:lnRef idx="1">
            <a:schemeClr val="accent1"/>
          </a:lnRef>
          <a:fillRef idx="3">
            <a:schemeClr val="accent1"/>
          </a:fillRef>
          <a:effectRef idx="2">
            <a:schemeClr val="accent1"/>
          </a:effectRef>
          <a:fontRef idx="minor">
            <a:schemeClr val="lt1"/>
          </a:fontRef>
        </p:style>
      </p:cxnSp>
      <p:cxnSp>
        <p:nvCxnSpPr>
          <p:cNvPr id="31" name="Elbow Connector 30"/>
          <p:cNvCxnSpPr/>
          <p:nvPr/>
        </p:nvCxnSpPr>
        <p:spPr>
          <a:xfrm rot="16200000" flipH="1">
            <a:off x="3834835" y="1015433"/>
            <a:ext cx="1520050" cy="1275084"/>
          </a:xfrm>
          <a:prstGeom prst="bentConnector3">
            <a:avLst>
              <a:gd name="adj1" fmla="val 95952"/>
            </a:avLst>
          </a:prstGeom>
          <a:noFill/>
          <a:ln>
            <a:solidFill>
              <a:srgbClr val="800000"/>
            </a:solidFill>
            <a:prstDash val="dash"/>
          </a:ln>
          <a:effectLst/>
        </p:spPr>
        <p:style>
          <a:lnRef idx="1">
            <a:schemeClr val="accent1"/>
          </a:lnRef>
          <a:fillRef idx="3">
            <a:schemeClr val="accent1"/>
          </a:fillRef>
          <a:effectRef idx="2">
            <a:schemeClr val="accent1"/>
          </a:effectRef>
          <a:fontRef idx="minor">
            <a:schemeClr val="lt1"/>
          </a:fontRef>
        </p:style>
      </p:cxnSp>
      <p:sp>
        <p:nvSpPr>
          <p:cNvPr id="36" name="Rounded Rectangle 35"/>
          <p:cNvSpPr/>
          <p:nvPr/>
        </p:nvSpPr>
        <p:spPr>
          <a:xfrm>
            <a:off x="2157589" y="4483100"/>
            <a:ext cx="1701800" cy="279400"/>
          </a:xfrm>
          <a:prstGeom prst="roundRect">
            <a:avLst/>
          </a:prstGeom>
          <a:noFill/>
          <a:ln>
            <a:solidFill>
              <a:schemeClr val="accent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2157588" y="5194300"/>
            <a:ext cx="1701800" cy="279400"/>
          </a:xfrm>
          <a:prstGeom prst="roundRect">
            <a:avLst/>
          </a:prstGeom>
          <a:noFill/>
          <a:ln>
            <a:solidFill>
              <a:schemeClr val="accent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232659" y="5822840"/>
            <a:ext cx="5855830" cy="584776"/>
          </a:xfrm>
          <a:prstGeom prst="rect">
            <a:avLst/>
          </a:prstGeom>
        </p:spPr>
        <p:txBody>
          <a:bodyPr wrap="square">
            <a:spAutoFit/>
          </a:bodyPr>
          <a:lstStyle/>
          <a:p>
            <a:r>
              <a:rPr lang="en-US" sz="1600" dirty="0" smtClean="0">
                <a:solidFill>
                  <a:schemeClr val="accent1">
                    <a:lumMod val="75000"/>
                  </a:schemeClr>
                </a:solidFill>
              </a:rPr>
              <a:t>Curved wings and Brown eyes are traits from gene loci on the </a:t>
            </a:r>
            <a:r>
              <a:rPr lang="en-US" sz="1600" b="1" dirty="0" smtClean="0">
                <a:solidFill>
                  <a:schemeClr val="accent1">
                    <a:lumMod val="75000"/>
                  </a:schemeClr>
                </a:solidFill>
              </a:rPr>
              <a:t>same chromosomes</a:t>
            </a:r>
            <a:r>
              <a:rPr lang="en-US" sz="1600" dirty="0" smtClean="0">
                <a:solidFill>
                  <a:schemeClr val="accent1">
                    <a:lumMod val="75000"/>
                  </a:schemeClr>
                </a:solidFill>
              </a:rPr>
              <a:t> and therefore are </a:t>
            </a:r>
            <a:r>
              <a:rPr lang="en-US" sz="1600" b="1" dirty="0" smtClean="0">
                <a:solidFill>
                  <a:schemeClr val="accent1">
                    <a:lumMod val="75000"/>
                  </a:schemeClr>
                </a:solidFill>
              </a:rPr>
              <a:t>linked genes</a:t>
            </a:r>
            <a:endParaRPr lang="en-US" sz="1600" b="1" dirty="0">
              <a:solidFill>
                <a:schemeClr val="accent1">
                  <a:lumMod val="75000"/>
                </a:schemeClr>
              </a:solidFill>
            </a:endParaRPr>
          </a:p>
        </p:txBody>
      </p:sp>
      <p:cxnSp>
        <p:nvCxnSpPr>
          <p:cNvPr id="41" name="Elbow Connector 40"/>
          <p:cNvCxnSpPr>
            <a:stCxn id="36" idx="1"/>
            <a:endCxn id="40" idx="1"/>
          </p:cNvCxnSpPr>
          <p:nvPr/>
        </p:nvCxnSpPr>
        <p:spPr>
          <a:xfrm rot="10800000" flipH="1" flipV="1">
            <a:off x="2157589" y="4622800"/>
            <a:ext cx="75070" cy="1492428"/>
          </a:xfrm>
          <a:prstGeom prst="bentConnector3">
            <a:avLst>
              <a:gd name="adj1" fmla="val -304516"/>
            </a:avLst>
          </a:prstGeom>
          <a:noFill/>
          <a:ln>
            <a:solidFill>
              <a:schemeClr val="accent1">
                <a:lumMod val="75000"/>
              </a:schemeClr>
            </a:solidFill>
            <a:prstDash val="dash"/>
          </a:ln>
          <a:effectLst/>
        </p:spPr>
        <p:style>
          <a:lnRef idx="1">
            <a:schemeClr val="accent1"/>
          </a:lnRef>
          <a:fillRef idx="3">
            <a:schemeClr val="accent1"/>
          </a:fillRef>
          <a:effectRef idx="2">
            <a:schemeClr val="accent1"/>
          </a:effectRef>
          <a:fontRef idx="minor">
            <a:schemeClr val="lt1"/>
          </a:fontRef>
        </p:style>
      </p:cxnSp>
      <p:cxnSp>
        <p:nvCxnSpPr>
          <p:cNvPr id="51" name="Elbow Connector 50"/>
          <p:cNvCxnSpPr>
            <a:stCxn id="37" idx="1"/>
            <a:endCxn id="40" idx="1"/>
          </p:cNvCxnSpPr>
          <p:nvPr/>
        </p:nvCxnSpPr>
        <p:spPr>
          <a:xfrm rot="10800000" flipH="1" flipV="1">
            <a:off x="2157587" y="5334000"/>
            <a:ext cx="75071" cy="781228"/>
          </a:xfrm>
          <a:prstGeom prst="bentConnector3">
            <a:avLst>
              <a:gd name="adj1" fmla="val -304512"/>
            </a:avLst>
          </a:prstGeom>
          <a:noFill/>
          <a:ln>
            <a:solidFill>
              <a:schemeClr val="accent1">
                <a:lumMod val="75000"/>
              </a:schemeClr>
            </a:solidFill>
            <a:prstDash val="dash"/>
          </a:ln>
          <a:effectLst/>
        </p:spPr>
        <p:style>
          <a:lnRef idx="1">
            <a:schemeClr val="accent1"/>
          </a:lnRef>
          <a:fillRef idx="3">
            <a:schemeClr val="accent1"/>
          </a:fillRef>
          <a:effectRef idx="2">
            <a:schemeClr val="accent1"/>
          </a:effectRef>
          <a:fontRef idx="minor">
            <a:schemeClr val="lt1"/>
          </a:fontRef>
        </p:style>
      </p:cxnSp>
      <p:sp>
        <p:nvSpPr>
          <p:cNvPr id="58" name="TextBox 57"/>
          <p:cNvSpPr txBox="1"/>
          <p:nvPr/>
        </p:nvSpPr>
        <p:spPr>
          <a:xfrm>
            <a:off x="5067300" y="4730234"/>
            <a:ext cx="2990057" cy="832366"/>
          </a:xfrm>
          <a:prstGeom prst="rect">
            <a:avLst/>
          </a:prstGeom>
          <a:solidFill>
            <a:srgbClr val="FFFFFF"/>
          </a:solidFill>
          <a:ln w="25400">
            <a:solidFill>
              <a:schemeClr val="tx1"/>
            </a:solidFill>
          </a:ln>
          <a:effectLst/>
        </p:spPr>
        <p:txBody>
          <a:bodyPr wrap="none" rtlCol="0" anchor="ctr" anchorCtr="1">
            <a:noAutofit/>
          </a:bodyPr>
          <a:lstStyle/>
          <a:p>
            <a:pPr algn="r"/>
            <a:r>
              <a:rPr lang="en-US" dirty="0" err="1" smtClean="0"/>
              <a:t>Drosphila</a:t>
            </a:r>
            <a:r>
              <a:rPr lang="en-US" dirty="0" smtClean="0"/>
              <a:t> Chromosome Map</a:t>
            </a:r>
            <a:endParaRPr lang="en-US" dirty="0"/>
          </a:p>
        </p:txBody>
      </p:sp>
    </p:spTree>
    <p:extLst>
      <p:ext uri="{BB962C8B-B14F-4D97-AF65-F5344CB8AC3E}">
        <p14:creationId xmlns:p14="http://schemas.microsoft.com/office/powerpoint/2010/main" val="2607125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1" y="245336"/>
            <a:ext cx="5690756" cy="838200"/>
          </a:xfrm>
          <a:noFill/>
        </p:spPr>
        <p:txBody>
          <a:bodyPr>
            <a:noAutofit/>
          </a:bodyPr>
          <a:lstStyle/>
          <a:p>
            <a:pPr algn="l"/>
            <a:r>
              <a:rPr lang="en-US" sz="3300" b="1" dirty="0" smtClean="0"/>
              <a:t>Autosomal Gene Linkage</a:t>
            </a:r>
            <a:endParaRPr lang="en-US" sz="3300" b="1" dirty="0"/>
          </a:p>
        </p:txBody>
      </p:sp>
      <p:sp>
        <p:nvSpPr>
          <p:cNvPr id="3" name="TextBox 2"/>
          <p:cNvSpPr txBox="1"/>
          <p:nvPr/>
        </p:nvSpPr>
        <p:spPr>
          <a:xfrm>
            <a:off x="4496485" y="373779"/>
            <a:ext cx="4689763" cy="584775"/>
          </a:xfrm>
          <a:prstGeom prst="rect">
            <a:avLst/>
          </a:prstGeom>
          <a:noFill/>
        </p:spPr>
        <p:txBody>
          <a:bodyPr wrap="square" rtlCol="0">
            <a:spAutoFit/>
          </a:bodyPr>
          <a:lstStyle/>
          <a:p>
            <a:r>
              <a:rPr lang="en-US" sz="1600" i="1" dirty="0" smtClean="0"/>
              <a:t>Linked genes are </a:t>
            </a:r>
            <a:r>
              <a:rPr lang="en-US" sz="1600" i="1" dirty="0" smtClean="0">
                <a:solidFill>
                  <a:schemeClr val="accent4"/>
                </a:solidFill>
              </a:rPr>
              <a:t>pairs or groups of genes</a:t>
            </a:r>
            <a:r>
              <a:rPr lang="en-US" sz="1600" i="1" dirty="0" smtClean="0"/>
              <a:t> which are </a:t>
            </a:r>
            <a:r>
              <a:rPr lang="en-US" sz="1600" i="1" dirty="0" smtClean="0">
                <a:solidFill>
                  <a:srgbClr val="FF0000"/>
                </a:solidFill>
              </a:rPr>
              <a:t>inherited together</a:t>
            </a:r>
            <a:r>
              <a:rPr lang="en-US" sz="1600" i="1" dirty="0" smtClean="0"/>
              <a:t>, carried on the </a:t>
            </a:r>
            <a:r>
              <a:rPr lang="en-US" sz="1600" i="1" dirty="0" smtClean="0">
                <a:solidFill>
                  <a:schemeClr val="accent6"/>
                </a:solidFill>
              </a:rPr>
              <a:t>same chromosome</a:t>
            </a:r>
            <a:r>
              <a:rPr lang="en-US" sz="1600" i="1" dirty="0" smtClean="0"/>
              <a:t>. </a:t>
            </a:r>
            <a:endParaRPr lang="en-US" sz="1600" i="1" dirty="0"/>
          </a:p>
        </p:txBody>
      </p:sp>
      <p:pic>
        <p:nvPicPr>
          <p:cNvPr id="3074"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863" r="58182" b="3468"/>
          <a:stretch/>
        </p:blipFill>
        <p:spPr bwMode="auto">
          <a:xfrm>
            <a:off x="684" y="854935"/>
            <a:ext cx="1676401" cy="54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hlinkClick r:id="rId2"/>
          </p:cNvPr>
          <p:cNvSpPr/>
          <p:nvPr/>
        </p:nvSpPr>
        <p:spPr>
          <a:xfrm>
            <a:off x="76885" y="6238788"/>
            <a:ext cx="4038600" cy="400110"/>
          </a:xfrm>
          <a:prstGeom prst="rect">
            <a:avLst/>
          </a:prstGeom>
        </p:spPr>
        <p:txBody>
          <a:bodyPr wrap="square">
            <a:spAutoFit/>
          </a:bodyPr>
          <a:lstStyle/>
          <a:p>
            <a:r>
              <a:rPr lang="en-US" sz="1000" b="1" dirty="0" smtClean="0"/>
              <a:t>Chromosome 3 from:</a:t>
            </a:r>
          </a:p>
          <a:p>
            <a:r>
              <a:rPr lang="en-US" sz="1000" dirty="0"/>
              <a:t>http://en.wikipedia.org/wiki/Chromosome_3_%28human%29</a:t>
            </a:r>
          </a:p>
        </p:txBody>
      </p:sp>
      <p:cxnSp>
        <p:nvCxnSpPr>
          <p:cNvPr id="5" name="Straight Connector 4"/>
          <p:cNvCxnSpPr/>
          <p:nvPr/>
        </p:nvCxnSpPr>
        <p:spPr>
          <a:xfrm>
            <a:off x="1012067" y="2004863"/>
            <a:ext cx="720436" cy="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53631" y="5607046"/>
            <a:ext cx="720436" cy="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90939" y="1820198"/>
            <a:ext cx="813043" cy="369332"/>
          </a:xfrm>
          <a:prstGeom prst="rect">
            <a:avLst/>
          </a:prstGeom>
        </p:spPr>
        <p:txBody>
          <a:bodyPr wrap="none">
            <a:spAutoFit/>
          </a:bodyPr>
          <a:lstStyle/>
          <a:p>
            <a:r>
              <a:rPr lang="en-US" dirty="0">
                <a:solidFill>
                  <a:srgbClr val="8B0000"/>
                </a:solidFill>
              </a:rPr>
              <a:t>SCN5A</a:t>
            </a:r>
            <a:endParaRPr lang="en-US" dirty="0"/>
          </a:p>
        </p:txBody>
      </p:sp>
      <p:sp>
        <p:nvSpPr>
          <p:cNvPr id="7" name="Rectangle 6"/>
          <p:cNvSpPr/>
          <p:nvPr/>
        </p:nvSpPr>
        <p:spPr>
          <a:xfrm>
            <a:off x="1649376" y="2072579"/>
            <a:ext cx="1992853" cy="261610"/>
          </a:xfrm>
          <a:prstGeom prst="rect">
            <a:avLst/>
          </a:prstGeom>
        </p:spPr>
        <p:txBody>
          <a:bodyPr wrap="none">
            <a:spAutoFit/>
          </a:bodyPr>
          <a:lstStyle/>
          <a:p>
            <a:r>
              <a:rPr lang="en-US" sz="1100" dirty="0"/>
              <a:t>(voltage-gated sodium channel)</a:t>
            </a:r>
          </a:p>
        </p:txBody>
      </p:sp>
      <p:sp>
        <p:nvSpPr>
          <p:cNvPr id="9" name="Rectangle 8"/>
          <p:cNvSpPr/>
          <p:nvPr/>
        </p:nvSpPr>
        <p:spPr>
          <a:xfrm>
            <a:off x="1728520" y="4900647"/>
            <a:ext cx="946093" cy="369332"/>
          </a:xfrm>
          <a:prstGeom prst="rect">
            <a:avLst/>
          </a:prstGeom>
        </p:spPr>
        <p:txBody>
          <a:bodyPr wrap="none">
            <a:spAutoFit/>
          </a:bodyPr>
          <a:lstStyle/>
          <a:p>
            <a:r>
              <a:rPr lang="en-US" dirty="0">
                <a:solidFill>
                  <a:srgbClr val="8B0000"/>
                </a:solidFill>
              </a:rPr>
              <a:t>PDCD10</a:t>
            </a:r>
          </a:p>
        </p:txBody>
      </p:sp>
      <p:sp>
        <p:nvSpPr>
          <p:cNvPr id="11" name="Rectangle 10"/>
          <p:cNvSpPr/>
          <p:nvPr/>
        </p:nvSpPr>
        <p:spPr>
          <a:xfrm>
            <a:off x="1649376" y="5627827"/>
            <a:ext cx="2430474" cy="261610"/>
          </a:xfrm>
          <a:prstGeom prst="rect">
            <a:avLst/>
          </a:prstGeom>
        </p:spPr>
        <p:txBody>
          <a:bodyPr wrap="none">
            <a:spAutoFit/>
          </a:bodyPr>
          <a:lstStyle/>
          <a:p>
            <a:r>
              <a:rPr lang="en-US" sz="1100" dirty="0">
                <a:solidFill>
                  <a:srgbClr val="000000"/>
                </a:solidFill>
              </a:rPr>
              <a:t>(transcription factor - promoter region)</a:t>
            </a:r>
          </a:p>
        </p:txBody>
      </p:sp>
      <p:sp>
        <p:nvSpPr>
          <p:cNvPr id="12" name="Rectangle 11"/>
          <p:cNvSpPr/>
          <p:nvPr/>
        </p:nvSpPr>
        <p:spPr>
          <a:xfrm>
            <a:off x="1688739" y="5154379"/>
            <a:ext cx="1544012" cy="253916"/>
          </a:xfrm>
          <a:prstGeom prst="rect">
            <a:avLst/>
          </a:prstGeom>
        </p:spPr>
        <p:txBody>
          <a:bodyPr wrap="none">
            <a:spAutoFit/>
          </a:bodyPr>
          <a:lstStyle/>
          <a:p>
            <a:r>
              <a:rPr lang="en-US" sz="1050" dirty="0">
                <a:solidFill>
                  <a:srgbClr val="000000"/>
                </a:solidFill>
              </a:rPr>
              <a:t>(programmed cell death)</a:t>
            </a:r>
          </a:p>
        </p:txBody>
      </p:sp>
      <p:sp>
        <p:nvSpPr>
          <p:cNvPr id="15" name="Rectangle 14"/>
          <p:cNvSpPr/>
          <p:nvPr/>
        </p:nvSpPr>
        <p:spPr>
          <a:xfrm>
            <a:off x="1713471" y="5436234"/>
            <a:ext cx="672748" cy="369332"/>
          </a:xfrm>
          <a:prstGeom prst="rect">
            <a:avLst/>
          </a:prstGeom>
        </p:spPr>
        <p:txBody>
          <a:bodyPr wrap="none">
            <a:spAutoFit/>
          </a:bodyPr>
          <a:lstStyle/>
          <a:p>
            <a:r>
              <a:rPr lang="en-US" dirty="0">
                <a:solidFill>
                  <a:srgbClr val="8B0000"/>
                </a:solidFill>
              </a:rPr>
              <a:t>SOX2</a:t>
            </a:r>
          </a:p>
        </p:txBody>
      </p:sp>
      <p:sp>
        <p:nvSpPr>
          <p:cNvPr id="25" name="Rectangle 24"/>
          <p:cNvSpPr/>
          <p:nvPr/>
        </p:nvSpPr>
        <p:spPr>
          <a:xfrm>
            <a:off x="1661029" y="2664056"/>
            <a:ext cx="3597455" cy="1877437"/>
          </a:xfrm>
          <a:prstGeom prst="rect">
            <a:avLst/>
          </a:prstGeom>
        </p:spPr>
        <p:txBody>
          <a:bodyPr wrap="square">
            <a:spAutoFit/>
          </a:bodyPr>
          <a:lstStyle/>
          <a:p>
            <a:r>
              <a:rPr lang="en-US" sz="1600" dirty="0">
                <a:solidFill>
                  <a:srgbClr val="000000"/>
                </a:solidFill>
              </a:rPr>
              <a:t>The </a:t>
            </a:r>
            <a:r>
              <a:rPr lang="en-US" sz="1600" dirty="0">
                <a:solidFill>
                  <a:schemeClr val="accent2"/>
                </a:solidFill>
              </a:rPr>
              <a:t>SCN5A</a:t>
            </a:r>
            <a:r>
              <a:rPr lang="en-US" sz="1600" dirty="0">
                <a:solidFill>
                  <a:srgbClr val="000000"/>
                </a:solidFill>
              </a:rPr>
              <a:t>, </a:t>
            </a:r>
            <a:r>
              <a:rPr lang="en-US" sz="1600" dirty="0">
                <a:solidFill>
                  <a:schemeClr val="accent2"/>
                </a:solidFill>
              </a:rPr>
              <a:t>PDCD10</a:t>
            </a:r>
            <a:r>
              <a:rPr lang="en-US" sz="1600" dirty="0">
                <a:solidFill>
                  <a:srgbClr val="000000"/>
                </a:solidFill>
              </a:rPr>
              <a:t> and </a:t>
            </a:r>
            <a:r>
              <a:rPr lang="en-US" sz="1600" dirty="0">
                <a:solidFill>
                  <a:schemeClr val="accent2"/>
                </a:solidFill>
              </a:rPr>
              <a:t>SOX2</a:t>
            </a:r>
            <a:r>
              <a:rPr lang="en-US" sz="1600" dirty="0">
                <a:solidFill>
                  <a:srgbClr val="000000"/>
                </a:solidFill>
              </a:rPr>
              <a:t> genes </a:t>
            </a:r>
          </a:p>
          <a:p>
            <a:r>
              <a:rPr lang="en-US" sz="1600" dirty="0">
                <a:solidFill>
                  <a:srgbClr val="000000"/>
                </a:solidFill>
              </a:rPr>
              <a:t>are all </a:t>
            </a:r>
            <a:r>
              <a:rPr lang="en-US" sz="1600" b="1" dirty="0">
                <a:solidFill>
                  <a:srgbClr val="000000"/>
                </a:solidFill>
              </a:rPr>
              <a:t>linked</a:t>
            </a:r>
            <a:r>
              <a:rPr lang="en-US" sz="1600" dirty="0">
                <a:solidFill>
                  <a:srgbClr val="000000"/>
                </a:solidFill>
              </a:rPr>
              <a:t> by being on chromosome 3. </a:t>
            </a:r>
            <a:endParaRPr lang="en-US" sz="1600" dirty="0" smtClean="0">
              <a:solidFill>
                <a:srgbClr val="000000"/>
              </a:solidFill>
            </a:endParaRPr>
          </a:p>
          <a:p>
            <a:endParaRPr lang="en-US" sz="800" dirty="0">
              <a:solidFill>
                <a:srgbClr val="000000"/>
              </a:solidFill>
            </a:endParaRPr>
          </a:p>
          <a:p>
            <a:r>
              <a:rPr lang="en-US" sz="1600" dirty="0" smtClean="0">
                <a:solidFill>
                  <a:srgbClr val="000000"/>
                </a:solidFill>
              </a:rPr>
              <a:t>They </a:t>
            </a:r>
            <a:r>
              <a:rPr lang="en-US" sz="1600" dirty="0">
                <a:solidFill>
                  <a:srgbClr val="000000"/>
                </a:solidFill>
              </a:rPr>
              <a:t>are a </a:t>
            </a:r>
            <a:r>
              <a:rPr lang="en-US" sz="1600" dirty="0">
                <a:solidFill>
                  <a:srgbClr val="8B0000"/>
                </a:solidFill>
              </a:rPr>
              <a:t>linkage group</a:t>
            </a:r>
            <a:r>
              <a:rPr lang="en-US" sz="1600" dirty="0">
                <a:solidFill>
                  <a:srgbClr val="000000"/>
                </a:solidFill>
              </a:rPr>
              <a:t>, and alleles of </a:t>
            </a:r>
            <a:r>
              <a:rPr lang="en-US" sz="1600" dirty="0" smtClean="0">
                <a:solidFill>
                  <a:srgbClr val="000000"/>
                </a:solidFill>
              </a:rPr>
              <a:t>each will </a:t>
            </a:r>
            <a:r>
              <a:rPr lang="en-US" sz="1600" dirty="0">
                <a:solidFill>
                  <a:srgbClr val="000000"/>
                </a:solidFill>
              </a:rPr>
              <a:t>therefore </a:t>
            </a:r>
            <a:r>
              <a:rPr lang="en-US" sz="1600" dirty="0" smtClean="0">
                <a:solidFill>
                  <a:srgbClr val="000000"/>
                </a:solidFill>
              </a:rPr>
              <a:t>be </a:t>
            </a:r>
            <a:r>
              <a:rPr lang="en-US" sz="1600" dirty="0">
                <a:solidFill>
                  <a:srgbClr val="FF6820"/>
                </a:solidFill>
              </a:rPr>
              <a:t>inherited together</a:t>
            </a:r>
            <a:r>
              <a:rPr lang="en-US" sz="1600" dirty="0">
                <a:solidFill>
                  <a:srgbClr val="000000"/>
                </a:solidFill>
              </a:rPr>
              <a:t>. </a:t>
            </a:r>
          </a:p>
          <a:p>
            <a:endParaRPr lang="en-US" sz="1000" dirty="0">
              <a:solidFill>
                <a:srgbClr val="000000"/>
              </a:solidFill>
            </a:endParaRPr>
          </a:p>
          <a:p>
            <a:r>
              <a:rPr lang="en-US" sz="1600" dirty="0">
                <a:solidFill>
                  <a:srgbClr val="4B0082"/>
                </a:solidFill>
              </a:rPr>
              <a:t>Independent assortment does not occur</a:t>
            </a:r>
            <a:r>
              <a:rPr lang="en-US" sz="1600" dirty="0">
                <a:solidFill>
                  <a:srgbClr val="000000"/>
                </a:solidFill>
              </a:rPr>
              <a:t> </a:t>
            </a:r>
            <a:r>
              <a:rPr lang="en-US" sz="1600" dirty="0" smtClean="0">
                <a:solidFill>
                  <a:srgbClr val="000000"/>
                </a:solidFill>
              </a:rPr>
              <a:t>between linked genes. </a:t>
            </a:r>
            <a:endParaRPr lang="en-US" sz="1600" dirty="0"/>
          </a:p>
        </p:txBody>
      </p:sp>
      <p:cxnSp>
        <p:nvCxnSpPr>
          <p:cNvPr id="27" name="Elbow Connector 26"/>
          <p:cNvCxnSpPr/>
          <p:nvPr/>
        </p:nvCxnSpPr>
        <p:spPr>
          <a:xfrm flipV="1">
            <a:off x="1469267" y="5099168"/>
            <a:ext cx="314671" cy="309128"/>
          </a:xfrm>
          <a:prstGeom prst="bentConnector3">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9" name="Group 1028"/>
          <p:cNvGrpSpPr/>
          <p:nvPr/>
        </p:nvGrpSpPr>
        <p:grpSpPr>
          <a:xfrm>
            <a:off x="5625197" y="1495730"/>
            <a:ext cx="1174171" cy="381000"/>
            <a:chOff x="6736771" y="1210088"/>
            <a:chExt cx="1174171" cy="381000"/>
          </a:xfrm>
        </p:grpSpPr>
        <p:cxnSp>
          <p:nvCxnSpPr>
            <p:cNvPr id="31" name="Straight Connector 30"/>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6736771" y="1210088"/>
              <a:ext cx="304800" cy="369332"/>
            </a:xfrm>
            <a:prstGeom prst="rect">
              <a:avLst/>
            </a:prstGeom>
            <a:noFill/>
          </p:spPr>
          <p:txBody>
            <a:bodyPr wrap="square" rtlCol="0">
              <a:spAutoFit/>
            </a:bodyPr>
            <a:lstStyle/>
            <a:p>
              <a:r>
                <a:rPr lang="en-US" b="1" dirty="0" smtClean="0"/>
                <a:t>A</a:t>
              </a:r>
              <a:endParaRPr lang="en-US" b="1" dirty="0"/>
            </a:p>
          </p:txBody>
        </p:sp>
        <p:sp>
          <p:nvSpPr>
            <p:cNvPr id="35" name="TextBox 34"/>
            <p:cNvSpPr txBox="1"/>
            <p:nvPr/>
          </p:nvSpPr>
          <p:spPr>
            <a:xfrm>
              <a:off x="7557652" y="1210088"/>
              <a:ext cx="304800" cy="369332"/>
            </a:xfrm>
            <a:prstGeom prst="rect">
              <a:avLst/>
            </a:prstGeom>
            <a:noFill/>
          </p:spPr>
          <p:txBody>
            <a:bodyPr wrap="square" rtlCol="0">
              <a:spAutoFit/>
            </a:bodyPr>
            <a:lstStyle/>
            <a:p>
              <a:r>
                <a:rPr lang="en-US" b="1" dirty="0"/>
                <a:t>B</a:t>
              </a:r>
            </a:p>
          </p:txBody>
        </p:sp>
      </p:grpSp>
      <p:grpSp>
        <p:nvGrpSpPr>
          <p:cNvPr id="1028" name="Group 1027"/>
          <p:cNvGrpSpPr/>
          <p:nvPr/>
        </p:nvGrpSpPr>
        <p:grpSpPr>
          <a:xfrm>
            <a:off x="5636453" y="2000719"/>
            <a:ext cx="1174171" cy="381000"/>
            <a:chOff x="6736770" y="1731820"/>
            <a:chExt cx="1174171" cy="381000"/>
          </a:xfrm>
        </p:grpSpPr>
        <p:cxnSp>
          <p:nvCxnSpPr>
            <p:cNvPr id="38" name="Straight Connector 37"/>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55820" y="1743488"/>
              <a:ext cx="304800" cy="369332"/>
            </a:xfrm>
            <a:prstGeom prst="rect">
              <a:avLst/>
            </a:prstGeom>
            <a:noFill/>
          </p:spPr>
          <p:txBody>
            <a:bodyPr wrap="square" rtlCol="0">
              <a:spAutoFit/>
            </a:bodyPr>
            <a:lstStyle/>
            <a:p>
              <a:r>
                <a:rPr lang="en-US" b="1" dirty="0"/>
                <a:t>a</a:t>
              </a:r>
            </a:p>
          </p:txBody>
        </p:sp>
        <p:sp>
          <p:nvSpPr>
            <p:cNvPr id="40" name="TextBox 39"/>
            <p:cNvSpPr txBox="1"/>
            <p:nvPr/>
          </p:nvSpPr>
          <p:spPr>
            <a:xfrm>
              <a:off x="7576701" y="1743488"/>
              <a:ext cx="304800" cy="369332"/>
            </a:xfrm>
            <a:prstGeom prst="rect">
              <a:avLst/>
            </a:prstGeom>
            <a:noFill/>
          </p:spPr>
          <p:txBody>
            <a:bodyPr wrap="square" rtlCol="0">
              <a:spAutoFit/>
            </a:bodyPr>
            <a:lstStyle/>
            <a:p>
              <a:r>
                <a:rPr lang="en-US" b="1" dirty="0"/>
                <a:t>b</a:t>
              </a:r>
            </a:p>
          </p:txBody>
        </p:sp>
      </p:grpSp>
      <p:sp>
        <p:nvSpPr>
          <p:cNvPr id="1030" name="TextBox 1029"/>
          <p:cNvSpPr txBox="1"/>
          <p:nvPr/>
        </p:nvSpPr>
        <p:spPr>
          <a:xfrm>
            <a:off x="5258484" y="1159736"/>
            <a:ext cx="3505201" cy="381000"/>
          </a:xfrm>
          <a:prstGeom prst="rect">
            <a:avLst/>
          </a:prstGeom>
          <a:noFill/>
        </p:spPr>
        <p:txBody>
          <a:bodyPr wrap="square" rtlCol="0">
            <a:spAutoFit/>
          </a:bodyPr>
          <a:lstStyle/>
          <a:p>
            <a:r>
              <a:rPr lang="en-US" dirty="0" smtClean="0"/>
              <a:t>Standard notation for linked genes:</a:t>
            </a:r>
            <a:endParaRPr lang="en-US" dirty="0"/>
          </a:p>
        </p:txBody>
      </p:sp>
      <p:sp>
        <p:nvSpPr>
          <p:cNvPr id="1031" name="TextBox 1030"/>
          <p:cNvSpPr txBox="1"/>
          <p:nvPr/>
        </p:nvSpPr>
        <p:spPr>
          <a:xfrm>
            <a:off x="6898516" y="1555023"/>
            <a:ext cx="1998519" cy="646331"/>
          </a:xfrm>
          <a:prstGeom prst="rect">
            <a:avLst/>
          </a:prstGeom>
          <a:noFill/>
        </p:spPr>
        <p:txBody>
          <a:bodyPr wrap="square" rtlCol="0">
            <a:spAutoFit/>
          </a:bodyPr>
          <a:lstStyle/>
          <a:p>
            <a:pPr algn="ctr"/>
            <a:r>
              <a:rPr lang="en-US" i="1" dirty="0" smtClean="0">
                <a:solidFill>
                  <a:schemeClr val="accent2"/>
                </a:solidFill>
              </a:rPr>
              <a:t>“heterozygous at both loci”</a:t>
            </a:r>
            <a:endParaRPr lang="en-US" i="1" dirty="0">
              <a:solidFill>
                <a:schemeClr val="accent2"/>
              </a:solidFill>
            </a:endParaRPr>
          </a:p>
        </p:txBody>
      </p:sp>
      <p:sp>
        <p:nvSpPr>
          <p:cNvPr id="1032" name="TextBox 1031"/>
          <p:cNvSpPr txBox="1"/>
          <p:nvPr/>
        </p:nvSpPr>
        <p:spPr>
          <a:xfrm>
            <a:off x="5396597" y="2297507"/>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46" name="TextBox 45"/>
          <p:cNvSpPr txBox="1"/>
          <p:nvPr/>
        </p:nvSpPr>
        <p:spPr>
          <a:xfrm>
            <a:off x="6190635" y="2299684"/>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cxnSp>
        <p:nvCxnSpPr>
          <p:cNvPr id="1034" name="Straight Connector 1033"/>
          <p:cNvCxnSpPr/>
          <p:nvPr/>
        </p:nvCxnSpPr>
        <p:spPr>
          <a:xfrm>
            <a:off x="6827079" y="2028386"/>
            <a:ext cx="536431" cy="302925"/>
          </a:xfrm>
          <a:prstGeom prst="line">
            <a:avLst/>
          </a:prstGeom>
        </p:spPr>
        <p:style>
          <a:lnRef idx="1">
            <a:schemeClr val="accent1"/>
          </a:lnRef>
          <a:fillRef idx="0">
            <a:schemeClr val="accent1"/>
          </a:fillRef>
          <a:effectRef idx="0">
            <a:schemeClr val="accent1"/>
          </a:effectRef>
          <a:fontRef idx="minor">
            <a:schemeClr val="tx1"/>
          </a:fontRef>
        </p:style>
      </p:cxnSp>
      <p:sp>
        <p:nvSpPr>
          <p:cNvPr id="1036" name="TextBox 1035"/>
          <p:cNvSpPr txBox="1"/>
          <p:nvPr/>
        </p:nvSpPr>
        <p:spPr>
          <a:xfrm>
            <a:off x="7301598" y="2202257"/>
            <a:ext cx="1690687" cy="830997"/>
          </a:xfrm>
          <a:prstGeom prst="rect">
            <a:avLst/>
          </a:prstGeom>
          <a:noFill/>
        </p:spPr>
        <p:txBody>
          <a:bodyPr wrap="square" rtlCol="0">
            <a:spAutoFit/>
          </a:bodyPr>
          <a:lstStyle/>
          <a:p>
            <a:r>
              <a:rPr lang="en-US" sz="1200" i="1" dirty="0" smtClean="0">
                <a:solidFill>
                  <a:srgbClr val="002060"/>
                </a:solidFill>
              </a:rPr>
              <a:t>The line denotes the chromosome, or the fact that the two genes are linked. </a:t>
            </a:r>
            <a:endParaRPr lang="en-US" sz="1200" i="1" dirty="0">
              <a:solidFill>
                <a:srgbClr val="002060"/>
              </a:solidFill>
            </a:endParaRPr>
          </a:p>
        </p:txBody>
      </p:sp>
      <p:sp>
        <p:nvSpPr>
          <p:cNvPr id="36"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37" name="Picture 36">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1963" y="6526211"/>
            <a:ext cx="1384737" cy="331789"/>
          </a:xfrm>
          <a:prstGeom prst="rect">
            <a:avLst/>
          </a:prstGeom>
        </p:spPr>
      </p:pic>
    </p:spTree>
    <p:extLst>
      <p:ext uri="{BB962C8B-B14F-4D97-AF65-F5344CB8AC3E}">
        <p14:creationId xmlns:p14="http://schemas.microsoft.com/office/powerpoint/2010/main" val="395527141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233576"/>
            <a:ext cx="5690756" cy="838200"/>
          </a:xfrm>
          <a:noFill/>
        </p:spPr>
        <p:txBody>
          <a:bodyPr>
            <a:noAutofit/>
          </a:bodyPr>
          <a:lstStyle/>
          <a:p>
            <a:pPr algn="l"/>
            <a:r>
              <a:rPr lang="en-US" sz="4000" b="1" dirty="0" smtClean="0"/>
              <a:t>Linkage Groups</a:t>
            </a:r>
            <a:endParaRPr lang="en-US" sz="4000" b="1" dirty="0"/>
          </a:p>
        </p:txBody>
      </p:sp>
      <p:sp>
        <p:nvSpPr>
          <p:cNvPr id="3" name="TextBox 2"/>
          <p:cNvSpPr txBox="1"/>
          <p:nvPr/>
        </p:nvSpPr>
        <p:spPr>
          <a:xfrm>
            <a:off x="3581400" y="362019"/>
            <a:ext cx="5604163" cy="584775"/>
          </a:xfrm>
          <a:prstGeom prst="rect">
            <a:avLst/>
          </a:prstGeom>
          <a:noFill/>
        </p:spPr>
        <p:txBody>
          <a:bodyPr wrap="square" rtlCol="0">
            <a:spAutoFit/>
          </a:bodyPr>
          <a:lstStyle/>
          <a:p>
            <a:r>
              <a:rPr lang="en-US" sz="1600" i="1" dirty="0" smtClean="0"/>
              <a:t>Are carried on the </a:t>
            </a:r>
            <a:r>
              <a:rPr lang="en-US" sz="1600" i="1" dirty="0" smtClean="0">
                <a:solidFill>
                  <a:schemeClr val="accent6"/>
                </a:solidFill>
              </a:rPr>
              <a:t>same chromosome</a:t>
            </a:r>
            <a:r>
              <a:rPr lang="en-US" sz="1600" i="1" dirty="0"/>
              <a:t> </a:t>
            </a:r>
            <a:r>
              <a:rPr lang="en-US" sz="1600" i="1" dirty="0" smtClean="0"/>
              <a:t>and are inherited together. They do not assort independently.  </a:t>
            </a:r>
            <a:endParaRPr lang="en-US" sz="1600" i="1" dirty="0"/>
          </a:p>
        </p:txBody>
      </p:sp>
      <p:sp>
        <p:nvSpPr>
          <p:cNvPr id="4" name="Rectangle 3"/>
          <p:cNvSpPr/>
          <p:nvPr/>
        </p:nvSpPr>
        <p:spPr>
          <a:xfrm>
            <a:off x="76200" y="946794"/>
            <a:ext cx="5410200" cy="1261884"/>
          </a:xfrm>
          <a:prstGeom prst="rect">
            <a:avLst/>
          </a:prstGeom>
        </p:spPr>
        <p:txBody>
          <a:bodyPr wrap="square">
            <a:spAutoFit/>
          </a:bodyPr>
          <a:lstStyle/>
          <a:p>
            <a:r>
              <a:rPr lang="en-US" sz="1600" dirty="0"/>
              <a:t>In sweet peas (</a:t>
            </a:r>
            <a:r>
              <a:rPr lang="en-US" sz="1600" i="1" dirty="0" err="1"/>
              <a:t>Lathyrus</a:t>
            </a:r>
            <a:r>
              <a:rPr lang="en-US" sz="1600" i="1" dirty="0"/>
              <a:t> </a:t>
            </a:r>
            <a:r>
              <a:rPr lang="en-US" sz="1600" i="1" dirty="0" err="1"/>
              <a:t>odoratus</a:t>
            </a:r>
            <a:r>
              <a:rPr lang="en-US" sz="1600" dirty="0"/>
              <a:t>), the genes for </a:t>
            </a:r>
            <a:r>
              <a:rPr lang="en-US" sz="1600" dirty="0">
                <a:solidFill>
                  <a:schemeClr val="accent4"/>
                </a:solidFill>
              </a:rPr>
              <a:t>flower </a:t>
            </a:r>
            <a:r>
              <a:rPr lang="en-US" sz="1600" dirty="0" err="1">
                <a:solidFill>
                  <a:schemeClr val="accent4"/>
                </a:solidFill>
              </a:rPr>
              <a:t>colour</a:t>
            </a:r>
            <a:r>
              <a:rPr lang="en-US" sz="1600" dirty="0"/>
              <a:t> and </a:t>
            </a:r>
            <a:r>
              <a:rPr lang="en-US" sz="1600" dirty="0">
                <a:solidFill>
                  <a:srgbClr val="996600"/>
                </a:solidFill>
              </a:rPr>
              <a:t>pollen grain shape</a:t>
            </a:r>
            <a:r>
              <a:rPr lang="en-US" sz="1600" dirty="0"/>
              <a:t> are carried on the same chromosome. </a:t>
            </a:r>
            <a:endParaRPr lang="en-US" sz="1600" dirty="0" smtClean="0"/>
          </a:p>
          <a:p>
            <a:endParaRPr lang="en-US" sz="1050" dirty="0"/>
          </a:p>
          <a:p>
            <a:r>
              <a:rPr lang="en-US" sz="1600" dirty="0" smtClean="0"/>
              <a:t>Plants </a:t>
            </a:r>
            <a:r>
              <a:rPr lang="en-US" sz="1600" dirty="0"/>
              <a:t>which are heterozygous at both loci are test-crossed. </a:t>
            </a:r>
            <a:endParaRPr lang="en-US" sz="1600" dirty="0" smtClean="0"/>
          </a:p>
          <a:p>
            <a:r>
              <a:rPr lang="en-US" sz="1600" dirty="0" smtClean="0"/>
              <a:t>What </a:t>
            </a:r>
            <a:r>
              <a:rPr lang="en-US" sz="1600" dirty="0"/>
              <a:t>ratio of phenotypes is expected?</a:t>
            </a:r>
          </a:p>
        </p:txBody>
      </p:sp>
      <p:sp>
        <p:nvSpPr>
          <p:cNvPr id="37" name="TextBox 36"/>
          <p:cNvSpPr txBox="1"/>
          <p:nvPr/>
        </p:nvSpPr>
        <p:spPr>
          <a:xfrm>
            <a:off x="5715000" y="1208404"/>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6088" y="756340"/>
            <a:ext cx="1269312" cy="190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hlinkClick r:id="rId2"/>
          </p:cNvPr>
          <p:cNvSpPr/>
          <p:nvPr/>
        </p:nvSpPr>
        <p:spPr>
          <a:xfrm>
            <a:off x="5832763" y="6477006"/>
            <a:ext cx="3352800" cy="400110"/>
          </a:xfrm>
          <a:prstGeom prst="rect">
            <a:avLst/>
          </a:prstGeom>
        </p:spPr>
        <p:txBody>
          <a:bodyPr wrap="square">
            <a:spAutoFit/>
          </a:bodyPr>
          <a:lstStyle/>
          <a:p>
            <a:pPr algn="r"/>
            <a:r>
              <a:rPr lang="en-US" sz="1000" dirty="0"/>
              <a:t>Image: '</a:t>
            </a:r>
            <a:r>
              <a:rPr lang="en-US" sz="1000" dirty="0">
                <a:hlinkClick r:id="rId2"/>
              </a:rPr>
              <a:t>Sweet Pea</a:t>
            </a:r>
            <a:r>
              <a:rPr lang="en-US" sz="1000" dirty="0"/>
              <a:t>' </a:t>
            </a:r>
            <a:br>
              <a:rPr lang="en-US" sz="1000" dirty="0"/>
            </a:br>
            <a:r>
              <a:rPr lang="en-US" sz="1000" dirty="0"/>
              <a:t>http://www.flickr.com/photos/69166981@N00/3600419425</a:t>
            </a:r>
          </a:p>
        </p:txBody>
      </p:sp>
      <p:sp>
        <p:nvSpPr>
          <p:cNvPr id="17"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60" name="Picture 59">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21528011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233576"/>
            <a:ext cx="5690756" cy="838200"/>
          </a:xfrm>
          <a:noFill/>
        </p:spPr>
        <p:txBody>
          <a:bodyPr>
            <a:noAutofit/>
          </a:bodyPr>
          <a:lstStyle/>
          <a:p>
            <a:pPr algn="l"/>
            <a:r>
              <a:rPr lang="en-US" sz="4000" b="1" dirty="0" smtClean="0"/>
              <a:t>Linkage Groups</a:t>
            </a:r>
            <a:endParaRPr lang="en-US" sz="4000" b="1" dirty="0"/>
          </a:p>
        </p:txBody>
      </p:sp>
      <p:sp>
        <p:nvSpPr>
          <p:cNvPr id="3" name="TextBox 2"/>
          <p:cNvSpPr txBox="1"/>
          <p:nvPr/>
        </p:nvSpPr>
        <p:spPr>
          <a:xfrm>
            <a:off x="3581400" y="362019"/>
            <a:ext cx="5604163" cy="584775"/>
          </a:xfrm>
          <a:prstGeom prst="rect">
            <a:avLst/>
          </a:prstGeom>
          <a:noFill/>
        </p:spPr>
        <p:txBody>
          <a:bodyPr wrap="square" rtlCol="0">
            <a:spAutoFit/>
          </a:bodyPr>
          <a:lstStyle/>
          <a:p>
            <a:r>
              <a:rPr lang="en-US" sz="1600" i="1" dirty="0" smtClean="0"/>
              <a:t>Are carried on the </a:t>
            </a:r>
            <a:r>
              <a:rPr lang="en-US" sz="1600" i="1" dirty="0" smtClean="0">
                <a:solidFill>
                  <a:schemeClr val="accent6"/>
                </a:solidFill>
              </a:rPr>
              <a:t>same chromosome</a:t>
            </a:r>
            <a:r>
              <a:rPr lang="en-US" sz="1600" i="1" dirty="0"/>
              <a:t> </a:t>
            </a:r>
            <a:r>
              <a:rPr lang="en-US" sz="1600" i="1" dirty="0" smtClean="0"/>
              <a:t>and are inherited together. They do not assort independently.  </a:t>
            </a:r>
            <a:endParaRPr lang="en-US" sz="1600" i="1" dirty="0"/>
          </a:p>
        </p:txBody>
      </p:sp>
      <p:sp>
        <p:nvSpPr>
          <p:cNvPr id="4" name="Rectangle 3"/>
          <p:cNvSpPr/>
          <p:nvPr/>
        </p:nvSpPr>
        <p:spPr>
          <a:xfrm>
            <a:off x="76200" y="946794"/>
            <a:ext cx="5410200" cy="1261884"/>
          </a:xfrm>
          <a:prstGeom prst="rect">
            <a:avLst/>
          </a:prstGeom>
        </p:spPr>
        <p:txBody>
          <a:bodyPr wrap="square">
            <a:spAutoFit/>
          </a:bodyPr>
          <a:lstStyle/>
          <a:p>
            <a:r>
              <a:rPr lang="en-US" sz="1600" dirty="0"/>
              <a:t>In sweet peas (</a:t>
            </a:r>
            <a:r>
              <a:rPr lang="en-US" sz="1600" i="1" dirty="0" err="1"/>
              <a:t>Lathyrus</a:t>
            </a:r>
            <a:r>
              <a:rPr lang="en-US" sz="1600" i="1" dirty="0"/>
              <a:t> </a:t>
            </a:r>
            <a:r>
              <a:rPr lang="en-US" sz="1600" i="1" dirty="0" err="1"/>
              <a:t>odoratus</a:t>
            </a:r>
            <a:r>
              <a:rPr lang="en-US" sz="1600" dirty="0"/>
              <a:t>), the genes for </a:t>
            </a:r>
            <a:r>
              <a:rPr lang="en-US" sz="1600" dirty="0">
                <a:solidFill>
                  <a:schemeClr val="accent4"/>
                </a:solidFill>
              </a:rPr>
              <a:t>flower </a:t>
            </a:r>
            <a:r>
              <a:rPr lang="en-US" sz="1600" dirty="0" err="1">
                <a:solidFill>
                  <a:schemeClr val="accent4"/>
                </a:solidFill>
              </a:rPr>
              <a:t>colour</a:t>
            </a:r>
            <a:r>
              <a:rPr lang="en-US" sz="1600" dirty="0"/>
              <a:t> and </a:t>
            </a:r>
            <a:r>
              <a:rPr lang="en-US" sz="1600" dirty="0">
                <a:solidFill>
                  <a:srgbClr val="996600"/>
                </a:solidFill>
              </a:rPr>
              <a:t>pollen grain shape</a:t>
            </a:r>
            <a:r>
              <a:rPr lang="en-US" sz="1600" dirty="0"/>
              <a:t> are carried on the same chromosome. </a:t>
            </a:r>
            <a:endParaRPr lang="en-US" sz="1600" dirty="0" smtClean="0"/>
          </a:p>
          <a:p>
            <a:endParaRPr lang="en-US" sz="1050" dirty="0"/>
          </a:p>
          <a:p>
            <a:r>
              <a:rPr lang="en-US" sz="1600" dirty="0" smtClean="0"/>
              <a:t>Plants </a:t>
            </a:r>
            <a:r>
              <a:rPr lang="en-US" sz="1600" dirty="0"/>
              <a:t>which are heterozygous at both loci are test-crossed. </a:t>
            </a:r>
            <a:endParaRPr lang="en-US" sz="1600" dirty="0" smtClean="0"/>
          </a:p>
          <a:p>
            <a:r>
              <a:rPr lang="en-US" sz="1600" dirty="0" smtClean="0"/>
              <a:t>What </a:t>
            </a:r>
            <a:r>
              <a:rPr lang="en-US" sz="1600" dirty="0"/>
              <a:t>ratio of phenotypes is expected?</a:t>
            </a:r>
          </a:p>
        </p:txBody>
      </p:sp>
      <p:sp>
        <p:nvSpPr>
          <p:cNvPr id="37" name="TextBox 36"/>
          <p:cNvSpPr txBox="1"/>
          <p:nvPr/>
        </p:nvSpPr>
        <p:spPr>
          <a:xfrm>
            <a:off x="5715000" y="1208404"/>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6088" y="756340"/>
            <a:ext cx="1269312" cy="190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grpSp>
        <p:nvGrpSpPr>
          <p:cNvPr id="12" name="Group 11"/>
          <p:cNvGrpSpPr/>
          <p:nvPr/>
        </p:nvGrpSpPr>
        <p:grpSpPr>
          <a:xfrm>
            <a:off x="4546370" y="2335422"/>
            <a:ext cx="1609723" cy="1111731"/>
            <a:chOff x="245212" y="855007"/>
            <a:chExt cx="1609723" cy="1111731"/>
          </a:xfrm>
        </p:grpSpPr>
        <p:grpSp>
          <p:nvGrpSpPr>
            <p:cNvPr id="13" name="Group 12"/>
            <p:cNvGrpSpPr/>
            <p:nvPr/>
          </p:nvGrpSpPr>
          <p:grpSpPr>
            <a:xfrm>
              <a:off x="473812" y="855007"/>
              <a:ext cx="1174171" cy="381000"/>
              <a:chOff x="6736771" y="1210088"/>
              <a:chExt cx="1174171" cy="381000"/>
            </a:xfrm>
          </p:grpSpPr>
          <p:cxnSp>
            <p:nvCxnSpPr>
              <p:cNvPr id="22" name="Straight Connector 21"/>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24" name="TextBox 23"/>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grpSp>
          <p:nvGrpSpPr>
            <p:cNvPr id="14" name="Group 13"/>
            <p:cNvGrpSpPr/>
            <p:nvPr/>
          </p:nvGrpSpPr>
          <p:grpSpPr>
            <a:xfrm>
              <a:off x="485068" y="1359996"/>
              <a:ext cx="1174171" cy="381000"/>
              <a:chOff x="6736770" y="1731820"/>
              <a:chExt cx="1174171" cy="381000"/>
            </a:xfrm>
          </p:grpSpPr>
          <p:cxnSp>
            <p:nvCxnSpPr>
              <p:cNvPr id="19" name="Straight Connector 18"/>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21" name="TextBox 20"/>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15" name="TextBox 14"/>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18" name="TextBox 17"/>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grpSp>
        <p:nvGrpSpPr>
          <p:cNvPr id="25" name="Group 24"/>
          <p:cNvGrpSpPr/>
          <p:nvPr/>
        </p:nvGrpSpPr>
        <p:grpSpPr>
          <a:xfrm>
            <a:off x="1829725" y="2340804"/>
            <a:ext cx="1609723" cy="1111731"/>
            <a:chOff x="245212" y="855007"/>
            <a:chExt cx="1609723" cy="1111731"/>
          </a:xfrm>
        </p:grpSpPr>
        <p:grpSp>
          <p:nvGrpSpPr>
            <p:cNvPr id="26" name="Group 25"/>
            <p:cNvGrpSpPr/>
            <p:nvPr/>
          </p:nvGrpSpPr>
          <p:grpSpPr>
            <a:xfrm>
              <a:off x="473812" y="855007"/>
              <a:ext cx="1174171" cy="381000"/>
              <a:chOff x="6736771" y="1210088"/>
              <a:chExt cx="1174171" cy="381000"/>
            </a:xfrm>
          </p:grpSpPr>
          <p:cxnSp>
            <p:nvCxnSpPr>
              <p:cNvPr id="33" name="Straight Connector 32"/>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36771" y="1210088"/>
                <a:ext cx="304800" cy="369332"/>
              </a:xfrm>
              <a:prstGeom prst="rect">
                <a:avLst/>
              </a:prstGeom>
              <a:noFill/>
            </p:spPr>
            <p:txBody>
              <a:bodyPr wrap="square" rtlCol="0">
                <a:spAutoFit/>
              </a:bodyPr>
              <a:lstStyle/>
              <a:p>
                <a:r>
                  <a:rPr lang="en-US" b="1" dirty="0" smtClean="0"/>
                  <a:t>p</a:t>
                </a:r>
                <a:endParaRPr lang="en-US" b="1" dirty="0"/>
              </a:p>
            </p:txBody>
          </p:sp>
          <p:sp>
            <p:nvSpPr>
              <p:cNvPr id="35" name="TextBox 34"/>
              <p:cNvSpPr txBox="1"/>
              <p:nvPr/>
            </p:nvSpPr>
            <p:spPr>
              <a:xfrm>
                <a:off x="7557652" y="1210088"/>
                <a:ext cx="304800" cy="369332"/>
              </a:xfrm>
              <a:prstGeom prst="rect">
                <a:avLst/>
              </a:prstGeom>
              <a:noFill/>
            </p:spPr>
            <p:txBody>
              <a:bodyPr wrap="square" rtlCol="0">
                <a:spAutoFit/>
              </a:bodyPr>
              <a:lstStyle/>
              <a:p>
                <a:r>
                  <a:rPr lang="en-US" b="1" dirty="0"/>
                  <a:t>l</a:t>
                </a:r>
              </a:p>
            </p:txBody>
          </p:sp>
        </p:grpSp>
        <p:grpSp>
          <p:nvGrpSpPr>
            <p:cNvPr id="27" name="Group 26"/>
            <p:cNvGrpSpPr/>
            <p:nvPr/>
          </p:nvGrpSpPr>
          <p:grpSpPr>
            <a:xfrm>
              <a:off x="485068" y="1359996"/>
              <a:ext cx="1174171" cy="381000"/>
              <a:chOff x="6736770" y="1731820"/>
              <a:chExt cx="1174171" cy="381000"/>
            </a:xfrm>
          </p:grpSpPr>
          <p:cxnSp>
            <p:nvCxnSpPr>
              <p:cNvPr id="30" name="Straight Connector 29"/>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32" name="TextBox 31"/>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28" name="TextBox 27"/>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29" name="TextBox 28"/>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9563" y="2488639"/>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00845" y="4021281"/>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40" name="TextBox 39"/>
          <p:cNvSpPr txBox="1"/>
          <p:nvPr/>
        </p:nvSpPr>
        <p:spPr>
          <a:xfrm>
            <a:off x="290613" y="2582144"/>
            <a:ext cx="1258031" cy="369332"/>
          </a:xfrm>
          <a:prstGeom prst="rect">
            <a:avLst/>
          </a:prstGeom>
          <a:noFill/>
        </p:spPr>
        <p:txBody>
          <a:bodyPr wrap="square" rtlCol="0">
            <a:spAutoFit/>
          </a:bodyPr>
          <a:lstStyle/>
          <a:p>
            <a:r>
              <a:rPr lang="en-US" dirty="0" smtClean="0"/>
              <a:t>Genotype:  </a:t>
            </a:r>
            <a:endParaRPr lang="en-US" dirty="0"/>
          </a:p>
        </p:txBody>
      </p:sp>
      <p:sp>
        <p:nvSpPr>
          <p:cNvPr id="41" name="TextBox 40"/>
          <p:cNvSpPr txBox="1"/>
          <p:nvPr/>
        </p:nvSpPr>
        <p:spPr>
          <a:xfrm>
            <a:off x="238247" y="3423924"/>
            <a:ext cx="1363806" cy="369332"/>
          </a:xfrm>
          <a:prstGeom prst="rect">
            <a:avLst/>
          </a:prstGeom>
          <a:noFill/>
        </p:spPr>
        <p:txBody>
          <a:bodyPr wrap="square" rtlCol="0">
            <a:spAutoFit/>
          </a:bodyPr>
          <a:lstStyle/>
          <a:p>
            <a:r>
              <a:rPr lang="en-US" dirty="0" smtClean="0"/>
              <a:t>Phenotype:</a:t>
            </a:r>
            <a:endParaRPr lang="en-US" dirty="0"/>
          </a:p>
        </p:txBody>
      </p:sp>
      <p:sp>
        <p:nvSpPr>
          <p:cNvPr id="42" name="TextBox 41"/>
          <p:cNvSpPr txBox="1"/>
          <p:nvPr/>
        </p:nvSpPr>
        <p:spPr>
          <a:xfrm>
            <a:off x="100845" y="5049411"/>
            <a:ext cx="1491453" cy="369332"/>
          </a:xfrm>
          <a:prstGeom prst="rect">
            <a:avLst/>
          </a:prstGeom>
          <a:noFill/>
        </p:spPr>
        <p:txBody>
          <a:bodyPr wrap="square" rtlCol="0">
            <a:spAutoFit/>
          </a:bodyPr>
          <a:lstStyle/>
          <a:p>
            <a:r>
              <a:rPr lang="en-US" dirty="0" smtClean="0"/>
              <a:t>Phenotypes:</a:t>
            </a:r>
          </a:p>
        </p:txBody>
      </p:sp>
      <p:sp>
        <p:nvSpPr>
          <p:cNvPr id="46" name="TextBox 45"/>
          <p:cNvSpPr txBox="1"/>
          <p:nvPr/>
        </p:nvSpPr>
        <p:spPr>
          <a:xfrm>
            <a:off x="4857847" y="3425486"/>
            <a:ext cx="1175856" cy="276999"/>
          </a:xfrm>
          <a:prstGeom prst="rect">
            <a:avLst/>
          </a:prstGeom>
          <a:noFill/>
        </p:spPr>
        <p:txBody>
          <a:bodyPr wrap="square" rtlCol="0">
            <a:spAutoFit/>
          </a:bodyPr>
          <a:lstStyle/>
          <a:p>
            <a:pPr algn="ctr"/>
            <a:r>
              <a:rPr lang="en-US" sz="1200" dirty="0" smtClean="0"/>
              <a:t>Purple; Long</a:t>
            </a:r>
            <a:endParaRPr lang="en-US" sz="1200" dirty="0"/>
          </a:p>
        </p:txBody>
      </p:sp>
      <p:sp>
        <p:nvSpPr>
          <p:cNvPr id="47" name="TextBox 46"/>
          <p:cNvSpPr txBox="1"/>
          <p:nvPr/>
        </p:nvSpPr>
        <p:spPr>
          <a:xfrm>
            <a:off x="2044628" y="3447153"/>
            <a:ext cx="1175856" cy="276999"/>
          </a:xfrm>
          <a:prstGeom prst="rect">
            <a:avLst/>
          </a:prstGeom>
          <a:noFill/>
        </p:spPr>
        <p:txBody>
          <a:bodyPr wrap="square" rtlCol="0">
            <a:spAutoFit/>
          </a:bodyPr>
          <a:lstStyle/>
          <a:p>
            <a:pPr algn="ctr"/>
            <a:r>
              <a:rPr lang="en-US" sz="1200" dirty="0" smtClean="0"/>
              <a:t>White; Short</a:t>
            </a:r>
            <a:endParaRPr lang="en-US" sz="1200" dirty="0"/>
          </a:p>
        </p:txBody>
      </p:sp>
      <p:sp>
        <p:nvSpPr>
          <p:cNvPr id="43" name="Rectangle 42">
            <a:hlinkClick r:id="rId2"/>
          </p:cNvPr>
          <p:cNvSpPr/>
          <p:nvPr/>
        </p:nvSpPr>
        <p:spPr>
          <a:xfrm>
            <a:off x="5832763" y="6477006"/>
            <a:ext cx="3352800" cy="400110"/>
          </a:xfrm>
          <a:prstGeom prst="rect">
            <a:avLst/>
          </a:prstGeom>
        </p:spPr>
        <p:txBody>
          <a:bodyPr wrap="square">
            <a:spAutoFit/>
          </a:bodyPr>
          <a:lstStyle/>
          <a:p>
            <a:pPr algn="r"/>
            <a:r>
              <a:rPr lang="en-US" sz="1000" dirty="0"/>
              <a:t>Image: '</a:t>
            </a:r>
            <a:r>
              <a:rPr lang="en-US" sz="1000" dirty="0">
                <a:hlinkClick r:id="rId2"/>
              </a:rPr>
              <a:t>Sweet Pea</a:t>
            </a:r>
            <a:r>
              <a:rPr lang="en-US" sz="1000" dirty="0"/>
              <a:t>' </a:t>
            </a:r>
            <a:br>
              <a:rPr lang="en-US" sz="1000" dirty="0"/>
            </a:br>
            <a:r>
              <a:rPr lang="en-US" sz="1000" dirty="0"/>
              <a:t>http://www.flickr.com/photos/69166981@N00/3600419425</a:t>
            </a:r>
          </a:p>
        </p:txBody>
      </p:sp>
      <p:pic>
        <p:nvPicPr>
          <p:cNvPr id="44" name="Picture 4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640181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233576"/>
            <a:ext cx="5690756" cy="838200"/>
          </a:xfrm>
          <a:noFill/>
        </p:spPr>
        <p:txBody>
          <a:bodyPr>
            <a:noAutofit/>
          </a:bodyPr>
          <a:lstStyle/>
          <a:p>
            <a:pPr algn="l"/>
            <a:r>
              <a:rPr lang="en-US" sz="4000" b="1" dirty="0" smtClean="0"/>
              <a:t>Linkage Groups</a:t>
            </a:r>
            <a:endParaRPr lang="en-US" sz="4000" b="1" dirty="0"/>
          </a:p>
        </p:txBody>
      </p:sp>
      <p:sp>
        <p:nvSpPr>
          <p:cNvPr id="3" name="TextBox 2"/>
          <p:cNvSpPr txBox="1"/>
          <p:nvPr/>
        </p:nvSpPr>
        <p:spPr>
          <a:xfrm>
            <a:off x="3581400" y="362019"/>
            <a:ext cx="5604163" cy="584775"/>
          </a:xfrm>
          <a:prstGeom prst="rect">
            <a:avLst/>
          </a:prstGeom>
          <a:noFill/>
        </p:spPr>
        <p:txBody>
          <a:bodyPr wrap="square" rtlCol="0">
            <a:spAutoFit/>
          </a:bodyPr>
          <a:lstStyle/>
          <a:p>
            <a:r>
              <a:rPr lang="en-US" sz="1600" i="1" dirty="0" smtClean="0"/>
              <a:t>Are carried on the </a:t>
            </a:r>
            <a:r>
              <a:rPr lang="en-US" sz="1600" i="1" dirty="0" smtClean="0">
                <a:solidFill>
                  <a:schemeClr val="accent6"/>
                </a:solidFill>
              </a:rPr>
              <a:t>same chromosome</a:t>
            </a:r>
            <a:r>
              <a:rPr lang="en-US" sz="1600" i="1" dirty="0"/>
              <a:t> </a:t>
            </a:r>
            <a:r>
              <a:rPr lang="en-US" sz="1600" i="1" dirty="0" smtClean="0"/>
              <a:t>and are inherited together. They do not assort independently.  </a:t>
            </a:r>
            <a:endParaRPr lang="en-US" sz="1600" i="1" dirty="0"/>
          </a:p>
        </p:txBody>
      </p:sp>
      <p:sp>
        <p:nvSpPr>
          <p:cNvPr id="4" name="Rectangle 3"/>
          <p:cNvSpPr/>
          <p:nvPr/>
        </p:nvSpPr>
        <p:spPr>
          <a:xfrm>
            <a:off x="76200" y="946794"/>
            <a:ext cx="5410200" cy="1261884"/>
          </a:xfrm>
          <a:prstGeom prst="rect">
            <a:avLst/>
          </a:prstGeom>
        </p:spPr>
        <p:txBody>
          <a:bodyPr wrap="square">
            <a:spAutoFit/>
          </a:bodyPr>
          <a:lstStyle/>
          <a:p>
            <a:r>
              <a:rPr lang="en-US" sz="1600" dirty="0"/>
              <a:t>In sweet peas (</a:t>
            </a:r>
            <a:r>
              <a:rPr lang="en-US" sz="1600" i="1" dirty="0" err="1"/>
              <a:t>Lathyrus</a:t>
            </a:r>
            <a:r>
              <a:rPr lang="en-US" sz="1600" i="1" dirty="0"/>
              <a:t> </a:t>
            </a:r>
            <a:r>
              <a:rPr lang="en-US" sz="1600" i="1" dirty="0" err="1"/>
              <a:t>odoratus</a:t>
            </a:r>
            <a:r>
              <a:rPr lang="en-US" sz="1600" dirty="0"/>
              <a:t>), the genes for </a:t>
            </a:r>
            <a:r>
              <a:rPr lang="en-US" sz="1600" dirty="0">
                <a:solidFill>
                  <a:schemeClr val="accent4"/>
                </a:solidFill>
              </a:rPr>
              <a:t>flower </a:t>
            </a:r>
            <a:r>
              <a:rPr lang="en-US" sz="1600" dirty="0" err="1">
                <a:solidFill>
                  <a:schemeClr val="accent4"/>
                </a:solidFill>
              </a:rPr>
              <a:t>colour</a:t>
            </a:r>
            <a:r>
              <a:rPr lang="en-US" sz="1600" dirty="0"/>
              <a:t> and </a:t>
            </a:r>
            <a:r>
              <a:rPr lang="en-US" sz="1600" dirty="0">
                <a:solidFill>
                  <a:srgbClr val="996600"/>
                </a:solidFill>
              </a:rPr>
              <a:t>pollen grain shape</a:t>
            </a:r>
            <a:r>
              <a:rPr lang="en-US" sz="1600" dirty="0"/>
              <a:t> are carried on the same chromosome. </a:t>
            </a:r>
            <a:endParaRPr lang="en-US" sz="1600" dirty="0" smtClean="0"/>
          </a:p>
          <a:p>
            <a:endParaRPr lang="en-US" sz="1050" dirty="0"/>
          </a:p>
          <a:p>
            <a:r>
              <a:rPr lang="en-US" sz="1600" dirty="0" smtClean="0"/>
              <a:t>Plants </a:t>
            </a:r>
            <a:r>
              <a:rPr lang="en-US" sz="1600" dirty="0"/>
              <a:t>which are heterozygous at both loci are test-crossed. </a:t>
            </a:r>
            <a:endParaRPr lang="en-US" sz="1600" dirty="0" smtClean="0"/>
          </a:p>
          <a:p>
            <a:r>
              <a:rPr lang="en-US" sz="1600" dirty="0" smtClean="0"/>
              <a:t>What </a:t>
            </a:r>
            <a:r>
              <a:rPr lang="en-US" sz="1600" dirty="0"/>
              <a:t>ratio of phenotypes is expected?</a:t>
            </a:r>
          </a:p>
        </p:txBody>
      </p:sp>
      <p:sp>
        <p:nvSpPr>
          <p:cNvPr id="37" name="TextBox 36"/>
          <p:cNvSpPr txBox="1"/>
          <p:nvPr/>
        </p:nvSpPr>
        <p:spPr>
          <a:xfrm>
            <a:off x="5715000" y="1208404"/>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6088" y="756340"/>
            <a:ext cx="1269312" cy="190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grpSp>
        <p:nvGrpSpPr>
          <p:cNvPr id="12" name="Group 11"/>
          <p:cNvGrpSpPr/>
          <p:nvPr/>
        </p:nvGrpSpPr>
        <p:grpSpPr>
          <a:xfrm>
            <a:off x="4546370" y="2335422"/>
            <a:ext cx="1609723" cy="1111731"/>
            <a:chOff x="245212" y="855007"/>
            <a:chExt cx="1609723" cy="1111731"/>
          </a:xfrm>
        </p:grpSpPr>
        <p:grpSp>
          <p:nvGrpSpPr>
            <p:cNvPr id="13" name="Group 12"/>
            <p:cNvGrpSpPr/>
            <p:nvPr/>
          </p:nvGrpSpPr>
          <p:grpSpPr>
            <a:xfrm>
              <a:off x="473812" y="855007"/>
              <a:ext cx="1174171" cy="381000"/>
              <a:chOff x="6736771" y="1210088"/>
              <a:chExt cx="1174171" cy="381000"/>
            </a:xfrm>
          </p:grpSpPr>
          <p:cxnSp>
            <p:nvCxnSpPr>
              <p:cNvPr id="22" name="Straight Connector 21"/>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24" name="TextBox 23"/>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grpSp>
          <p:nvGrpSpPr>
            <p:cNvPr id="14" name="Group 13"/>
            <p:cNvGrpSpPr/>
            <p:nvPr/>
          </p:nvGrpSpPr>
          <p:grpSpPr>
            <a:xfrm>
              <a:off x="485068" y="1359996"/>
              <a:ext cx="1174171" cy="381000"/>
              <a:chOff x="6736770" y="1731820"/>
              <a:chExt cx="1174171" cy="381000"/>
            </a:xfrm>
          </p:grpSpPr>
          <p:cxnSp>
            <p:nvCxnSpPr>
              <p:cNvPr id="19" name="Straight Connector 18"/>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21" name="TextBox 20"/>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15" name="TextBox 14"/>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18" name="TextBox 17"/>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grpSp>
        <p:nvGrpSpPr>
          <p:cNvPr id="25" name="Group 24"/>
          <p:cNvGrpSpPr/>
          <p:nvPr/>
        </p:nvGrpSpPr>
        <p:grpSpPr>
          <a:xfrm>
            <a:off x="1829725" y="2340804"/>
            <a:ext cx="1609723" cy="1111731"/>
            <a:chOff x="245212" y="855007"/>
            <a:chExt cx="1609723" cy="1111731"/>
          </a:xfrm>
        </p:grpSpPr>
        <p:grpSp>
          <p:nvGrpSpPr>
            <p:cNvPr id="26" name="Group 25"/>
            <p:cNvGrpSpPr/>
            <p:nvPr/>
          </p:nvGrpSpPr>
          <p:grpSpPr>
            <a:xfrm>
              <a:off x="473812" y="855007"/>
              <a:ext cx="1174171" cy="381000"/>
              <a:chOff x="6736771" y="1210088"/>
              <a:chExt cx="1174171" cy="381000"/>
            </a:xfrm>
          </p:grpSpPr>
          <p:cxnSp>
            <p:nvCxnSpPr>
              <p:cNvPr id="33" name="Straight Connector 32"/>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36771" y="1210088"/>
                <a:ext cx="304800" cy="369332"/>
              </a:xfrm>
              <a:prstGeom prst="rect">
                <a:avLst/>
              </a:prstGeom>
              <a:noFill/>
            </p:spPr>
            <p:txBody>
              <a:bodyPr wrap="square" rtlCol="0">
                <a:spAutoFit/>
              </a:bodyPr>
              <a:lstStyle/>
              <a:p>
                <a:r>
                  <a:rPr lang="en-US" b="1" dirty="0" smtClean="0"/>
                  <a:t>p</a:t>
                </a:r>
                <a:endParaRPr lang="en-US" b="1" dirty="0"/>
              </a:p>
            </p:txBody>
          </p:sp>
          <p:sp>
            <p:nvSpPr>
              <p:cNvPr id="35" name="TextBox 34"/>
              <p:cNvSpPr txBox="1"/>
              <p:nvPr/>
            </p:nvSpPr>
            <p:spPr>
              <a:xfrm>
                <a:off x="7557652" y="1210088"/>
                <a:ext cx="304800" cy="369332"/>
              </a:xfrm>
              <a:prstGeom prst="rect">
                <a:avLst/>
              </a:prstGeom>
              <a:noFill/>
            </p:spPr>
            <p:txBody>
              <a:bodyPr wrap="square" rtlCol="0">
                <a:spAutoFit/>
              </a:bodyPr>
              <a:lstStyle/>
              <a:p>
                <a:r>
                  <a:rPr lang="en-US" b="1" dirty="0"/>
                  <a:t>l</a:t>
                </a:r>
              </a:p>
            </p:txBody>
          </p:sp>
        </p:grpSp>
        <p:grpSp>
          <p:nvGrpSpPr>
            <p:cNvPr id="27" name="Group 26"/>
            <p:cNvGrpSpPr/>
            <p:nvPr/>
          </p:nvGrpSpPr>
          <p:grpSpPr>
            <a:xfrm>
              <a:off x="485068" y="1359996"/>
              <a:ext cx="1174171" cy="381000"/>
              <a:chOff x="6736770" y="1731820"/>
              <a:chExt cx="1174171" cy="381000"/>
            </a:xfrm>
          </p:grpSpPr>
          <p:cxnSp>
            <p:nvCxnSpPr>
              <p:cNvPr id="30" name="Straight Connector 29"/>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32" name="TextBox 31"/>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28" name="TextBox 27"/>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29" name="TextBox 28"/>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9563" y="2488639"/>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Table 37"/>
          <p:cNvGraphicFramePr>
            <a:graphicFrameLocks noGrp="1"/>
          </p:cNvGraphicFramePr>
          <p:nvPr>
            <p:extLst>
              <p:ext uri="{D42A27DB-BD31-4B8C-83A1-F6EECF244321}">
                <p14:modId xmlns:p14="http://schemas.microsoft.com/office/powerpoint/2010/main" val="638898357"/>
              </p:ext>
            </p:extLst>
          </p:nvPr>
        </p:nvGraphicFramePr>
        <p:xfrm>
          <a:off x="2137125" y="3978338"/>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PL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pl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pl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9" name="TextBox 38"/>
          <p:cNvSpPr txBox="1"/>
          <p:nvPr/>
        </p:nvSpPr>
        <p:spPr>
          <a:xfrm>
            <a:off x="100845" y="4021281"/>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40" name="TextBox 39"/>
          <p:cNvSpPr txBox="1"/>
          <p:nvPr/>
        </p:nvSpPr>
        <p:spPr>
          <a:xfrm>
            <a:off x="290613" y="2582144"/>
            <a:ext cx="1258031" cy="369332"/>
          </a:xfrm>
          <a:prstGeom prst="rect">
            <a:avLst/>
          </a:prstGeom>
          <a:noFill/>
        </p:spPr>
        <p:txBody>
          <a:bodyPr wrap="square" rtlCol="0">
            <a:spAutoFit/>
          </a:bodyPr>
          <a:lstStyle/>
          <a:p>
            <a:r>
              <a:rPr lang="en-US" dirty="0" smtClean="0"/>
              <a:t>Genotype:  </a:t>
            </a:r>
            <a:endParaRPr lang="en-US" dirty="0"/>
          </a:p>
        </p:txBody>
      </p:sp>
      <p:sp>
        <p:nvSpPr>
          <p:cNvPr id="41" name="TextBox 40"/>
          <p:cNvSpPr txBox="1"/>
          <p:nvPr/>
        </p:nvSpPr>
        <p:spPr>
          <a:xfrm>
            <a:off x="238247" y="3423924"/>
            <a:ext cx="1363806" cy="369332"/>
          </a:xfrm>
          <a:prstGeom prst="rect">
            <a:avLst/>
          </a:prstGeom>
          <a:noFill/>
        </p:spPr>
        <p:txBody>
          <a:bodyPr wrap="square" rtlCol="0">
            <a:spAutoFit/>
          </a:bodyPr>
          <a:lstStyle/>
          <a:p>
            <a:r>
              <a:rPr lang="en-US" dirty="0" smtClean="0"/>
              <a:t>Phenotype:</a:t>
            </a:r>
            <a:endParaRPr lang="en-US" dirty="0"/>
          </a:p>
        </p:txBody>
      </p:sp>
      <p:sp>
        <p:nvSpPr>
          <p:cNvPr id="42" name="TextBox 41"/>
          <p:cNvSpPr txBox="1"/>
          <p:nvPr/>
        </p:nvSpPr>
        <p:spPr>
          <a:xfrm>
            <a:off x="100845" y="5049411"/>
            <a:ext cx="1491453" cy="369332"/>
          </a:xfrm>
          <a:prstGeom prst="rect">
            <a:avLst/>
          </a:prstGeom>
          <a:noFill/>
        </p:spPr>
        <p:txBody>
          <a:bodyPr wrap="square" rtlCol="0">
            <a:spAutoFit/>
          </a:bodyPr>
          <a:lstStyle/>
          <a:p>
            <a:r>
              <a:rPr lang="en-US" dirty="0" smtClean="0"/>
              <a:t>Phenotypes:</a:t>
            </a:r>
          </a:p>
        </p:txBody>
      </p:sp>
      <p:sp>
        <p:nvSpPr>
          <p:cNvPr id="46" name="TextBox 45"/>
          <p:cNvSpPr txBox="1"/>
          <p:nvPr/>
        </p:nvSpPr>
        <p:spPr>
          <a:xfrm>
            <a:off x="4857847" y="3425486"/>
            <a:ext cx="1175856" cy="276999"/>
          </a:xfrm>
          <a:prstGeom prst="rect">
            <a:avLst/>
          </a:prstGeom>
          <a:noFill/>
        </p:spPr>
        <p:txBody>
          <a:bodyPr wrap="square" rtlCol="0">
            <a:spAutoFit/>
          </a:bodyPr>
          <a:lstStyle/>
          <a:p>
            <a:pPr algn="ctr"/>
            <a:r>
              <a:rPr lang="en-US" sz="1200" dirty="0" smtClean="0"/>
              <a:t>Purple; Long</a:t>
            </a:r>
            <a:endParaRPr lang="en-US" sz="1200" dirty="0"/>
          </a:p>
        </p:txBody>
      </p:sp>
      <p:sp>
        <p:nvSpPr>
          <p:cNvPr id="47" name="TextBox 46"/>
          <p:cNvSpPr txBox="1"/>
          <p:nvPr/>
        </p:nvSpPr>
        <p:spPr>
          <a:xfrm>
            <a:off x="2044628" y="3447153"/>
            <a:ext cx="1175856" cy="276999"/>
          </a:xfrm>
          <a:prstGeom prst="rect">
            <a:avLst/>
          </a:prstGeom>
          <a:noFill/>
        </p:spPr>
        <p:txBody>
          <a:bodyPr wrap="square" rtlCol="0">
            <a:spAutoFit/>
          </a:bodyPr>
          <a:lstStyle/>
          <a:p>
            <a:pPr algn="ctr"/>
            <a:r>
              <a:rPr lang="en-US" sz="1200" dirty="0" smtClean="0"/>
              <a:t>White; Short</a:t>
            </a:r>
            <a:endParaRPr lang="en-US" sz="1200" dirty="0"/>
          </a:p>
        </p:txBody>
      </p:sp>
      <p:sp>
        <p:nvSpPr>
          <p:cNvPr id="48" name="Rectangle 47">
            <a:hlinkClick r:id="rId2"/>
          </p:cNvPr>
          <p:cNvSpPr/>
          <p:nvPr/>
        </p:nvSpPr>
        <p:spPr>
          <a:xfrm>
            <a:off x="5832763" y="6477006"/>
            <a:ext cx="3352800" cy="400110"/>
          </a:xfrm>
          <a:prstGeom prst="rect">
            <a:avLst/>
          </a:prstGeom>
        </p:spPr>
        <p:txBody>
          <a:bodyPr wrap="square">
            <a:spAutoFit/>
          </a:bodyPr>
          <a:lstStyle/>
          <a:p>
            <a:pPr algn="r"/>
            <a:r>
              <a:rPr lang="en-US" sz="1000" dirty="0"/>
              <a:t>Image: '</a:t>
            </a:r>
            <a:r>
              <a:rPr lang="en-US" sz="1000" dirty="0">
                <a:hlinkClick r:id="rId2"/>
              </a:rPr>
              <a:t>Sweet Pea</a:t>
            </a:r>
            <a:r>
              <a:rPr lang="en-US" sz="1000" dirty="0"/>
              <a:t>' </a:t>
            </a:r>
            <a:br>
              <a:rPr lang="en-US" sz="1000" dirty="0"/>
            </a:br>
            <a:r>
              <a:rPr lang="en-US" sz="1000" dirty="0"/>
              <a:t>http://www.flickr.com/photos/69166981@N00/3600419425</a:t>
            </a:r>
          </a:p>
        </p:txBody>
      </p:sp>
      <p:pic>
        <p:nvPicPr>
          <p:cNvPr id="49" name="Picture 48">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33409699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233576"/>
            <a:ext cx="5690756" cy="838200"/>
          </a:xfrm>
          <a:noFill/>
        </p:spPr>
        <p:txBody>
          <a:bodyPr>
            <a:noAutofit/>
          </a:bodyPr>
          <a:lstStyle/>
          <a:p>
            <a:pPr algn="l"/>
            <a:r>
              <a:rPr lang="en-US" sz="4000" b="1" dirty="0" smtClean="0"/>
              <a:t>Linkage Groups</a:t>
            </a:r>
            <a:endParaRPr lang="en-US" sz="4000" b="1" dirty="0"/>
          </a:p>
        </p:txBody>
      </p:sp>
      <p:sp>
        <p:nvSpPr>
          <p:cNvPr id="3" name="TextBox 2"/>
          <p:cNvSpPr txBox="1"/>
          <p:nvPr/>
        </p:nvSpPr>
        <p:spPr>
          <a:xfrm>
            <a:off x="3581400" y="362019"/>
            <a:ext cx="5604163" cy="584775"/>
          </a:xfrm>
          <a:prstGeom prst="rect">
            <a:avLst/>
          </a:prstGeom>
          <a:noFill/>
        </p:spPr>
        <p:txBody>
          <a:bodyPr wrap="square" rtlCol="0">
            <a:spAutoFit/>
          </a:bodyPr>
          <a:lstStyle/>
          <a:p>
            <a:r>
              <a:rPr lang="en-US" sz="1600" i="1" dirty="0" smtClean="0"/>
              <a:t>Are carried on the </a:t>
            </a:r>
            <a:r>
              <a:rPr lang="en-US" sz="1600" i="1" dirty="0" smtClean="0">
                <a:solidFill>
                  <a:schemeClr val="accent6"/>
                </a:solidFill>
              </a:rPr>
              <a:t>same chromosome</a:t>
            </a:r>
            <a:r>
              <a:rPr lang="en-US" sz="1600" i="1" dirty="0"/>
              <a:t> </a:t>
            </a:r>
            <a:r>
              <a:rPr lang="en-US" sz="1600" i="1" dirty="0" smtClean="0"/>
              <a:t>and are inherited together. They do not assort independently.  </a:t>
            </a:r>
            <a:endParaRPr lang="en-US" sz="1600" i="1" dirty="0"/>
          </a:p>
        </p:txBody>
      </p:sp>
      <p:sp>
        <p:nvSpPr>
          <p:cNvPr id="4" name="Rectangle 3"/>
          <p:cNvSpPr/>
          <p:nvPr/>
        </p:nvSpPr>
        <p:spPr>
          <a:xfrm>
            <a:off x="76200" y="946794"/>
            <a:ext cx="5410200" cy="1261884"/>
          </a:xfrm>
          <a:prstGeom prst="rect">
            <a:avLst/>
          </a:prstGeom>
        </p:spPr>
        <p:txBody>
          <a:bodyPr wrap="square">
            <a:spAutoFit/>
          </a:bodyPr>
          <a:lstStyle/>
          <a:p>
            <a:r>
              <a:rPr lang="en-US" sz="1600" dirty="0"/>
              <a:t>In sweet peas (</a:t>
            </a:r>
            <a:r>
              <a:rPr lang="en-US" sz="1600" i="1" dirty="0" err="1"/>
              <a:t>Lathyrus</a:t>
            </a:r>
            <a:r>
              <a:rPr lang="en-US" sz="1600" i="1" dirty="0"/>
              <a:t> </a:t>
            </a:r>
            <a:r>
              <a:rPr lang="en-US" sz="1600" i="1" dirty="0" err="1"/>
              <a:t>odoratus</a:t>
            </a:r>
            <a:r>
              <a:rPr lang="en-US" sz="1600" dirty="0"/>
              <a:t>), the genes for </a:t>
            </a:r>
            <a:r>
              <a:rPr lang="en-US" sz="1600" dirty="0">
                <a:solidFill>
                  <a:schemeClr val="accent4"/>
                </a:solidFill>
              </a:rPr>
              <a:t>flower </a:t>
            </a:r>
            <a:r>
              <a:rPr lang="en-US" sz="1600" dirty="0" err="1">
                <a:solidFill>
                  <a:schemeClr val="accent4"/>
                </a:solidFill>
              </a:rPr>
              <a:t>colour</a:t>
            </a:r>
            <a:r>
              <a:rPr lang="en-US" sz="1600" dirty="0"/>
              <a:t> and </a:t>
            </a:r>
            <a:r>
              <a:rPr lang="en-US" sz="1600" dirty="0">
                <a:solidFill>
                  <a:srgbClr val="996600"/>
                </a:solidFill>
              </a:rPr>
              <a:t>pollen grain shape</a:t>
            </a:r>
            <a:r>
              <a:rPr lang="en-US" sz="1600" dirty="0"/>
              <a:t> are carried on the same chromosome. </a:t>
            </a:r>
            <a:endParaRPr lang="en-US" sz="1600" dirty="0" smtClean="0"/>
          </a:p>
          <a:p>
            <a:endParaRPr lang="en-US" sz="1050" dirty="0"/>
          </a:p>
          <a:p>
            <a:r>
              <a:rPr lang="en-US" sz="1600" dirty="0" smtClean="0"/>
              <a:t>Plants </a:t>
            </a:r>
            <a:r>
              <a:rPr lang="en-US" sz="1600" dirty="0"/>
              <a:t>which are heterozygous at both loci are test-crossed. </a:t>
            </a:r>
            <a:endParaRPr lang="en-US" sz="1600" dirty="0" smtClean="0"/>
          </a:p>
          <a:p>
            <a:r>
              <a:rPr lang="en-US" sz="1600" dirty="0" smtClean="0"/>
              <a:t>What </a:t>
            </a:r>
            <a:r>
              <a:rPr lang="en-US" sz="1600" dirty="0"/>
              <a:t>ratio of phenotypes is expected?</a:t>
            </a:r>
          </a:p>
        </p:txBody>
      </p:sp>
      <p:sp>
        <p:nvSpPr>
          <p:cNvPr id="37" name="TextBox 36"/>
          <p:cNvSpPr txBox="1"/>
          <p:nvPr/>
        </p:nvSpPr>
        <p:spPr>
          <a:xfrm>
            <a:off x="5715000" y="1208404"/>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6088" y="756340"/>
            <a:ext cx="1269312" cy="190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grpSp>
        <p:nvGrpSpPr>
          <p:cNvPr id="12" name="Group 11"/>
          <p:cNvGrpSpPr/>
          <p:nvPr/>
        </p:nvGrpSpPr>
        <p:grpSpPr>
          <a:xfrm>
            <a:off x="4546370" y="2335422"/>
            <a:ext cx="1609723" cy="1111731"/>
            <a:chOff x="245212" y="855007"/>
            <a:chExt cx="1609723" cy="1111731"/>
          </a:xfrm>
        </p:grpSpPr>
        <p:grpSp>
          <p:nvGrpSpPr>
            <p:cNvPr id="13" name="Group 12"/>
            <p:cNvGrpSpPr/>
            <p:nvPr/>
          </p:nvGrpSpPr>
          <p:grpSpPr>
            <a:xfrm>
              <a:off x="473812" y="855007"/>
              <a:ext cx="1174171" cy="381000"/>
              <a:chOff x="6736771" y="1210088"/>
              <a:chExt cx="1174171" cy="381000"/>
            </a:xfrm>
          </p:grpSpPr>
          <p:cxnSp>
            <p:nvCxnSpPr>
              <p:cNvPr id="22" name="Straight Connector 21"/>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24" name="TextBox 23"/>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grpSp>
          <p:nvGrpSpPr>
            <p:cNvPr id="14" name="Group 13"/>
            <p:cNvGrpSpPr/>
            <p:nvPr/>
          </p:nvGrpSpPr>
          <p:grpSpPr>
            <a:xfrm>
              <a:off x="485068" y="1359996"/>
              <a:ext cx="1174171" cy="381000"/>
              <a:chOff x="6736770" y="1731820"/>
              <a:chExt cx="1174171" cy="381000"/>
            </a:xfrm>
          </p:grpSpPr>
          <p:cxnSp>
            <p:nvCxnSpPr>
              <p:cNvPr id="19" name="Straight Connector 18"/>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21" name="TextBox 20"/>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15" name="TextBox 14"/>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18" name="TextBox 17"/>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grpSp>
        <p:nvGrpSpPr>
          <p:cNvPr id="25" name="Group 24"/>
          <p:cNvGrpSpPr/>
          <p:nvPr/>
        </p:nvGrpSpPr>
        <p:grpSpPr>
          <a:xfrm>
            <a:off x="1829725" y="2340804"/>
            <a:ext cx="1609723" cy="1111731"/>
            <a:chOff x="245212" y="855007"/>
            <a:chExt cx="1609723" cy="1111731"/>
          </a:xfrm>
        </p:grpSpPr>
        <p:grpSp>
          <p:nvGrpSpPr>
            <p:cNvPr id="26" name="Group 25"/>
            <p:cNvGrpSpPr/>
            <p:nvPr/>
          </p:nvGrpSpPr>
          <p:grpSpPr>
            <a:xfrm>
              <a:off x="473812" y="855007"/>
              <a:ext cx="1174171" cy="381000"/>
              <a:chOff x="6736771" y="1210088"/>
              <a:chExt cx="1174171" cy="381000"/>
            </a:xfrm>
          </p:grpSpPr>
          <p:cxnSp>
            <p:nvCxnSpPr>
              <p:cNvPr id="33" name="Straight Connector 32"/>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36771" y="1210088"/>
                <a:ext cx="304800" cy="369332"/>
              </a:xfrm>
              <a:prstGeom prst="rect">
                <a:avLst/>
              </a:prstGeom>
              <a:noFill/>
            </p:spPr>
            <p:txBody>
              <a:bodyPr wrap="square" rtlCol="0">
                <a:spAutoFit/>
              </a:bodyPr>
              <a:lstStyle/>
              <a:p>
                <a:r>
                  <a:rPr lang="en-US" b="1" dirty="0" smtClean="0"/>
                  <a:t>p</a:t>
                </a:r>
                <a:endParaRPr lang="en-US" b="1" dirty="0"/>
              </a:p>
            </p:txBody>
          </p:sp>
          <p:sp>
            <p:nvSpPr>
              <p:cNvPr id="35" name="TextBox 34"/>
              <p:cNvSpPr txBox="1"/>
              <p:nvPr/>
            </p:nvSpPr>
            <p:spPr>
              <a:xfrm>
                <a:off x="7557652" y="1210088"/>
                <a:ext cx="304800" cy="369332"/>
              </a:xfrm>
              <a:prstGeom prst="rect">
                <a:avLst/>
              </a:prstGeom>
              <a:noFill/>
            </p:spPr>
            <p:txBody>
              <a:bodyPr wrap="square" rtlCol="0">
                <a:spAutoFit/>
              </a:bodyPr>
              <a:lstStyle/>
              <a:p>
                <a:r>
                  <a:rPr lang="en-US" b="1" dirty="0"/>
                  <a:t>l</a:t>
                </a:r>
              </a:p>
            </p:txBody>
          </p:sp>
        </p:grpSp>
        <p:grpSp>
          <p:nvGrpSpPr>
            <p:cNvPr id="27" name="Group 26"/>
            <p:cNvGrpSpPr/>
            <p:nvPr/>
          </p:nvGrpSpPr>
          <p:grpSpPr>
            <a:xfrm>
              <a:off x="485068" y="1359996"/>
              <a:ext cx="1174171" cy="381000"/>
              <a:chOff x="6736770" y="1731820"/>
              <a:chExt cx="1174171" cy="381000"/>
            </a:xfrm>
          </p:grpSpPr>
          <p:cxnSp>
            <p:nvCxnSpPr>
              <p:cNvPr id="30" name="Straight Connector 29"/>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32" name="TextBox 31"/>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28" name="TextBox 27"/>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29" name="TextBox 28"/>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9563" y="2488639"/>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Table 37"/>
          <p:cNvGraphicFramePr>
            <a:graphicFrameLocks noGrp="1"/>
          </p:cNvGraphicFramePr>
          <p:nvPr>
            <p:extLst>
              <p:ext uri="{D42A27DB-BD31-4B8C-83A1-F6EECF244321}">
                <p14:modId xmlns:p14="http://schemas.microsoft.com/office/powerpoint/2010/main" val="510691483"/>
              </p:ext>
            </p:extLst>
          </p:nvPr>
        </p:nvGraphicFramePr>
        <p:xfrm>
          <a:off x="2137125" y="3978338"/>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PL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pl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pl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9" name="TextBox 38"/>
          <p:cNvSpPr txBox="1"/>
          <p:nvPr/>
        </p:nvSpPr>
        <p:spPr>
          <a:xfrm>
            <a:off x="100845" y="4021281"/>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40" name="TextBox 39"/>
          <p:cNvSpPr txBox="1"/>
          <p:nvPr/>
        </p:nvSpPr>
        <p:spPr>
          <a:xfrm>
            <a:off x="290613" y="2582144"/>
            <a:ext cx="1258031" cy="369332"/>
          </a:xfrm>
          <a:prstGeom prst="rect">
            <a:avLst/>
          </a:prstGeom>
          <a:noFill/>
        </p:spPr>
        <p:txBody>
          <a:bodyPr wrap="square" rtlCol="0">
            <a:spAutoFit/>
          </a:bodyPr>
          <a:lstStyle/>
          <a:p>
            <a:r>
              <a:rPr lang="en-US" dirty="0" smtClean="0"/>
              <a:t>Genotype:  </a:t>
            </a:r>
            <a:endParaRPr lang="en-US" dirty="0"/>
          </a:p>
        </p:txBody>
      </p:sp>
      <p:sp>
        <p:nvSpPr>
          <p:cNvPr id="41" name="TextBox 40"/>
          <p:cNvSpPr txBox="1"/>
          <p:nvPr/>
        </p:nvSpPr>
        <p:spPr>
          <a:xfrm>
            <a:off x="238247" y="3423924"/>
            <a:ext cx="1363806" cy="369332"/>
          </a:xfrm>
          <a:prstGeom prst="rect">
            <a:avLst/>
          </a:prstGeom>
          <a:noFill/>
        </p:spPr>
        <p:txBody>
          <a:bodyPr wrap="square" rtlCol="0">
            <a:spAutoFit/>
          </a:bodyPr>
          <a:lstStyle/>
          <a:p>
            <a:r>
              <a:rPr lang="en-US" dirty="0" smtClean="0"/>
              <a:t>Phenotype:</a:t>
            </a:r>
            <a:endParaRPr lang="en-US" dirty="0"/>
          </a:p>
        </p:txBody>
      </p:sp>
      <p:sp>
        <p:nvSpPr>
          <p:cNvPr id="42" name="TextBox 41"/>
          <p:cNvSpPr txBox="1"/>
          <p:nvPr/>
        </p:nvSpPr>
        <p:spPr>
          <a:xfrm>
            <a:off x="100845" y="5049411"/>
            <a:ext cx="1491453" cy="369332"/>
          </a:xfrm>
          <a:prstGeom prst="rect">
            <a:avLst/>
          </a:prstGeom>
          <a:noFill/>
        </p:spPr>
        <p:txBody>
          <a:bodyPr wrap="square" rtlCol="0">
            <a:spAutoFit/>
          </a:bodyPr>
          <a:lstStyle/>
          <a:p>
            <a:r>
              <a:rPr lang="en-US" dirty="0" smtClean="0"/>
              <a:t>Phenotypes:</a:t>
            </a:r>
          </a:p>
        </p:txBody>
      </p:sp>
      <p:sp>
        <p:nvSpPr>
          <p:cNvPr id="43" name="TextBox 42"/>
          <p:cNvSpPr txBox="1"/>
          <p:nvPr/>
        </p:nvSpPr>
        <p:spPr>
          <a:xfrm>
            <a:off x="2088982" y="5423599"/>
            <a:ext cx="3450827" cy="369332"/>
          </a:xfrm>
          <a:prstGeom prst="rect">
            <a:avLst/>
          </a:prstGeom>
          <a:noFill/>
        </p:spPr>
        <p:txBody>
          <a:bodyPr wrap="square" rtlCol="0">
            <a:spAutoFit/>
          </a:bodyPr>
          <a:lstStyle/>
          <a:p>
            <a:r>
              <a:rPr lang="en-US" dirty="0" smtClean="0"/>
              <a:t>Ratio:                            </a:t>
            </a:r>
            <a:r>
              <a:rPr lang="en-US" b="1" dirty="0" smtClean="0"/>
              <a:t>1   :     1</a:t>
            </a:r>
          </a:p>
        </p:txBody>
      </p:sp>
      <p:sp>
        <p:nvSpPr>
          <p:cNvPr id="44" name="TextBox 43"/>
          <p:cNvSpPr txBox="1"/>
          <p:nvPr/>
        </p:nvSpPr>
        <p:spPr>
          <a:xfrm>
            <a:off x="3348544" y="4940314"/>
            <a:ext cx="1175856" cy="276999"/>
          </a:xfrm>
          <a:prstGeom prst="rect">
            <a:avLst/>
          </a:prstGeom>
          <a:noFill/>
        </p:spPr>
        <p:txBody>
          <a:bodyPr wrap="square" rtlCol="0">
            <a:spAutoFit/>
          </a:bodyPr>
          <a:lstStyle/>
          <a:p>
            <a:pPr algn="ctr"/>
            <a:r>
              <a:rPr lang="en-US" sz="1200" dirty="0" smtClean="0"/>
              <a:t>Purple; Long</a:t>
            </a:r>
            <a:endParaRPr lang="en-US" sz="1200" dirty="0"/>
          </a:p>
        </p:txBody>
      </p:sp>
      <p:sp>
        <p:nvSpPr>
          <p:cNvPr id="45" name="TextBox 44"/>
          <p:cNvSpPr txBox="1"/>
          <p:nvPr/>
        </p:nvSpPr>
        <p:spPr>
          <a:xfrm>
            <a:off x="4564601" y="4957777"/>
            <a:ext cx="1175856" cy="276999"/>
          </a:xfrm>
          <a:prstGeom prst="rect">
            <a:avLst/>
          </a:prstGeom>
          <a:noFill/>
        </p:spPr>
        <p:txBody>
          <a:bodyPr wrap="square" rtlCol="0">
            <a:spAutoFit/>
          </a:bodyPr>
          <a:lstStyle/>
          <a:p>
            <a:pPr algn="ctr"/>
            <a:r>
              <a:rPr lang="en-US" sz="1200" dirty="0" smtClean="0"/>
              <a:t>White; Short</a:t>
            </a:r>
            <a:endParaRPr lang="en-US" sz="1200" dirty="0"/>
          </a:p>
        </p:txBody>
      </p:sp>
      <p:sp>
        <p:nvSpPr>
          <p:cNvPr id="46" name="TextBox 45"/>
          <p:cNvSpPr txBox="1"/>
          <p:nvPr/>
        </p:nvSpPr>
        <p:spPr>
          <a:xfrm>
            <a:off x="4857847" y="3425486"/>
            <a:ext cx="1175856" cy="276999"/>
          </a:xfrm>
          <a:prstGeom prst="rect">
            <a:avLst/>
          </a:prstGeom>
          <a:noFill/>
        </p:spPr>
        <p:txBody>
          <a:bodyPr wrap="square" rtlCol="0">
            <a:spAutoFit/>
          </a:bodyPr>
          <a:lstStyle/>
          <a:p>
            <a:pPr algn="ctr"/>
            <a:r>
              <a:rPr lang="en-US" sz="1200" dirty="0" smtClean="0"/>
              <a:t>Purple; Long</a:t>
            </a:r>
            <a:endParaRPr lang="en-US" sz="1200" dirty="0"/>
          </a:p>
        </p:txBody>
      </p:sp>
      <p:sp>
        <p:nvSpPr>
          <p:cNvPr id="47" name="TextBox 46"/>
          <p:cNvSpPr txBox="1"/>
          <p:nvPr/>
        </p:nvSpPr>
        <p:spPr>
          <a:xfrm>
            <a:off x="2044628" y="3447153"/>
            <a:ext cx="1175856" cy="276999"/>
          </a:xfrm>
          <a:prstGeom prst="rect">
            <a:avLst/>
          </a:prstGeom>
          <a:noFill/>
        </p:spPr>
        <p:txBody>
          <a:bodyPr wrap="square" rtlCol="0">
            <a:spAutoFit/>
          </a:bodyPr>
          <a:lstStyle/>
          <a:p>
            <a:pPr algn="ctr"/>
            <a:r>
              <a:rPr lang="en-US" sz="1200" dirty="0" smtClean="0"/>
              <a:t>White; Short</a:t>
            </a:r>
            <a:endParaRPr lang="en-US" sz="1200" dirty="0"/>
          </a:p>
        </p:txBody>
      </p:sp>
      <p:sp>
        <p:nvSpPr>
          <p:cNvPr id="48" name="Rectangle 47">
            <a:hlinkClick r:id="rId2"/>
          </p:cNvPr>
          <p:cNvSpPr/>
          <p:nvPr/>
        </p:nvSpPr>
        <p:spPr>
          <a:xfrm>
            <a:off x="5832763" y="6477006"/>
            <a:ext cx="3352800" cy="400110"/>
          </a:xfrm>
          <a:prstGeom prst="rect">
            <a:avLst/>
          </a:prstGeom>
        </p:spPr>
        <p:txBody>
          <a:bodyPr wrap="square">
            <a:spAutoFit/>
          </a:bodyPr>
          <a:lstStyle/>
          <a:p>
            <a:pPr algn="r"/>
            <a:r>
              <a:rPr lang="en-US" sz="1000" dirty="0"/>
              <a:t>Image: '</a:t>
            </a:r>
            <a:r>
              <a:rPr lang="en-US" sz="1000" dirty="0">
                <a:hlinkClick r:id="rId2"/>
              </a:rPr>
              <a:t>Sweet Pea</a:t>
            </a:r>
            <a:r>
              <a:rPr lang="en-US" sz="1000" dirty="0"/>
              <a:t>' </a:t>
            </a:r>
            <a:br>
              <a:rPr lang="en-US" sz="1000" dirty="0"/>
            </a:br>
            <a:r>
              <a:rPr lang="en-US" sz="1000" dirty="0"/>
              <a:t>http://www.flickr.com/photos/69166981@N00/3600419425</a:t>
            </a:r>
          </a:p>
        </p:txBody>
      </p:sp>
      <p:pic>
        <p:nvPicPr>
          <p:cNvPr id="49" name="Picture 48">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33409699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233576"/>
            <a:ext cx="5690756" cy="838200"/>
          </a:xfrm>
          <a:noFill/>
        </p:spPr>
        <p:txBody>
          <a:bodyPr>
            <a:noAutofit/>
          </a:bodyPr>
          <a:lstStyle/>
          <a:p>
            <a:pPr algn="l"/>
            <a:r>
              <a:rPr lang="en-US" sz="4000" b="1" dirty="0" smtClean="0"/>
              <a:t>Linkage Groups</a:t>
            </a:r>
            <a:endParaRPr lang="en-US" sz="4000" b="1" dirty="0"/>
          </a:p>
        </p:txBody>
      </p:sp>
      <p:sp>
        <p:nvSpPr>
          <p:cNvPr id="3" name="TextBox 2"/>
          <p:cNvSpPr txBox="1"/>
          <p:nvPr/>
        </p:nvSpPr>
        <p:spPr>
          <a:xfrm>
            <a:off x="3581400" y="362019"/>
            <a:ext cx="5604163" cy="584775"/>
          </a:xfrm>
          <a:prstGeom prst="rect">
            <a:avLst/>
          </a:prstGeom>
          <a:noFill/>
        </p:spPr>
        <p:txBody>
          <a:bodyPr wrap="square" rtlCol="0">
            <a:spAutoFit/>
          </a:bodyPr>
          <a:lstStyle/>
          <a:p>
            <a:r>
              <a:rPr lang="en-US" sz="1600" i="1" dirty="0" smtClean="0"/>
              <a:t>Are carried on the </a:t>
            </a:r>
            <a:r>
              <a:rPr lang="en-US" sz="1600" i="1" dirty="0" smtClean="0">
                <a:solidFill>
                  <a:schemeClr val="accent6"/>
                </a:solidFill>
              </a:rPr>
              <a:t>same chromosome</a:t>
            </a:r>
            <a:r>
              <a:rPr lang="en-US" sz="1600" i="1" dirty="0"/>
              <a:t> </a:t>
            </a:r>
            <a:r>
              <a:rPr lang="en-US" sz="1600" i="1" dirty="0" smtClean="0"/>
              <a:t>and are inherited together. They do not assort independently.  </a:t>
            </a:r>
            <a:endParaRPr lang="en-US" sz="1600" i="1" dirty="0"/>
          </a:p>
        </p:txBody>
      </p:sp>
      <p:sp>
        <p:nvSpPr>
          <p:cNvPr id="4" name="Rectangle 3"/>
          <p:cNvSpPr/>
          <p:nvPr/>
        </p:nvSpPr>
        <p:spPr>
          <a:xfrm>
            <a:off x="76200" y="946794"/>
            <a:ext cx="5410200" cy="1261884"/>
          </a:xfrm>
          <a:prstGeom prst="rect">
            <a:avLst/>
          </a:prstGeom>
        </p:spPr>
        <p:txBody>
          <a:bodyPr wrap="square">
            <a:spAutoFit/>
          </a:bodyPr>
          <a:lstStyle/>
          <a:p>
            <a:r>
              <a:rPr lang="en-US" sz="1600" dirty="0"/>
              <a:t>In sweet peas (</a:t>
            </a:r>
            <a:r>
              <a:rPr lang="en-US" sz="1600" i="1" dirty="0" err="1"/>
              <a:t>Lathyrus</a:t>
            </a:r>
            <a:r>
              <a:rPr lang="en-US" sz="1600" i="1" dirty="0"/>
              <a:t> </a:t>
            </a:r>
            <a:r>
              <a:rPr lang="en-US" sz="1600" i="1" dirty="0" err="1"/>
              <a:t>odoratus</a:t>
            </a:r>
            <a:r>
              <a:rPr lang="en-US" sz="1600" dirty="0"/>
              <a:t>), the genes for </a:t>
            </a:r>
            <a:r>
              <a:rPr lang="en-US" sz="1600" dirty="0">
                <a:solidFill>
                  <a:schemeClr val="accent4"/>
                </a:solidFill>
              </a:rPr>
              <a:t>flower </a:t>
            </a:r>
            <a:r>
              <a:rPr lang="en-US" sz="1600" dirty="0" err="1">
                <a:solidFill>
                  <a:schemeClr val="accent4"/>
                </a:solidFill>
              </a:rPr>
              <a:t>colour</a:t>
            </a:r>
            <a:r>
              <a:rPr lang="en-US" sz="1600" dirty="0"/>
              <a:t> and </a:t>
            </a:r>
            <a:r>
              <a:rPr lang="en-US" sz="1600" dirty="0">
                <a:solidFill>
                  <a:srgbClr val="996600"/>
                </a:solidFill>
              </a:rPr>
              <a:t>pollen grain shape</a:t>
            </a:r>
            <a:r>
              <a:rPr lang="en-US" sz="1600" dirty="0"/>
              <a:t> are carried on the same chromosome. </a:t>
            </a:r>
            <a:endParaRPr lang="en-US" sz="1600" dirty="0" smtClean="0"/>
          </a:p>
          <a:p>
            <a:endParaRPr lang="en-US" sz="1050" dirty="0"/>
          </a:p>
          <a:p>
            <a:r>
              <a:rPr lang="en-US" sz="1600" dirty="0" smtClean="0"/>
              <a:t>Plants </a:t>
            </a:r>
            <a:r>
              <a:rPr lang="en-US" sz="1600" dirty="0"/>
              <a:t>which are heterozygous at both loci are test-crossed. </a:t>
            </a:r>
            <a:endParaRPr lang="en-US" sz="1600" dirty="0" smtClean="0"/>
          </a:p>
          <a:p>
            <a:r>
              <a:rPr lang="en-US" sz="1600" dirty="0" smtClean="0"/>
              <a:t>What </a:t>
            </a:r>
            <a:r>
              <a:rPr lang="en-US" sz="1600" dirty="0"/>
              <a:t>ratio of phenotypes is expected?</a:t>
            </a:r>
          </a:p>
        </p:txBody>
      </p:sp>
      <p:sp>
        <p:nvSpPr>
          <p:cNvPr id="37" name="TextBox 36"/>
          <p:cNvSpPr txBox="1"/>
          <p:nvPr/>
        </p:nvSpPr>
        <p:spPr>
          <a:xfrm>
            <a:off x="5715000" y="1208404"/>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6088" y="756340"/>
            <a:ext cx="1269312" cy="190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grpSp>
        <p:nvGrpSpPr>
          <p:cNvPr id="12" name="Group 11"/>
          <p:cNvGrpSpPr/>
          <p:nvPr/>
        </p:nvGrpSpPr>
        <p:grpSpPr>
          <a:xfrm>
            <a:off x="4546370" y="2335422"/>
            <a:ext cx="1609723" cy="1111731"/>
            <a:chOff x="245212" y="855007"/>
            <a:chExt cx="1609723" cy="1111731"/>
          </a:xfrm>
        </p:grpSpPr>
        <p:grpSp>
          <p:nvGrpSpPr>
            <p:cNvPr id="13" name="Group 12"/>
            <p:cNvGrpSpPr/>
            <p:nvPr/>
          </p:nvGrpSpPr>
          <p:grpSpPr>
            <a:xfrm>
              <a:off x="473812" y="855007"/>
              <a:ext cx="1174171" cy="381000"/>
              <a:chOff x="6736771" y="1210088"/>
              <a:chExt cx="1174171" cy="381000"/>
            </a:xfrm>
          </p:grpSpPr>
          <p:cxnSp>
            <p:nvCxnSpPr>
              <p:cNvPr id="22" name="Straight Connector 21"/>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24" name="TextBox 23"/>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grpSp>
          <p:nvGrpSpPr>
            <p:cNvPr id="14" name="Group 13"/>
            <p:cNvGrpSpPr/>
            <p:nvPr/>
          </p:nvGrpSpPr>
          <p:grpSpPr>
            <a:xfrm>
              <a:off x="485068" y="1359996"/>
              <a:ext cx="1174171" cy="381000"/>
              <a:chOff x="6736770" y="1731820"/>
              <a:chExt cx="1174171" cy="381000"/>
            </a:xfrm>
          </p:grpSpPr>
          <p:cxnSp>
            <p:nvCxnSpPr>
              <p:cNvPr id="19" name="Straight Connector 18"/>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21" name="TextBox 20"/>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15" name="TextBox 14"/>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18" name="TextBox 17"/>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grpSp>
        <p:nvGrpSpPr>
          <p:cNvPr id="25" name="Group 24"/>
          <p:cNvGrpSpPr/>
          <p:nvPr/>
        </p:nvGrpSpPr>
        <p:grpSpPr>
          <a:xfrm>
            <a:off x="1829725" y="2340804"/>
            <a:ext cx="1609723" cy="1111731"/>
            <a:chOff x="245212" y="855007"/>
            <a:chExt cx="1609723" cy="1111731"/>
          </a:xfrm>
        </p:grpSpPr>
        <p:grpSp>
          <p:nvGrpSpPr>
            <p:cNvPr id="26" name="Group 25"/>
            <p:cNvGrpSpPr/>
            <p:nvPr/>
          </p:nvGrpSpPr>
          <p:grpSpPr>
            <a:xfrm>
              <a:off x="473812" y="855007"/>
              <a:ext cx="1174171" cy="381000"/>
              <a:chOff x="6736771" y="1210088"/>
              <a:chExt cx="1174171" cy="381000"/>
            </a:xfrm>
          </p:grpSpPr>
          <p:cxnSp>
            <p:nvCxnSpPr>
              <p:cNvPr id="33" name="Straight Connector 32"/>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36771" y="1210088"/>
                <a:ext cx="304800" cy="369332"/>
              </a:xfrm>
              <a:prstGeom prst="rect">
                <a:avLst/>
              </a:prstGeom>
              <a:noFill/>
            </p:spPr>
            <p:txBody>
              <a:bodyPr wrap="square" rtlCol="0">
                <a:spAutoFit/>
              </a:bodyPr>
              <a:lstStyle/>
              <a:p>
                <a:r>
                  <a:rPr lang="en-US" b="1" dirty="0" smtClean="0"/>
                  <a:t>p</a:t>
                </a:r>
                <a:endParaRPr lang="en-US" b="1" dirty="0"/>
              </a:p>
            </p:txBody>
          </p:sp>
          <p:sp>
            <p:nvSpPr>
              <p:cNvPr id="35" name="TextBox 34"/>
              <p:cNvSpPr txBox="1"/>
              <p:nvPr/>
            </p:nvSpPr>
            <p:spPr>
              <a:xfrm>
                <a:off x="7557652" y="1210088"/>
                <a:ext cx="304800" cy="369332"/>
              </a:xfrm>
              <a:prstGeom prst="rect">
                <a:avLst/>
              </a:prstGeom>
              <a:noFill/>
            </p:spPr>
            <p:txBody>
              <a:bodyPr wrap="square" rtlCol="0">
                <a:spAutoFit/>
              </a:bodyPr>
              <a:lstStyle/>
              <a:p>
                <a:r>
                  <a:rPr lang="en-US" b="1" dirty="0"/>
                  <a:t>l</a:t>
                </a:r>
              </a:p>
            </p:txBody>
          </p:sp>
        </p:grpSp>
        <p:grpSp>
          <p:nvGrpSpPr>
            <p:cNvPr id="27" name="Group 26"/>
            <p:cNvGrpSpPr/>
            <p:nvPr/>
          </p:nvGrpSpPr>
          <p:grpSpPr>
            <a:xfrm>
              <a:off x="485068" y="1359996"/>
              <a:ext cx="1174171" cy="381000"/>
              <a:chOff x="6736770" y="1731820"/>
              <a:chExt cx="1174171" cy="381000"/>
            </a:xfrm>
          </p:grpSpPr>
          <p:cxnSp>
            <p:nvCxnSpPr>
              <p:cNvPr id="30" name="Straight Connector 29"/>
              <p:cNvCxnSpPr/>
              <p:nvPr/>
            </p:nvCxnSpPr>
            <p:spPr>
              <a:xfrm>
                <a:off x="6736770" y="17318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55820" y="1743488"/>
                <a:ext cx="304800" cy="369332"/>
              </a:xfrm>
              <a:prstGeom prst="rect">
                <a:avLst/>
              </a:prstGeom>
              <a:noFill/>
            </p:spPr>
            <p:txBody>
              <a:bodyPr wrap="square" rtlCol="0">
                <a:spAutoFit/>
              </a:bodyPr>
              <a:lstStyle/>
              <a:p>
                <a:r>
                  <a:rPr lang="en-US" b="1" dirty="0" smtClean="0"/>
                  <a:t>p</a:t>
                </a:r>
                <a:endParaRPr lang="en-US" b="1" dirty="0"/>
              </a:p>
            </p:txBody>
          </p:sp>
          <p:sp>
            <p:nvSpPr>
              <p:cNvPr id="32" name="TextBox 31"/>
              <p:cNvSpPr txBox="1"/>
              <p:nvPr/>
            </p:nvSpPr>
            <p:spPr>
              <a:xfrm>
                <a:off x="7576701" y="1743488"/>
                <a:ext cx="304800" cy="369332"/>
              </a:xfrm>
              <a:prstGeom prst="rect">
                <a:avLst/>
              </a:prstGeom>
              <a:noFill/>
            </p:spPr>
            <p:txBody>
              <a:bodyPr wrap="square" rtlCol="0">
                <a:spAutoFit/>
              </a:bodyPr>
              <a:lstStyle/>
              <a:p>
                <a:r>
                  <a:rPr lang="en-US" b="1" dirty="0" smtClean="0"/>
                  <a:t>l</a:t>
                </a:r>
                <a:endParaRPr lang="en-US" b="1" dirty="0"/>
              </a:p>
            </p:txBody>
          </p:sp>
        </p:grpSp>
        <p:sp>
          <p:nvSpPr>
            <p:cNvPr id="28" name="TextBox 27"/>
            <p:cNvSpPr txBox="1"/>
            <p:nvPr/>
          </p:nvSpPr>
          <p:spPr>
            <a:xfrm>
              <a:off x="245212" y="1656784"/>
              <a:ext cx="815685" cy="307777"/>
            </a:xfrm>
            <a:prstGeom prst="rect">
              <a:avLst/>
            </a:prstGeom>
            <a:noFill/>
          </p:spPr>
          <p:txBody>
            <a:bodyPr wrap="square" rtlCol="0">
              <a:spAutoFit/>
            </a:bodyPr>
            <a:lstStyle/>
            <a:p>
              <a:pPr algn="ctr"/>
              <a:r>
                <a:rPr lang="en-US" sz="1400" dirty="0" smtClean="0">
                  <a:solidFill>
                    <a:schemeClr val="accent2"/>
                  </a:solidFill>
                </a:rPr>
                <a:t>Locus 1</a:t>
              </a:r>
              <a:endParaRPr lang="en-US" sz="1400" dirty="0">
                <a:solidFill>
                  <a:schemeClr val="accent2"/>
                </a:solidFill>
              </a:endParaRPr>
            </a:p>
          </p:txBody>
        </p:sp>
        <p:sp>
          <p:nvSpPr>
            <p:cNvPr id="29" name="TextBox 28"/>
            <p:cNvSpPr txBox="1"/>
            <p:nvPr/>
          </p:nvSpPr>
          <p:spPr>
            <a:xfrm>
              <a:off x="1039250" y="1658961"/>
              <a:ext cx="815685" cy="307777"/>
            </a:xfrm>
            <a:prstGeom prst="rect">
              <a:avLst/>
            </a:prstGeom>
            <a:noFill/>
          </p:spPr>
          <p:txBody>
            <a:bodyPr wrap="square" rtlCol="0">
              <a:spAutoFit/>
            </a:bodyPr>
            <a:lstStyle/>
            <a:p>
              <a:pPr algn="ctr"/>
              <a:r>
                <a:rPr lang="en-US" sz="1400" dirty="0" smtClean="0">
                  <a:solidFill>
                    <a:schemeClr val="accent2"/>
                  </a:solidFill>
                </a:rPr>
                <a:t>Locus 2</a:t>
              </a:r>
              <a:endParaRPr lang="en-US" sz="1400" dirty="0">
                <a:solidFill>
                  <a:schemeClr val="accent2"/>
                </a:solidFill>
              </a:endParaRPr>
            </a:p>
          </p:txBody>
        </p:sp>
      </p:grpSp>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9563" y="2488639"/>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Table 37"/>
          <p:cNvGraphicFramePr>
            <a:graphicFrameLocks noGrp="1"/>
          </p:cNvGraphicFramePr>
          <p:nvPr>
            <p:extLst>
              <p:ext uri="{D42A27DB-BD31-4B8C-83A1-F6EECF244321}">
                <p14:modId xmlns:p14="http://schemas.microsoft.com/office/powerpoint/2010/main" val="2570296730"/>
              </p:ext>
            </p:extLst>
          </p:nvPr>
        </p:nvGraphicFramePr>
        <p:xfrm>
          <a:off x="2137125" y="3978338"/>
          <a:ext cx="3641432"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72309"/>
                <a:gridCol w="1196897"/>
                <a:gridCol w="127222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4"/>
                          </a:solidFill>
                        </a:rPr>
                        <a:t>PL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accent4"/>
                          </a:solidFill>
                        </a:rPr>
                        <a:t>pl</a:t>
                      </a:r>
                      <a:endParaRPr lang="en-US" sz="2400"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baseline="0" dirty="0" err="1" smtClean="0">
                          <a:solidFill>
                            <a:schemeClr val="accent4"/>
                          </a:solidFill>
                        </a:rPr>
                        <a:t>pl</a:t>
                      </a:r>
                      <a:endParaRPr lang="en-US" sz="2000" b="1"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9" name="TextBox 38"/>
          <p:cNvSpPr txBox="1"/>
          <p:nvPr/>
        </p:nvSpPr>
        <p:spPr>
          <a:xfrm>
            <a:off x="100845" y="4021281"/>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40" name="TextBox 39"/>
          <p:cNvSpPr txBox="1"/>
          <p:nvPr/>
        </p:nvSpPr>
        <p:spPr>
          <a:xfrm>
            <a:off x="290613" y="2582144"/>
            <a:ext cx="1258031" cy="369332"/>
          </a:xfrm>
          <a:prstGeom prst="rect">
            <a:avLst/>
          </a:prstGeom>
          <a:noFill/>
        </p:spPr>
        <p:txBody>
          <a:bodyPr wrap="square" rtlCol="0">
            <a:spAutoFit/>
          </a:bodyPr>
          <a:lstStyle/>
          <a:p>
            <a:r>
              <a:rPr lang="en-US" dirty="0" smtClean="0"/>
              <a:t>Genotype:  </a:t>
            </a:r>
            <a:endParaRPr lang="en-US" dirty="0"/>
          </a:p>
        </p:txBody>
      </p:sp>
      <p:sp>
        <p:nvSpPr>
          <p:cNvPr id="41" name="TextBox 40"/>
          <p:cNvSpPr txBox="1"/>
          <p:nvPr/>
        </p:nvSpPr>
        <p:spPr>
          <a:xfrm>
            <a:off x="238247" y="3423924"/>
            <a:ext cx="1363806" cy="369332"/>
          </a:xfrm>
          <a:prstGeom prst="rect">
            <a:avLst/>
          </a:prstGeom>
          <a:noFill/>
        </p:spPr>
        <p:txBody>
          <a:bodyPr wrap="square" rtlCol="0">
            <a:spAutoFit/>
          </a:bodyPr>
          <a:lstStyle/>
          <a:p>
            <a:r>
              <a:rPr lang="en-US" dirty="0" smtClean="0"/>
              <a:t>Phenotype:</a:t>
            </a:r>
            <a:endParaRPr lang="en-US" dirty="0"/>
          </a:p>
        </p:txBody>
      </p:sp>
      <p:sp>
        <p:nvSpPr>
          <p:cNvPr id="42" name="TextBox 41"/>
          <p:cNvSpPr txBox="1"/>
          <p:nvPr/>
        </p:nvSpPr>
        <p:spPr>
          <a:xfrm>
            <a:off x="100845" y="5049411"/>
            <a:ext cx="1491453" cy="369332"/>
          </a:xfrm>
          <a:prstGeom prst="rect">
            <a:avLst/>
          </a:prstGeom>
          <a:noFill/>
        </p:spPr>
        <p:txBody>
          <a:bodyPr wrap="square" rtlCol="0">
            <a:spAutoFit/>
          </a:bodyPr>
          <a:lstStyle/>
          <a:p>
            <a:r>
              <a:rPr lang="en-US" dirty="0" smtClean="0"/>
              <a:t>Phenotypes:</a:t>
            </a:r>
          </a:p>
        </p:txBody>
      </p:sp>
      <p:sp>
        <p:nvSpPr>
          <p:cNvPr id="43" name="TextBox 42"/>
          <p:cNvSpPr txBox="1"/>
          <p:nvPr/>
        </p:nvSpPr>
        <p:spPr>
          <a:xfrm>
            <a:off x="2088982" y="5423599"/>
            <a:ext cx="3450827" cy="369332"/>
          </a:xfrm>
          <a:prstGeom prst="rect">
            <a:avLst/>
          </a:prstGeom>
          <a:noFill/>
        </p:spPr>
        <p:txBody>
          <a:bodyPr wrap="square" rtlCol="0">
            <a:spAutoFit/>
          </a:bodyPr>
          <a:lstStyle/>
          <a:p>
            <a:r>
              <a:rPr lang="en-US" dirty="0" smtClean="0"/>
              <a:t>Ratio:                            </a:t>
            </a:r>
            <a:r>
              <a:rPr lang="en-US" b="1" dirty="0" smtClean="0"/>
              <a:t>1   :     1</a:t>
            </a:r>
          </a:p>
        </p:txBody>
      </p:sp>
      <p:sp>
        <p:nvSpPr>
          <p:cNvPr id="44" name="TextBox 43"/>
          <p:cNvSpPr txBox="1"/>
          <p:nvPr/>
        </p:nvSpPr>
        <p:spPr>
          <a:xfrm>
            <a:off x="3348544" y="4940314"/>
            <a:ext cx="1175856" cy="276999"/>
          </a:xfrm>
          <a:prstGeom prst="rect">
            <a:avLst/>
          </a:prstGeom>
          <a:noFill/>
        </p:spPr>
        <p:txBody>
          <a:bodyPr wrap="square" rtlCol="0">
            <a:spAutoFit/>
          </a:bodyPr>
          <a:lstStyle/>
          <a:p>
            <a:pPr algn="ctr"/>
            <a:r>
              <a:rPr lang="en-US" sz="1200" dirty="0" smtClean="0"/>
              <a:t>Purple; Long</a:t>
            </a:r>
            <a:endParaRPr lang="en-US" sz="1200" dirty="0"/>
          </a:p>
        </p:txBody>
      </p:sp>
      <p:sp>
        <p:nvSpPr>
          <p:cNvPr id="45" name="TextBox 44"/>
          <p:cNvSpPr txBox="1"/>
          <p:nvPr/>
        </p:nvSpPr>
        <p:spPr>
          <a:xfrm>
            <a:off x="4564601" y="4957777"/>
            <a:ext cx="1175856" cy="276999"/>
          </a:xfrm>
          <a:prstGeom prst="rect">
            <a:avLst/>
          </a:prstGeom>
          <a:noFill/>
        </p:spPr>
        <p:txBody>
          <a:bodyPr wrap="square" rtlCol="0">
            <a:spAutoFit/>
          </a:bodyPr>
          <a:lstStyle/>
          <a:p>
            <a:pPr algn="ctr"/>
            <a:r>
              <a:rPr lang="en-US" sz="1200" dirty="0" smtClean="0"/>
              <a:t>White; Short</a:t>
            </a:r>
            <a:endParaRPr lang="en-US" sz="1200" dirty="0"/>
          </a:p>
        </p:txBody>
      </p:sp>
      <p:sp>
        <p:nvSpPr>
          <p:cNvPr id="46" name="TextBox 45"/>
          <p:cNvSpPr txBox="1"/>
          <p:nvPr/>
        </p:nvSpPr>
        <p:spPr>
          <a:xfrm>
            <a:off x="4857847" y="3425486"/>
            <a:ext cx="1175856" cy="276999"/>
          </a:xfrm>
          <a:prstGeom prst="rect">
            <a:avLst/>
          </a:prstGeom>
          <a:noFill/>
        </p:spPr>
        <p:txBody>
          <a:bodyPr wrap="square" rtlCol="0">
            <a:spAutoFit/>
          </a:bodyPr>
          <a:lstStyle/>
          <a:p>
            <a:pPr algn="ctr"/>
            <a:r>
              <a:rPr lang="en-US" sz="1200" dirty="0" smtClean="0"/>
              <a:t>Purple; Long</a:t>
            </a:r>
            <a:endParaRPr lang="en-US" sz="1200" dirty="0"/>
          </a:p>
        </p:txBody>
      </p:sp>
      <p:sp>
        <p:nvSpPr>
          <p:cNvPr id="47" name="TextBox 46"/>
          <p:cNvSpPr txBox="1"/>
          <p:nvPr/>
        </p:nvSpPr>
        <p:spPr>
          <a:xfrm>
            <a:off x="2044628" y="3447153"/>
            <a:ext cx="1175856" cy="276999"/>
          </a:xfrm>
          <a:prstGeom prst="rect">
            <a:avLst/>
          </a:prstGeom>
          <a:noFill/>
        </p:spPr>
        <p:txBody>
          <a:bodyPr wrap="square" rtlCol="0">
            <a:spAutoFit/>
          </a:bodyPr>
          <a:lstStyle/>
          <a:p>
            <a:pPr algn="ctr"/>
            <a:r>
              <a:rPr lang="en-US" sz="1200" dirty="0" smtClean="0"/>
              <a:t>White; Short</a:t>
            </a:r>
            <a:endParaRPr lang="en-US" sz="1200" dirty="0"/>
          </a:p>
        </p:txBody>
      </p:sp>
      <p:sp>
        <p:nvSpPr>
          <p:cNvPr id="48" name="Rectangle 47">
            <a:hlinkClick r:id="rId2"/>
          </p:cNvPr>
          <p:cNvSpPr/>
          <p:nvPr/>
        </p:nvSpPr>
        <p:spPr>
          <a:xfrm>
            <a:off x="5832763" y="6477006"/>
            <a:ext cx="3352800" cy="400110"/>
          </a:xfrm>
          <a:prstGeom prst="rect">
            <a:avLst/>
          </a:prstGeom>
        </p:spPr>
        <p:txBody>
          <a:bodyPr wrap="square">
            <a:spAutoFit/>
          </a:bodyPr>
          <a:lstStyle/>
          <a:p>
            <a:pPr algn="r"/>
            <a:r>
              <a:rPr lang="en-US" sz="1000" dirty="0"/>
              <a:t>Image: '</a:t>
            </a:r>
            <a:r>
              <a:rPr lang="en-US" sz="1000" dirty="0">
                <a:hlinkClick r:id="rId2"/>
              </a:rPr>
              <a:t>Sweet Pea</a:t>
            </a:r>
            <a:r>
              <a:rPr lang="en-US" sz="1000" dirty="0"/>
              <a:t>' </a:t>
            </a:r>
            <a:br>
              <a:rPr lang="en-US" sz="1000" dirty="0"/>
            </a:br>
            <a:r>
              <a:rPr lang="en-US" sz="1000" dirty="0"/>
              <a:t>http://www.flickr.com/photos/69166981@N00/3600419425</a:t>
            </a:r>
          </a:p>
        </p:txBody>
      </p:sp>
      <p:pic>
        <p:nvPicPr>
          <p:cNvPr id="49" name="Picture 48">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32045029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3488"/>
            <a:ext cx="5690756" cy="838200"/>
          </a:xfrm>
          <a:noFill/>
        </p:spPr>
        <p:txBody>
          <a:bodyPr>
            <a:noAutofit/>
          </a:bodyPr>
          <a:lstStyle/>
          <a:p>
            <a:pPr algn="l"/>
            <a:r>
              <a:rPr lang="en-US" sz="4000" b="1" dirty="0" smtClean="0"/>
              <a:t>Linkage Groups</a:t>
            </a:r>
            <a:endParaRPr lang="en-US" sz="4000" b="1" dirty="0"/>
          </a:p>
        </p:txBody>
      </p:sp>
      <p:sp>
        <p:nvSpPr>
          <p:cNvPr id="3" name="TextBox 2"/>
          <p:cNvSpPr txBox="1"/>
          <p:nvPr/>
        </p:nvSpPr>
        <p:spPr>
          <a:xfrm>
            <a:off x="3595256" y="331931"/>
            <a:ext cx="5604163" cy="584775"/>
          </a:xfrm>
          <a:prstGeom prst="rect">
            <a:avLst/>
          </a:prstGeom>
          <a:noFill/>
        </p:spPr>
        <p:txBody>
          <a:bodyPr wrap="square" rtlCol="0">
            <a:spAutoFit/>
          </a:bodyPr>
          <a:lstStyle/>
          <a:p>
            <a:r>
              <a:rPr lang="en-US" sz="1600" i="1" dirty="0" smtClean="0"/>
              <a:t>Are carried on the </a:t>
            </a:r>
            <a:r>
              <a:rPr lang="en-US" sz="1600" i="1" dirty="0" smtClean="0">
                <a:solidFill>
                  <a:schemeClr val="accent6"/>
                </a:solidFill>
              </a:rPr>
              <a:t>same chromosome</a:t>
            </a:r>
            <a:r>
              <a:rPr lang="en-US" sz="1600" i="1" dirty="0"/>
              <a:t> </a:t>
            </a:r>
            <a:r>
              <a:rPr lang="en-US" sz="1600" i="1" dirty="0" smtClean="0"/>
              <a:t>and are inherited together. They do not assort independently.  </a:t>
            </a:r>
            <a:endParaRPr lang="en-US" sz="1600" i="1" dirty="0"/>
          </a:p>
        </p:txBody>
      </p:sp>
      <p:sp>
        <p:nvSpPr>
          <p:cNvPr id="4" name="Rectangle 3"/>
          <p:cNvSpPr/>
          <p:nvPr/>
        </p:nvSpPr>
        <p:spPr>
          <a:xfrm>
            <a:off x="90056" y="916706"/>
            <a:ext cx="5410200" cy="1415772"/>
          </a:xfrm>
          <a:prstGeom prst="rect">
            <a:avLst/>
          </a:prstGeom>
        </p:spPr>
        <p:txBody>
          <a:bodyPr wrap="square">
            <a:spAutoFit/>
          </a:bodyPr>
          <a:lstStyle/>
          <a:p>
            <a:r>
              <a:rPr lang="en-US" sz="1600" dirty="0"/>
              <a:t>In sweet peas (</a:t>
            </a:r>
            <a:r>
              <a:rPr lang="en-US" sz="1600" i="1" dirty="0" err="1"/>
              <a:t>Lathyrus</a:t>
            </a:r>
            <a:r>
              <a:rPr lang="en-US" sz="1600" i="1" dirty="0"/>
              <a:t> </a:t>
            </a:r>
            <a:r>
              <a:rPr lang="en-US" sz="1600" i="1" dirty="0" err="1"/>
              <a:t>odoratus</a:t>
            </a:r>
            <a:r>
              <a:rPr lang="en-US" sz="1600" dirty="0"/>
              <a:t>), the genes for </a:t>
            </a:r>
            <a:r>
              <a:rPr lang="en-US" sz="1600" dirty="0">
                <a:solidFill>
                  <a:schemeClr val="accent4"/>
                </a:solidFill>
              </a:rPr>
              <a:t>flower </a:t>
            </a:r>
            <a:r>
              <a:rPr lang="en-US" sz="1600" dirty="0" err="1">
                <a:solidFill>
                  <a:schemeClr val="accent4"/>
                </a:solidFill>
              </a:rPr>
              <a:t>colour</a:t>
            </a:r>
            <a:r>
              <a:rPr lang="en-US" sz="1600" dirty="0"/>
              <a:t> and </a:t>
            </a:r>
            <a:r>
              <a:rPr lang="en-US" sz="1600" dirty="0">
                <a:solidFill>
                  <a:srgbClr val="996600"/>
                </a:solidFill>
              </a:rPr>
              <a:t>pollen grain shape</a:t>
            </a:r>
            <a:r>
              <a:rPr lang="en-US" sz="1600" dirty="0"/>
              <a:t> are carried on the same chromosome. </a:t>
            </a:r>
            <a:endParaRPr lang="en-US" sz="1600" dirty="0" smtClean="0"/>
          </a:p>
          <a:p>
            <a:endParaRPr lang="en-US" sz="300" dirty="0"/>
          </a:p>
          <a:p>
            <a:r>
              <a:rPr lang="en-US" sz="1600" dirty="0" smtClean="0"/>
              <a:t>Plants </a:t>
            </a:r>
            <a:r>
              <a:rPr lang="en-US" sz="1600" dirty="0"/>
              <a:t>which are </a:t>
            </a:r>
            <a:r>
              <a:rPr lang="en-US" sz="1600" b="1" dirty="0"/>
              <a:t>heterozygous at both loci</a:t>
            </a:r>
            <a:r>
              <a:rPr lang="en-US" sz="1600" dirty="0"/>
              <a:t> are </a:t>
            </a:r>
            <a:r>
              <a:rPr lang="en-US" sz="1600" b="1" dirty="0"/>
              <a:t>test-crossed</a:t>
            </a:r>
            <a:r>
              <a:rPr lang="en-US" sz="1600" dirty="0"/>
              <a:t>. </a:t>
            </a:r>
            <a:endParaRPr lang="en-US" sz="1600" dirty="0" smtClean="0"/>
          </a:p>
          <a:p>
            <a:r>
              <a:rPr lang="en-US" sz="1600" dirty="0" smtClean="0">
                <a:solidFill>
                  <a:srgbClr val="FF0000"/>
                </a:solidFill>
              </a:rPr>
              <a:t>A small number of </a:t>
            </a:r>
            <a:r>
              <a:rPr lang="en-US" sz="1600" dirty="0" err="1" smtClean="0">
                <a:solidFill>
                  <a:srgbClr val="FF0000"/>
                </a:solidFill>
              </a:rPr>
              <a:t>purple;short</a:t>
            </a:r>
            <a:r>
              <a:rPr lang="en-US" sz="1600" dirty="0" smtClean="0">
                <a:solidFill>
                  <a:srgbClr val="FF0000"/>
                </a:solidFill>
              </a:rPr>
              <a:t> and </a:t>
            </a:r>
            <a:r>
              <a:rPr lang="en-US" sz="1600" dirty="0" err="1" smtClean="0">
                <a:solidFill>
                  <a:srgbClr val="FF0000"/>
                </a:solidFill>
              </a:rPr>
              <a:t>white;long</a:t>
            </a:r>
            <a:r>
              <a:rPr lang="en-US" sz="1600" dirty="0" smtClean="0">
                <a:solidFill>
                  <a:srgbClr val="FF0000"/>
                </a:solidFill>
              </a:rPr>
              <a:t> individuals have appeared in the offspring. </a:t>
            </a:r>
            <a:r>
              <a:rPr lang="en-US" sz="1600" dirty="0" smtClean="0">
                <a:solidFill>
                  <a:srgbClr val="00B0F0"/>
                </a:solidFill>
              </a:rPr>
              <a:t>Explain what has happened. </a:t>
            </a:r>
            <a:endParaRPr lang="en-US" sz="1600" dirty="0">
              <a:solidFill>
                <a:srgbClr val="00B0F0"/>
              </a:solidFill>
            </a:endParaRPr>
          </a:p>
        </p:txBody>
      </p:sp>
      <p:sp>
        <p:nvSpPr>
          <p:cNvPr id="37" name="TextBox 36"/>
          <p:cNvSpPr txBox="1"/>
          <p:nvPr/>
        </p:nvSpPr>
        <p:spPr>
          <a:xfrm>
            <a:off x="5728856" y="1178316"/>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pic>
        <p:nvPicPr>
          <p:cNvPr id="2051" name="Picture 3">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59944" y="726252"/>
            <a:ext cx="1269312" cy="190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sp>
        <p:nvSpPr>
          <p:cNvPr id="14" name="Rectangle 13">
            <a:hlinkClick r:id="rId2"/>
          </p:cNvPr>
          <p:cNvSpPr/>
          <p:nvPr/>
        </p:nvSpPr>
        <p:spPr>
          <a:xfrm>
            <a:off x="5832763" y="6477006"/>
            <a:ext cx="3352800" cy="400110"/>
          </a:xfrm>
          <a:prstGeom prst="rect">
            <a:avLst/>
          </a:prstGeom>
        </p:spPr>
        <p:txBody>
          <a:bodyPr wrap="square">
            <a:spAutoFit/>
          </a:bodyPr>
          <a:lstStyle/>
          <a:p>
            <a:pPr algn="r"/>
            <a:r>
              <a:rPr lang="en-US" sz="1000" dirty="0"/>
              <a:t>Image: '</a:t>
            </a:r>
            <a:r>
              <a:rPr lang="en-US" sz="1000" dirty="0">
                <a:hlinkClick r:id="rId2"/>
              </a:rPr>
              <a:t>Sweet Pea</a:t>
            </a:r>
            <a:r>
              <a:rPr lang="en-US" sz="1000" dirty="0"/>
              <a:t>' </a:t>
            </a:r>
            <a:br>
              <a:rPr lang="en-US" sz="1000" dirty="0"/>
            </a:br>
            <a:r>
              <a:rPr lang="en-US" sz="1000" dirty="0"/>
              <a:t>http://www.flickr.com/photos/69166981@N00/3600419425</a:t>
            </a:r>
          </a:p>
        </p:txBody>
      </p:sp>
      <p:pic>
        <p:nvPicPr>
          <p:cNvPr id="15" name="Picture 1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16528446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2" y="251766"/>
            <a:ext cx="5690756" cy="838200"/>
          </a:xfrm>
          <a:noFill/>
        </p:spPr>
        <p:txBody>
          <a:bodyPr>
            <a:noAutofit/>
          </a:bodyPr>
          <a:lstStyle/>
          <a:p>
            <a:pPr algn="l"/>
            <a:r>
              <a:rPr lang="en-US" sz="4000" b="1" dirty="0" smtClean="0"/>
              <a:t>Recombination </a:t>
            </a:r>
            <a:endParaRPr lang="en-US" sz="4000" b="1" dirty="0"/>
          </a:p>
        </p:txBody>
      </p:sp>
      <p:sp>
        <p:nvSpPr>
          <p:cNvPr id="3" name="TextBox 2"/>
          <p:cNvSpPr txBox="1"/>
          <p:nvPr/>
        </p:nvSpPr>
        <p:spPr>
          <a:xfrm>
            <a:off x="3586924" y="380209"/>
            <a:ext cx="5604163" cy="584775"/>
          </a:xfrm>
          <a:prstGeom prst="rect">
            <a:avLst/>
          </a:prstGeom>
          <a:noFill/>
        </p:spPr>
        <p:txBody>
          <a:bodyPr wrap="square" rtlCol="0">
            <a:spAutoFit/>
          </a:bodyPr>
          <a:lstStyle/>
          <a:p>
            <a:r>
              <a:rPr lang="en-US" sz="1600" i="1" dirty="0"/>
              <a:t>o</a:t>
            </a:r>
            <a:r>
              <a:rPr lang="en-US" sz="1600" i="1" dirty="0" smtClean="0"/>
              <a:t>f alleles occurs as a result of crossing-over between non-sister chromatids. Exchange of alleles gives new genotypes of gametes.</a:t>
            </a:r>
            <a:endParaRPr lang="en-US" sz="1600" i="1" dirty="0"/>
          </a:p>
        </p:txBody>
      </p:sp>
      <p:sp>
        <p:nvSpPr>
          <p:cNvPr id="4" name="Rectangle 3"/>
          <p:cNvSpPr/>
          <p:nvPr/>
        </p:nvSpPr>
        <p:spPr>
          <a:xfrm>
            <a:off x="81724" y="964984"/>
            <a:ext cx="5334000" cy="830997"/>
          </a:xfrm>
          <a:prstGeom prst="rect">
            <a:avLst/>
          </a:prstGeom>
        </p:spPr>
        <p:txBody>
          <a:bodyPr wrap="square">
            <a:spAutoFit/>
          </a:bodyPr>
          <a:lstStyle/>
          <a:p>
            <a:r>
              <a:rPr lang="en-US" sz="1600" dirty="0" smtClean="0"/>
              <a:t>Plants </a:t>
            </a:r>
            <a:r>
              <a:rPr lang="en-US" sz="1600" dirty="0"/>
              <a:t>which are </a:t>
            </a:r>
            <a:r>
              <a:rPr lang="en-US" sz="1600" b="1" dirty="0"/>
              <a:t>heterozygous at both loci</a:t>
            </a:r>
            <a:r>
              <a:rPr lang="en-US" sz="1600" dirty="0"/>
              <a:t> are </a:t>
            </a:r>
            <a:r>
              <a:rPr lang="en-US" sz="1600" b="1" dirty="0"/>
              <a:t>test-crossed</a:t>
            </a:r>
            <a:r>
              <a:rPr lang="en-US" sz="1600" dirty="0"/>
              <a:t>. </a:t>
            </a:r>
            <a:endParaRPr lang="en-US" sz="1600" dirty="0" smtClean="0"/>
          </a:p>
          <a:p>
            <a:r>
              <a:rPr lang="en-US" sz="1600" dirty="0" smtClean="0">
                <a:solidFill>
                  <a:srgbClr val="FF0000"/>
                </a:solidFill>
              </a:rPr>
              <a:t>A </a:t>
            </a:r>
            <a:r>
              <a:rPr lang="en-US" sz="1600" i="1" dirty="0" smtClean="0">
                <a:solidFill>
                  <a:srgbClr val="FF0000"/>
                </a:solidFill>
              </a:rPr>
              <a:t>small number</a:t>
            </a:r>
            <a:r>
              <a:rPr lang="en-US" sz="1600" dirty="0" smtClean="0">
                <a:solidFill>
                  <a:srgbClr val="FF0000"/>
                </a:solidFill>
              </a:rPr>
              <a:t> of </a:t>
            </a:r>
            <a:r>
              <a:rPr lang="en-US" sz="1600" dirty="0" err="1" smtClean="0">
                <a:solidFill>
                  <a:schemeClr val="accent4"/>
                </a:solidFill>
              </a:rPr>
              <a:t>purple;short</a:t>
            </a:r>
            <a:r>
              <a:rPr lang="en-US" sz="1600" dirty="0" smtClean="0">
                <a:solidFill>
                  <a:srgbClr val="FF0000"/>
                </a:solidFill>
              </a:rPr>
              <a:t> and </a:t>
            </a:r>
            <a:r>
              <a:rPr lang="en-US" sz="1600" dirty="0" err="1" smtClean="0">
                <a:solidFill>
                  <a:srgbClr val="00B0F0"/>
                </a:solidFill>
              </a:rPr>
              <a:t>white;long</a:t>
            </a:r>
            <a:r>
              <a:rPr lang="en-US" sz="1600" dirty="0" smtClean="0">
                <a:solidFill>
                  <a:srgbClr val="FF0000"/>
                </a:solidFill>
              </a:rPr>
              <a:t> individuals have appeared in the offspring. </a:t>
            </a:r>
            <a:r>
              <a:rPr lang="en-US" sz="1600" dirty="0" smtClean="0">
                <a:solidFill>
                  <a:srgbClr val="0070C0"/>
                </a:solidFill>
              </a:rPr>
              <a:t>Explain what has happened</a:t>
            </a:r>
            <a:r>
              <a:rPr lang="en-US" sz="1600" dirty="0" smtClean="0">
                <a:solidFill>
                  <a:srgbClr val="FF0000"/>
                </a:solidFill>
              </a:rPr>
              <a:t>. </a:t>
            </a:r>
            <a:endParaRPr lang="en-US" sz="1600" dirty="0">
              <a:solidFill>
                <a:srgbClr val="FF0000"/>
              </a:solidFill>
            </a:endParaRPr>
          </a:p>
        </p:txBody>
      </p:sp>
      <p:sp>
        <p:nvSpPr>
          <p:cNvPr id="37" name="TextBox 36"/>
          <p:cNvSpPr txBox="1"/>
          <p:nvPr/>
        </p:nvSpPr>
        <p:spPr>
          <a:xfrm>
            <a:off x="7168324" y="934472"/>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sp>
        <p:nvSpPr>
          <p:cNvPr id="5" name="TextBox 4"/>
          <p:cNvSpPr txBox="1"/>
          <p:nvPr/>
        </p:nvSpPr>
        <p:spPr>
          <a:xfrm>
            <a:off x="-21217" y="5017061"/>
            <a:ext cx="2286000" cy="1077218"/>
          </a:xfrm>
          <a:prstGeom prst="rect">
            <a:avLst/>
          </a:prstGeom>
          <a:noFill/>
        </p:spPr>
        <p:txBody>
          <a:bodyPr wrap="square" rtlCol="0">
            <a:spAutoFit/>
          </a:bodyPr>
          <a:lstStyle/>
          <a:p>
            <a:pPr algn="ctr"/>
            <a:r>
              <a:rPr lang="en-US" sz="1600" i="1" dirty="0" smtClean="0"/>
              <a:t>Diploid cell</a:t>
            </a:r>
          </a:p>
          <a:p>
            <a:pPr algn="ctr"/>
            <a:r>
              <a:rPr lang="en-US" sz="1600" i="1" dirty="0" smtClean="0"/>
              <a:t>Heterozygous at both loci</a:t>
            </a:r>
          </a:p>
          <a:p>
            <a:pPr algn="ctr"/>
            <a:r>
              <a:rPr lang="en-US" sz="1600" i="1" dirty="0" smtClean="0"/>
              <a:t>Chromosomes replicate in Synthesis phase</a:t>
            </a:r>
          </a:p>
        </p:txBody>
      </p:sp>
      <p:pic>
        <p:nvPicPr>
          <p:cNvPr id="2053"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300" y="1868031"/>
            <a:ext cx="1001484" cy="310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559" y="1864430"/>
            <a:ext cx="1562966" cy="310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68324" y="2042570"/>
            <a:ext cx="2001546" cy="369332"/>
          </a:xfrm>
          <a:prstGeom prst="rect">
            <a:avLst/>
          </a:prstGeom>
          <a:noFill/>
        </p:spPr>
        <p:txBody>
          <a:bodyPr wrap="square" rtlCol="0">
            <a:spAutoFit/>
          </a:bodyPr>
          <a:lstStyle/>
          <a:p>
            <a:r>
              <a:rPr lang="en-US" b="1" dirty="0" smtClean="0"/>
              <a:t>Possible gametes:</a:t>
            </a:r>
            <a:endParaRPr lang="en-US" b="1" dirty="0"/>
          </a:p>
        </p:txBody>
      </p:sp>
      <p:grpSp>
        <p:nvGrpSpPr>
          <p:cNvPr id="69" name="Group 68"/>
          <p:cNvGrpSpPr/>
          <p:nvPr/>
        </p:nvGrpSpPr>
        <p:grpSpPr>
          <a:xfrm>
            <a:off x="7425067" y="3528470"/>
            <a:ext cx="1174171" cy="381000"/>
            <a:chOff x="6736771" y="1210088"/>
            <a:chExt cx="1174171" cy="381000"/>
          </a:xfrm>
        </p:grpSpPr>
        <p:cxnSp>
          <p:nvCxnSpPr>
            <p:cNvPr id="76" name="Straight Connector 75"/>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78" name="TextBox 77"/>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cxnSp>
        <p:nvCxnSpPr>
          <p:cNvPr id="73" name="Straight Connector 72"/>
          <p:cNvCxnSpPr/>
          <p:nvPr/>
        </p:nvCxnSpPr>
        <p:spPr>
          <a:xfrm>
            <a:off x="7435600" y="4513818"/>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35600" y="4118864"/>
            <a:ext cx="304800" cy="369332"/>
          </a:xfrm>
          <a:prstGeom prst="rect">
            <a:avLst/>
          </a:prstGeom>
          <a:noFill/>
        </p:spPr>
        <p:txBody>
          <a:bodyPr wrap="square" rtlCol="0">
            <a:spAutoFit/>
          </a:bodyPr>
          <a:lstStyle/>
          <a:p>
            <a:r>
              <a:rPr lang="en-US" b="1" dirty="0" smtClean="0"/>
              <a:t>p</a:t>
            </a:r>
            <a:endParaRPr lang="en-US" b="1" dirty="0"/>
          </a:p>
        </p:txBody>
      </p:sp>
      <p:sp>
        <p:nvSpPr>
          <p:cNvPr id="75" name="TextBox 74"/>
          <p:cNvSpPr txBox="1"/>
          <p:nvPr/>
        </p:nvSpPr>
        <p:spPr>
          <a:xfrm>
            <a:off x="8256481" y="4118864"/>
            <a:ext cx="304800" cy="369332"/>
          </a:xfrm>
          <a:prstGeom prst="rect">
            <a:avLst/>
          </a:prstGeom>
          <a:noFill/>
        </p:spPr>
        <p:txBody>
          <a:bodyPr wrap="square" rtlCol="0">
            <a:spAutoFit/>
          </a:bodyPr>
          <a:lstStyle/>
          <a:p>
            <a:r>
              <a:rPr lang="en-US" b="1" dirty="0" smtClean="0"/>
              <a:t>l</a:t>
            </a:r>
            <a:endParaRPr lang="en-US" b="1" dirty="0"/>
          </a:p>
        </p:txBody>
      </p:sp>
      <p:cxnSp>
        <p:nvCxnSpPr>
          <p:cNvPr id="87" name="Straight Connector 86"/>
          <p:cNvCxnSpPr/>
          <p:nvPr/>
        </p:nvCxnSpPr>
        <p:spPr>
          <a:xfrm>
            <a:off x="7425067" y="2937078"/>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425067" y="2542124"/>
            <a:ext cx="304800" cy="369332"/>
          </a:xfrm>
          <a:prstGeom prst="rect">
            <a:avLst/>
          </a:prstGeom>
          <a:noFill/>
        </p:spPr>
        <p:txBody>
          <a:bodyPr wrap="square" rtlCol="0">
            <a:spAutoFit/>
          </a:bodyPr>
          <a:lstStyle/>
          <a:p>
            <a:r>
              <a:rPr lang="en-US" b="1" dirty="0" smtClean="0"/>
              <a:t>p</a:t>
            </a:r>
            <a:endParaRPr lang="en-US" b="1" dirty="0"/>
          </a:p>
        </p:txBody>
      </p:sp>
      <p:sp>
        <p:nvSpPr>
          <p:cNvPr id="89" name="TextBox 88"/>
          <p:cNvSpPr txBox="1"/>
          <p:nvPr/>
        </p:nvSpPr>
        <p:spPr>
          <a:xfrm>
            <a:off x="8245948" y="2542124"/>
            <a:ext cx="304800" cy="369332"/>
          </a:xfrm>
          <a:prstGeom prst="rect">
            <a:avLst/>
          </a:prstGeom>
          <a:noFill/>
        </p:spPr>
        <p:txBody>
          <a:bodyPr wrap="square" rtlCol="0">
            <a:spAutoFit/>
          </a:bodyPr>
          <a:lstStyle/>
          <a:p>
            <a:r>
              <a:rPr lang="en-US" b="1" dirty="0" smtClean="0"/>
              <a:t>l</a:t>
            </a:r>
            <a:endParaRPr lang="en-US" b="1" dirty="0"/>
          </a:p>
        </p:txBody>
      </p:sp>
      <p:sp>
        <p:nvSpPr>
          <p:cNvPr id="9" name="TextBox 8"/>
          <p:cNvSpPr txBox="1"/>
          <p:nvPr/>
        </p:nvSpPr>
        <p:spPr>
          <a:xfrm>
            <a:off x="7168324" y="2371177"/>
            <a:ext cx="1797612" cy="307777"/>
          </a:xfrm>
          <a:prstGeom prst="rect">
            <a:avLst/>
          </a:prstGeom>
          <a:noFill/>
        </p:spPr>
        <p:txBody>
          <a:bodyPr wrap="square" rtlCol="0">
            <a:spAutoFit/>
          </a:bodyPr>
          <a:lstStyle/>
          <a:p>
            <a:r>
              <a:rPr lang="en-US" sz="1400" i="1" dirty="0" smtClean="0">
                <a:solidFill>
                  <a:schemeClr val="accent2"/>
                </a:solidFill>
              </a:rPr>
              <a:t>Test individual:</a:t>
            </a:r>
            <a:endParaRPr lang="en-US" sz="1400" i="1" dirty="0">
              <a:solidFill>
                <a:schemeClr val="accent2"/>
              </a:solidFill>
            </a:endParaRPr>
          </a:p>
        </p:txBody>
      </p:sp>
      <p:sp>
        <p:nvSpPr>
          <p:cNvPr id="90" name="TextBox 89"/>
          <p:cNvSpPr txBox="1"/>
          <p:nvPr/>
        </p:nvSpPr>
        <p:spPr>
          <a:xfrm>
            <a:off x="7168324" y="3188438"/>
            <a:ext cx="1981199" cy="307777"/>
          </a:xfrm>
          <a:prstGeom prst="rect">
            <a:avLst/>
          </a:prstGeom>
          <a:noFill/>
        </p:spPr>
        <p:txBody>
          <a:bodyPr wrap="square" rtlCol="0">
            <a:spAutoFit/>
          </a:bodyPr>
          <a:lstStyle/>
          <a:p>
            <a:r>
              <a:rPr lang="en-US" sz="1400" i="1" dirty="0" smtClean="0">
                <a:solidFill>
                  <a:schemeClr val="accent5"/>
                </a:solidFill>
              </a:rPr>
              <a:t>Heterozygous individual:</a:t>
            </a:r>
            <a:endParaRPr lang="en-US" sz="1400" i="1" dirty="0">
              <a:solidFill>
                <a:schemeClr val="accent5"/>
              </a:solidFill>
            </a:endParaRPr>
          </a:p>
        </p:txBody>
      </p:sp>
      <p:sp>
        <p:nvSpPr>
          <p:cNvPr id="92" name="Rectangle 91"/>
          <p:cNvSpPr/>
          <p:nvPr/>
        </p:nvSpPr>
        <p:spPr>
          <a:xfrm>
            <a:off x="7104824" y="2042570"/>
            <a:ext cx="1943100" cy="4381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999838" y="3680311"/>
            <a:ext cx="1174171" cy="381000"/>
            <a:chOff x="6736771" y="1210088"/>
            <a:chExt cx="1174171" cy="381000"/>
          </a:xfrm>
        </p:grpSpPr>
        <p:cxnSp>
          <p:nvCxnSpPr>
            <p:cNvPr id="95" name="Straight Connector 94"/>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97" name="TextBox 96"/>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cxnSp>
        <p:nvCxnSpPr>
          <p:cNvPr id="98" name="Straight Connector 97"/>
          <p:cNvCxnSpPr/>
          <p:nvPr/>
        </p:nvCxnSpPr>
        <p:spPr>
          <a:xfrm>
            <a:off x="3010371" y="4922735"/>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010371" y="4527781"/>
            <a:ext cx="304800" cy="369332"/>
          </a:xfrm>
          <a:prstGeom prst="rect">
            <a:avLst/>
          </a:prstGeom>
          <a:noFill/>
        </p:spPr>
        <p:txBody>
          <a:bodyPr wrap="square" rtlCol="0">
            <a:spAutoFit/>
          </a:bodyPr>
          <a:lstStyle/>
          <a:p>
            <a:r>
              <a:rPr lang="en-US" b="1" dirty="0" smtClean="0"/>
              <a:t>p</a:t>
            </a:r>
            <a:endParaRPr lang="en-US" b="1" dirty="0"/>
          </a:p>
        </p:txBody>
      </p:sp>
      <p:sp>
        <p:nvSpPr>
          <p:cNvPr id="100" name="TextBox 99"/>
          <p:cNvSpPr txBox="1"/>
          <p:nvPr/>
        </p:nvSpPr>
        <p:spPr>
          <a:xfrm>
            <a:off x="3831252" y="4527781"/>
            <a:ext cx="304800" cy="369332"/>
          </a:xfrm>
          <a:prstGeom prst="rect">
            <a:avLst/>
          </a:prstGeom>
          <a:noFill/>
        </p:spPr>
        <p:txBody>
          <a:bodyPr wrap="square" rtlCol="0">
            <a:spAutoFit/>
          </a:bodyPr>
          <a:lstStyle/>
          <a:p>
            <a:r>
              <a:rPr lang="en-US" b="1" dirty="0" smtClean="0"/>
              <a:t>l</a:t>
            </a:r>
            <a:endParaRPr lang="en-US" b="1" dirty="0"/>
          </a:p>
        </p:txBody>
      </p:sp>
      <p:sp>
        <p:nvSpPr>
          <p:cNvPr id="11" name="TextBox 10"/>
          <p:cNvSpPr txBox="1"/>
          <p:nvPr/>
        </p:nvSpPr>
        <p:spPr>
          <a:xfrm>
            <a:off x="2340881" y="3096675"/>
            <a:ext cx="2831381" cy="584775"/>
          </a:xfrm>
          <a:prstGeom prst="rect">
            <a:avLst/>
          </a:prstGeom>
          <a:noFill/>
        </p:spPr>
        <p:txBody>
          <a:bodyPr wrap="square" rtlCol="0">
            <a:spAutoFit/>
          </a:bodyPr>
          <a:lstStyle/>
          <a:p>
            <a:r>
              <a:rPr lang="en-US" sz="1600" i="1" dirty="0" smtClean="0">
                <a:solidFill>
                  <a:schemeClr val="accent4"/>
                </a:solidFill>
              </a:rPr>
              <a:t>Alleles segregate in meiosis, giving two possible gametes:</a:t>
            </a:r>
            <a:endParaRPr lang="en-US" sz="1600" i="1" dirty="0">
              <a:solidFill>
                <a:schemeClr val="accent4"/>
              </a:solidFill>
            </a:endParaRPr>
          </a:p>
        </p:txBody>
      </p:sp>
      <p:cxnSp>
        <p:nvCxnSpPr>
          <p:cNvPr id="14" name="Straight Arrow Connector 13"/>
          <p:cNvCxnSpPr/>
          <p:nvPr/>
        </p:nvCxnSpPr>
        <p:spPr>
          <a:xfrm flipV="1">
            <a:off x="729424" y="3920227"/>
            <a:ext cx="21717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81924" y="4747566"/>
            <a:ext cx="13179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52238" y="2106081"/>
            <a:ext cx="3863685" cy="830997"/>
          </a:xfrm>
          <a:prstGeom prst="rect">
            <a:avLst/>
          </a:prstGeom>
          <a:noFill/>
        </p:spPr>
        <p:txBody>
          <a:bodyPr wrap="square" rtlCol="0">
            <a:spAutoFit/>
          </a:bodyPr>
          <a:lstStyle/>
          <a:p>
            <a:pPr algn="r"/>
            <a:r>
              <a:rPr lang="en-US" sz="1600" i="1" dirty="0" smtClean="0"/>
              <a:t>The </a:t>
            </a:r>
            <a:r>
              <a:rPr lang="en-US" sz="1600" b="1" i="1" dirty="0" smtClean="0">
                <a:solidFill>
                  <a:schemeClr val="accent6">
                    <a:lumMod val="75000"/>
                  </a:schemeClr>
                </a:solidFill>
              </a:rPr>
              <a:t>test cross</a:t>
            </a:r>
            <a:r>
              <a:rPr lang="en-US" sz="1600" i="1" dirty="0" smtClean="0"/>
              <a:t> individual is </a:t>
            </a:r>
            <a:r>
              <a:rPr lang="en-US" sz="1600" i="1" dirty="0" smtClean="0">
                <a:solidFill>
                  <a:schemeClr val="accent2"/>
                </a:solidFill>
              </a:rPr>
              <a:t>homozygous recessive at both loci</a:t>
            </a:r>
            <a:r>
              <a:rPr lang="en-US" sz="1600" i="1" dirty="0" smtClean="0"/>
              <a:t>, so only one type of gamete is produced. </a:t>
            </a:r>
            <a:endParaRPr lang="en-US" sz="1600" i="1" dirty="0"/>
          </a:p>
        </p:txBody>
      </p:sp>
      <p:sp>
        <p:nvSpPr>
          <p:cNvPr id="39"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41" name="Picture 4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820987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 y="398401"/>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12573" y="519331"/>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7382" y="1237443"/>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73182" y="1237443"/>
            <a:ext cx="5715000" cy="129266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rgbClr val="00B0F0"/>
                </a:solidFill>
              </a:rPr>
              <a:t>What is the predicted phenotype ratio for a cross between two pea plants which are heterozygous at both loci?</a:t>
            </a:r>
            <a:endParaRPr lang="en-US" i="1" dirty="0">
              <a:solidFill>
                <a:srgbClr val="00B0F0"/>
              </a:solidFill>
            </a:endParaRPr>
          </a:p>
        </p:txBody>
      </p:sp>
      <p:sp>
        <p:nvSpPr>
          <p:cNvPr id="19" name="TextBox 18"/>
          <p:cNvSpPr txBox="1"/>
          <p:nvPr/>
        </p:nvSpPr>
        <p:spPr>
          <a:xfrm>
            <a:off x="312770" y="5922340"/>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3251543471"/>
              </p:ext>
            </p:extLst>
          </p:nvPr>
        </p:nvGraphicFramePr>
        <p:xfrm>
          <a:off x="2632233" y="3664580"/>
          <a:ext cx="4475148"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endParaRPr lang="en-US" sz="2000" b="1"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744682" y="362248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3311" y="2718676"/>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00776" y="270657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8526" y="3184448"/>
            <a:ext cx="1447800" cy="369332"/>
          </a:xfrm>
          <a:prstGeom prst="rect">
            <a:avLst/>
          </a:prstGeom>
          <a:noFill/>
        </p:spPr>
        <p:txBody>
          <a:bodyPr wrap="square" rtlCol="0">
            <a:spAutoFit/>
          </a:bodyPr>
          <a:lstStyle/>
          <a:p>
            <a:r>
              <a:rPr lang="en-US" dirty="0" smtClean="0"/>
              <a:t>Genotype:</a:t>
            </a:r>
            <a:endParaRPr lang="en-US" dirty="0"/>
          </a:p>
        </p:txBody>
      </p:sp>
      <p:sp>
        <p:nvSpPr>
          <p:cNvPr id="32" name="TextBox 31"/>
          <p:cNvSpPr txBox="1"/>
          <p:nvPr/>
        </p:nvSpPr>
        <p:spPr>
          <a:xfrm>
            <a:off x="896673" y="2653127"/>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35600" y="3002715"/>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99830" y="2968184"/>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0"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1" name="Picture 3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38482293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 y="241192"/>
            <a:ext cx="5690756" cy="838200"/>
          </a:xfrm>
          <a:noFill/>
        </p:spPr>
        <p:txBody>
          <a:bodyPr>
            <a:noAutofit/>
          </a:bodyPr>
          <a:lstStyle/>
          <a:p>
            <a:pPr algn="l"/>
            <a:r>
              <a:rPr lang="en-US" sz="4000" b="1" dirty="0" smtClean="0"/>
              <a:t>Recombination </a:t>
            </a:r>
            <a:endParaRPr lang="en-US" sz="4000" b="1" dirty="0"/>
          </a:p>
        </p:txBody>
      </p:sp>
      <p:sp>
        <p:nvSpPr>
          <p:cNvPr id="3" name="TextBox 2"/>
          <p:cNvSpPr txBox="1"/>
          <p:nvPr/>
        </p:nvSpPr>
        <p:spPr>
          <a:xfrm>
            <a:off x="3594959" y="369635"/>
            <a:ext cx="5604163" cy="584775"/>
          </a:xfrm>
          <a:prstGeom prst="rect">
            <a:avLst/>
          </a:prstGeom>
          <a:noFill/>
        </p:spPr>
        <p:txBody>
          <a:bodyPr wrap="square" rtlCol="0">
            <a:spAutoFit/>
          </a:bodyPr>
          <a:lstStyle/>
          <a:p>
            <a:r>
              <a:rPr lang="en-US" sz="1600" i="1" dirty="0"/>
              <a:t>o</a:t>
            </a:r>
            <a:r>
              <a:rPr lang="en-US" sz="1600" i="1" dirty="0" smtClean="0"/>
              <a:t>f alleles occurs as a result of crossing-over between non-sister chromatids. Exchange of alleles gives new genotypes of gametes.</a:t>
            </a:r>
            <a:endParaRPr lang="en-US" sz="1600" i="1" dirty="0"/>
          </a:p>
        </p:txBody>
      </p:sp>
      <p:sp>
        <p:nvSpPr>
          <p:cNvPr id="4" name="Rectangle 3"/>
          <p:cNvSpPr/>
          <p:nvPr/>
        </p:nvSpPr>
        <p:spPr>
          <a:xfrm>
            <a:off x="89759" y="954410"/>
            <a:ext cx="5334000" cy="830997"/>
          </a:xfrm>
          <a:prstGeom prst="rect">
            <a:avLst/>
          </a:prstGeom>
        </p:spPr>
        <p:txBody>
          <a:bodyPr wrap="square">
            <a:spAutoFit/>
          </a:bodyPr>
          <a:lstStyle/>
          <a:p>
            <a:r>
              <a:rPr lang="en-US" sz="1600" dirty="0" smtClean="0"/>
              <a:t>Plants </a:t>
            </a:r>
            <a:r>
              <a:rPr lang="en-US" sz="1600" dirty="0"/>
              <a:t>which are </a:t>
            </a:r>
            <a:r>
              <a:rPr lang="en-US" sz="1600" b="1" dirty="0"/>
              <a:t>heterozygous at both loci</a:t>
            </a:r>
            <a:r>
              <a:rPr lang="en-US" sz="1600" dirty="0"/>
              <a:t> are </a:t>
            </a:r>
            <a:r>
              <a:rPr lang="en-US" sz="1600" b="1" dirty="0"/>
              <a:t>test-crossed</a:t>
            </a:r>
            <a:r>
              <a:rPr lang="en-US" sz="1600" dirty="0"/>
              <a:t>. </a:t>
            </a:r>
            <a:endParaRPr lang="en-US" sz="1600" dirty="0" smtClean="0"/>
          </a:p>
          <a:p>
            <a:r>
              <a:rPr lang="en-US" sz="1600" dirty="0" smtClean="0">
                <a:solidFill>
                  <a:srgbClr val="FF0000"/>
                </a:solidFill>
              </a:rPr>
              <a:t>A </a:t>
            </a:r>
            <a:r>
              <a:rPr lang="en-US" sz="1600" i="1" dirty="0" smtClean="0">
                <a:solidFill>
                  <a:srgbClr val="FF0000"/>
                </a:solidFill>
              </a:rPr>
              <a:t>small number</a:t>
            </a:r>
            <a:r>
              <a:rPr lang="en-US" sz="1600" dirty="0" smtClean="0">
                <a:solidFill>
                  <a:srgbClr val="FF0000"/>
                </a:solidFill>
              </a:rPr>
              <a:t> of </a:t>
            </a:r>
            <a:r>
              <a:rPr lang="en-US" sz="1600" dirty="0" err="1" smtClean="0">
                <a:solidFill>
                  <a:schemeClr val="accent4"/>
                </a:solidFill>
              </a:rPr>
              <a:t>purple;short</a:t>
            </a:r>
            <a:r>
              <a:rPr lang="en-US" sz="1600" dirty="0" smtClean="0">
                <a:solidFill>
                  <a:srgbClr val="FF0000"/>
                </a:solidFill>
              </a:rPr>
              <a:t> and </a:t>
            </a:r>
            <a:r>
              <a:rPr lang="en-US" sz="1600" dirty="0" err="1" smtClean="0">
                <a:solidFill>
                  <a:srgbClr val="00B0F0"/>
                </a:solidFill>
              </a:rPr>
              <a:t>white;long</a:t>
            </a:r>
            <a:r>
              <a:rPr lang="en-US" sz="1600" dirty="0" smtClean="0">
                <a:solidFill>
                  <a:srgbClr val="FF0000"/>
                </a:solidFill>
              </a:rPr>
              <a:t> individuals have appeared in the offspring. </a:t>
            </a:r>
            <a:r>
              <a:rPr lang="en-US" sz="1600" dirty="0" smtClean="0">
                <a:solidFill>
                  <a:srgbClr val="0070C0"/>
                </a:solidFill>
              </a:rPr>
              <a:t>Explain what has happened</a:t>
            </a:r>
            <a:r>
              <a:rPr lang="en-US" sz="1600" dirty="0" smtClean="0">
                <a:solidFill>
                  <a:srgbClr val="FF0000"/>
                </a:solidFill>
              </a:rPr>
              <a:t>. </a:t>
            </a:r>
            <a:endParaRPr lang="en-US" sz="1600" dirty="0">
              <a:solidFill>
                <a:srgbClr val="FF0000"/>
              </a:solidFill>
            </a:endParaRPr>
          </a:p>
        </p:txBody>
      </p:sp>
      <p:sp>
        <p:nvSpPr>
          <p:cNvPr id="37" name="TextBox 36"/>
          <p:cNvSpPr txBox="1"/>
          <p:nvPr/>
        </p:nvSpPr>
        <p:spPr>
          <a:xfrm>
            <a:off x="7176359" y="923898"/>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sp>
        <p:nvSpPr>
          <p:cNvPr id="5" name="TextBox 4"/>
          <p:cNvSpPr txBox="1"/>
          <p:nvPr/>
        </p:nvSpPr>
        <p:spPr>
          <a:xfrm>
            <a:off x="-13182" y="5006487"/>
            <a:ext cx="2286000" cy="1077218"/>
          </a:xfrm>
          <a:prstGeom prst="rect">
            <a:avLst/>
          </a:prstGeom>
          <a:noFill/>
        </p:spPr>
        <p:txBody>
          <a:bodyPr wrap="square" rtlCol="0">
            <a:spAutoFit/>
          </a:bodyPr>
          <a:lstStyle/>
          <a:p>
            <a:pPr algn="ctr"/>
            <a:r>
              <a:rPr lang="en-US" sz="1600" i="1" dirty="0" smtClean="0"/>
              <a:t>Diploid cell</a:t>
            </a:r>
          </a:p>
          <a:p>
            <a:pPr algn="ctr"/>
            <a:r>
              <a:rPr lang="en-US" sz="1600" i="1" dirty="0" smtClean="0"/>
              <a:t>Heterozygous at both loci</a:t>
            </a:r>
          </a:p>
          <a:p>
            <a:pPr algn="ctr"/>
            <a:r>
              <a:rPr lang="en-US" sz="1600" i="1" dirty="0" smtClean="0"/>
              <a:t>Chromosomes replicate in Synthesis phase</a:t>
            </a:r>
          </a:p>
        </p:txBody>
      </p:sp>
      <p:pic>
        <p:nvPicPr>
          <p:cNvPr id="2053"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2335" y="1857457"/>
            <a:ext cx="1001484" cy="310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594" y="1853856"/>
            <a:ext cx="1562966" cy="310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1440" y="1771787"/>
            <a:ext cx="1650237" cy="344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p:nvSpPr>
        <p:spPr>
          <a:xfrm>
            <a:off x="2629759" y="5191750"/>
            <a:ext cx="2362200" cy="830997"/>
          </a:xfrm>
          <a:prstGeom prst="rect">
            <a:avLst/>
          </a:prstGeom>
          <a:noFill/>
        </p:spPr>
        <p:txBody>
          <a:bodyPr wrap="square" rtlCol="0">
            <a:spAutoFit/>
          </a:bodyPr>
          <a:lstStyle/>
          <a:p>
            <a:pPr algn="ctr"/>
            <a:r>
              <a:rPr lang="en-US" sz="1600" i="1" dirty="0" smtClean="0"/>
              <a:t>Crossing Over</a:t>
            </a:r>
          </a:p>
          <a:p>
            <a:pPr algn="ctr"/>
            <a:r>
              <a:rPr lang="en-US" sz="1600" i="1" dirty="0" smtClean="0"/>
              <a:t>Prophase I</a:t>
            </a:r>
          </a:p>
          <a:p>
            <a:pPr algn="ctr"/>
            <a:r>
              <a:rPr lang="en-US" sz="1600" i="1" dirty="0" smtClean="0"/>
              <a:t>Alleles are exchanged</a:t>
            </a:r>
          </a:p>
        </p:txBody>
      </p:sp>
      <p:sp>
        <p:nvSpPr>
          <p:cNvPr id="7" name="TextBox 6"/>
          <p:cNvSpPr txBox="1"/>
          <p:nvPr/>
        </p:nvSpPr>
        <p:spPr>
          <a:xfrm>
            <a:off x="7176359" y="2031996"/>
            <a:ext cx="2001546" cy="369332"/>
          </a:xfrm>
          <a:prstGeom prst="rect">
            <a:avLst/>
          </a:prstGeom>
          <a:noFill/>
        </p:spPr>
        <p:txBody>
          <a:bodyPr wrap="square" rtlCol="0">
            <a:spAutoFit/>
          </a:bodyPr>
          <a:lstStyle/>
          <a:p>
            <a:r>
              <a:rPr lang="en-US" b="1" dirty="0" smtClean="0"/>
              <a:t>Possible gametes:</a:t>
            </a:r>
            <a:endParaRPr lang="en-US" b="1" dirty="0"/>
          </a:p>
        </p:txBody>
      </p:sp>
      <p:pic>
        <p:nvPicPr>
          <p:cNvPr id="6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42759" y="1762002"/>
            <a:ext cx="1714500" cy="34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7433102" y="3517896"/>
            <a:ext cx="1174171" cy="381000"/>
            <a:chOff x="6736771" y="1210088"/>
            <a:chExt cx="1174171" cy="381000"/>
          </a:xfrm>
        </p:grpSpPr>
        <p:cxnSp>
          <p:nvCxnSpPr>
            <p:cNvPr id="76" name="Straight Connector 75"/>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78" name="TextBox 77"/>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cxnSp>
        <p:nvCxnSpPr>
          <p:cNvPr id="73" name="Straight Connector 72"/>
          <p:cNvCxnSpPr/>
          <p:nvPr/>
        </p:nvCxnSpPr>
        <p:spPr>
          <a:xfrm>
            <a:off x="7443635" y="4503244"/>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43635" y="4108290"/>
            <a:ext cx="304800" cy="369332"/>
          </a:xfrm>
          <a:prstGeom prst="rect">
            <a:avLst/>
          </a:prstGeom>
          <a:noFill/>
        </p:spPr>
        <p:txBody>
          <a:bodyPr wrap="square" rtlCol="0">
            <a:spAutoFit/>
          </a:bodyPr>
          <a:lstStyle/>
          <a:p>
            <a:r>
              <a:rPr lang="en-US" b="1" dirty="0" smtClean="0"/>
              <a:t>p</a:t>
            </a:r>
            <a:endParaRPr lang="en-US" b="1" dirty="0"/>
          </a:p>
        </p:txBody>
      </p:sp>
      <p:sp>
        <p:nvSpPr>
          <p:cNvPr id="75" name="TextBox 74"/>
          <p:cNvSpPr txBox="1"/>
          <p:nvPr/>
        </p:nvSpPr>
        <p:spPr>
          <a:xfrm>
            <a:off x="8264516" y="4108290"/>
            <a:ext cx="304800" cy="369332"/>
          </a:xfrm>
          <a:prstGeom prst="rect">
            <a:avLst/>
          </a:prstGeom>
          <a:noFill/>
        </p:spPr>
        <p:txBody>
          <a:bodyPr wrap="square" rtlCol="0">
            <a:spAutoFit/>
          </a:bodyPr>
          <a:lstStyle/>
          <a:p>
            <a:r>
              <a:rPr lang="en-US" b="1" dirty="0" smtClean="0"/>
              <a:t>l</a:t>
            </a:r>
            <a:endParaRPr lang="en-US" b="1" dirty="0"/>
          </a:p>
        </p:txBody>
      </p:sp>
      <p:grpSp>
        <p:nvGrpSpPr>
          <p:cNvPr id="79" name="Group 78"/>
          <p:cNvGrpSpPr/>
          <p:nvPr/>
        </p:nvGrpSpPr>
        <p:grpSpPr>
          <a:xfrm>
            <a:off x="7489096" y="5260818"/>
            <a:ext cx="1174171" cy="381000"/>
            <a:chOff x="6736771" y="1210088"/>
            <a:chExt cx="1174171" cy="381000"/>
          </a:xfrm>
        </p:grpSpPr>
        <p:cxnSp>
          <p:nvCxnSpPr>
            <p:cNvPr id="80" name="Straight Connector 79"/>
            <p:cNvCxnSpPr/>
            <p:nvPr/>
          </p:nvCxnSpPr>
          <p:spPr>
            <a:xfrm>
              <a:off x="6736771" y="1579420"/>
              <a:ext cx="1174171" cy="11668"/>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36771" y="1210088"/>
              <a:ext cx="304800" cy="369332"/>
            </a:xfrm>
            <a:prstGeom prst="rect">
              <a:avLst/>
            </a:prstGeom>
            <a:noFill/>
            <a:ln>
              <a:noFill/>
            </a:ln>
          </p:spPr>
          <p:txBody>
            <a:bodyPr wrap="square" rtlCol="0">
              <a:spAutoFit/>
            </a:bodyPr>
            <a:lstStyle/>
            <a:p>
              <a:r>
                <a:rPr lang="en-US" b="1" dirty="0">
                  <a:solidFill>
                    <a:schemeClr val="accent4"/>
                  </a:solidFill>
                </a:rPr>
                <a:t>P</a:t>
              </a:r>
            </a:p>
          </p:txBody>
        </p:sp>
        <p:sp>
          <p:nvSpPr>
            <p:cNvPr id="82" name="TextBox 81"/>
            <p:cNvSpPr txBox="1"/>
            <p:nvPr/>
          </p:nvSpPr>
          <p:spPr>
            <a:xfrm>
              <a:off x="7557652" y="1210088"/>
              <a:ext cx="304800" cy="369332"/>
            </a:xfrm>
            <a:prstGeom prst="rect">
              <a:avLst/>
            </a:prstGeom>
            <a:noFill/>
            <a:ln>
              <a:noFill/>
            </a:ln>
          </p:spPr>
          <p:txBody>
            <a:bodyPr wrap="square" rtlCol="0">
              <a:spAutoFit/>
            </a:bodyPr>
            <a:lstStyle/>
            <a:p>
              <a:r>
                <a:rPr lang="en-US" b="1" dirty="0">
                  <a:solidFill>
                    <a:schemeClr val="accent4"/>
                  </a:solidFill>
                </a:rPr>
                <a:t>l</a:t>
              </a:r>
            </a:p>
          </p:txBody>
        </p:sp>
      </p:grpSp>
      <p:cxnSp>
        <p:nvCxnSpPr>
          <p:cNvPr id="83" name="Straight Connector 82"/>
          <p:cNvCxnSpPr/>
          <p:nvPr/>
        </p:nvCxnSpPr>
        <p:spPr>
          <a:xfrm>
            <a:off x="7487940" y="6209106"/>
            <a:ext cx="1174171" cy="11668"/>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87940" y="5814152"/>
            <a:ext cx="304800" cy="369332"/>
          </a:xfrm>
          <a:prstGeom prst="rect">
            <a:avLst/>
          </a:prstGeom>
          <a:noFill/>
        </p:spPr>
        <p:txBody>
          <a:bodyPr wrap="square" rtlCol="0">
            <a:spAutoFit/>
          </a:bodyPr>
          <a:lstStyle/>
          <a:p>
            <a:r>
              <a:rPr lang="en-US" b="1" dirty="0" smtClean="0">
                <a:solidFill>
                  <a:schemeClr val="accent4"/>
                </a:solidFill>
              </a:rPr>
              <a:t>p</a:t>
            </a:r>
            <a:endParaRPr lang="en-US" b="1" dirty="0">
              <a:solidFill>
                <a:schemeClr val="accent4"/>
              </a:solidFill>
            </a:endParaRPr>
          </a:p>
        </p:txBody>
      </p:sp>
      <p:sp>
        <p:nvSpPr>
          <p:cNvPr id="85" name="TextBox 84"/>
          <p:cNvSpPr txBox="1"/>
          <p:nvPr/>
        </p:nvSpPr>
        <p:spPr>
          <a:xfrm>
            <a:off x="8308821" y="5814152"/>
            <a:ext cx="304800" cy="369332"/>
          </a:xfrm>
          <a:prstGeom prst="rect">
            <a:avLst/>
          </a:prstGeom>
          <a:noFill/>
        </p:spPr>
        <p:txBody>
          <a:bodyPr wrap="square" rtlCol="0">
            <a:spAutoFit/>
          </a:bodyPr>
          <a:lstStyle/>
          <a:p>
            <a:r>
              <a:rPr lang="en-US" b="1" dirty="0" smtClean="0">
                <a:solidFill>
                  <a:schemeClr val="accent4"/>
                </a:solidFill>
              </a:rPr>
              <a:t>L</a:t>
            </a:r>
            <a:endParaRPr lang="en-US" b="1" dirty="0">
              <a:solidFill>
                <a:schemeClr val="accent4"/>
              </a:solidFill>
            </a:endParaRPr>
          </a:p>
        </p:txBody>
      </p:sp>
      <p:sp>
        <p:nvSpPr>
          <p:cNvPr id="86" name="TextBox 85"/>
          <p:cNvSpPr txBox="1"/>
          <p:nvPr/>
        </p:nvSpPr>
        <p:spPr>
          <a:xfrm>
            <a:off x="4718909" y="5191750"/>
            <a:ext cx="2362200" cy="1077218"/>
          </a:xfrm>
          <a:prstGeom prst="rect">
            <a:avLst/>
          </a:prstGeom>
          <a:noFill/>
        </p:spPr>
        <p:txBody>
          <a:bodyPr wrap="square" rtlCol="0">
            <a:spAutoFit/>
          </a:bodyPr>
          <a:lstStyle/>
          <a:p>
            <a:pPr algn="ctr"/>
            <a:r>
              <a:rPr lang="en-US" sz="1600" i="1" dirty="0" smtClean="0"/>
              <a:t>Sister chromatids are separated in anaphase II.</a:t>
            </a:r>
          </a:p>
          <a:p>
            <a:pPr algn="ctr"/>
            <a:r>
              <a:rPr lang="en-US" sz="1600" i="1" dirty="0" smtClean="0"/>
              <a:t>Recombined gametes are produced.  </a:t>
            </a:r>
          </a:p>
        </p:txBody>
      </p:sp>
      <p:cxnSp>
        <p:nvCxnSpPr>
          <p:cNvPr id="87" name="Straight Connector 86"/>
          <p:cNvCxnSpPr/>
          <p:nvPr/>
        </p:nvCxnSpPr>
        <p:spPr>
          <a:xfrm>
            <a:off x="7433102" y="2926504"/>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433102" y="2531550"/>
            <a:ext cx="304800" cy="369332"/>
          </a:xfrm>
          <a:prstGeom prst="rect">
            <a:avLst/>
          </a:prstGeom>
          <a:noFill/>
        </p:spPr>
        <p:txBody>
          <a:bodyPr wrap="square" rtlCol="0">
            <a:spAutoFit/>
          </a:bodyPr>
          <a:lstStyle/>
          <a:p>
            <a:r>
              <a:rPr lang="en-US" b="1" dirty="0" smtClean="0"/>
              <a:t>p</a:t>
            </a:r>
            <a:endParaRPr lang="en-US" b="1" dirty="0"/>
          </a:p>
        </p:txBody>
      </p:sp>
      <p:sp>
        <p:nvSpPr>
          <p:cNvPr id="89" name="TextBox 88"/>
          <p:cNvSpPr txBox="1"/>
          <p:nvPr/>
        </p:nvSpPr>
        <p:spPr>
          <a:xfrm>
            <a:off x="8253983" y="2531550"/>
            <a:ext cx="304800" cy="369332"/>
          </a:xfrm>
          <a:prstGeom prst="rect">
            <a:avLst/>
          </a:prstGeom>
          <a:noFill/>
        </p:spPr>
        <p:txBody>
          <a:bodyPr wrap="square" rtlCol="0">
            <a:spAutoFit/>
          </a:bodyPr>
          <a:lstStyle/>
          <a:p>
            <a:r>
              <a:rPr lang="en-US" b="1" dirty="0" smtClean="0"/>
              <a:t>l</a:t>
            </a:r>
            <a:endParaRPr lang="en-US" b="1" dirty="0"/>
          </a:p>
        </p:txBody>
      </p:sp>
      <p:sp>
        <p:nvSpPr>
          <p:cNvPr id="9" name="TextBox 8"/>
          <p:cNvSpPr txBox="1"/>
          <p:nvPr/>
        </p:nvSpPr>
        <p:spPr>
          <a:xfrm>
            <a:off x="7176359" y="2360603"/>
            <a:ext cx="1797612" cy="307777"/>
          </a:xfrm>
          <a:prstGeom prst="rect">
            <a:avLst/>
          </a:prstGeom>
          <a:noFill/>
        </p:spPr>
        <p:txBody>
          <a:bodyPr wrap="square" rtlCol="0">
            <a:spAutoFit/>
          </a:bodyPr>
          <a:lstStyle/>
          <a:p>
            <a:r>
              <a:rPr lang="en-US" sz="1400" i="1" dirty="0" smtClean="0">
                <a:solidFill>
                  <a:schemeClr val="accent2"/>
                </a:solidFill>
              </a:rPr>
              <a:t>Test individual:</a:t>
            </a:r>
            <a:endParaRPr lang="en-US" sz="1400" i="1" dirty="0">
              <a:solidFill>
                <a:schemeClr val="accent2"/>
              </a:solidFill>
            </a:endParaRPr>
          </a:p>
        </p:txBody>
      </p:sp>
      <p:sp>
        <p:nvSpPr>
          <p:cNvPr id="90" name="TextBox 89"/>
          <p:cNvSpPr txBox="1"/>
          <p:nvPr/>
        </p:nvSpPr>
        <p:spPr>
          <a:xfrm>
            <a:off x="7176359" y="3177864"/>
            <a:ext cx="1981199" cy="307777"/>
          </a:xfrm>
          <a:prstGeom prst="rect">
            <a:avLst/>
          </a:prstGeom>
          <a:noFill/>
        </p:spPr>
        <p:txBody>
          <a:bodyPr wrap="square" rtlCol="0">
            <a:spAutoFit/>
          </a:bodyPr>
          <a:lstStyle/>
          <a:p>
            <a:r>
              <a:rPr lang="en-US" sz="1400" i="1" dirty="0" smtClean="0">
                <a:solidFill>
                  <a:schemeClr val="accent5"/>
                </a:solidFill>
              </a:rPr>
              <a:t>Heterozygous individual:</a:t>
            </a:r>
            <a:endParaRPr lang="en-US" sz="1400" i="1" dirty="0">
              <a:solidFill>
                <a:schemeClr val="accent5"/>
              </a:solidFill>
            </a:endParaRPr>
          </a:p>
        </p:txBody>
      </p:sp>
      <p:sp>
        <p:nvSpPr>
          <p:cNvPr id="91" name="TextBox 90"/>
          <p:cNvSpPr txBox="1"/>
          <p:nvPr/>
        </p:nvSpPr>
        <p:spPr>
          <a:xfrm>
            <a:off x="7273916" y="4852598"/>
            <a:ext cx="1981199" cy="307777"/>
          </a:xfrm>
          <a:prstGeom prst="rect">
            <a:avLst/>
          </a:prstGeom>
          <a:noFill/>
        </p:spPr>
        <p:txBody>
          <a:bodyPr wrap="square" rtlCol="0">
            <a:spAutoFit/>
          </a:bodyPr>
          <a:lstStyle/>
          <a:p>
            <a:r>
              <a:rPr lang="en-US" sz="1400" i="1" dirty="0" smtClean="0">
                <a:solidFill>
                  <a:schemeClr val="accent4">
                    <a:lumMod val="50000"/>
                  </a:schemeClr>
                </a:solidFill>
              </a:rPr>
              <a:t>Recombinants:</a:t>
            </a:r>
            <a:endParaRPr lang="en-US" sz="1400" i="1" dirty="0">
              <a:solidFill>
                <a:schemeClr val="accent4">
                  <a:lumMod val="50000"/>
                </a:schemeClr>
              </a:solidFill>
            </a:endParaRPr>
          </a:p>
        </p:txBody>
      </p:sp>
      <p:sp>
        <p:nvSpPr>
          <p:cNvPr id="40" name="Rectangle 39"/>
          <p:cNvSpPr/>
          <p:nvPr/>
        </p:nvSpPr>
        <p:spPr>
          <a:xfrm>
            <a:off x="7112859" y="2031996"/>
            <a:ext cx="1943100" cy="4381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58678" y="6250984"/>
            <a:ext cx="5158882" cy="584775"/>
          </a:xfrm>
          <a:prstGeom prst="rect">
            <a:avLst/>
          </a:prstGeom>
          <a:noFill/>
          <a:ln>
            <a:noFill/>
          </a:ln>
        </p:spPr>
        <p:txBody>
          <a:bodyPr wrap="square" rtlCol="0">
            <a:spAutoFit/>
          </a:bodyPr>
          <a:lstStyle/>
          <a:p>
            <a:pPr algn="ctr"/>
            <a:r>
              <a:rPr lang="en-US" sz="1600" i="1" dirty="0" smtClean="0">
                <a:solidFill>
                  <a:schemeClr val="accent6">
                    <a:lumMod val="75000"/>
                  </a:schemeClr>
                </a:solidFill>
              </a:rPr>
              <a:t>Crossing-over occurs </a:t>
            </a:r>
            <a:r>
              <a:rPr lang="en-US" sz="1600" b="1" i="1" dirty="0" smtClean="0">
                <a:solidFill>
                  <a:schemeClr val="accent6">
                    <a:lumMod val="75000"/>
                  </a:schemeClr>
                </a:solidFill>
              </a:rPr>
              <a:t>occasionally</a:t>
            </a:r>
            <a:r>
              <a:rPr lang="en-US" sz="1600" i="1" dirty="0" smtClean="0">
                <a:solidFill>
                  <a:schemeClr val="accent6">
                    <a:lumMod val="75000"/>
                  </a:schemeClr>
                </a:solidFill>
              </a:rPr>
              <a:t>. It is more likely to happen between linked genes which are further apart. </a:t>
            </a:r>
            <a:endParaRPr lang="en-US" sz="1600" i="1" dirty="0">
              <a:solidFill>
                <a:schemeClr val="accent6">
                  <a:lumMod val="75000"/>
                </a:schemeClr>
              </a:solidFill>
            </a:endParaRPr>
          </a:p>
        </p:txBody>
      </p:sp>
      <p:sp>
        <p:nvSpPr>
          <p:cNvPr id="42"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43" name="Picture 42">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222505627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1" y="239174"/>
            <a:ext cx="5690756" cy="838200"/>
          </a:xfrm>
          <a:noFill/>
        </p:spPr>
        <p:txBody>
          <a:bodyPr>
            <a:noAutofit/>
          </a:bodyPr>
          <a:lstStyle/>
          <a:p>
            <a:pPr algn="l"/>
            <a:r>
              <a:rPr lang="en-US" sz="4000" b="1" dirty="0" smtClean="0"/>
              <a:t>Recombination </a:t>
            </a:r>
            <a:endParaRPr lang="en-US" sz="4000" b="1" dirty="0"/>
          </a:p>
        </p:txBody>
      </p:sp>
      <p:sp>
        <p:nvSpPr>
          <p:cNvPr id="3" name="TextBox 2"/>
          <p:cNvSpPr txBox="1"/>
          <p:nvPr/>
        </p:nvSpPr>
        <p:spPr>
          <a:xfrm>
            <a:off x="3603907" y="367617"/>
            <a:ext cx="5604163" cy="584775"/>
          </a:xfrm>
          <a:prstGeom prst="rect">
            <a:avLst/>
          </a:prstGeom>
          <a:noFill/>
        </p:spPr>
        <p:txBody>
          <a:bodyPr wrap="square" rtlCol="0">
            <a:spAutoFit/>
          </a:bodyPr>
          <a:lstStyle/>
          <a:p>
            <a:r>
              <a:rPr lang="en-US" sz="1600" i="1" dirty="0"/>
              <a:t>o</a:t>
            </a:r>
            <a:r>
              <a:rPr lang="en-US" sz="1600" i="1" dirty="0" smtClean="0"/>
              <a:t>f alleles occurs as a result of crossing-over between non-sister chromatids. Exchange of alleles gives new genotypes of gametes.</a:t>
            </a:r>
            <a:endParaRPr lang="en-US" sz="1600" i="1" dirty="0"/>
          </a:p>
        </p:txBody>
      </p:sp>
      <p:sp>
        <p:nvSpPr>
          <p:cNvPr id="4" name="Rectangle 3"/>
          <p:cNvSpPr/>
          <p:nvPr/>
        </p:nvSpPr>
        <p:spPr>
          <a:xfrm>
            <a:off x="98707" y="952392"/>
            <a:ext cx="5334000" cy="830997"/>
          </a:xfrm>
          <a:prstGeom prst="rect">
            <a:avLst/>
          </a:prstGeom>
        </p:spPr>
        <p:txBody>
          <a:bodyPr wrap="square">
            <a:spAutoFit/>
          </a:bodyPr>
          <a:lstStyle/>
          <a:p>
            <a:r>
              <a:rPr lang="en-US" sz="1600" dirty="0" smtClean="0"/>
              <a:t>Plants </a:t>
            </a:r>
            <a:r>
              <a:rPr lang="en-US" sz="1600" dirty="0"/>
              <a:t>which are </a:t>
            </a:r>
            <a:r>
              <a:rPr lang="en-US" sz="1600" b="1" dirty="0"/>
              <a:t>heterozygous at both loci</a:t>
            </a:r>
            <a:r>
              <a:rPr lang="en-US" sz="1600" dirty="0"/>
              <a:t> are </a:t>
            </a:r>
            <a:r>
              <a:rPr lang="en-US" sz="1600" b="1" dirty="0"/>
              <a:t>test-crossed</a:t>
            </a:r>
            <a:r>
              <a:rPr lang="en-US" sz="1600" dirty="0"/>
              <a:t>. </a:t>
            </a:r>
            <a:endParaRPr lang="en-US" sz="1600" dirty="0" smtClean="0"/>
          </a:p>
          <a:p>
            <a:r>
              <a:rPr lang="en-US" sz="1600" dirty="0" smtClean="0">
                <a:solidFill>
                  <a:srgbClr val="FF0000"/>
                </a:solidFill>
              </a:rPr>
              <a:t>A </a:t>
            </a:r>
            <a:r>
              <a:rPr lang="en-US" sz="1600" i="1" dirty="0" smtClean="0">
                <a:solidFill>
                  <a:srgbClr val="FF0000"/>
                </a:solidFill>
              </a:rPr>
              <a:t>small number</a:t>
            </a:r>
            <a:r>
              <a:rPr lang="en-US" sz="1600" dirty="0" smtClean="0">
                <a:solidFill>
                  <a:srgbClr val="FF0000"/>
                </a:solidFill>
              </a:rPr>
              <a:t> of </a:t>
            </a:r>
            <a:r>
              <a:rPr lang="en-US" sz="1600" dirty="0" err="1" smtClean="0">
                <a:solidFill>
                  <a:schemeClr val="accent4"/>
                </a:solidFill>
              </a:rPr>
              <a:t>purple;short</a:t>
            </a:r>
            <a:r>
              <a:rPr lang="en-US" sz="1600" dirty="0" smtClean="0">
                <a:solidFill>
                  <a:srgbClr val="FF0000"/>
                </a:solidFill>
              </a:rPr>
              <a:t> and </a:t>
            </a:r>
            <a:r>
              <a:rPr lang="en-US" sz="1600" dirty="0" err="1" smtClean="0">
                <a:solidFill>
                  <a:srgbClr val="00B0F0"/>
                </a:solidFill>
              </a:rPr>
              <a:t>white;long</a:t>
            </a:r>
            <a:r>
              <a:rPr lang="en-US" sz="1600" dirty="0" smtClean="0">
                <a:solidFill>
                  <a:srgbClr val="FF0000"/>
                </a:solidFill>
              </a:rPr>
              <a:t> individuals have appeared in the offspring. </a:t>
            </a:r>
            <a:r>
              <a:rPr lang="en-US" sz="1600" dirty="0" smtClean="0">
                <a:solidFill>
                  <a:srgbClr val="0070C0"/>
                </a:solidFill>
              </a:rPr>
              <a:t>Explain what has happened</a:t>
            </a:r>
            <a:r>
              <a:rPr lang="en-US" sz="1600" dirty="0" smtClean="0">
                <a:solidFill>
                  <a:srgbClr val="FF0000"/>
                </a:solidFill>
              </a:rPr>
              <a:t>. </a:t>
            </a:r>
            <a:endParaRPr lang="en-US" sz="1600" dirty="0">
              <a:solidFill>
                <a:srgbClr val="FF0000"/>
              </a:solidFill>
            </a:endParaRPr>
          </a:p>
        </p:txBody>
      </p:sp>
      <p:sp>
        <p:nvSpPr>
          <p:cNvPr id="37" name="TextBox 36"/>
          <p:cNvSpPr txBox="1"/>
          <p:nvPr/>
        </p:nvSpPr>
        <p:spPr>
          <a:xfrm>
            <a:off x="7185307" y="921880"/>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sp>
        <p:nvSpPr>
          <p:cNvPr id="7" name="TextBox 6"/>
          <p:cNvSpPr txBox="1"/>
          <p:nvPr/>
        </p:nvSpPr>
        <p:spPr>
          <a:xfrm>
            <a:off x="7185307" y="2029978"/>
            <a:ext cx="2001546" cy="369332"/>
          </a:xfrm>
          <a:prstGeom prst="rect">
            <a:avLst/>
          </a:prstGeom>
          <a:noFill/>
        </p:spPr>
        <p:txBody>
          <a:bodyPr wrap="square" rtlCol="0">
            <a:spAutoFit/>
          </a:bodyPr>
          <a:lstStyle/>
          <a:p>
            <a:r>
              <a:rPr lang="en-US" b="1" dirty="0" smtClean="0"/>
              <a:t>Possible gametes:</a:t>
            </a:r>
            <a:endParaRPr lang="en-US" b="1" dirty="0"/>
          </a:p>
        </p:txBody>
      </p:sp>
      <p:grpSp>
        <p:nvGrpSpPr>
          <p:cNvPr id="69" name="Group 68"/>
          <p:cNvGrpSpPr/>
          <p:nvPr/>
        </p:nvGrpSpPr>
        <p:grpSpPr>
          <a:xfrm>
            <a:off x="7442050" y="3515878"/>
            <a:ext cx="1174171" cy="381000"/>
            <a:chOff x="6736771" y="1210088"/>
            <a:chExt cx="1174171" cy="381000"/>
          </a:xfrm>
        </p:grpSpPr>
        <p:cxnSp>
          <p:nvCxnSpPr>
            <p:cNvPr id="76" name="Straight Connector 75"/>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78" name="TextBox 77"/>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cxnSp>
        <p:nvCxnSpPr>
          <p:cNvPr id="73" name="Straight Connector 72"/>
          <p:cNvCxnSpPr/>
          <p:nvPr/>
        </p:nvCxnSpPr>
        <p:spPr>
          <a:xfrm>
            <a:off x="7452583" y="4501226"/>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52583" y="4106272"/>
            <a:ext cx="304800" cy="369332"/>
          </a:xfrm>
          <a:prstGeom prst="rect">
            <a:avLst/>
          </a:prstGeom>
          <a:noFill/>
        </p:spPr>
        <p:txBody>
          <a:bodyPr wrap="square" rtlCol="0">
            <a:spAutoFit/>
          </a:bodyPr>
          <a:lstStyle/>
          <a:p>
            <a:r>
              <a:rPr lang="en-US" b="1" dirty="0" smtClean="0"/>
              <a:t>p</a:t>
            </a:r>
            <a:endParaRPr lang="en-US" b="1" dirty="0"/>
          </a:p>
        </p:txBody>
      </p:sp>
      <p:sp>
        <p:nvSpPr>
          <p:cNvPr id="75" name="TextBox 74"/>
          <p:cNvSpPr txBox="1"/>
          <p:nvPr/>
        </p:nvSpPr>
        <p:spPr>
          <a:xfrm>
            <a:off x="8273464" y="4106272"/>
            <a:ext cx="304800" cy="369332"/>
          </a:xfrm>
          <a:prstGeom prst="rect">
            <a:avLst/>
          </a:prstGeom>
          <a:noFill/>
        </p:spPr>
        <p:txBody>
          <a:bodyPr wrap="square" rtlCol="0">
            <a:spAutoFit/>
          </a:bodyPr>
          <a:lstStyle/>
          <a:p>
            <a:r>
              <a:rPr lang="en-US" b="1" dirty="0" smtClean="0"/>
              <a:t>l</a:t>
            </a:r>
            <a:endParaRPr lang="en-US" b="1" dirty="0"/>
          </a:p>
        </p:txBody>
      </p:sp>
      <p:grpSp>
        <p:nvGrpSpPr>
          <p:cNvPr id="79" name="Group 78"/>
          <p:cNvGrpSpPr/>
          <p:nvPr/>
        </p:nvGrpSpPr>
        <p:grpSpPr>
          <a:xfrm>
            <a:off x="7498044" y="5258800"/>
            <a:ext cx="1174171" cy="381000"/>
            <a:chOff x="6736771" y="1210088"/>
            <a:chExt cx="1174171" cy="381000"/>
          </a:xfrm>
        </p:grpSpPr>
        <p:cxnSp>
          <p:nvCxnSpPr>
            <p:cNvPr id="80" name="Straight Connector 79"/>
            <p:cNvCxnSpPr/>
            <p:nvPr/>
          </p:nvCxnSpPr>
          <p:spPr>
            <a:xfrm>
              <a:off x="6736771" y="1579420"/>
              <a:ext cx="1174171" cy="11668"/>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36771" y="1210088"/>
              <a:ext cx="304800" cy="369332"/>
            </a:xfrm>
            <a:prstGeom prst="rect">
              <a:avLst/>
            </a:prstGeom>
            <a:noFill/>
            <a:ln>
              <a:noFill/>
            </a:ln>
          </p:spPr>
          <p:txBody>
            <a:bodyPr wrap="square" rtlCol="0">
              <a:spAutoFit/>
            </a:bodyPr>
            <a:lstStyle/>
            <a:p>
              <a:r>
                <a:rPr lang="en-US" b="1" dirty="0">
                  <a:solidFill>
                    <a:schemeClr val="accent4"/>
                  </a:solidFill>
                </a:rPr>
                <a:t>P</a:t>
              </a:r>
            </a:p>
          </p:txBody>
        </p:sp>
        <p:sp>
          <p:nvSpPr>
            <p:cNvPr id="82" name="TextBox 81"/>
            <p:cNvSpPr txBox="1"/>
            <p:nvPr/>
          </p:nvSpPr>
          <p:spPr>
            <a:xfrm>
              <a:off x="7557652" y="1210088"/>
              <a:ext cx="304800" cy="369332"/>
            </a:xfrm>
            <a:prstGeom prst="rect">
              <a:avLst/>
            </a:prstGeom>
            <a:noFill/>
            <a:ln>
              <a:noFill/>
            </a:ln>
          </p:spPr>
          <p:txBody>
            <a:bodyPr wrap="square" rtlCol="0">
              <a:spAutoFit/>
            </a:bodyPr>
            <a:lstStyle/>
            <a:p>
              <a:r>
                <a:rPr lang="en-US" b="1" dirty="0">
                  <a:solidFill>
                    <a:schemeClr val="accent4"/>
                  </a:solidFill>
                </a:rPr>
                <a:t>l</a:t>
              </a:r>
            </a:p>
          </p:txBody>
        </p:sp>
      </p:grpSp>
      <p:cxnSp>
        <p:nvCxnSpPr>
          <p:cNvPr id="83" name="Straight Connector 82"/>
          <p:cNvCxnSpPr/>
          <p:nvPr/>
        </p:nvCxnSpPr>
        <p:spPr>
          <a:xfrm>
            <a:off x="7496888" y="6207088"/>
            <a:ext cx="1174171" cy="11668"/>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96888" y="5812134"/>
            <a:ext cx="304800" cy="369332"/>
          </a:xfrm>
          <a:prstGeom prst="rect">
            <a:avLst/>
          </a:prstGeom>
          <a:noFill/>
        </p:spPr>
        <p:txBody>
          <a:bodyPr wrap="square" rtlCol="0">
            <a:spAutoFit/>
          </a:bodyPr>
          <a:lstStyle/>
          <a:p>
            <a:r>
              <a:rPr lang="en-US" b="1" dirty="0" smtClean="0">
                <a:solidFill>
                  <a:schemeClr val="accent4"/>
                </a:solidFill>
              </a:rPr>
              <a:t>p</a:t>
            </a:r>
            <a:endParaRPr lang="en-US" b="1" dirty="0">
              <a:solidFill>
                <a:schemeClr val="accent4"/>
              </a:solidFill>
            </a:endParaRPr>
          </a:p>
        </p:txBody>
      </p:sp>
      <p:sp>
        <p:nvSpPr>
          <p:cNvPr id="85" name="TextBox 84"/>
          <p:cNvSpPr txBox="1"/>
          <p:nvPr/>
        </p:nvSpPr>
        <p:spPr>
          <a:xfrm>
            <a:off x="8317769" y="5812134"/>
            <a:ext cx="304800" cy="369332"/>
          </a:xfrm>
          <a:prstGeom prst="rect">
            <a:avLst/>
          </a:prstGeom>
          <a:noFill/>
        </p:spPr>
        <p:txBody>
          <a:bodyPr wrap="square" rtlCol="0">
            <a:spAutoFit/>
          </a:bodyPr>
          <a:lstStyle/>
          <a:p>
            <a:r>
              <a:rPr lang="en-US" b="1" dirty="0" smtClean="0">
                <a:solidFill>
                  <a:schemeClr val="accent4"/>
                </a:solidFill>
              </a:rPr>
              <a:t>L</a:t>
            </a:r>
            <a:endParaRPr lang="en-US" b="1" dirty="0">
              <a:solidFill>
                <a:schemeClr val="accent4"/>
              </a:solidFill>
            </a:endParaRPr>
          </a:p>
        </p:txBody>
      </p:sp>
      <p:cxnSp>
        <p:nvCxnSpPr>
          <p:cNvPr id="87" name="Straight Connector 86"/>
          <p:cNvCxnSpPr/>
          <p:nvPr/>
        </p:nvCxnSpPr>
        <p:spPr>
          <a:xfrm>
            <a:off x="7442050" y="2924486"/>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442050" y="2529532"/>
            <a:ext cx="304800" cy="369332"/>
          </a:xfrm>
          <a:prstGeom prst="rect">
            <a:avLst/>
          </a:prstGeom>
          <a:noFill/>
        </p:spPr>
        <p:txBody>
          <a:bodyPr wrap="square" rtlCol="0">
            <a:spAutoFit/>
          </a:bodyPr>
          <a:lstStyle/>
          <a:p>
            <a:r>
              <a:rPr lang="en-US" b="1" dirty="0" smtClean="0"/>
              <a:t>p</a:t>
            </a:r>
            <a:endParaRPr lang="en-US" b="1" dirty="0"/>
          </a:p>
        </p:txBody>
      </p:sp>
      <p:sp>
        <p:nvSpPr>
          <p:cNvPr id="89" name="TextBox 88"/>
          <p:cNvSpPr txBox="1"/>
          <p:nvPr/>
        </p:nvSpPr>
        <p:spPr>
          <a:xfrm>
            <a:off x="8262931" y="2529532"/>
            <a:ext cx="304800" cy="369332"/>
          </a:xfrm>
          <a:prstGeom prst="rect">
            <a:avLst/>
          </a:prstGeom>
          <a:noFill/>
        </p:spPr>
        <p:txBody>
          <a:bodyPr wrap="square" rtlCol="0">
            <a:spAutoFit/>
          </a:bodyPr>
          <a:lstStyle/>
          <a:p>
            <a:r>
              <a:rPr lang="en-US" b="1" dirty="0" smtClean="0"/>
              <a:t>l</a:t>
            </a:r>
            <a:endParaRPr lang="en-US" b="1" dirty="0"/>
          </a:p>
        </p:txBody>
      </p:sp>
      <p:sp>
        <p:nvSpPr>
          <p:cNvPr id="9" name="TextBox 8"/>
          <p:cNvSpPr txBox="1"/>
          <p:nvPr/>
        </p:nvSpPr>
        <p:spPr>
          <a:xfrm>
            <a:off x="7185307" y="2358585"/>
            <a:ext cx="1797612" cy="307777"/>
          </a:xfrm>
          <a:prstGeom prst="rect">
            <a:avLst/>
          </a:prstGeom>
          <a:noFill/>
        </p:spPr>
        <p:txBody>
          <a:bodyPr wrap="square" rtlCol="0">
            <a:spAutoFit/>
          </a:bodyPr>
          <a:lstStyle/>
          <a:p>
            <a:r>
              <a:rPr lang="en-US" sz="1400" i="1" dirty="0" smtClean="0">
                <a:solidFill>
                  <a:schemeClr val="accent2"/>
                </a:solidFill>
              </a:rPr>
              <a:t>Test individual:</a:t>
            </a:r>
            <a:endParaRPr lang="en-US" sz="1400" i="1" dirty="0">
              <a:solidFill>
                <a:schemeClr val="accent2"/>
              </a:solidFill>
            </a:endParaRPr>
          </a:p>
        </p:txBody>
      </p:sp>
      <p:sp>
        <p:nvSpPr>
          <p:cNvPr id="90" name="TextBox 89"/>
          <p:cNvSpPr txBox="1"/>
          <p:nvPr/>
        </p:nvSpPr>
        <p:spPr>
          <a:xfrm>
            <a:off x="7185307" y="3175846"/>
            <a:ext cx="1981199" cy="307777"/>
          </a:xfrm>
          <a:prstGeom prst="rect">
            <a:avLst/>
          </a:prstGeom>
          <a:noFill/>
        </p:spPr>
        <p:txBody>
          <a:bodyPr wrap="square" rtlCol="0">
            <a:spAutoFit/>
          </a:bodyPr>
          <a:lstStyle/>
          <a:p>
            <a:r>
              <a:rPr lang="en-US" sz="1400" i="1" dirty="0" smtClean="0">
                <a:solidFill>
                  <a:schemeClr val="accent5"/>
                </a:solidFill>
              </a:rPr>
              <a:t>Heterozygous individual:</a:t>
            </a:r>
            <a:endParaRPr lang="en-US" sz="1400" i="1" dirty="0">
              <a:solidFill>
                <a:schemeClr val="accent5"/>
              </a:solidFill>
            </a:endParaRPr>
          </a:p>
        </p:txBody>
      </p:sp>
      <p:sp>
        <p:nvSpPr>
          <p:cNvPr id="91" name="TextBox 90"/>
          <p:cNvSpPr txBox="1"/>
          <p:nvPr/>
        </p:nvSpPr>
        <p:spPr>
          <a:xfrm>
            <a:off x="7282864" y="4850580"/>
            <a:ext cx="1981199" cy="307777"/>
          </a:xfrm>
          <a:prstGeom prst="rect">
            <a:avLst/>
          </a:prstGeom>
          <a:noFill/>
        </p:spPr>
        <p:txBody>
          <a:bodyPr wrap="square" rtlCol="0">
            <a:spAutoFit/>
          </a:bodyPr>
          <a:lstStyle/>
          <a:p>
            <a:r>
              <a:rPr lang="en-US" sz="1400" i="1" dirty="0" smtClean="0">
                <a:solidFill>
                  <a:schemeClr val="accent4">
                    <a:lumMod val="50000"/>
                  </a:schemeClr>
                </a:solidFill>
              </a:rPr>
              <a:t>Recombinants:</a:t>
            </a:r>
            <a:endParaRPr lang="en-US" sz="1400" i="1" dirty="0">
              <a:solidFill>
                <a:schemeClr val="accent4">
                  <a:lumMod val="50000"/>
                </a:schemeClr>
              </a:solidFill>
            </a:endParaRPr>
          </a:p>
        </p:txBody>
      </p:sp>
      <p:sp>
        <p:nvSpPr>
          <p:cNvPr id="40" name="Rectangle 39"/>
          <p:cNvSpPr/>
          <p:nvPr/>
        </p:nvSpPr>
        <p:spPr>
          <a:xfrm>
            <a:off x="7121807" y="2029978"/>
            <a:ext cx="1943100" cy="4381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rot="5400000">
            <a:off x="2730256" y="1566236"/>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960412" y="1980511"/>
            <a:ext cx="1922316" cy="646331"/>
          </a:xfrm>
          <a:prstGeom prst="rect">
            <a:avLst/>
          </a:prstGeom>
          <a:noFill/>
        </p:spPr>
        <p:txBody>
          <a:bodyPr wrap="square" rtlCol="0">
            <a:spAutoFit/>
          </a:bodyPr>
          <a:lstStyle/>
          <a:p>
            <a:pPr algn="ctr"/>
            <a:r>
              <a:rPr lang="en-US" i="1" dirty="0" smtClean="0"/>
              <a:t>Normal gametes</a:t>
            </a:r>
          </a:p>
          <a:p>
            <a:pPr algn="ctr"/>
            <a:r>
              <a:rPr lang="en-US" i="1" dirty="0" smtClean="0"/>
              <a:t>(majority)</a:t>
            </a:r>
            <a:endParaRPr lang="en-US" i="1" dirty="0"/>
          </a:p>
        </p:txBody>
      </p:sp>
      <p:sp>
        <p:nvSpPr>
          <p:cNvPr id="65" name="TextBox 64"/>
          <p:cNvSpPr txBox="1"/>
          <p:nvPr/>
        </p:nvSpPr>
        <p:spPr>
          <a:xfrm>
            <a:off x="1646757" y="4051399"/>
            <a:ext cx="1236715" cy="338554"/>
          </a:xfrm>
          <a:prstGeom prst="rect">
            <a:avLst/>
          </a:prstGeom>
          <a:noFill/>
        </p:spPr>
        <p:txBody>
          <a:bodyPr wrap="square" rtlCol="0">
            <a:spAutoFit/>
          </a:bodyPr>
          <a:lstStyle/>
          <a:p>
            <a:pPr algn="ctr"/>
            <a:r>
              <a:rPr lang="en-US" sz="1600" i="1" dirty="0" smtClean="0"/>
              <a:t>Purple; long</a:t>
            </a:r>
            <a:endParaRPr lang="en-US" sz="1600" i="1" dirty="0"/>
          </a:p>
        </p:txBody>
      </p:sp>
      <p:sp>
        <p:nvSpPr>
          <p:cNvPr id="66" name="TextBox 65"/>
          <p:cNvSpPr txBox="1"/>
          <p:nvPr/>
        </p:nvSpPr>
        <p:spPr>
          <a:xfrm>
            <a:off x="2883472" y="4051399"/>
            <a:ext cx="1236715" cy="338554"/>
          </a:xfrm>
          <a:prstGeom prst="rect">
            <a:avLst/>
          </a:prstGeom>
          <a:noFill/>
        </p:spPr>
        <p:txBody>
          <a:bodyPr wrap="square" rtlCol="0">
            <a:spAutoFit/>
          </a:bodyPr>
          <a:lstStyle/>
          <a:p>
            <a:pPr algn="ctr"/>
            <a:r>
              <a:rPr lang="en-US" sz="1600" i="1" dirty="0" smtClean="0"/>
              <a:t>White, short</a:t>
            </a:r>
            <a:endParaRPr lang="en-US" sz="1600" i="1" dirty="0"/>
          </a:p>
        </p:txBody>
      </p:sp>
      <p:sp>
        <p:nvSpPr>
          <p:cNvPr id="4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graphicFrame>
        <p:nvGraphicFramePr>
          <p:cNvPr id="39" name="Table 38"/>
          <p:cNvGraphicFramePr>
            <a:graphicFrameLocks noGrp="1"/>
          </p:cNvGraphicFramePr>
          <p:nvPr>
            <p:extLst>
              <p:ext uri="{D42A27DB-BD31-4B8C-83A1-F6EECF244321}">
                <p14:modId xmlns:p14="http://schemas.microsoft.com/office/powerpoint/2010/main" val="3223803111"/>
              </p:ext>
            </p:extLst>
          </p:nvPr>
        </p:nvGraphicFramePr>
        <p:xfrm>
          <a:off x="461248" y="3049883"/>
          <a:ext cx="3703371"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92249"/>
                <a:gridCol w="1217256"/>
                <a:gridCol w="129386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u="sng" dirty="0" smtClean="0">
                          <a:solidFill>
                            <a:schemeClr val="accent4"/>
                          </a:solidFill>
                        </a:rPr>
                        <a:t>P   L</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p   l</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u="sng" baseline="0" dirty="0" smtClean="0">
                          <a:solidFill>
                            <a:schemeClr val="accent4"/>
                          </a:solidFill>
                        </a:rPr>
                        <a:t>p   l</a:t>
                      </a:r>
                      <a:endParaRPr lang="en-US" sz="2000" b="1" u="sng"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4" name="Picture 4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
        <p:nvSpPr>
          <p:cNvPr id="45" name="TextBox 44"/>
          <p:cNvSpPr txBox="1"/>
          <p:nvPr/>
        </p:nvSpPr>
        <p:spPr>
          <a:xfrm>
            <a:off x="1458678" y="6250984"/>
            <a:ext cx="5158882" cy="584775"/>
          </a:xfrm>
          <a:prstGeom prst="rect">
            <a:avLst/>
          </a:prstGeom>
          <a:noFill/>
          <a:ln>
            <a:noFill/>
          </a:ln>
        </p:spPr>
        <p:txBody>
          <a:bodyPr wrap="square" rtlCol="0">
            <a:spAutoFit/>
          </a:bodyPr>
          <a:lstStyle/>
          <a:p>
            <a:pPr algn="ctr"/>
            <a:r>
              <a:rPr lang="en-US" sz="1600" i="1" dirty="0" smtClean="0">
                <a:solidFill>
                  <a:schemeClr val="accent6">
                    <a:lumMod val="75000"/>
                  </a:schemeClr>
                </a:solidFill>
              </a:rPr>
              <a:t>Crossing-over occurs </a:t>
            </a:r>
            <a:r>
              <a:rPr lang="en-US" sz="1600" b="1" i="1" dirty="0" smtClean="0">
                <a:solidFill>
                  <a:schemeClr val="accent6">
                    <a:lumMod val="75000"/>
                  </a:schemeClr>
                </a:solidFill>
              </a:rPr>
              <a:t>occasionally</a:t>
            </a:r>
            <a:r>
              <a:rPr lang="en-US" sz="1600" i="1" dirty="0" smtClean="0">
                <a:solidFill>
                  <a:schemeClr val="accent6">
                    <a:lumMod val="75000"/>
                  </a:schemeClr>
                </a:solidFill>
              </a:rPr>
              <a:t>. It is more likely to happen between linked genes which are further apart. </a:t>
            </a:r>
            <a:endParaRPr lang="en-US" sz="1600" i="1" dirty="0">
              <a:solidFill>
                <a:schemeClr val="accent6">
                  <a:lumMod val="75000"/>
                </a:schemeClr>
              </a:solidFill>
            </a:endParaRPr>
          </a:p>
        </p:txBody>
      </p:sp>
    </p:spTree>
    <p:extLst>
      <p:ext uri="{BB962C8B-B14F-4D97-AF65-F5344CB8AC3E}">
        <p14:creationId xmlns:p14="http://schemas.microsoft.com/office/powerpoint/2010/main" val="226712047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1" y="239174"/>
            <a:ext cx="5690756" cy="838200"/>
          </a:xfrm>
          <a:noFill/>
        </p:spPr>
        <p:txBody>
          <a:bodyPr>
            <a:noAutofit/>
          </a:bodyPr>
          <a:lstStyle/>
          <a:p>
            <a:pPr algn="l"/>
            <a:r>
              <a:rPr lang="en-US" sz="4000" b="1" dirty="0" smtClean="0"/>
              <a:t>Recombination </a:t>
            </a:r>
            <a:endParaRPr lang="en-US" sz="4000" b="1" dirty="0"/>
          </a:p>
        </p:txBody>
      </p:sp>
      <p:sp>
        <p:nvSpPr>
          <p:cNvPr id="3" name="TextBox 2"/>
          <p:cNvSpPr txBox="1"/>
          <p:nvPr/>
        </p:nvSpPr>
        <p:spPr>
          <a:xfrm>
            <a:off x="3603907" y="367617"/>
            <a:ext cx="5604163" cy="584775"/>
          </a:xfrm>
          <a:prstGeom prst="rect">
            <a:avLst/>
          </a:prstGeom>
          <a:noFill/>
        </p:spPr>
        <p:txBody>
          <a:bodyPr wrap="square" rtlCol="0">
            <a:spAutoFit/>
          </a:bodyPr>
          <a:lstStyle/>
          <a:p>
            <a:r>
              <a:rPr lang="en-US" sz="1600" i="1" dirty="0"/>
              <a:t>o</a:t>
            </a:r>
            <a:r>
              <a:rPr lang="en-US" sz="1600" i="1" dirty="0" smtClean="0"/>
              <a:t>f alleles occurs as a result of crossing-over between non-sister chromatids. Exchange of alleles gives new genotypes of gametes.</a:t>
            </a:r>
            <a:endParaRPr lang="en-US" sz="1600" i="1" dirty="0"/>
          </a:p>
        </p:txBody>
      </p:sp>
      <p:sp>
        <p:nvSpPr>
          <p:cNvPr id="4" name="Rectangle 3"/>
          <p:cNvSpPr/>
          <p:nvPr/>
        </p:nvSpPr>
        <p:spPr>
          <a:xfrm>
            <a:off x="98707" y="952392"/>
            <a:ext cx="5334000" cy="830997"/>
          </a:xfrm>
          <a:prstGeom prst="rect">
            <a:avLst/>
          </a:prstGeom>
        </p:spPr>
        <p:txBody>
          <a:bodyPr wrap="square">
            <a:spAutoFit/>
          </a:bodyPr>
          <a:lstStyle/>
          <a:p>
            <a:r>
              <a:rPr lang="en-US" sz="1600" dirty="0" smtClean="0"/>
              <a:t>Plants </a:t>
            </a:r>
            <a:r>
              <a:rPr lang="en-US" sz="1600" dirty="0"/>
              <a:t>which are </a:t>
            </a:r>
            <a:r>
              <a:rPr lang="en-US" sz="1600" b="1" dirty="0"/>
              <a:t>heterozygous at both loci</a:t>
            </a:r>
            <a:r>
              <a:rPr lang="en-US" sz="1600" dirty="0"/>
              <a:t> are </a:t>
            </a:r>
            <a:r>
              <a:rPr lang="en-US" sz="1600" b="1" dirty="0"/>
              <a:t>test-crossed</a:t>
            </a:r>
            <a:r>
              <a:rPr lang="en-US" sz="1600" dirty="0"/>
              <a:t>. </a:t>
            </a:r>
            <a:endParaRPr lang="en-US" sz="1600" dirty="0" smtClean="0"/>
          </a:p>
          <a:p>
            <a:r>
              <a:rPr lang="en-US" sz="1600" dirty="0" smtClean="0">
                <a:solidFill>
                  <a:srgbClr val="FF0000"/>
                </a:solidFill>
              </a:rPr>
              <a:t>A </a:t>
            </a:r>
            <a:r>
              <a:rPr lang="en-US" sz="1600" i="1" dirty="0" smtClean="0">
                <a:solidFill>
                  <a:srgbClr val="FF0000"/>
                </a:solidFill>
              </a:rPr>
              <a:t>small number</a:t>
            </a:r>
            <a:r>
              <a:rPr lang="en-US" sz="1600" dirty="0" smtClean="0">
                <a:solidFill>
                  <a:srgbClr val="FF0000"/>
                </a:solidFill>
              </a:rPr>
              <a:t> of </a:t>
            </a:r>
            <a:r>
              <a:rPr lang="en-US" sz="1600" dirty="0" err="1" smtClean="0">
                <a:solidFill>
                  <a:schemeClr val="accent4"/>
                </a:solidFill>
              </a:rPr>
              <a:t>purple;short</a:t>
            </a:r>
            <a:r>
              <a:rPr lang="en-US" sz="1600" dirty="0" smtClean="0">
                <a:solidFill>
                  <a:srgbClr val="FF0000"/>
                </a:solidFill>
              </a:rPr>
              <a:t> and </a:t>
            </a:r>
            <a:r>
              <a:rPr lang="en-US" sz="1600" dirty="0" err="1" smtClean="0">
                <a:solidFill>
                  <a:srgbClr val="00B0F0"/>
                </a:solidFill>
              </a:rPr>
              <a:t>white;long</a:t>
            </a:r>
            <a:r>
              <a:rPr lang="en-US" sz="1600" dirty="0" smtClean="0">
                <a:solidFill>
                  <a:srgbClr val="FF0000"/>
                </a:solidFill>
              </a:rPr>
              <a:t> individuals have appeared in the offspring. </a:t>
            </a:r>
            <a:r>
              <a:rPr lang="en-US" sz="1600" dirty="0" smtClean="0">
                <a:solidFill>
                  <a:srgbClr val="0070C0"/>
                </a:solidFill>
              </a:rPr>
              <a:t>Explain what has happened</a:t>
            </a:r>
            <a:r>
              <a:rPr lang="en-US" sz="1600" dirty="0" smtClean="0">
                <a:solidFill>
                  <a:srgbClr val="FF0000"/>
                </a:solidFill>
              </a:rPr>
              <a:t>. </a:t>
            </a:r>
            <a:endParaRPr lang="en-US" sz="1600" dirty="0">
              <a:solidFill>
                <a:srgbClr val="FF0000"/>
              </a:solidFill>
            </a:endParaRPr>
          </a:p>
        </p:txBody>
      </p:sp>
      <p:sp>
        <p:nvSpPr>
          <p:cNvPr id="37" name="TextBox 36"/>
          <p:cNvSpPr txBox="1"/>
          <p:nvPr/>
        </p:nvSpPr>
        <p:spPr>
          <a:xfrm>
            <a:off x="7185307" y="921880"/>
            <a:ext cx="1797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P = purple</a:t>
            </a:r>
            <a:r>
              <a:rPr lang="en-US" sz="1400" dirty="0">
                <a:solidFill>
                  <a:schemeClr val="accent4"/>
                </a:solidFill>
              </a:rPr>
              <a:t> </a:t>
            </a:r>
            <a:r>
              <a:rPr lang="en-US" sz="1400" dirty="0" smtClean="0">
                <a:solidFill>
                  <a:schemeClr val="accent4"/>
                </a:solidFill>
              </a:rPr>
              <a:t>   p = white</a:t>
            </a:r>
          </a:p>
          <a:p>
            <a:r>
              <a:rPr lang="en-US" sz="1400" dirty="0" smtClean="0">
                <a:solidFill>
                  <a:schemeClr val="accent6">
                    <a:lumMod val="50000"/>
                  </a:schemeClr>
                </a:solidFill>
              </a:rPr>
              <a:t>L = long         l  = short</a:t>
            </a:r>
          </a:p>
        </p:txBody>
      </p:sp>
      <p:sp>
        <p:nvSpPr>
          <p:cNvPr id="7" name="TextBox 6"/>
          <p:cNvSpPr txBox="1"/>
          <p:nvPr/>
        </p:nvSpPr>
        <p:spPr>
          <a:xfrm>
            <a:off x="7185307" y="2029978"/>
            <a:ext cx="2001546" cy="369332"/>
          </a:xfrm>
          <a:prstGeom prst="rect">
            <a:avLst/>
          </a:prstGeom>
          <a:noFill/>
        </p:spPr>
        <p:txBody>
          <a:bodyPr wrap="square" rtlCol="0">
            <a:spAutoFit/>
          </a:bodyPr>
          <a:lstStyle/>
          <a:p>
            <a:r>
              <a:rPr lang="en-US" b="1" dirty="0" smtClean="0"/>
              <a:t>Possible gametes:</a:t>
            </a:r>
            <a:endParaRPr lang="en-US" b="1" dirty="0"/>
          </a:p>
        </p:txBody>
      </p:sp>
      <p:grpSp>
        <p:nvGrpSpPr>
          <p:cNvPr id="69" name="Group 68"/>
          <p:cNvGrpSpPr/>
          <p:nvPr/>
        </p:nvGrpSpPr>
        <p:grpSpPr>
          <a:xfrm>
            <a:off x="7442050" y="3515878"/>
            <a:ext cx="1174171" cy="381000"/>
            <a:chOff x="6736771" y="1210088"/>
            <a:chExt cx="1174171" cy="381000"/>
          </a:xfrm>
        </p:grpSpPr>
        <p:cxnSp>
          <p:nvCxnSpPr>
            <p:cNvPr id="76" name="Straight Connector 75"/>
            <p:cNvCxnSpPr/>
            <p:nvPr/>
          </p:nvCxnSpPr>
          <p:spPr>
            <a:xfrm>
              <a:off x="6736771" y="1579420"/>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736771" y="1210088"/>
              <a:ext cx="304800" cy="369332"/>
            </a:xfrm>
            <a:prstGeom prst="rect">
              <a:avLst/>
            </a:prstGeom>
            <a:noFill/>
          </p:spPr>
          <p:txBody>
            <a:bodyPr wrap="square" rtlCol="0">
              <a:spAutoFit/>
            </a:bodyPr>
            <a:lstStyle/>
            <a:p>
              <a:r>
                <a:rPr lang="en-US" b="1" dirty="0"/>
                <a:t>P</a:t>
              </a:r>
            </a:p>
          </p:txBody>
        </p:sp>
        <p:sp>
          <p:nvSpPr>
            <p:cNvPr id="78" name="TextBox 77"/>
            <p:cNvSpPr txBox="1"/>
            <p:nvPr/>
          </p:nvSpPr>
          <p:spPr>
            <a:xfrm>
              <a:off x="7557652" y="1210088"/>
              <a:ext cx="304800" cy="369332"/>
            </a:xfrm>
            <a:prstGeom prst="rect">
              <a:avLst/>
            </a:prstGeom>
            <a:noFill/>
          </p:spPr>
          <p:txBody>
            <a:bodyPr wrap="square" rtlCol="0">
              <a:spAutoFit/>
            </a:bodyPr>
            <a:lstStyle/>
            <a:p>
              <a:r>
                <a:rPr lang="en-US" b="1" dirty="0" smtClean="0"/>
                <a:t>L</a:t>
              </a:r>
              <a:endParaRPr lang="en-US" b="1" dirty="0"/>
            </a:p>
          </p:txBody>
        </p:sp>
      </p:grpSp>
      <p:cxnSp>
        <p:nvCxnSpPr>
          <p:cNvPr id="73" name="Straight Connector 72"/>
          <p:cNvCxnSpPr/>
          <p:nvPr/>
        </p:nvCxnSpPr>
        <p:spPr>
          <a:xfrm>
            <a:off x="7452583" y="4501226"/>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52583" y="4106272"/>
            <a:ext cx="304800" cy="369332"/>
          </a:xfrm>
          <a:prstGeom prst="rect">
            <a:avLst/>
          </a:prstGeom>
          <a:noFill/>
        </p:spPr>
        <p:txBody>
          <a:bodyPr wrap="square" rtlCol="0">
            <a:spAutoFit/>
          </a:bodyPr>
          <a:lstStyle/>
          <a:p>
            <a:r>
              <a:rPr lang="en-US" b="1" dirty="0" smtClean="0"/>
              <a:t>p</a:t>
            </a:r>
            <a:endParaRPr lang="en-US" b="1" dirty="0"/>
          </a:p>
        </p:txBody>
      </p:sp>
      <p:sp>
        <p:nvSpPr>
          <p:cNvPr id="75" name="TextBox 74"/>
          <p:cNvSpPr txBox="1"/>
          <p:nvPr/>
        </p:nvSpPr>
        <p:spPr>
          <a:xfrm>
            <a:off x="8273464" y="4106272"/>
            <a:ext cx="304800" cy="369332"/>
          </a:xfrm>
          <a:prstGeom prst="rect">
            <a:avLst/>
          </a:prstGeom>
          <a:noFill/>
        </p:spPr>
        <p:txBody>
          <a:bodyPr wrap="square" rtlCol="0">
            <a:spAutoFit/>
          </a:bodyPr>
          <a:lstStyle/>
          <a:p>
            <a:r>
              <a:rPr lang="en-US" b="1" dirty="0" smtClean="0"/>
              <a:t>l</a:t>
            </a:r>
            <a:endParaRPr lang="en-US" b="1" dirty="0"/>
          </a:p>
        </p:txBody>
      </p:sp>
      <p:grpSp>
        <p:nvGrpSpPr>
          <p:cNvPr id="79" name="Group 78"/>
          <p:cNvGrpSpPr/>
          <p:nvPr/>
        </p:nvGrpSpPr>
        <p:grpSpPr>
          <a:xfrm>
            <a:off x="7498044" y="5258800"/>
            <a:ext cx="1174171" cy="381000"/>
            <a:chOff x="6736771" y="1210088"/>
            <a:chExt cx="1174171" cy="381000"/>
          </a:xfrm>
        </p:grpSpPr>
        <p:cxnSp>
          <p:nvCxnSpPr>
            <p:cNvPr id="80" name="Straight Connector 79"/>
            <p:cNvCxnSpPr/>
            <p:nvPr/>
          </p:nvCxnSpPr>
          <p:spPr>
            <a:xfrm>
              <a:off x="6736771" y="1579420"/>
              <a:ext cx="1174171" cy="11668"/>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736771" y="1210088"/>
              <a:ext cx="304800" cy="369332"/>
            </a:xfrm>
            <a:prstGeom prst="rect">
              <a:avLst/>
            </a:prstGeom>
            <a:noFill/>
            <a:ln>
              <a:noFill/>
            </a:ln>
          </p:spPr>
          <p:txBody>
            <a:bodyPr wrap="square" rtlCol="0">
              <a:spAutoFit/>
            </a:bodyPr>
            <a:lstStyle/>
            <a:p>
              <a:r>
                <a:rPr lang="en-US" b="1" dirty="0">
                  <a:solidFill>
                    <a:schemeClr val="accent4"/>
                  </a:solidFill>
                </a:rPr>
                <a:t>P</a:t>
              </a:r>
            </a:p>
          </p:txBody>
        </p:sp>
        <p:sp>
          <p:nvSpPr>
            <p:cNvPr id="82" name="TextBox 81"/>
            <p:cNvSpPr txBox="1"/>
            <p:nvPr/>
          </p:nvSpPr>
          <p:spPr>
            <a:xfrm>
              <a:off x="7557652" y="1210088"/>
              <a:ext cx="304800" cy="369332"/>
            </a:xfrm>
            <a:prstGeom prst="rect">
              <a:avLst/>
            </a:prstGeom>
            <a:noFill/>
            <a:ln>
              <a:noFill/>
            </a:ln>
          </p:spPr>
          <p:txBody>
            <a:bodyPr wrap="square" rtlCol="0">
              <a:spAutoFit/>
            </a:bodyPr>
            <a:lstStyle/>
            <a:p>
              <a:r>
                <a:rPr lang="en-US" b="1" dirty="0">
                  <a:solidFill>
                    <a:schemeClr val="accent4"/>
                  </a:solidFill>
                </a:rPr>
                <a:t>l</a:t>
              </a:r>
            </a:p>
          </p:txBody>
        </p:sp>
      </p:grpSp>
      <p:cxnSp>
        <p:nvCxnSpPr>
          <p:cNvPr id="83" name="Straight Connector 82"/>
          <p:cNvCxnSpPr/>
          <p:nvPr/>
        </p:nvCxnSpPr>
        <p:spPr>
          <a:xfrm>
            <a:off x="7496888" y="6207088"/>
            <a:ext cx="1174171" cy="11668"/>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96888" y="5812134"/>
            <a:ext cx="304800" cy="369332"/>
          </a:xfrm>
          <a:prstGeom prst="rect">
            <a:avLst/>
          </a:prstGeom>
          <a:noFill/>
        </p:spPr>
        <p:txBody>
          <a:bodyPr wrap="square" rtlCol="0">
            <a:spAutoFit/>
          </a:bodyPr>
          <a:lstStyle/>
          <a:p>
            <a:r>
              <a:rPr lang="en-US" b="1" dirty="0" smtClean="0">
                <a:solidFill>
                  <a:schemeClr val="accent4"/>
                </a:solidFill>
              </a:rPr>
              <a:t>p</a:t>
            </a:r>
            <a:endParaRPr lang="en-US" b="1" dirty="0">
              <a:solidFill>
                <a:schemeClr val="accent4"/>
              </a:solidFill>
            </a:endParaRPr>
          </a:p>
        </p:txBody>
      </p:sp>
      <p:sp>
        <p:nvSpPr>
          <p:cNvPr id="85" name="TextBox 84"/>
          <p:cNvSpPr txBox="1"/>
          <p:nvPr/>
        </p:nvSpPr>
        <p:spPr>
          <a:xfrm>
            <a:off x="8317769" y="5812134"/>
            <a:ext cx="304800" cy="369332"/>
          </a:xfrm>
          <a:prstGeom prst="rect">
            <a:avLst/>
          </a:prstGeom>
          <a:noFill/>
        </p:spPr>
        <p:txBody>
          <a:bodyPr wrap="square" rtlCol="0">
            <a:spAutoFit/>
          </a:bodyPr>
          <a:lstStyle/>
          <a:p>
            <a:r>
              <a:rPr lang="en-US" b="1" dirty="0" smtClean="0">
                <a:solidFill>
                  <a:schemeClr val="accent4"/>
                </a:solidFill>
              </a:rPr>
              <a:t>L</a:t>
            </a:r>
            <a:endParaRPr lang="en-US" b="1" dirty="0">
              <a:solidFill>
                <a:schemeClr val="accent4"/>
              </a:solidFill>
            </a:endParaRPr>
          </a:p>
        </p:txBody>
      </p:sp>
      <p:cxnSp>
        <p:nvCxnSpPr>
          <p:cNvPr id="87" name="Straight Connector 86"/>
          <p:cNvCxnSpPr/>
          <p:nvPr/>
        </p:nvCxnSpPr>
        <p:spPr>
          <a:xfrm>
            <a:off x="7442050" y="2924486"/>
            <a:ext cx="1174171" cy="116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442050" y="2529532"/>
            <a:ext cx="304800" cy="369332"/>
          </a:xfrm>
          <a:prstGeom prst="rect">
            <a:avLst/>
          </a:prstGeom>
          <a:noFill/>
        </p:spPr>
        <p:txBody>
          <a:bodyPr wrap="square" rtlCol="0">
            <a:spAutoFit/>
          </a:bodyPr>
          <a:lstStyle/>
          <a:p>
            <a:r>
              <a:rPr lang="en-US" b="1" dirty="0" smtClean="0"/>
              <a:t>p</a:t>
            </a:r>
            <a:endParaRPr lang="en-US" b="1" dirty="0"/>
          </a:p>
        </p:txBody>
      </p:sp>
      <p:sp>
        <p:nvSpPr>
          <p:cNvPr id="89" name="TextBox 88"/>
          <p:cNvSpPr txBox="1"/>
          <p:nvPr/>
        </p:nvSpPr>
        <p:spPr>
          <a:xfrm>
            <a:off x="8262931" y="2529532"/>
            <a:ext cx="304800" cy="369332"/>
          </a:xfrm>
          <a:prstGeom prst="rect">
            <a:avLst/>
          </a:prstGeom>
          <a:noFill/>
        </p:spPr>
        <p:txBody>
          <a:bodyPr wrap="square" rtlCol="0">
            <a:spAutoFit/>
          </a:bodyPr>
          <a:lstStyle/>
          <a:p>
            <a:r>
              <a:rPr lang="en-US" b="1" dirty="0" smtClean="0"/>
              <a:t>l</a:t>
            </a:r>
            <a:endParaRPr lang="en-US" b="1" dirty="0"/>
          </a:p>
        </p:txBody>
      </p:sp>
      <p:sp>
        <p:nvSpPr>
          <p:cNvPr id="9" name="TextBox 8"/>
          <p:cNvSpPr txBox="1"/>
          <p:nvPr/>
        </p:nvSpPr>
        <p:spPr>
          <a:xfrm>
            <a:off x="7185307" y="2358585"/>
            <a:ext cx="1797612" cy="307777"/>
          </a:xfrm>
          <a:prstGeom prst="rect">
            <a:avLst/>
          </a:prstGeom>
          <a:noFill/>
        </p:spPr>
        <p:txBody>
          <a:bodyPr wrap="square" rtlCol="0">
            <a:spAutoFit/>
          </a:bodyPr>
          <a:lstStyle/>
          <a:p>
            <a:r>
              <a:rPr lang="en-US" sz="1400" i="1" dirty="0" smtClean="0">
                <a:solidFill>
                  <a:schemeClr val="accent2"/>
                </a:solidFill>
              </a:rPr>
              <a:t>Test individual:</a:t>
            </a:r>
            <a:endParaRPr lang="en-US" sz="1400" i="1" dirty="0">
              <a:solidFill>
                <a:schemeClr val="accent2"/>
              </a:solidFill>
            </a:endParaRPr>
          </a:p>
        </p:txBody>
      </p:sp>
      <p:sp>
        <p:nvSpPr>
          <p:cNvPr id="90" name="TextBox 89"/>
          <p:cNvSpPr txBox="1"/>
          <p:nvPr/>
        </p:nvSpPr>
        <p:spPr>
          <a:xfrm>
            <a:off x="7185307" y="3175846"/>
            <a:ext cx="1981199" cy="307777"/>
          </a:xfrm>
          <a:prstGeom prst="rect">
            <a:avLst/>
          </a:prstGeom>
          <a:noFill/>
        </p:spPr>
        <p:txBody>
          <a:bodyPr wrap="square" rtlCol="0">
            <a:spAutoFit/>
          </a:bodyPr>
          <a:lstStyle/>
          <a:p>
            <a:r>
              <a:rPr lang="en-US" sz="1400" i="1" dirty="0" smtClean="0">
                <a:solidFill>
                  <a:schemeClr val="accent5"/>
                </a:solidFill>
              </a:rPr>
              <a:t>Heterozygous individual:</a:t>
            </a:r>
            <a:endParaRPr lang="en-US" sz="1400" i="1" dirty="0">
              <a:solidFill>
                <a:schemeClr val="accent5"/>
              </a:solidFill>
            </a:endParaRPr>
          </a:p>
        </p:txBody>
      </p:sp>
      <p:sp>
        <p:nvSpPr>
          <p:cNvPr id="91" name="TextBox 90"/>
          <p:cNvSpPr txBox="1"/>
          <p:nvPr/>
        </p:nvSpPr>
        <p:spPr>
          <a:xfrm>
            <a:off x="7282864" y="4850580"/>
            <a:ext cx="1981199" cy="307777"/>
          </a:xfrm>
          <a:prstGeom prst="rect">
            <a:avLst/>
          </a:prstGeom>
          <a:noFill/>
        </p:spPr>
        <p:txBody>
          <a:bodyPr wrap="square" rtlCol="0">
            <a:spAutoFit/>
          </a:bodyPr>
          <a:lstStyle/>
          <a:p>
            <a:r>
              <a:rPr lang="en-US" sz="1400" i="1" dirty="0" smtClean="0">
                <a:solidFill>
                  <a:schemeClr val="accent4">
                    <a:lumMod val="50000"/>
                  </a:schemeClr>
                </a:solidFill>
              </a:rPr>
              <a:t>Recombinants:</a:t>
            </a:r>
            <a:endParaRPr lang="en-US" sz="1400" i="1" dirty="0">
              <a:solidFill>
                <a:schemeClr val="accent4">
                  <a:lumMod val="50000"/>
                </a:schemeClr>
              </a:solidFill>
            </a:endParaRPr>
          </a:p>
        </p:txBody>
      </p:sp>
      <p:sp>
        <p:nvSpPr>
          <p:cNvPr id="40" name="Rectangle 39"/>
          <p:cNvSpPr/>
          <p:nvPr/>
        </p:nvSpPr>
        <p:spPr>
          <a:xfrm>
            <a:off x="7121807" y="2029978"/>
            <a:ext cx="1943100" cy="4381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Table 41"/>
          <p:cNvGraphicFramePr>
            <a:graphicFrameLocks noGrp="1"/>
          </p:cNvGraphicFramePr>
          <p:nvPr>
            <p:extLst>
              <p:ext uri="{D42A27DB-BD31-4B8C-83A1-F6EECF244321}">
                <p14:modId xmlns:p14="http://schemas.microsoft.com/office/powerpoint/2010/main" val="3491690836"/>
              </p:ext>
            </p:extLst>
          </p:nvPr>
        </p:nvGraphicFramePr>
        <p:xfrm>
          <a:off x="458355" y="3047757"/>
          <a:ext cx="629110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92249"/>
                <a:gridCol w="1217256"/>
                <a:gridCol w="1293866"/>
                <a:gridCol w="1293866"/>
                <a:gridCol w="129386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u="sng" dirty="0" smtClean="0">
                          <a:solidFill>
                            <a:schemeClr val="accent4"/>
                          </a:solidFill>
                        </a:rPr>
                        <a:t>P   L</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p   l</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P   l</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u="sng" dirty="0" smtClean="0">
                          <a:solidFill>
                            <a:schemeClr val="accent4"/>
                          </a:solidFill>
                        </a:rPr>
                        <a:t>p   L</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u="sng" baseline="0" dirty="0" smtClean="0">
                          <a:solidFill>
                            <a:schemeClr val="accent4"/>
                          </a:solidFill>
                        </a:rPr>
                        <a:t>p   l</a:t>
                      </a:r>
                      <a:endParaRPr lang="en-US" sz="2000" b="1" u="sng"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t>ppLl</a:t>
                      </a:r>
                      <a:endParaRPr lang="en-US"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Left Brace 10"/>
          <p:cNvSpPr/>
          <p:nvPr/>
        </p:nvSpPr>
        <p:spPr>
          <a:xfrm rot="5400000">
            <a:off x="2730256" y="1566236"/>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Left Brace 61"/>
          <p:cNvSpPr/>
          <p:nvPr/>
        </p:nvSpPr>
        <p:spPr>
          <a:xfrm rot="5400000">
            <a:off x="5270932" y="1543345"/>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960412" y="1980511"/>
            <a:ext cx="1922316" cy="646331"/>
          </a:xfrm>
          <a:prstGeom prst="rect">
            <a:avLst/>
          </a:prstGeom>
          <a:noFill/>
        </p:spPr>
        <p:txBody>
          <a:bodyPr wrap="square" rtlCol="0">
            <a:spAutoFit/>
          </a:bodyPr>
          <a:lstStyle/>
          <a:p>
            <a:pPr algn="ctr"/>
            <a:r>
              <a:rPr lang="en-US" i="1" dirty="0" smtClean="0"/>
              <a:t>Normal gametes</a:t>
            </a:r>
          </a:p>
          <a:p>
            <a:pPr algn="ctr"/>
            <a:r>
              <a:rPr lang="en-US" i="1" dirty="0" smtClean="0"/>
              <a:t>(majority)</a:t>
            </a:r>
            <a:endParaRPr lang="en-US" i="1" dirty="0"/>
          </a:p>
        </p:txBody>
      </p:sp>
      <p:sp>
        <p:nvSpPr>
          <p:cNvPr id="64" name="TextBox 63"/>
          <p:cNvSpPr txBox="1"/>
          <p:nvPr/>
        </p:nvSpPr>
        <p:spPr>
          <a:xfrm>
            <a:off x="4196091" y="2003403"/>
            <a:ext cx="2490549" cy="646331"/>
          </a:xfrm>
          <a:prstGeom prst="rect">
            <a:avLst/>
          </a:prstGeom>
          <a:noFill/>
        </p:spPr>
        <p:txBody>
          <a:bodyPr wrap="square" rtlCol="0">
            <a:spAutoFit/>
          </a:bodyPr>
          <a:lstStyle/>
          <a:p>
            <a:pPr algn="ctr"/>
            <a:r>
              <a:rPr lang="en-US" i="1" dirty="0" smtClean="0"/>
              <a:t>Recombinant gametes</a:t>
            </a:r>
          </a:p>
          <a:p>
            <a:pPr algn="ctr"/>
            <a:r>
              <a:rPr lang="en-US" i="1" dirty="0" smtClean="0"/>
              <a:t>(small number)</a:t>
            </a:r>
            <a:endParaRPr lang="en-US" i="1" dirty="0"/>
          </a:p>
        </p:txBody>
      </p:sp>
      <p:sp>
        <p:nvSpPr>
          <p:cNvPr id="65" name="TextBox 64"/>
          <p:cNvSpPr txBox="1"/>
          <p:nvPr/>
        </p:nvSpPr>
        <p:spPr>
          <a:xfrm>
            <a:off x="1646757" y="4051399"/>
            <a:ext cx="1236715" cy="338554"/>
          </a:xfrm>
          <a:prstGeom prst="rect">
            <a:avLst/>
          </a:prstGeom>
          <a:noFill/>
        </p:spPr>
        <p:txBody>
          <a:bodyPr wrap="square" rtlCol="0">
            <a:spAutoFit/>
          </a:bodyPr>
          <a:lstStyle/>
          <a:p>
            <a:pPr algn="ctr"/>
            <a:r>
              <a:rPr lang="en-US" sz="1600" i="1" dirty="0" smtClean="0"/>
              <a:t>Purple; long</a:t>
            </a:r>
            <a:endParaRPr lang="en-US" sz="1600" i="1" dirty="0"/>
          </a:p>
        </p:txBody>
      </p:sp>
      <p:sp>
        <p:nvSpPr>
          <p:cNvPr id="66" name="TextBox 65"/>
          <p:cNvSpPr txBox="1"/>
          <p:nvPr/>
        </p:nvSpPr>
        <p:spPr>
          <a:xfrm>
            <a:off x="2883472" y="4051399"/>
            <a:ext cx="1236715" cy="338554"/>
          </a:xfrm>
          <a:prstGeom prst="rect">
            <a:avLst/>
          </a:prstGeom>
          <a:noFill/>
        </p:spPr>
        <p:txBody>
          <a:bodyPr wrap="square" rtlCol="0">
            <a:spAutoFit/>
          </a:bodyPr>
          <a:lstStyle/>
          <a:p>
            <a:pPr algn="ctr"/>
            <a:r>
              <a:rPr lang="en-US" sz="1600" i="1" dirty="0" smtClean="0"/>
              <a:t>White, short</a:t>
            </a:r>
            <a:endParaRPr lang="en-US" sz="1600" i="1" dirty="0"/>
          </a:p>
        </p:txBody>
      </p:sp>
      <p:sp>
        <p:nvSpPr>
          <p:cNvPr id="68" name="TextBox 67"/>
          <p:cNvSpPr txBox="1"/>
          <p:nvPr/>
        </p:nvSpPr>
        <p:spPr>
          <a:xfrm>
            <a:off x="4172512" y="4051399"/>
            <a:ext cx="1307120" cy="338554"/>
          </a:xfrm>
          <a:prstGeom prst="rect">
            <a:avLst/>
          </a:prstGeom>
          <a:noFill/>
        </p:spPr>
        <p:txBody>
          <a:bodyPr wrap="square" rtlCol="0">
            <a:spAutoFit/>
          </a:bodyPr>
          <a:lstStyle/>
          <a:p>
            <a:pPr algn="ctr"/>
            <a:r>
              <a:rPr lang="en-US" sz="1600" i="1" dirty="0" smtClean="0">
                <a:solidFill>
                  <a:schemeClr val="accent4"/>
                </a:solidFill>
              </a:rPr>
              <a:t>Purple; short</a:t>
            </a:r>
            <a:endParaRPr lang="en-US" sz="1600" i="1" dirty="0">
              <a:solidFill>
                <a:schemeClr val="accent4"/>
              </a:solidFill>
            </a:endParaRPr>
          </a:p>
        </p:txBody>
      </p:sp>
      <p:sp>
        <p:nvSpPr>
          <p:cNvPr id="70" name="TextBox 69"/>
          <p:cNvSpPr txBox="1"/>
          <p:nvPr/>
        </p:nvSpPr>
        <p:spPr>
          <a:xfrm>
            <a:off x="5479632" y="4034522"/>
            <a:ext cx="1236715" cy="338554"/>
          </a:xfrm>
          <a:prstGeom prst="rect">
            <a:avLst/>
          </a:prstGeom>
          <a:noFill/>
        </p:spPr>
        <p:txBody>
          <a:bodyPr wrap="square" rtlCol="0">
            <a:spAutoFit/>
          </a:bodyPr>
          <a:lstStyle/>
          <a:p>
            <a:pPr algn="ctr"/>
            <a:r>
              <a:rPr lang="en-US" sz="1600" i="1" dirty="0" smtClean="0">
                <a:solidFill>
                  <a:schemeClr val="accent5"/>
                </a:solidFill>
              </a:rPr>
              <a:t>White, long</a:t>
            </a:r>
            <a:endParaRPr lang="en-US" sz="1600" i="1" dirty="0">
              <a:solidFill>
                <a:schemeClr val="accent5"/>
              </a:solidFill>
            </a:endParaRPr>
          </a:p>
        </p:txBody>
      </p:sp>
      <p:sp>
        <p:nvSpPr>
          <p:cNvPr id="4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39" name="Picture 38">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
        <p:nvSpPr>
          <p:cNvPr id="44" name="TextBox 43"/>
          <p:cNvSpPr txBox="1"/>
          <p:nvPr/>
        </p:nvSpPr>
        <p:spPr>
          <a:xfrm>
            <a:off x="1458678" y="6250984"/>
            <a:ext cx="5158882" cy="584775"/>
          </a:xfrm>
          <a:prstGeom prst="rect">
            <a:avLst/>
          </a:prstGeom>
          <a:noFill/>
          <a:ln>
            <a:noFill/>
          </a:ln>
        </p:spPr>
        <p:txBody>
          <a:bodyPr wrap="square" rtlCol="0">
            <a:spAutoFit/>
          </a:bodyPr>
          <a:lstStyle/>
          <a:p>
            <a:pPr algn="ctr"/>
            <a:r>
              <a:rPr lang="en-US" sz="1600" i="1" dirty="0" smtClean="0">
                <a:solidFill>
                  <a:schemeClr val="accent6">
                    <a:lumMod val="75000"/>
                  </a:schemeClr>
                </a:solidFill>
              </a:rPr>
              <a:t>Crossing-over occurs </a:t>
            </a:r>
            <a:r>
              <a:rPr lang="en-US" sz="1600" b="1" i="1" dirty="0" smtClean="0">
                <a:solidFill>
                  <a:schemeClr val="accent6">
                    <a:lumMod val="75000"/>
                  </a:schemeClr>
                </a:solidFill>
              </a:rPr>
              <a:t>occasionally</a:t>
            </a:r>
            <a:r>
              <a:rPr lang="en-US" sz="1600" i="1" dirty="0" smtClean="0">
                <a:solidFill>
                  <a:schemeClr val="accent6">
                    <a:lumMod val="75000"/>
                  </a:schemeClr>
                </a:solidFill>
              </a:rPr>
              <a:t>. It is more likely to happen between linked genes which are further apart. </a:t>
            </a:r>
            <a:endParaRPr lang="en-US" sz="1600" i="1" dirty="0">
              <a:solidFill>
                <a:schemeClr val="accent6">
                  <a:lumMod val="75000"/>
                </a:schemeClr>
              </a:solidFill>
            </a:endParaRPr>
          </a:p>
        </p:txBody>
      </p:sp>
    </p:spTree>
    <p:extLst>
      <p:ext uri="{BB962C8B-B14F-4D97-AF65-F5344CB8AC3E}">
        <p14:creationId xmlns:p14="http://schemas.microsoft.com/office/powerpoint/2010/main" val="226712047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sz="1500" b="1" dirty="0" smtClean="0"/>
              <a:t>Review: </a:t>
            </a:r>
            <a:r>
              <a:rPr lang="en-US" sz="1500" dirty="0" smtClean="0"/>
              <a:t>10.1</a:t>
            </a:r>
            <a:r>
              <a:rPr lang="en-US" sz="1500" dirty="0"/>
              <a:t>.U3 Crossing over produces new combinations of alleles on the chromosomes of the haploid cells. </a:t>
            </a:r>
          </a:p>
        </p:txBody>
      </p:sp>
      <p:sp>
        <p:nvSpPr>
          <p:cNvPr id="4" name="TextBox 3"/>
          <p:cNvSpPr txBox="1"/>
          <p:nvPr/>
        </p:nvSpPr>
        <p:spPr>
          <a:xfrm>
            <a:off x="0" y="311011"/>
            <a:ext cx="7848600" cy="769441"/>
          </a:xfrm>
          <a:prstGeom prst="rect">
            <a:avLst/>
          </a:prstGeom>
          <a:noFill/>
        </p:spPr>
        <p:txBody>
          <a:bodyPr wrap="square" rtlCol="0">
            <a:spAutoFit/>
          </a:bodyPr>
          <a:lstStyle/>
          <a:p>
            <a:r>
              <a:rPr lang="en-US" sz="4400" b="1" dirty="0" smtClean="0"/>
              <a:t>Crossing-Over</a:t>
            </a:r>
            <a:endParaRPr lang="en-US" sz="4400" b="1" dirty="0"/>
          </a:p>
        </p:txBody>
      </p:sp>
      <p:sp>
        <p:nvSpPr>
          <p:cNvPr id="5" name="TextBox 4"/>
          <p:cNvSpPr txBox="1"/>
          <p:nvPr/>
        </p:nvSpPr>
        <p:spPr>
          <a:xfrm>
            <a:off x="3505200" y="311011"/>
            <a:ext cx="5181600" cy="707886"/>
          </a:xfrm>
          <a:prstGeom prst="rect">
            <a:avLst/>
          </a:prstGeom>
          <a:noFill/>
        </p:spPr>
        <p:txBody>
          <a:bodyPr wrap="square" rtlCol="0">
            <a:spAutoFit/>
          </a:bodyPr>
          <a:lstStyle/>
          <a:p>
            <a:r>
              <a:rPr lang="en-US" sz="2000" i="1" dirty="0" smtClean="0"/>
              <a:t>Increases genetic variation through recombination of linked alleles. </a:t>
            </a:r>
            <a:endParaRPr lang="en-US" sz="2000"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2025" y="1225411"/>
            <a:ext cx="72199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1001" y="5152886"/>
            <a:ext cx="7637599" cy="1323439"/>
          </a:xfrm>
          <a:prstGeom prst="rect">
            <a:avLst/>
          </a:prstGeom>
          <a:noFill/>
        </p:spPr>
        <p:txBody>
          <a:bodyPr wrap="square" rtlCol="0">
            <a:spAutoFit/>
          </a:bodyPr>
          <a:lstStyle/>
          <a:p>
            <a:r>
              <a:rPr lang="en-US" sz="2000" b="1" dirty="0" smtClean="0"/>
              <a:t>Crossing over </a:t>
            </a:r>
            <a:r>
              <a:rPr lang="en-US" sz="2000" dirty="0" smtClean="0"/>
              <a:t>leads to more </a:t>
            </a:r>
            <a:r>
              <a:rPr lang="en-US" sz="2000" b="1" dirty="0" smtClean="0"/>
              <a:t>variation in gametes</a:t>
            </a:r>
            <a:r>
              <a:rPr lang="en-US" sz="2000" dirty="0" smtClean="0"/>
              <a:t>. </a:t>
            </a:r>
          </a:p>
          <a:p>
            <a:endParaRPr lang="en-US" sz="2000" dirty="0"/>
          </a:p>
          <a:p>
            <a:r>
              <a:rPr lang="en-US" sz="2000" dirty="0" smtClean="0"/>
              <a:t>This is the standard notation for writing genotypes of alleles on linked genes (more of this later when we study 10.2 Inheritance AHL)</a:t>
            </a:r>
            <a:endParaRPr lang="en-US" sz="2000" dirty="0"/>
          </a:p>
        </p:txBody>
      </p:sp>
      <p:sp>
        <p:nvSpPr>
          <p:cNvPr id="8" name="Rectangle 7"/>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3"/>
              </a:rPr>
              <a:t>http</a:t>
            </a:r>
            <a:r>
              <a:rPr lang="en-US" sz="1200" dirty="0">
                <a:hlinkClick r:id="rId3"/>
              </a:rPr>
              <a:t>://www.slideshare.net/gurustip/meiosis-</a:t>
            </a:r>
            <a:r>
              <a:rPr lang="en-US" sz="1200" dirty="0" smtClean="0">
                <a:hlinkClick r:id="rId3"/>
              </a:rPr>
              <a:t>ahl</a:t>
            </a:r>
            <a:endParaRPr lang="en-US" sz="1200" dirty="0"/>
          </a:p>
        </p:txBody>
      </p:sp>
    </p:spTree>
    <p:extLst>
      <p:ext uri="{BB962C8B-B14F-4D97-AF65-F5344CB8AC3E}">
        <p14:creationId xmlns:p14="http://schemas.microsoft.com/office/powerpoint/2010/main" val="265799624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367617"/>
            <a:ext cx="9157856" cy="838200"/>
          </a:xfrm>
          <a:noFill/>
        </p:spPr>
        <p:txBody>
          <a:bodyPr>
            <a:noAutofit/>
          </a:bodyPr>
          <a:lstStyle/>
          <a:p>
            <a:pPr algn="l"/>
            <a:r>
              <a:rPr lang="en-US" sz="3600" b="1" dirty="0" smtClean="0"/>
              <a:t>Gene Linkage  &amp; Recombination</a:t>
            </a:r>
            <a:endParaRPr lang="en-US" sz="3600" b="1" dirty="0"/>
          </a:p>
        </p:txBody>
      </p:sp>
      <p:sp>
        <p:nvSpPr>
          <p:cNvPr id="3" name="TextBox 2"/>
          <p:cNvSpPr txBox="1"/>
          <p:nvPr/>
        </p:nvSpPr>
        <p:spPr>
          <a:xfrm>
            <a:off x="1701135" y="2729817"/>
            <a:ext cx="2185065" cy="1754326"/>
          </a:xfrm>
          <a:prstGeom prst="rect">
            <a:avLst/>
          </a:prstGeom>
          <a:noFill/>
        </p:spPr>
        <p:txBody>
          <a:bodyPr wrap="square" rtlCol="0">
            <a:spAutoFit/>
          </a:bodyPr>
          <a:lstStyle/>
          <a:p>
            <a:r>
              <a:rPr lang="en-US" i="1" dirty="0" smtClean="0">
                <a:solidFill>
                  <a:schemeClr val="accent2"/>
                </a:solidFill>
              </a:rPr>
              <a:t>Crossing-over is more likely to occur between SCN5A and PDCD10 than between PDCD10 and SOX2. </a:t>
            </a:r>
            <a:endParaRPr lang="en-US" i="1" dirty="0">
              <a:solidFill>
                <a:schemeClr val="accent2"/>
              </a:solidFill>
            </a:endParaRPr>
          </a:p>
        </p:txBody>
      </p:sp>
      <p:pic>
        <p:nvPicPr>
          <p:cNvPr id="3074"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863" r="58182" b="3468"/>
          <a:stretch/>
        </p:blipFill>
        <p:spPr bwMode="auto">
          <a:xfrm>
            <a:off x="-1" y="977216"/>
            <a:ext cx="1676401" cy="54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hlinkClick r:id="rId2"/>
          </p:cNvPr>
          <p:cNvSpPr/>
          <p:nvPr/>
        </p:nvSpPr>
        <p:spPr>
          <a:xfrm>
            <a:off x="1457144" y="6072786"/>
            <a:ext cx="3394256" cy="400110"/>
          </a:xfrm>
          <a:prstGeom prst="rect">
            <a:avLst/>
          </a:prstGeom>
        </p:spPr>
        <p:txBody>
          <a:bodyPr wrap="square">
            <a:spAutoFit/>
          </a:bodyPr>
          <a:lstStyle/>
          <a:p>
            <a:r>
              <a:rPr lang="en-US" sz="1000" b="1" dirty="0" smtClean="0"/>
              <a:t>Chromosome 3 from:</a:t>
            </a:r>
          </a:p>
          <a:p>
            <a:r>
              <a:rPr lang="en-US" sz="1000" dirty="0"/>
              <a:t>http://en.wikipedia.org/wiki/Chromosome_3_%28human%29</a:t>
            </a:r>
          </a:p>
        </p:txBody>
      </p:sp>
      <p:cxnSp>
        <p:nvCxnSpPr>
          <p:cNvPr id="5" name="Straight Connector 4"/>
          <p:cNvCxnSpPr/>
          <p:nvPr/>
        </p:nvCxnSpPr>
        <p:spPr>
          <a:xfrm>
            <a:off x="1011382" y="2127144"/>
            <a:ext cx="720436" cy="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52946" y="5729327"/>
            <a:ext cx="720436" cy="0"/>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90254" y="1942479"/>
            <a:ext cx="813043" cy="369332"/>
          </a:xfrm>
          <a:prstGeom prst="rect">
            <a:avLst/>
          </a:prstGeom>
        </p:spPr>
        <p:txBody>
          <a:bodyPr wrap="none">
            <a:spAutoFit/>
          </a:bodyPr>
          <a:lstStyle/>
          <a:p>
            <a:r>
              <a:rPr lang="en-US" dirty="0">
                <a:solidFill>
                  <a:srgbClr val="8B0000"/>
                </a:solidFill>
              </a:rPr>
              <a:t>SCN5A</a:t>
            </a:r>
            <a:endParaRPr lang="en-US" dirty="0"/>
          </a:p>
        </p:txBody>
      </p:sp>
      <p:sp>
        <p:nvSpPr>
          <p:cNvPr id="7" name="Rectangle 6"/>
          <p:cNvSpPr/>
          <p:nvPr/>
        </p:nvSpPr>
        <p:spPr>
          <a:xfrm>
            <a:off x="1648691" y="2194860"/>
            <a:ext cx="1992853" cy="261610"/>
          </a:xfrm>
          <a:prstGeom prst="rect">
            <a:avLst/>
          </a:prstGeom>
        </p:spPr>
        <p:txBody>
          <a:bodyPr wrap="none">
            <a:spAutoFit/>
          </a:bodyPr>
          <a:lstStyle/>
          <a:p>
            <a:r>
              <a:rPr lang="en-US" sz="1100" dirty="0"/>
              <a:t>(voltage-gated sodium channel)</a:t>
            </a:r>
          </a:p>
        </p:txBody>
      </p:sp>
      <p:sp>
        <p:nvSpPr>
          <p:cNvPr id="9" name="Rectangle 8"/>
          <p:cNvSpPr/>
          <p:nvPr/>
        </p:nvSpPr>
        <p:spPr>
          <a:xfrm>
            <a:off x="1727835" y="5022928"/>
            <a:ext cx="946093" cy="369332"/>
          </a:xfrm>
          <a:prstGeom prst="rect">
            <a:avLst/>
          </a:prstGeom>
        </p:spPr>
        <p:txBody>
          <a:bodyPr wrap="none">
            <a:spAutoFit/>
          </a:bodyPr>
          <a:lstStyle/>
          <a:p>
            <a:r>
              <a:rPr lang="en-US" dirty="0">
                <a:solidFill>
                  <a:srgbClr val="8B0000"/>
                </a:solidFill>
              </a:rPr>
              <a:t>PDCD10</a:t>
            </a:r>
          </a:p>
        </p:txBody>
      </p:sp>
      <p:sp>
        <p:nvSpPr>
          <p:cNvPr id="11" name="Rectangle 10"/>
          <p:cNvSpPr/>
          <p:nvPr/>
        </p:nvSpPr>
        <p:spPr>
          <a:xfrm>
            <a:off x="1648691" y="5750108"/>
            <a:ext cx="2430474" cy="261610"/>
          </a:xfrm>
          <a:prstGeom prst="rect">
            <a:avLst/>
          </a:prstGeom>
        </p:spPr>
        <p:txBody>
          <a:bodyPr wrap="none">
            <a:spAutoFit/>
          </a:bodyPr>
          <a:lstStyle/>
          <a:p>
            <a:r>
              <a:rPr lang="en-US" sz="1100" dirty="0">
                <a:solidFill>
                  <a:srgbClr val="000000"/>
                </a:solidFill>
              </a:rPr>
              <a:t>(transcription factor - promoter region)</a:t>
            </a:r>
          </a:p>
        </p:txBody>
      </p:sp>
      <p:sp>
        <p:nvSpPr>
          <p:cNvPr id="12" name="Rectangle 11"/>
          <p:cNvSpPr/>
          <p:nvPr/>
        </p:nvSpPr>
        <p:spPr>
          <a:xfrm>
            <a:off x="1688054" y="5276660"/>
            <a:ext cx="1544012" cy="253916"/>
          </a:xfrm>
          <a:prstGeom prst="rect">
            <a:avLst/>
          </a:prstGeom>
        </p:spPr>
        <p:txBody>
          <a:bodyPr wrap="none">
            <a:spAutoFit/>
          </a:bodyPr>
          <a:lstStyle/>
          <a:p>
            <a:r>
              <a:rPr lang="en-US" sz="1050" dirty="0">
                <a:solidFill>
                  <a:srgbClr val="000000"/>
                </a:solidFill>
              </a:rPr>
              <a:t>(programmed cell death)</a:t>
            </a:r>
          </a:p>
        </p:txBody>
      </p:sp>
      <p:sp>
        <p:nvSpPr>
          <p:cNvPr id="15" name="Rectangle 14"/>
          <p:cNvSpPr/>
          <p:nvPr/>
        </p:nvSpPr>
        <p:spPr>
          <a:xfrm>
            <a:off x="1712786" y="5558515"/>
            <a:ext cx="672748" cy="369332"/>
          </a:xfrm>
          <a:prstGeom prst="rect">
            <a:avLst/>
          </a:prstGeom>
        </p:spPr>
        <p:txBody>
          <a:bodyPr wrap="none">
            <a:spAutoFit/>
          </a:bodyPr>
          <a:lstStyle/>
          <a:p>
            <a:r>
              <a:rPr lang="en-US" dirty="0">
                <a:solidFill>
                  <a:srgbClr val="8B0000"/>
                </a:solidFill>
              </a:rPr>
              <a:t>SOX2</a:t>
            </a:r>
          </a:p>
        </p:txBody>
      </p:sp>
      <p:cxnSp>
        <p:nvCxnSpPr>
          <p:cNvPr id="27" name="Elbow Connector 26"/>
          <p:cNvCxnSpPr/>
          <p:nvPr/>
        </p:nvCxnSpPr>
        <p:spPr>
          <a:xfrm flipV="1">
            <a:off x="1468582" y="5221449"/>
            <a:ext cx="314671" cy="309128"/>
          </a:xfrm>
          <a:prstGeom prst="bentConnector3">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67200" y="1434417"/>
            <a:ext cx="4697004" cy="2062103"/>
          </a:xfrm>
          <a:prstGeom prst="rect">
            <a:avLst/>
          </a:prstGeom>
        </p:spPr>
        <p:txBody>
          <a:bodyPr wrap="square">
            <a:spAutoFit/>
          </a:bodyPr>
          <a:lstStyle/>
          <a:p>
            <a:pPr algn="r"/>
            <a:r>
              <a:rPr lang="en-US" sz="1600" dirty="0">
                <a:solidFill>
                  <a:srgbClr val="000000"/>
                </a:solidFill>
              </a:rPr>
              <a:t>The </a:t>
            </a:r>
            <a:r>
              <a:rPr lang="en-US" sz="1600" dirty="0">
                <a:solidFill>
                  <a:srgbClr val="8B0000"/>
                </a:solidFill>
              </a:rPr>
              <a:t>further apart a pair of alleles</a:t>
            </a:r>
            <a:r>
              <a:rPr lang="en-US" sz="1600" dirty="0">
                <a:solidFill>
                  <a:srgbClr val="000000"/>
                </a:solidFill>
              </a:rPr>
              <a:t> are on a chromosome, the </a:t>
            </a:r>
            <a:r>
              <a:rPr lang="en-US" sz="1600" dirty="0">
                <a:solidFill>
                  <a:srgbClr val="FF6820"/>
                </a:solidFill>
              </a:rPr>
              <a:t>more likely</a:t>
            </a:r>
            <a:r>
              <a:rPr lang="en-US" sz="1600" dirty="0">
                <a:solidFill>
                  <a:srgbClr val="000000"/>
                </a:solidFill>
              </a:rPr>
              <a:t> it is that </a:t>
            </a:r>
            <a:r>
              <a:rPr lang="en-US" sz="1600" dirty="0">
                <a:solidFill>
                  <a:srgbClr val="FF6820"/>
                </a:solidFill>
              </a:rPr>
              <a:t>crossing over may occur</a:t>
            </a:r>
            <a:r>
              <a:rPr lang="en-US" sz="1600" dirty="0">
                <a:solidFill>
                  <a:srgbClr val="000000"/>
                </a:solidFill>
              </a:rPr>
              <a:t> between them - leading to recombination</a:t>
            </a:r>
            <a:r>
              <a:rPr lang="en-US" sz="1600" dirty="0" smtClean="0">
                <a:solidFill>
                  <a:srgbClr val="000000"/>
                </a:solidFill>
              </a:rPr>
              <a:t>.</a:t>
            </a:r>
          </a:p>
          <a:p>
            <a:pPr algn="r"/>
            <a:endParaRPr lang="en-US" sz="1600" dirty="0" smtClean="0">
              <a:solidFill>
                <a:srgbClr val="000000"/>
              </a:solidFill>
            </a:endParaRPr>
          </a:p>
          <a:p>
            <a:pPr algn="r"/>
            <a:r>
              <a:rPr lang="en-US" sz="1600" dirty="0" smtClean="0">
                <a:solidFill>
                  <a:srgbClr val="000000"/>
                </a:solidFill>
              </a:rPr>
              <a:t>Knowing this, researchers can map the position of genes on a chromosome based on the frequency of recombination between gene pairs: the further apart they are, the more often they cross over.  </a:t>
            </a:r>
            <a:endParaRPr lang="en-US" sz="1600" dirty="0"/>
          </a:p>
        </p:txBody>
      </p:sp>
      <p:cxnSp>
        <p:nvCxnSpPr>
          <p:cNvPr id="43" name="Straight Connector 42"/>
          <p:cNvCxnSpPr/>
          <p:nvPr/>
        </p:nvCxnSpPr>
        <p:spPr>
          <a:xfrm>
            <a:off x="6858000" y="735915"/>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01000" y="888315"/>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735915"/>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888315"/>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24800" y="735915"/>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620000" y="735915"/>
            <a:ext cx="304800" cy="152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48724" y="3592323"/>
            <a:ext cx="4018552" cy="286120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ctangle 55">
            <a:hlinkClick r:id="rId4"/>
          </p:cNvPr>
          <p:cNvSpPr/>
          <p:nvPr/>
        </p:nvSpPr>
        <p:spPr>
          <a:xfrm>
            <a:off x="4892176" y="6472896"/>
            <a:ext cx="4038600" cy="400110"/>
          </a:xfrm>
          <a:prstGeom prst="rect">
            <a:avLst/>
          </a:prstGeom>
        </p:spPr>
        <p:txBody>
          <a:bodyPr wrap="square">
            <a:spAutoFit/>
          </a:bodyPr>
          <a:lstStyle/>
          <a:p>
            <a:r>
              <a:rPr lang="en-US" sz="1000" dirty="0" smtClean="0"/>
              <a:t>Animation and quiz from:</a:t>
            </a:r>
          </a:p>
          <a:p>
            <a:r>
              <a:rPr lang="en-US" sz="1000" dirty="0"/>
              <a:t>http://www.csuchico.edu/~jbell/Biol207/animations/recombination.html</a:t>
            </a:r>
          </a:p>
        </p:txBody>
      </p:sp>
      <p:sp>
        <p:nvSpPr>
          <p:cNvPr id="29"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30" name="Picture 29">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168152317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369332"/>
            <a:ext cx="6414656" cy="838200"/>
          </a:xfrm>
          <a:noFill/>
        </p:spPr>
        <p:txBody>
          <a:bodyPr>
            <a:noAutofit/>
          </a:bodyPr>
          <a:lstStyle/>
          <a:p>
            <a:pPr algn="l"/>
            <a:r>
              <a:rPr lang="en-US" sz="3600" b="1" dirty="0" smtClean="0"/>
              <a:t>Gene Linkage  &amp; Recombination</a:t>
            </a:r>
            <a:endParaRPr lang="en-US" sz="3600" b="1" dirty="0"/>
          </a:p>
        </p:txBody>
      </p:sp>
      <p:cxnSp>
        <p:nvCxnSpPr>
          <p:cNvPr id="43" name="Straight Connector 42"/>
          <p:cNvCxnSpPr/>
          <p:nvPr/>
        </p:nvCxnSpPr>
        <p:spPr>
          <a:xfrm>
            <a:off x="6858000" y="737630"/>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01000" y="890030"/>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737630"/>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890030"/>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24800" y="737630"/>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620000" y="737630"/>
            <a:ext cx="304800" cy="152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2425" y="2454771"/>
            <a:ext cx="8334375" cy="523220"/>
          </a:xfrm>
          <a:prstGeom prst="rect">
            <a:avLst/>
          </a:prstGeom>
          <a:noFill/>
        </p:spPr>
        <p:txBody>
          <a:bodyPr wrap="square" rtlCol="0">
            <a:spAutoFit/>
          </a:bodyPr>
          <a:lstStyle/>
          <a:p>
            <a:r>
              <a:rPr lang="en-US" sz="2800" dirty="0" err="1" smtClean="0">
                <a:solidFill>
                  <a:srgbClr val="000000"/>
                </a:solidFill>
              </a:rPr>
              <a:t>CcWw</a:t>
            </a:r>
            <a:r>
              <a:rPr lang="en-US" sz="2800" dirty="0" smtClean="0">
                <a:solidFill>
                  <a:srgbClr val="000000"/>
                </a:solidFill>
              </a:rPr>
              <a:t>      </a:t>
            </a:r>
            <a:r>
              <a:rPr lang="en-US" sz="2800" dirty="0" err="1" smtClean="0">
                <a:solidFill>
                  <a:srgbClr val="000000"/>
                </a:solidFill>
              </a:rPr>
              <a:t>CCWw</a:t>
            </a:r>
            <a:r>
              <a:rPr lang="en-US" sz="2800" dirty="0" smtClean="0">
                <a:solidFill>
                  <a:srgbClr val="000000"/>
                </a:solidFill>
              </a:rPr>
              <a:t>      </a:t>
            </a:r>
            <a:r>
              <a:rPr lang="en-US" sz="2800" dirty="0" err="1" smtClean="0">
                <a:solidFill>
                  <a:srgbClr val="000000"/>
                </a:solidFill>
              </a:rPr>
              <a:t>CcWW</a:t>
            </a:r>
            <a:r>
              <a:rPr lang="en-US" sz="2800" dirty="0" smtClean="0">
                <a:solidFill>
                  <a:srgbClr val="000000"/>
                </a:solidFill>
              </a:rPr>
              <a:t>      CCWW     </a:t>
            </a:r>
            <a:r>
              <a:rPr lang="en-US" sz="2800" dirty="0" err="1" smtClean="0">
                <a:solidFill>
                  <a:srgbClr val="000000"/>
                </a:solidFill>
              </a:rPr>
              <a:t>CCww</a:t>
            </a:r>
            <a:r>
              <a:rPr lang="en-US" sz="2800" dirty="0" smtClean="0">
                <a:solidFill>
                  <a:srgbClr val="000000"/>
                </a:solidFill>
              </a:rPr>
              <a:t>      </a:t>
            </a:r>
            <a:r>
              <a:rPr lang="en-US" sz="2800" dirty="0" err="1" smtClean="0">
                <a:solidFill>
                  <a:srgbClr val="000000"/>
                </a:solidFill>
              </a:rPr>
              <a:t>ccWW</a:t>
            </a:r>
            <a:endParaRPr lang="en-US" sz="2800" dirty="0">
              <a:solidFill>
                <a:srgbClr val="000000"/>
              </a:solidFill>
            </a:endParaRPr>
          </a:p>
        </p:txBody>
      </p:sp>
      <p:sp>
        <p:nvSpPr>
          <p:cNvPr id="35" name="TextBox 34"/>
          <p:cNvSpPr txBox="1"/>
          <p:nvPr/>
        </p:nvSpPr>
        <p:spPr>
          <a:xfrm>
            <a:off x="6477000" y="1207532"/>
            <a:ext cx="2178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C = </a:t>
            </a:r>
            <a:r>
              <a:rPr lang="en-US" sz="1400" dirty="0" err="1" smtClean="0">
                <a:solidFill>
                  <a:schemeClr val="accent4"/>
                </a:solidFill>
              </a:rPr>
              <a:t>coloured</a:t>
            </a:r>
            <a:r>
              <a:rPr lang="en-US" sz="1400" dirty="0" smtClean="0">
                <a:solidFill>
                  <a:schemeClr val="accent4"/>
                </a:solidFill>
              </a:rPr>
              <a:t>   c = no </a:t>
            </a:r>
            <a:r>
              <a:rPr lang="en-US" sz="1400" dirty="0" err="1" smtClean="0">
                <a:solidFill>
                  <a:schemeClr val="accent4"/>
                </a:solidFill>
              </a:rPr>
              <a:t>colour</a:t>
            </a:r>
            <a:endParaRPr lang="en-US" sz="1400" dirty="0" smtClean="0">
              <a:solidFill>
                <a:schemeClr val="accent4"/>
              </a:solidFill>
            </a:endParaRPr>
          </a:p>
          <a:p>
            <a:r>
              <a:rPr lang="en-US" sz="1400" dirty="0" smtClean="0">
                <a:solidFill>
                  <a:schemeClr val="accent6">
                    <a:lumMod val="50000"/>
                  </a:schemeClr>
                </a:solidFill>
              </a:rPr>
              <a:t>W = waxy       w = not waxy</a:t>
            </a:r>
          </a:p>
        </p:txBody>
      </p:sp>
      <p:sp>
        <p:nvSpPr>
          <p:cNvPr id="75" name="TextBox 74"/>
          <p:cNvSpPr txBox="1"/>
          <p:nvPr/>
        </p:nvSpPr>
        <p:spPr>
          <a:xfrm>
            <a:off x="279994" y="1131332"/>
            <a:ext cx="5816006" cy="1323439"/>
          </a:xfrm>
          <a:prstGeom prst="rect">
            <a:avLst/>
          </a:prstGeom>
          <a:noFill/>
        </p:spPr>
        <p:txBody>
          <a:bodyPr wrap="square" rtlCol="0">
            <a:spAutoFit/>
          </a:bodyPr>
          <a:lstStyle/>
          <a:p>
            <a:r>
              <a:rPr lang="en-US" sz="1600" dirty="0"/>
              <a:t>The genes for kernel </a:t>
            </a:r>
            <a:r>
              <a:rPr lang="en-US" sz="1600" dirty="0" err="1"/>
              <a:t>colour</a:t>
            </a:r>
            <a:r>
              <a:rPr lang="en-US" sz="1600" dirty="0"/>
              <a:t> and waxiness are linked in the corn plant (</a:t>
            </a:r>
            <a:r>
              <a:rPr lang="en-US" sz="1600" i="1" dirty="0" err="1"/>
              <a:t>Zea</a:t>
            </a:r>
            <a:r>
              <a:rPr lang="en-US" sz="1600" i="1" dirty="0"/>
              <a:t> mays</a:t>
            </a:r>
            <a:r>
              <a:rPr lang="en-US" sz="1600" dirty="0"/>
              <a:t>). In a cross between a plant that is  homozygous dominant at both loci with a plant that is heterozygous at both loci, identify the following genotypes as</a:t>
            </a:r>
            <a:r>
              <a:rPr lang="en-US" sz="1600" dirty="0" smtClean="0"/>
              <a:t>:</a:t>
            </a:r>
          </a:p>
          <a:p>
            <a:r>
              <a:rPr lang="en-US" sz="1600" dirty="0" smtClean="0">
                <a:solidFill>
                  <a:srgbClr val="0000FF"/>
                </a:solidFill>
              </a:rPr>
              <a:t>                 a</a:t>
            </a:r>
            <a:r>
              <a:rPr lang="en-US" sz="1600" dirty="0">
                <a:solidFill>
                  <a:srgbClr val="0000FF"/>
                </a:solidFill>
              </a:rPr>
              <a:t>: </a:t>
            </a:r>
            <a:r>
              <a:rPr lang="en-US" sz="1600" dirty="0" smtClean="0">
                <a:solidFill>
                  <a:srgbClr val="0000FF"/>
                </a:solidFill>
              </a:rPr>
              <a:t>regular</a:t>
            </a:r>
            <a:r>
              <a:rPr lang="en-US" sz="1600" dirty="0" smtClean="0">
                <a:solidFill>
                  <a:srgbClr val="000000"/>
                </a:solidFill>
              </a:rPr>
              <a:t>          </a:t>
            </a:r>
            <a:r>
              <a:rPr lang="en-US" sz="1600" dirty="0" smtClean="0">
                <a:solidFill>
                  <a:srgbClr val="009300"/>
                </a:solidFill>
              </a:rPr>
              <a:t>b:recombinants</a:t>
            </a:r>
            <a:r>
              <a:rPr lang="en-US" sz="1600" dirty="0" smtClean="0">
                <a:solidFill>
                  <a:srgbClr val="000000"/>
                </a:solidFill>
              </a:rPr>
              <a:t>        </a:t>
            </a:r>
            <a:r>
              <a:rPr lang="en-US" sz="1600" dirty="0" smtClean="0">
                <a:solidFill>
                  <a:srgbClr val="FF0000"/>
                </a:solidFill>
              </a:rPr>
              <a:t>c</a:t>
            </a:r>
            <a:r>
              <a:rPr lang="en-US" sz="1600" dirty="0">
                <a:solidFill>
                  <a:srgbClr val="FF0000"/>
                </a:solidFill>
              </a:rPr>
              <a:t>: impossible</a:t>
            </a:r>
            <a:endParaRPr lang="en-US" sz="1600" dirty="0">
              <a:solidFill>
                <a:schemeClr val="accent2"/>
              </a:solidFill>
            </a:endParaRPr>
          </a:p>
        </p:txBody>
      </p:sp>
      <p:sp>
        <p:nvSpPr>
          <p:cNvPr id="46"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40" name="Picture 39">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278534450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369332"/>
            <a:ext cx="6414656" cy="838200"/>
          </a:xfrm>
          <a:noFill/>
        </p:spPr>
        <p:txBody>
          <a:bodyPr>
            <a:noAutofit/>
          </a:bodyPr>
          <a:lstStyle/>
          <a:p>
            <a:pPr algn="l"/>
            <a:r>
              <a:rPr lang="en-US" sz="3600" b="1" dirty="0" smtClean="0"/>
              <a:t>Gene Linkage  &amp; Recombination</a:t>
            </a:r>
            <a:endParaRPr lang="en-US" sz="3600" b="1" dirty="0"/>
          </a:p>
        </p:txBody>
      </p:sp>
      <p:cxnSp>
        <p:nvCxnSpPr>
          <p:cNvPr id="43" name="Straight Connector 42"/>
          <p:cNvCxnSpPr/>
          <p:nvPr/>
        </p:nvCxnSpPr>
        <p:spPr>
          <a:xfrm>
            <a:off x="6858000" y="737630"/>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01000" y="890030"/>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737630"/>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890030"/>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24800" y="737630"/>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620000" y="737630"/>
            <a:ext cx="304800" cy="152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2425" y="2454771"/>
            <a:ext cx="8334375" cy="523220"/>
          </a:xfrm>
          <a:prstGeom prst="rect">
            <a:avLst/>
          </a:prstGeom>
          <a:noFill/>
        </p:spPr>
        <p:txBody>
          <a:bodyPr wrap="square" rtlCol="0">
            <a:spAutoFit/>
          </a:bodyPr>
          <a:lstStyle/>
          <a:p>
            <a:r>
              <a:rPr lang="en-US" sz="2800" dirty="0" err="1" smtClean="0">
                <a:solidFill>
                  <a:srgbClr val="0070C0"/>
                </a:solidFill>
              </a:rPr>
              <a:t>CcWw</a:t>
            </a:r>
            <a:r>
              <a:rPr lang="en-US" sz="2800" dirty="0" smtClean="0">
                <a:solidFill>
                  <a:srgbClr val="0070C0"/>
                </a:solidFill>
              </a:rPr>
              <a:t> </a:t>
            </a:r>
            <a:r>
              <a:rPr lang="en-US" sz="2800" dirty="0" smtClean="0"/>
              <a:t>     </a:t>
            </a:r>
            <a:r>
              <a:rPr lang="en-US" sz="2800" dirty="0" err="1" smtClean="0">
                <a:solidFill>
                  <a:srgbClr val="00B050"/>
                </a:solidFill>
              </a:rPr>
              <a:t>CCWw</a:t>
            </a:r>
            <a:r>
              <a:rPr lang="en-US" sz="2800" dirty="0" smtClean="0">
                <a:solidFill>
                  <a:srgbClr val="00B050"/>
                </a:solidFill>
              </a:rPr>
              <a:t>      </a:t>
            </a:r>
            <a:r>
              <a:rPr lang="en-US" sz="2800" dirty="0" err="1" smtClean="0">
                <a:solidFill>
                  <a:srgbClr val="00B050"/>
                </a:solidFill>
              </a:rPr>
              <a:t>CcWW</a:t>
            </a:r>
            <a:r>
              <a:rPr lang="en-US" sz="2800" dirty="0" smtClean="0"/>
              <a:t>      </a:t>
            </a:r>
            <a:r>
              <a:rPr lang="en-US" sz="2800" dirty="0" smtClean="0">
                <a:solidFill>
                  <a:srgbClr val="0070C0"/>
                </a:solidFill>
              </a:rPr>
              <a:t>CCWW</a:t>
            </a:r>
            <a:r>
              <a:rPr lang="en-US" sz="2800" dirty="0" smtClean="0"/>
              <a:t>     </a:t>
            </a:r>
            <a:r>
              <a:rPr lang="en-US" sz="2800" dirty="0" err="1" smtClean="0">
                <a:solidFill>
                  <a:srgbClr val="FF0000"/>
                </a:solidFill>
              </a:rPr>
              <a:t>CCww</a:t>
            </a:r>
            <a:r>
              <a:rPr lang="en-US" sz="2800" dirty="0" smtClean="0"/>
              <a:t>      </a:t>
            </a:r>
            <a:r>
              <a:rPr lang="en-US" sz="2800" dirty="0" err="1" smtClean="0">
                <a:solidFill>
                  <a:srgbClr val="FF0000"/>
                </a:solidFill>
              </a:rPr>
              <a:t>ccWW</a:t>
            </a:r>
            <a:endParaRPr lang="en-US" sz="2800" dirty="0">
              <a:solidFill>
                <a:srgbClr val="FF0000"/>
              </a:solidFill>
            </a:endParaRPr>
          </a:p>
        </p:txBody>
      </p:sp>
      <p:sp>
        <p:nvSpPr>
          <p:cNvPr id="35" name="TextBox 34"/>
          <p:cNvSpPr txBox="1"/>
          <p:nvPr/>
        </p:nvSpPr>
        <p:spPr>
          <a:xfrm>
            <a:off x="6477000" y="1207532"/>
            <a:ext cx="2178612" cy="738664"/>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sz="1400" b="1" dirty="0" smtClean="0"/>
              <a:t>Key to alleles:</a:t>
            </a:r>
          </a:p>
          <a:p>
            <a:r>
              <a:rPr lang="en-US" sz="1400" dirty="0" smtClean="0">
                <a:solidFill>
                  <a:schemeClr val="accent4"/>
                </a:solidFill>
              </a:rPr>
              <a:t>C = </a:t>
            </a:r>
            <a:r>
              <a:rPr lang="en-US" sz="1400" dirty="0" err="1" smtClean="0">
                <a:solidFill>
                  <a:schemeClr val="accent4"/>
                </a:solidFill>
              </a:rPr>
              <a:t>coloured</a:t>
            </a:r>
            <a:r>
              <a:rPr lang="en-US" sz="1400" dirty="0" smtClean="0">
                <a:solidFill>
                  <a:schemeClr val="accent4"/>
                </a:solidFill>
              </a:rPr>
              <a:t>   c = no </a:t>
            </a:r>
            <a:r>
              <a:rPr lang="en-US" sz="1400" dirty="0" err="1" smtClean="0">
                <a:solidFill>
                  <a:schemeClr val="accent4"/>
                </a:solidFill>
              </a:rPr>
              <a:t>colour</a:t>
            </a:r>
            <a:endParaRPr lang="en-US" sz="1400" dirty="0" smtClean="0">
              <a:solidFill>
                <a:schemeClr val="accent4"/>
              </a:solidFill>
            </a:endParaRPr>
          </a:p>
          <a:p>
            <a:r>
              <a:rPr lang="en-US" sz="1400" dirty="0" smtClean="0">
                <a:solidFill>
                  <a:schemeClr val="accent6">
                    <a:lumMod val="50000"/>
                  </a:schemeClr>
                </a:solidFill>
              </a:rPr>
              <a:t>W = waxy       w = not waxy</a:t>
            </a:r>
          </a:p>
        </p:txBody>
      </p:sp>
      <p:graphicFrame>
        <p:nvGraphicFramePr>
          <p:cNvPr id="36" name="Table 35"/>
          <p:cNvGraphicFramePr>
            <a:graphicFrameLocks noGrp="1"/>
          </p:cNvGraphicFramePr>
          <p:nvPr>
            <p:extLst>
              <p:ext uri="{D42A27DB-BD31-4B8C-83A1-F6EECF244321}">
                <p14:modId xmlns:p14="http://schemas.microsoft.com/office/powerpoint/2010/main" val="2077499869"/>
              </p:ext>
            </p:extLst>
          </p:nvPr>
        </p:nvGraphicFramePr>
        <p:xfrm>
          <a:off x="1262503" y="4969074"/>
          <a:ext cx="6291103" cy="9362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92249"/>
                <a:gridCol w="1217256"/>
                <a:gridCol w="1293866"/>
                <a:gridCol w="1293866"/>
                <a:gridCol w="1293866"/>
              </a:tblGrid>
              <a:tr h="481809">
                <a:tc>
                  <a:txBody>
                    <a:bodyPr/>
                    <a:lstStyle/>
                    <a:p>
                      <a:pPr algn="ctr"/>
                      <a:r>
                        <a:rPr lang="en-US" sz="1200" dirty="0" smtClean="0">
                          <a:solidFill>
                            <a:schemeClr val="tx1"/>
                          </a:solidFill>
                        </a:rPr>
                        <a:t>Possible </a:t>
                      </a:r>
                    </a:p>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u="sng" dirty="0" smtClean="0">
                          <a:solidFill>
                            <a:schemeClr val="accent4"/>
                          </a:solidFill>
                        </a:rPr>
                        <a:t>C</a:t>
                      </a:r>
                      <a:r>
                        <a:rPr lang="en-US" sz="2400" u="sng" baseline="0" dirty="0" smtClean="0">
                          <a:solidFill>
                            <a:schemeClr val="accent4"/>
                          </a:solidFill>
                        </a:rPr>
                        <a:t>   W</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c</a:t>
                      </a:r>
                      <a:r>
                        <a:rPr lang="en-US" sz="2400" u="sng" baseline="0" dirty="0" smtClean="0">
                          <a:solidFill>
                            <a:schemeClr val="accent4"/>
                          </a:solidFill>
                        </a:rPr>
                        <a:t>    w</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C   w</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u="sng" dirty="0" smtClean="0">
                          <a:solidFill>
                            <a:schemeClr val="accent4"/>
                          </a:solidFill>
                        </a:rPr>
                        <a:t>c   W</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54432">
                <a:tc>
                  <a:txBody>
                    <a:bodyPr/>
                    <a:lstStyle/>
                    <a:p>
                      <a:pPr algn="ctr"/>
                      <a:r>
                        <a:rPr lang="en-US" sz="2000" b="1" dirty="0" smtClean="0">
                          <a:solidFill>
                            <a:schemeClr val="tx1"/>
                          </a:solidFill>
                        </a:rPr>
                        <a:t>All</a:t>
                      </a:r>
                      <a:r>
                        <a:rPr lang="en-US" sz="2000" b="1" baseline="0" dirty="0" smtClean="0">
                          <a:solidFill>
                            <a:schemeClr val="tx1"/>
                          </a:solidFill>
                        </a:rPr>
                        <a:t> </a:t>
                      </a:r>
                      <a:r>
                        <a:rPr lang="en-US" sz="2000" b="1" u="sng" baseline="0" dirty="0" smtClean="0">
                          <a:solidFill>
                            <a:schemeClr val="accent4"/>
                          </a:solidFill>
                        </a:rPr>
                        <a:t>C   W</a:t>
                      </a:r>
                      <a:endParaRPr lang="en-US" sz="2000" b="1" u="sng" dirty="0" smtClean="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dirty="0" smtClean="0">
                          <a:solidFill>
                            <a:srgbClr val="0070C0"/>
                          </a:solidFill>
                        </a:rPr>
                        <a:t>CCWW</a:t>
                      </a:r>
                      <a:endParaRPr lang="en-US" dirty="0">
                        <a:solidFill>
                          <a:srgbClr val="0070C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solidFill>
                            <a:srgbClr val="0070C0"/>
                          </a:solidFill>
                        </a:rPr>
                        <a:t>CcWw</a:t>
                      </a:r>
                      <a:endParaRPr lang="en-US" dirty="0">
                        <a:solidFill>
                          <a:srgbClr val="0070C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solidFill>
                            <a:srgbClr val="00B050"/>
                          </a:solidFill>
                        </a:rPr>
                        <a:t>CCWw</a:t>
                      </a:r>
                      <a:endParaRPr lang="en-US"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err="1" smtClean="0">
                          <a:solidFill>
                            <a:srgbClr val="00B050"/>
                          </a:solidFill>
                        </a:rPr>
                        <a:t>CcWW</a:t>
                      </a:r>
                      <a:endParaRPr lang="en-US" dirty="0">
                        <a:solidFill>
                          <a:srgbClr val="00B05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7" name="Left Brace 36"/>
          <p:cNvSpPr/>
          <p:nvPr/>
        </p:nvSpPr>
        <p:spPr>
          <a:xfrm rot="5400000">
            <a:off x="3534404" y="3487553"/>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rot="5400000">
            <a:off x="6075080" y="3464662"/>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2764560" y="4013572"/>
            <a:ext cx="1922316" cy="584775"/>
          </a:xfrm>
          <a:prstGeom prst="rect">
            <a:avLst/>
          </a:prstGeom>
          <a:noFill/>
        </p:spPr>
        <p:txBody>
          <a:bodyPr wrap="square" rtlCol="0">
            <a:spAutoFit/>
          </a:bodyPr>
          <a:lstStyle/>
          <a:p>
            <a:pPr algn="ctr"/>
            <a:r>
              <a:rPr lang="en-US" sz="1600" i="1" dirty="0" smtClean="0"/>
              <a:t>Regular gametes</a:t>
            </a:r>
          </a:p>
          <a:p>
            <a:pPr algn="ctr"/>
            <a:r>
              <a:rPr lang="en-US" sz="1600" i="1" dirty="0" smtClean="0"/>
              <a:t>(majority)</a:t>
            </a:r>
            <a:endParaRPr lang="en-US" sz="1600" i="1" dirty="0"/>
          </a:p>
        </p:txBody>
      </p:sp>
      <p:sp>
        <p:nvSpPr>
          <p:cNvPr id="42" name="TextBox 41"/>
          <p:cNvSpPr txBox="1"/>
          <p:nvPr/>
        </p:nvSpPr>
        <p:spPr>
          <a:xfrm>
            <a:off x="5000239" y="4026187"/>
            <a:ext cx="2490549" cy="584775"/>
          </a:xfrm>
          <a:prstGeom prst="rect">
            <a:avLst/>
          </a:prstGeom>
          <a:noFill/>
        </p:spPr>
        <p:txBody>
          <a:bodyPr wrap="square" rtlCol="0">
            <a:spAutoFit/>
          </a:bodyPr>
          <a:lstStyle/>
          <a:p>
            <a:pPr algn="ctr"/>
            <a:r>
              <a:rPr lang="en-US" sz="1600" i="1" dirty="0" smtClean="0"/>
              <a:t>Recombinant gametes</a:t>
            </a:r>
          </a:p>
          <a:p>
            <a:pPr algn="ctr"/>
            <a:r>
              <a:rPr lang="en-US" sz="1600" i="1" dirty="0" smtClean="0"/>
              <a:t>(small number)</a:t>
            </a:r>
            <a:endParaRPr lang="en-US" sz="1600" i="1" dirty="0"/>
          </a:p>
        </p:txBody>
      </p:sp>
      <p:cxnSp>
        <p:nvCxnSpPr>
          <p:cNvPr id="44" name="Straight Connector 43"/>
          <p:cNvCxnSpPr/>
          <p:nvPr/>
        </p:nvCxnSpPr>
        <p:spPr>
          <a:xfrm>
            <a:off x="5326495" y="3548761"/>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69495" y="3701161"/>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88495" y="3548761"/>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26495" y="3701161"/>
            <a:ext cx="762000"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93295" y="3548761"/>
            <a:ext cx="762000"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6088495" y="3548761"/>
            <a:ext cx="304800" cy="15240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32999" y="3543128"/>
            <a:ext cx="122439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2999" y="3695528"/>
            <a:ext cx="1224395"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23193" y="3192330"/>
            <a:ext cx="309995" cy="369332"/>
          </a:xfrm>
          <a:prstGeom prst="rect">
            <a:avLst/>
          </a:prstGeom>
          <a:noFill/>
        </p:spPr>
        <p:txBody>
          <a:bodyPr wrap="square" rtlCol="0">
            <a:spAutoFit/>
          </a:bodyPr>
          <a:lstStyle/>
          <a:p>
            <a:r>
              <a:rPr lang="en-US" b="1" dirty="0" smtClean="0">
                <a:solidFill>
                  <a:srgbClr val="00B0F0"/>
                </a:solidFill>
              </a:rPr>
              <a:t>C</a:t>
            </a:r>
            <a:endParaRPr lang="en-US" b="1" dirty="0">
              <a:solidFill>
                <a:srgbClr val="00B0F0"/>
              </a:solidFill>
            </a:endParaRPr>
          </a:p>
        </p:txBody>
      </p:sp>
      <p:sp>
        <p:nvSpPr>
          <p:cNvPr id="11" name="TextBox 10"/>
          <p:cNvSpPr txBox="1"/>
          <p:nvPr/>
        </p:nvSpPr>
        <p:spPr>
          <a:xfrm>
            <a:off x="3952594" y="3192330"/>
            <a:ext cx="228600" cy="369332"/>
          </a:xfrm>
          <a:prstGeom prst="rect">
            <a:avLst/>
          </a:prstGeom>
          <a:noFill/>
        </p:spPr>
        <p:txBody>
          <a:bodyPr wrap="square" rtlCol="0">
            <a:spAutoFit/>
          </a:bodyPr>
          <a:lstStyle/>
          <a:p>
            <a:r>
              <a:rPr lang="en-US" b="1" dirty="0" smtClean="0">
                <a:solidFill>
                  <a:srgbClr val="00B0F0"/>
                </a:solidFill>
              </a:rPr>
              <a:t>W</a:t>
            </a:r>
            <a:endParaRPr lang="en-US" b="1" dirty="0">
              <a:solidFill>
                <a:srgbClr val="00B0F0"/>
              </a:solidFill>
            </a:endParaRPr>
          </a:p>
        </p:txBody>
      </p:sp>
      <p:sp>
        <p:nvSpPr>
          <p:cNvPr id="60" name="TextBox 59"/>
          <p:cNvSpPr txBox="1"/>
          <p:nvPr/>
        </p:nvSpPr>
        <p:spPr>
          <a:xfrm>
            <a:off x="3033295" y="3581228"/>
            <a:ext cx="309995" cy="369332"/>
          </a:xfrm>
          <a:prstGeom prst="rect">
            <a:avLst/>
          </a:prstGeom>
          <a:noFill/>
        </p:spPr>
        <p:txBody>
          <a:bodyPr wrap="square" rtlCol="0">
            <a:spAutoFit/>
          </a:bodyPr>
          <a:lstStyle/>
          <a:p>
            <a:r>
              <a:rPr lang="en-US" dirty="0" smtClean="0">
                <a:solidFill>
                  <a:srgbClr val="00B050"/>
                </a:solidFill>
              </a:rPr>
              <a:t>c</a:t>
            </a:r>
            <a:endParaRPr lang="en-US" dirty="0">
              <a:solidFill>
                <a:srgbClr val="00B050"/>
              </a:solidFill>
            </a:endParaRPr>
          </a:p>
        </p:txBody>
      </p:sp>
      <p:sp>
        <p:nvSpPr>
          <p:cNvPr id="61" name="TextBox 60"/>
          <p:cNvSpPr txBox="1"/>
          <p:nvPr/>
        </p:nvSpPr>
        <p:spPr>
          <a:xfrm>
            <a:off x="4028794" y="3605968"/>
            <a:ext cx="228600" cy="369332"/>
          </a:xfrm>
          <a:prstGeom prst="rect">
            <a:avLst/>
          </a:prstGeom>
          <a:noFill/>
        </p:spPr>
        <p:txBody>
          <a:bodyPr wrap="square" rtlCol="0">
            <a:spAutoFit/>
          </a:bodyPr>
          <a:lstStyle/>
          <a:p>
            <a:r>
              <a:rPr lang="en-US" dirty="0" smtClean="0">
                <a:solidFill>
                  <a:srgbClr val="00B050"/>
                </a:solidFill>
              </a:rPr>
              <a:t>w</a:t>
            </a:r>
            <a:endParaRPr lang="en-US" dirty="0">
              <a:solidFill>
                <a:srgbClr val="00B050"/>
              </a:solidFill>
            </a:endParaRPr>
          </a:p>
        </p:txBody>
      </p:sp>
      <p:sp>
        <p:nvSpPr>
          <p:cNvPr id="62" name="TextBox 61"/>
          <p:cNvSpPr txBox="1"/>
          <p:nvPr/>
        </p:nvSpPr>
        <p:spPr>
          <a:xfrm>
            <a:off x="5301095" y="3191384"/>
            <a:ext cx="309995" cy="369332"/>
          </a:xfrm>
          <a:prstGeom prst="rect">
            <a:avLst/>
          </a:prstGeom>
          <a:noFill/>
        </p:spPr>
        <p:txBody>
          <a:bodyPr wrap="square" rtlCol="0">
            <a:spAutoFit/>
          </a:bodyPr>
          <a:lstStyle/>
          <a:p>
            <a:r>
              <a:rPr lang="en-US" b="1" dirty="0" smtClean="0">
                <a:solidFill>
                  <a:srgbClr val="00B0F0"/>
                </a:solidFill>
              </a:rPr>
              <a:t>C</a:t>
            </a:r>
            <a:endParaRPr lang="en-US" b="1" dirty="0">
              <a:solidFill>
                <a:srgbClr val="00B0F0"/>
              </a:solidFill>
            </a:endParaRPr>
          </a:p>
        </p:txBody>
      </p:sp>
      <p:sp>
        <p:nvSpPr>
          <p:cNvPr id="63" name="TextBox 62"/>
          <p:cNvSpPr txBox="1"/>
          <p:nvPr/>
        </p:nvSpPr>
        <p:spPr>
          <a:xfrm>
            <a:off x="6913995" y="3663061"/>
            <a:ext cx="228600" cy="369332"/>
          </a:xfrm>
          <a:prstGeom prst="rect">
            <a:avLst/>
          </a:prstGeom>
          <a:noFill/>
        </p:spPr>
        <p:txBody>
          <a:bodyPr wrap="square" rtlCol="0">
            <a:spAutoFit/>
          </a:bodyPr>
          <a:lstStyle/>
          <a:p>
            <a:r>
              <a:rPr lang="en-US" b="1" dirty="0" smtClean="0">
                <a:solidFill>
                  <a:srgbClr val="00B0F0"/>
                </a:solidFill>
              </a:rPr>
              <a:t>W</a:t>
            </a:r>
            <a:endParaRPr lang="en-US" b="1" dirty="0">
              <a:solidFill>
                <a:srgbClr val="00B0F0"/>
              </a:solidFill>
            </a:endParaRPr>
          </a:p>
        </p:txBody>
      </p:sp>
      <p:sp>
        <p:nvSpPr>
          <p:cNvPr id="64" name="TextBox 63"/>
          <p:cNvSpPr txBox="1"/>
          <p:nvPr/>
        </p:nvSpPr>
        <p:spPr>
          <a:xfrm>
            <a:off x="5338898" y="3659578"/>
            <a:ext cx="309995" cy="369332"/>
          </a:xfrm>
          <a:prstGeom prst="rect">
            <a:avLst/>
          </a:prstGeom>
          <a:noFill/>
        </p:spPr>
        <p:txBody>
          <a:bodyPr wrap="square" rtlCol="0">
            <a:spAutoFit/>
          </a:bodyPr>
          <a:lstStyle/>
          <a:p>
            <a:r>
              <a:rPr lang="en-US" dirty="0" smtClean="0">
                <a:solidFill>
                  <a:srgbClr val="00B050"/>
                </a:solidFill>
              </a:rPr>
              <a:t>c</a:t>
            </a:r>
            <a:endParaRPr lang="en-US" dirty="0">
              <a:solidFill>
                <a:srgbClr val="00B050"/>
              </a:solidFill>
            </a:endParaRPr>
          </a:p>
        </p:txBody>
      </p:sp>
      <p:sp>
        <p:nvSpPr>
          <p:cNvPr id="65" name="TextBox 64"/>
          <p:cNvSpPr txBox="1"/>
          <p:nvPr/>
        </p:nvSpPr>
        <p:spPr>
          <a:xfrm>
            <a:off x="6926695" y="3198909"/>
            <a:ext cx="228600" cy="369332"/>
          </a:xfrm>
          <a:prstGeom prst="rect">
            <a:avLst/>
          </a:prstGeom>
          <a:noFill/>
        </p:spPr>
        <p:txBody>
          <a:bodyPr wrap="square" rtlCol="0">
            <a:spAutoFit/>
          </a:bodyPr>
          <a:lstStyle/>
          <a:p>
            <a:r>
              <a:rPr lang="en-US" dirty="0" smtClean="0">
                <a:solidFill>
                  <a:srgbClr val="00B050"/>
                </a:solidFill>
              </a:rPr>
              <a:t>w</a:t>
            </a:r>
            <a:endParaRPr lang="en-US" dirty="0">
              <a:solidFill>
                <a:srgbClr val="00B050"/>
              </a:solidFill>
            </a:endParaRPr>
          </a:p>
        </p:txBody>
      </p:sp>
      <p:cxnSp>
        <p:nvCxnSpPr>
          <p:cNvPr id="69" name="Straight Connector 68"/>
          <p:cNvCxnSpPr/>
          <p:nvPr/>
        </p:nvCxnSpPr>
        <p:spPr>
          <a:xfrm>
            <a:off x="273049" y="3543128"/>
            <a:ext cx="122439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3049" y="3695528"/>
            <a:ext cx="1224395"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63243" y="3192330"/>
            <a:ext cx="309995" cy="369332"/>
          </a:xfrm>
          <a:prstGeom prst="rect">
            <a:avLst/>
          </a:prstGeom>
          <a:noFill/>
        </p:spPr>
        <p:txBody>
          <a:bodyPr wrap="square" rtlCol="0">
            <a:spAutoFit/>
          </a:bodyPr>
          <a:lstStyle/>
          <a:p>
            <a:r>
              <a:rPr lang="en-US" b="1" dirty="0" smtClean="0">
                <a:solidFill>
                  <a:srgbClr val="00B0F0"/>
                </a:solidFill>
              </a:rPr>
              <a:t>C</a:t>
            </a:r>
            <a:endParaRPr lang="en-US" b="1" dirty="0">
              <a:solidFill>
                <a:srgbClr val="00B0F0"/>
              </a:solidFill>
            </a:endParaRPr>
          </a:p>
        </p:txBody>
      </p:sp>
      <p:sp>
        <p:nvSpPr>
          <p:cNvPr id="72" name="TextBox 71"/>
          <p:cNvSpPr txBox="1"/>
          <p:nvPr/>
        </p:nvSpPr>
        <p:spPr>
          <a:xfrm>
            <a:off x="1192644" y="3192330"/>
            <a:ext cx="228600" cy="369332"/>
          </a:xfrm>
          <a:prstGeom prst="rect">
            <a:avLst/>
          </a:prstGeom>
          <a:noFill/>
        </p:spPr>
        <p:txBody>
          <a:bodyPr wrap="square" rtlCol="0">
            <a:spAutoFit/>
          </a:bodyPr>
          <a:lstStyle/>
          <a:p>
            <a:r>
              <a:rPr lang="en-US" b="1" dirty="0" smtClean="0">
                <a:solidFill>
                  <a:srgbClr val="00B0F0"/>
                </a:solidFill>
              </a:rPr>
              <a:t>W</a:t>
            </a:r>
            <a:endParaRPr lang="en-US" b="1" dirty="0">
              <a:solidFill>
                <a:srgbClr val="00B0F0"/>
              </a:solidFill>
            </a:endParaRPr>
          </a:p>
        </p:txBody>
      </p:sp>
      <p:sp>
        <p:nvSpPr>
          <p:cNvPr id="73" name="TextBox 72"/>
          <p:cNvSpPr txBox="1"/>
          <p:nvPr/>
        </p:nvSpPr>
        <p:spPr>
          <a:xfrm>
            <a:off x="249135" y="3695528"/>
            <a:ext cx="309995" cy="369332"/>
          </a:xfrm>
          <a:prstGeom prst="rect">
            <a:avLst/>
          </a:prstGeom>
          <a:noFill/>
        </p:spPr>
        <p:txBody>
          <a:bodyPr wrap="square" rtlCol="0">
            <a:spAutoFit/>
          </a:bodyPr>
          <a:lstStyle/>
          <a:p>
            <a:r>
              <a:rPr lang="en-US" b="1" dirty="0">
                <a:solidFill>
                  <a:srgbClr val="00B0F0"/>
                </a:solidFill>
              </a:rPr>
              <a:t>C</a:t>
            </a:r>
          </a:p>
        </p:txBody>
      </p:sp>
      <p:sp>
        <p:nvSpPr>
          <p:cNvPr id="74" name="TextBox 73"/>
          <p:cNvSpPr txBox="1"/>
          <p:nvPr/>
        </p:nvSpPr>
        <p:spPr>
          <a:xfrm>
            <a:off x="1268844" y="3695528"/>
            <a:ext cx="228600" cy="369332"/>
          </a:xfrm>
          <a:prstGeom prst="rect">
            <a:avLst/>
          </a:prstGeom>
          <a:noFill/>
        </p:spPr>
        <p:txBody>
          <a:bodyPr wrap="square" rtlCol="0">
            <a:spAutoFit/>
          </a:bodyPr>
          <a:lstStyle/>
          <a:p>
            <a:r>
              <a:rPr lang="en-US" b="1" dirty="0">
                <a:solidFill>
                  <a:srgbClr val="00B0F0"/>
                </a:solidFill>
              </a:rPr>
              <a:t>W</a:t>
            </a:r>
          </a:p>
        </p:txBody>
      </p:sp>
      <p:sp>
        <p:nvSpPr>
          <p:cNvPr id="75" name="TextBox 74"/>
          <p:cNvSpPr txBox="1"/>
          <p:nvPr/>
        </p:nvSpPr>
        <p:spPr>
          <a:xfrm>
            <a:off x="279994" y="1131332"/>
            <a:ext cx="5816006" cy="1323439"/>
          </a:xfrm>
          <a:prstGeom prst="rect">
            <a:avLst/>
          </a:prstGeom>
          <a:noFill/>
        </p:spPr>
        <p:txBody>
          <a:bodyPr wrap="square" rtlCol="0">
            <a:spAutoFit/>
          </a:bodyPr>
          <a:lstStyle/>
          <a:p>
            <a:r>
              <a:rPr lang="en-US" sz="1600" dirty="0"/>
              <a:t>The genes for kernel </a:t>
            </a:r>
            <a:r>
              <a:rPr lang="en-US" sz="1600" dirty="0" err="1"/>
              <a:t>colour</a:t>
            </a:r>
            <a:r>
              <a:rPr lang="en-US" sz="1600" dirty="0"/>
              <a:t> and waxiness are linked in the corn plant (</a:t>
            </a:r>
            <a:r>
              <a:rPr lang="en-US" sz="1600" i="1" dirty="0" err="1"/>
              <a:t>Zea</a:t>
            </a:r>
            <a:r>
              <a:rPr lang="en-US" sz="1600" i="1" dirty="0"/>
              <a:t> mays</a:t>
            </a:r>
            <a:r>
              <a:rPr lang="en-US" sz="1600" dirty="0"/>
              <a:t>). In a cross between a plant that is  </a:t>
            </a:r>
            <a:r>
              <a:rPr lang="en-US" sz="1600" b="1" dirty="0">
                <a:solidFill>
                  <a:srgbClr val="00B0F0"/>
                </a:solidFill>
              </a:rPr>
              <a:t>homozygous dominant at both loci</a:t>
            </a:r>
            <a:r>
              <a:rPr lang="en-US" sz="1600" dirty="0"/>
              <a:t> with a plant that is </a:t>
            </a:r>
            <a:r>
              <a:rPr lang="en-US" sz="1600" dirty="0">
                <a:solidFill>
                  <a:srgbClr val="00B050"/>
                </a:solidFill>
              </a:rPr>
              <a:t>heterozygous at both loci</a:t>
            </a:r>
            <a:r>
              <a:rPr lang="en-US" sz="1600" dirty="0"/>
              <a:t>, identify the following genotypes as</a:t>
            </a:r>
            <a:r>
              <a:rPr lang="en-US" sz="1600" dirty="0" smtClean="0"/>
              <a:t>:</a:t>
            </a:r>
          </a:p>
          <a:p>
            <a:r>
              <a:rPr lang="en-US" sz="1600" dirty="0" smtClean="0">
                <a:solidFill>
                  <a:srgbClr val="0000FF"/>
                </a:solidFill>
              </a:rPr>
              <a:t>                 a</a:t>
            </a:r>
            <a:r>
              <a:rPr lang="en-US" sz="1600" dirty="0">
                <a:solidFill>
                  <a:srgbClr val="0000FF"/>
                </a:solidFill>
              </a:rPr>
              <a:t>: </a:t>
            </a:r>
            <a:r>
              <a:rPr lang="en-US" sz="1600" dirty="0" smtClean="0">
                <a:solidFill>
                  <a:srgbClr val="0000FF"/>
                </a:solidFill>
              </a:rPr>
              <a:t>regular</a:t>
            </a:r>
            <a:r>
              <a:rPr lang="en-US" sz="1600" dirty="0" smtClean="0">
                <a:solidFill>
                  <a:srgbClr val="000000"/>
                </a:solidFill>
              </a:rPr>
              <a:t>          </a:t>
            </a:r>
            <a:r>
              <a:rPr lang="en-US" sz="1600" dirty="0" smtClean="0">
                <a:solidFill>
                  <a:srgbClr val="009300"/>
                </a:solidFill>
              </a:rPr>
              <a:t>b:recombinants</a:t>
            </a:r>
            <a:r>
              <a:rPr lang="en-US" sz="1600" dirty="0" smtClean="0">
                <a:solidFill>
                  <a:srgbClr val="000000"/>
                </a:solidFill>
              </a:rPr>
              <a:t>        </a:t>
            </a:r>
            <a:r>
              <a:rPr lang="en-US" sz="1600" dirty="0" smtClean="0">
                <a:solidFill>
                  <a:srgbClr val="FF0000"/>
                </a:solidFill>
              </a:rPr>
              <a:t>c</a:t>
            </a:r>
            <a:r>
              <a:rPr lang="en-US" sz="1600" dirty="0">
                <a:solidFill>
                  <a:srgbClr val="FF0000"/>
                </a:solidFill>
              </a:rPr>
              <a:t>: impossible</a:t>
            </a:r>
            <a:endParaRPr lang="en-US" sz="1600" dirty="0">
              <a:solidFill>
                <a:schemeClr val="accent2"/>
              </a:solidFill>
            </a:endParaRPr>
          </a:p>
        </p:txBody>
      </p:sp>
      <p:sp>
        <p:nvSpPr>
          <p:cNvPr id="46"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52" name="Picture 5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112805712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375023"/>
            <a:ext cx="6414656" cy="838200"/>
          </a:xfrm>
          <a:noFill/>
        </p:spPr>
        <p:txBody>
          <a:bodyPr>
            <a:noAutofit/>
          </a:bodyPr>
          <a:lstStyle/>
          <a:p>
            <a:pPr algn="l"/>
            <a:r>
              <a:rPr lang="en-US" sz="3600" b="1" dirty="0" smtClean="0"/>
              <a:t>Gene Linkage  &amp; Recombination</a:t>
            </a:r>
            <a:endParaRPr lang="en-US" sz="3600" b="1" dirty="0"/>
          </a:p>
        </p:txBody>
      </p:sp>
      <p:cxnSp>
        <p:nvCxnSpPr>
          <p:cNvPr id="43" name="Straight Connector 42"/>
          <p:cNvCxnSpPr/>
          <p:nvPr/>
        </p:nvCxnSpPr>
        <p:spPr>
          <a:xfrm>
            <a:off x="6858000" y="743321"/>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01000" y="895721"/>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743321"/>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895721"/>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24800" y="743321"/>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620000" y="743321"/>
            <a:ext cx="304800" cy="152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9630" y="1260821"/>
            <a:ext cx="5816006" cy="707886"/>
          </a:xfrm>
          <a:prstGeom prst="rect">
            <a:avLst/>
          </a:prstGeom>
          <a:noFill/>
        </p:spPr>
        <p:txBody>
          <a:bodyPr wrap="square" rtlCol="0">
            <a:spAutoFit/>
          </a:bodyPr>
          <a:lstStyle/>
          <a:p>
            <a:r>
              <a:rPr lang="en-US" sz="2000" dirty="0" smtClean="0"/>
              <a:t>Two genes are linked as shown here </a:t>
            </a:r>
          </a:p>
          <a:p>
            <a:endParaRPr lang="en-US" sz="2000" dirty="0">
              <a:solidFill>
                <a:schemeClr val="accent2"/>
              </a:solidFill>
            </a:endParaRPr>
          </a:p>
        </p:txBody>
      </p:sp>
      <p:cxnSp>
        <p:nvCxnSpPr>
          <p:cNvPr id="46" name="Straight Connector 45"/>
          <p:cNvCxnSpPr/>
          <p:nvPr/>
        </p:nvCxnSpPr>
        <p:spPr>
          <a:xfrm>
            <a:off x="4495800" y="1401203"/>
            <a:ext cx="122439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95800" y="1553603"/>
            <a:ext cx="1224395"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485994" y="1050405"/>
            <a:ext cx="309995" cy="369332"/>
          </a:xfrm>
          <a:prstGeom prst="rect">
            <a:avLst/>
          </a:prstGeom>
          <a:noFill/>
        </p:spPr>
        <p:txBody>
          <a:bodyPr wrap="square" rtlCol="0">
            <a:spAutoFit/>
          </a:bodyPr>
          <a:lstStyle/>
          <a:p>
            <a:r>
              <a:rPr lang="en-US" b="1" dirty="0">
                <a:solidFill>
                  <a:srgbClr val="00B0F0"/>
                </a:solidFill>
              </a:rPr>
              <a:t>E</a:t>
            </a:r>
          </a:p>
        </p:txBody>
      </p:sp>
      <p:sp>
        <p:nvSpPr>
          <p:cNvPr id="66" name="TextBox 65"/>
          <p:cNvSpPr txBox="1"/>
          <p:nvPr/>
        </p:nvSpPr>
        <p:spPr>
          <a:xfrm>
            <a:off x="5415395" y="1050405"/>
            <a:ext cx="228600" cy="369332"/>
          </a:xfrm>
          <a:prstGeom prst="rect">
            <a:avLst/>
          </a:prstGeom>
          <a:noFill/>
        </p:spPr>
        <p:txBody>
          <a:bodyPr wrap="square" rtlCol="0">
            <a:spAutoFit/>
          </a:bodyPr>
          <a:lstStyle/>
          <a:p>
            <a:r>
              <a:rPr lang="en-US" b="1" dirty="0">
                <a:solidFill>
                  <a:srgbClr val="00B0F0"/>
                </a:solidFill>
              </a:rPr>
              <a:t>m</a:t>
            </a:r>
          </a:p>
        </p:txBody>
      </p:sp>
      <p:sp>
        <p:nvSpPr>
          <p:cNvPr id="67" name="TextBox 66"/>
          <p:cNvSpPr txBox="1"/>
          <p:nvPr/>
        </p:nvSpPr>
        <p:spPr>
          <a:xfrm>
            <a:off x="4485993" y="1503950"/>
            <a:ext cx="309995" cy="369332"/>
          </a:xfrm>
          <a:prstGeom prst="rect">
            <a:avLst/>
          </a:prstGeom>
          <a:noFill/>
        </p:spPr>
        <p:txBody>
          <a:bodyPr wrap="square" rtlCol="0">
            <a:spAutoFit/>
          </a:bodyPr>
          <a:lstStyle/>
          <a:p>
            <a:r>
              <a:rPr lang="en-US" dirty="0">
                <a:solidFill>
                  <a:srgbClr val="00B050"/>
                </a:solidFill>
              </a:rPr>
              <a:t>e</a:t>
            </a:r>
          </a:p>
        </p:txBody>
      </p:sp>
      <p:sp>
        <p:nvSpPr>
          <p:cNvPr id="68" name="TextBox 67"/>
          <p:cNvSpPr txBox="1"/>
          <p:nvPr/>
        </p:nvSpPr>
        <p:spPr>
          <a:xfrm>
            <a:off x="5471390" y="1536416"/>
            <a:ext cx="228600" cy="369332"/>
          </a:xfrm>
          <a:prstGeom prst="rect">
            <a:avLst/>
          </a:prstGeom>
          <a:noFill/>
        </p:spPr>
        <p:txBody>
          <a:bodyPr wrap="square" rtlCol="0">
            <a:spAutoFit/>
          </a:bodyPr>
          <a:lstStyle/>
          <a:p>
            <a:r>
              <a:rPr lang="en-US" dirty="0" smtClean="0">
                <a:solidFill>
                  <a:srgbClr val="00B050"/>
                </a:solidFill>
              </a:rPr>
              <a:t>M</a:t>
            </a:r>
            <a:endParaRPr lang="en-US" dirty="0">
              <a:solidFill>
                <a:srgbClr val="00B050"/>
              </a:solidFill>
            </a:endParaRPr>
          </a:p>
        </p:txBody>
      </p:sp>
      <p:sp>
        <p:nvSpPr>
          <p:cNvPr id="4" name="Rectangle 3"/>
          <p:cNvSpPr/>
          <p:nvPr/>
        </p:nvSpPr>
        <p:spPr>
          <a:xfrm>
            <a:off x="510596" y="1905748"/>
            <a:ext cx="7299903" cy="2215991"/>
          </a:xfrm>
          <a:prstGeom prst="rect">
            <a:avLst/>
          </a:prstGeom>
        </p:spPr>
        <p:txBody>
          <a:bodyPr wrap="square">
            <a:spAutoFit/>
          </a:bodyPr>
          <a:lstStyle/>
          <a:p>
            <a:r>
              <a:rPr lang="en-US" dirty="0"/>
              <a:t>The genes are far apart such that crossing-over between the alleles occurs occasionally. </a:t>
            </a:r>
            <a:r>
              <a:rPr lang="en-US" dirty="0" smtClean="0"/>
              <a:t>Which </a:t>
            </a:r>
            <a:r>
              <a:rPr lang="en-US" dirty="0"/>
              <a:t>statement is true of the gametes?</a:t>
            </a:r>
          </a:p>
          <a:p>
            <a:endParaRPr lang="en-US" sz="700" dirty="0"/>
          </a:p>
          <a:p>
            <a:r>
              <a:rPr lang="en-US" dirty="0" smtClean="0"/>
              <a:t>     A</a:t>
            </a:r>
            <a:r>
              <a:rPr lang="en-US" dirty="0"/>
              <a:t>. All of the gametes will be </a:t>
            </a:r>
            <a:r>
              <a:rPr lang="en-US" dirty="0" err="1"/>
              <a:t>Em</a:t>
            </a:r>
            <a:r>
              <a:rPr lang="en-US" dirty="0"/>
              <a:t> and </a:t>
            </a:r>
            <a:r>
              <a:rPr lang="en-US" dirty="0" err="1"/>
              <a:t>eM</a:t>
            </a:r>
            <a:endParaRPr lang="en-US" dirty="0"/>
          </a:p>
          <a:p>
            <a:endParaRPr lang="en-US" sz="600" dirty="0"/>
          </a:p>
          <a:p>
            <a:r>
              <a:rPr lang="en-US" dirty="0" smtClean="0"/>
              <a:t>     B</a:t>
            </a:r>
            <a:r>
              <a:rPr lang="en-US" dirty="0"/>
              <a:t>. There will be equal numbers of EM, EM, </a:t>
            </a:r>
            <a:r>
              <a:rPr lang="en-US" dirty="0" err="1"/>
              <a:t>eM</a:t>
            </a:r>
            <a:r>
              <a:rPr lang="en-US" dirty="0"/>
              <a:t> and </a:t>
            </a:r>
            <a:r>
              <a:rPr lang="en-US" dirty="0" err="1"/>
              <a:t>em</a:t>
            </a:r>
            <a:endParaRPr lang="en-US" dirty="0"/>
          </a:p>
          <a:p>
            <a:endParaRPr lang="en-US" sz="600" dirty="0"/>
          </a:p>
          <a:p>
            <a:r>
              <a:rPr lang="en-US" dirty="0" smtClean="0"/>
              <a:t>     C</a:t>
            </a:r>
            <a:r>
              <a:rPr lang="en-US" dirty="0"/>
              <a:t>. There will be approximately equal numbers of EM and </a:t>
            </a:r>
            <a:r>
              <a:rPr lang="en-US" dirty="0" err="1"/>
              <a:t>eM</a:t>
            </a:r>
            <a:r>
              <a:rPr lang="en-US" dirty="0"/>
              <a:t> gametes</a:t>
            </a:r>
          </a:p>
          <a:p>
            <a:endParaRPr lang="en-US" sz="600" dirty="0"/>
          </a:p>
          <a:p>
            <a:r>
              <a:rPr lang="en-US" dirty="0" smtClean="0"/>
              <a:t>     D</a:t>
            </a:r>
            <a:r>
              <a:rPr lang="en-US" dirty="0"/>
              <a:t>. There will be more </a:t>
            </a:r>
            <a:r>
              <a:rPr lang="en-US" dirty="0" err="1"/>
              <a:t>Em</a:t>
            </a:r>
            <a:r>
              <a:rPr lang="en-US" dirty="0"/>
              <a:t> gametes than </a:t>
            </a:r>
            <a:r>
              <a:rPr lang="en-US" dirty="0" err="1"/>
              <a:t>em</a:t>
            </a:r>
            <a:r>
              <a:rPr lang="en-US" dirty="0"/>
              <a:t> gametes</a:t>
            </a:r>
          </a:p>
        </p:txBody>
      </p:sp>
      <p:sp>
        <p:nvSpPr>
          <p:cNvPr id="25"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pic>
        <p:nvPicPr>
          <p:cNvPr id="26" name="Picture 2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161012734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6" y="375023"/>
            <a:ext cx="6414656" cy="838200"/>
          </a:xfrm>
          <a:noFill/>
        </p:spPr>
        <p:txBody>
          <a:bodyPr>
            <a:noAutofit/>
          </a:bodyPr>
          <a:lstStyle/>
          <a:p>
            <a:pPr algn="l"/>
            <a:r>
              <a:rPr lang="en-US" sz="3600" b="1" dirty="0" smtClean="0"/>
              <a:t>Gene Linkage  &amp; Recombination</a:t>
            </a:r>
            <a:endParaRPr lang="en-US" sz="3600" b="1" dirty="0"/>
          </a:p>
        </p:txBody>
      </p:sp>
      <p:cxnSp>
        <p:nvCxnSpPr>
          <p:cNvPr id="43" name="Straight Connector 42"/>
          <p:cNvCxnSpPr/>
          <p:nvPr/>
        </p:nvCxnSpPr>
        <p:spPr>
          <a:xfrm>
            <a:off x="6858000" y="743321"/>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01000" y="895721"/>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743321"/>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895721"/>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24800" y="743321"/>
            <a:ext cx="76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620000" y="743321"/>
            <a:ext cx="304800" cy="1524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99630" y="1260821"/>
            <a:ext cx="5816006" cy="707886"/>
          </a:xfrm>
          <a:prstGeom prst="rect">
            <a:avLst/>
          </a:prstGeom>
          <a:noFill/>
        </p:spPr>
        <p:txBody>
          <a:bodyPr wrap="square" rtlCol="0">
            <a:spAutoFit/>
          </a:bodyPr>
          <a:lstStyle/>
          <a:p>
            <a:r>
              <a:rPr lang="en-US" sz="2000" dirty="0" smtClean="0"/>
              <a:t>Two genes are linked as shown here </a:t>
            </a:r>
          </a:p>
          <a:p>
            <a:endParaRPr lang="en-US" sz="2000" dirty="0">
              <a:solidFill>
                <a:schemeClr val="accent2"/>
              </a:solidFill>
            </a:endParaRPr>
          </a:p>
        </p:txBody>
      </p:sp>
      <p:cxnSp>
        <p:nvCxnSpPr>
          <p:cNvPr id="46" name="Straight Connector 45"/>
          <p:cNvCxnSpPr/>
          <p:nvPr/>
        </p:nvCxnSpPr>
        <p:spPr>
          <a:xfrm>
            <a:off x="4495800" y="1401203"/>
            <a:ext cx="122439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95800" y="1553603"/>
            <a:ext cx="1224395"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485994" y="1050405"/>
            <a:ext cx="309995" cy="369332"/>
          </a:xfrm>
          <a:prstGeom prst="rect">
            <a:avLst/>
          </a:prstGeom>
          <a:noFill/>
        </p:spPr>
        <p:txBody>
          <a:bodyPr wrap="square" rtlCol="0">
            <a:spAutoFit/>
          </a:bodyPr>
          <a:lstStyle/>
          <a:p>
            <a:r>
              <a:rPr lang="en-US" b="1" dirty="0">
                <a:solidFill>
                  <a:srgbClr val="00B0F0"/>
                </a:solidFill>
              </a:rPr>
              <a:t>E</a:t>
            </a:r>
          </a:p>
        </p:txBody>
      </p:sp>
      <p:sp>
        <p:nvSpPr>
          <p:cNvPr id="66" name="TextBox 65"/>
          <p:cNvSpPr txBox="1"/>
          <p:nvPr/>
        </p:nvSpPr>
        <p:spPr>
          <a:xfrm>
            <a:off x="5415395" y="1050405"/>
            <a:ext cx="228600" cy="369332"/>
          </a:xfrm>
          <a:prstGeom prst="rect">
            <a:avLst/>
          </a:prstGeom>
          <a:noFill/>
        </p:spPr>
        <p:txBody>
          <a:bodyPr wrap="square" rtlCol="0">
            <a:spAutoFit/>
          </a:bodyPr>
          <a:lstStyle/>
          <a:p>
            <a:r>
              <a:rPr lang="en-US" b="1" dirty="0">
                <a:solidFill>
                  <a:srgbClr val="00B0F0"/>
                </a:solidFill>
              </a:rPr>
              <a:t>m</a:t>
            </a:r>
          </a:p>
        </p:txBody>
      </p:sp>
      <p:sp>
        <p:nvSpPr>
          <p:cNvPr id="67" name="TextBox 66"/>
          <p:cNvSpPr txBox="1"/>
          <p:nvPr/>
        </p:nvSpPr>
        <p:spPr>
          <a:xfrm>
            <a:off x="4485993" y="1503950"/>
            <a:ext cx="309995" cy="369332"/>
          </a:xfrm>
          <a:prstGeom prst="rect">
            <a:avLst/>
          </a:prstGeom>
          <a:noFill/>
        </p:spPr>
        <p:txBody>
          <a:bodyPr wrap="square" rtlCol="0">
            <a:spAutoFit/>
          </a:bodyPr>
          <a:lstStyle/>
          <a:p>
            <a:r>
              <a:rPr lang="en-US" dirty="0">
                <a:solidFill>
                  <a:srgbClr val="00B050"/>
                </a:solidFill>
              </a:rPr>
              <a:t>e</a:t>
            </a:r>
          </a:p>
        </p:txBody>
      </p:sp>
      <p:sp>
        <p:nvSpPr>
          <p:cNvPr id="68" name="TextBox 67"/>
          <p:cNvSpPr txBox="1"/>
          <p:nvPr/>
        </p:nvSpPr>
        <p:spPr>
          <a:xfrm>
            <a:off x="5471390" y="1536416"/>
            <a:ext cx="228600" cy="369332"/>
          </a:xfrm>
          <a:prstGeom prst="rect">
            <a:avLst/>
          </a:prstGeom>
          <a:noFill/>
        </p:spPr>
        <p:txBody>
          <a:bodyPr wrap="square" rtlCol="0">
            <a:spAutoFit/>
          </a:bodyPr>
          <a:lstStyle/>
          <a:p>
            <a:r>
              <a:rPr lang="en-US" dirty="0" smtClean="0">
                <a:solidFill>
                  <a:srgbClr val="00B050"/>
                </a:solidFill>
              </a:rPr>
              <a:t>M</a:t>
            </a:r>
            <a:endParaRPr lang="en-US" dirty="0">
              <a:solidFill>
                <a:srgbClr val="00B050"/>
              </a:solidFill>
            </a:endParaRPr>
          </a:p>
        </p:txBody>
      </p:sp>
      <p:sp>
        <p:nvSpPr>
          <p:cNvPr id="4" name="Rectangle 3"/>
          <p:cNvSpPr/>
          <p:nvPr/>
        </p:nvSpPr>
        <p:spPr>
          <a:xfrm>
            <a:off x="510596" y="1905748"/>
            <a:ext cx="7299903" cy="2215991"/>
          </a:xfrm>
          <a:prstGeom prst="rect">
            <a:avLst/>
          </a:prstGeom>
        </p:spPr>
        <p:txBody>
          <a:bodyPr wrap="square">
            <a:spAutoFit/>
          </a:bodyPr>
          <a:lstStyle/>
          <a:p>
            <a:r>
              <a:rPr lang="en-US" dirty="0"/>
              <a:t>The genes are far apart such that crossing-over between the alleles occurs </a:t>
            </a:r>
            <a:r>
              <a:rPr lang="en-US" dirty="0">
                <a:solidFill>
                  <a:srgbClr val="953735"/>
                </a:solidFill>
              </a:rPr>
              <a:t>occasionally</a:t>
            </a:r>
            <a:r>
              <a:rPr lang="en-US" dirty="0"/>
              <a:t>. </a:t>
            </a:r>
            <a:r>
              <a:rPr lang="en-US" dirty="0" smtClean="0"/>
              <a:t>Which </a:t>
            </a:r>
            <a:r>
              <a:rPr lang="en-US" dirty="0"/>
              <a:t>statement is true of the gametes?</a:t>
            </a:r>
          </a:p>
          <a:p>
            <a:endParaRPr lang="en-US" sz="700" dirty="0"/>
          </a:p>
          <a:p>
            <a:r>
              <a:rPr lang="en-US" dirty="0" smtClean="0"/>
              <a:t>     A</a:t>
            </a:r>
            <a:r>
              <a:rPr lang="en-US" dirty="0"/>
              <a:t>. All of the gametes will be </a:t>
            </a:r>
            <a:r>
              <a:rPr lang="en-US" dirty="0" err="1"/>
              <a:t>Em</a:t>
            </a:r>
            <a:r>
              <a:rPr lang="en-US" dirty="0"/>
              <a:t> and </a:t>
            </a:r>
            <a:r>
              <a:rPr lang="en-US" dirty="0" err="1"/>
              <a:t>eM</a:t>
            </a:r>
            <a:endParaRPr lang="en-US" dirty="0"/>
          </a:p>
          <a:p>
            <a:endParaRPr lang="en-US" sz="600" dirty="0"/>
          </a:p>
          <a:p>
            <a:r>
              <a:rPr lang="en-US" dirty="0" smtClean="0"/>
              <a:t>     B</a:t>
            </a:r>
            <a:r>
              <a:rPr lang="en-US" dirty="0"/>
              <a:t>. There will be equal numbers of EM, EM, </a:t>
            </a:r>
            <a:r>
              <a:rPr lang="en-US" dirty="0" err="1"/>
              <a:t>eM</a:t>
            </a:r>
            <a:r>
              <a:rPr lang="en-US" dirty="0"/>
              <a:t> and </a:t>
            </a:r>
            <a:r>
              <a:rPr lang="en-US" dirty="0" err="1"/>
              <a:t>em</a:t>
            </a:r>
            <a:endParaRPr lang="en-US" dirty="0"/>
          </a:p>
          <a:p>
            <a:endParaRPr lang="en-US" sz="600" dirty="0"/>
          </a:p>
          <a:p>
            <a:r>
              <a:rPr lang="en-US" dirty="0" smtClean="0"/>
              <a:t>     C</a:t>
            </a:r>
            <a:r>
              <a:rPr lang="en-US" dirty="0"/>
              <a:t>. There will be approximately equal numbers of EM and </a:t>
            </a:r>
            <a:r>
              <a:rPr lang="en-US" dirty="0" err="1"/>
              <a:t>eM</a:t>
            </a:r>
            <a:r>
              <a:rPr lang="en-US" dirty="0"/>
              <a:t> gametes</a:t>
            </a:r>
          </a:p>
          <a:p>
            <a:endParaRPr lang="en-US" sz="600" dirty="0"/>
          </a:p>
          <a:p>
            <a:r>
              <a:rPr lang="en-US" dirty="0" smtClean="0"/>
              <a:t>     D</a:t>
            </a:r>
            <a:r>
              <a:rPr lang="en-US" dirty="0"/>
              <a:t>. </a:t>
            </a:r>
            <a:r>
              <a:rPr lang="en-US" dirty="0">
                <a:solidFill>
                  <a:schemeClr val="accent2">
                    <a:lumMod val="75000"/>
                  </a:schemeClr>
                </a:solidFill>
              </a:rPr>
              <a:t>There will be more </a:t>
            </a:r>
            <a:r>
              <a:rPr lang="en-US" dirty="0" err="1">
                <a:solidFill>
                  <a:schemeClr val="accent2">
                    <a:lumMod val="75000"/>
                  </a:schemeClr>
                </a:solidFill>
              </a:rPr>
              <a:t>Em</a:t>
            </a:r>
            <a:r>
              <a:rPr lang="en-US" dirty="0">
                <a:solidFill>
                  <a:schemeClr val="accent2">
                    <a:lumMod val="75000"/>
                  </a:schemeClr>
                </a:solidFill>
              </a:rPr>
              <a:t> gametes than </a:t>
            </a:r>
            <a:r>
              <a:rPr lang="en-US" dirty="0" err="1">
                <a:solidFill>
                  <a:schemeClr val="accent2">
                    <a:lumMod val="75000"/>
                  </a:schemeClr>
                </a:solidFill>
              </a:rPr>
              <a:t>em</a:t>
            </a:r>
            <a:r>
              <a:rPr lang="en-US" dirty="0">
                <a:solidFill>
                  <a:schemeClr val="accent2">
                    <a:lumMod val="75000"/>
                  </a:schemeClr>
                </a:solidFill>
              </a:rPr>
              <a:t> gametes</a:t>
            </a:r>
          </a:p>
        </p:txBody>
      </p:sp>
      <p:sp>
        <p:nvSpPr>
          <p:cNvPr id="25"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10.2.S2</a:t>
            </a:r>
            <a:r>
              <a:rPr lang="en-US" sz="1600" dirty="0"/>
              <a:t> Identification of recombinants in crosses involving two linked genes</a:t>
            </a:r>
            <a:r>
              <a:rPr lang="en-US" sz="1600" dirty="0" smtClean="0"/>
              <a:t>.</a:t>
            </a:r>
            <a:endParaRPr lang="en-US" sz="1600" dirty="0"/>
          </a:p>
        </p:txBody>
      </p:sp>
      <p:graphicFrame>
        <p:nvGraphicFramePr>
          <p:cNvPr id="18" name="Table 17"/>
          <p:cNvGraphicFramePr>
            <a:graphicFrameLocks noGrp="1"/>
          </p:cNvGraphicFramePr>
          <p:nvPr>
            <p:extLst>
              <p:ext uri="{D42A27DB-BD31-4B8C-83A1-F6EECF244321}">
                <p14:modId xmlns:p14="http://schemas.microsoft.com/office/powerpoint/2010/main" val="1314873796"/>
              </p:ext>
            </p:extLst>
          </p:nvPr>
        </p:nvGraphicFramePr>
        <p:xfrm>
          <a:off x="2115991" y="5945007"/>
          <a:ext cx="5098854" cy="4818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256"/>
                <a:gridCol w="1293866"/>
                <a:gridCol w="1293866"/>
                <a:gridCol w="1293866"/>
              </a:tblGrid>
              <a:tr h="481809">
                <a:tc>
                  <a:txBody>
                    <a:bodyPr/>
                    <a:lstStyle/>
                    <a:p>
                      <a:pPr algn="ctr"/>
                      <a:r>
                        <a:rPr lang="en-US" sz="2400" u="sng" dirty="0" smtClean="0">
                          <a:solidFill>
                            <a:schemeClr val="accent4"/>
                          </a:solidFill>
                        </a:rPr>
                        <a:t>E   m</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e   M</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u="sng" dirty="0" smtClean="0">
                          <a:solidFill>
                            <a:schemeClr val="accent4"/>
                          </a:solidFill>
                        </a:rPr>
                        <a:t>E   M</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u="sng" dirty="0" smtClean="0">
                          <a:solidFill>
                            <a:schemeClr val="accent4"/>
                          </a:solidFill>
                        </a:rPr>
                        <a:t>e   m</a:t>
                      </a:r>
                      <a:endParaRPr lang="en-US" sz="2400" u="sng" dirty="0">
                        <a:solidFill>
                          <a:schemeClr val="accent4"/>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19" name="Left Brace 18"/>
          <p:cNvSpPr/>
          <p:nvPr/>
        </p:nvSpPr>
        <p:spPr>
          <a:xfrm rot="5400000">
            <a:off x="3216319" y="4515881"/>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rot="5400000">
            <a:off x="5756995" y="4492990"/>
            <a:ext cx="323551" cy="2490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2446475" y="5041900"/>
            <a:ext cx="1922316" cy="584775"/>
          </a:xfrm>
          <a:prstGeom prst="rect">
            <a:avLst/>
          </a:prstGeom>
          <a:noFill/>
        </p:spPr>
        <p:txBody>
          <a:bodyPr wrap="square" rtlCol="0">
            <a:spAutoFit/>
          </a:bodyPr>
          <a:lstStyle/>
          <a:p>
            <a:pPr algn="ctr"/>
            <a:r>
              <a:rPr lang="en-US" sz="1600" i="1" dirty="0" smtClean="0"/>
              <a:t>Regular gametes</a:t>
            </a:r>
          </a:p>
          <a:p>
            <a:pPr algn="ctr"/>
            <a:r>
              <a:rPr lang="en-US" sz="1600" i="1" dirty="0" smtClean="0"/>
              <a:t>(majority)</a:t>
            </a:r>
            <a:endParaRPr lang="en-US" sz="1600" i="1" dirty="0"/>
          </a:p>
        </p:txBody>
      </p:sp>
      <p:sp>
        <p:nvSpPr>
          <p:cNvPr id="22" name="TextBox 21"/>
          <p:cNvSpPr txBox="1"/>
          <p:nvPr/>
        </p:nvSpPr>
        <p:spPr>
          <a:xfrm>
            <a:off x="4682154" y="5054515"/>
            <a:ext cx="2490549" cy="584775"/>
          </a:xfrm>
          <a:prstGeom prst="rect">
            <a:avLst/>
          </a:prstGeom>
          <a:noFill/>
        </p:spPr>
        <p:txBody>
          <a:bodyPr wrap="square" rtlCol="0">
            <a:spAutoFit/>
          </a:bodyPr>
          <a:lstStyle/>
          <a:p>
            <a:pPr algn="ctr"/>
            <a:r>
              <a:rPr lang="en-US" sz="1600" i="1" dirty="0" smtClean="0"/>
              <a:t>Recombinant gametes</a:t>
            </a:r>
          </a:p>
          <a:p>
            <a:pPr algn="ctr"/>
            <a:r>
              <a:rPr lang="en-US" sz="1600" i="1" dirty="0" smtClean="0"/>
              <a:t>(small number)</a:t>
            </a:r>
            <a:endParaRPr lang="en-US" sz="1600" i="1" dirty="0"/>
          </a:p>
        </p:txBody>
      </p:sp>
      <p:cxnSp>
        <p:nvCxnSpPr>
          <p:cNvPr id="23" name="Straight Connector 22"/>
          <p:cNvCxnSpPr/>
          <p:nvPr/>
        </p:nvCxnSpPr>
        <p:spPr>
          <a:xfrm>
            <a:off x="2765896" y="4511729"/>
            <a:ext cx="1224395"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65896" y="4664129"/>
            <a:ext cx="1224395"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56090" y="4160931"/>
            <a:ext cx="309995" cy="369332"/>
          </a:xfrm>
          <a:prstGeom prst="rect">
            <a:avLst/>
          </a:prstGeom>
          <a:noFill/>
        </p:spPr>
        <p:txBody>
          <a:bodyPr wrap="square" rtlCol="0">
            <a:spAutoFit/>
          </a:bodyPr>
          <a:lstStyle/>
          <a:p>
            <a:r>
              <a:rPr lang="en-US" b="1" dirty="0">
                <a:solidFill>
                  <a:srgbClr val="00B0F0"/>
                </a:solidFill>
              </a:rPr>
              <a:t>E</a:t>
            </a:r>
          </a:p>
        </p:txBody>
      </p:sp>
      <p:sp>
        <p:nvSpPr>
          <p:cNvPr id="27" name="TextBox 26"/>
          <p:cNvSpPr txBox="1"/>
          <p:nvPr/>
        </p:nvSpPr>
        <p:spPr>
          <a:xfrm>
            <a:off x="3685491" y="4160931"/>
            <a:ext cx="228600" cy="369332"/>
          </a:xfrm>
          <a:prstGeom prst="rect">
            <a:avLst/>
          </a:prstGeom>
          <a:noFill/>
        </p:spPr>
        <p:txBody>
          <a:bodyPr wrap="square" rtlCol="0">
            <a:spAutoFit/>
          </a:bodyPr>
          <a:lstStyle/>
          <a:p>
            <a:r>
              <a:rPr lang="en-US" b="1" dirty="0">
                <a:solidFill>
                  <a:srgbClr val="00B0F0"/>
                </a:solidFill>
              </a:rPr>
              <a:t>m</a:t>
            </a:r>
          </a:p>
        </p:txBody>
      </p:sp>
      <p:sp>
        <p:nvSpPr>
          <p:cNvPr id="28" name="TextBox 27"/>
          <p:cNvSpPr txBox="1"/>
          <p:nvPr/>
        </p:nvSpPr>
        <p:spPr>
          <a:xfrm>
            <a:off x="2756089" y="4614476"/>
            <a:ext cx="309995" cy="369332"/>
          </a:xfrm>
          <a:prstGeom prst="rect">
            <a:avLst/>
          </a:prstGeom>
          <a:noFill/>
        </p:spPr>
        <p:txBody>
          <a:bodyPr wrap="square" rtlCol="0">
            <a:spAutoFit/>
          </a:bodyPr>
          <a:lstStyle/>
          <a:p>
            <a:r>
              <a:rPr lang="en-US" dirty="0">
                <a:solidFill>
                  <a:srgbClr val="00B050"/>
                </a:solidFill>
              </a:rPr>
              <a:t>e</a:t>
            </a:r>
          </a:p>
        </p:txBody>
      </p:sp>
      <p:sp>
        <p:nvSpPr>
          <p:cNvPr id="29" name="TextBox 28"/>
          <p:cNvSpPr txBox="1"/>
          <p:nvPr/>
        </p:nvSpPr>
        <p:spPr>
          <a:xfrm>
            <a:off x="3741486" y="4646942"/>
            <a:ext cx="228600" cy="369332"/>
          </a:xfrm>
          <a:prstGeom prst="rect">
            <a:avLst/>
          </a:prstGeom>
          <a:noFill/>
        </p:spPr>
        <p:txBody>
          <a:bodyPr wrap="square" rtlCol="0">
            <a:spAutoFit/>
          </a:bodyPr>
          <a:lstStyle/>
          <a:p>
            <a:r>
              <a:rPr lang="en-US" dirty="0" smtClean="0">
                <a:solidFill>
                  <a:srgbClr val="00B050"/>
                </a:solidFill>
              </a:rPr>
              <a:t>M</a:t>
            </a:r>
            <a:endParaRPr lang="en-US" dirty="0">
              <a:solidFill>
                <a:srgbClr val="00B050"/>
              </a:solidFill>
            </a:endParaRPr>
          </a:p>
        </p:txBody>
      </p:sp>
      <p:cxnSp>
        <p:nvCxnSpPr>
          <p:cNvPr id="30" name="Straight Connector 29"/>
          <p:cNvCxnSpPr/>
          <p:nvPr/>
        </p:nvCxnSpPr>
        <p:spPr>
          <a:xfrm>
            <a:off x="4801170" y="4494542"/>
            <a:ext cx="762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44170" y="4646942"/>
            <a:ext cx="6858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3170" y="4494542"/>
            <a:ext cx="381000" cy="152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01170" y="4646942"/>
            <a:ext cx="7620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67970" y="4494542"/>
            <a:ext cx="762000"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63170" y="4494542"/>
            <a:ext cx="304800" cy="1524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21374" y="4160931"/>
            <a:ext cx="309995" cy="369332"/>
          </a:xfrm>
          <a:prstGeom prst="rect">
            <a:avLst/>
          </a:prstGeom>
          <a:noFill/>
        </p:spPr>
        <p:txBody>
          <a:bodyPr wrap="square" rtlCol="0">
            <a:spAutoFit/>
          </a:bodyPr>
          <a:lstStyle/>
          <a:p>
            <a:r>
              <a:rPr lang="en-US" b="1" dirty="0">
                <a:solidFill>
                  <a:srgbClr val="00B0F0"/>
                </a:solidFill>
              </a:rPr>
              <a:t>E</a:t>
            </a:r>
          </a:p>
        </p:txBody>
      </p:sp>
      <p:sp>
        <p:nvSpPr>
          <p:cNvPr id="37" name="TextBox 36"/>
          <p:cNvSpPr txBox="1"/>
          <p:nvPr/>
        </p:nvSpPr>
        <p:spPr>
          <a:xfrm>
            <a:off x="6315636" y="4536903"/>
            <a:ext cx="228600" cy="369332"/>
          </a:xfrm>
          <a:prstGeom prst="rect">
            <a:avLst/>
          </a:prstGeom>
          <a:noFill/>
        </p:spPr>
        <p:txBody>
          <a:bodyPr wrap="square" rtlCol="0">
            <a:spAutoFit/>
          </a:bodyPr>
          <a:lstStyle/>
          <a:p>
            <a:r>
              <a:rPr lang="en-US" b="1" dirty="0">
                <a:solidFill>
                  <a:srgbClr val="00B0F0"/>
                </a:solidFill>
              </a:rPr>
              <a:t>m</a:t>
            </a:r>
          </a:p>
        </p:txBody>
      </p:sp>
      <p:sp>
        <p:nvSpPr>
          <p:cNvPr id="38" name="TextBox 37"/>
          <p:cNvSpPr txBox="1"/>
          <p:nvPr/>
        </p:nvSpPr>
        <p:spPr>
          <a:xfrm>
            <a:off x="4826568" y="4614476"/>
            <a:ext cx="309995" cy="369332"/>
          </a:xfrm>
          <a:prstGeom prst="rect">
            <a:avLst/>
          </a:prstGeom>
          <a:noFill/>
        </p:spPr>
        <p:txBody>
          <a:bodyPr wrap="square" rtlCol="0">
            <a:spAutoFit/>
          </a:bodyPr>
          <a:lstStyle/>
          <a:p>
            <a:r>
              <a:rPr lang="en-US" dirty="0">
                <a:solidFill>
                  <a:srgbClr val="00B050"/>
                </a:solidFill>
              </a:rPr>
              <a:t>e</a:t>
            </a:r>
          </a:p>
        </p:txBody>
      </p:sp>
      <p:sp>
        <p:nvSpPr>
          <p:cNvPr id="39" name="TextBox 38"/>
          <p:cNvSpPr txBox="1"/>
          <p:nvPr/>
        </p:nvSpPr>
        <p:spPr>
          <a:xfrm>
            <a:off x="6360094" y="4174863"/>
            <a:ext cx="228600" cy="369332"/>
          </a:xfrm>
          <a:prstGeom prst="rect">
            <a:avLst/>
          </a:prstGeom>
          <a:noFill/>
        </p:spPr>
        <p:txBody>
          <a:bodyPr wrap="square" rtlCol="0">
            <a:spAutoFit/>
          </a:bodyPr>
          <a:lstStyle/>
          <a:p>
            <a:r>
              <a:rPr lang="en-US" dirty="0" smtClean="0">
                <a:solidFill>
                  <a:srgbClr val="00B050"/>
                </a:solidFill>
              </a:rPr>
              <a:t>M</a:t>
            </a:r>
            <a:endParaRPr lang="en-US" dirty="0">
              <a:solidFill>
                <a:srgbClr val="00B050"/>
              </a:solidFill>
            </a:endParaRPr>
          </a:p>
        </p:txBody>
      </p:sp>
      <p:sp>
        <p:nvSpPr>
          <p:cNvPr id="40" name="Oval 39"/>
          <p:cNvSpPr/>
          <p:nvPr/>
        </p:nvSpPr>
        <p:spPr>
          <a:xfrm>
            <a:off x="779607" y="3708400"/>
            <a:ext cx="309995"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6" y="6533021"/>
            <a:ext cx="1384737" cy="331789"/>
          </a:xfrm>
          <a:prstGeom prst="rect">
            <a:avLst/>
          </a:prstGeom>
        </p:spPr>
      </p:pic>
    </p:spTree>
    <p:extLst>
      <p:ext uri="{BB962C8B-B14F-4D97-AF65-F5344CB8AC3E}">
        <p14:creationId xmlns:p14="http://schemas.microsoft.com/office/powerpoint/2010/main" val="144720747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6400" y="1206500"/>
            <a:ext cx="7975600" cy="3149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52448" y="2473236"/>
            <a:ext cx="7702551" cy="800219"/>
          </a:xfrm>
          <a:prstGeom prst="rect">
            <a:avLst/>
          </a:prstGeom>
        </p:spPr>
        <p:txBody>
          <a:bodyPr wrap="square">
            <a:spAutoFit/>
          </a:bodyPr>
          <a:lstStyle/>
          <a:p>
            <a:r>
              <a:rPr lang="en-US" dirty="0"/>
              <a:t>Sex linked inheritance </a:t>
            </a:r>
            <a:r>
              <a:rPr lang="en-US" dirty="0" smtClean="0"/>
              <a:t>problems 2: </a:t>
            </a:r>
            <a:r>
              <a:rPr lang="en-US" sz="1400" dirty="0" smtClean="0">
                <a:hlinkClick r:id="rId2"/>
              </a:rPr>
              <a:t>http</a:t>
            </a:r>
            <a:r>
              <a:rPr lang="en-US" sz="1400" dirty="0">
                <a:hlinkClick r:id="rId2"/>
              </a:rPr>
              <a:t>://www.biology.arizona.edu/mendelian_genetics/problem_sets/sex_linked_inheritance_2/sex_linked_inheritance_2.</a:t>
            </a:r>
            <a:r>
              <a:rPr lang="en-US" sz="1400" dirty="0" smtClean="0">
                <a:hlinkClick r:id="rId2"/>
              </a:rPr>
              <a:t>html</a:t>
            </a:r>
            <a:endParaRPr lang="en-US" sz="1400" dirty="0" smtClean="0"/>
          </a:p>
        </p:txBody>
      </p:sp>
      <p:pic>
        <p:nvPicPr>
          <p:cNvPr id="4" name="Picture 3">
            <a:hlinkClick r:id="rId3"/>
          </p:cNvPr>
          <p:cNvPicPr>
            <a:picLocks noChangeAspect="1"/>
          </p:cNvPicPr>
          <p:nvPr/>
        </p:nvPicPr>
        <p:blipFill>
          <a:blip r:embed="rId4"/>
          <a:stretch>
            <a:fillRect/>
          </a:stretch>
        </p:blipFill>
        <p:spPr>
          <a:xfrm>
            <a:off x="552449" y="1365072"/>
            <a:ext cx="3460717" cy="971728"/>
          </a:xfrm>
          <a:prstGeom prst="rect">
            <a:avLst/>
          </a:prstGeom>
        </p:spPr>
      </p:pic>
      <p:sp>
        <p:nvSpPr>
          <p:cNvPr id="5" name="Rectangle 4"/>
          <p:cNvSpPr/>
          <p:nvPr/>
        </p:nvSpPr>
        <p:spPr>
          <a:xfrm>
            <a:off x="552447" y="3361035"/>
            <a:ext cx="7702551" cy="800219"/>
          </a:xfrm>
          <a:prstGeom prst="rect">
            <a:avLst/>
          </a:prstGeom>
        </p:spPr>
        <p:txBody>
          <a:bodyPr wrap="square">
            <a:spAutoFit/>
          </a:bodyPr>
          <a:lstStyle/>
          <a:p>
            <a:r>
              <a:rPr lang="en-US" dirty="0" err="1" smtClean="0"/>
              <a:t>Dihybrid</a:t>
            </a:r>
            <a:r>
              <a:rPr lang="en-US" dirty="0" smtClean="0"/>
              <a:t> inheritance </a:t>
            </a:r>
            <a:r>
              <a:rPr lang="en-US" dirty="0"/>
              <a:t>problems: </a:t>
            </a:r>
            <a:r>
              <a:rPr lang="en-US" sz="1400" dirty="0">
                <a:hlinkClick r:id="rId5"/>
              </a:rPr>
              <a:t>http://www.biology.arizona.edu/mendelian_genetics/problem_sets/dihybrid_cross/</a:t>
            </a:r>
            <a:r>
              <a:rPr lang="en-US" sz="1400" dirty="0" smtClean="0">
                <a:hlinkClick r:id="rId5"/>
              </a:rPr>
              <a:t>dihybrid_cross.html</a:t>
            </a:r>
            <a:endParaRPr lang="en-US" sz="1400" dirty="0"/>
          </a:p>
        </p:txBody>
      </p:sp>
      <p:sp>
        <p:nvSpPr>
          <p:cNvPr id="6" name="TextBox 5"/>
          <p:cNvSpPr txBox="1"/>
          <p:nvPr/>
        </p:nvSpPr>
        <p:spPr>
          <a:xfrm>
            <a:off x="0" y="0"/>
            <a:ext cx="7848600" cy="954107"/>
          </a:xfrm>
          <a:prstGeom prst="rect">
            <a:avLst/>
          </a:prstGeom>
          <a:noFill/>
        </p:spPr>
        <p:txBody>
          <a:bodyPr wrap="square" rtlCol="0">
            <a:spAutoFit/>
          </a:bodyPr>
          <a:lstStyle/>
          <a:p>
            <a:r>
              <a:rPr lang="en-US" sz="2800" b="1" dirty="0" smtClean="0"/>
              <a:t>More </a:t>
            </a:r>
            <a:r>
              <a:rPr lang="en-US" sz="2800" b="1" dirty="0" err="1" smtClean="0"/>
              <a:t>practise</a:t>
            </a:r>
            <a:r>
              <a:rPr lang="en-US" sz="2800" b="1" dirty="0" smtClean="0"/>
              <a:t> questions for inheritance – the </a:t>
            </a:r>
            <a:r>
              <a:rPr lang="en-US" sz="2800" b="1" dirty="0" smtClean="0">
                <a:solidFill>
                  <a:schemeClr val="accent6">
                    <a:lumMod val="75000"/>
                  </a:schemeClr>
                </a:solidFill>
              </a:rPr>
              <a:t>best</a:t>
            </a:r>
            <a:r>
              <a:rPr lang="en-US" sz="2800" b="1" dirty="0" smtClean="0"/>
              <a:t> way to </a:t>
            </a:r>
            <a:r>
              <a:rPr lang="en-US" sz="2800" b="1" dirty="0" smtClean="0">
                <a:solidFill>
                  <a:srgbClr val="E46C0A"/>
                </a:solidFill>
              </a:rPr>
              <a:t>learn</a:t>
            </a:r>
            <a:r>
              <a:rPr lang="en-US" sz="2800" b="1" dirty="0" smtClean="0"/>
              <a:t> genetic theory is </a:t>
            </a:r>
            <a:r>
              <a:rPr lang="en-US" sz="2800" b="1" dirty="0" smtClean="0">
                <a:solidFill>
                  <a:srgbClr val="E46C0A"/>
                </a:solidFill>
              </a:rPr>
              <a:t>by </a:t>
            </a:r>
            <a:r>
              <a:rPr lang="en-US" sz="2800" b="1" dirty="0" err="1" smtClean="0">
                <a:solidFill>
                  <a:srgbClr val="E46C0A"/>
                </a:solidFill>
              </a:rPr>
              <a:t>practise</a:t>
            </a:r>
            <a:r>
              <a:rPr lang="en-US" sz="2800" b="1" dirty="0" smtClean="0"/>
              <a:t>.</a:t>
            </a:r>
            <a:endParaRPr lang="en-US" sz="2800" b="1" dirty="0"/>
          </a:p>
        </p:txBody>
      </p:sp>
      <p:sp>
        <p:nvSpPr>
          <p:cNvPr id="7" name="TextBox 6"/>
          <p:cNvSpPr txBox="1"/>
          <p:nvPr/>
        </p:nvSpPr>
        <p:spPr>
          <a:xfrm>
            <a:off x="4013166" y="1423075"/>
            <a:ext cx="4241834" cy="830997"/>
          </a:xfrm>
          <a:prstGeom prst="rect">
            <a:avLst/>
          </a:prstGeom>
          <a:noFill/>
        </p:spPr>
        <p:txBody>
          <a:bodyPr wrap="square" rtlCol="0">
            <a:spAutoFit/>
          </a:bodyPr>
          <a:lstStyle/>
          <a:p>
            <a:r>
              <a:rPr lang="en-US" sz="2400" dirty="0" smtClean="0"/>
              <a:t>Excellent problems and tutorials by </a:t>
            </a:r>
            <a:r>
              <a:rPr lang="en-US" sz="2400" b="1" dirty="0" smtClean="0"/>
              <a:t>the biology project</a:t>
            </a:r>
            <a:endParaRPr lang="en-US" sz="2400" b="1" dirty="0"/>
          </a:p>
        </p:txBody>
      </p:sp>
    </p:spTree>
    <p:extLst>
      <p:ext uri="{BB962C8B-B14F-4D97-AF65-F5344CB8AC3E}">
        <p14:creationId xmlns:p14="http://schemas.microsoft.com/office/powerpoint/2010/main" val="4058639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8719"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93528"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9328" y="1226112"/>
            <a:ext cx="5715000" cy="129266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What is the predicted phenotype ratio for a cross between two pea plants which are </a:t>
            </a:r>
            <a:r>
              <a:rPr lang="en-US" b="1" i="1" dirty="0" smtClean="0">
                <a:solidFill>
                  <a:schemeClr val="accent5">
                    <a:lumMod val="75000"/>
                  </a:schemeClr>
                </a:solidFill>
              </a:rPr>
              <a:t>heterozygous at both loci</a:t>
            </a:r>
            <a:r>
              <a:rPr lang="en-US" i="1" dirty="0" smtClean="0">
                <a:solidFill>
                  <a:schemeClr val="accent5">
                    <a:lumMod val="75000"/>
                  </a:schemeClr>
                </a:solidFill>
              </a:rPr>
              <a:t>?</a:t>
            </a:r>
            <a:endParaRPr lang="en-US" i="1" dirty="0">
              <a:solidFill>
                <a:schemeClr val="accent5">
                  <a:lumMod val="75000"/>
                </a:schemeClr>
              </a:solidFill>
            </a:endParaRPr>
          </a:p>
        </p:txBody>
      </p:sp>
      <p:sp>
        <p:nvSpPr>
          <p:cNvPr id="19" name="TextBox 18"/>
          <p:cNvSpPr txBox="1"/>
          <p:nvPr/>
        </p:nvSpPr>
        <p:spPr>
          <a:xfrm>
            <a:off x="298916" y="591100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681851367"/>
              </p:ext>
            </p:extLst>
          </p:nvPr>
        </p:nvGraphicFramePr>
        <p:xfrm>
          <a:off x="2618379" y="3653249"/>
          <a:ext cx="4475148"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endParaRPr lang="en-US" sz="2000" b="1"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730828"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9457"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86922"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04672" y="317311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18381" y="3149489"/>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705475" y="3126951"/>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82819" y="2641796"/>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21746" y="2991384"/>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85976" y="2956853"/>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5" name="TextBox 4"/>
          <p:cNvSpPr txBox="1"/>
          <p:nvPr/>
        </p:nvSpPr>
        <p:spPr>
          <a:xfrm>
            <a:off x="2246625" y="2641796"/>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404365" y="2672473"/>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2168" y="26377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3528" y="2667151"/>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20960370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3.4.S2</a:t>
            </a:r>
            <a:r>
              <a:rPr lang="en-US" sz="1600" dirty="0"/>
              <a:t> Comparison of predicted and actual outcomes of genetic crosses using real data</a:t>
            </a:r>
            <a:r>
              <a:rPr lang="en-US" sz="1600" dirty="0" smtClean="0"/>
              <a:t>.</a:t>
            </a:r>
            <a:endParaRPr lang="en-US" sz="1600" dirty="0"/>
          </a:p>
        </p:txBody>
      </p:sp>
      <p:sp>
        <p:nvSpPr>
          <p:cNvPr id="19" name="TextBox 18"/>
          <p:cNvSpPr txBox="1"/>
          <p:nvPr/>
        </p:nvSpPr>
        <p:spPr>
          <a:xfrm>
            <a:off x="0" y="475734"/>
            <a:ext cx="6109014" cy="523220"/>
          </a:xfrm>
          <a:prstGeom prst="rect">
            <a:avLst/>
          </a:prstGeom>
          <a:solidFill>
            <a:srgbClr val="FFFFFF">
              <a:alpha val="77000"/>
            </a:srgbClr>
          </a:solidFill>
        </p:spPr>
        <p:txBody>
          <a:bodyPr wrap="none" rtlCol="0">
            <a:spAutoFit/>
          </a:bodyPr>
          <a:lstStyle/>
          <a:p>
            <a:r>
              <a:rPr lang="en-US" sz="2800" b="1" dirty="0" smtClean="0"/>
              <a:t>Cat genetics </a:t>
            </a:r>
            <a:r>
              <a:rPr lang="en-US" sz="2800" dirty="0" smtClean="0"/>
              <a:t>– collecting real world data</a:t>
            </a:r>
            <a:endParaRPr lang="en-US" sz="2800" dirty="0"/>
          </a:p>
        </p:txBody>
      </p:sp>
      <p:grpSp>
        <p:nvGrpSpPr>
          <p:cNvPr id="22" name="Group 21"/>
          <p:cNvGrpSpPr/>
          <p:nvPr/>
        </p:nvGrpSpPr>
        <p:grpSpPr>
          <a:xfrm>
            <a:off x="0" y="1608971"/>
            <a:ext cx="9144000" cy="5167749"/>
            <a:chOff x="0" y="1253371"/>
            <a:chExt cx="9144000" cy="5167749"/>
          </a:xfrm>
        </p:grpSpPr>
        <p:pic>
          <p:nvPicPr>
            <p:cNvPr id="5" name="Picture 4"/>
            <p:cNvPicPr>
              <a:picLocks noChangeAspect="1"/>
            </p:cNvPicPr>
            <p:nvPr/>
          </p:nvPicPr>
          <p:blipFill>
            <a:blip r:embed="rId2"/>
            <a:stretch>
              <a:fillRect/>
            </a:stretch>
          </p:blipFill>
          <p:spPr>
            <a:xfrm>
              <a:off x="0" y="1253371"/>
              <a:ext cx="9144000" cy="5050631"/>
            </a:xfrm>
            <a:prstGeom prst="rect">
              <a:avLst/>
            </a:prstGeom>
          </p:spPr>
        </p:pic>
        <p:sp>
          <p:nvSpPr>
            <p:cNvPr id="7" name="Rectangle 6"/>
            <p:cNvSpPr/>
            <p:nvPr/>
          </p:nvSpPr>
          <p:spPr>
            <a:xfrm>
              <a:off x="1463040" y="2854960"/>
              <a:ext cx="1259840" cy="4368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664960" y="2860040"/>
              <a:ext cx="1259840" cy="4368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08000" y="5984240"/>
              <a:ext cx="8158480" cy="4368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370240" y="1041451"/>
            <a:ext cx="6071200" cy="369332"/>
          </a:xfrm>
          <a:prstGeom prst="rect">
            <a:avLst/>
          </a:prstGeom>
          <a:noFill/>
        </p:spPr>
        <p:txBody>
          <a:bodyPr wrap="square" rtlCol="0">
            <a:spAutoFit/>
          </a:bodyPr>
          <a:lstStyle/>
          <a:p>
            <a:r>
              <a:rPr lang="en-US" dirty="0" smtClean="0"/>
              <a:t>Do the inherited traits match what we know about cat genes?</a:t>
            </a:r>
            <a:endParaRPr lang="en-US" dirty="0"/>
          </a:p>
        </p:txBody>
      </p:sp>
      <p:sp>
        <p:nvSpPr>
          <p:cNvPr id="6" name="Rectangle 5"/>
          <p:cNvSpPr/>
          <p:nvPr/>
        </p:nvSpPr>
        <p:spPr>
          <a:xfrm>
            <a:off x="4572000" y="6581001"/>
            <a:ext cx="4572000" cy="276999"/>
          </a:xfrm>
          <a:prstGeom prst="rect">
            <a:avLst/>
          </a:prstGeom>
        </p:spPr>
        <p:txBody>
          <a:bodyPr>
            <a:spAutoFit/>
          </a:bodyPr>
          <a:lstStyle/>
          <a:p>
            <a:pPr algn="r"/>
            <a:r>
              <a:rPr lang="en-US" sz="1200" dirty="0">
                <a:hlinkClick r:id="rId3"/>
              </a:rPr>
              <a:t>http://www.g3journal.org/content/4/10/1881/F4.</a:t>
            </a:r>
            <a:r>
              <a:rPr lang="en-US" sz="1200" dirty="0" smtClean="0">
                <a:hlinkClick r:id="rId3"/>
              </a:rPr>
              <a:t>large.jpg</a:t>
            </a:r>
            <a:endParaRPr lang="en-US" sz="1200" dirty="0"/>
          </a:p>
        </p:txBody>
      </p:sp>
      <p:sp>
        <p:nvSpPr>
          <p:cNvPr id="23" name="Rectangle 22"/>
          <p:cNvSpPr/>
          <p:nvPr/>
        </p:nvSpPr>
        <p:spPr>
          <a:xfrm>
            <a:off x="3267364" y="2251363"/>
            <a:ext cx="311727" cy="3463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992910" y="4306455"/>
            <a:ext cx="288636" cy="311727"/>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82931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5" y="1253433"/>
            <a:ext cx="9144000" cy="646331"/>
          </a:xfrm>
          <a:prstGeom prst="rect">
            <a:avLst/>
          </a:prstGeom>
        </p:spPr>
        <p:txBody>
          <a:bodyPr wrap="square">
            <a:spAutoFit/>
          </a:bodyPr>
          <a:lstStyle/>
          <a:p>
            <a:r>
              <a:rPr lang="en-US" dirty="0" smtClean="0">
                <a:solidFill>
                  <a:srgbClr val="000000"/>
                </a:solidFill>
              </a:rPr>
              <a:t>How well does the piebald frequency in the offspring match the predictions made from our knowledge of the genes?</a:t>
            </a:r>
            <a:endParaRPr lang="en-US" dirty="0"/>
          </a:p>
        </p:txBody>
      </p:sp>
      <p:sp>
        <p:nvSpPr>
          <p:cNvPr id="8" name="TextBox 7"/>
          <p:cNvSpPr txBox="1"/>
          <p:nvPr/>
        </p:nvSpPr>
        <p:spPr>
          <a:xfrm>
            <a:off x="5932576" y="5860699"/>
            <a:ext cx="1679230" cy="369332"/>
          </a:xfrm>
          <a:prstGeom prst="rect">
            <a:avLst/>
          </a:prstGeom>
          <a:noFill/>
        </p:spPr>
        <p:txBody>
          <a:bodyPr wrap="square" rtlCol="0">
            <a:spAutoFit/>
          </a:bodyPr>
          <a:lstStyle/>
          <a:p>
            <a:r>
              <a:rPr lang="en-US" b="1" dirty="0" smtClean="0"/>
              <a:t>Expected ratios</a:t>
            </a:r>
            <a:endParaRPr lang="en-US" b="1" dirty="0"/>
          </a:p>
        </p:txBody>
      </p:sp>
      <p:sp>
        <p:nvSpPr>
          <p:cNvPr id="9" name="TextBox 8"/>
          <p:cNvSpPr txBox="1"/>
          <p:nvPr/>
        </p:nvSpPr>
        <p:spPr>
          <a:xfrm>
            <a:off x="258754" y="533747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10" name="Table 9"/>
          <p:cNvGraphicFramePr>
            <a:graphicFrameLocks noGrp="1"/>
          </p:cNvGraphicFramePr>
          <p:nvPr>
            <p:extLst>
              <p:ext uri="{D42A27DB-BD31-4B8C-83A1-F6EECF244321}">
                <p14:modId xmlns:p14="http://schemas.microsoft.com/office/powerpoint/2010/main" val="3404767729"/>
              </p:ext>
            </p:extLst>
          </p:nvPr>
        </p:nvGraphicFramePr>
        <p:xfrm>
          <a:off x="2742310" y="3327055"/>
          <a:ext cx="3013797" cy="180526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70251"/>
                <a:gridCol w="990600"/>
                <a:gridCol w="1052946"/>
              </a:tblGrid>
              <a:tr h="557338">
                <a:tc>
                  <a:txBody>
                    <a:bodyPr/>
                    <a:lstStyle/>
                    <a:p>
                      <a:pPr algn="ctr"/>
                      <a:r>
                        <a:rPr lang="en-US" sz="1400" dirty="0" smtClean="0">
                          <a:solidFill>
                            <a:schemeClr val="tx1"/>
                          </a:solidFill>
                        </a:rPr>
                        <a:t>gametes</a:t>
                      </a:r>
                      <a:endParaRPr lang="en-US" sz="14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solidFill>
                            <a:schemeClr val="tx2">
                              <a:lumMod val="75000"/>
                            </a:schemeClr>
                          </a:solidFill>
                        </a:rPr>
                        <a:t>w</a:t>
                      </a:r>
                      <a:endParaRPr lang="en-US" sz="32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solidFill>
                            <a:schemeClr val="tx2">
                              <a:lumMod val="75000"/>
                            </a:schemeClr>
                          </a:solidFill>
                        </a:rPr>
                        <a:t>w</a:t>
                      </a:r>
                      <a:endParaRPr lang="en-US" sz="32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2611">
                <a:tc>
                  <a:txBody>
                    <a:bodyPr/>
                    <a:lstStyle/>
                    <a:p>
                      <a:pPr algn="l"/>
                      <a:r>
                        <a:rPr lang="en-US" sz="2800" b="1" dirty="0" smtClean="0"/>
                        <a:t>W</a:t>
                      </a:r>
                      <a:endParaRPr lang="en-US" sz="2800" b="1" dirty="0"/>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err="1" smtClean="0">
                          <a:solidFill>
                            <a:schemeClr val="tx1"/>
                          </a:solidFill>
                        </a:rPr>
                        <a:t>Ww</a:t>
                      </a:r>
                      <a:endParaRPr lang="en-US" sz="28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800" dirty="0" err="1" smtClean="0">
                          <a:solidFill>
                            <a:schemeClr val="tx1"/>
                          </a:solidFill>
                        </a:rPr>
                        <a:t>Ww</a:t>
                      </a:r>
                      <a:endParaRPr lang="en-US" sz="28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603532">
                <a:tc>
                  <a:txBody>
                    <a:bodyPr/>
                    <a:lstStyle/>
                    <a:p>
                      <a:pPr algn="l"/>
                      <a:r>
                        <a:rPr lang="en-US" sz="2800" b="1" dirty="0" smtClean="0"/>
                        <a:t>w</a:t>
                      </a:r>
                      <a:endParaRPr lang="en-US" sz="2800" b="1" dirty="0"/>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err="1" smtClean="0">
                          <a:solidFill>
                            <a:schemeClr val="tx1"/>
                          </a:solidFill>
                        </a:rPr>
                        <a:t>ww</a:t>
                      </a:r>
                      <a:endParaRPr lang="en-US" sz="28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800" dirty="0" err="1" smtClean="0">
                          <a:solidFill>
                            <a:schemeClr val="tx1"/>
                          </a:solidFill>
                        </a:rPr>
                        <a:t>ww</a:t>
                      </a:r>
                      <a:endParaRPr lang="en-US" sz="28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pic>
        <p:nvPicPr>
          <p:cNvPr id="1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55701" y="3403255"/>
            <a:ext cx="4095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725" y="4241455"/>
            <a:ext cx="333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69361" y="3362866"/>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14" name="Rectangle 13"/>
          <p:cNvSpPr/>
          <p:nvPr/>
        </p:nvSpPr>
        <p:spPr>
          <a:xfrm>
            <a:off x="3116389" y="5317760"/>
            <a:ext cx="555035" cy="369332"/>
          </a:xfrm>
          <a:prstGeom prst="rect">
            <a:avLst/>
          </a:prstGeom>
        </p:spPr>
        <p:txBody>
          <a:bodyPr wrap="none">
            <a:spAutoFit/>
          </a:bodyPr>
          <a:lstStyle/>
          <a:p>
            <a:pPr algn="ctr"/>
            <a:r>
              <a:rPr lang="en-US" dirty="0" err="1" smtClean="0"/>
              <a:t>Ww</a:t>
            </a:r>
            <a:endParaRPr lang="en-US" dirty="0"/>
          </a:p>
        </p:txBody>
      </p:sp>
      <p:sp>
        <p:nvSpPr>
          <p:cNvPr id="15" name="Rectangle 14"/>
          <p:cNvSpPr/>
          <p:nvPr/>
        </p:nvSpPr>
        <p:spPr>
          <a:xfrm>
            <a:off x="3802188" y="5305865"/>
            <a:ext cx="555035" cy="369332"/>
          </a:xfrm>
          <a:prstGeom prst="rect">
            <a:avLst/>
          </a:prstGeom>
        </p:spPr>
        <p:txBody>
          <a:bodyPr wrap="none">
            <a:spAutoFit/>
          </a:bodyPr>
          <a:lstStyle/>
          <a:p>
            <a:pPr algn="ctr"/>
            <a:r>
              <a:rPr lang="en-US" dirty="0" err="1" smtClean="0"/>
              <a:t>Ww</a:t>
            </a:r>
            <a:endParaRPr lang="en-US" dirty="0"/>
          </a:p>
        </p:txBody>
      </p:sp>
      <p:sp>
        <p:nvSpPr>
          <p:cNvPr id="16" name="Rectangle 15"/>
          <p:cNvSpPr/>
          <p:nvPr/>
        </p:nvSpPr>
        <p:spPr>
          <a:xfrm>
            <a:off x="4542802" y="5280323"/>
            <a:ext cx="514684" cy="369332"/>
          </a:xfrm>
          <a:prstGeom prst="rect">
            <a:avLst/>
          </a:prstGeom>
        </p:spPr>
        <p:txBody>
          <a:bodyPr wrap="none">
            <a:spAutoFit/>
          </a:bodyPr>
          <a:lstStyle/>
          <a:p>
            <a:pPr algn="ctr"/>
            <a:r>
              <a:rPr lang="en-US" dirty="0" err="1" smtClean="0"/>
              <a:t>ww</a:t>
            </a:r>
            <a:endParaRPr lang="en-US" dirty="0"/>
          </a:p>
        </p:txBody>
      </p:sp>
      <p:sp>
        <p:nvSpPr>
          <p:cNvPr id="17" name="Rectangle 16"/>
          <p:cNvSpPr/>
          <p:nvPr/>
        </p:nvSpPr>
        <p:spPr>
          <a:xfrm>
            <a:off x="5249383" y="5280323"/>
            <a:ext cx="514684" cy="369332"/>
          </a:xfrm>
          <a:prstGeom prst="rect">
            <a:avLst/>
          </a:prstGeom>
        </p:spPr>
        <p:txBody>
          <a:bodyPr wrap="none">
            <a:spAutoFit/>
          </a:bodyPr>
          <a:lstStyle/>
          <a:p>
            <a:pPr algn="ctr"/>
            <a:r>
              <a:rPr lang="en-US" dirty="0" err="1" smtClean="0"/>
              <a:t>ww</a:t>
            </a:r>
            <a:endParaRPr lang="en-US" dirty="0"/>
          </a:p>
        </p:txBody>
      </p:sp>
      <p:sp>
        <p:nvSpPr>
          <p:cNvPr id="18" name="TextBox 17"/>
          <p:cNvSpPr txBox="1"/>
          <p:nvPr/>
        </p:nvSpPr>
        <p:spPr>
          <a:xfrm>
            <a:off x="1192766" y="5349799"/>
            <a:ext cx="1447800" cy="369332"/>
          </a:xfrm>
          <a:prstGeom prst="rect">
            <a:avLst/>
          </a:prstGeom>
          <a:noFill/>
        </p:spPr>
        <p:txBody>
          <a:bodyPr wrap="square" rtlCol="0">
            <a:spAutoFit/>
          </a:bodyPr>
          <a:lstStyle/>
          <a:p>
            <a:r>
              <a:rPr lang="en-US" dirty="0" smtClean="0"/>
              <a:t>Genotypes:</a:t>
            </a:r>
            <a:endParaRPr lang="en-US" dirty="0"/>
          </a:p>
        </p:txBody>
      </p:sp>
      <p:sp>
        <p:nvSpPr>
          <p:cNvPr id="19" name="TextBox 18"/>
          <p:cNvSpPr txBox="1"/>
          <p:nvPr/>
        </p:nvSpPr>
        <p:spPr>
          <a:xfrm>
            <a:off x="1087126" y="5801165"/>
            <a:ext cx="1553440" cy="369332"/>
          </a:xfrm>
          <a:prstGeom prst="rect">
            <a:avLst/>
          </a:prstGeom>
          <a:noFill/>
        </p:spPr>
        <p:txBody>
          <a:bodyPr wrap="square" rtlCol="0">
            <a:spAutoFit/>
          </a:bodyPr>
          <a:lstStyle/>
          <a:p>
            <a:r>
              <a:rPr lang="en-US" dirty="0" smtClean="0"/>
              <a:t>Phenotypes:</a:t>
            </a:r>
            <a:endParaRPr lang="en-US" dirty="0"/>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78254" y="2069902"/>
            <a:ext cx="8286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6269" y="1842589"/>
            <a:ext cx="1167806" cy="707886"/>
          </a:xfrm>
          <a:prstGeom prst="rect">
            <a:avLst/>
          </a:prstGeom>
          <a:noFill/>
        </p:spPr>
        <p:txBody>
          <a:bodyPr wrap="square" rtlCol="0">
            <a:spAutoFit/>
          </a:bodyPr>
          <a:lstStyle/>
          <a:p>
            <a:r>
              <a:rPr lang="en-US" sz="4000" b="1" dirty="0" smtClean="0"/>
              <a:t>F</a:t>
            </a:r>
            <a:r>
              <a:rPr lang="en-US" sz="4000" b="1" baseline="-25000" dirty="0" smtClean="0"/>
              <a:t>0</a:t>
            </a:r>
            <a:endParaRPr lang="en-US" sz="4000" b="1" baseline="-25000" dirty="0"/>
          </a:p>
        </p:txBody>
      </p:sp>
      <p:sp>
        <p:nvSpPr>
          <p:cNvPr id="22" name="TextBox 21"/>
          <p:cNvSpPr txBox="1"/>
          <p:nvPr/>
        </p:nvSpPr>
        <p:spPr>
          <a:xfrm>
            <a:off x="1096954" y="2652564"/>
            <a:ext cx="1447800" cy="369332"/>
          </a:xfrm>
          <a:prstGeom prst="rect">
            <a:avLst/>
          </a:prstGeom>
          <a:noFill/>
        </p:spPr>
        <p:txBody>
          <a:bodyPr wrap="square" rtlCol="0">
            <a:spAutoFit/>
          </a:bodyPr>
          <a:lstStyle/>
          <a:p>
            <a:r>
              <a:rPr lang="en-US" dirty="0" smtClean="0"/>
              <a:t>Genotype:</a:t>
            </a:r>
            <a:endParaRPr lang="en-US" dirty="0"/>
          </a:p>
        </p:txBody>
      </p:sp>
      <p:sp>
        <p:nvSpPr>
          <p:cNvPr id="23" name="TextBox 22"/>
          <p:cNvSpPr txBox="1"/>
          <p:nvPr/>
        </p:nvSpPr>
        <p:spPr>
          <a:xfrm>
            <a:off x="3021476" y="2560231"/>
            <a:ext cx="871319" cy="461665"/>
          </a:xfrm>
          <a:prstGeom prst="rect">
            <a:avLst/>
          </a:prstGeom>
          <a:noFill/>
        </p:spPr>
        <p:txBody>
          <a:bodyPr wrap="square" rtlCol="0">
            <a:spAutoFit/>
          </a:bodyPr>
          <a:lstStyle/>
          <a:p>
            <a:r>
              <a:rPr lang="en-US" sz="2400" b="1" dirty="0"/>
              <a:t>W</a:t>
            </a:r>
            <a:r>
              <a:rPr lang="en-US" sz="2400" b="1" dirty="0" smtClean="0"/>
              <a:t> </a:t>
            </a:r>
            <a:r>
              <a:rPr lang="en-US" sz="2400" b="1" dirty="0"/>
              <a:t>w</a:t>
            </a:r>
          </a:p>
        </p:txBody>
      </p:sp>
      <p:sp>
        <p:nvSpPr>
          <p:cNvPr id="24" name="TextBox 23"/>
          <p:cNvSpPr txBox="1"/>
          <p:nvPr/>
        </p:nvSpPr>
        <p:spPr>
          <a:xfrm>
            <a:off x="5012740" y="2606397"/>
            <a:ext cx="710045" cy="461665"/>
          </a:xfrm>
          <a:prstGeom prst="rect">
            <a:avLst/>
          </a:prstGeom>
          <a:noFill/>
        </p:spPr>
        <p:txBody>
          <a:bodyPr wrap="square" rtlCol="0">
            <a:spAutoFit/>
          </a:bodyPr>
          <a:lstStyle/>
          <a:p>
            <a:r>
              <a:rPr lang="en-US" sz="2400" b="1" dirty="0" smtClean="0"/>
              <a:t>w </a:t>
            </a:r>
            <a:r>
              <a:rPr lang="en-US" sz="2400" b="1" dirty="0"/>
              <a:t>w</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98416" y="2115795"/>
            <a:ext cx="333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7825" y="2141339"/>
            <a:ext cx="4095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015559" y="2141339"/>
            <a:ext cx="1363806" cy="369332"/>
          </a:xfrm>
          <a:prstGeom prst="rect">
            <a:avLst/>
          </a:prstGeom>
          <a:noFill/>
        </p:spPr>
        <p:txBody>
          <a:bodyPr wrap="square" rtlCol="0">
            <a:spAutoFit/>
          </a:bodyPr>
          <a:lstStyle/>
          <a:p>
            <a:r>
              <a:rPr lang="en-US" dirty="0" smtClean="0"/>
              <a:t>Phenotype:</a:t>
            </a:r>
            <a:endParaRPr lang="en-US" dirty="0"/>
          </a:p>
        </p:txBody>
      </p:sp>
      <p:sp>
        <p:nvSpPr>
          <p:cNvPr id="28" name="TextBox 27"/>
          <p:cNvSpPr txBox="1"/>
          <p:nvPr/>
        </p:nvSpPr>
        <p:spPr>
          <a:xfrm>
            <a:off x="2731791" y="2196532"/>
            <a:ext cx="1383009" cy="369332"/>
          </a:xfrm>
          <a:prstGeom prst="rect">
            <a:avLst/>
          </a:prstGeom>
          <a:noFill/>
        </p:spPr>
        <p:txBody>
          <a:bodyPr wrap="square" rtlCol="0">
            <a:spAutoFit/>
          </a:bodyPr>
          <a:lstStyle/>
          <a:p>
            <a:r>
              <a:rPr lang="en-US" dirty="0" smtClean="0"/>
              <a:t>Some white</a:t>
            </a:r>
            <a:endParaRPr lang="en-US" dirty="0"/>
          </a:p>
        </p:txBody>
      </p:sp>
      <p:sp>
        <p:nvSpPr>
          <p:cNvPr id="29" name="TextBox 28"/>
          <p:cNvSpPr txBox="1"/>
          <p:nvPr/>
        </p:nvSpPr>
        <p:spPr>
          <a:xfrm>
            <a:off x="4706929" y="2209178"/>
            <a:ext cx="1086008" cy="369332"/>
          </a:xfrm>
          <a:prstGeom prst="rect">
            <a:avLst/>
          </a:prstGeom>
          <a:noFill/>
        </p:spPr>
        <p:txBody>
          <a:bodyPr wrap="square" rtlCol="0">
            <a:spAutoFit/>
          </a:bodyPr>
          <a:lstStyle/>
          <a:p>
            <a:r>
              <a:rPr lang="en-US" dirty="0" smtClean="0"/>
              <a:t>No white</a:t>
            </a:r>
            <a:endParaRPr lang="en-US" dirty="0"/>
          </a:p>
        </p:txBody>
      </p:sp>
      <p:sp>
        <p:nvSpPr>
          <p:cNvPr id="30" name="TextBox 29"/>
          <p:cNvSpPr txBox="1"/>
          <p:nvPr/>
        </p:nvSpPr>
        <p:spPr>
          <a:xfrm>
            <a:off x="672787" y="6227874"/>
            <a:ext cx="1995488" cy="369332"/>
          </a:xfrm>
          <a:prstGeom prst="rect">
            <a:avLst/>
          </a:prstGeom>
          <a:noFill/>
        </p:spPr>
        <p:txBody>
          <a:bodyPr wrap="square" rtlCol="0">
            <a:spAutoFit/>
          </a:bodyPr>
          <a:lstStyle/>
          <a:p>
            <a:r>
              <a:rPr lang="en-US" dirty="0" smtClean="0"/>
              <a:t>Phenotype ratio:</a:t>
            </a:r>
            <a:endParaRPr lang="en-US" dirty="0"/>
          </a:p>
        </p:txBody>
      </p:sp>
      <p:sp>
        <p:nvSpPr>
          <p:cNvPr id="31" name="TextBox 30"/>
          <p:cNvSpPr txBox="1"/>
          <p:nvPr/>
        </p:nvSpPr>
        <p:spPr>
          <a:xfrm>
            <a:off x="3021476" y="5801298"/>
            <a:ext cx="1367909" cy="369332"/>
          </a:xfrm>
          <a:prstGeom prst="rect">
            <a:avLst/>
          </a:prstGeom>
          <a:noFill/>
        </p:spPr>
        <p:txBody>
          <a:bodyPr wrap="square" rtlCol="0">
            <a:spAutoFit/>
          </a:bodyPr>
          <a:lstStyle/>
          <a:p>
            <a:r>
              <a:rPr lang="en-US" dirty="0" smtClean="0"/>
              <a:t>Some white</a:t>
            </a:r>
            <a:endParaRPr lang="en-US" dirty="0"/>
          </a:p>
        </p:txBody>
      </p:sp>
      <p:sp>
        <p:nvSpPr>
          <p:cNvPr id="32" name="TextBox 31"/>
          <p:cNvSpPr txBox="1"/>
          <p:nvPr/>
        </p:nvSpPr>
        <p:spPr>
          <a:xfrm>
            <a:off x="4587963" y="5801165"/>
            <a:ext cx="1102358" cy="369332"/>
          </a:xfrm>
          <a:prstGeom prst="rect">
            <a:avLst/>
          </a:prstGeom>
          <a:noFill/>
        </p:spPr>
        <p:txBody>
          <a:bodyPr wrap="square" rtlCol="0">
            <a:spAutoFit/>
          </a:bodyPr>
          <a:lstStyle/>
          <a:p>
            <a:r>
              <a:rPr lang="en-US" dirty="0" smtClean="0"/>
              <a:t>No white</a:t>
            </a:r>
            <a:endParaRPr lang="en-US" dirty="0"/>
          </a:p>
        </p:txBody>
      </p:sp>
      <p:sp>
        <p:nvSpPr>
          <p:cNvPr id="33" name="Left Brace 32"/>
          <p:cNvSpPr/>
          <p:nvPr/>
        </p:nvSpPr>
        <p:spPr>
          <a:xfrm rot="16200000">
            <a:off x="3561195" y="5281392"/>
            <a:ext cx="296000" cy="8112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4048972" y="6169197"/>
            <a:ext cx="2017027" cy="461665"/>
          </a:xfrm>
          <a:prstGeom prst="rect">
            <a:avLst/>
          </a:prstGeom>
          <a:noFill/>
        </p:spPr>
        <p:txBody>
          <a:bodyPr wrap="square" rtlCol="0">
            <a:spAutoFit/>
          </a:bodyPr>
          <a:lstStyle/>
          <a:p>
            <a:r>
              <a:rPr lang="en-US" sz="2400" b="1" dirty="0"/>
              <a:t>1</a:t>
            </a:r>
            <a:r>
              <a:rPr lang="en-US" sz="2400" b="1" dirty="0" smtClean="0"/>
              <a:t> : 1</a:t>
            </a:r>
            <a:endParaRPr lang="en-US" sz="2400" b="1" dirty="0"/>
          </a:p>
        </p:txBody>
      </p:sp>
      <p:sp>
        <p:nvSpPr>
          <p:cNvPr id="38" name="TextBox 37"/>
          <p:cNvSpPr txBox="1"/>
          <p:nvPr/>
        </p:nvSpPr>
        <p:spPr>
          <a:xfrm>
            <a:off x="6553200" y="1901266"/>
            <a:ext cx="2133600"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smtClean="0"/>
              <a:t>Key to alleles:</a:t>
            </a:r>
          </a:p>
          <a:p>
            <a:r>
              <a:rPr lang="en-US" b="1" dirty="0"/>
              <a:t>W</a:t>
            </a:r>
            <a:r>
              <a:rPr lang="en-US" dirty="0" smtClean="0"/>
              <a:t> = White</a:t>
            </a:r>
          </a:p>
          <a:p>
            <a:r>
              <a:rPr lang="en-US" b="1" dirty="0"/>
              <a:t>w</a:t>
            </a:r>
            <a:r>
              <a:rPr lang="en-US" dirty="0" smtClean="0"/>
              <a:t> = no white</a:t>
            </a:r>
            <a:endParaRPr lang="en-US" dirty="0"/>
          </a:p>
        </p:txBody>
      </p:sp>
      <p:sp>
        <p:nvSpPr>
          <p:cNvPr id="35" name="TextBox 34"/>
          <p:cNvSpPr txBox="1"/>
          <p:nvPr/>
        </p:nvSpPr>
        <p:spPr>
          <a:xfrm>
            <a:off x="0" y="475734"/>
            <a:ext cx="6109014" cy="523220"/>
          </a:xfrm>
          <a:prstGeom prst="rect">
            <a:avLst/>
          </a:prstGeom>
          <a:solidFill>
            <a:srgbClr val="FFFFFF">
              <a:alpha val="77000"/>
            </a:srgbClr>
          </a:solidFill>
        </p:spPr>
        <p:txBody>
          <a:bodyPr wrap="none" rtlCol="0">
            <a:spAutoFit/>
          </a:bodyPr>
          <a:lstStyle/>
          <a:p>
            <a:r>
              <a:rPr lang="en-US" sz="2800" b="1" dirty="0" smtClean="0"/>
              <a:t>Cat genetics </a:t>
            </a:r>
            <a:r>
              <a:rPr lang="en-US" sz="2800" dirty="0" smtClean="0"/>
              <a:t>– collecting real world data</a:t>
            </a:r>
            <a:endParaRPr lang="en-US" sz="2800" dirty="0"/>
          </a:p>
        </p:txBody>
      </p:sp>
      <p:sp>
        <p:nvSpPr>
          <p:cNvPr id="40"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3.4.S2</a:t>
            </a:r>
            <a:r>
              <a:rPr lang="en-US" sz="1600" dirty="0"/>
              <a:t> Comparison of predicted and actual outcomes of genetic crosses using real data</a:t>
            </a:r>
            <a:r>
              <a:rPr lang="en-US" sz="1600" dirty="0" smtClean="0"/>
              <a:t>.</a:t>
            </a:r>
            <a:endParaRPr lang="en-US" sz="1600" dirty="0"/>
          </a:p>
        </p:txBody>
      </p:sp>
      <p:sp>
        <p:nvSpPr>
          <p:cNvPr id="41" name="Left Brace 40"/>
          <p:cNvSpPr/>
          <p:nvPr/>
        </p:nvSpPr>
        <p:spPr>
          <a:xfrm rot="16200000">
            <a:off x="4985722" y="5305257"/>
            <a:ext cx="296000" cy="7634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668275" y="5337479"/>
            <a:ext cx="5148370" cy="1243522"/>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2643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5907221" y="4571142"/>
            <a:ext cx="2100580" cy="1078676"/>
          </a:xfrm>
          <a:prstGeom prst="rect">
            <a:avLst/>
          </a:prstGeom>
        </p:spPr>
      </p:pic>
      <p:sp>
        <p:nvSpPr>
          <p:cNvPr id="6" name="Rectangle 5"/>
          <p:cNvSpPr/>
          <p:nvPr/>
        </p:nvSpPr>
        <p:spPr>
          <a:xfrm>
            <a:off x="13855" y="1253433"/>
            <a:ext cx="9144000" cy="646331"/>
          </a:xfrm>
          <a:prstGeom prst="rect">
            <a:avLst/>
          </a:prstGeom>
        </p:spPr>
        <p:txBody>
          <a:bodyPr wrap="square">
            <a:spAutoFit/>
          </a:bodyPr>
          <a:lstStyle/>
          <a:p>
            <a:r>
              <a:rPr lang="en-US" dirty="0" smtClean="0">
                <a:solidFill>
                  <a:srgbClr val="000000"/>
                </a:solidFill>
              </a:rPr>
              <a:t>How well does the piebald frequency in the offspring match the predictions made from our knowledge of the genes?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96904325"/>
              </p:ext>
            </p:extLst>
          </p:nvPr>
        </p:nvGraphicFramePr>
        <p:xfrm>
          <a:off x="565428" y="1971230"/>
          <a:ext cx="5124893" cy="24644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86013"/>
                <a:gridCol w="1595120"/>
                <a:gridCol w="2143760"/>
              </a:tblGrid>
              <a:tr h="622611">
                <a:tc>
                  <a:txBody>
                    <a:bodyPr/>
                    <a:lstStyle/>
                    <a:p>
                      <a:pPr algn="ctr"/>
                      <a:r>
                        <a:rPr lang="en-US" sz="1600" b="1" dirty="0" smtClean="0">
                          <a:solidFill>
                            <a:srgbClr val="000000"/>
                          </a:solidFill>
                        </a:rPr>
                        <a:t>genotype</a:t>
                      </a:r>
                      <a:endParaRPr lang="en-US" sz="1600" b="1" dirty="0">
                        <a:solidFill>
                          <a:srgbClr val="000000"/>
                        </a:solidFill>
                      </a:endParaRPr>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000000"/>
                          </a:solidFill>
                        </a:rPr>
                        <a:t>observed</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smtClean="0">
                          <a:solidFill>
                            <a:srgbClr val="000000"/>
                          </a:solidFill>
                        </a:rPr>
                        <a:t>expected</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22611">
                <a:tc>
                  <a:txBody>
                    <a:bodyPr/>
                    <a:lstStyle/>
                    <a:p>
                      <a:pPr algn="ctr"/>
                      <a:r>
                        <a:rPr lang="en-US" sz="1800" b="1" dirty="0" smtClean="0">
                          <a:solidFill>
                            <a:srgbClr val="000000"/>
                          </a:solidFill>
                        </a:rPr>
                        <a:t>WW</a:t>
                      </a:r>
                      <a:endParaRPr lang="en-US" sz="1800" b="0" dirty="0" smtClean="0">
                        <a:solidFill>
                          <a:srgbClr val="000000"/>
                        </a:solidFill>
                      </a:endParaRPr>
                    </a:p>
                    <a:p>
                      <a:pPr algn="ctr"/>
                      <a:r>
                        <a:rPr lang="en-US" sz="1600" b="0" dirty="0" smtClean="0">
                          <a:solidFill>
                            <a:srgbClr val="000000"/>
                          </a:solidFill>
                        </a:rPr>
                        <a:t>(mostly white)</a:t>
                      </a:r>
                      <a:endParaRPr lang="en-US" sz="1600" b="0" dirty="0">
                        <a:solidFill>
                          <a:srgbClr val="000000"/>
                        </a:solidFill>
                      </a:endParaRPr>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000000"/>
                          </a:solidFill>
                        </a:rPr>
                        <a:t>0</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dirty="0" smtClean="0">
                          <a:solidFill>
                            <a:srgbClr val="000000"/>
                          </a:solidFill>
                        </a:rPr>
                        <a:t>0</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3532">
                <a:tc>
                  <a:txBody>
                    <a:bodyPr/>
                    <a:lstStyle/>
                    <a:p>
                      <a:pPr algn="ctr"/>
                      <a:r>
                        <a:rPr lang="en-US" sz="1800" b="1" dirty="0" err="1" smtClean="0">
                          <a:solidFill>
                            <a:srgbClr val="000000"/>
                          </a:solidFill>
                        </a:rPr>
                        <a:t>Ww</a:t>
                      </a:r>
                      <a:endParaRPr lang="en-US" sz="1800" b="1" dirty="0" smtClean="0">
                        <a:solidFill>
                          <a:srgbClr val="000000"/>
                        </a:solidFill>
                      </a:endParaRPr>
                    </a:p>
                    <a:p>
                      <a:pPr algn="ctr"/>
                      <a:r>
                        <a:rPr lang="en-US" sz="1600" b="0" dirty="0" smtClean="0">
                          <a:solidFill>
                            <a:srgbClr val="000000"/>
                          </a:solidFill>
                        </a:rPr>
                        <a:t>(some white)</a:t>
                      </a:r>
                      <a:endParaRPr lang="en-US" sz="1600" b="0" dirty="0">
                        <a:solidFill>
                          <a:srgbClr val="000000"/>
                        </a:solidFill>
                      </a:endParaRPr>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000000"/>
                          </a:solidFill>
                        </a:rPr>
                        <a:t>2</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dirty="0" smtClean="0">
                          <a:solidFill>
                            <a:srgbClr val="000000"/>
                          </a:solidFill>
                        </a:rPr>
                        <a:t>2</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03532">
                <a:tc>
                  <a:txBody>
                    <a:bodyPr/>
                    <a:lstStyle/>
                    <a:p>
                      <a:pPr algn="ctr"/>
                      <a:r>
                        <a:rPr lang="en-US" sz="1800" b="1" dirty="0" err="1" smtClean="0">
                          <a:solidFill>
                            <a:srgbClr val="000000"/>
                          </a:solidFill>
                        </a:rPr>
                        <a:t>ww</a:t>
                      </a:r>
                      <a:endParaRPr lang="en-US" sz="1800" b="0" dirty="0" smtClean="0">
                        <a:solidFill>
                          <a:srgbClr val="000000"/>
                        </a:solidFill>
                      </a:endParaRPr>
                    </a:p>
                    <a:p>
                      <a:pPr algn="ctr"/>
                      <a:r>
                        <a:rPr lang="en-US" sz="1600" b="0" dirty="0" smtClean="0">
                          <a:solidFill>
                            <a:srgbClr val="000000"/>
                          </a:solidFill>
                        </a:rPr>
                        <a:t>(no white)</a:t>
                      </a:r>
                      <a:endParaRPr lang="en-US" sz="1600" b="0" dirty="0">
                        <a:solidFill>
                          <a:srgbClr val="000000"/>
                        </a:solidFill>
                      </a:endParaRPr>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000000"/>
                          </a:solidFill>
                        </a:rPr>
                        <a:t>2</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800" dirty="0" smtClean="0">
                          <a:solidFill>
                            <a:srgbClr val="000000"/>
                          </a:solidFill>
                        </a:rPr>
                        <a:t>2</a:t>
                      </a:r>
                      <a:endParaRPr lang="en-US" sz="1800" dirty="0">
                        <a:solidFill>
                          <a:srgbClr val="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5" name="TextBox 34"/>
          <p:cNvSpPr txBox="1"/>
          <p:nvPr/>
        </p:nvSpPr>
        <p:spPr>
          <a:xfrm>
            <a:off x="0" y="475734"/>
            <a:ext cx="6109014" cy="523220"/>
          </a:xfrm>
          <a:prstGeom prst="rect">
            <a:avLst/>
          </a:prstGeom>
          <a:solidFill>
            <a:srgbClr val="FFFFFF">
              <a:alpha val="77000"/>
            </a:srgbClr>
          </a:solidFill>
        </p:spPr>
        <p:txBody>
          <a:bodyPr wrap="none" rtlCol="0">
            <a:spAutoFit/>
          </a:bodyPr>
          <a:lstStyle/>
          <a:p>
            <a:r>
              <a:rPr lang="en-US" sz="2800" b="1" dirty="0" smtClean="0"/>
              <a:t>Cat genetics </a:t>
            </a:r>
            <a:r>
              <a:rPr lang="en-US" sz="2800" dirty="0" smtClean="0"/>
              <a:t>– collecting real world data</a:t>
            </a:r>
            <a:endParaRPr lang="en-US" sz="2800" dirty="0"/>
          </a:p>
        </p:txBody>
      </p:sp>
      <p:sp>
        <p:nvSpPr>
          <p:cNvPr id="40"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3.4.S2</a:t>
            </a:r>
            <a:r>
              <a:rPr lang="en-US" sz="1600" dirty="0"/>
              <a:t> Comparison of predicted and actual outcomes of genetic crosses using real data</a:t>
            </a:r>
            <a:r>
              <a:rPr lang="en-US" sz="1600" dirty="0" smtClean="0"/>
              <a:t>.</a:t>
            </a:r>
            <a:endParaRPr lang="en-US" sz="1600" dirty="0"/>
          </a:p>
        </p:txBody>
      </p:sp>
      <p:sp>
        <p:nvSpPr>
          <p:cNvPr id="2" name="Rectangle 1"/>
          <p:cNvSpPr/>
          <p:nvPr/>
        </p:nvSpPr>
        <p:spPr>
          <a:xfrm>
            <a:off x="179348" y="4976870"/>
            <a:ext cx="3193772" cy="1200329"/>
          </a:xfrm>
          <a:prstGeom prst="rect">
            <a:avLst/>
          </a:prstGeom>
        </p:spPr>
        <p:txBody>
          <a:bodyPr wrap="square">
            <a:spAutoFit/>
          </a:bodyPr>
          <a:lstStyle/>
          <a:p>
            <a:r>
              <a:rPr lang="en-US" dirty="0" smtClean="0"/>
              <a:t>Degrees </a:t>
            </a:r>
            <a:r>
              <a:rPr lang="en-US" dirty="0"/>
              <a:t>of freedom (</a:t>
            </a:r>
            <a:r>
              <a:rPr lang="en-US" dirty="0" err="1"/>
              <a:t>df</a:t>
            </a:r>
            <a:r>
              <a:rPr lang="en-US" dirty="0"/>
              <a:t>) </a:t>
            </a:r>
            <a:r>
              <a:rPr lang="en-US" dirty="0" smtClean="0"/>
              <a:t>= </a:t>
            </a:r>
            <a:r>
              <a:rPr lang="en-US" dirty="0" smtClean="0">
                <a:solidFill>
                  <a:srgbClr val="008000"/>
                </a:solidFill>
              </a:rPr>
              <a:t>N</a:t>
            </a:r>
            <a:r>
              <a:rPr lang="en-US" dirty="0" smtClean="0"/>
              <a:t> – 1</a:t>
            </a:r>
          </a:p>
          <a:p>
            <a:r>
              <a:rPr lang="en-US" dirty="0"/>
              <a:t>	</a:t>
            </a:r>
            <a:r>
              <a:rPr lang="en-US" dirty="0" smtClean="0"/>
              <a:t>				= 3 – 1</a:t>
            </a:r>
          </a:p>
          <a:p>
            <a:r>
              <a:rPr lang="en-US" dirty="0"/>
              <a:t>	</a:t>
            </a:r>
            <a:r>
              <a:rPr lang="en-US" dirty="0" smtClean="0"/>
              <a:t>				= 2</a:t>
            </a:r>
            <a:endParaRPr lang="en-US" dirty="0"/>
          </a:p>
          <a:p>
            <a:endParaRPr lang="en-US" dirty="0"/>
          </a:p>
        </p:txBody>
      </p:sp>
      <p:sp>
        <p:nvSpPr>
          <p:cNvPr id="3" name="Rectangle 2"/>
          <p:cNvSpPr/>
          <p:nvPr/>
        </p:nvSpPr>
        <p:spPr>
          <a:xfrm>
            <a:off x="565428" y="4630040"/>
            <a:ext cx="2239954" cy="369332"/>
          </a:xfrm>
          <a:prstGeom prst="rect">
            <a:avLst/>
          </a:prstGeom>
        </p:spPr>
        <p:txBody>
          <a:bodyPr wrap="none">
            <a:spAutoFit/>
          </a:bodyPr>
          <a:lstStyle/>
          <a:p>
            <a:r>
              <a:rPr lang="en-US" dirty="0" smtClean="0">
                <a:solidFill>
                  <a:srgbClr val="008000"/>
                </a:solidFill>
              </a:rPr>
              <a:t>N </a:t>
            </a:r>
            <a:r>
              <a:rPr lang="en-US" dirty="0">
                <a:solidFill>
                  <a:srgbClr val="008000"/>
                </a:solidFill>
              </a:rPr>
              <a:t>=</a:t>
            </a:r>
            <a:r>
              <a:rPr lang="en-US" dirty="0" smtClean="0">
                <a:solidFill>
                  <a:srgbClr val="008000"/>
                </a:solidFill>
              </a:rPr>
              <a:t> number </a:t>
            </a:r>
            <a:r>
              <a:rPr lang="en-US" dirty="0">
                <a:solidFill>
                  <a:srgbClr val="008000"/>
                </a:solidFill>
              </a:rPr>
              <a:t>of classes</a:t>
            </a:r>
          </a:p>
        </p:txBody>
      </p:sp>
      <p:sp>
        <p:nvSpPr>
          <p:cNvPr id="4" name="Oval 3"/>
          <p:cNvSpPr/>
          <p:nvPr/>
        </p:nvSpPr>
        <p:spPr>
          <a:xfrm>
            <a:off x="457200" y="2587575"/>
            <a:ext cx="1483360" cy="1960880"/>
          </a:xfrm>
          <a:prstGeom prst="ellipse">
            <a:avLst/>
          </a:prstGeom>
          <a:noFill/>
          <a:ln>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Elbow Connector 41"/>
          <p:cNvCxnSpPr>
            <a:stCxn id="4" idx="2"/>
            <a:endCxn id="3" idx="1"/>
          </p:cNvCxnSpPr>
          <p:nvPr/>
        </p:nvCxnSpPr>
        <p:spPr>
          <a:xfrm rot="10800000" flipH="1" flipV="1">
            <a:off x="457200" y="3568014"/>
            <a:ext cx="108228" cy="1246691"/>
          </a:xfrm>
          <a:prstGeom prst="bentConnector3">
            <a:avLst>
              <a:gd name="adj1" fmla="val -211221"/>
            </a:avLst>
          </a:prstGeom>
          <a:noFill/>
          <a:ln>
            <a:solidFill>
              <a:srgbClr val="008000"/>
            </a:solidFill>
            <a:prstDash val="dash"/>
          </a:ln>
          <a:effectLst/>
        </p:spPr>
        <p:style>
          <a:lnRef idx="1">
            <a:schemeClr val="accent1"/>
          </a:lnRef>
          <a:fillRef idx="3">
            <a:schemeClr val="accent1"/>
          </a:fillRef>
          <a:effectRef idx="2">
            <a:schemeClr val="accent1"/>
          </a:effectRef>
          <a:fontRef idx="minor">
            <a:schemeClr val="lt1"/>
          </a:fontRef>
        </p:style>
      </p:cxnSp>
      <p:sp>
        <p:nvSpPr>
          <p:cNvPr id="47" name="Rectangle 46"/>
          <p:cNvSpPr/>
          <p:nvPr/>
        </p:nvSpPr>
        <p:spPr>
          <a:xfrm>
            <a:off x="3941752" y="4884618"/>
            <a:ext cx="5049848" cy="1754327"/>
          </a:xfrm>
          <a:prstGeom prst="rect">
            <a:avLst/>
          </a:prstGeom>
        </p:spPr>
        <p:txBody>
          <a:bodyPr wrap="square">
            <a:spAutoFit/>
          </a:bodyPr>
          <a:lstStyle/>
          <a:p>
            <a:r>
              <a:rPr lang="en-US" dirty="0">
                <a:solidFill>
                  <a:srgbClr val="000090"/>
                </a:solidFill>
              </a:rPr>
              <a:t>Chi-square value </a:t>
            </a:r>
            <a:r>
              <a:rPr lang="en-US" dirty="0" smtClean="0">
                <a:solidFill>
                  <a:srgbClr val="000090"/>
                </a:solidFill>
              </a:rPr>
              <a:t>	=</a:t>
            </a:r>
          </a:p>
          <a:p>
            <a:endParaRPr lang="en-US" dirty="0">
              <a:solidFill>
                <a:srgbClr val="000090"/>
              </a:solidFill>
            </a:endParaRPr>
          </a:p>
          <a:p>
            <a:endParaRPr lang="en-US" dirty="0" smtClean="0">
              <a:solidFill>
                <a:srgbClr val="000090"/>
              </a:solidFill>
            </a:endParaRPr>
          </a:p>
          <a:p>
            <a:r>
              <a:rPr lang="en-US" dirty="0">
                <a:solidFill>
                  <a:srgbClr val="000090"/>
                </a:solidFill>
              </a:rPr>
              <a:t>	</a:t>
            </a:r>
            <a:r>
              <a:rPr lang="en-US" dirty="0" smtClean="0">
                <a:solidFill>
                  <a:srgbClr val="000090"/>
                </a:solidFill>
              </a:rPr>
              <a:t>			= </a:t>
            </a:r>
            <a:r>
              <a:rPr lang="en-US" u="sng" dirty="0" smtClean="0">
                <a:solidFill>
                  <a:srgbClr val="000090"/>
                </a:solidFill>
              </a:rPr>
              <a:t>(0 – 0)</a:t>
            </a:r>
            <a:r>
              <a:rPr lang="en-US" baseline="30000" dirty="0" smtClean="0">
                <a:solidFill>
                  <a:srgbClr val="000090"/>
                </a:solidFill>
              </a:rPr>
              <a:t>2</a:t>
            </a:r>
            <a:r>
              <a:rPr lang="en-US" dirty="0" smtClean="0">
                <a:solidFill>
                  <a:srgbClr val="000090"/>
                </a:solidFill>
              </a:rPr>
              <a:t> + </a:t>
            </a:r>
            <a:r>
              <a:rPr lang="en-US" u="sng" dirty="0">
                <a:solidFill>
                  <a:srgbClr val="000090"/>
                </a:solidFill>
              </a:rPr>
              <a:t>(0 – 0)</a:t>
            </a:r>
            <a:r>
              <a:rPr lang="en-US" baseline="30000" dirty="0" smtClean="0">
                <a:solidFill>
                  <a:srgbClr val="000090"/>
                </a:solidFill>
              </a:rPr>
              <a:t>2 </a:t>
            </a:r>
            <a:r>
              <a:rPr lang="en-US" dirty="0" smtClean="0">
                <a:solidFill>
                  <a:srgbClr val="000090"/>
                </a:solidFill>
              </a:rPr>
              <a:t>+ </a:t>
            </a:r>
            <a:r>
              <a:rPr lang="en-US" u="sng" dirty="0">
                <a:solidFill>
                  <a:srgbClr val="000090"/>
                </a:solidFill>
              </a:rPr>
              <a:t>(0 – 0)</a:t>
            </a:r>
            <a:r>
              <a:rPr lang="en-US" baseline="30000" dirty="0" smtClean="0">
                <a:solidFill>
                  <a:srgbClr val="000090"/>
                </a:solidFill>
              </a:rPr>
              <a:t>2</a:t>
            </a:r>
          </a:p>
          <a:p>
            <a:r>
              <a:rPr lang="en-US" baseline="30000" dirty="0">
                <a:solidFill>
                  <a:srgbClr val="000090"/>
                </a:solidFill>
              </a:rPr>
              <a:t>	</a:t>
            </a:r>
            <a:r>
              <a:rPr lang="en-US" baseline="30000" dirty="0" smtClean="0">
                <a:solidFill>
                  <a:srgbClr val="000090"/>
                </a:solidFill>
              </a:rPr>
              <a:t>				</a:t>
            </a:r>
            <a:r>
              <a:rPr lang="en-US" dirty="0" smtClean="0">
                <a:solidFill>
                  <a:srgbClr val="000090"/>
                </a:solidFill>
              </a:rPr>
              <a:t>0	       2	      2</a:t>
            </a:r>
          </a:p>
          <a:p>
            <a:r>
              <a:rPr lang="en-US" dirty="0">
                <a:solidFill>
                  <a:srgbClr val="000090"/>
                </a:solidFill>
              </a:rPr>
              <a:t>	</a:t>
            </a:r>
            <a:r>
              <a:rPr lang="en-US" dirty="0" smtClean="0">
                <a:solidFill>
                  <a:srgbClr val="000090"/>
                </a:solidFill>
              </a:rPr>
              <a:t>			= 0</a:t>
            </a:r>
            <a:endParaRPr lang="en-US" dirty="0">
              <a:solidFill>
                <a:srgbClr val="000090"/>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1345366808"/>
              </p:ext>
            </p:extLst>
          </p:nvPr>
        </p:nvGraphicFramePr>
        <p:xfrm>
          <a:off x="7101924" y="1824180"/>
          <a:ext cx="1603349" cy="2372359"/>
        </p:xfrm>
        <a:graphic>
          <a:graphicData uri="http://schemas.openxmlformats.org/drawingml/2006/table">
            <a:tbl>
              <a:tblPr firstRow="1" bandRow="1">
                <a:tableStyleId>{2D5ABB26-0587-4C30-8999-92F81FD0307C}</a:tableStyleId>
              </a:tblPr>
              <a:tblGrid>
                <a:gridCol w="367985"/>
                <a:gridCol w="1235364"/>
              </a:tblGrid>
              <a:tr h="381001">
                <a:tc>
                  <a:txBody>
                    <a:bodyPr/>
                    <a:lstStyle/>
                    <a:p>
                      <a:r>
                        <a:rPr lang="en-US" sz="1400" dirty="0" err="1" smtClean="0"/>
                        <a:t>df</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kern="1200" dirty="0" smtClean="0"/>
                        <a:t>critical values at 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3.84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5.99</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7.82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400" dirty="0" smtClean="0"/>
                        <a:t>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9.49</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370840">
                <a:tc>
                  <a:txBody>
                    <a:bodyPr/>
                    <a:lstStyle/>
                    <a:p>
                      <a:r>
                        <a:rPr lang="en-US" sz="1400" dirty="0" smtClean="0"/>
                        <a:t>5</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smtClean="0"/>
                        <a:t>11.07</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51" name="Oval 50"/>
          <p:cNvSpPr/>
          <p:nvPr/>
        </p:nvSpPr>
        <p:spPr>
          <a:xfrm>
            <a:off x="6742544" y="2726115"/>
            <a:ext cx="1639455" cy="368069"/>
          </a:xfrm>
          <a:prstGeom prst="ellipse">
            <a:avLst/>
          </a:prstGeom>
          <a:noFill/>
          <a:ln>
            <a:solidFill>
              <a:srgbClr val="3366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Elbow Connector 51"/>
          <p:cNvCxnSpPr>
            <a:stCxn id="51" idx="6"/>
            <a:endCxn id="57" idx="3"/>
          </p:cNvCxnSpPr>
          <p:nvPr/>
        </p:nvCxnSpPr>
        <p:spPr>
          <a:xfrm flipH="1">
            <a:off x="6257637" y="2910150"/>
            <a:ext cx="2124362" cy="3532211"/>
          </a:xfrm>
          <a:prstGeom prst="bentConnector3">
            <a:avLst>
              <a:gd name="adj1" fmla="val -10761"/>
            </a:avLst>
          </a:prstGeom>
          <a:noFill/>
          <a:ln>
            <a:solidFill>
              <a:srgbClr val="3366FF"/>
            </a:solidFill>
            <a:prstDash val="dash"/>
          </a:ln>
          <a:effectLst/>
        </p:spPr>
        <p:style>
          <a:lnRef idx="1">
            <a:schemeClr val="accent1"/>
          </a:lnRef>
          <a:fillRef idx="3">
            <a:schemeClr val="accent1"/>
          </a:fillRef>
          <a:effectRef idx="2">
            <a:schemeClr val="accent1"/>
          </a:effectRef>
          <a:fontRef idx="minor">
            <a:schemeClr val="lt1"/>
          </a:fontRef>
        </p:style>
      </p:cxnSp>
      <p:sp>
        <p:nvSpPr>
          <p:cNvPr id="57" name="Rounded Rectangle 56"/>
          <p:cNvSpPr/>
          <p:nvPr/>
        </p:nvSpPr>
        <p:spPr>
          <a:xfrm>
            <a:off x="1940560" y="6164962"/>
            <a:ext cx="4317077" cy="554798"/>
          </a:xfrm>
          <a:prstGeom prst="roundRect">
            <a:avLst/>
          </a:prstGeom>
          <a:noFill/>
          <a:ln>
            <a:solidFill>
              <a:srgbClr val="3366FF"/>
            </a:solidFill>
            <a:prstDash val="dash"/>
          </a:ln>
          <a:effectLst/>
        </p:spPr>
        <p:style>
          <a:lnRef idx="1">
            <a:schemeClr val="accent1"/>
          </a:lnRef>
          <a:fillRef idx="3">
            <a:schemeClr val="accent1"/>
          </a:fillRef>
          <a:effectRef idx="2">
            <a:schemeClr val="accent1"/>
          </a:effectRef>
          <a:fontRef idx="minor">
            <a:schemeClr val="lt1"/>
          </a:fontRef>
        </p:style>
        <p:txBody>
          <a:bodyPr lIns="36000" tIns="36000" rIns="504000" bIns="36000" rtlCol="0" anchor="ctr"/>
          <a:lstStyle/>
          <a:p>
            <a:r>
              <a:rPr lang="en-US" sz="1400" dirty="0" smtClean="0">
                <a:solidFill>
                  <a:srgbClr val="000090"/>
                </a:solidFill>
              </a:rPr>
              <a:t>Chi-square value &lt; critical value therefore we support the hypothesis of piebald coat </a:t>
            </a:r>
            <a:r>
              <a:rPr lang="en-US" sz="1400" dirty="0" err="1" smtClean="0">
                <a:solidFill>
                  <a:srgbClr val="000090"/>
                </a:solidFill>
              </a:rPr>
              <a:t>colour</a:t>
            </a:r>
            <a:r>
              <a:rPr lang="en-US" sz="1400" dirty="0" smtClean="0">
                <a:solidFill>
                  <a:srgbClr val="000090"/>
                </a:solidFill>
              </a:rPr>
              <a:t> </a:t>
            </a:r>
            <a:endParaRPr lang="en-US" sz="1400" dirty="0">
              <a:solidFill>
                <a:srgbClr val="000090"/>
              </a:solidFill>
            </a:endParaRPr>
          </a:p>
        </p:txBody>
      </p:sp>
    </p:spTree>
    <p:extLst>
      <p:ext uri="{BB962C8B-B14F-4D97-AF65-F5344CB8AC3E}">
        <p14:creationId xmlns:p14="http://schemas.microsoft.com/office/powerpoint/2010/main" val="196799528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413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t>
            </a:r>
            <a:r>
              <a:rPr lang="en-US" sz="1500" dirty="0"/>
              <a:t>U5 Chi-squared tests are used to determine whether the difference between an observed and expected frequency distribution is statistically significant</a:t>
            </a:r>
            <a:r>
              <a:rPr lang="en-US" sz="1500" dirty="0" smtClean="0"/>
              <a:t>. AND </a:t>
            </a:r>
            <a:r>
              <a:rPr lang="en-US" sz="1400" dirty="0"/>
              <a:t>10.2.S3 Use of a chi-squared test on data from </a:t>
            </a:r>
            <a:r>
              <a:rPr lang="en-US" sz="1400" dirty="0" err="1"/>
              <a:t>dihybrid</a:t>
            </a:r>
            <a:r>
              <a:rPr lang="en-US" sz="1400" dirty="0"/>
              <a:t> crosses</a:t>
            </a:r>
            <a:r>
              <a:rPr lang="en-US" sz="1400" dirty="0" smtClean="0"/>
              <a:t>.</a:t>
            </a:r>
            <a:endParaRPr lang="en-US" sz="1400" dirty="0"/>
          </a:p>
        </p:txBody>
      </p:sp>
      <p:sp>
        <p:nvSpPr>
          <p:cNvPr id="4" name="TextBox 3"/>
          <p:cNvSpPr txBox="1"/>
          <p:nvPr/>
        </p:nvSpPr>
        <p:spPr>
          <a:xfrm>
            <a:off x="0" y="567153"/>
            <a:ext cx="7898066" cy="523220"/>
          </a:xfrm>
          <a:prstGeom prst="rect">
            <a:avLst/>
          </a:prstGeom>
          <a:solidFill>
            <a:srgbClr val="FFFFFF">
              <a:alpha val="77000"/>
            </a:srgbClr>
          </a:solidFill>
        </p:spPr>
        <p:txBody>
          <a:bodyPr wrap="none" rtlCol="0">
            <a:spAutoFit/>
          </a:bodyPr>
          <a:lstStyle/>
          <a:p>
            <a:r>
              <a:rPr lang="en-US" sz="2800" b="1" dirty="0" smtClean="0"/>
              <a:t>Testing </a:t>
            </a:r>
            <a:r>
              <a:rPr lang="en-US" sz="2800" b="1" dirty="0" err="1"/>
              <a:t>d</a:t>
            </a:r>
            <a:r>
              <a:rPr lang="en-US" sz="2800" b="1" dirty="0" err="1" smtClean="0"/>
              <a:t>ihybrid</a:t>
            </a:r>
            <a:r>
              <a:rPr lang="en-US" sz="2800" b="1" dirty="0" smtClean="0"/>
              <a:t> crosses </a:t>
            </a:r>
            <a:r>
              <a:rPr lang="en-US" sz="2800" dirty="0" smtClean="0"/>
              <a:t>– using the chi-squared test</a:t>
            </a:r>
            <a:endParaRPr lang="en-US" sz="2800" dirty="0"/>
          </a:p>
        </p:txBody>
      </p:sp>
      <p:sp>
        <p:nvSpPr>
          <p:cNvPr id="2" name="TextBox 1"/>
          <p:cNvSpPr txBox="1"/>
          <p:nvPr/>
        </p:nvSpPr>
        <p:spPr>
          <a:xfrm>
            <a:off x="697167" y="1347568"/>
            <a:ext cx="7200899" cy="646331"/>
          </a:xfrm>
          <a:prstGeom prst="rect">
            <a:avLst/>
          </a:prstGeom>
          <a:noFill/>
        </p:spPr>
        <p:txBody>
          <a:bodyPr wrap="square" rtlCol="0">
            <a:spAutoFit/>
          </a:bodyPr>
          <a:lstStyle/>
          <a:p>
            <a:r>
              <a:rPr lang="en-US" dirty="0" smtClean="0"/>
              <a:t>Now try extending your understanding of </a:t>
            </a:r>
            <a:r>
              <a:rPr lang="en-US" b="1" dirty="0" err="1" smtClean="0">
                <a:solidFill>
                  <a:schemeClr val="accent6">
                    <a:lumMod val="75000"/>
                  </a:schemeClr>
                </a:solidFill>
              </a:rPr>
              <a:t>dihybrid</a:t>
            </a:r>
            <a:r>
              <a:rPr lang="en-US" b="1" dirty="0" smtClean="0">
                <a:solidFill>
                  <a:schemeClr val="accent6">
                    <a:lumMod val="75000"/>
                  </a:schemeClr>
                </a:solidFill>
              </a:rPr>
              <a:t> crosses</a:t>
            </a:r>
            <a:r>
              <a:rPr lang="en-US" dirty="0" smtClean="0"/>
              <a:t> using </a:t>
            </a:r>
            <a:r>
              <a:rPr lang="en-US" b="1" dirty="0" smtClean="0">
                <a:solidFill>
                  <a:srgbClr val="E46C0A"/>
                </a:solidFill>
              </a:rPr>
              <a:t>data</a:t>
            </a:r>
            <a:r>
              <a:rPr lang="en-US" dirty="0" smtClean="0"/>
              <a:t>. Follow the links below and complete the </a:t>
            </a:r>
            <a:r>
              <a:rPr lang="en-US" b="1" dirty="0" smtClean="0">
                <a:solidFill>
                  <a:srgbClr val="E46C0A"/>
                </a:solidFill>
              </a:rPr>
              <a:t>examples</a:t>
            </a:r>
            <a:r>
              <a:rPr lang="en-US" dirty="0" smtClean="0"/>
              <a:t> and </a:t>
            </a:r>
            <a:r>
              <a:rPr lang="en-US" b="1" dirty="0" smtClean="0">
                <a:solidFill>
                  <a:srgbClr val="E46C0A"/>
                </a:solidFill>
              </a:rPr>
              <a:t>problems</a:t>
            </a:r>
            <a:r>
              <a:rPr lang="en-US" dirty="0" smtClean="0"/>
              <a:t>:</a:t>
            </a:r>
            <a:endParaRPr lang="en-US" dirty="0"/>
          </a:p>
        </p:txBody>
      </p:sp>
      <p:sp>
        <p:nvSpPr>
          <p:cNvPr id="5" name="Rectangle 4">
            <a:hlinkClick r:id="rId2"/>
          </p:cNvPr>
          <p:cNvSpPr/>
          <p:nvPr/>
        </p:nvSpPr>
        <p:spPr>
          <a:xfrm>
            <a:off x="697167" y="2249894"/>
            <a:ext cx="3810000" cy="646331"/>
          </a:xfrm>
          <a:prstGeom prst="rect">
            <a:avLst/>
          </a:prstGeom>
          <a:ln>
            <a:solidFill>
              <a:srgbClr val="000000"/>
            </a:solidFill>
          </a:ln>
        </p:spPr>
        <p:txBody>
          <a:bodyPr wrap="square">
            <a:spAutoFit/>
          </a:bodyPr>
          <a:lstStyle/>
          <a:p>
            <a:pPr lvl="1" algn="ctr"/>
            <a:r>
              <a:rPr lang="en-US" dirty="0"/>
              <a:t>CORN GENETICS CHI SQUARE </a:t>
            </a:r>
            <a:r>
              <a:rPr lang="en-US" dirty="0" smtClean="0"/>
              <a:t>ANALYSIS by Biology Corner </a:t>
            </a:r>
            <a:endParaRPr lang="en-US" dirty="0"/>
          </a:p>
        </p:txBody>
      </p:sp>
      <p:pic>
        <p:nvPicPr>
          <p:cNvPr id="6" name="Picture 5">
            <a:hlinkClick r:id="rId2"/>
          </p:cNvPr>
          <p:cNvPicPr>
            <a:picLocks noChangeAspect="1"/>
          </p:cNvPicPr>
          <p:nvPr/>
        </p:nvPicPr>
        <p:blipFill>
          <a:blip r:embed="rId3"/>
          <a:stretch>
            <a:fillRect/>
          </a:stretch>
        </p:blipFill>
        <p:spPr>
          <a:xfrm>
            <a:off x="697167" y="2896225"/>
            <a:ext cx="3810000" cy="2819400"/>
          </a:xfrm>
          <a:prstGeom prst="rect">
            <a:avLst/>
          </a:prstGeom>
          <a:ln>
            <a:solidFill>
              <a:srgbClr val="000000"/>
            </a:solidFill>
          </a:ln>
        </p:spPr>
      </p:pic>
      <p:sp>
        <p:nvSpPr>
          <p:cNvPr id="7" name="Rectangle 6"/>
          <p:cNvSpPr/>
          <p:nvPr/>
        </p:nvSpPr>
        <p:spPr>
          <a:xfrm>
            <a:off x="697167" y="5709216"/>
            <a:ext cx="3810000" cy="646331"/>
          </a:xfrm>
          <a:prstGeom prst="rect">
            <a:avLst/>
          </a:prstGeom>
        </p:spPr>
        <p:txBody>
          <a:bodyPr wrap="square">
            <a:spAutoFit/>
          </a:bodyPr>
          <a:lstStyle/>
          <a:p>
            <a:r>
              <a:rPr lang="en-US" sz="1200" dirty="0" smtClean="0"/>
              <a:t>Answer key: </a:t>
            </a:r>
            <a:r>
              <a:rPr lang="en-US" sz="1200" dirty="0" smtClean="0">
                <a:hlinkClick r:id="rId4"/>
              </a:rPr>
              <a:t>http</a:t>
            </a:r>
            <a:r>
              <a:rPr lang="en-US" sz="1200" dirty="0">
                <a:hlinkClick r:id="rId4"/>
              </a:rPr>
              <a:t>://www.biologycorner.com/worksheets/</a:t>
            </a:r>
            <a:r>
              <a:rPr lang="en-US" sz="1200" dirty="0" smtClean="0">
                <a:hlinkClick r:id="rId4"/>
              </a:rPr>
              <a:t>corn_chi_key.html</a:t>
            </a:r>
            <a:endParaRPr lang="en-US" sz="1200" dirty="0" smtClean="0"/>
          </a:p>
        </p:txBody>
      </p:sp>
      <p:sp>
        <p:nvSpPr>
          <p:cNvPr id="8" name="Rectangle 7"/>
          <p:cNvSpPr/>
          <p:nvPr/>
        </p:nvSpPr>
        <p:spPr>
          <a:xfrm>
            <a:off x="697167" y="5137884"/>
            <a:ext cx="3810000" cy="584776"/>
          </a:xfrm>
          <a:prstGeom prst="rect">
            <a:avLst/>
          </a:prstGeom>
          <a:solidFill>
            <a:srgbClr val="FFFFFF"/>
          </a:solidFill>
          <a:ln>
            <a:solidFill>
              <a:schemeClr val="tx1"/>
            </a:solidFill>
          </a:ln>
        </p:spPr>
        <p:txBody>
          <a:bodyPr wrap="square">
            <a:spAutoFit/>
          </a:bodyPr>
          <a:lstStyle/>
          <a:p>
            <a:r>
              <a:rPr lang="en-US" sz="1600" dirty="0">
                <a:hlinkClick r:id="rId2"/>
              </a:rPr>
              <a:t>http://www.biologycorner.com/worksheets/</a:t>
            </a:r>
            <a:r>
              <a:rPr lang="en-US" sz="1600" dirty="0" smtClean="0">
                <a:hlinkClick r:id="rId2"/>
              </a:rPr>
              <a:t>corn_chi.html</a:t>
            </a:r>
            <a:endParaRPr lang="en-US" sz="16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167" y="2235825"/>
            <a:ext cx="660400" cy="660400"/>
          </a:xfrm>
          <a:prstGeom prst="rect">
            <a:avLst/>
          </a:prstGeom>
        </p:spPr>
      </p:pic>
      <p:pic>
        <p:nvPicPr>
          <p:cNvPr id="10" name="Picture 9">
            <a:hlinkClick r:id="rId6"/>
          </p:cNvPr>
          <p:cNvPicPr>
            <a:picLocks noChangeAspect="1"/>
          </p:cNvPicPr>
          <p:nvPr/>
        </p:nvPicPr>
        <p:blipFill>
          <a:blip r:embed="rId7"/>
          <a:stretch>
            <a:fillRect/>
          </a:stretch>
        </p:blipFill>
        <p:spPr>
          <a:xfrm>
            <a:off x="4875466" y="2235825"/>
            <a:ext cx="3022600" cy="2946400"/>
          </a:xfrm>
          <a:prstGeom prst="rect">
            <a:avLst/>
          </a:prstGeom>
          <a:ln>
            <a:solidFill>
              <a:srgbClr val="000000"/>
            </a:solidFill>
          </a:ln>
        </p:spPr>
      </p:pic>
      <p:sp>
        <p:nvSpPr>
          <p:cNvPr id="11" name="Rectangle 10">
            <a:hlinkClick r:id="rId6"/>
          </p:cNvPr>
          <p:cNvSpPr/>
          <p:nvPr/>
        </p:nvSpPr>
        <p:spPr>
          <a:xfrm>
            <a:off x="4875466" y="2235825"/>
            <a:ext cx="3022600" cy="646331"/>
          </a:xfrm>
          <a:prstGeom prst="rect">
            <a:avLst/>
          </a:prstGeom>
          <a:solidFill>
            <a:srgbClr val="FFFFFF"/>
          </a:solidFill>
          <a:ln>
            <a:solidFill>
              <a:srgbClr val="000000"/>
            </a:solidFill>
          </a:ln>
        </p:spPr>
        <p:txBody>
          <a:bodyPr wrap="square">
            <a:spAutoFit/>
          </a:bodyPr>
          <a:lstStyle/>
          <a:p>
            <a:r>
              <a:rPr lang="en-US" dirty="0"/>
              <a:t>Chi-square in biology: Testing for a </a:t>
            </a:r>
            <a:r>
              <a:rPr lang="en-US" dirty="0" err="1"/>
              <a:t>dihybrid</a:t>
            </a:r>
            <a:r>
              <a:rPr lang="en-US" dirty="0"/>
              <a:t> ratio </a:t>
            </a:r>
          </a:p>
        </p:txBody>
      </p:sp>
      <p:sp>
        <p:nvSpPr>
          <p:cNvPr id="12" name="Rectangle 11"/>
          <p:cNvSpPr/>
          <p:nvPr/>
        </p:nvSpPr>
        <p:spPr>
          <a:xfrm>
            <a:off x="4875466" y="4983996"/>
            <a:ext cx="3022600" cy="738664"/>
          </a:xfrm>
          <a:prstGeom prst="rect">
            <a:avLst/>
          </a:prstGeom>
          <a:solidFill>
            <a:srgbClr val="FFFFFF"/>
          </a:solidFill>
          <a:ln>
            <a:solidFill>
              <a:srgbClr val="000000"/>
            </a:solidFill>
          </a:ln>
        </p:spPr>
        <p:txBody>
          <a:bodyPr wrap="square">
            <a:spAutoFit/>
          </a:bodyPr>
          <a:lstStyle/>
          <a:p>
            <a:r>
              <a:rPr lang="en-US" sz="1400" dirty="0">
                <a:hlinkClick r:id="rId6"/>
              </a:rPr>
              <a:t>http://mathbench.umd.edu/modules/statistical-tests_chisquare_intro/page15.</a:t>
            </a:r>
            <a:r>
              <a:rPr lang="en-US" sz="1400" dirty="0" smtClean="0">
                <a:hlinkClick r:id="rId6"/>
              </a:rPr>
              <a:t>htm</a:t>
            </a:r>
            <a:endParaRPr lang="en-US" sz="1400" dirty="0"/>
          </a:p>
        </p:txBody>
      </p:sp>
    </p:spTree>
    <p:extLst>
      <p:ext uri="{BB962C8B-B14F-4D97-AF65-F5344CB8AC3E}">
        <p14:creationId xmlns:p14="http://schemas.microsoft.com/office/powerpoint/2010/main" val="139106890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492392"/>
            <a:ext cx="7772400" cy="838200"/>
          </a:xfrm>
          <a:noFill/>
        </p:spPr>
        <p:txBody>
          <a:bodyPr>
            <a:normAutofit/>
          </a:bodyPr>
          <a:lstStyle/>
          <a:p>
            <a:pPr algn="l"/>
            <a:r>
              <a:rPr lang="en-US" b="1" dirty="0" smtClean="0"/>
              <a:t>Polygenic Inheritance</a:t>
            </a:r>
            <a:endParaRPr lang="en-US" b="1" dirty="0"/>
          </a:p>
        </p:txBody>
      </p:sp>
      <p:sp>
        <p:nvSpPr>
          <p:cNvPr id="5" name="TextBox 4"/>
          <p:cNvSpPr txBox="1"/>
          <p:nvPr/>
        </p:nvSpPr>
        <p:spPr>
          <a:xfrm>
            <a:off x="5257800" y="492392"/>
            <a:ext cx="3886200" cy="1107996"/>
          </a:xfrm>
          <a:prstGeom prst="rect">
            <a:avLst/>
          </a:prstGeom>
          <a:noFill/>
        </p:spPr>
        <p:txBody>
          <a:bodyPr wrap="square" rtlCol="0">
            <a:spAutoFit/>
          </a:bodyPr>
          <a:lstStyle/>
          <a:p>
            <a:r>
              <a:rPr lang="en-US" sz="2400" dirty="0" smtClean="0"/>
              <a:t>A </a:t>
            </a:r>
            <a:r>
              <a:rPr lang="en-US" sz="2400" b="1" dirty="0" smtClean="0">
                <a:solidFill>
                  <a:schemeClr val="accent6">
                    <a:lumMod val="75000"/>
                  </a:schemeClr>
                </a:solidFill>
              </a:rPr>
              <a:t>single characteristic </a:t>
            </a:r>
            <a:r>
              <a:rPr lang="en-US" sz="2400" dirty="0" smtClean="0"/>
              <a:t>controlled by </a:t>
            </a:r>
            <a:r>
              <a:rPr lang="en-US" sz="2400" b="1" dirty="0" smtClean="0">
                <a:solidFill>
                  <a:schemeClr val="accent3">
                    <a:lumMod val="50000"/>
                  </a:schemeClr>
                </a:solidFill>
              </a:rPr>
              <a:t>multiple genes</a:t>
            </a:r>
            <a:r>
              <a:rPr lang="en-US" sz="2400" dirty="0" smtClean="0"/>
              <a:t>. </a:t>
            </a:r>
          </a:p>
          <a:p>
            <a:endParaRPr lang="en-US" dirty="0"/>
          </a:p>
        </p:txBody>
      </p:sp>
      <p:sp>
        <p:nvSpPr>
          <p:cNvPr id="6" name="TextBox 5"/>
          <p:cNvSpPr txBox="1"/>
          <p:nvPr/>
        </p:nvSpPr>
        <p:spPr>
          <a:xfrm>
            <a:off x="279994" y="1330592"/>
            <a:ext cx="8254406" cy="400110"/>
          </a:xfrm>
          <a:prstGeom prst="rect">
            <a:avLst/>
          </a:prstGeom>
          <a:noFill/>
        </p:spPr>
        <p:txBody>
          <a:bodyPr wrap="square" rtlCol="0">
            <a:spAutoFit/>
          </a:bodyPr>
          <a:lstStyle/>
          <a:p>
            <a:r>
              <a:rPr lang="en-US" sz="2000" i="1" dirty="0" smtClean="0"/>
              <a:t>Polygenic inheritance gives rise to </a:t>
            </a:r>
            <a:r>
              <a:rPr lang="en-US" sz="2000" b="1" i="1" dirty="0" smtClean="0">
                <a:solidFill>
                  <a:schemeClr val="accent4">
                    <a:lumMod val="75000"/>
                  </a:schemeClr>
                </a:solidFill>
              </a:rPr>
              <a:t>continuous variation in the phenotype</a:t>
            </a:r>
            <a:r>
              <a:rPr lang="en-US" sz="2000" i="1" dirty="0" smtClean="0"/>
              <a:t>. </a:t>
            </a:r>
            <a:endParaRPr lang="en-US" sz="2000" i="1"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994" y="1730702"/>
            <a:ext cx="2895734" cy="153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9630" y="3269875"/>
            <a:ext cx="2543175" cy="369332"/>
          </a:xfrm>
          <a:prstGeom prst="rect">
            <a:avLst/>
          </a:prstGeom>
          <a:noFill/>
        </p:spPr>
        <p:txBody>
          <a:bodyPr wrap="square" rtlCol="0">
            <a:spAutoFit/>
          </a:bodyPr>
          <a:lstStyle/>
          <a:p>
            <a:pPr algn="ctr"/>
            <a:r>
              <a:rPr lang="en-US" dirty="0" smtClean="0"/>
              <a:t>Human Skin </a:t>
            </a:r>
            <a:r>
              <a:rPr lang="en-US" dirty="0" err="1" smtClean="0"/>
              <a:t>Colour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9999" y="2223538"/>
            <a:ext cx="2543175" cy="96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10000" y="3269875"/>
            <a:ext cx="2543175" cy="369332"/>
          </a:xfrm>
          <a:prstGeom prst="rect">
            <a:avLst/>
          </a:prstGeom>
          <a:noFill/>
        </p:spPr>
        <p:txBody>
          <a:bodyPr wrap="square" rtlCol="0">
            <a:spAutoFit/>
          </a:bodyPr>
          <a:lstStyle/>
          <a:p>
            <a:pPr algn="ctr"/>
            <a:r>
              <a:rPr lang="en-US" dirty="0" smtClean="0"/>
              <a:t>Wheat kernel </a:t>
            </a:r>
            <a:r>
              <a:rPr lang="en-US" dirty="0" err="1" smtClean="0"/>
              <a:t>colour</a:t>
            </a:r>
            <a:endParaRPr lang="en-US" dirty="0"/>
          </a:p>
        </p:txBody>
      </p:sp>
      <p:sp>
        <p:nvSpPr>
          <p:cNvPr id="8" name="TextBox 7"/>
          <p:cNvSpPr txBox="1"/>
          <p:nvPr/>
        </p:nvSpPr>
        <p:spPr>
          <a:xfrm>
            <a:off x="279994" y="3845192"/>
            <a:ext cx="7644806" cy="1292662"/>
          </a:xfrm>
          <a:prstGeom prst="rect">
            <a:avLst/>
          </a:prstGeom>
          <a:noFill/>
        </p:spPr>
        <p:txBody>
          <a:bodyPr wrap="square" rtlCol="0">
            <a:spAutoFit/>
          </a:bodyPr>
          <a:lstStyle/>
          <a:p>
            <a:r>
              <a:rPr lang="en-US" sz="2400" b="1" dirty="0" smtClean="0">
                <a:solidFill>
                  <a:schemeClr val="accent2"/>
                </a:solidFill>
              </a:rPr>
              <a:t>Other examples: </a:t>
            </a:r>
          </a:p>
          <a:p>
            <a:pPr marL="285750" indent="-285750">
              <a:buFont typeface="Arial" pitchFamily="34" charset="0"/>
              <a:buChar char="•"/>
            </a:pPr>
            <a:r>
              <a:rPr lang="en-US" b="1" dirty="0" smtClean="0"/>
              <a:t>Susceptibility*</a:t>
            </a:r>
            <a:r>
              <a:rPr lang="en-US" dirty="0" smtClean="0"/>
              <a:t> to heart disease, certain types of cancer, mental illnesses.</a:t>
            </a:r>
          </a:p>
          <a:p>
            <a:endParaRPr lang="en-US" dirty="0" smtClean="0"/>
          </a:p>
          <a:p>
            <a:pPr marL="285750" indent="-285750">
              <a:buFont typeface="Arial" pitchFamily="34" charset="0"/>
              <a:buChar char="•"/>
            </a:pPr>
            <a:r>
              <a:rPr lang="en-US" dirty="0" smtClean="0"/>
              <a:t>The </a:t>
            </a:r>
            <a:r>
              <a:rPr lang="en-US" i="1" dirty="0" smtClean="0"/>
              <a:t>Autism Spectrum</a:t>
            </a:r>
            <a:r>
              <a:rPr lang="en-US" dirty="0" smtClean="0"/>
              <a:t>. </a:t>
            </a:r>
          </a:p>
        </p:txBody>
      </p:sp>
      <p:sp>
        <p:nvSpPr>
          <p:cNvPr id="9" name="Rectangle 8"/>
          <p:cNvSpPr/>
          <p:nvPr/>
        </p:nvSpPr>
        <p:spPr>
          <a:xfrm>
            <a:off x="633413" y="5108987"/>
            <a:ext cx="4232564" cy="1169551"/>
          </a:xfrm>
          <a:prstGeom prst="rect">
            <a:avLst/>
          </a:prstGeom>
        </p:spPr>
        <p:txBody>
          <a:bodyPr wrap="square">
            <a:spAutoFit/>
          </a:bodyPr>
          <a:lstStyle/>
          <a:p>
            <a:pPr lvl="0"/>
            <a:r>
              <a:rPr lang="en-US" sz="1400" dirty="0" smtClean="0">
                <a:solidFill>
                  <a:prstClr val="black"/>
                </a:solidFill>
              </a:rPr>
              <a:t>Autism </a:t>
            </a:r>
            <a:r>
              <a:rPr lang="en-US" sz="1400" dirty="0">
                <a:solidFill>
                  <a:prstClr val="black"/>
                </a:solidFill>
              </a:rPr>
              <a:t>is a </a:t>
            </a:r>
            <a:r>
              <a:rPr lang="en-US" sz="1400" dirty="0">
                <a:solidFill>
                  <a:srgbClr val="C0504D"/>
                </a:solidFill>
              </a:rPr>
              <a:t>pervasive developmental disorder</a:t>
            </a:r>
            <a:r>
              <a:rPr lang="en-US" sz="1400" dirty="0">
                <a:solidFill>
                  <a:prstClr val="black"/>
                </a:solidFill>
              </a:rPr>
              <a:t> that presents on a scale </a:t>
            </a:r>
            <a:r>
              <a:rPr lang="en-US" sz="1400" dirty="0" smtClean="0">
                <a:solidFill>
                  <a:prstClr val="black"/>
                </a:solidFill>
              </a:rPr>
              <a:t>(</a:t>
            </a:r>
            <a:r>
              <a:rPr lang="en-US" sz="1400" dirty="0">
                <a:solidFill>
                  <a:prstClr val="black"/>
                </a:solidFill>
              </a:rPr>
              <a:t>known as the </a:t>
            </a:r>
            <a:r>
              <a:rPr lang="en-US" sz="1400" i="1" dirty="0">
                <a:solidFill>
                  <a:prstClr val="black"/>
                </a:solidFill>
              </a:rPr>
              <a:t>Childhood Autism Rating Scale</a:t>
            </a:r>
            <a:r>
              <a:rPr lang="en-US" sz="1400" dirty="0">
                <a:solidFill>
                  <a:prstClr val="black"/>
                </a:solidFill>
              </a:rPr>
              <a:t>).  It is </a:t>
            </a:r>
            <a:r>
              <a:rPr lang="en-US" sz="1400" b="1" dirty="0">
                <a:solidFill>
                  <a:prstClr val="black"/>
                </a:solidFill>
              </a:rPr>
              <a:t>not as clearly polygenic </a:t>
            </a:r>
            <a:r>
              <a:rPr lang="en-US" sz="1400" b="1" dirty="0" smtClean="0">
                <a:solidFill>
                  <a:prstClr val="black"/>
                </a:solidFill>
              </a:rPr>
              <a:t>as </a:t>
            </a:r>
            <a:r>
              <a:rPr lang="en-US" sz="1400" b="1" dirty="0">
                <a:solidFill>
                  <a:prstClr val="black"/>
                </a:solidFill>
              </a:rPr>
              <a:t>the above examples </a:t>
            </a:r>
            <a:r>
              <a:rPr lang="en-US" sz="1400" dirty="0">
                <a:solidFill>
                  <a:prstClr val="black"/>
                </a:solidFill>
              </a:rPr>
              <a:t>- it is </a:t>
            </a:r>
            <a:r>
              <a:rPr lang="en-US" sz="1400" dirty="0">
                <a:solidFill>
                  <a:srgbClr val="C00000"/>
                </a:solidFill>
              </a:rPr>
              <a:t>suspected</a:t>
            </a:r>
            <a:r>
              <a:rPr lang="en-US" sz="1400" dirty="0">
                <a:solidFill>
                  <a:prstClr val="black"/>
                </a:solidFill>
              </a:rPr>
              <a:t> that gene interactions </a:t>
            </a:r>
            <a:r>
              <a:rPr lang="en-US" sz="1400" dirty="0" smtClean="0">
                <a:solidFill>
                  <a:prstClr val="black"/>
                </a:solidFill>
              </a:rPr>
              <a:t>and  </a:t>
            </a:r>
            <a:r>
              <a:rPr lang="en-US" sz="1400" dirty="0">
                <a:solidFill>
                  <a:prstClr val="black"/>
                </a:solidFill>
              </a:rPr>
              <a:t>environmental factors play a large role.</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4860854"/>
            <a:ext cx="29051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58000" y="2500288"/>
            <a:ext cx="2057400" cy="584775"/>
          </a:xfrm>
          <a:prstGeom prst="rect">
            <a:avLst/>
          </a:prstGeom>
          <a:noFill/>
        </p:spPr>
        <p:txBody>
          <a:bodyPr wrap="square" rtlCol="0">
            <a:spAutoFit/>
          </a:bodyPr>
          <a:lstStyle/>
          <a:p>
            <a:r>
              <a:rPr lang="en-US" sz="1600" i="1" dirty="0" smtClean="0">
                <a:solidFill>
                  <a:srgbClr val="C00000"/>
                </a:solidFill>
              </a:rPr>
              <a:t>Use these two examples in the exam. </a:t>
            </a:r>
            <a:endParaRPr lang="en-US" sz="1600" i="1" dirty="0">
              <a:solidFill>
                <a:srgbClr val="C00000"/>
              </a:solidFill>
            </a:endParaRPr>
          </a:p>
        </p:txBody>
      </p:sp>
      <p:sp>
        <p:nvSpPr>
          <p:cNvPr id="11" name="TextBox 10"/>
          <p:cNvSpPr txBox="1"/>
          <p:nvPr/>
        </p:nvSpPr>
        <p:spPr>
          <a:xfrm>
            <a:off x="4891377" y="5725636"/>
            <a:ext cx="4063999" cy="738664"/>
          </a:xfrm>
          <a:prstGeom prst="rect">
            <a:avLst/>
          </a:prstGeom>
          <a:noFill/>
        </p:spPr>
        <p:txBody>
          <a:bodyPr wrap="square" rtlCol="0">
            <a:spAutoFit/>
          </a:bodyPr>
          <a:lstStyle/>
          <a:p>
            <a:r>
              <a:rPr lang="en-US" sz="1400" i="1" dirty="0" smtClean="0">
                <a:solidFill>
                  <a:schemeClr val="accent4"/>
                </a:solidFill>
              </a:rPr>
              <a:t>*</a:t>
            </a:r>
            <a:r>
              <a:rPr lang="en-US" sz="1400" b="1" i="1" dirty="0" smtClean="0">
                <a:solidFill>
                  <a:schemeClr val="accent4"/>
                </a:solidFill>
              </a:rPr>
              <a:t>susceptibility</a:t>
            </a:r>
            <a:r>
              <a:rPr lang="en-US" sz="1400" i="1" dirty="0" smtClean="0">
                <a:solidFill>
                  <a:schemeClr val="accent4"/>
                </a:solidFill>
              </a:rPr>
              <a:t> is not deterministic, but it is beneficial to know if you are at elevated genetic risk of these illnesses. </a:t>
            </a:r>
            <a:endParaRPr lang="en-US" sz="1400" i="1" dirty="0">
              <a:solidFill>
                <a:schemeClr val="accent4"/>
              </a:solidFill>
            </a:endParaRPr>
          </a:p>
        </p:txBody>
      </p:sp>
      <p:sp>
        <p:nvSpPr>
          <p:cNvPr id="19" name="Title 1"/>
          <p:cNvSpPr txBox="1">
            <a:spLocks/>
          </p:cNvSpPr>
          <p:nvPr/>
        </p:nvSpPr>
        <p:spPr>
          <a:xfrm>
            <a:off x="0" y="4762"/>
            <a:ext cx="9144000" cy="4778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10.2.U3 Variation can be discrete or </a:t>
            </a:r>
            <a:r>
              <a:rPr lang="en-US" sz="1600" dirty="0" smtClean="0"/>
              <a:t>continuous. AND 10.2.</a:t>
            </a:r>
            <a:r>
              <a:rPr lang="en-US" sz="1600" dirty="0"/>
              <a:t>U4 The phenotypes of polygenic characteristics tend to show continuous variation</a:t>
            </a:r>
            <a:r>
              <a:rPr lang="en-US" sz="1600" dirty="0" smtClean="0"/>
              <a:t>.</a:t>
            </a:r>
            <a:endParaRPr lang="en-US" sz="1600" dirty="0"/>
          </a:p>
        </p:txBody>
      </p:sp>
      <p:pic>
        <p:nvPicPr>
          <p:cNvPr id="26" name="Picture 25">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304423657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482599"/>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118934" y="1006294"/>
            <a:ext cx="6356334" cy="2492990"/>
          </a:xfrm>
          <a:prstGeom prst="rect">
            <a:avLst/>
          </a:prstGeom>
          <a:noFill/>
        </p:spPr>
        <p:txBody>
          <a:bodyPr wrap="square" rtlCol="0">
            <a:spAutoFit/>
          </a:bodyPr>
          <a:lstStyle/>
          <a:p>
            <a:r>
              <a:rPr lang="en-US" i="1" dirty="0" smtClean="0"/>
              <a:t>Polygenic inheritance gives rise to </a:t>
            </a:r>
          </a:p>
          <a:p>
            <a:r>
              <a:rPr lang="en-US" b="1" i="1" dirty="0" smtClean="0">
                <a:solidFill>
                  <a:schemeClr val="accent4">
                    <a:lumMod val="75000"/>
                  </a:schemeClr>
                </a:solidFill>
              </a:rPr>
              <a:t>continuous variation in the phenotype</a:t>
            </a:r>
            <a:r>
              <a:rPr lang="en-US" i="1" dirty="0" smtClean="0"/>
              <a:t>.</a:t>
            </a:r>
            <a:r>
              <a:rPr lang="en-US" i="1" dirty="0">
                <a:solidFill>
                  <a:srgbClr val="282828"/>
                </a:solidFill>
              </a:rPr>
              <a:t> </a:t>
            </a:r>
            <a:endParaRPr lang="en-US" i="1" dirty="0" smtClean="0">
              <a:solidFill>
                <a:srgbClr val="282828"/>
              </a:solidFill>
            </a:endParaRPr>
          </a:p>
          <a:p>
            <a:endParaRPr lang="en-US" sz="800" dirty="0">
              <a:solidFill>
                <a:srgbClr val="282828"/>
              </a:solidFill>
            </a:endParaRPr>
          </a:p>
          <a:p>
            <a:r>
              <a:rPr lang="en-US" sz="1600" dirty="0" smtClean="0">
                <a:solidFill>
                  <a:srgbClr val="282828"/>
                </a:solidFill>
              </a:rPr>
              <a:t>Globally </a:t>
            </a:r>
            <a:r>
              <a:rPr lang="en-US" sz="1600" dirty="0">
                <a:solidFill>
                  <a:srgbClr val="282828"/>
                </a:solidFill>
              </a:rPr>
              <a:t>we observe</a:t>
            </a:r>
            <a:r>
              <a:rPr lang="en-US" sz="1600" dirty="0">
                <a:solidFill>
                  <a:srgbClr val="00008B"/>
                </a:solidFill>
              </a:rPr>
              <a:t> </a:t>
            </a:r>
            <a:r>
              <a:rPr lang="en-US" sz="1600" dirty="0">
                <a:solidFill>
                  <a:srgbClr val="FF6820"/>
                </a:solidFill>
              </a:rPr>
              <a:t>continuous variation in skin </a:t>
            </a:r>
            <a:r>
              <a:rPr lang="en-US" sz="1600" dirty="0" err="1">
                <a:solidFill>
                  <a:srgbClr val="FF6820"/>
                </a:solidFill>
              </a:rPr>
              <a:t>colours</a:t>
            </a:r>
            <a:r>
              <a:rPr lang="en-US" sz="1600" dirty="0">
                <a:solidFill>
                  <a:srgbClr val="282828"/>
                </a:solidFill>
              </a:rPr>
              <a:t>. Skin </a:t>
            </a:r>
            <a:r>
              <a:rPr lang="en-US" sz="1600" dirty="0" err="1">
                <a:solidFill>
                  <a:srgbClr val="282828"/>
                </a:solidFill>
              </a:rPr>
              <a:t>colour</a:t>
            </a:r>
            <a:r>
              <a:rPr lang="en-US" sz="1600" dirty="0">
                <a:solidFill>
                  <a:srgbClr val="282828"/>
                </a:solidFill>
              </a:rPr>
              <a:t> is the result of pigments, such as </a:t>
            </a:r>
            <a:r>
              <a:rPr lang="en-US" sz="1600" dirty="0">
                <a:solidFill>
                  <a:srgbClr val="8B0000"/>
                </a:solidFill>
              </a:rPr>
              <a:t>melanin</a:t>
            </a:r>
            <a:r>
              <a:rPr lang="en-US" sz="1600" dirty="0">
                <a:solidFill>
                  <a:srgbClr val="282828"/>
                </a:solidFill>
              </a:rPr>
              <a:t>, being produced - the darker the skin, the greater the protection against the harmful effects of the Sun. </a:t>
            </a:r>
            <a:endParaRPr lang="en-US" sz="1600" dirty="0" smtClean="0">
              <a:solidFill>
                <a:srgbClr val="282828"/>
              </a:solidFill>
            </a:endParaRPr>
          </a:p>
          <a:p>
            <a:endParaRPr lang="en-US" sz="1600" dirty="0">
              <a:solidFill>
                <a:srgbClr val="282828"/>
              </a:solidFill>
            </a:endParaRPr>
          </a:p>
          <a:p>
            <a:r>
              <a:rPr lang="en-US" sz="1600" dirty="0">
                <a:solidFill>
                  <a:srgbClr val="282828"/>
                </a:solidFill>
              </a:rPr>
              <a:t>Skin </a:t>
            </a:r>
            <a:r>
              <a:rPr lang="en-US" sz="1600" dirty="0" err="1">
                <a:solidFill>
                  <a:srgbClr val="282828"/>
                </a:solidFill>
              </a:rPr>
              <a:t>colour</a:t>
            </a:r>
            <a:r>
              <a:rPr lang="en-US" sz="1600" dirty="0">
                <a:solidFill>
                  <a:srgbClr val="282828"/>
                </a:solidFill>
              </a:rPr>
              <a:t> is </a:t>
            </a:r>
            <a:r>
              <a:rPr lang="en-US" sz="1600" dirty="0" smtClean="0">
                <a:solidFill>
                  <a:srgbClr val="282828"/>
                </a:solidFill>
              </a:rPr>
              <a:t>thought </a:t>
            </a:r>
            <a:r>
              <a:rPr lang="en-US" sz="1600" dirty="0">
                <a:solidFill>
                  <a:srgbClr val="282828"/>
                </a:solidFill>
              </a:rPr>
              <a:t>to be controlled by </a:t>
            </a:r>
            <a:r>
              <a:rPr lang="en-US" sz="1600" dirty="0">
                <a:solidFill>
                  <a:srgbClr val="A52A00"/>
                </a:solidFill>
              </a:rPr>
              <a:t>up to four </a:t>
            </a:r>
          </a:p>
          <a:p>
            <a:r>
              <a:rPr lang="en-US" sz="1600" dirty="0">
                <a:solidFill>
                  <a:srgbClr val="A52A00"/>
                </a:solidFill>
              </a:rPr>
              <a:t>separate genes</a:t>
            </a:r>
            <a:r>
              <a:rPr lang="en-US" sz="1600" dirty="0">
                <a:solidFill>
                  <a:srgbClr val="282828"/>
                </a:solidFill>
              </a:rPr>
              <a:t>, each with their own alleles. This is too large for us to deal with simply, so </a:t>
            </a:r>
            <a:r>
              <a:rPr lang="en-US" sz="1600" dirty="0">
                <a:solidFill>
                  <a:srgbClr val="8B0000"/>
                </a:solidFill>
              </a:rPr>
              <a:t>we'll look at two genes with two alleles each</a:t>
            </a:r>
            <a:r>
              <a:rPr lang="en-US" sz="1600" dirty="0">
                <a:solidFill>
                  <a:srgbClr val="282828"/>
                </a:solidFill>
              </a:rPr>
              <a:t>. </a:t>
            </a:r>
            <a:endParaRPr lang="en-US" sz="1600" dirty="0" smtClean="0">
              <a:solidFill>
                <a:srgbClr val="282828"/>
              </a:solidFill>
            </a:endParaRP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482599"/>
            <a:ext cx="2514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hlinkClick r:id="rId2"/>
          </p:cNvPr>
          <p:cNvSpPr/>
          <p:nvPr/>
        </p:nvSpPr>
        <p:spPr>
          <a:xfrm>
            <a:off x="6248400" y="3092449"/>
            <a:ext cx="2895600" cy="384721"/>
          </a:xfrm>
          <a:prstGeom prst="rect">
            <a:avLst/>
          </a:prstGeom>
        </p:spPr>
        <p:txBody>
          <a:bodyPr wrap="square">
            <a:spAutoFit/>
          </a:bodyPr>
          <a:lstStyle/>
          <a:p>
            <a:pPr algn="r"/>
            <a:r>
              <a:rPr lang="en-US" sz="1000" b="1" dirty="0" smtClean="0"/>
              <a:t>Image from:</a:t>
            </a:r>
          </a:p>
          <a:p>
            <a:pPr algn="r"/>
            <a:r>
              <a:rPr lang="en-US" sz="900" dirty="0"/>
              <a:t>http://www.danacentre.org.uk/events/2007/05/03/259</a:t>
            </a:r>
          </a:p>
        </p:txBody>
      </p:sp>
      <p:sp>
        <p:nvSpPr>
          <p:cNvPr id="26" name="Rectangle 25">
            <a:hlinkClick r:id="rId4"/>
          </p:cNvPr>
          <p:cNvSpPr/>
          <p:nvPr/>
        </p:nvSpPr>
        <p:spPr>
          <a:xfrm>
            <a:off x="118934" y="6306097"/>
            <a:ext cx="3488346" cy="553998"/>
          </a:xfrm>
          <a:prstGeom prst="rect">
            <a:avLst/>
          </a:prstGeom>
        </p:spPr>
        <p:txBody>
          <a:bodyPr wrap="square">
            <a:spAutoFit/>
          </a:bodyPr>
          <a:lstStyle/>
          <a:p>
            <a:r>
              <a:rPr lang="en-US" sz="1000" b="1" dirty="0" smtClean="0"/>
              <a:t>Nina </a:t>
            </a:r>
            <a:r>
              <a:rPr lang="en-US" sz="1000" b="1" dirty="0" err="1" smtClean="0"/>
              <a:t>Jablosnki</a:t>
            </a:r>
            <a:r>
              <a:rPr lang="en-US" sz="1000" b="1" dirty="0" smtClean="0"/>
              <a:t> breaks the illusion of skin </a:t>
            </a:r>
            <a:r>
              <a:rPr lang="en-US" sz="1000" b="1" dirty="0" err="1" smtClean="0"/>
              <a:t>colour</a:t>
            </a:r>
            <a:r>
              <a:rPr lang="en-US" sz="1000" b="1" dirty="0" smtClean="0"/>
              <a:t>, via TED. </a:t>
            </a:r>
          </a:p>
          <a:p>
            <a:r>
              <a:rPr lang="en-US" sz="1000" dirty="0"/>
              <a:t>http://www.ted.com/talks/lang/eng/nina_jablonski_breaks_the_illusion_of_skin_color.html</a:t>
            </a:r>
          </a:p>
        </p:txBody>
      </p:sp>
      <p:sp>
        <p:nvSpPr>
          <p:cNvPr id="3" name="TextBox 2"/>
          <p:cNvSpPr txBox="1"/>
          <p:nvPr/>
        </p:nvSpPr>
        <p:spPr>
          <a:xfrm>
            <a:off x="3882736" y="3547146"/>
            <a:ext cx="5185064" cy="3200876"/>
          </a:xfrm>
          <a:prstGeom prst="rect">
            <a:avLst/>
          </a:prstGeom>
          <a:noFill/>
        </p:spPr>
        <p:txBody>
          <a:bodyPr wrap="square" rtlCol="0">
            <a:spAutoFit/>
          </a:bodyPr>
          <a:lstStyle/>
          <a:p>
            <a:r>
              <a:rPr lang="en-US" sz="1600" i="1" dirty="0" smtClean="0"/>
              <a:t>Watch this TED Talk and think about the following questions:</a:t>
            </a:r>
          </a:p>
          <a:p>
            <a:endParaRPr lang="en-US" sz="1600" i="1" dirty="0"/>
          </a:p>
          <a:p>
            <a:pPr marL="285750" indent="-285750">
              <a:buFont typeface="Arial" pitchFamily="34" charset="0"/>
              <a:buChar char="•"/>
            </a:pPr>
            <a:r>
              <a:rPr lang="en-US" sz="1600" i="1" dirty="0" smtClean="0"/>
              <a:t>What is melanin and what purpose does it serve?</a:t>
            </a:r>
          </a:p>
          <a:p>
            <a:pPr marL="285750" indent="-285750">
              <a:buFont typeface="Arial" pitchFamily="34" charset="0"/>
              <a:buChar char="•"/>
            </a:pPr>
            <a:r>
              <a:rPr lang="en-US" sz="1600" i="1" dirty="0" smtClean="0"/>
              <a:t>What skin tone were early humans most likely to have? Why does this change with latitude as humans migrated towards the poles?</a:t>
            </a:r>
          </a:p>
          <a:p>
            <a:pPr marL="285750" indent="-285750">
              <a:buFont typeface="Arial" pitchFamily="34" charset="0"/>
              <a:buChar char="•"/>
            </a:pPr>
            <a:r>
              <a:rPr lang="en-US" sz="1600" i="1" dirty="0" smtClean="0"/>
              <a:t>What are the relative advantages and disadvantages of light and dark skin, depending on climate?</a:t>
            </a:r>
          </a:p>
          <a:p>
            <a:endParaRPr lang="en-US" sz="1000" i="1" dirty="0"/>
          </a:p>
          <a:p>
            <a:r>
              <a:rPr lang="en-US" sz="1600" b="1" i="1" dirty="0" smtClean="0"/>
              <a:t>TOK: </a:t>
            </a:r>
            <a:r>
              <a:rPr lang="en-US" sz="1600" i="1" dirty="0" smtClean="0"/>
              <a:t>Why have people historically discriminated based on skin </a:t>
            </a:r>
            <a:r>
              <a:rPr lang="en-US" sz="1600" i="1" dirty="0" err="1" smtClean="0"/>
              <a:t>colour</a:t>
            </a:r>
            <a:r>
              <a:rPr lang="en-US" sz="1600" i="1" dirty="0" smtClean="0"/>
              <a:t>? How could the Natural Sciences educate people to think twice about their prejudices?</a:t>
            </a:r>
            <a:endParaRPr lang="en-US" sz="1600" i="1" dirty="0"/>
          </a:p>
        </p:txBody>
      </p:sp>
      <p:pic>
        <p:nvPicPr>
          <p:cNvPr id="2050" name="Picture 2">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934" y="3499284"/>
            <a:ext cx="3488346" cy="27845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0" y="4762"/>
            <a:ext cx="9144000" cy="4778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10.2.U3 Variation can be discrete or </a:t>
            </a:r>
            <a:r>
              <a:rPr lang="en-US" sz="1600" dirty="0" smtClean="0"/>
              <a:t>continuous. AND 10.2.</a:t>
            </a:r>
            <a:r>
              <a:rPr lang="en-US" sz="1600" dirty="0"/>
              <a:t>U4 The phenotypes of polygenic characteristics tend to show continuous variation</a:t>
            </a:r>
            <a:r>
              <a:rPr lang="en-US" sz="1600" dirty="0" smtClean="0"/>
              <a:t>.</a:t>
            </a:r>
            <a:endParaRPr lang="en-US" sz="1600" dirty="0"/>
          </a:p>
        </p:txBody>
      </p:sp>
      <p:pic>
        <p:nvPicPr>
          <p:cNvPr id="15" name="Picture 14">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110881865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492967"/>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1102567"/>
            <a:ext cx="5989620" cy="2385268"/>
          </a:xfrm>
          <a:prstGeom prst="rect">
            <a:avLst/>
          </a:prstGeom>
          <a:noFill/>
        </p:spPr>
        <p:txBody>
          <a:bodyPr wrap="square" rtlCol="0">
            <a:spAutoFit/>
          </a:bodyPr>
          <a:lstStyle/>
          <a:p>
            <a:r>
              <a:rPr lang="en-US" b="1" dirty="0" smtClean="0">
                <a:solidFill>
                  <a:schemeClr val="accent4"/>
                </a:solidFill>
              </a:rPr>
              <a:t>Example: </a:t>
            </a:r>
            <a:r>
              <a:rPr lang="en-US" dirty="0" smtClean="0"/>
              <a:t>2 genes (A and B), </a:t>
            </a:r>
            <a:r>
              <a:rPr lang="en-US" dirty="0"/>
              <a:t>2 alleles </a:t>
            </a:r>
            <a:r>
              <a:rPr lang="en-US" dirty="0" smtClean="0"/>
              <a:t>each</a:t>
            </a:r>
            <a:endParaRPr lang="en-US" dirty="0"/>
          </a:p>
          <a:p>
            <a:r>
              <a:rPr lang="en-US" b="1" dirty="0" smtClean="0">
                <a:solidFill>
                  <a:schemeClr val="accent2"/>
                </a:solidFill>
              </a:rPr>
              <a:t>Assume</a:t>
            </a:r>
            <a:r>
              <a:rPr lang="en-US" dirty="0" smtClean="0"/>
              <a:t>: </a:t>
            </a:r>
            <a:r>
              <a:rPr lang="en-US" dirty="0"/>
              <a:t>genes are </a:t>
            </a:r>
            <a:r>
              <a:rPr lang="en-US" u="sng" dirty="0"/>
              <a:t>not </a:t>
            </a:r>
            <a:r>
              <a:rPr lang="en-US" u="sng" dirty="0" smtClean="0"/>
              <a:t>linked</a:t>
            </a:r>
            <a:r>
              <a:rPr lang="en-US" dirty="0" smtClean="0"/>
              <a:t> (separate chromosomes)</a:t>
            </a:r>
          </a:p>
          <a:p>
            <a:endParaRPr lang="en-US" dirty="0"/>
          </a:p>
          <a:p>
            <a:r>
              <a:rPr lang="en-US" dirty="0" smtClean="0"/>
              <a:t>In </a:t>
            </a:r>
            <a:r>
              <a:rPr lang="en-US" dirty="0" err="1" smtClean="0"/>
              <a:t>polygenics</a:t>
            </a:r>
            <a:r>
              <a:rPr lang="en-US" dirty="0" smtClean="0"/>
              <a:t>, alleles can be: </a:t>
            </a:r>
          </a:p>
          <a:p>
            <a:pPr marL="285750" indent="-285750">
              <a:buClr>
                <a:schemeClr val="tx1"/>
              </a:buClr>
              <a:buFont typeface="Arial" pitchFamily="34" charset="0"/>
              <a:buChar char="•"/>
            </a:pPr>
            <a:r>
              <a:rPr lang="en-US" dirty="0" smtClean="0">
                <a:solidFill>
                  <a:schemeClr val="accent2"/>
                </a:solidFill>
              </a:rPr>
              <a:t>Contributing</a:t>
            </a:r>
            <a:r>
              <a:rPr lang="en-US" dirty="0" smtClean="0"/>
              <a:t> (they </a:t>
            </a:r>
            <a:r>
              <a:rPr lang="en-US" dirty="0" smtClean="0">
                <a:solidFill>
                  <a:schemeClr val="accent2"/>
                </a:solidFill>
              </a:rPr>
              <a:t>add to the phenotype</a:t>
            </a:r>
            <a:r>
              <a:rPr lang="en-US" dirty="0" smtClean="0"/>
              <a:t>)</a:t>
            </a:r>
          </a:p>
          <a:p>
            <a:pPr marL="285750" indent="-285750">
              <a:buClr>
                <a:schemeClr val="tx1"/>
              </a:buClr>
              <a:buFont typeface="Arial" pitchFamily="34" charset="0"/>
              <a:buChar char="•"/>
            </a:pPr>
            <a:r>
              <a:rPr lang="en-US" dirty="0" smtClean="0">
                <a:solidFill>
                  <a:schemeClr val="accent5">
                    <a:lumMod val="75000"/>
                  </a:schemeClr>
                </a:solidFill>
              </a:rPr>
              <a:t>Non-contributing</a:t>
            </a:r>
            <a:r>
              <a:rPr lang="en-US" dirty="0" smtClean="0"/>
              <a:t> (they </a:t>
            </a:r>
            <a:r>
              <a:rPr lang="en-US" dirty="0" smtClean="0">
                <a:solidFill>
                  <a:schemeClr val="accent5">
                    <a:lumMod val="75000"/>
                  </a:schemeClr>
                </a:solidFill>
              </a:rPr>
              <a:t>do not add</a:t>
            </a:r>
            <a:r>
              <a:rPr lang="en-US" dirty="0" smtClean="0"/>
              <a:t> to the phenotype)</a:t>
            </a:r>
          </a:p>
          <a:p>
            <a:pPr marL="285750" indent="-285750">
              <a:buFont typeface="Arial" pitchFamily="34" charset="0"/>
              <a:buChar char="•"/>
            </a:pPr>
            <a:endParaRPr lang="en-US" dirty="0"/>
          </a:p>
          <a:p>
            <a:r>
              <a:rPr lang="en-US" dirty="0" smtClean="0"/>
              <a:t>How many genotypes are possible?</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492967"/>
            <a:ext cx="2895600" cy="153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400800" y="2032068"/>
            <a:ext cx="2743200"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sp>
        <p:nvSpPr>
          <p:cNvPr id="33" name="Title 1"/>
          <p:cNvSpPr txBox="1">
            <a:spLocks/>
          </p:cNvSpPr>
          <p:nvPr/>
        </p:nvSpPr>
        <p:spPr>
          <a:xfrm>
            <a:off x="0" y="4762"/>
            <a:ext cx="9144000" cy="4778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10.2.U3 Variation can be discrete or </a:t>
            </a:r>
            <a:r>
              <a:rPr lang="en-US" sz="1600" dirty="0" smtClean="0"/>
              <a:t>continuous. AND 10.2.</a:t>
            </a:r>
            <a:r>
              <a:rPr lang="en-US" sz="1600" dirty="0"/>
              <a:t>U4 The phenotypes of polygenic characteristics tend to show continuous variation</a:t>
            </a:r>
            <a:r>
              <a:rPr lang="en-US" sz="1600" dirty="0" smtClean="0"/>
              <a:t>.</a:t>
            </a:r>
            <a:endParaRPr lang="en-US" sz="1600" dirty="0"/>
          </a:p>
        </p:txBody>
      </p:sp>
      <p:pic>
        <p:nvPicPr>
          <p:cNvPr id="32" name="Picture 3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250858220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492967"/>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1102567"/>
            <a:ext cx="5989620" cy="2385268"/>
          </a:xfrm>
          <a:prstGeom prst="rect">
            <a:avLst/>
          </a:prstGeom>
          <a:noFill/>
        </p:spPr>
        <p:txBody>
          <a:bodyPr wrap="square" rtlCol="0">
            <a:spAutoFit/>
          </a:bodyPr>
          <a:lstStyle/>
          <a:p>
            <a:r>
              <a:rPr lang="en-US" b="1" dirty="0" smtClean="0">
                <a:solidFill>
                  <a:schemeClr val="accent4"/>
                </a:solidFill>
              </a:rPr>
              <a:t>Example: </a:t>
            </a:r>
            <a:r>
              <a:rPr lang="en-US" dirty="0" smtClean="0"/>
              <a:t>2 genes (A and B), </a:t>
            </a:r>
            <a:r>
              <a:rPr lang="en-US" dirty="0"/>
              <a:t>2 alleles </a:t>
            </a:r>
            <a:r>
              <a:rPr lang="en-US" dirty="0" smtClean="0"/>
              <a:t>each</a:t>
            </a:r>
            <a:endParaRPr lang="en-US" dirty="0"/>
          </a:p>
          <a:p>
            <a:r>
              <a:rPr lang="en-US" b="1" dirty="0" smtClean="0">
                <a:solidFill>
                  <a:schemeClr val="accent2"/>
                </a:solidFill>
              </a:rPr>
              <a:t>Assume</a:t>
            </a:r>
            <a:r>
              <a:rPr lang="en-US" dirty="0" smtClean="0"/>
              <a:t>: </a:t>
            </a:r>
            <a:r>
              <a:rPr lang="en-US" dirty="0"/>
              <a:t>genes are </a:t>
            </a:r>
            <a:r>
              <a:rPr lang="en-US" u="sng" dirty="0"/>
              <a:t>not </a:t>
            </a:r>
            <a:r>
              <a:rPr lang="en-US" u="sng" dirty="0" smtClean="0"/>
              <a:t>linked</a:t>
            </a:r>
            <a:r>
              <a:rPr lang="en-US" dirty="0" smtClean="0"/>
              <a:t> (separate chromosomes)</a:t>
            </a:r>
          </a:p>
          <a:p>
            <a:endParaRPr lang="en-US" dirty="0"/>
          </a:p>
          <a:p>
            <a:r>
              <a:rPr lang="en-US" dirty="0" smtClean="0"/>
              <a:t>In </a:t>
            </a:r>
            <a:r>
              <a:rPr lang="en-US" dirty="0" err="1" smtClean="0"/>
              <a:t>polygenics</a:t>
            </a:r>
            <a:r>
              <a:rPr lang="en-US" dirty="0" smtClean="0"/>
              <a:t>, alleles can be: </a:t>
            </a:r>
          </a:p>
          <a:p>
            <a:pPr marL="285750" indent="-285750">
              <a:buClr>
                <a:schemeClr val="tx1"/>
              </a:buClr>
              <a:buFont typeface="Arial" pitchFamily="34" charset="0"/>
              <a:buChar char="•"/>
            </a:pPr>
            <a:r>
              <a:rPr lang="en-US" dirty="0" smtClean="0">
                <a:solidFill>
                  <a:schemeClr val="accent2"/>
                </a:solidFill>
              </a:rPr>
              <a:t>Contributing</a:t>
            </a:r>
            <a:r>
              <a:rPr lang="en-US" dirty="0" smtClean="0"/>
              <a:t> (they </a:t>
            </a:r>
            <a:r>
              <a:rPr lang="en-US" dirty="0" smtClean="0">
                <a:solidFill>
                  <a:schemeClr val="accent2"/>
                </a:solidFill>
              </a:rPr>
              <a:t>add to the phenotype</a:t>
            </a:r>
            <a:r>
              <a:rPr lang="en-US" dirty="0" smtClean="0"/>
              <a:t>)</a:t>
            </a:r>
          </a:p>
          <a:p>
            <a:pPr marL="285750" indent="-285750">
              <a:buClr>
                <a:schemeClr val="tx1"/>
              </a:buClr>
              <a:buFont typeface="Arial" pitchFamily="34" charset="0"/>
              <a:buChar char="•"/>
            </a:pPr>
            <a:r>
              <a:rPr lang="en-US" dirty="0" smtClean="0">
                <a:solidFill>
                  <a:schemeClr val="accent5">
                    <a:lumMod val="75000"/>
                  </a:schemeClr>
                </a:solidFill>
              </a:rPr>
              <a:t>Non-contributing</a:t>
            </a:r>
            <a:r>
              <a:rPr lang="en-US" dirty="0" smtClean="0"/>
              <a:t> (they </a:t>
            </a:r>
            <a:r>
              <a:rPr lang="en-US" dirty="0" smtClean="0">
                <a:solidFill>
                  <a:schemeClr val="accent5">
                    <a:lumMod val="75000"/>
                  </a:schemeClr>
                </a:solidFill>
              </a:rPr>
              <a:t>do not add</a:t>
            </a:r>
            <a:r>
              <a:rPr lang="en-US" dirty="0" smtClean="0"/>
              <a:t> to the phenotype)</a:t>
            </a:r>
          </a:p>
          <a:p>
            <a:pPr marL="285750" indent="-285750">
              <a:buFont typeface="Arial" pitchFamily="34" charset="0"/>
              <a:buChar char="•"/>
            </a:pPr>
            <a:endParaRPr lang="en-US" dirty="0"/>
          </a:p>
          <a:p>
            <a:r>
              <a:rPr lang="en-US" dirty="0" smtClean="0"/>
              <a:t>How many genotypes are possible?</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492967"/>
            <a:ext cx="2895600" cy="153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400800" y="2032068"/>
            <a:ext cx="2743200"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48486" y="3487836"/>
            <a:ext cx="260537" cy="28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17440" y="3509397"/>
            <a:ext cx="234483" cy="28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1229575" y="4136313"/>
            <a:ext cx="25185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1556047" y="4126789"/>
            <a:ext cx="243168" cy="148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2817193" y="3538145"/>
            <a:ext cx="260537" cy="28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4876349" y="4182288"/>
            <a:ext cx="25185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3728128" y="3538144"/>
            <a:ext cx="260537" cy="28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4011332" y="4177527"/>
            <a:ext cx="243168" cy="148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620524" y="3570766"/>
            <a:ext cx="234483" cy="28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3111629" y="4158806"/>
            <a:ext cx="25185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5492494" y="3578319"/>
            <a:ext cx="234483" cy="282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5703750" y="4177527"/>
            <a:ext cx="243168" cy="148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971835" y="4574399"/>
            <a:ext cx="756805" cy="460819"/>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61100" y="3693793"/>
            <a:ext cx="2679700" cy="2800767"/>
          </a:xfrm>
          <a:prstGeom prst="rect">
            <a:avLst/>
          </a:prstGeom>
          <a:noFill/>
        </p:spPr>
        <p:txBody>
          <a:bodyPr wrap="square" rtlCol="0">
            <a:spAutoFit/>
          </a:bodyPr>
          <a:lstStyle/>
          <a:p>
            <a:r>
              <a:rPr lang="en-US" sz="1600" dirty="0" smtClean="0"/>
              <a:t>Remember that </a:t>
            </a:r>
            <a:r>
              <a:rPr lang="en-US" sz="1600" dirty="0" smtClean="0">
                <a:solidFill>
                  <a:schemeClr val="accent6">
                    <a:lumMod val="75000"/>
                  </a:schemeClr>
                </a:solidFill>
              </a:rPr>
              <a:t>alleles segregate</a:t>
            </a:r>
            <a:r>
              <a:rPr lang="en-US" sz="1600" dirty="0" smtClean="0"/>
              <a:t> during meiosis. </a:t>
            </a:r>
          </a:p>
          <a:p>
            <a:endParaRPr lang="en-US" sz="1600" dirty="0"/>
          </a:p>
          <a:p>
            <a:r>
              <a:rPr lang="en-US" sz="1600" dirty="0" smtClean="0"/>
              <a:t>Alleles of unlinked chromosomes </a:t>
            </a:r>
            <a:r>
              <a:rPr lang="en-US" sz="1600" dirty="0" smtClean="0">
                <a:solidFill>
                  <a:schemeClr val="accent6">
                    <a:lumMod val="75000"/>
                  </a:schemeClr>
                </a:solidFill>
              </a:rPr>
              <a:t>orient randomly</a:t>
            </a:r>
            <a:r>
              <a:rPr lang="en-US" sz="1600" dirty="0" smtClean="0"/>
              <a:t>. </a:t>
            </a:r>
          </a:p>
          <a:p>
            <a:endParaRPr lang="en-US" sz="1600" dirty="0"/>
          </a:p>
          <a:p>
            <a:r>
              <a:rPr lang="en-US" sz="1600" dirty="0" smtClean="0"/>
              <a:t>There is also </a:t>
            </a:r>
            <a:r>
              <a:rPr lang="en-US" sz="1600" dirty="0" smtClean="0">
                <a:solidFill>
                  <a:schemeClr val="accent6">
                    <a:lumMod val="75000"/>
                  </a:schemeClr>
                </a:solidFill>
              </a:rPr>
              <a:t>random </a:t>
            </a:r>
            <a:r>
              <a:rPr lang="en-US" sz="1600" dirty="0" err="1" smtClean="0">
                <a:solidFill>
                  <a:schemeClr val="accent6">
                    <a:lumMod val="75000"/>
                  </a:schemeClr>
                </a:solidFill>
              </a:rPr>
              <a:t>fertilisation</a:t>
            </a:r>
            <a:r>
              <a:rPr lang="en-US" sz="1600" dirty="0" smtClean="0"/>
              <a:t> of gametes. </a:t>
            </a:r>
          </a:p>
          <a:p>
            <a:endParaRPr lang="en-US" sz="1600" dirty="0"/>
          </a:p>
          <a:p>
            <a:r>
              <a:rPr lang="en-US" sz="1600" dirty="0" smtClean="0"/>
              <a:t>So many combinations!</a:t>
            </a:r>
            <a:endParaRPr lang="en-US" sz="1600" dirty="0"/>
          </a:p>
        </p:txBody>
      </p:sp>
      <p:sp>
        <p:nvSpPr>
          <p:cNvPr id="5" name="TextBox 4"/>
          <p:cNvSpPr txBox="1"/>
          <p:nvPr/>
        </p:nvSpPr>
        <p:spPr>
          <a:xfrm flipH="1">
            <a:off x="3387005" y="4606377"/>
            <a:ext cx="204209" cy="646331"/>
          </a:xfrm>
          <a:prstGeom prst="rect">
            <a:avLst/>
          </a:prstGeom>
          <a:noFill/>
        </p:spPr>
        <p:txBody>
          <a:bodyPr wrap="square" rtlCol="0">
            <a:spAutoFit/>
          </a:bodyPr>
          <a:lstStyle/>
          <a:p>
            <a:r>
              <a:rPr lang="en-US" dirty="0" smtClean="0"/>
              <a:t>or</a:t>
            </a:r>
            <a:endParaRPr lang="en-US" dirty="0"/>
          </a:p>
        </p:txBody>
      </p:sp>
      <p:sp>
        <p:nvSpPr>
          <p:cNvPr id="29" name="TextBox 28"/>
          <p:cNvSpPr txBox="1"/>
          <p:nvPr/>
        </p:nvSpPr>
        <p:spPr>
          <a:xfrm flipH="1">
            <a:off x="4316991" y="4645131"/>
            <a:ext cx="204209" cy="646331"/>
          </a:xfrm>
          <a:prstGeom prst="rect">
            <a:avLst/>
          </a:prstGeom>
          <a:noFill/>
        </p:spPr>
        <p:txBody>
          <a:bodyPr wrap="square" rtlCol="0">
            <a:spAutoFit/>
          </a:bodyPr>
          <a:lstStyle/>
          <a:p>
            <a:r>
              <a:rPr lang="en-US" dirty="0" smtClean="0"/>
              <a:t>or</a:t>
            </a:r>
            <a:endParaRPr lang="en-US" dirty="0"/>
          </a:p>
        </p:txBody>
      </p:sp>
      <p:sp>
        <p:nvSpPr>
          <p:cNvPr id="30" name="TextBox 29"/>
          <p:cNvSpPr txBox="1"/>
          <p:nvPr/>
        </p:nvSpPr>
        <p:spPr>
          <a:xfrm flipH="1">
            <a:off x="5188961" y="4645131"/>
            <a:ext cx="204209" cy="646331"/>
          </a:xfrm>
          <a:prstGeom prst="rect">
            <a:avLst/>
          </a:prstGeom>
          <a:noFill/>
        </p:spPr>
        <p:txBody>
          <a:bodyPr wrap="square" rtlCol="0">
            <a:spAutoFit/>
          </a:bodyPr>
          <a:lstStyle/>
          <a:p>
            <a:r>
              <a:rPr lang="en-US" dirty="0" smtClean="0"/>
              <a:t>or</a:t>
            </a:r>
            <a:endParaRPr lang="en-US" dirty="0"/>
          </a:p>
        </p:txBody>
      </p:sp>
      <p:sp>
        <p:nvSpPr>
          <p:cNvPr id="31" name="TextBox 30"/>
          <p:cNvSpPr txBox="1"/>
          <p:nvPr/>
        </p:nvSpPr>
        <p:spPr>
          <a:xfrm>
            <a:off x="3523609" y="6436894"/>
            <a:ext cx="2203368" cy="369332"/>
          </a:xfrm>
          <a:prstGeom prst="rect">
            <a:avLst/>
          </a:prstGeom>
          <a:noFill/>
        </p:spPr>
        <p:txBody>
          <a:bodyPr wrap="square" rtlCol="0">
            <a:spAutoFit/>
          </a:bodyPr>
          <a:lstStyle/>
          <a:p>
            <a:pPr algn="ctr"/>
            <a:r>
              <a:rPr lang="en-US" dirty="0" smtClean="0"/>
              <a:t>gametes</a:t>
            </a:r>
            <a:endParaRPr lang="en-US" dirty="0"/>
          </a:p>
        </p:txBody>
      </p:sp>
      <p:sp>
        <p:nvSpPr>
          <p:cNvPr id="33" name="Title 1"/>
          <p:cNvSpPr txBox="1">
            <a:spLocks/>
          </p:cNvSpPr>
          <p:nvPr/>
        </p:nvSpPr>
        <p:spPr>
          <a:xfrm>
            <a:off x="0" y="4762"/>
            <a:ext cx="9144000" cy="4778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10.2.U3 Variation can be discrete or </a:t>
            </a:r>
            <a:r>
              <a:rPr lang="en-US" sz="1600" dirty="0" smtClean="0"/>
              <a:t>continuous. AND 10.2.</a:t>
            </a:r>
            <a:r>
              <a:rPr lang="en-US" sz="1600" dirty="0"/>
              <a:t>U4 The phenotypes of polygenic characteristics tend to show continuous variation</a:t>
            </a:r>
            <a:r>
              <a:rPr lang="en-US" sz="1600" dirty="0" smtClean="0"/>
              <a:t>.</a:t>
            </a:r>
            <a:endParaRPr lang="en-US" sz="1600" dirty="0"/>
          </a:p>
        </p:txBody>
      </p:sp>
      <p:pic>
        <p:nvPicPr>
          <p:cNvPr id="34" name="Picture 33">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177075322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993" y="3286968"/>
            <a:ext cx="4974247" cy="339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1524000" y="4986315"/>
            <a:ext cx="762000" cy="487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524000" y="5570682"/>
            <a:ext cx="762000" cy="487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69672" y="4958606"/>
            <a:ext cx="762000" cy="487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269672" y="5526643"/>
            <a:ext cx="762000" cy="487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24545" y="4972460"/>
            <a:ext cx="762000" cy="1085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439240" y="4050566"/>
            <a:ext cx="3476160" cy="2031325"/>
          </a:xfrm>
          <a:prstGeom prst="rect">
            <a:avLst/>
          </a:prstGeom>
          <a:noFill/>
        </p:spPr>
        <p:txBody>
          <a:bodyPr wrap="square" rtlCol="0">
            <a:spAutoFit/>
          </a:bodyPr>
          <a:lstStyle/>
          <a:p>
            <a:r>
              <a:rPr lang="en-US" dirty="0" smtClean="0"/>
              <a:t>Notice that the possible combinations of genotypes gives rise to </a:t>
            </a:r>
            <a:r>
              <a:rPr lang="en-US" b="1" dirty="0" smtClean="0">
                <a:solidFill>
                  <a:schemeClr val="accent4"/>
                </a:solidFill>
              </a:rPr>
              <a:t>continuous variation in the phenotype</a:t>
            </a:r>
            <a:r>
              <a:rPr lang="en-US" dirty="0" smtClean="0"/>
              <a:t>. </a:t>
            </a:r>
          </a:p>
          <a:p>
            <a:endParaRPr lang="en-US" dirty="0"/>
          </a:p>
          <a:p>
            <a:r>
              <a:rPr lang="en-US" dirty="0" smtClean="0"/>
              <a:t>This population follows a </a:t>
            </a:r>
            <a:r>
              <a:rPr lang="en-US" i="1" dirty="0" smtClean="0"/>
              <a:t>normal distribution</a:t>
            </a:r>
            <a:r>
              <a:rPr lang="en-US" dirty="0" smtClean="0"/>
              <a:t>. </a:t>
            </a:r>
            <a:endParaRPr lang="en-US" dirty="0"/>
          </a:p>
        </p:txBody>
      </p:sp>
      <p:sp>
        <p:nvSpPr>
          <p:cNvPr id="2" name="Title 1"/>
          <p:cNvSpPr>
            <a:spLocks noGrp="1"/>
          </p:cNvSpPr>
          <p:nvPr>
            <p:ph type="ctrTitle"/>
          </p:nvPr>
        </p:nvSpPr>
        <p:spPr>
          <a:xfrm>
            <a:off x="-13855" y="492967"/>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1102567"/>
            <a:ext cx="5989620" cy="2385268"/>
          </a:xfrm>
          <a:prstGeom prst="rect">
            <a:avLst/>
          </a:prstGeom>
          <a:noFill/>
        </p:spPr>
        <p:txBody>
          <a:bodyPr wrap="square" rtlCol="0">
            <a:spAutoFit/>
          </a:bodyPr>
          <a:lstStyle/>
          <a:p>
            <a:r>
              <a:rPr lang="en-US" b="1" dirty="0" smtClean="0">
                <a:solidFill>
                  <a:schemeClr val="accent4"/>
                </a:solidFill>
              </a:rPr>
              <a:t>Example: </a:t>
            </a:r>
            <a:r>
              <a:rPr lang="en-US" dirty="0" smtClean="0"/>
              <a:t>2 genes (A and B), </a:t>
            </a:r>
            <a:r>
              <a:rPr lang="en-US" dirty="0"/>
              <a:t>2 alleles </a:t>
            </a:r>
            <a:r>
              <a:rPr lang="en-US" dirty="0" smtClean="0"/>
              <a:t>each</a:t>
            </a:r>
            <a:endParaRPr lang="en-US" dirty="0"/>
          </a:p>
          <a:p>
            <a:r>
              <a:rPr lang="en-US" b="1" dirty="0" smtClean="0">
                <a:solidFill>
                  <a:schemeClr val="accent2"/>
                </a:solidFill>
              </a:rPr>
              <a:t>Assume</a:t>
            </a:r>
            <a:r>
              <a:rPr lang="en-US" dirty="0" smtClean="0"/>
              <a:t>: </a:t>
            </a:r>
            <a:r>
              <a:rPr lang="en-US" dirty="0"/>
              <a:t>genes are </a:t>
            </a:r>
            <a:r>
              <a:rPr lang="en-US" u="sng" dirty="0"/>
              <a:t>not </a:t>
            </a:r>
            <a:r>
              <a:rPr lang="en-US" u="sng" dirty="0" smtClean="0"/>
              <a:t>linked</a:t>
            </a:r>
            <a:r>
              <a:rPr lang="en-US" dirty="0" smtClean="0"/>
              <a:t> (separate chromosomes)</a:t>
            </a:r>
          </a:p>
          <a:p>
            <a:endParaRPr lang="en-US" dirty="0"/>
          </a:p>
          <a:p>
            <a:r>
              <a:rPr lang="en-US" dirty="0" smtClean="0"/>
              <a:t>In </a:t>
            </a:r>
            <a:r>
              <a:rPr lang="en-US" dirty="0" err="1" smtClean="0"/>
              <a:t>polygenics</a:t>
            </a:r>
            <a:r>
              <a:rPr lang="en-US" dirty="0" smtClean="0"/>
              <a:t>, alleles can be: </a:t>
            </a:r>
          </a:p>
          <a:p>
            <a:pPr marL="285750" indent="-285750">
              <a:buClr>
                <a:schemeClr val="tx1"/>
              </a:buClr>
              <a:buFont typeface="Arial" pitchFamily="34" charset="0"/>
              <a:buChar char="•"/>
            </a:pPr>
            <a:r>
              <a:rPr lang="en-US" dirty="0" smtClean="0">
                <a:solidFill>
                  <a:schemeClr val="accent2"/>
                </a:solidFill>
              </a:rPr>
              <a:t>Contributing</a:t>
            </a:r>
            <a:r>
              <a:rPr lang="en-US" dirty="0" smtClean="0"/>
              <a:t> (they </a:t>
            </a:r>
            <a:r>
              <a:rPr lang="en-US" dirty="0" smtClean="0">
                <a:solidFill>
                  <a:schemeClr val="accent2"/>
                </a:solidFill>
              </a:rPr>
              <a:t>add to the phenotype</a:t>
            </a:r>
            <a:r>
              <a:rPr lang="en-US" dirty="0" smtClean="0"/>
              <a:t>)</a:t>
            </a:r>
          </a:p>
          <a:p>
            <a:pPr marL="285750" indent="-285750">
              <a:buClr>
                <a:schemeClr val="tx1"/>
              </a:buClr>
              <a:buFont typeface="Arial" pitchFamily="34" charset="0"/>
              <a:buChar char="•"/>
            </a:pPr>
            <a:r>
              <a:rPr lang="en-US" dirty="0" smtClean="0">
                <a:solidFill>
                  <a:schemeClr val="accent5">
                    <a:lumMod val="75000"/>
                  </a:schemeClr>
                </a:solidFill>
              </a:rPr>
              <a:t>Non-contributing</a:t>
            </a:r>
            <a:r>
              <a:rPr lang="en-US" dirty="0" smtClean="0"/>
              <a:t> (they </a:t>
            </a:r>
            <a:r>
              <a:rPr lang="en-US" dirty="0" smtClean="0">
                <a:solidFill>
                  <a:schemeClr val="accent5">
                    <a:lumMod val="75000"/>
                  </a:schemeClr>
                </a:solidFill>
              </a:rPr>
              <a:t>do not add</a:t>
            </a:r>
            <a:r>
              <a:rPr lang="en-US" dirty="0" smtClean="0"/>
              <a:t> to the phenotype)</a:t>
            </a:r>
          </a:p>
          <a:p>
            <a:pPr marL="285750" indent="-285750">
              <a:buFont typeface="Arial" pitchFamily="34" charset="0"/>
              <a:buChar char="•"/>
            </a:pPr>
            <a:endParaRPr lang="en-US" dirty="0"/>
          </a:p>
          <a:p>
            <a:r>
              <a:rPr lang="en-US" dirty="0" smtClean="0"/>
              <a:t>How many genotypes are possible?</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492967"/>
            <a:ext cx="2895600" cy="153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400800" y="2032068"/>
            <a:ext cx="2743200"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sp>
        <p:nvSpPr>
          <p:cNvPr id="33" name="Title 1"/>
          <p:cNvSpPr txBox="1">
            <a:spLocks/>
          </p:cNvSpPr>
          <p:nvPr/>
        </p:nvSpPr>
        <p:spPr>
          <a:xfrm>
            <a:off x="0" y="4762"/>
            <a:ext cx="9144000" cy="4778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10.2.U3 Variation can be discrete or </a:t>
            </a:r>
            <a:r>
              <a:rPr lang="en-US" sz="1600" dirty="0" smtClean="0"/>
              <a:t>continuous. AND 10.2.</a:t>
            </a:r>
            <a:r>
              <a:rPr lang="en-US" sz="1600" dirty="0"/>
              <a:t>U4 The phenotypes of polygenic characteristics tend to show continuous variation</a:t>
            </a:r>
            <a:r>
              <a:rPr lang="en-US" sz="1600" dirty="0" smtClean="0"/>
              <a:t>.</a:t>
            </a:r>
            <a:endParaRPr lang="en-US" sz="1600" dirty="0"/>
          </a:p>
        </p:txBody>
      </p:sp>
      <p:sp>
        <p:nvSpPr>
          <p:cNvPr id="7" name="Rectangle 6"/>
          <p:cNvSpPr/>
          <p:nvPr/>
        </p:nvSpPr>
        <p:spPr>
          <a:xfrm>
            <a:off x="229340" y="3506369"/>
            <a:ext cx="697164" cy="369332"/>
          </a:xfrm>
          <a:prstGeom prst="rect">
            <a:avLst/>
          </a:prstGeom>
        </p:spPr>
        <p:txBody>
          <a:bodyPr wrap="none">
            <a:spAutoFit/>
          </a:bodyPr>
          <a:lstStyle/>
          <a:p>
            <a:r>
              <a:rPr lang="en-US" b="1" dirty="0">
                <a:solidFill>
                  <a:schemeClr val="accent2">
                    <a:lumMod val="75000"/>
                  </a:schemeClr>
                </a:solidFill>
              </a:rPr>
              <a:t>Nine: </a:t>
            </a:r>
          </a:p>
        </p:txBody>
      </p:sp>
      <p:pic>
        <p:nvPicPr>
          <p:cNvPr id="40" name="Picture 39">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427052452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1" y="4763"/>
            <a:ext cx="10270519" cy="6853237"/>
          </a:xfrm>
          <a:prstGeom prst="rect">
            <a:avLst/>
          </a:prstGeom>
        </p:spPr>
      </p:pic>
      <p:sp>
        <p:nvSpPr>
          <p:cNvPr id="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10.2.A3</a:t>
            </a:r>
            <a:r>
              <a:rPr lang="en-US" sz="1600" dirty="0"/>
              <a:t> Polygenic traits such as human height may also be influenced by environmental factors.</a:t>
            </a:r>
          </a:p>
        </p:txBody>
      </p:sp>
      <p:sp>
        <p:nvSpPr>
          <p:cNvPr id="4" name="Rectangle 3"/>
          <p:cNvSpPr/>
          <p:nvPr/>
        </p:nvSpPr>
        <p:spPr>
          <a:xfrm>
            <a:off x="4318000" y="6581001"/>
            <a:ext cx="4826000" cy="276999"/>
          </a:xfrm>
          <a:prstGeom prst="rect">
            <a:avLst/>
          </a:prstGeom>
        </p:spPr>
        <p:txBody>
          <a:bodyPr wrap="square">
            <a:spAutoFit/>
          </a:bodyPr>
          <a:lstStyle/>
          <a:p>
            <a:pPr algn="r"/>
            <a:r>
              <a:rPr lang="en-US" sz="1200" dirty="0">
                <a:hlinkClick r:id="rId3"/>
              </a:rPr>
              <a:t>http://www.bu.edu/today/files/2011/11/t_11-4313-VIETNAMVET-036.</a:t>
            </a:r>
            <a:r>
              <a:rPr lang="en-US" sz="1200" dirty="0" smtClean="0">
                <a:hlinkClick r:id="rId3"/>
              </a:rPr>
              <a:t>jpg</a:t>
            </a:r>
            <a:endParaRPr lang="en-US" sz="1200" dirty="0"/>
          </a:p>
        </p:txBody>
      </p:sp>
      <p:sp>
        <p:nvSpPr>
          <p:cNvPr id="13" name="TextBox 12"/>
          <p:cNvSpPr txBox="1"/>
          <p:nvPr/>
        </p:nvSpPr>
        <p:spPr>
          <a:xfrm>
            <a:off x="0" y="2656185"/>
            <a:ext cx="5721836" cy="923330"/>
          </a:xfrm>
          <a:prstGeom prst="rect">
            <a:avLst/>
          </a:prstGeom>
          <a:solidFill>
            <a:srgbClr val="FFFFFF">
              <a:alpha val="65000"/>
            </a:srgbClr>
          </a:solidFill>
        </p:spPr>
        <p:txBody>
          <a:bodyPr wrap="square" rtlCol="0">
            <a:spAutoFit/>
          </a:bodyPr>
          <a:lstStyle/>
          <a:p>
            <a:r>
              <a:rPr lang="en-US" dirty="0" smtClean="0"/>
              <a:t>Most traits, including polygenetic traits such as height, maybe influenced by the environment of the organism. There are numerous ways in which this can happen. </a:t>
            </a:r>
            <a:endParaRPr lang="en-US" dirty="0"/>
          </a:p>
        </p:txBody>
      </p:sp>
      <p:sp>
        <p:nvSpPr>
          <p:cNvPr id="14" name="Rectangle 13"/>
          <p:cNvSpPr/>
          <p:nvPr/>
        </p:nvSpPr>
        <p:spPr>
          <a:xfrm>
            <a:off x="3756212" y="507317"/>
            <a:ext cx="5387788" cy="769441"/>
          </a:xfrm>
          <a:prstGeom prst="rect">
            <a:avLst/>
          </a:prstGeom>
          <a:solidFill>
            <a:srgbClr val="FFFFFF">
              <a:alpha val="65000"/>
            </a:srgbClr>
          </a:solidFill>
        </p:spPr>
        <p:txBody>
          <a:bodyPr wrap="none">
            <a:spAutoFit/>
          </a:bodyPr>
          <a:lstStyle/>
          <a:p>
            <a:r>
              <a:rPr lang="en-US" sz="4400" b="1" dirty="0"/>
              <a:t>environmental factors</a:t>
            </a:r>
          </a:p>
        </p:txBody>
      </p:sp>
      <p:graphicFrame>
        <p:nvGraphicFramePr>
          <p:cNvPr id="15" name="Table 14"/>
          <p:cNvGraphicFramePr>
            <a:graphicFrameLocks noGrp="1"/>
          </p:cNvGraphicFramePr>
          <p:nvPr>
            <p:extLst>
              <p:ext uri="{D42A27DB-BD31-4B8C-83A1-F6EECF244321}">
                <p14:modId xmlns:p14="http://schemas.microsoft.com/office/powerpoint/2010/main" val="2650977069"/>
              </p:ext>
            </p:extLst>
          </p:nvPr>
        </p:nvGraphicFramePr>
        <p:xfrm>
          <a:off x="867648" y="3944483"/>
          <a:ext cx="7146052" cy="228540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26352"/>
                <a:gridCol w="5219700"/>
              </a:tblGrid>
              <a:tr h="4818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none" dirty="0" smtClean="0">
                          <a:solidFill>
                            <a:schemeClr val="tx1"/>
                          </a:solidFill>
                          <a:latin typeface="Calibri"/>
                          <a:cs typeface="Calibri"/>
                        </a:rPr>
                        <a:t>Human Trait</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80000"/>
                      </a:schemeClr>
                    </a:solidFill>
                  </a:tcPr>
                </a:tc>
                <a:tc>
                  <a:txBody>
                    <a:bodyPr/>
                    <a:lstStyle/>
                    <a:p>
                      <a:pPr algn="ctr"/>
                      <a:r>
                        <a:rPr lang="en-US" sz="1800" u="none" dirty="0" smtClean="0">
                          <a:solidFill>
                            <a:schemeClr val="tx1"/>
                          </a:solidFill>
                          <a:latin typeface="Calibri"/>
                          <a:cs typeface="Calibri"/>
                        </a:rPr>
                        <a:t>Influencing Environment factors</a:t>
                      </a:r>
                      <a:endParaRPr lang="en-US" sz="1800" u="none" dirty="0">
                        <a:solidFill>
                          <a:schemeClr val="tx1"/>
                        </a:solidFill>
                        <a:latin typeface="Calibri"/>
                        <a:cs typeface="Calibri"/>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80000"/>
                      </a:schemeClr>
                    </a:solidFill>
                  </a:tcPr>
                </a:tc>
              </a:tr>
              <a:tr h="454432">
                <a:tc>
                  <a:txBody>
                    <a:bodyPr/>
                    <a:lstStyle/>
                    <a:p>
                      <a:r>
                        <a:rPr lang="en-US" sz="1800" u="none" dirty="0" smtClean="0">
                          <a:solidFill>
                            <a:schemeClr val="tx1"/>
                          </a:solidFill>
                          <a:latin typeface="Calibri"/>
                          <a:cs typeface="Calibri"/>
                        </a:rPr>
                        <a:t>Height</a:t>
                      </a:r>
                      <a:endParaRPr lang="en-US" sz="1800" u="none" dirty="0">
                        <a:solidFill>
                          <a:schemeClr val="tx1"/>
                        </a:solidFill>
                        <a:latin typeface="Calibri"/>
                        <a:cs typeface="Calibri"/>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285750" lvl="0" indent="-285750" algn="l">
                        <a:buFont typeface="Arial"/>
                        <a:buChar char="•"/>
                      </a:pPr>
                      <a:r>
                        <a:rPr lang="en-US" sz="1800" u="none" dirty="0" smtClean="0">
                          <a:solidFill>
                            <a:schemeClr val="tx1"/>
                          </a:solidFill>
                          <a:latin typeface="Calibri"/>
                          <a:cs typeface="Calibri"/>
                        </a:rPr>
                        <a:t>Dietary factors (e.g. protein content)</a:t>
                      </a:r>
                    </a:p>
                    <a:p>
                      <a:pPr marL="285750" lvl="0" indent="-285750">
                        <a:buFont typeface="Arial"/>
                        <a:buChar char="•"/>
                      </a:pPr>
                      <a:r>
                        <a:rPr lang="en-US" sz="1800" u="none" dirty="0" smtClean="0">
                          <a:solidFill>
                            <a:schemeClr val="tx1"/>
                          </a:solidFill>
                          <a:latin typeface="Calibri"/>
                          <a:cs typeface="Calibri"/>
                        </a:rPr>
                        <a:t>Certain</a:t>
                      </a:r>
                      <a:r>
                        <a:rPr lang="en-US" sz="1800" u="none" baseline="0" dirty="0" smtClean="0">
                          <a:solidFill>
                            <a:schemeClr val="tx1"/>
                          </a:solidFill>
                          <a:latin typeface="Calibri"/>
                          <a:cs typeface="Calibri"/>
                        </a:rPr>
                        <a:t> childhood diseases</a:t>
                      </a:r>
                      <a:endParaRPr lang="en-US" sz="1800" u="none" dirty="0">
                        <a:solidFill>
                          <a:schemeClr val="tx1"/>
                        </a:solidFill>
                        <a:latin typeface="Calibri"/>
                        <a:cs typeface="Calibri"/>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r>
              <a:tr h="4544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u="none" dirty="0" smtClean="0">
                          <a:solidFill>
                            <a:schemeClr val="tx1"/>
                          </a:solidFill>
                          <a:latin typeface="+mn-lt"/>
                          <a:cs typeface="Calibri"/>
                        </a:rPr>
                        <a:t>Skin </a:t>
                      </a:r>
                      <a:r>
                        <a:rPr lang="en-US" sz="1800" u="none" dirty="0" err="1" smtClean="0">
                          <a:solidFill>
                            <a:schemeClr val="tx1"/>
                          </a:solidFill>
                          <a:latin typeface="+mn-lt"/>
                          <a:cs typeface="Calibri"/>
                        </a:rPr>
                        <a:t>colour</a:t>
                      </a:r>
                      <a:endParaRPr lang="en-US" sz="1800" u="none" dirty="0" smtClean="0">
                        <a:solidFill>
                          <a:schemeClr val="tx1"/>
                        </a:solidFill>
                        <a:latin typeface="+mn-lt"/>
                        <a:cs typeface="Calibri"/>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marL="285750" lvl="0" indent="-285750" algn="l">
                        <a:buFont typeface="Arial"/>
                        <a:buChar char="•"/>
                      </a:pPr>
                      <a:r>
                        <a:rPr lang="en-US" sz="1800" u="none" dirty="0" smtClean="0">
                          <a:solidFill>
                            <a:schemeClr val="tx1"/>
                          </a:solidFill>
                          <a:latin typeface="+mn-lt"/>
                          <a:cs typeface="Calibri"/>
                        </a:rPr>
                        <a:t>Exposure to sun</a:t>
                      </a:r>
                    </a:p>
                    <a:p>
                      <a:pPr marL="285750" lvl="0" indent="-285750" algn="l">
                        <a:buFont typeface="Arial"/>
                        <a:buChar char="•"/>
                      </a:pPr>
                      <a:r>
                        <a:rPr lang="en-US" sz="1800" u="none" dirty="0" smtClean="0">
                          <a:solidFill>
                            <a:schemeClr val="tx1"/>
                          </a:solidFill>
                          <a:latin typeface="+mn-lt"/>
                          <a:cs typeface="Calibri"/>
                        </a:rPr>
                        <a:t>Burns</a:t>
                      </a:r>
                    </a:p>
                    <a:p>
                      <a:pPr marL="285750" lvl="0" indent="-285750" algn="l">
                        <a:buFont typeface="Arial"/>
                        <a:buChar char="•"/>
                      </a:pPr>
                      <a:r>
                        <a:rPr lang="en-US" sz="1800" u="none" dirty="0" smtClean="0">
                          <a:solidFill>
                            <a:schemeClr val="tx1"/>
                          </a:solidFill>
                          <a:latin typeface="+mn-lt"/>
                          <a:cs typeface="Calibri"/>
                        </a:rPr>
                        <a:t>Scaring</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r>
            </a:tbl>
          </a:graphicData>
        </a:graphic>
      </p:graphicFrame>
    </p:spTree>
    <p:extLst>
      <p:ext uri="{BB962C8B-B14F-4D97-AF65-F5344CB8AC3E}">
        <p14:creationId xmlns:p14="http://schemas.microsoft.com/office/powerpoint/2010/main" val="13910689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5646"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100455"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6255" y="1226112"/>
            <a:ext cx="5715000" cy="129266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solidFill>
                <a:schemeClr val="accent5">
                  <a:lumMod val="75000"/>
                </a:schemeClr>
              </a:solidFill>
            </a:endParaRPr>
          </a:p>
          <a:p>
            <a:r>
              <a:rPr lang="en-US" i="1" dirty="0" smtClean="0">
                <a:solidFill>
                  <a:schemeClr val="accent5">
                    <a:lumMod val="75000"/>
                  </a:schemeClr>
                </a:solidFill>
              </a:rPr>
              <a:t>What is the predicted phenotype ratio for a cross between two pea plants which are </a:t>
            </a:r>
            <a:r>
              <a:rPr lang="en-US" b="1" i="1" dirty="0" smtClean="0">
                <a:solidFill>
                  <a:schemeClr val="accent5">
                    <a:lumMod val="75000"/>
                  </a:schemeClr>
                </a:solidFill>
              </a:rPr>
              <a:t>heterozygous at both loci</a:t>
            </a:r>
            <a:r>
              <a:rPr lang="en-US" i="1" dirty="0" smtClean="0">
                <a:solidFill>
                  <a:schemeClr val="accent5">
                    <a:lumMod val="75000"/>
                  </a:schemeClr>
                </a:solidFill>
              </a:rPr>
              <a:t>?</a:t>
            </a:r>
            <a:endParaRPr lang="en-US" i="1" dirty="0">
              <a:solidFill>
                <a:schemeClr val="accent5">
                  <a:lumMod val="75000"/>
                </a:schemeClr>
              </a:solidFill>
            </a:endParaRPr>
          </a:p>
        </p:txBody>
      </p:sp>
      <p:sp>
        <p:nvSpPr>
          <p:cNvPr id="19" name="TextBox 18"/>
          <p:cNvSpPr txBox="1"/>
          <p:nvPr/>
        </p:nvSpPr>
        <p:spPr>
          <a:xfrm>
            <a:off x="305843" y="591100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3780273687"/>
              </p:ext>
            </p:extLst>
          </p:nvPr>
        </p:nvGraphicFramePr>
        <p:xfrm>
          <a:off x="2625306" y="3653249"/>
          <a:ext cx="4475148"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dirty="0" err="1"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dirty="0" err="1"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u="none" dirty="0" err="1"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none" dirty="0" err="1" smtClean="0">
                          <a:solidFill>
                            <a:schemeClr val="tx1"/>
                          </a:solidFill>
                        </a:rPr>
                        <a:t>SsYy</a:t>
                      </a:r>
                      <a:endParaRPr lang="en-US" sz="2000" b="0" u="none"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err="1" smtClean="0">
                          <a:solidFill>
                            <a:schemeClr val="tx1"/>
                          </a:solidFill>
                        </a:rPr>
                        <a:t>ssyy</a:t>
                      </a:r>
                      <a:endParaRPr lang="en-US" sz="2000" b="0" u="none" dirty="0" smtClean="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737755"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6384"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3849"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1599" y="317311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25308" y="3149489"/>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712402" y="3126951"/>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89746" y="2641796"/>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28673" y="2991384"/>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92903" y="2956853"/>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5" name="TextBox 4"/>
          <p:cNvSpPr txBox="1"/>
          <p:nvPr/>
        </p:nvSpPr>
        <p:spPr>
          <a:xfrm>
            <a:off x="2253552" y="2641796"/>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411292" y="2672473"/>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9095" y="26377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0455" y="2667151"/>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37787331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609600"/>
            <a:ext cx="5989620" cy="2862322"/>
          </a:xfrm>
          <a:prstGeom prst="rect">
            <a:avLst/>
          </a:prstGeom>
          <a:noFill/>
        </p:spPr>
        <p:txBody>
          <a:bodyPr wrap="square" rtlCol="0">
            <a:spAutoFit/>
          </a:bodyPr>
          <a:lstStyle/>
          <a:p>
            <a:r>
              <a:rPr lang="en-US" sz="2000" dirty="0" smtClean="0"/>
              <a:t>Is it possible for twins to be:</a:t>
            </a:r>
          </a:p>
          <a:p>
            <a:pPr marL="457200" indent="-457200">
              <a:buAutoNum type="alphaLcPeriod"/>
            </a:pPr>
            <a:r>
              <a:rPr lang="en-US" sz="2000" b="1" i="1" dirty="0" smtClean="0">
                <a:solidFill>
                  <a:schemeClr val="accent5"/>
                </a:solidFill>
              </a:rPr>
              <a:t>Different </a:t>
            </a:r>
            <a:r>
              <a:rPr lang="en-US" sz="2000" b="1" i="1" dirty="0" err="1" smtClean="0">
                <a:solidFill>
                  <a:schemeClr val="accent5"/>
                </a:solidFill>
              </a:rPr>
              <a:t>colours</a:t>
            </a:r>
            <a:r>
              <a:rPr lang="en-US" sz="2000" b="1" i="1" dirty="0" smtClean="0">
                <a:solidFill>
                  <a:schemeClr val="accent5"/>
                </a:solidFill>
              </a:rPr>
              <a:t>?</a:t>
            </a:r>
          </a:p>
          <a:p>
            <a:pPr marL="457200" indent="-457200">
              <a:buAutoNum type="alphaLcPeriod"/>
            </a:pPr>
            <a:endParaRPr lang="en-US" sz="2000" dirty="0" smtClean="0"/>
          </a:p>
          <a:p>
            <a:pPr marL="457200" indent="-457200">
              <a:buAutoNum type="alphaLcPeriod"/>
            </a:pPr>
            <a:endParaRPr lang="en-US" sz="2000" dirty="0"/>
          </a:p>
          <a:p>
            <a:pPr marL="457200" indent="-457200">
              <a:buAutoNum type="alphaLcPeriod"/>
            </a:pPr>
            <a:endParaRPr lang="en-US" sz="2000" dirty="0" smtClean="0"/>
          </a:p>
          <a:p>
            <a:pPr marL="457200" indent="-457200">
              <a:buAutoNum type="alphaLcPeriod"/>
            </a:pPr>
            <a:endParaRPr lang="en-US" sz="2000" dirty="0"/>
          </a:p>
          <a:p>
            <a:endParaRPr lang="en-US" sz="2000" dirty="0" smtClean="0"/>
          </a:p>
          <a:p>
            <a:endParaRPr lang="en-US" sz="2000" dirty="0"/>
          </a:p>
          <a:p>
            <a:endParaRPr lang="en-US" sz="2000" dirty="0" smtClean="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9048" y="0"/>
            <a:ext cx="2304951" cy="12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934200" y="1181767"/>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sp>
        <p:nvSpPr>
          <p:cNvPr id="5" name="TextBox 4"/>
          <p:cNvSpPr txBox="1"/>
          <p:nvPr/>
        </p:nvSpPr>
        <p:spPr>
          <a:xfrm rot="21436474">
            <a:off x="229340" y="4001870"/>
            <a:ext cx="2780560" cy="2585323"/>
          </a:xfrm>
          <a:prstGeom prst="rect">
            <a:avLst/>
          </a:prstGeom>
          <a:solidFill>
            <a:srgbClr val="FFFF00"/>
          </a:solidFill>
          <a:ln w="31750" cmpd="sng">
            <a:solidFill>
              <a:srgbClr val="008000"/>
            </a:solidFill>
          </a:ln>
        </p:spPr>
        <p:txBody>
          <a:bodyPr wrap="square" rtlCol="0">
            <a:spAutoFit/>
          </a:bodyPr>
          <a:lstStyle/>
          <a:p>
            <a:r>
              <a:rPr lang="en-US" b="1" dirty="0" smtClean="0"/>
              <a:t>Extension: </a:t>
            </a:r>
            <a:r>
              <a:rPr lang="en-US" dirty="0" smtClean="0"/>
              <a:t>the next few slides ask interesting questions, but they go beyond the syllabus. However if you can answer the questions you can be confident that you have mastered polygenetic inheritance</a:t>
            </a:r>
            <a:endParaRPr lang="en-US" dirty="0"/>
          </a:p>
        </p:txBody>
      </p:sp>
      <p:pic>
        <p:nvPicPr>
          <p:cNvPr id="11" name="Picture 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28000340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609600"/>
            <a:ext cx="5989620" cy="2862322"/>
          </a:xfrm>
          <a:prstGeom prst="rect">
            <a:avLst/>
          </a:prstGeom>
          <a:noFill/>
        </p:spPr>
        <p:txBody>
          <a:bodyPr wrap="square" rtlCol="0">
            <a:spAutoFit/>
          </a:bodyPr>
          <a:lstStyle/>
          <a:p>
            <a:r>
              <a:rPr lang="en-US" sz="2000" dirty="0" smtClean="0"/>
              <a:t>Is it possible for twins to be:</a:t>
            </a:r>
          </a:p>
          <a:p>
            <a:pPr marL="457200" indent="-457200">
              <a:buAutoNum type="alphaLcPeriod"/>
            </a:pPr>
            <a:r>
              <a:rPr lang="en-US" sz="2000" b="1" i="1" dirty="0" smtClean="0">
                <a:solidFill>
                  <a:schemeClr val="accent5"/>
                </a:solidFill>
              </a:rPr>
              <a:t>Different </a:t>
            </a:r>
            <a:r>
              <a:rPr lang="en-US" sz="2000" b="1" i="1" dirty="0" err="1" smtClean="0">
                <a:solidFill>
                  <a:schemeClr val="accent5"/>
                </a:solidFill>
              </a:rPr>
              <a:t>colours</a:t>
            </a:r>
            <a:r>
              <a:rPr lang="en-US" sz="2000" b="1" i="1" dirty="0" smtClean="0">
                <a:solidFill>
                  <a:schemeClr val="accent5"/>
                </a:solidFill>
              </a:rPr>
              <a:t>?</a:t>
            </a:r>
          </a:p>
          <a:p>
            <a:pPr marL="457200" indent="-457200">
              <a:buAutoNum type="alphaLcPeriod"/>
            </a:pPr>
            <a:endParaRPr lang="en-US" sz="2000" dirty="0" smtClean="0"/>
          </a:p>
          <a:p>
            <a:pPr marL="457200" indent="-457200">
              <a:buAutoNum type="alphaLcPeriod"/>
            </a:pPr>
            <a:endParaRPr lang="en-US" sz="2000" dirty="0"/>
          </a:p>
          <a:p>
            <a:pPr marL="457200" indent="-457200">
              <a:buAutoNum type="alphaLcPeriod"/>
            </a:pPr>
            <a:endParaRPr lang="en-US" sz="2000" dirty="0" smtClean="0"/>
          </a:p>
          <a:p>
            <a:pPr marL="457200" indent="-457200">
              <a:buAutoNum type="alphaLcPeriod"/>
            </a:pPr>
            <a:endParaRPr lang="en-US" sz="2000" dirty="0"/>
          </a:p>
          <a:p>
            <a:endParaRPr lang="en-US" sz="2000" dirty="0" smtClean="0"/>
          </a:p>
          <a:p>
            <a:endParaRPr lang="en-US" sz="2000" dirty="0"/>
          </a:p>
          <a:p>
            <a:endParaRPr lang="en-US" sz="2000" dirty="0" smtClean="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9048" y="0"/>
            <a:ext cx="2304951" cy="12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934200" y="1181767"/>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sp>
        <p:nvSpPr>
          <p:cNvPr id="3" name="Rectangle 2"/>
          <p:cNvSpPr/>
          <p:nvPr/>
        </p:nvSpPr>
        <p:spPr>
          <a:xfrm>
            <a:off x="827810" y="1225153"/>
            <a:ext cx="4963390" cy="1046440"/>
          </a:xfrm>
          <a:prstGeom prst="rect">
            <a:avLst/>
          </a:prstGeom>
        </p:spPr>
        <p:txBody>
          <a:bodyPr wrap="square">
            <a:spAutoFit/>
          </a:bodyPr>
          <a:lstStyle/>
          <a:p>
            <a:r>
              <a:rPr lang="en-US" b="1" dirty="0" smtClean="0">
                <a:solidFill>
                  <a:srgbClr val="FF0000"/>
                </a:solidFill>
              </a:rPr>
              <a:t>YES</a:t>
            </a:r>
            <a:r>
              <a:rPr lang="en-US" b="1" dirty="0">
                <a:solidFill>
                  <a:srgbClr val="FF0000"/>
                </a:solidFill>
              </a:rPr>
              <a:t>. </a:t>
            </a:r>
            <a:endParaRPr lang="en-US" b="1" dirty="0" smtClean="0">
              <a:solidFill>
                <a:srgbClr val="FF0000"/>
              </a:solidFill>
            </a:endParaRPr>
          </a:p>
          <a:p>
            <a:r>
              <a:rPr lang="en-US" dirty="0" smtClean="0"/>
              <a:t>As </a:t>
            </a:r>
            <a:r>
              <a:rPr lang="en-US" dirty="0"/>
              <a:t>long as they are </a:t>
            </a:r>
            <a:r>
              <a:rPr lang="en-US" b="1" i="1" dirty="0"/>
              <a:t>non-identical </a:t>
            </a:r>
            <a:r>
              <a:rPr lang="en-US" b="1" i="1" dirty="0" smtClean="0"/>
              <a:t>twins</a:t>
            </a:r>
            <a:r>
              <a:rPr lang="en-US" dirty="0" smtClean="0"/>
              <a:t>. </a:t>
            </a:r>
            <a:r>
              <a:rPr lang="en-US" dirty="0" smtClean="0">
                <a:solidFill>
                  <a:schemeClr val="accent6">
                    <a:lumMod val="75000"/>
                  </a:schemeClr>
                </a:solidFill>
              </a:rPr>
              <a:t>Two </a:t>
            </a:r>
            <a:r>
              <a:rPr lang="en-US" dirty="0">
                <a:solidFill>
                  <a:schemeClr val="accent6">
                    <a:lumMod val="75000"/>
                  </a:schemeClr>
                </a:solidFill>
              </a:rPr>
              <a:t>eggs </a:t>
            </a:r>
            <a:r>
              <a:rPr lang="en-US" dirty="0"/>
              <a:t>will have been </a:t>
            </a:r>
            <a:r>
              <a:rPr lang="en-US" dirty="0" err="1"/>
              <a:t>fertilised</a:t>
            </a:r>
            <a:r>
              <a:rPr lang="en-US" dirty="0"/>
              <a:t> by </a:t>
            </a:r>
            <a:r>
              <a:rPr lang="en-US" dirty="0">
                <a:solidFill>
                  <a:schemeClr val="accent6">
                    <a:lumMod val="75000"/>
                  </a:schemeClr>
                </a:solidFill>
              </a:rPr>
              <a:t>individual sperm</a:t>
            </a:r>
            <a:r>
              <a:rPr lang="en-US" dirty="0"/>
              <a:t> cells. </a:t>
            </a:r>
            <a:endParaRPr lang="en-US" dirty="0" smtClean="0"/>
          </a:p>
          <a:p>
            <a:endParaRPr lang="en-US" sz="800" dirty="0" smtClean="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4738" y="2535984"/>
            <a:ext cx="5779332" cy="35378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9659" y="2438400"/>
            <a:ext cx="2900795" cy="1477328"/>
          </a:xfrm>
          <a:prstGeom prst="rect">
            <a:avLst/>
          </a:prstGeom>
        </p:spPr>
        <p:txBody>
          <a:bodyPr wrap="square">
            <a:spAutoFit/>
          </a:bodyPr>
          <a:lstStyle/>
          <a:p>
            <a:r>
              <a:rPr lang="en-US" dirty="0"/>
              <a:t>Each gamete carries a </a:t>
            </a:r>
            <a:r>
              <a:rPr lang="en-US" dirty="0">
                <a:solidFill>
                  <a:schemeClr val="accent6">
                    <a:lumMod val="75000"/>
                  </a:schemeClr>
                </a:solidFill>
              </a:rPr>
              <a:t>different combination of alleles</a:t>
            </a:r>
            <a:r>
              <a:rPr lang="en-US" dirty="0"/>
              <a:t>, so it is possible that the twins have noticeably differently-</a:t>
            </a:r>
            <a:r>
              <a:rPr lang="en-US" dirty="0" err="1"/>
              <a:t>coloured</a:t>
            </a:r>
            <a:r>
              <a:rPr lang="en-US" dirty="0"/>
              <a:t> skin.  </a:t>
            </a:r>
          </a:p>
        </p:txBody>
      </p:sp>
      <p:sp>
        <p:nvSpPr>
          <p:cNvPr id="16" name="Rectangle 15">
            <a:hlinkClick r:id="rId3"/>
          </p:cNvPr>
          <p:cNvSpPr/>
          <p:nvPr/>
        </p:nvSpPr>
        <p:spPr>
          <a:xfrm>
            <a:off x="3578801" y="6079892"/>
            <a:ext cx="5491595" cy="400110"/>
          </a:xfrm>
          <a:prstGeom prst="rect">
            <a:avLst/>
          </a:prstGeom>
        </p:spPr>
        <p:txBody>
          <a:bodyPr wrap="square">
            <a:spAutoFit/>
          </a:bodyPr>
          <a:lstStyle/>
          <a:p>
            <a:pPr algn="r"/>
            <a:r>
              <a:rPr lang="en-US" sz="1000" b="1" dirty="0" smtClean="0"/>
              <a:t>Couple has differently-</a:t>
            </a:r>
            <a:r>
              <a:rPr lang="en-US" sz="1000" b="1" dirty="0" err="1" smtClean="0"/>
              <a:t>coloured</a:t>
            </a:r>
            <a:r>
              <a:rPr lang="en-US" sz="1000" b="1" dirty="0" smtClean="0"/>
              <a:t> twins – for the second time! From Associated Press</a:t>
            </a:r>
          </a:p>
          <a:p>
            <a:pPr algn="r"/>
            <a:r>
              <a:rPr lang="en-US" sz="1000" dirty="0"/>
              <a:t>http://www.youtube.com/watch?v=KgfObCmWJt4</a:t>
            </a:r>
          </a:p>
        </p:txBody>
      </p:sp>
      <p:pic>
        <p:nvPicPr>
          <p:cNvPr id="17" name="Picture 16">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150011582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609600"/>
            <a:ext cx="5989620" cy="1323439"/>
          </a:xfrm>
          <a:prstGeom prst="rect">
            <a:avLst/>
          </a:prstGeom>
          <a:noFill/>
        </p:spPr>
        <p:txBody>
          <a:bodyPr wrap="square" rtlCol="0">
            <a:spAutoFit/>
          </a:bodyPr>
          <a:lstStyle/>
          <a:p>
            <a:r>
              <a:rPr lang="en-US" sz="2000" dirty="0" smtClean="0"/>
              <a:t>Is it possible for twins to be:</a:t>
            </a:r>
          </a:p>
          <a:p>
            <a:r>
              <a:rPr lang="en-US" sz="2000" b="1" i="1" dirty="0" smtClean="0">
                <a:solidFill>
                  <a:schemeClr val="accent5"/>
                </a:solidFill>
              </a:rPr>
              <a:t>b.       Lighter or darker than both parents?</a:t>
            </a:r>
          </a:p>
          <a:p>
            <a:pPr marL="457200" indent="-457200">
              <a:buAutoNum type="alphaLcPeriod"/>
            </a:pPr>
            <a:endParaRPr lang="en-US" sz="2000" dirty="0"/>
          </a:p>
          <a:p>
            <a:pPr marL="457200" indent="-457200">
              <a:buAutoNum type="alphaLcPeriod"/>
            </a:pPr>
            <a:endParaRPr lang="en-US" sz="2000" dirty="0" smtClean="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9048" y="0"/>
            <a:ext cx="2304951" cy="12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934200" y="1181767"/>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91140" y="228042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8000" y="211823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16" name="TextBox 15"/>
          <p:cNvSpPr txBox="1"/>
          <p:nvPr/>
        </p:nvSpPr>
        <p:spPr>
          <a:xfrm>
            <a:off x="279994" y="5334000"/>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17" name="TextBox 16"/>
          <p:cNvSpPr txBox="1"/>
          <p:nvPr/>
        </p:nvSpPr>
        <p:spPr>
          <a:xfrm>
            <a:off x="985750" y="2549942"/>
            <a:ext cx="1447800" cy="369332"/>
          </a:xfrm>
          <a:prstGeom prst="rect">
            <a:avLst/>
          </a:prstGeom>
          <a:noFill/>
        </p:spPr>
        <p:txBody>
          <a:bodyPr wrap="square" rtlCol="0">
            <a:spAutoFit/>
          </a:bodyPr>
          <a:lstStyle/>
          <a:p>
            <a:r>
              <a:rPr lang="en-US" dirty="0" smtClean="0"/>
              <a:t>Genotype:</a:t>
            </a:r>
            <a:endParaRPr lang="en-US" dirty="0"/>
          </a:p>
        </p:txBody>
      </p:sp>
      <p:sp>
        <p:nvSpPr>
          <p:cNvPr id="18" name="TextBox 17"/>
          <p:cNvSpPr txBox="1"/>
          <p:nvPr/>
        </p:nvSpPr>
        <p:spPr>
          <a:xfrm>
            <a:off x="2599460" y="2428275"/>
            <a:ext cx="981940" cy="461665"/>
          </a:xfrm>
          <a:prstGeom prst="rect">
            <a:avLst/>
          </a:prstGeom>
          <a:noFill/>
        </p:spPr>
        <p:txBody>
          <a:bodyPr wrap="square" rtlCol="0">
            <a:spAutoFit/>
          </a:bodyPr>
          <a:lstStyle/>
          <a:p>
            <a:r>
              <a:rPr lang="en-US" sz="2400" b="1" dirty="0" err="1" smtClean="0">
                <a:solidFill>
                  <a:srgbClr val="C00000"/>
                </a:solidFill>
              </a:rPr>
              <a:t>AaBb</a:t>
            </a:r>
            <a:endParaRPr lang="en-US" sz="2400" b="1" dirty="0">
              <a:solidFill>
                <a:srgbClr val="C00000"/>
              </a:solidFill>
            </a:endParaRPr>
          </a:p>
        </p:txBody>
      </p:sp>
      <p:sp>
        <p:nvSpPr>
          <p:cNvPr id="19" name="TextBox 18"/>
          <p:cNvSpPr txBox="1"/>
          <p:nvPr/>
        </p:nvSpPr>
        <p:spPr>
          <a:xfrm>
            <a:off x="5508915" y="2366157"/>
            <a:ext cx="1196685" cy="461665"/>
          </a:xfrm>
          <a:prstGeom prst="rect">
            <a:avLst/>
          </a:prstGeom>
          <a:noFill/>
        </p:spPr>
        <p:txBody>
          <a:bodyPr wrap="square" rtlCol="0">
            <a:spAutoFit/>
          </a:bodyPr>
          <a:lstStyle/>
          <a:p>
            <a:r>
              <a:rPr lang="en-US" sz="2400" b="1" dirty="0" err="1" smtClean="0">
                <a:solidFill>
                  <a:schemeClr val="accent2">
                    <a:lumMod val="50000"/>
                  </a:schemeClr>
                </a:solidFill>
              </a:rPr>
              <a:t>AABb</a:t>
            </a:r>
            <a:endParaRPr lang="en-US" sz="2400" b="1" dirty="0">
              <a:solidFill>
                <a:schemeClr val="accent2">
                  <a:lumMod val="50000"/>
                </a:schemeClr>
              </a:solidFill>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35103" y="1814491"/>
            <a:ext cx="269109" cy="38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51216" y="1858602"/>
            <a:ext cx="356931" cy="3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Table 26"/>
          <p:cNvGraphicFramePr>
            <a:graphicFrameLocks noGrp="1"/>
          </p:cNvGraphicFramePr>
          <p:nvPr>
            <p:extLst>
              <p:ext uri="{D42A27DB-BD31-4B8C-83A1-F6EECF244321}">
                <p14:modId xmlns:p14="http://schemas.microsoft.com/office/powerpoint/2010/main" val="3189525450"/>
              </p:ext>
            </p:extLst>
          </p:nvPr>
        </p:nvGraphicFramePr>
        <p:xfrm>
          <a:off x="2686206" y="3074467"/>
          <a:ext cx="4206052" cy="21424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7104"/>
                <a:gridCol w="813822"/>
                <a:gridCol w="865042"/>
                <a:gridCol w="865042"/>
                <a:gridCol w="865042"/>
              </a:tblGrid>
              <a:tr h="386013">
                <a:tc>
                  <a:txBody>
                    <a:bodyPr/>
                    <a:lstStyle/>
                    <a:p>
                      <a:pPr algn="ctr"/>
                      <a:r>
                        <a:rPr lang="en-US" sz="1100" dirty="0" smtClean="0">
                          <a:solidFill>
                            <a:schemeClr val="tx1"/>
                          </a:solidFill>
                        </a:rPr>
                        <a:t>gametes</a:t>
                      </a:r>
                      <a:endParaRPr lang="en-US" sz="11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221">
                <a:tc>
                  <a:txBody>
                    <a:bodyPr/>
                    <a:lstStyle/>
                    <a:p>
                      <a:pPr algn="ctr"/>
                      <a:r>
                        <a:rPr lang="en-US" sz="2000" b="1" dirty="0"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err="1"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err="1"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err="1"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8"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9922" y="2966238"/>
            <a:ext cx="204788"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711906" y="303414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31" name="TextBox 30"/>
          <p:cNvSpPr txBox="1"/>
          <p:nvPr/>
        </p:nvSpPr>
        <p:spPr>
          <a:xfrm>
            <a:off x="1447800" y="5503277"/>
            <a:ext cx="1447800" cy="369332"/>
          </a:xfrm>
          <a:prstGeom prst="rect">
            <a:avLst/>
          </a:prstGeom>
          <a:noFill/>
        </p:spPr>
        <p:txBody>
          <a:bodyPr wrap="square" rtlCol="0">
            <a:spAutoFit/>
          </a:bodyPr>
          <a:lstStyle/>
          <a:p>
            <a:r>
              <a:rPr lang="en-US" dirty="0" smtClean="0"/>
              <a:t>Genotypes:</a:t>
            </a:r>
            <a:endParaRPr lang="en-US" dirty="0"/>
          </a:p>
        </p:txBody>
      </p:sp>
      <p:sp>
        <p:nvSpPr>
          <p:cNvPr id="32" name="TextBox 31"/>
          <p:cNvSpPr txBox="1"/>
          <p:nvPr/>
        </p:nvSpPr>
        <p:spPr>
          <a:xfrm>
            <a:off x="1382986" y="5912454"/>
            <a:ext cx="1553440" cy="369332"/>
          </a:xfrm>
          <a:prstGeom prst="rect">
            <a:avLst/>
          </a:prstGeom>
          <a:noFill/>
        </p:spPr>
        <p:txBody>
          <a:bodyPr wrap="square" rtlCol="0">
            <a:spAutoFit/>
          </a:bodyPr>
          <a:lstStyle/>
          <a:p>
            <a:r>
              <a:rPr lang="en-US" dirty="0" smtClean="0"/>
              <a:t>Phenotypes:</a:t>
            </a:r>
            <a:endParaRPr lang="en-US" dirty="0"/>
          </a:p>
        </p:txBody>
      </p:sp>
      <p:sp>
        <p:nvSpPr>
          <p:cNvPr id="36" name="TextBox 35"/>
          <p:cNvSpPr txBox="1"/>
          <p:nvPr/>
        </p:nvSpPr>
        <p:spPr>
          <a:xfrm>
            <a:off x="833005" y="2198932"/>
            <a:ext cx="1363806" cy="369332"/>
          </a:xfrm>
          <a:prstGeom prst="rect">
            <a:avLst/>
          </a:prstGeom>
          <a:noFill/>
        </p:spPr>
        <p:txBody>
          <a:bodyPr wrap="square" rtlCol="0">
            <a:spAutoFit/>
          </a:bodyPr>
          <a:lstStyle/>
          <a:p>
            <a:r>
              <a:rPr lang="en-US" dirty="0" smtClean="0"/>
              <a:t>Phenotype:</a:t>
            </a:r>
            <a:endParaRPr lang="en-US"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40694" y="1913182"/>
            <a:ext cx="26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60947" y="1913182"/>
            <a:ext cx="1905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4050" y="4267200"/>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136790189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Polygenic Inheritance of Skin </a:t>
            </a:r>
            <a:r>
              <a:rPr lang="en-US" sz="3200" b="1" dirty="0" err="1" smtClean="0"/>
              <a:t>Colour</a:t>
            </a:r>
            <a:endParaRPr lang="en-US" sz="3200" b="1" dirty="0"/>
          </a:p>
        </p:txBody>
      </p:sp>
      <p:sp>
        <p:nvSpPr>
          <p:cNvPr id="6" name="TextBox 5"/>
          <p:cNvSpPr txBox="1"/>
          <p:nvPr/>
        </p:nvSpPr>
        <p:spPr>
          <a:xfrm>
            <a:off x="229340" y="609600"/>
            <a:ext cx="5989620" cy="1323439"/>
          </a:xfrm>
          <a:prstGeom prst="rect">
            <a:avLst/>
          </a:prstGeom>
          <a:noFill/>
        </p:spPr>
        <p:txBody>
          <a:bodyPr wrap="square" rtlCol="0">
            <a:spAutoFit/>
          </a:bodyPr>
          <a:lstStyle/>
          <a:p>
            <a:r>
              <a:rPr lang="en-US" sz="2000" dirty="0" smtClean="0"/>
              <a:t>Is it possible for twins to be:</a:t>
            </a:r>
          </a:p>
          <a:p>
            <a:r>
              <a:rPr lang="en-US" sz="2000" b="1" i="1" dirty="0" smtClean="0">
                <a:solidFill>
                  <a:schemeClr val="accent5"/>
                </a:solidFill>
              </a:rPr>
              <a:t>b.       Lighter or darker than both parents?</a:t>
            </a:r>
          </a:p>
          <a:p>
            <a:pPr marL="457200" indent="-457200">
              <a:buAutoNum type="alphaLcPeriod"/>
            </a:pPr>
            <a:endParaRPr lang="en-US" sz="2000" dirty="0"/>
          </a:p>
          <a:p>
            <a:pPr marL="457200" indent="-457200">
              <a:buAutoNum type="alphaLcPeriod"/>
            </a:pPr>
            <a:endParaRPr lang="en-US" sz="2000" dirty="0" smtClean="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9048" y="0"/>
            <a:ext cx="2304951" cy="12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934200" y="1181767"/>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melanin</a:t>
            </a:r>
          </a:p>
          <a:p>
            <a:r>
              <a:rPr lang="en-US" sz="1600" dirty="0" smtClean="0">
                <a:solidFill>
                  <a:srgbClr val="0070C0"/>
                </a:solidFill>
              </a:rPr>
              <a:t>a = don’t add melanin</a:t>
            </a:r>
          </a:p>
          <a:p>
            <a:r>
              <a:rPr lang="en-US" sz="1600" dirty="0" smtClean="0">
                <a:solidFill>
                  <a:schemeClr val="accent2">
                    <a:lumMod val="75000"/>
                  </a:schemeClr>
                </a:solidFill>
              </a:rPr>
              <a:t>B = add melanin</a:t>
            </a:r>
          </a:p>
          <a:p>
            <a:r>
              <a:rPr lang="en-US" sz="1600" dirty="0" smtClean="0">
                <a:solidFill>
                  <a:srgbClr val="00B0F0"/>
                </a:solidFill>
              </a:rPr>
              <a:t>b = don’t add melanin</a:t>
            </a:r>
          </a:p>
        </p:txBody>
      </p:sp>
      <p:sp>
        <p:nvSpPr>
          <p:cNvPr id="3" name="Rectangle 2"/>
          <p:cNvSpPr/>
          <p:nvPr/>
        </p:nvSpPr>
        <p:spPr>
          <a:xfrm>
            <a:off x="827810" y="1225153"/>
            <a:ext cx="4963390" cy="369332"/>
          </a:xfrm>
          <a:prstGeom prst="rect">
            <a:avLst/>
          </a:prstGeom>
        </p:spPr>
        <p:txBody>
          <a:bodyPr wrap="square">
            <a:spAutoFit/>
          </a:bodyPr>
          <a:lstStyle/>
          <a:p>
            <a:r>
              <a:rPr lang="en-US" b="1" dirty="0" smtClean="0">
                <a:solidFill>
                  <a:srgbClr val="FF0000"/>
                </a:solidFill>
              </a:rPr>
              <a:t>YES</a:t>
            </a:r>
            <a:r>
              <a:rPr lang="en-US" b="1" dirty="0">
                <a:solidFill>
                  <a:srgbClr val="FF0000"/>
                </a:solidFill>
              </a:rPr>
              <a:t>. </a:t>
            </a:r>
            <a:endParaRPr lang="en-US" b="1" dirty="0" smtClean="0">
              <a:solidFill>
                <a:srgbClr val="FF0000"/>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91140" y="228042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8000" y="2118234"/>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16" name="TextBox 15"/>
          <p:cNvSpPr txBox="1"/>
          <p:nvPr/>
        </p:nvSpPr>
        <p:spPr>
          <a:xfrm>
            <a:off x="279994" y="5334000"/>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17" name="TextBox 16"/>
          <p:cNvSpPr txBox="1"/>
          <p:nvPr/>
        </p:nvSpPr>
        <p:spPr>
          <a:xfrm>
            <a:off x="985750" y="2549942"/>
            <a:ext cx="1447800" cy="369332"/>
          </a:xfrm>
          <a:prstGeom prst="rect">
            <a:avLst/>
          </a:prstGeom>
          <a:noFill/>
        </p:spPr>
        <p:txBody>
          <a:bodyPr wrap="square" rtlCol="0">
            <a:spAutoFit/>
          </a:bodyPr>
          <a:lstStyle/>
          <a:p>
            <a:r>
              <a:rPr lang="en-US" dirty="0" smtClean="0"/>
              <a:t>Genotype:</a:t>
            </a:r>
            <a:endParaRPr lang="en-US" dirty="0"/>
          </a:p>
        </p:txBody>
      </p:sp>
      <p:sp>
        <p:nvSpPr>
          <p:cNvPr id="18" name="TextBox 17"/>
          <p:cNvSpPr txBox="1"/>
          <p:nvPr/>
        </p:nvSpPr>
        <p:spPr>
          <a:xfrm>
            <a:off x="2599460" y="2428275"/>
            <a:ext cx="981940" cy="461665"/>
          </a:xfrm>
          <a:prstGeom prst="rect">
            <a:avLst/>
          </a:prstGeom>
          <a:noFill/>
        </p:spPr>
        <p:txBody>
          <a:bodyPr wrap="square" rtlCol="0">
            <a:spAutoFit/>
          </a:bodyPr>
          <a:lstStyle/>
          <a:p>
            <a:r>
              <a:rPr lang="en-US" sz="2400" b="1" dirty="0" err="1" smtClean="0">
                <a:solidFill>
                  <a:srgbClr val="C00000"/>
                </a:solidFill>
              </a:rPr>
              <a:t>AaBb</a:t>
            </a:r>
            <a:endParaRPr lang="en-US" sz="2400" b="1" dirty="0">
              <a:solidFill>
                <a:srgbClr val="C00000"/>
              </a:solidFill>
            </a:endParaRPr>
          </a:p>
        </p:txBody>
      </p:sp>
      <p:sp>
        <p:nvSpPr>
          <p:cNvPr id="19" name="TextBox 18"/>
          <p:cNvSpPr txBox="1"/>
          <p:nvPr/>
        </p:nvSpPr>
        <p:spPr>
          <a:xfrm>
            <a:off x="5508915" y="2366157"/>
            <a:ext cx="1196685" cy="461665"/>
          </a:xfrm>
          <a:prstGeom prst="rect">
            <a:avLst/>
          </a:prstGeom>
          <a:noFill/>
        </p:spPr>
        <p:txBody>
          <a:bodyPr wrap="square" rtlCol="0">
            <a:spAutoFit/>
          </a:bodyPr>
          <a:lstStyle/>
          <a:p>
            <a:r>
              <a:rPr lang="en-US" sz="2400" b="1" dirty="0" err="1" smtClean="0">
                <a:solidFill>
                  <a:schemeClr val="accent2">
                    <a:lumMod val="50000"/>
                  </a:schemeClr>
                </a:solidFill>
              </a:rPr>
              <a:t>AABb</a:t>
            </a:r>
            <a:endParaRPr lang="en-US" sz="2400" b="1" dirty="0">
              <a:solidFill>
                <a:schemeClr val="accent2">
                  <a:lumMod val="50000"/>
                </a:schemeClr>
              </a:solidFill>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35103" y="1814491"/>
            <a:ext cx="269109" cy="38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51216" y="1858602"/>
            <a:ext cx="356931" cy="3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Table 26"/>
          <p:cNvGraphicFramePr>
            <a:graphicFrameLocks noGrp="1"/>
          </p:cNvGraphicFramePr>
          <p:nvPr>
            <p:extLst>
              <p:ext uri="{D42A27DB-BD31-4B8C-83A1-F6EECF244321}">
                <p14:modId xmlns:p14="http://schemas.microsoft.com/office/powerpoint/2010/main" val="3227947404"/>
              </p:ext>
            </p:extLst>
          </p:nvPr>
        </p:nvGraphicFramePr>
        <p:xfrm>
          <a:off x="2686206" y="3074467"/>
          <a:ext cx="4206052" cy="21424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7104"/>
                <a:gridCol w="813822"/>
                <a:gridCol w="865042"/>
                <a:gridCol w="865042"/>
                <a:gridCol w="865042"/>
              </a:tblGrid>
              <a:tr h="386013">
                <a:tc>
                  <a:txBody>
                    <a:bodyPr/>
                    <a:lstStyle/>
                    <a:p>
                      <a:pPr algn="ctr"/>
                      <a:r>
                        <a:rPr lang="en-US" sz="1100" dirty="0" smtClean="0">
                          <a:solidFill>
                            <a:schemeClr val="tx1"/>
                          </a:solidFill>
                        </a:rPr>
                        <a:t>gametes</a:t>
                      </a:r>
                      <a:endParaRPr lang="en-US" sz="11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221">
                <a:tc>
                  <a:txBody>
                    <a:bodyPr/>
                    <a:lstStyle/>
                    <a:p>
                      <a:pPr algn="ctr"/>
                      <a:r>
                        <a:rPr lang="en-US" sz="2000" b="1" dirty="0"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AABB</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tx1"/>
                          </a:solidFill>
                        </a:rPr>
                        <a:t>AABB</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50000"/>
                            </a:schemeClr>
                          </a:solidFill>
                        </a:rPr>
                        <a:t>AABb</a:t>
                      </a: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50000"/>
                            </a:schemeClr>
                          </a:solidFill>
                        </a:rPr>
                        <a:t>AABb</a:t>
                      </a: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err="1"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50000"/>
                            </a:schemeClr>
                          </a:solidFill>
                        </a:rPr>
                        <a:t>AABb</a:t>
                      </a: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50000"/>
                            </a:schemeClr>
                          </a:solidFill>
                        </a:rPr>
                        <a:t>AABb</a:t>
                      </a: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rgbClr val="C00000"/>
                          </a:solidFill>
                        </a:rPr>
                        <a:t>AAbb</a:t>
                      </a: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rgbClr val="C00000"/>
                          </a:solidFill>
                        </a:rPr>
                        <a:t>AAbb</a:t>
                      </a: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err="1"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50000"/>
                            </a:schemeClr>
                          </a:solidFill>
                        </a:rPr>
                        <a:t>AaBB</a:t>
                      </a: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50000"/>
                            </a:schemeClr>
                          </a:solidFill>
                        </a:rPr>
                        <a:t>AaBB</a:t>
                      </a:r>
                      <a:endParaRPr lang="en-US" sz="2000" b="1" dirty="0">
                        <a:solidFill>
                          <a:schemeClr val="accent2">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rgbClr val="C00000"/>
                          </a:solidFill>
                        </a:rPr>
                        <a:t>AaBb</a:t>
                      </a: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rgbClr val="C00000"/>
                          </a:solidFill>
                        </a:rPr>
                        <a:t>AaBb</a:t>
                      </a: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err="1"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rgbClr val="C00000"/>
                          </a:solidFill>
                        </a:rPr>
                        <a:t>AaBb</a:t>
                      </a: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rgbClr val="C00000"/>
                          </a:solidFill>
                        </a:rPr>
                        <a:t>AaBb</a:t>
                      </a:r>
                      <a:endParaRPr lang="en-US" sz="2000" dirty="0">
                        <a:solidFill>
                          <a:srgbClr val="C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chemeClr val="accent6"/>
                          </a:solidFill>
                        </a:rPr>
                        <a:t>Aabb</a:t>
                      </a:r>
                      <a:endParaRPr lang="en-US" sz="2000"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err="1" smtClean="0">
                          <a:solidFill>
                            <a:schemeClr val="accent6"/>
                          </a:solidFill>
                        </a:rPr>
                        <a:t>Aabb</a:t>
                      </a:r>
                      <a:endParaRPr lang="en-US" sz="2000"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8"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9922" y="2966238"/>
            <a:ext cx="204788"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711906" y="303414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31" name="TextBox 30"/>
          <p:cNvSpPr txBox="1"/>
          <p:nvPr/>
        </p:nvSpPr>
        <p:spPr>
          <a:xfrm>
            <a:off x="1447800" y="5503277"/>
            <a:ext cx="1447800" cy="369332"/>
          </a:xfrm>
          <a:prstGeom prst="rect">
            <a:avLst/>
          </a:prstGeom>
          <a:noFill/>
        </p:spPr>
        <p:txBody>
          <a:bodyPr wrap="square" rtlCol="0">
            <a:spAutoFit/>
          </a:bodyPr>
          <a:lstStyle/>
          <a:p>
            <a:r>
              <a:rPr lang="en-US" dirty="0" smtClean="0"/>
              <a:t>Genotypes:</a:t>
            </a:r>
            <a:endParaRPr lang="en-US" dirty="0"/>
          </a:p>
        </p:txBody>
      </p:sp>
      <p:sp>
        <p:nvSpPr>
          <p:cNvPr id="32" name="TextBox 31"/>
          <p:cNvSpPr txBox="1"/>
          <p:nvPr/>
        </p:nvSpPr>
        <p:spPr>
          <a:xfrm>
            <a:off x="1382986" y="5912454"/>
            <a:ext cx="1553440" cy="369332"/>
          </a:xfrm>
          <a:prstGeom prst="rect">
            <a:avLst/>
          </a:prstGeom>
          <a:noFill/>
        </p:spPr>
        <p:txBody>
          <a:bodyPr wrap="square" rtlCol="0">
            <a:spAutoFit/>
          </a:bodyPr>
          <a:lstStyle/>
          <a:p>
            <a:r>
              <a:rPr lang="en-US" dirty="0" smtClean="0"/>
              <a:t>Phenotypes:</a:t>
            </a:r>
            <a:endParaRPr lang="en-US" dirty="0"/>
          </a:p>
        </p:txBody>
      </p:sp>
      <p:sp>
        <p:nvSpPr>
          <p:cNvPr id="36" name="TextBox 35"/>
          <p:cNvSpPr txBox="1"/>
          <p:nvPr/>
        </p:nvSpPr>
        <p:spPr>
          <a:xfrm>
            <a:off x="833005" y="2198932"/>
            <a:ext cx="1363806" cy="369332"/>
          </a:xfrm>
          <a:prstGeom prst="rect">
            <a:avLst/>
          </a:prstGeom>
          <a:noFill/>
        </p:spPr>
        <p:txBody>
          <a:bodyPr wrap="square" rtlCol="0">
            <a:spAutoFit/>
          </a:bodyPr>
          <a:lstStyle/>
          <a:p>
            <a:r>
              <a:rPr lang="en-US" dirty="0" smtClean="0"/>
              <a:t>Phenotype:</a:t>
            </a:r>
            <a:endParaRPr lang="en-US"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40694" y="1913182"/>
            <a:ext cx="26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60947" y="1913182"/>
            <a:ext cx="1905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431294" y="3505200"/>
            <a:ext cx="1721022"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52316" y="4774247"/>
            <a:ext cx="1721022" cy="4572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50514" y="3306495"/>
            <a:ext cx="1143000" cy="338554"/>
          </a:xfrm>
          <a:prstGeom prst="rect">
            <a:avLst/>
          </a:prstGeom>
          <a:noFill/>
        </p:spPr>
        <p:txBody>
          <a:bodyPr wrap="square" rtlCol="0">
            <a:spAutoFit/>
          </a:bodyPr>
          <a:lstStyle/>
          <a:p>
            <a:pPr algn="r"/>
            <a:r>
              <a:rPr lang="en-US" sz="1600" dirty="0" smtClean="0"/>
              <a:t>darker</a:t>
            </a:r>
            <a:endParaRPr lang="en-US" sz="1600" dirty="0"/>
          </a:p>
        </p:txBody>
      </p:sp>
      <p:cxnSp>
        <p:nvCxnSpPr>
          <p:cNvPr id="8" name="Straight Connector 7"/>
          <p:cNvCxnSpPr>
            <a:stCxn id="4" idx="2"/>
          </p:cNvCxnSpPr>
          <p:nvPr/>
        </p:nvCxnSpPr>
        <p:spPr>
          <a:xfrm flipH="1" flipV="1">
            <a:off x="2396836" y="3519055"/>
            <a:ext cx="1034458" cy="214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7" idx="7"/>
          </p:cNvCxnSpPr>
          <p:nvPr/>
        </p:nvCxnSpPr>
        <p:spPr>
          <a:xfrm flipV="1">
            <a:off x="6621300" y="4779818"/>
            <a:ext cx="610773" cy="6138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197437" y="4567736"/>
            <a:ext cx="1143000" cy="338554"/>
          </a:xfrm>
          <a:prstGeom prst="rect">
            <a:avLst/>
          </a:prstGeom>
          <a:noFill/>
        </p:spPr>
        <p:txBody>
          <a:bodyPr wrap="square" rtlCol="0">
            <a:spAutoFit/>
          </a:bodyPr>
          <a:lstStyle/>
          <a:p>
            <a:r>
              <a:rPr lang="en-US" sz="1600" dirty="0" smtClean="0">
                <a:solidFill>
                  <a:schemeClr val="accent6"/>
                </a:solidFill>
              </a:rPr>
              <a:t>lighter</a:t>
            </a:r>
            <a:endParaRPr lang="en-US" sz="1600" dirty="0">
              <a:solidFill>
                <a:schemeClr val="accent6"/>
              </a:solidFill>
            </a:endParaRPr>
          </a:p>
        </p:txBody>
      </p:sp>
      <p:pic>
        <p:nvPicPr>
          <p:cNvPr id="5125"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69657" y="5334000"/>
            <a:ext cx="37242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4050" y="4267200"/>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20846652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Global Evolution of Skin </a:t>
            </a:r>
            <a:r>
              <a:rPr lang="en-US" sz="3200" b="1" dirty="0" err="1" smtClean="0"/>
              <a:t>Colour</a:t>
            </a:r>
            <a:endParaRPr lang="en-US" sz="3200" b="1" dirty="0"/>
          </a:p>
        </p:txBody>
      </p:sp>
      <p:pic>
        <p:nvPicPr>
          <p:cNvPr id="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72064" y="1"/>
            <a:ext cx="1071935" cy="56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a:hlinkClick r:id="rId3"/>
          </p:cNvPr>
          <p:cNvSpPr/>
          <p:nvPr/>
        </p:nvSpPr>
        <p:spPr>
          <a:xfrm>
            <a:off x="6096000" y="3698494"/>
            <a:ext cx="2762250" cy="400110"/>
          </a:xfrm>
          <a:prstGeom prst="rect">
            <a:avLst/>
          </a:prstGeom>
        </p:spPr>
        <p:txBody>
          <a:bodyPr wrap="square">
            <a:spAutoFit/>
          </a:bodyPr>
          <a:lstStyle/>
          <a:p>
            <a:r>
              <a:rPr lang="en-US" sz="1000" b="1" dirty="0" smtClean="0"/>
              <a:t>Map of global skin </a:t>
            </a:r>
            <a:r>
              <a:rPr lang="en-US" sz="1000" b="1" dirty="0" err="1" smtClean="0"/>
              <a:t>colour</a:t>
            </a:r>
            <a:r>
              <a:rPr lang="en-US" sz="1000" b="1" dirty="0" smtClean="0"/>
              <a:t> distribution from:</a:t>
            </a:r>
          </a:p>
          <a:p>
            <a:r>
              <a:rPr lang="en-US" sz="1000" dirty="0"/>
              <a:t>http://en.wikipedia.org/wiki/Human_skin_color</a:t>
            </a:r>
          </a:p>
        </p:txBody>
      </p:sp>
      <p:sp>
        <p:nvSpPr>
          <p:cNvPr id="7" name="Rectangle 6"/>
          <p:cNvSpPr/>
          <p:nvPr/>
        </p:nvSpPr>
        <p:spPr>
          <a:xfrm>
            <a:off x="279994" y="3752910"/>
            <a:ext cx="8711606" cy="2746906"/>
          </a:xfrm>
          <a:prstGeom prst="rect">
            <a:avLst/>
          </a:prstGeom>
        </p:spPr>
        <p:txBody>
          <a:bodyPr wrap="square">
            <a:spAutoFit/>
          </a:bodyPr>
          <a:lstStyle/>
          <a:p>
            <a:r>
              <a:rPr lang="en-US" b="1" dirty="0"/>
              <a:t>What are the advantages of:</a:t>
            </a:r>
          </a:p>
          <a:p>
            <a:r>
              <a:rPr lang="en-US" dirty="0"/>
              <a:t>a. Dark skin in hot climates?</a:t>
            </a:r>
          </a:p>
          <a:p>
            <a:r>
              <a:rPr lang="en-US" dirty="0" smtClean="0"/>
              <a:t>   </a:t>
            </a:r>
            <a:endParaRPr lang="en-US" dirty="0"/>
          </a:p>
          <a:p>
            <a:endParaRPr lang="en-US" dirty="0" smtClean="0"/>
          </a:p>
          <a:p>
            <a:endParaRPr lang="en-US" dirty="0"/>
          </a:p>
          <a:p>
            <a:r>
              <a:rPr lang="en-US" dirty="0"/>
              <a:t>b. Pale skin in cold climates</a:t>
            </a:r>
            <a:r>
              <a:rPr lang="en-US" dirty="0" smtClean="0"/>
              <a:t>?</a:t>
            </a:r>
          </a:p>
          <a:p>
            <a:endParaRPr lang="en-US" dirty="0"/>
          </a:p>
          <a:p>
            <a:endParaRPr lang="en-US" dirty="0" smtClean="0"/>
          </a:p>
          <a:p>
            <a:endParaRPr lang="en-US" sz="1000" dirty="0"/>
          </a:p>
          <a:p>
            <a:r>
              <a:rPr lang="en-US" b="1" dirty="0" smtClean="0">
                <a:solidFill>
                  <a:srgbClr val="FF0000"/>
                </a:solidFill>
              </a:rPr>
              <a:t>     </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9990" y="569768"/>
            <a:ext cx="7989800" cy="31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235926893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Global Evolution of Skin </a:t>
            </a:r>
            <a:r>
              <a:rPr lang="en-US" sz="3200" b="1" dirty="0" err="1" smtClean="0"/>
              <a:t>Colour</a:t>
            </a:r>
            <a:endParaRPr lang="en-US" sz="3200" b="1" dirty="0"/>
          </a:p>
        </p:txBody>
      </p:sp>
      <p:pic>
        <p:nvPicPr>
          <p:cNvPr id="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72064" y="1"/>
            <a:ext cx="1071935" cy="56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a:hlinkClick r:id="rId3"/>
          </p:cNvPr>
          <p:cNvSpPr/>
          <p:nvPr/>
        </p:nvSpPr>
        <p:spPr>
          <a:xfrm>
            <a:off x="6096000" y="3698494"/>
            <a:ext cx="2762250" cy="400110"/>
          </a:xfrm>
          <a:prstGeom prst="rect">
            <a:avLst/>
          </a:prstGeom>
        </p:spPr>
        <p:txBody>
          <a:bodyPr wrap="square">
            <a:spAutoFit/>
          </a:bodyPr>
          <a:lstStyle/>
          <a:p>
            <a:r>
              <a:rPr lang="en-US" sz="1000" b="1" dirty="0" smtClean="0"/>
              <a:t>Map of global skin </a:t>
            </a:r>
            <a:r>
              <a:rPr lang="en-US" sz="1000" b="1" dirty="0" err="1" smtClean="0"/>
              <a:t>colour</a:t>
            </a:r>
            <a:r>
              <a:rPr lang="en-US" sz="1000" b="1" dirty="0" smtClean="0"/>
              <a:t> distribution from:</a:t>
            </a:r>
          </a:p>
          <a:p>
            <a:r>
              <a:rPr lang="en-US" sz="1000" dirty="0"/>
              <a:t>http://en.wikipedia.org/wiki/Human_skin_color</a:t>
            </a:r>
          </a:p>
        </p:txBody>
      </p:sp>
      <p:sp>
        <p:nvSpPr>
          <p:cNvPr id="7" name="Rectangle 6"/>
          <p:cNvSpPr/>
          <p:nvPr/>
        </p:nvSpPr>
        <p:spPr>
          <a:xfrm>
            <a:off x="279994" y="3752910"/>
            <a:ext cx="8711606" cy="2746906"/>
          </a:xfrm>
          <a:prstGeom prst="rect">
            <a:avLst/>
          </a:prstGeom>
        </p:spPr>
        <p:txBody>
          <a:bodyPr wrap="square">
            <a:spAutoFit/>
          </a:bodyPr>
          <a:lstStyle/>
          <a:p>
            <a:r>
              <a:rPr lang="en-US" b="1" dirty="0"/>
              <a:t>What are the advantages of:</a:t>
            </a:r>
          </a:p>
          <a:p>
            <a:r>
              <a:rPr lang="en-US" dirty="0"/>
              <a:t>a. Dark skin in hot climates?</a:t>
            </a:r>
          </a:p>
          <a:p>
            <a:r>
              <a:rPr lang="en-US" dirty="0" smtClean="0"/>
              <a:t>   </a:t>
            </a:r>
            <a:endParaRPr lang="en-US" dirty="0"/>
          </a:p>
          <a:p>
            <a:endParaRPr lang="en-US" dirty="0" smtClean="0"/>
          </a:p>
          <a:p>
            <a:endParaRPr lang="en-US" dirty="0"/>
          </a:p>
          <a:p>
            <a:r>
              <a:rPr lang="en-US" dirty="0"/>
              <a:t>b. Pale skin in cold climates</a:t>
            </a:r>
            <a:r>
              <a:rPr lang="en-US" dirty="0" smtClean="0"/>
              <a:t>?</a:t>
            </a:r>
          </a:p>
          <a:p>
            <a:endParaRPr lang="en-US" dirty="0"/>
          </a:p>
          <a:p>
            <a:endParaRPr lang="en-US" dirty="0" smtClean="0"/>
          </a:p>
          <a:p>
            <a:endParaRPr lang="en-US" sz="1000" dirty="0"/>
          </a:p>
          <a:p>
            <a:r>
              <a:rPr lang="en-US" b="1" dirty="0" smtClean="0">
                <a:solidFill>
                  <a:srgbClr val="FF0000"/>
                </a:solidFill>
              </a:rPr>
              <a:t>     In this case, the correlation between skin </a:t>
            </a:r>
            <a:r>
              <a:rPr lang="en-US" b="1" dirty="0" err="1" smtClean="0">
                <a:solidFill>
                  <a:srgbClr val="FF0000"/>
                </a:solidFill>
              </a:rPr>
              <a:t>colour</a:t>
            </a:r>
            <a:r>
              <a:rPr lang="en-US" b="1" dirty="0" smtClean="0">
                <a:solidFill>
                  <a:srgbClr val="FF0000"/>
                </a:solidFill>
              </a:rPr>
              <a:t> and latitude </a:t>
            </a:r>
            <a:r>
              <a:rPr lang="en-US" b="1" i="1" dirty="0" smtClean="0">
                <a:solidFill>
                  <a:srgbClr val="FF0000"/>
                </a:solidFill>
              </a:rPr>
              <a:t>does</a:t>
            </a:r>
            <a:r>
              <a:rPr lang="en-US" b="1" dirty="0" smtClean="0">
                <a:solidFill>
                  <a:srgbClr val="FF0000"/>
                </a:solidFill>
              </a:rPr>
              <a:t> suggest causality.</a:t>
            </a:r>
            <a:r>
              <a:rPr lang="en-US" dirty="0" smtClean="0"/>
              <a:t>  </a:t>
            </a:r>
            <a:endParaRPr lang="en-US" dirty="0"/>
          </a:p>
        </p:txBody>
      </p:sp>
      <p:sp>
        <p:nvSpPr>
          <p:cNvPr id="9" name="TextBox 8"/>
          <p:cNvSpPr txBox="1"/>
          <p:nvPr/>
        </p:nvSpPr>
        <p:spPr>
          <a:xfrm>
            <a:off x="666317" y="4343400"/>
            <a:ext cx="7325206" cy="646331"/>
          </a:xfrm>
          <a:prstGeom prst="rect">
            <a:avLst/>
          </a:prstGeom>
          <a:noFill/>
        </p:spPr>
        <p:txBody>
          <a:bodyPr wrap="square" rtlCol="0">
            <a:spAutoFit/>
          </a:bodyPr>
          <a:lstStyle/>
          <a:p>
            <a:r>
              <a:rPr lang="en-US" i="1" dirty="0" smtClean="0">
                <a:solidFill>
                  <a:srgbClr val="C00000"/>
                </a:solidFill>
              </a:rPr>
              <a:t>Protection against UV and therefore skin damage and cancer.</a:t>
            </a:r>
          </a:p>
          <a:p>
            <a:r>
              <a:rPr lang="en-US" i="1" dirty="0" smtClean="0">
                <a:solidFill>
                  <a:schemeClr val="tx2"/>
                </a:solidFill>
              </a:rPr>
              <a:t>Dark-skinned people in cold climates should use vitamin D supplements.  </a:t>
            </a:r>
            <a:endParaRPr lang="en-US" i="1" dirty="0">
              <a:solidFill>
                <a:schemeClr val="tx2"/>
              </a:solidFill>
            </a:endParaRPr>
          </a:p>
        </p:txBody>
      </p:sp>
      <p:sp>
        <p:nvSpPr>
          <p:cNvPr id="40" name="TextBox 39"/>
          <p:cNvSpPr txBox="1"/>
          <p:nvPr/>
        </p:nvSpPr>
        <p:spPr>
          <a:xfrm>
            <a:off x="652462" y="5368737"/>
            <a:ext cx="7424738" cy="646331"/>
          </a:xfrm>
          <a:prstGeom prst="rect">
            <a:avLst/>
          </a:prstGeom>
          <a:noFill/>
        </p:spPr>
        <p:txBody>
          <a:bodyPr wrap="square" rtlCol="0">
            <a:spAutoFit/>
          </a:bodyPr>
          <a:lstStyle/>
          <a:p>
            <a:r>
              <a:rPr lang="en-US" i="1" dirty="0" smtClean="0">
                <a:solidFill>
                  <a:srgbClr val="C00000"/>
                </a:solidFill>
              </a:rPr>
              <a:t>Increased production of vitamin D in low-sunlight conditions.</a:t>
            </a:r>
          </a:p>
          <a:p>
            <a:r>
              <a:rPr lang="en-US" i="1" dirty="0" smtClean="0">
                <a:solidFill>
                  <a:schemeClr val="tx2"/>
                </a:solidFill>
              </a:rPr>
              <a:t>Pale-skinned people in hot climates should slip-slop-slap-seek-slide.  </a:t>
            </a:r>
            <a:endParaRPr lang="en-US" i="1" dirty="0">
              <a:solidFill>
                <a:schemeClr val="tx2"/>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9990" y="569768"/>
            <a:ext cx="7989800" cy="312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331017290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fontScale="90000"/>
          </a:bodyPr>
          <a:lstStyle/>
          <a:p>
            <a:pPr algn="l"/>
            <a:r>
              <a:rPr lang="en-US" sz="3200" b="1" dirty="0" smtClean="0"/>
              <a:t>Polygenic Inheritance of Wheat Kernel </a:t>
            </a:r>
            <a:r>
              <a:rPr lang="en-US" sz="3200" b="1" dirty="0" err="1" smtClean="0"/>
              <a:t>Colour</a:t>
            </a:r>
            <a:endParaRPr lang="en-US" sz="3200" b="1"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0" y="13855"/>
            <a:ext cx="1904999" cy="8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9994" y="533400"/>
            <a:ext cx="6730406" cy="1754326"/>
          </a:xfrm>
          <a:prstGeom prst="rect">
            <a:avLst/>
          </a:prstGeom>
          <a:noFill/>
        </p:spPr>
        <p:txBody>
          <a:bodyPr wrap="square" rtlCol="0">
            <a:spAutoFit/>
          </a:bodyPr>
          <a:lstStyle/>
          <a:p>
            <a:r>
              <a:rPr lang="en-US" dirty="0" smtClean="0"/>
              <a:t>Inheritance of </a:t>
            </a:r>
            <a:r>
              <a:rPr lang="en-US" dirty="0" err="1" smtClean="0">
                <a:solidFill>
                  <a:srgbClr val="C00000"/>
                </a:solidFill>
              </a:rPr>
              <a:t>colour</a:t>
            </a:r>
            <a:r>
              <a:rPr lang="en-US" dirty="0" smtClean="0">
                <a:solidFill>
                  <a:srgbClr val="C00000"/>
                </a:solidFill>
              </a:rPr>
              <a:t> of wheat kernels</a:t>
            </a:r>
            <a:r>
              <a:rPr lang="en-US" dirty="0" smtClean="0"/>
              <a:t> works in a similar way to human skin </a:t>
            </a:r>
            <a:r>
              <a:rPr lang="en-US" dirty="0" err="1" smtClean="0"/>
              <a:t>colour</a:t>
            </a:r>
            <a:r>
              <a:rPr lang="en-US" dirty="0" smtClean="0"/>
              <a:t>. </a:t>
            </a:r>
          </a:p>
          <a:p>
            <a:endParaRPr lang="en-US" sz="1400" dirty="0"/>
          </a:p>
          <a:p>
            <a:r>
              <a:rPr lang="en-US" i="1" dirty="0" smtClean="0"/>
              <a:t>A wheat plant which is homozygous dominant for both genes is crossed with one which is heterozygous for both genes. What is the predicted ratio of phenotypes in the cross?</a:t>
            </a:r>
            <a:endParaRPr lang="en-US" i="1" dirty="0"/>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529" y="232027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79994" y="230817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5" name="TextBox 24"/>
          <p:cNvSpPr txBox="1"/>
          <p:nvPr/>
        </p:nvSpPr>
        <p:spPr>
          <a:xfrm>
            <a:off x="291988" y="5523939"/>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26" name="TextBox 25"/>
          <p:cNvSpPr txBox="1"/>
          <p:nvPr/>
        </p:nvSpPr>
        <p:spPr>
          <a:xfrm>
            <a:off x="997744" y="2739881"/>
            <a:ext cx="1447800" cy="369332"/>
          </a:xfrm>
          <a:prstGeom prst="rect">
            <a:avLst/>
          </a:prstGeom>
          <a:noFill/>
        </p:spPr>
        <p:txBody>
          <a:bodyPr wrap="square" rtlCol="0">
            <a:spAutoFit/>
          </a:bodyPr>
          <a:lstStyle/>
          <a:p>
            <a:r>
              <a:rPr lang="en-US" dirty="0" smtClean="0"/>
              <a:t>Genotype:</a:t>
            </a:r>
            <a:endParaRPr lang="en-US" dirty="0"/>
          </a:p>
        </p:txBody>
      </p:sp>
      <p:graphicFrame>
        <p:nvGraphicFramePr>
          <p:cNvPr id="31" name="Table 30"/>
          <p:cNvGraphicFramePr>
            <a:graphicFrameLocks noGrp="1"/>
          </p:cNvGraphicFramePr>
          <p:nvPr>
            <p:extLst>
              <p:ext uri="{D42A27DB-BD31-4B8C-83A1-F6EECF244321}">
                <p14:modId xmlns:p14="http://schemas.microsoft.com/office/powerpoint/2010/main" val="1242497922"/>
              </p:ext>
            </p:extLst>
          </p:nvPr>
        </p:nvGraphicFramePr>
        <p:xfrm>
          <a:off x="2698200" y="3264406"/>
          <a:ext cx="4206052" cy="21424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7104"/>
                <a:gridCol w="813822"/>
                <a:gridCol w="865042"/>
                <a:gridCol w="865042"/>
                <a:gridCol w="865042"/>
              </a:tblGrid>
              <a:tr h="386013">
                <a:tc>
                  <a:txBody>
                    <a:bodyPr/>
                    <a:lstStyle/>
                    <a:p>
                      <a:pPr algn="ctr"/>
                      <a:r>
                        <a:rPr lang="en-US" sz="1100" dirty="0" smtClean="0">
                          <a:solidFill>
                            <a:schemeClr val="tx1"/>
                          </a:solidFill>
                        </a:rPr>
                        <a:t>gametes</a:t>
                      </a:r>
                      <a:endParaRPr lang="en-US" sz="11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221">
                <a:tc>
                  <a:txBody>
                    <a:bodyPr/>
                    <a:lstStyle/>
                    <a:p>
                      <a:pPr algn="ct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 name="TextBox 34"/>
          <p:cNvSpPr txBox="1"/>
          <p:nvPr/>
        </p:nvSpPr>
        <p:spPr>
          <a:xfrm>
            <a:off x="723900" y="322408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51" name="TextBox 50"/>
          <p:cNvSpPr txBox="1"/>
          <p:nvPr/>
        </p:nvSpPr>
        <p:spPr>
          <a:xfrm>
            <a:off x="6948055" y="961218"/>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red</a:t>
            </a:r>
          </a:p>
          <a:p>
            <a:r>
              <a:rPr lang="en-US" sz="1600" dirty="0" smtClean="0">
                <a:solidFill>
                  <a:schemeClr val="accent2">
                    <a:lumMod val="60000"/>
                    <a:lumOff val="40000"/>
                  </a:schemeClr>
                </a:solidFill>
              </a:rPr>
              <a:t>a = don’t add red</a:t>
            </a:r>
          </a:p>
          <a:p>
            <a:r>
              <a:rPr lang="en-US" sz="1600" dirty="0" smtClean="0">
                <a:solidFill>
                  <a:srgbClr val="FF0000"/>
                </a:solidFill>
              </a:rPr>
              <a:t>B = add red</a:t>
            </a:r>
          </a:p>
          <a:p>
            <a:r>
              <a:rPr lang="en-US" sz="1600" dirty="0" smtClean="0">
                <a:solidFill>
                  <a:schemeClr val="accent2">
                    <a:lumMod val="60000"/>
                    <a:lumOff val="40000"/>
                  </a:schemeClr>
                </a:solidFill>
              </a:rPr>
              <a:t>b = don’t add red</a:t>
            </a:r>
          </a:p>
        </p:txBody>
      </p:sp>
      <p:pic>
        <p:nvPicPr>
          <p:cNvPr id="17" name="Picture 16">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409287525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fontScale="90000"/>
          </a:bodyPr>
          <a:lstStyle/>
          <a:p>
            <a:pPr algn="l"/>
            <a:r>
              <a:rPr lang="en-US" sz="3200" b="1" dirty="0" smtClean="0"/>
              <a:t>Polygenic Inheritance of Wheat Kernel </a:t>
            </a:r>
            <a:r>
              <a:rPr lang="en-US" sz="3200" b="1" dirty="0" err="1" smtClean="0"/>
              <a:t>Colour</a:t>
            </a:r>
            <a:endParaRPr lang="en-US" sz="3200" b="1"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0" y="13855"/>
            <a:ext cx="1904999" cy="8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1988" y="552393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31" name="Table 30"/>
          <p:cNvGraphicFramePr>
            <a:graphicFrameLocks noGrp="1"/>
          </p:cNvGraphicFramePr>
          <p:nvPr>
            <p:extLst>
              <p:ext uri="{D42A27DB-BD31-4B8C-83A1-F6EECF244321}">
                <p14:modId xmlns:p14="http://schemas.microsoft.com/office/powerpoint/2010/main" val="465016443"/>
              </p:ext>
            </p:extLst>
          </p:nvPr>
        </p:nvGraphicFramePr>
        <p:xfrm>
          <a:off x="2698200" y="3264406"/>
          <a:ext cx="4206052" cy="21424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7104"/>
                <a:gridCol w="813822"/>
                <a:gridCol w="865042"/>
                <a:gridCol w="865042"/>
                <a:gridCol w="865042"/>
              </a:tblGrid>
              <a:tr h="386013">
                <a:tc>
                  <a:txBody>
                    <a:bodyPr/>
                    <a:lstStyle/>
                    <a:p>
                      <a:pPr algn="ctr"/>
                      <a:r>
                        <a:rPr lang="en-US" sz="1100" dirty="0" smtClean="0">
                          <a:solidFill>
                            <a:schemeClr val="tx1"/>
                          </a:solidFill>
                        </a:rPr>
                        <a:t>gametes</a:t>
                      </a:r>
                      <a:endParaRPr lang="en-US" sz="11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221">
                <a:tc>
                  <a:txBody>
                    <a:bodyPr/>
                    <a:lstStyle/>
                    <a:p>
                      <a:pPr algn="ctr"/>
                      <a:r>
                        <a:rPr lang="en-US" sz="2000" b="1" dirty="0" smtClean="0">
                          <a:solidFill>
                            <a:schemeClr val="accent2">
                              <a:lumMod val="75000"/>
                            </a:schemeClr>
                          </a:solidFill>
                        </a:rPr>
                        <a:t>AB</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FF0000"/>
                          </a:solidFill>
                        </a:rPr>
                        <a:t>AABB</a:t>
                      </a: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75000"/>
                            </a:schemeClr>
                          </a:solidFill>
                        </a:rPr>
                        <a:t>AABb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75000"/>
                            </a:schemeClr>
                          </a:solidFill>
                        </a:rPr>
                        <a:t>AaBB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60000"/>
                              <a:lumOff val="40000"/>
                            </a:schemeClr>
                          </a:solidFill>
                        </a:rPr>
                        <a:t>AaBb</a:t>
                      </a:r>
                      <a:endParaRPr lang="en-US" sz="2000" b="1" dirty="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FF0000"/>
                          </a:solidFill>
                        </a:rPr>
                        <a:t>AABB</a:t>
                      </a: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rPr>
                        <a:t>AABb</a:t>
                      </a: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rPr>
                        <a:t>AaBB</a:t>
                      </a: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60000"/>
                              <a:lumOff val="40000"/>
                            </a:schemeClr>
                          </a:solidFill>
                        </a:rPr>
                        <a:t>AaBb</a:t>
                      </a:r>
                      <a:endParaRPr lang="en-US" sz="2000" b="1" dirty="0" smtClean="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FF0000"/>
                          </a:solidFill>
                        </a:rPr>
                        <a:t>AABB</a:t>
                      </a: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rPr>
                        <a:t>AABb</a:t>
                      </a: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rPr>
                        <a:t>AaBB</a:t>
                      </a: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60000"/>
                              <a:lumOff val="40000"/>
                            </a:schemeClr>
                          </a:solidFill>
                        </a:rPr>
                        <a:t>AaBb</a:t>
                      </a:r>
                      <a:endParaRPr lang="en-US" sz="2000" b="1" dirty="0" smtClean="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smtClean="0">
                          <a:solidFill>
                            <a:schemeClr val="accent2">
                              <a:lumMod val="75000"/>
                            </a:schemeClr>
                          </a:solidFill>
                        </a:rPr>
                        <a:t>AB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FF0000"/>
                          </a:solidFill>
                        </a:rPr>
                        <a:t>AABB</a:t>
                      </a: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rPr>
                        <a:t>AABb</a:t>
                      </a: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75000"/>
                            </a:schemeClr>
                          </a:solidFill>
                        </a:rPr>
                        <a:t>AaBB</a:t>
                      </a:r>
                      <a:endParaRPr lang="en-US" sz="2000" b="1" dirty="0" smtClean="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accent2">
                              <a:lumMod val="60000"/>
                              <a:lumOff val="40000"/>
                            </a:schemeClr>
                          </a:solidFill>
                        </a:rPr>
                        <a:t>AaBb</a:t>
                      </a:r>
                      <a:endParaRPr lang="en-US" sz="2000" b="1" dirty="0" smtClean="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 name="TextBox 34"/>
          <p:cNvSpPr txBox="1"/>
          <p:nvPr/>
        </p:nvSpPr>
        <p:spPr>
          <a:xfrm>
            <a:off x="723900" y="322408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29" name="TextBox 28"/>
          <p:cNvSpPr txBox="1"/>
          <p:nvPr/>
        </p:nvSpPr>
        <p:spPr>
          <a:xfrm>
            <a:off x="279994" y="533400"/>
            <a:ext cx="6730406" cy="1754326"/>
          </a:xfrm>
          <a:prstGeom prst="rect">
            <a:avLst/>
          </a:prstGeom>
          <a:noFill/>
        </p:spPr>
        <p:txBody>
          <a:bodyPr wrap="square" rtlCol="0">
            <a:spAutoFit/>
          </a:bodyPr>
          <a:lstStyle/>
          <a:p>
            <a:r>
              <a:rPr lang="en-US" dirty="0" smtClean="0"/>
              <a:t>Inheritance of </a:t>
            </a:r>
            <a:r>
              <a:rPr lang="en-US" dirty="0" err="1" smtClean="0">
                <a:solidFill>
                  <a:srgbClr val="C00000"/>
                </a:solidFill>
              </a:rPr>
              <a:t>colour</a:t>
            </a:r>
            <a:r>
              <a:rPr lang="en-US" dirty="0" smtClean="0">
                <a:solidFill>
                  <a:srgbClr val="C00000"/>
                </a:solidFill>
              </a:rPr>
              <a:t> of wheat kernels</a:t>
            </a:r>
            <a:r>
              <a:rPr lang="en-US" dirty="0" smtClean="0"/>
              <a:t> works in a similar way to human skin </a:t>
            </a:r>
            <a:r>
              <a:rPr lang="en-US" dirty="0" err="1" smtClean="0"/>
              <a:t>colour</a:t>
            </a:r>
            <a:r>
              <a:rPr lang="en-US" dirty="0" smtClean="0"/>
              <a:t>. </a:t>
            </a:r>
          </a:p>
          <a:p>
            <a:endParaRPr lang="en-US" sz="1400" dirty="0"/>
          </a:p>
          <a:p>
            <a:r>
              <a:rPr lang="en-US" i="1" dirty="0" smtClean="0"/>
              <a:t>A wheat plant which is </a:t>
            </a:r>
            <a:r>
              <a:rPr lang="en-US" b="1" i="1" dirty="0" smtClean="0">
                <a:solidFill>
                  <a:srgbClr val="FF0000"/>
                </a:solidFill>
              </a:rPr>
              <a:t>homozygous dominant for both genes</a:t>
            </a:r>
            <a:r>
              <a:rPr lang="en-US" i="1" dirty="0" smtClean="0"/>
              <a:t> is crossed with one which is </a:t>
            </a:r>
            <a:r>
              <a:rPr lang="en-US" b="1" i="1" dirty="0" smtClean="0">
                <a:solidFill>
                  <a:schemeClr val="accent2">
                    <a:lumMod val="75000"/>
                  </a:schemeClr>
                </a:solidFill>
              </a:rPr>
              <a:t>heterozygous for both genes</a:t>
            </a:r>
            <a:r>
              <a:rPr lang="en-US" i="1" dirty="0" smtClean="0"/>
              <a:t>. What is the predicted ratio of phenotypes in the cross?</a:t>
            </a:r>
            <a:endParaRPr lang="en-US" i="1" dirty="0"/>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529" y="232027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9994" y="230817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36" name="TextBox 35"/>
          <p:cNvSpPr txBox="1"/>
          <p:nvPr/>
        </p:nvSpPr>
        <p:spPr>
          <a:xfrm>
            <a:off x="997744" y="2739881"/>
            <a:ext cx="1447800" cy="369332"/>
          </a:xfrm>
          <a:prstGeom prst="rect">
            <a:avLst/>
          </a:prstGeom>
          <a:noFill/>
        </p:spPr>
        <p:txBody>
          <a:bodyPr wrap="square" rtlCol="0">
            <a:spAutoFit/>
          </a:bodyPr>
          <a:lstStyle/>
          <a:p>
            <a:r>
              <a:rPr lang="en-US" dirty="0" smtClean="0"/>
              <a:t>Genotype:</a:t>
            </a:r>
            <a:endParaRPr lang="en-US" dirty="0"/>
          </a:p>
        </p:txBody>
      </p:sp>
      <p:sp>
        <p:nvSpPr>
          <p:cNvPr id="37" name="TextBox 36"/>
          <p:cNvSpPr txBox="1"/>
          <p:nvPr/>
        </p:nvSpPr>
        <p:spPr>
          <a:xfrm>
            <a:off x="2611453" y="2673966"/>
            <a:ext cx="981940" cy="461665"/>
          </a:xfrm>
          <a:prstGeom prst="rect">
            <a:avLst/>
          </a:prstGeom>
          <a:noFill/>
        </p:spPr>
        <p:txBody>
          <a:bodyPr wrap="square" rtlCol="0">
            <a:spAutoFit/>
          </a:bodyPr>
          <a:lstStyle/>
          <a:p>
            <a:r>
              <a:rPr lang="en-US" sz="2400" b="1" dirty="0" smtClean="0">
                <a:solidFill>
                  <a:srgbClr val="C00000"/>
                </a:solidFill>
              </a:rPr>
              <a:t>AABB</a:t>
            </a:r>
            <a:endParaRPr lang="en-US" sz="2400" b="1" dirty="0">
              <a:solidFill>
                <a:srgbClr val="C00000"/>
              </a:solidFill>
            </a:endParaRPr>
          </a:p>
        </p:txBody>
      </p:sp>
      <p:sp>
        <p:nvSpPr>
          <p:cNvPr id="39" name="TextBox 38"/>
          <p:cNvSpPr txBox="1"/>
          <p:nvPr/>
        </p:nvSpPr>
        <p:spPr>
          <a:xfrm>
            <a:off x="5520909" y="2647548"/>
            <a:ext cx="1196685" cy="461665"/>
          </a:xfrm>
          <a:prstGeom prst="rect">
            <a:avLst/>
          </a:prstGeom>
          <a:noFill/>
        </p:spPr>
        <p:txBody>
          <a:bodyPr wrap="square" rtlCol="0">
            <a:spAutoFit/>
          </a:bodyPr>
          <a:lstStyle/>
          <a:p>
            <a:r>
              <a:rPr lang="en-US" sz="2400" b="1" dirty="0" err="1" smtClean="0">
                <a:solidFill>
                  <a:schemeClr val="accent2">
                    <a:lumMod val="50000"/>
                  </a:schemeClr>
                </a:solidFill>
              </a:rPr>
              <a:t>AaBb</a:t>
            </a:r>
            <a:endParaRPr lang="en-US" sz="2400" b="1" dirty="0">
              <a:solidFill>
                <a:schemeClr val="accent2">
                  <a:lumMod val="50000"/>
                </a:schemeClr>
              </a:solidFill>
            </a:endParaRPr>
          </a:p>
        </p:txBody>
      </p:sp>
      <p:sp>
        <p:nvSpPr>
          <p:cNvPr id="41" name="Rectangle 40"/>
          <p:cNvSpPr/>
          <p:nvPr/>
        </p:nvSpPr>
        <p:spPr>
          <a:xfrm>
            <a:off x="2159345" y="2287726"/>
            <a:ext cx="1886157" cy="523220"/>
          </a:xfrm>
          <a:prstGeom prst="rect">
            <a:avLst/>
          </a:prstGeom>
        </p:spPr>
        <p:txBody>
          <a:bodyPr wrap="none">
            <a:spAutoFit/>
          </a:bodyPr>
          <a:lstStyle/>
          <a:p>
            <a:pPr algn="ctr"/>
            <a:r>
              <a:rPr lang="en-US" sz="1400" i="1" dirty="0"/>
              <a:t>homozygous dominant </a:t>
            </a:r>
            <a:endParaRPr lang="en-US" sz="1400" i="1" dirty="0" smtClean="0"/>
          </a:p>
          <a:p>
            <a:pPr algn="ctr"/>
            <a:r>
              <a:rPr lang="en-US" sz="1400" i="1" dirty="0" smtClean="0"/>
              <a:t>for </a:t>
            </a:r>
            <a:r>
              <a:rPr lang="en-US" sz="1400" i="1" dirty="0"/>
              <a:t>both genes</a:t>
            </a:r>
            <a:endParaRPr lang="en-US" sz="1400" dirty="0"/>
          </a:p>
        </p:txBody>
      </p:sp>
      <p:sp>
        <p:nvSpPr>
          <p:cNvPr id="42" name="Rectangle 41"/>
          <p:cNvSpPr/>
          <p:nvPr/>
        </p:nvSpPr>
        <p:spPr>
          <a:xfrm>
            <a:off x="5164310" y="2366189"/>
            <a:ext cx="2243499" cy="307777"/>
          </a:xfrm>
          <a:prstGeom prst="rect">
            <a:avLst/>
          </a:prstGeom>
        </p:spPr>
        <p:txBody>
          <a:bodyPr wrap="none">
            <a:spAutoFit/>
          </a:bodyPr>
          <a:lstStyle/>
          <a:p>
            <a:r>
              <a:rPr lang="en-US" sz="1400" i="1" dirty="0"/>
              <a:t>heterozygous for both genes</a:t>
            </a:r>
            <a:endParaRPr lang="en-US" sz="1400" dirty="0"/>
          </a:p>
        </p:txBody>
      </p:sp>
      <p:sp>
        <p:nvSpPr>
          <p:cNvPr id="43" name="TextBox 42"/>
          <p:cNvSpPr txBox="1"/>
          <p:nvPr/>
        </p:nvSpPr>
        <p:spPr>
          <a:xfrm>
            <a:off x="6948055" y="961218"/>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red</a:t>
            </a:r>
          </a:p>
          <a:p>
            <a:r>
              <a:rPr lang="en-US" sz="1600" dirty="0" smtClean="0">
                <a:solidFill>
                  <a:schemeClr val="accent2">
                    <a:lumMod val="60000"/>
                    <a:lumOff val="40000"/>
                  </a:schemeClr>
                </a:solidFill>
              </a:rPr>
              <a:t>a = don’t add red</a:t>
            </a:r>
          </a:p>
          <a:p>
            <a:r>
              <a:rPr lang="en-US" sz="1600" dirty="0" smtClean="0">
                <a:solidFill>
                  <a:srgbClr val="FF0000"/>
                </a:solidFill>
              </a:rPr>
              <a:t>B = add red</a:t>
            </a:r>
          </a:p>
          <a:p>
            <a:r>
              <a:rPr lang="en-US" sz="1600" dirty="0" smtClean="0">
                <a:solidFill>
                  <a:schemeClr val="accent2">
                    <a:lumMod val="60000"/>
                    <a:lumOff val="40000"/>
                  </a:schemeClr>
                </a:solidFill>
              </a:rPr>
              <a:t>b = don’t add red</a:t>
            </a:r>
          </a:p>
        </p:txBody>
      </p:sp>
      <p:pic>
        <p:nvPicPr>
          <p:cNvPr id="26" name="Picture 2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267001430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fontScale="90000"/>
          </a:bodyPr>
          <a:lstStyle/>
          <a:p>
            <a:pPr algn="l"/>
            <a:r>
              <a:rPr lang="en-US" sz="3200" b="1" dirty="0" smtClean="0"/>
              <a:t>Polygenic Inheritance of Wheat Kernel </a:t>
            </a:r>
            <a:r>
              <a:rPr lang="en-US" sz="3200" b="1" dirty="0" err="1" smtClean="0"/>
              <a:t>Colour</a:t>
            </a:r>
            <a:endParaRPr lang="en-US" sz="3200" b="1"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0" y="13855"/>
            <a:ext cx="1904999" cy="8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948055" y="961218"/>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add red</a:t>
            </a:r>
          </a:p>
          <a:p>
            <a:r>
              <a:rPr lang="en-US" sz="1600" dirty="0" smtClean="0">
                <a:solidFill>
                  <a:schemeClr val="accent2">
                    <a:lumMod val="60000"/>
                    <a:lumOff val="40000"/>
                  </a:schemeClr>
                </a:solidFill>
              </a:rPr>
              <a:t>a = don’t add red</a:t>
            </a:r>
          </a:p>
          <a:p>
            <a:r>
              <a:rPr lang="en-US" sz="1600" dirty="0" smtClean="0">
                <a:solidFill>
                  <a:srgbClr val="FF0000"/>
                </a:solidFill>
              </a:rPr>
              <a:t>B = add red</a:t>
            </a:r>
          </a:p>
          <a:p>
            <a:r>
              <a:rPr lang="en-US" sz="1600" dirty="0" smtClean="0">
                <a:solidFill>
                  <a:schemeClr val="accent2">
                    <a:lumMod val="60000"/>
                    <a:lumOff val="40000"/>
                  </a:schemeClr>
                </a:solidFill>
              </a:rPr>
              <a:t>b = don’t add red</a:t>
            </a:r>
          </a:p>
        </p:txBody>
      </p:sp>
      <p:sp>
        <p:nvSpPr>
          <p:cNvPr id="25" name="TextBox 24"/>
          <p:cNvSpPr txBox="1"/>
          <p:nvPr/>
        </p:nvSpPr>
        <p:spPr>
          <a:xfrm>
            <a:off x="291988" y="552393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31" name="Table 30"/>
          <p:cNvGraphicFramePr>
            <a:graphicFrameLocks noGrp="1"/>
          </p:cNvGraphicFramePr>
          <p:nvPr>
            <p:extLst>
              <p:ext uri="{D42A27DB-BD31-4B8C-83A1-F6EECF244321}">
                <p14:modId xmlns:p14="http://schemas.microsoft.com/office/powerpoint/2010/main" val="4066516111"/>
              </p:ext>
            </p:extLst>
          </p:nvPr>
        </p:nvGraphicFramePr>
        <p:xfrm>
          <a:off x="2698200" y="3264406"/>
          <a:ext cx="4206052" cy="21424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7104"/>
                <a:gridCol w="813822"/>
                <a:gridCol w="865042"/>
                <a:gridCol w="865042"/>
                <a:gridCol w="865042"/>
              </a:tblGrid>
              <a:tr h="386013">
                <a:tc>
                  <a:txBody>
                    <a:bodyPr/>
                    <a:lstStyle/>
                    <a:p>
                      <a:pPr algn="ctr"/>
                      <a:r>
                        <a:rPr lang="en-US" sz="1100" dirty="0" smtClean="0">
                          <a:solidFill>
                            <a:schemeClr val="tx1"/>
                          </a:solidFill>
                        </a:rPr>
                        <a:t>gametes</a:t>
                      </a:r>
                      <a:endParaRPr lang="en-US" sz="11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2">
                              <a:lumMod val="75000"/>
                            </a:schemeClr>
                          </a:solidFill>
                        </a:rPr>
                        <a:t>ab</a:t>
                      </a:r>
                      <a:endParaRPr lang="en-US" sz="2400" dirty="0">
                        <a:solidFill>
                          <a:schemeClr val="tx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221">
                <a:tc>
                  <a:txBody>
                    <a:bodyPr/>
                    <a:lstStyle/>
                    <a:p>
                      <a:pPr algn="ctr"/>
                      <a:r>
                        <a:rPr lang="en-US" sz="2000" b="1" dirty="0" smtClean="0">
                          <a:solidFill>
                            <a:schemeClr val="accent2">
                              <a:lumMod val="75000"/>
                            </a:schemeClr>
                          </a:solidFill>
                        </a:rPr>
                        <a:t>AB</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FF0000"/>
                          </a:solidFill>
                        </a:rPr>
                        <a:t>AABB</a:t>
                      </a:r>
                      <a:endParaRPr lang="en-US" sz="2000"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75000"/>
                            </a:schemeClr>
                          </a:solidFill>
                        </a:rPr>
                        <a:t>AABb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75000"/>
                            </a:schemeClr>
                          </a:solidFill>
                        </a:rPr>
                        <a:t>AaBB</a:t>
                      </a:r>
                      <a:endParaRPr lang="en-US" sz="2000" b="1" dirty="0">
                        <a:solidFill>
                          <a:schemeClr val="accent2">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err="1" smtClean="0">
                          <a:solidFill>
                            <a:schemeClr val="accent2">
                              <a:lumMod val="60000"/>
                              <a:lumOff val="40000"/>
                            </a:schemeClr>
                          </a:solidFill>
                        </a:rPr>
                        <a:t>AaBb</a:t>
                      </a:r>
                      <a:endParaRPr lang="en-US" sz="2000" b="1" dirty="0">
                        <a:solidFill>
                          <a:schemeClr val="accent2">
                            <a:lumMod val="60000"/>
                            <a:lumOff val="4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smtClean="0">
                          <a:solidFill>
                            <a:schemeClr val="bg1">
                              <a:lumMod val="50000"/>
                            </a:schemeClr>
                          </a:solidFill>
                        </a:rPr>
                        <a:t>AB</a:t>
                      </a:r>
                      <a:endParaRPr lang="en-US" sz="2000" b="1" dirty="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lumMod val="50000"/>
                            </a:schemeClr>
                          </a:solidFill>
                        </a:rPr>
                        <a:t>AABB</a:t>
                      </a:r>
                      <a:endParaRPr lang="en-US" sz="2000" b="1" dirty="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smtClean="0">
                          <a:solidFill>
                            <a:schemeClr val="bg1">
                              <a:lumMod val="50000"/>
                            </a:schemeClr>
                          </a:solidFill>
                        </a:rPr>
                        <a:t>AB</a:t>
                      </a:r>
                      <a:endParaRPr lang="en-US" sz="2000" b="1" dirty="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lumMod val="50000"/>
                            </a:schemeClr>
                          </a:solidFill>
                        </a:rPr>
                        <a:t>AABB</a:t>
                      </a:r>
                      <a:endParaRPr lang="en-US" sz="2000" b="1" dirty="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8007">
                <a:tc>
                  <a:txBody>
                    <a:bodyPr/>
                    <a:lstStyle/>
                    <a:p>
                      <a:pPr algn="ctr"/>
                      <a:r>
                        <a:rPr lang="en-US" sz="2000" b="1" dirty="0" smtClean="0">
                          <a:solidFill>
                            <a:schemeClr val="bg1">
                              <a:lumMod val="50000"/>
                            </a:schemeClr>
                          </a:solidFill>
                        </a:rPr>
                        <a:t>AB</a:t>
                      </a:r>
                      <a:endParaRPr lang="en-US" sz="2000" b="1" dirty="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lumMod val="50000"/>
                            </a:schemeClr>
                          </a:solidFill>
                        </a:rPr>
                        <a:t>AABB</a:t>
                      </a:r>
                      <a:endParaRPr lang="en-US" sz="2000" b="1" dirty="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schemeClr val="bg1">
                              <a:lumMod val="50000"/>
                            </a:schemeClr>
                          </a:solidFill>
                        </a:rPr>
                        <a:t>AaBb</a:t>
                      </a:r>
                      <a:endParaRPr lang="en-US" sz="2000" b="1" dirty="0" smtClean="0">
                        <a:solidFill>
                          <a:schemeClr val="bg1">
                            <a:lumMod val="50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5" name="TextBox 34"/>
          <p:cNvSpPr txBox="1"/>
          <p:nvPr/>
        </p:nvSpPr>
        <p:spPr>
          <a:xfrm>
            <a:off x="723900" y="322408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37" name="TextBox 36"/>
          <p:cNvSpPr txBox="1"/>
          <p:nvPr/>
        </p:nvSpPr>
        <p:spPr>
          <a:xfrm>
            <a:off x="1427235" y="5523939"/>
            <a:ext cx="5553075" cy="646331"/>
          </a:xfrm>
          <a:prstGeom prst="rect">
            <a:avLst/>
          </a:prstGeom>
          <a:noFill/>
        </p:spPr>
        <p:txBody>
          <a:bodyPr wrap="square" rtlCol="0">
            <a:spAutoFit/>
          </a:bodyPr>
          <a:lstStyle/>
          <a:p>
            <a:r>
              <a:rPr lang="en-US" b="1" dirty="0" smtClean="0"/>
              <a:t>Phenotype ratio:      </a:t>
            </a:r>
            <a:r>
              <a:rPr lang="en-US" b="1" dirty="0" smtClean="0">
                <a:solidFill>
                  <a:srgbClr val="FF0000"/>
                </a:solidFill>
              </a:rPr>
              <a:t>1 </a:t>
            </a:r>
            <a:r>
              <a:rPr lang="en-US" b="1" dirty="0">
                <a:solidFill>
                  <a:srgbClr val="FF0000"/>
                </a:solidFill>
              </a:rPr>
              <a:t>very red</a:t>
            </a:r>
            <a:r>
              <a:rPr lang="en-US" b="1" dirty="0"/>
              <a:t>  </a:t>
            </a:r>
            <a:r>
              <a:rPr lang="en-US" b="1" dirty="0" smtClean="0"/>
              <a:t>:       </a:t>
            </a:r>
            <a:r>
              <a:rPr lang="en-US" b="1" dirty="0" smtClean="0">
                <a:solidFill>
                  <a:schemeClr val="accent2">
                    <a:lumMod val="75000"/>
                  </a:schemeClr>
                </a:solidFill>
              </a:rPr>
              <a:t>2  </a:t>
            </a:r>
            <a:r>
              <a:rPr lang="en-US" b="1" dirty="0">
                <a:solidFill>
                  <a:schemeClr val="accent2">
                    <a:lumMod val="75000"/>
                  </a:schemeClr>
                </a:solidFill>
              </a:rPr>
              <a:t>Red</a:t>
            </a:r>
            <a:r>
              <a:rPr lang="en-US" b="1" dirty="0"/>
              <a:t>       </a:t>
            </a:r>
            <a:r>
              <a:rPr lang="en-US" b="1" dirty="0" smtClean="0"/>
              <a:t>:     </a:t>
            </a:r>
            <a:r>
              <a:rPr lang="en-US" b="1" dirty="0" smtClean="0">
                <a:solidFill>
                  <a:schemeClr val="accent2">
                    <a:lumMod val="60000"/>
                    <a:lumOff val="40000"/>
                  </a:schemeClr>
                </a:solidFill>
              </a:rPr>
              <a:t>1 </a:t>
            </a:r>
            <a:r>
              <a:rPr lang="en-US" b="1" dirty="0">
                <a:solidFill>
                  <a:schemeClr val="accent2">
                    <a:lumMod val="60000"/>
                    <a:lumOff val="40000"/>
                  </a:schemeClr>
                </a:solidFill>
              </a:rPr>
              <a:t>pink</a:t>
            </a:r>
          </a:p>
          <a:p>
            <a:endParaRPr lang="en-US" b="1" dirty="0"/>
          </a:p>
        </p:txBody>
      </p:sp>
      <p:cxnSp>
        <p:nvCxnSpPr>
          <p:cNvPr id="8" name="Straight Connector 7"/>
          <p:cNvCxnSpPr/>
          <p:nvPr/>
        </p:nvCxnSpPr>
        <p:spPr>
          <a:xfrm>
            <a:off x="2445544" y="4376441"/>
            <a:ext cx="456485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433550" y="4757441"/>
            <a:ext cx="456485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433550" y="5138441"/>
            <a:ext cx="45648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68542" y="3766841"/>
            <a:ext cx="1006315" cy="381000"/>
          </a:xfrm>
          <a:prstGeom prst="rect">
            <a:avLst/>
          </a:prstGeom>
          <a:noFill/>
        </p:spPr>
        <p:txBody>
          <a:bodyPr wrap="square" rtlCol="0">
            <a:spAutoFit/>
          </a:bodyPr>
          <a:lstStyle/>
          <a:p>
            <a:r>
              <a:rPr lang="en-US" b="1" dirty="0" smtClean="0"/>
              <a:t>“All AB”</a:t>
            </a:r>
            <a:endParaRPr lang="en-US" b="1" dirty="0"/>
          </a:p>
        </p:txBody>
      </p:sp>
      <p:sp>
        <p:nvSpPr>
          <p:cNvPr id="29" name="TextBox 28"/>
          <p:cNvSpPr txBox="1"/>
          <p:nvPr/>
        </p:nvSpPr>
        <p:spPr>
          <a:xfrm>
            <a:off x="279994" y="533400"/>
            <a:ext cx="6730406" cy="1754326"/>
          </a:xfrm>
          <a:prstGeom prst="rect">
            <a:avLst/>
          </a:prstGeom>
          <a:noFill/>
        </p:spPr>
        <p:txBody>
          <a:bodyPr wrap="square" rtlCol="0">
            <a:spAutoFit/>
          </a:bodyPr>
          <a:lstStyle/>
          <a:p>
            <a:r>
              <a:rPr lang="en-US" dirty="0" smtClean="0"/>
              <a:t>Inheritance of </a:t>
            </a:r>
            <a:r>
              <a:rPr lang="en-US" dirty="0" err="1" smtClean="0">
                <a:solidFill>
                  <a:srgbClr val="C00000"/>
                </a:solidFill>
              </a:rPr>
              <a:t>colour</a:t>
            </a:r>
            <a:r>
              <a:rPr lang="en-US" dirty="0" smtClean="0">
                <a:solidFill>
                  <a:srgbClr val="C00000"/>
                </a:solidFill>
              </a:rPr>
              <a:t> of wheat kernels</a:t>
            </a:r>
            <a:r>
              <a:rPr lang="en-US" dirty="0" smtClean="0"/>
              <a:t> works in a similar way to human skin </a:t>
            </a:r>
            <a:r>
              <a:rPr lang="en-US" dirty="0" err="1" smtClean="0"/>
              <a:t>colour</a:t>
            </a:r>
            <a:r>
              <a:rPr lang="en-US" dirty="0" smtClean="0"/>
              <a:t>. </a:t>
            </a:r>
          </a:p>
          <a:p>
            <a:endParaRPr lang="en-US" sz="1400" dirty="0"/>
          </a:p>
          <a:p>
            <a:r>
              <a:rPr lang="en-US" i="1" dirty="0" smtClean="0"/>
              <a:t>A wheat plant which is </a:t>
            </a:r>
            <a:r>
              <a:rPr lang="en-US" b="1" i="1" dirty="0" smtClean="0">
                <a:solidFill>
                  <a:srgbClr val="FF0000"/>
                </a:solidFill>
              </a:rPr>
              <a:t>homozygous dominant for both genes</a:t>
            </a:r>
            <a:r>
              <a:rPr lang="en-US" i="1" dirty="0" smtClean="0"/>
              <a:t> is crossed with one which is </a:t>
            </a:r>
            <a:r>
              <a:rPr lang="en-US" b="1" i="1" dirty="0" smtClean="0">
                <a:solidFill>
                  <a:schemeClr val="accent2">
                    <a:lumMod val="75000"/>
                  </a:schemeClr>
                </a:solidFill>
              </a:rPr>
              <a:t>heterozygous for both genes</a:t>
            </a:r>
            <a:r>
              <a:rPr lang="en-US" i="1" dirty="0" smtClean="0"/>
              <a:t>. What is the predicted ratio of phenotypes in the cross?</a:t>
            </a:r>
            <a:endParaRPr lang="en-US" i="1" dirty="0"/>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2529" y="232027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9994" y="230817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36" name="TextBox 35"/>
          <p:cNvSpPr txBox="1"/>
          <p:nvPr/>
        </p:nvSpPr>
        <p:spPr>
          <a:xfrm>
            <a:off x="997744" y="2739881"/>
            <a:ext cx="1447800" cy="369332"/>
          </a:xfrm>
          <a:prstGeom prst="rect">
            <a:avLst/>
          </a:prstGeom>
          <a:noFill/>
        </p:spPr>
        <p:txBody>
          <a:bodyPr wrap="square" rtlCol="0">
            <a:spAutoFit/>
          </a:bodyPr>
          <a:lstStyle/>
          <a:p>
            <a:r>
              <a:rPr lang="en-US" dirty="0" smtClean="0"/>
              <a:t>Genotype:</a:t>
            </a:r>
            <a:endParaRPr lang="en-US" dirty="0"/>
          </a:p>
        </p:txBody>
      </p:sp>
      <p:sp>
        <p:nvSpPr>
          <p:cNvPr id="39" name="TextBox 38"/>
          <p:cNvSpPr txBox="1"/>
          <p:nvPr/>
        </p:nvSpPr>
        <p:spPr>
          <a:xfrm>
            <a:off x="2611453" y="2673966"/>
            <a:ext cx="981940" cy="461665"/>
          </a:xfrm>
          <a:prstGeom prst="rect">
            <a:avLst/>
          </a:prstGeom>
          <a:noFill/>
        </p:spPr>
        <p:txBody>
          <a:bodyPr wrap="square" rtlCol="0">
            <a:spAutoFit/>
          </a:bodyPr>
          <a:lstStyle/>
          <a:p>
            <a:r>
              <a:rPr lang="en-US" sz="2400" b="1" dirty="0" smtClean="0">
                <a:solidFill>
                  <a:srgbClr val="C00000"/>
                </a:solidFill>
              </a:rPr>
              <a:t>AABB</a:t>
            </a:r>
            <a:endParaRPr lang="en-US" sz="2400" b="1" dirty="0">
              <a:solidFill>
                <a:srgbClr val="C00000"/>
              </a:solidFill>
            </a:endParaRPr>
          </a:p>
        </p:txBody>
      </p:sp>
      <p:sp>
        <p:nvSpPr>
          <p:cNvPr id="40" name="TextBox 39"/>
          <p:cNvSpPr txBox="1"/>
          <p:nvPr/>
        </p:nvSpPr>
        <p:spPr>
          <a:xfrm>
            <a:off x="5520909" y="2647548"/>
            <a:ext cx="1196685" cy="461665"/>
          </a:xfrm>
          <a:prstGeom prst="rect">
            <a:avLst/>
          </a:prstGeom>
          <a:noFill/>
        </p:spPr>
        <p:txBody>
          <a:bodyPr wrap="square" rtlCol="0">
            <a:spAutoFit/>
          </a:bodyPr>
          <a:lstStyle/>
          <a:p>
            <a:r>
              <a:rPr lang="en-US" sz="2400" b="1" dirty="0" err="1" smtClean="0">
                <a:solidFill>
                  <a:schemeClr val="accent2">
                    <a:lumMod val="50000"/>
                  </a:schemeClr>
                </a:solidFill>
              </a:rPr>
              <a:t>AaBb</a:t>
            </a:r>
            <a:endParaRPr lang="en-US" sz="2400" b="1" dirty="0">
              <a:solidFill>
                <a:schemeClr val="accent2">
                  <a:lumMod val="50000"/>
                </a:schemeClr>
              </a:solidFill>
            </a:endParaRPr>
          </a:p>
        </p:txBody>
      </p:sp>
      <p:sp>
        <p:nvSpPr>
          <p:cNvPr id="42" name="Rectangle 41"/>
          <p:cNvSpPr/>
          <p:nvPr/>
        </p:nvSpPr>
        <p:spPr>
          <a:xfrm>
            <a:off x="2159345" y="2287726"/>
            <a:ext cx="1886157" cy="523220"/>
          </a:xfrm>
          <a:prstGeom prst="rect">
            <a:avLst/>
          </a:prstGeom>
        </p:spPr>
        <p:txBody>
          <a:bodyPr wrap="none">
            <a:spAutoFit/>
          </a:bodyPr>
          <a:lstStyle/>
          <a:p>
            <a:pPr algn="ctr"/>
            <a:r>
              <a:rPr lang="en-US" sz="1400" i="1" dirty="0"/>
              <a:t>homozygous dominant </a:t>
            </a:r>
            <a:endParaRPr lang="en-US" sz="1400" i="1" dirty="0" smtClean="0"/>
          </a:p>
          <a:p>
            <a:pPr algn="ctr"/>
            <a:r>
              <a:rPr lang="en-US" sz="1400" i="1" dirty="0" smtClean="0"/>
              <a:t>for </a:t>
            </a:r>
            <a:r>
              <a:rPr lang="en-US" sz="1400" i="1" dirty="0"/>
              <a:t>both genes</a:t>
            </a:r>
            <a:endParaRPr lang="en-US" sz="1400" dirty="0"/>
          </a:p>
        </p:txBody>
      </p:sp>
      <p:sp>
        <p:nvSpPr>
          <p:cNvPr id="43" name="Rectangle 42"/>
          <p:cNvSpPr/>
          <p:nvPr/>
        </p:nvSpPr>
        <p:spPr>
          <a:xfrm>
            <a:off x="5164310" y="2366189"/>
            <a:ext cx="2243499" cy="307777"/>
          </a:xfrm>
          <a:prstGeom prst="rect">
            <a:avLst/>
          </a:prstGeom>
        </p:spPr>
        <p:txBody>
          <a:bodyPr wrap="none">
            <a:spAutoFit/>
          </a:bodyPr>
          <a:lstStyle/>
          <a:p>
            <a:r>
              <a:rPr lang="en-US" sz="1400" i="1" dirty="0"/>
              <a:t>heterozygous for both genes</a:t>
            </a:r>
            <a:endParaRPr lang="en-US" sz="1400" dirty="0"/>
          </a:p>
        </p:txBody>
      </p:sp>
      <p:pic>
        <p:nvPicPr>
          <p:cNvPr id="26" name="Picture 2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128089012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Mathematical Questions</a:t>
            </a:r>
            <a:endParaRPr lang="en-US" sz="3200" b="1" dirty="0"/>
          </a:p>
        </p:txBody>
      </p:sp>
      <p:sp>
        <p:nvSpPr>
          <p:cNvPr id="10" name="TextBox 9"/>
          <p:cNvSpPr txBox="1"/>
          <p:nvPr/>
        </p:nvSpPr>
        <p:spPr>
          <a:xfrm>
            <a:off x="279994" y="533400"/>
            <a:ext cx="6730406" cy="707886"/>
          </a:xfrm>
          <a:prstGeom prst="rect">
            <a:avLst/>
          </a:prstGeom>
          <a:noFill/>
        </p:spPr>
        <p:txBody>
          <a:bodyPr wrap="square" rtlCol="0">
            <a:spAutoFit/>
          </a:bodyPr>
          <a:lstStyle/>
          <a:p>
            <a:r>
              <a:rPr lang="en-US" sz="2000" dirty="0" smtClean="0">
                <a:solidFill>
                  <a:schemeClr val="accent6">
                    <a:lumMod val="75000"/>
                  </a:schemeClr>
                </a:solidFill>
              </a:rPr>
              <a:t>A trait is controlled by </a:t>
            </a:r>
            <a:r>
              <a:rPr lang="en-US" sz="2000" b="1" dirty="0" smtClean="0">
                <a:solidFill>
                  <a:schemeClr val="accent6">
                    <a:lumMod val="75000"/>
                  </a:schemeClr>
                </a:solidFill>
              </a:rPr>
              <a:t>two genes</a:t>
            </a:r>
            <a:r>
              <a:rPr lang="en-US" sz="2000" dirty="0" smtClean="0">
                <a:solidFill>
                  <a:schemeClr val="accent6">
                    <a:lumMod val="75000"/>
                  </a:schemeClr>
                </a:solidFill>
              </a:rPr>
              <a:t>, each with </a:t>
            </a:r>
            <a:r>
              <a:rPr lang="en-US" sz="2000" b="1" dirty="0" smtClean="0">
                <a:solidFill>
                  <a:schemeClr val="accent6">
                    <a:lumMod val="75000"/>
                  </a:schemeClr>
                </a:solidFill>
              </a:rPr>
              <a:t>two alleles</a:t>
            </a:r>
            <a:r>
              <a:rPr lang="en-US" sz="2000" dirty="0" smtClean="0">
                <a:solidFill>
                  <a:schemeClr val="accent6">
                    <a:lumMod val="75000"/>
                  </a:schemeClr>
                </a:solidFill>
              </a:rPr>
              <a:t>.</a:t>
            </a:r>
          </a:p>
          <a:p>
            <a:r>
              <a:rPr lang="en-US" sz="2000" i="1" dirty="0" smtClean="0"/>
              <a:t>How many genotypes &amp; phenotypes are possible for this trait? </a:t>
            </a:r>
            <a:endParaRPr lang="en-US" sz="2000" i="1" dirty="0"/>
          </a:p>
        </p:txBody>
      </p:sp>
      <p:pic>
        <p:nvPicPr>
          <p:cNvPr id="9" name="Picture 8">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37609578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604780"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99589"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65389" y="1226112"/>
            <a:ext cx="5715000" cy="1292662"/>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What is the predicted phenotype ratio for a cross between two pea plants which are </a:t>
            </a:r>
            <a:r>
              <a:rPr lang="en-US" b="1" i="1" dirty="0" smtClean="0">
                <a:solidFill>
                  <a:schemeClr val="accent5">
                    <a:lumMod val="75000"/>
                  </a:schemeClr>
                </a:solidFill>
              </a:rPr>
              <a:t>heterozygous at both loci</a:t>
            </a:r>
            <a:r>
              <a:rPr lang="en-US" i="1" dirty="0" smtClean="0">
                <a:solidFill>
                  <a:schemeClr val="accent5">
                    <a:lumMod val="75000"/>
                  </a:schemeClr>
                </a:solidFill>
              </a:rPr>
              <a:t>?</a:t>
            </a:r>
            <a:endParaRPr lang="en-US" i="1" dirty="0">
              <a:solidFill>
                <a:schemeClr val="accent5">
                  <a:lumMod val="75000"/>
                </a:schemeClr>
              </a:solidFill>
            </a:endParaRPr>
          </a:p>
        </p:txBody>
      </p:sp>
      <p:sp>
        <p:nvSpPr>
          <p:cNvPr id="19" name="TextBox 18"/>
          <p:cNvSpPr txBox="1"/>
          <p:nvPr/>
        </p:nvSpPr>
        <p:spPr>
          <a:xfrm>
            <a:off x="304977" y="5911009"/>
            <a:ext cx="1167806" cy="707886"/>
          </a:xfrm>
          <a:prstGeom prst="rect">
            <a:avLst/>
          </a:prstGeom>
          <a:noFill/>
        </p:spPr>
        <p:txBody>
          <a:bodyPr wrap="square" rtlCol="0">
            <a:spAutoFit/>
          </a:bodyPr>
          <a:lstStyle/>
          <a:p>
            <a:r>
              <a:rPr lang="en-US" sz="4000" b="1" dirty="0" smtClean="0"/>
              <a:t>F</a:t>
            </a:r>
            <a:r>
              <a:rPr lang="en-US" sz="4000" b="1" baseline="-25000" dirty="0"/>
              <a:t>1</a:t>
            </a:r>
          </a:p>
        </p:txBody>
      </p:sp>
      <p:graphicFrame>
        <p:nvGraphicFramePr>
          <p:cNvPr id="25" name="Table 24"/>
          <p:cNvGraphicFramePr>
            <a:graphicFrameLocks noGrp="1"/>
          </p:cNvGraphicFramePr>
          <p:nvPr>
            <p:extLst>
              <p:ext uri="{D42A27DB-BD31-4B8C-83A1-F6EECF244321}">
                <p14:modId xmlns:p14="http://schemas.microsoft.com/office/powerpoint/2010/main" val="4098309954"/>
              </p:ext>
            </p:extLst>
          </p:nvPr>
        </p:nvGraphicFramePr>
        <p:xfrm>
          <a:off x="2624440" y="3653249"/>
          <a:ext cx="4475148" cy="22577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8101"/>
                <a:gridCol w="865889"/>
                <a:gridCol w="920386"/>
                <a:gridCol w="920386"/>
                <a:gridCol w="920386"/>
              </a:tblGrid>
              <a:tr h="481809">
                <a:tc>
                  <a:txBody>
                    <a:bodyPr/>
                    <a:lstStyle/>
                    <a:p>
                      <a:pPr algn="ctr"/>
                      <a:r>
                        <a:rPr lang="en-US" sz="1200" dirty="0" smtClean="0">
                          <a:solidFill>
                            <a:schemeClr val="tx1"/>
                          </a:solidFill>
                        </a:rPr>
                        <a:t>gametes</a:t>
                      </a:r>
                      <a:endParaRPr lang="en-US" sz="12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dirty="0" err="1" smtClean="0">
                          <a:solidFill>
                            <a:schemeClr val="tx1"/>
                          </a:solidFill>
                        </a:rPr>
                        <a:t>sy</a:t>
                      </a:r>
                      <a:endParaRPr lang="en-US" sz="24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4432">
                <a:tc>
                  <a:txBody>
                    <a:bodyPr/>
                    <a:lstStyle/>
                    <a:p>
                      <a:pPr algn="ctr"/>
                      <a:r>
                        <a:rPr lang="en-US" sz="2000" b="1" dirty="0" smtClean="0">
                          <a:solidFill>
                            <a:schemeClr val="tx1"/>
                          </a:solidFill>
                        </a:rPr>
                        <a:t>SY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accent3">
                              <a:lumMod val="75000"/>
                            </a:schemeClr>
                          </a:solidFill>
                        </a:rPr>
                        <a:t>SSyy</a:t>
                      </a:r>
                      <a:endParaRPr lang="en-US" sz="20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accent6"/>
                          </a:solidFill>
                        </a:rPr>
                        <a:t>SsYy</a:t>
                      </a:r>
                      <a:endParaRPr lang="en-US" sz="20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accent3">
                              <a:lumMod val="75000"/>
                            </a:schemeClr>
                          </a:solidFill>
                        </a:rPr>
                        <a:t>Ssyy</a:t>
                      </a:r>
                      <a:endParaRPr lang="en-US" sz="20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accent6"/>
                          </a:solidFill>
                        </a:rPr>
                        <a:t>SsYy</a:t>
                      </a:r>
                      <a:endParaRPr lang="en-US" sz="2000" b="0" u="sng"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solidFill>
                        </a:rPr>
                        <a:t>ssYY</a:t>
                      </a:r>
                      <a:endParaRPr lang="en-US" sz="20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solidFill>
                        </a:rPr>
                        <a:t>ssYy</a:t>
                      </a:r>
                      <a:endParaRPr lang="en-US" sz="20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440506">
                <a:tc>
                  <a:txBody>
                    <a:bodyPr/>
                    <a:lstStyle/>
                    <a:p>
                      <a:pPr algn="ctr"/>
                      <a:r>
                        <a:rPr lang="en-US" sz="2000" b="1" dirty="0" err="1" smtClean="0">
                          <a:solidFill>
                            <a:schemeClr val="tx1"/>
                          </a:solidFill>
                        </a:rPr>
                        <a:t>sy</a:t>
                      </a:r>
                      <a:endParaRPr lang="en-US" sz="20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u="sng" dirty="0" err="1" smtClean="0">
                          <a:solidFill>
                            <a:schemeClr val="accent6"/>
                          </a:solidFill>
                        </a:rPr>
                        <a:t>SsYy</a:t>
                      </a:r>
                      <a:endParaRPr lang="en-US" sz="2000" b="0" u="sng"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sng" dirty="0" err="1" smtClean="0">
                          <a:solidFill>
                            <a:schemeClr val="accent3">
                              <a:lumMod val="75000"/>
                            </a:schemeClr>
                          </a:solidFill>
                        </a:rPr>
                        <a:t>Ssyy</a:t>
                      </a:r>
                      <a:endParaRPr lang="en-US" sz="2000" b="0" u="sng"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6"/>
                          </a:solidFill>
                        </a:rPr>
                        <a:t>ssYy</a:t>
                      </a:r>
                      <a:endParaRPr lang="en-US" sz="2000" b="0" dirty="0" smtClean="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err="1" smtClean="0">
                          <a:solidFill>
                            <a:schemeClr val="accent3">
                              <a:lumMod val="75000"/>
                            </a:schemeClr>
                          </a:solidFill>
                        </a:rPr>
                        <a:t>ssyy</a:t>
                      </a:r>
                      <a:endParaRPr lang="en-US" sz="2000" b="0" dirty="0" smtClean="0">
                        <a:solidFill>
                          <a:schemeClr val="accent3">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26" name="TextBox 25"/>
          <p:cNvSpPr txBox="1"/>
          <p:nvPr/>
        </p:nvSpPr>
        <p:spPr>
          <a:xfrm>
            <a:off x="736889"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5518"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92983"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1010733" y="3173117"/>
            <a:ext cx="1447800" cy="369332"/>
          </a:xfrm>
          <a:prstGeom prst="rect">
            <a:avLst/>
          </a:prstGeom>
          <a:noFill/>
        </p:spPr>
        <p:txBody>
          <a:bodyPr wrap="square" rtlCol="0">
            <a:spAutoFit/>
          </a:bodyPr>
          <a:lstStyle/>
          <a:p>
            <a:r>
              <a:rPr lang="en-US" dirty="0" smtClean="0"/>
              <a:t>Genotype:</a:t>
            </a:r>
            <a:endParaRPr lang="en-US" dirty="0"/>
          </a:p>
        </p:txBody>
      </p:sp>
      <p:sp>
        <p:nvSpPr>
          <p:cNvPr id="30" name="TextBox 29"/>
          <p:cNvSpPr txBox="1"/>
          <p:nvPr/>
        </p:nvSpPr>
        <p:spPr>
          <a:xfrm>
            <a:off x="2624442" y="3149489"/>
            <a:ext cx="981940"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1" name="TextBox 30"/>
          <p:cNvSpPr txBox="1"/>
          <p:nvPr/>
        </p:nvSpPr>
        <p:spPr>
          <a:xfrm>
            <a:off x="5711536" y="3126951"/>
            <a:ext cx="1196685" cy="461665"/>
          </a:xfrm>
          <a:prstGeom prst="rect">
            <a:avLst/>
          </a:prstGeom>
          <a:noFill/>
        </p:spPr>
        <p:txBody>
          <a:bodyPr wrap="square" rtlCol="0">
            <a:spAutoFit/>
          </a:bodyPr>
          <a:lstStyle/>
          <a:p>
            <a:r>
              <a:rPr lang="en-US" sz="2400" b="1" u="sng" dirty="0" err="1" smtClean="0">
                <a:solidFill>
                  <a:schemeClr val="accent6"/>
                </a:solidFill>
              </a:rPr>
              <a:t>SsYy</a:t>
            </a:r>
            <a:endParaRPr lang="en-US" sz="2400" b="1" u="sng" dirty="0">
              <a:solidFill>
                <a:schemeClr val="accent6"/>
              </a:solidFill>
            </a:endParaRPr>
          </a:p>
        </p:txBody>
      </p:sp>
      <p:sp>
        <p:nvSpPr>
          <p:cNvPr id="32" name="TextBox 31"/>
          <p:cNvSpPr txBox="1"/>
          <p:nvPr/>
        </p:nvSpPr>
        <p:spPr>
          <a:xfrm>
            <a:off x="888880" y="2641796"/>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27807" y="2991384"/>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92037" y="2956853"/>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5" name="TextBox 4"/>
          <p:cNvSpPr txBox="1"/>
          <p:nvPr/>
        </p:nvSpPr>
        <p:spPr>
          <a:xfrm>
            <a:off x="2252686" y="2641796"/>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36" name="TextBox 35"/>
          <p:cNvSpPr txBox="1"/>
          <p:nvPr/>
        </p:nvSpPr>
        <p:spPr>
          <a:xfrm>
            <a:off x="5410426" y="2672473"/>
            <a:ext cx="1798903" cy="382575"/>
          </a:xfrm>
          <a:prstGeom prst="rect">
            <a:avLst/>
          </a:prstGeom>
          <a:noFill/>
        </p:spPr>
        <p:txBody>
          <a:bodyPr wrap="square" rtlCol="0">
            <a:spAutoFit/>
          </a:bodyPr>
          <a:lstStyle/>
          <a:p>
            <a:pPr algn="ctr"/>
            <a:r>
              <a:rPr lang="en-US" u="sng" dirty="0" smtClean="0">
                <a:solidFill>
                  <a:schemeClr val="accent6"/>
                </a:solidFill>
              </a:rPr>
              <a:t>Smooth, yellow</a:t>
            </a:r>
            <a:endParaRPr lang="en-US" u="sng" dirty="0">
              <a:solidFill>
                <a:schemeClr val="accent6"/>
              </a:solidFill>
            </a:endParaRPr>
          </a:p>
        </p:txBody>
      </p:sp>
      <p:sp>
        <p:nvSpPr>
          <p:cNvPr id="6" name="TextBox 5"/>
          <p:cNvSpPr txBox="1"/>
          <p:nvPr/>
        </p:nvSpPr>
        <p:spPr>
          <a:xfrm>
            <a:off x="967080" y="6079284"/>
            <a:ext cx="7772400" cy="323165"/>
          </a:xfrm>
          <a:prstGeom prst="rect">
            <a:avLst/>
          </a:prstGeom>
          <a:noFill/>
        </p:spPr>
        <p:txBody>
          <a:bodyPr wrap="square" rtlCol="0">
            <a:spAutoFit/>
          </a:bodyPr>
          <a:lstStyle/>
          <a:p>
            <a:r>
              <a:rPr lang="en-US" sz="1500" dirty="0" smtClean="0"/>
              <a:t>Phenotypes:   </a:t>
            </a:r>
            <a:r>
              <a:rPr lang="en-US" sz="1500" b="1" u="sng" dirty="0" smtClean="0">
                <a:solidFill>
                  <a:schemeClr val="accent6"/>
                </a:solidFill>
              </a:rPr>
              <a:t>9  Smooth, yellow</a:t>
            </a:r>
            <a:r>
              <a:rPr lang="en-US" sz="1500" b="1" dirty="0" smtClean="0"/>
              <a:t>   : </a:t>
            </a:r>
            <a:r>
              <a:rPr lang="en-US" sz="1500" b="1" u="sng" dirty="0" smtClean="0">
                <a:solidFill>
                  <a:schemeClr val="accent3"/>
                </a:solidFill>
              </a:rPr>
              <a:t>3 Smooth, green</a:t>
            </a:r>
            <a:r>
              <a:rPr lang="en-US" sz="1500" b="1" dirty="0" smtClean="0"/>
              <a:t>   : </a:t>
            </a:r>
            <a:r>
              <a:rPr lang="en-US" sz="1500" b="1" dirty="0" smtClean="0">
                <a:solidFill>
                  <a:schemeClr val="accent6"/>
                </a:solidFill>
              </a:rPr>
              <a:t>3 Rough, yellow</a:t>
            </a:r>
            <a:r>
              <a:rPr lang="en-US" sz="1500" b="1" dirty="0" smtClean="0"/>
              <a:t>   :  </a:t>
            </a:r>
            <a:r>
              <a:rPr lang="en-US" sz="1500" b="1" dirty="0" smtClean="0">
                <a:solidFill>
                  <a:schemeClr val="accent3"/>
                </a:solidFill>
              </a:rPr>
              <a:t>1 Rough, green</a:t>
            </a:r>
            <a:endParaRPr lang="en-US" sz="1500" b="1" dirty="0">
              <a:solidFill>
                <a:schemeClr val="accent3"/>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93149" y="64186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0455" y="6397900"/>
            <a:ext cx="3524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18" y="6397900"/>
            <a:ext cx="323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45864" y="6418682"/>
            <a:ext cx="352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8229" y="2637782"/>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9589" y="2667151"/>
            <a:ext cx="3905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9" name="Picture 38">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177611506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Mathematical Questions</a:t>
            </a:r>
            <a:endParaRPr lang="en-US" sz="3200" b="1" dirty="0"/>
          </a:p>
        </p:txBody>
      </p:sp>
      <p:sp>
        <p:nvSpPr>
          <p:cNvPr id="29" name="TextBox 28"/>
          <p:cNvSpPr txBox="1"/>
          <p:nvPr/>
        </p:nvSpPr>
        <p:spPr>
          <a:xfrm>
            <a:off x="279994" y="533400"/>
            <a:ext cx="6730406" cy="707886"/>
          </a:xfrm>
          <a:prstGeom prst="rect">
            <a:avLst/>
          </a:prstGeom>
          <a:noFill/>
        </p:spPr>
        <p:txBody>
          <a:bodyPr wrap="square" rtlCol="0">
            <a:spAutoFit/>
          </a:bodyPr>
          <a:lstStyle/>
          <a:p>
            <a:r>
              <a:rPr lang="en-US" sz="2000" dirty="0" smtClean="0">
                <a:solidFill>
                  <a:schemeClr val="accent6">
                    <a:lumMod val="75000"/>
                  </a:schemeClr>
                </a:solidFill>
              </a:rPr>
              <a:t>A trait is controlled by </a:t>
            </a:r>
            <a:r>
              <a:rPr lang="en-US" sz="2000" b="1" dirty="0" smtClean="0">
                <a:solidFill>
                  <a:schemeClr val="accent6">
                    <a:lumMod val="75000"/>
                  </a:schemeClr>
                </a:solidFill>
              </a:rPr>
              <a:t>two genes</a:t>
            </a:r>
            <a:r>
              <a:rPr lang="en-US" sz="2000" dirty="0" smtClean="0">
                <a:solidFill>
                  <a:schemeClr val="accent6">
                    <a:lumMod val="75000"/>
                  </a:schemeClr>
                </a:solidFill>
              </a:rPr>
              <a:t>, each with </a:t>
            </a:r>
            <a:r>
              <a:rPr lang="en-US" sz="2000" b="1" dirty="0" smtClean="0">
                <a:solidFill>
                  <a:schemeClr val="accent6">
                    <a:lumMod val="75000"/>
                  </a:schemeClr>
                </a:solidFill>
              </a:rPr>
              <a:t>two alleles</a:t>
            </a:r>
            <a:r>
              <a:rPr lang="en-US" sz="2000" dirty="0" smtClean="0">
                <a:solidFill>
                  <a:schemeClr val="accent6">
                    <a:lumMod val="75000"/>
                  </a:schemeClr>
                </a:solidFill>
              </a:rPr>
              <a:t>.</a:t>
            </a:r>
          </a:p>
          <a:p>
            <a:r>
              <a:rPr lang="en-US" sz="2000" i="1" dirty="0" smtClean="0"/>
              <a:t>How many genotypes &amp; phenotypes are possible for this trait? </a:t>
            </a:r>
            <a:endParaRPr lang="en-US" sz="20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994" y="1524000"/>
            <a:ext cx="831028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927273" y="38035"/>
            <a:ext cx="2209800" cy="135421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600" dirty="0" smtClean="0">
                <a:solidFill>
                  <a:srgbClr val="FF0000"/>
                </a:solidFill>
              </a:rPr>
              <a:t>A = contributing</a:t>
            </a:r>
          </a:p>
          <a:p>
            <a:r>
              <a:rPr lang="en-US" sz="1600" dirty="0" smtClean="0">
                <a:solidFill>
                  <a:schemeClr val="accent2">
                    <a:lumMod val="60000"/>
                    <a:lumOff val="40000"/>
                  </a:schemeClr>
                </a:solidFill>
              </a:rPr>
              <a:t>a = non-contributing</a:t>
            </a:r>
          </a:p>
          <a:p>
            <a:r>
              <a:rPr lang="en-US" sz="1600" dirty="0" smtClean="0">
                <a:solidFill>
                  <a:srgbClr val="FF0000"/>
                </a:solidFill>
              </a:rPr>
              <a:t>B = </a:t>
            </a:r>
            <a:r>
              <a:rPr lang="en-US" sz="1600" dirty="0">
                <a:solidFill>
                  <a:srgbClr val="FF0000"/>
                </a:solidFill>
              </a:rPr>
              <a:t>contributing</a:t>
            </a:r>
          </a:p>
          <a:p>
            <a:r>
              <a:rPr lang="en-US" sz="1600" dirty="0" smtClean="0">
                <a:solidFill>
                  <a:schemeClr val="accent2">
                    <a:lumMod val="60000"/>
                    <a:lumOff val="40000"/>
                  </a:schemeClr>
                </a:solidFill>
              </a:rPr>
              <a:t>b = </a:t>
            </a:r>
            <a:r>
              <a:rPr lang="en-US" sz="1600" dirty="0">
                <a:solidFill>
                  <a:schemeClr val="accent2">
                    <a:lumMod val="60000"/>
                    <a:lumOff val="40000"/>
                  </a:schemeClr>
                </a:solidFill>
              </a:rPr>
              <a:t>non-contributing</a:t>
            </a:r>
          </a:p>
        </p:txBody>
      </p:sp>
      <p:sp>
        <p:nvSpPr>
          <p:cNvPr id="4" name="Rounded Rectangle 3"/>
          <p:cNvSpPr/>
          <p:nvPr/>
        </p:nvSpPr>
        <p:spPr>
          <a:xfrm>
            <a:off x="1267691" y="1524000"/>
            <a:ext cx="762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223655" y="1551710"/>
            <a:ext cx="762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138055" y="1565565"/>
            <a:ext cx="762000" cy="13161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811983" y="1496291"/>
            <a:ext cx="762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6851074" y="1510145"/>
            <a:ext cx="7620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9619" y="3962400"/>
            <a:ext cx="8025806" cy="1477328"/>
          </a:xfrm>
          <a:prstGeom prst="rect">
            <a:avLst/>
          </a:prstGeom>
          <a:noFill/>
        </p:spPr>
        <p:txBody>
          <a:bodyPr wrap="square" rtlCol="0">
            <a:spAutoFit/>
          </a:bodyPr>
          <a:lstStyle/>
          <a:p>
            <a:r>
              <a:rPr lang="en-US" dirty="0" smtClean="0"/>
              <a:t>There are </a:t>
            </a:r>
            <a:r>
              <a:rPr lang="en-US" i="1" dirty="0" smtClean="0"/>
              <a:t>16 combinations</a:t>
            </a:r>
            <a:r>
              <a:rPr lang="en-US" dirty="0" smtClean="0"/>
              <a:t> of parent alleles, making </a:t>
            </a:r>
            <a:r>
              <a:rPr lang="en-US" b="1" dirty="0" smtClean="0">
                <a:solidFill>
                  <a:srgbClr val="FF0000"/>
                </a:solidFill>
              </a:rPr>
              <a:t>9 different genotypes</a:t>
            </a:r>
            <a:r>
              <a:rPr lang="en-US" dirty="0" smtClean="0"/>
              <a:t>.</a:t>
            </a:r>
          </a:p>
          <a:p>
            <a:endParaRPr lang="en-US" dirty="0"/>
          </a:p>
          <a:p>
            <a:r>
              <a:rPr lang="en-US" dirty="0" smtClean="0"/>
              <a:t>These make up </a:t>
            </a:r>
            <a:r>
              <a:rPr lang="en-US" b="1" dirty="0" smtClean="0">
                <a:solidFill>
                  <a:schemeClr val="accent3">
                    <a:lumMod val="75000"/>
                  </a:schemeClr>
                </a:solidFill>
              </a:rPr>
              <a:t>5 different phenotypes</a:t>
            </a:r>
            <a:r>
              <a:rPr lang="en-US" dirty="0" smtClean="0"/>
              <a:t>.  </a:t>
            </a:r>
          </a:p>
          <a:p>
            <a:endParaRPr lang="en-US" dirty="0"/>
          </a:p>
          <a:p>
            <a:endParaRPr lang="en-US" dirty="0"/>
          </a:p>
        </p:txBody>
      </p:sp>
      <p:sp>
        <p:nvSpPr>
          <p:cNvPr id="3" name="Rounded Rectangle 2"/>
          <p:cNvSpPr/>
          <p:nvPr/>
        </p:nvSpPr>
        <p:spPr>
          <a:xfrm>
            <a:off x="1170709" y="1468581"/>
            <a:ext cx="1905000" cy="144087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075709" y="1482436"/>
            <a:ext cx="2604655" cy="144087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728855" y="1440872"/>
            <a:ext cx="2015836" cy="144087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rot="16200000">
            <a:off x="429988" y="2872718"/>
            <a:ext cx="423430" cy="6977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16200000">
            <a:off x="1866467" y="2307648"/>
            <a:ext cx="423430" cy="18149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p:cNvSpPr/>
          <p:nvPr/>
        </p:nvSpPr>
        <p:spPr>
          <a:xfrm rot="16200000">
            <a:off x="4197495" y="1950460"/>
            <a:ext cx="423430" cy="25423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rot="16200000">
            <a:off x="6566622" y="2255261"/>
            <a:ext cx="423430" cy="19327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Left Brace 31"/>
          <p:cNvSpPr/>
          <p:nvPr/>
        </p:nvSpPr>
        <p:spPr>
          <a:xfrm rot="16200000">
            <a:off x="8001955" y="2872719"/>
            <a:ext cx="423430" cy="6977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99630" y="3433331"/>
            <a:ext cx="333375" cy="369332"/>
          </a:xfrm>
          <a:prstGeom prst="rect">
            <a:avLst/>
          </a:prstGeom>
          <a:noFill/>
        </p:spPr>
        <p:txBody>
          <a:bodyPr wrap="square" rtlCol="0">
            <a:spAutoFit/>
          </a:bodyPr>
          <a:lstStyle/>
          <a:p>
            <a:r>
              <a:rPr lang="en-US" dirty="0" smtClean="0"/>
              <a:t>4</a:t>
            </a:r>
            <a:endParaRPr lang="en-US" dirty="0"/>
          </a:p>
        </p:txBody>
      </p:sp>
      <p:sp>
        <p:nvSpPr>
          <p:cNvPr id="34" name="TextBox 33"/>
          <p:cNvSpPr txBox="1"/>
          <p:nvPr/>
        </p:nvSpPr>
        <p:spPr>
          <a:xfrm>
            <a:off x="1937905" y="3433331"/>
            <a:ext cx="333375" cy="369332"/>
          </a:xfrm>
          <a:prstGeom prst="rect">
            <a:avLst/>
          </a:prstGeom>
          <a:noFill/>
        </p:spPr>
        <p:txBody>
          <a:bodyPr wrap="square" rtlCol="0">
            <a:spAutoFit/>
          </a:bodyPr>
          <a:lstStyle/>
          <a:p>
            <a:r>
              <a:rPr lang="en-US" dirty="0" smtClean="0"/>
              <a:t>3</a:t>
            </a:r>
            <a:endParaRPr lang="en-US" dirty="0"/>
          </a:p>
        </p:txBody>
      </p:sp>
      <p:sp>
        <p:nvSpPr>
          <p:cNvPr id="35" name="TextBox 34"/>
          <p:cNvSpPr txBox="1"/>
          <p:nvPr/>
        </p:nvSpPr>
        <p:spPr>
          <a:xfrm>
            <a:off x="4242522" y="3405645"/>
            <a:ext cx="333375" cy="369332"/>
          </a:xfrm>
          <a:prstGeom prst="rect">
            <a:avLst/>
          </a:prstGeom>
          <a:noFill/>
        </p:spPr>
        <p:txBody>
          <a:bodyPr wrap="square" rtlCol="0">
            <a:spAutoFit/>
          </a:bodyPr>
          <a:lstStyle/>
          <a:p>
            <a:r>
              <a:rPr lang="en-US" dirty="0" smtClean="0"/>
              <a:t>2</a:t>
            </a:r>
            <a:endParaRPr lang="en-US" dirty="0"/>
          </a:p>
        </p:txBody>
      </p:sp>
      <p:sp>
        <p:nvSpPr>
          <p:cNvPr id="36" name="TextBox 35"/>
          <p:cNvSpPr txBox="1"/>
          <p:nvPr/>
        </p:nvSpPr>
        <p:spPr>
          <a:xfrm>
            <a:off x="6615113" y="3433331"/>
            <a:ext cx="333375" cy="369332"/>
          </a:xfrm>
          <a:prstGeom prst="rect">
            <a:avLst/>
          </a:prstGeom>
          <a:noFill/>
        </p:spPr>
        <p:txBody>
          <a:bodyPr wrap="square" rtlCol="0">
            <a:spAutoFit/>
          </a:bodyPr>
          <a:lstStyle/>
          <a:p>
            <a:r>
              <a:rPr lang="en-US" dirty="0"/>
              <a:t>1</a:t>
            </a:r>
          </a:p>
        </p:txBody>
      </p:sp>
      <p:sp>
        <p:nvSpPr>
          <p:cNvPr id="37" name="TextBox 36"/>
          <p:cNvSpPr txBox="1"/>
          <p:nvPr/>
        </p:nvSpPr>
        <p:spPr>
          <a:xfrm>
            <a:off x="8046982" y="3439872"/>
            <a:ext cx="333375" cy="369332"/>
          </a:xfrm>
          <a:prstGeom prst="rect">
            <a:avLst/>
          </a:prstGeom>
          <a:noFill/>
        </p:spPr>
        <p:txBody>
          <a:bodyPr wrap="square" rtlCol="0">
            <a:spAutoFit/>
          </a:bodyPr>
          <a:lstStyle/>
          <a:p>
            <a:r>
              <a:rPr lang="en-US" dirty="0" smtClean="0"/>
              <a:t>0</a:t>
            </a:r>
            <a:endParaRPr lang="en-US" dirty="0"/>
          </a:p>
        </p:txBody>
      </p:sp>
      <p:pic>
        <p:nvPicPr>
          <p:cNvPr id="30" name="Picture 2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328124024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Mathematical Questions</a:t>
            </a:r>
            <a:endParaRPr lang="en-US" sz="3200" b="1" dirty="0"/>
          </a:p>
        </p:txBody>
      </p:sp>
      <p:sp>
        <p:nvSpPr>
          <p:cNvPr id="29" name="TextBox 28"/>
          <p:cNvSpPr txBox="1"/>
          <p:nvPr/>
        </p:nvSpPr>
        <p:spPr>
          <a:xfrm>
            <a:off x="279994" y="533400"/>
            <a:ext cx="7035206" cy="1015663"/>
          </a:xfrm>
          <a:prstGeom prst="rect">
            <a:avLst/>
          </a:prstGeom>
          <a:noFill/>
        </p:spPr>
        <p:txBody>
          <a:bodyPr wrap="square" rtlCol="0">
            <a:spAutoFit/>
          </a:bodyPr>
          <a:lstStyle/>
          <a:p>
            <a:r>
              <a:rPr lang="en-US" sz="2000" dirty="0" smtClean="0">
                <a:solidFill>
                  <a:schemeClr val="accent4"/>
                </a:solidFill>
              </a:rPr>
              <a:t>A trait is controlled by </a:t>
            </a:r>
            <a:r>
              <a:rPr lang="en-US" sz="2000" b="1" dirty="0" smtClean="0">
                <a:solidFill>
                  <a:schemeClr val="accent4"/>
                </a:solidFill>
              </a:rPr>
              <a:t>three genes</a:t>
            </a:r>
            <a:r>
              <a:rPr lang="en-US" sz="2000" dirty="0" smtClean="0">
                <a:solidFill>
                  <a:schemeClr val="accent4"/>
                </a:solidFill>
              </a:rPr>
              <a:t>, each with </a:t>
            </a:r>
            <a:r>
              <a:rPr lang="en-US" sz="2000" b="1" dirty="0" smtClean="0">
                <a:solidFill>
                  <a:schemeClr val="accent4"/>
                </a:solidFill>
              </a:rPr>
              <a:t>two alleles</a:t>
            </a:r>
            <a:r>
              <a:rPr lang="en-US" sz="2000" dirty="0" smtClean="0">
                <a:solidFill>
                  <a:schemeClr val="accent4"/>
                </a:solidFill>
              </a:rPr>
              <a:t>.</a:t>
            </a:r>
          </a:p>
          <a:p>
            <a:r>
              <a:rPr lang="en-US" sz="2000" i="1" dirty="0" smtClean="0"/>
              <a:t>How </a:t>
            </a:r>
            <a:r>
              <a:rPr lang="en-US" sz="2000" i="1" dirty="0"/>
              <a:t>many genotypes are possible in a cross between a </a:t>
            </a:r>
            <a:r>
              <a:rPr lang="en-US" sz="2000" i="1" dirty="0" smtClean="0"/>
              <a:t>homozygous dominant </a:t>
            </a:r>
            <a:r>
              <a:rPr lang="en-US" sz="2000" i="1" dirty="0"/>
              <a:t>male and a homozygous recessive female?</a:t>
            </a:r>
          </a:p>
        </p:txBody>
      </p:sp>
      <p:sp>
        <p:nvSpPr>
          <p:cNvPr id="38" name="TextBox 37"/>
          <p:cNvSpPr txBox="1"/>
          <p:nvPr/>
        </p:nvSpPr>
        <p:spPr>
          <a:xfrm>
            <a:off x="7010400" y="225623"/>
            <a:ext cx="2126673"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400" dirty="0" smtClean="0">
                <a:solidFill>
                  <a:schemeClr val="accent6">
                    <a:lumMod val="75000"/>
                  </a:schemeClr>
                </a:solidFill>
              </a:rPr>
              <a:t>A, B, C = contributing</a:t>
            </a:r>
          </a:p>
          <a:p>
            <a:r>
              <a:rPr lang="en-US" sz="1400" dirty="0">
                <a:solidFill>
                  <a:schemeClr val="accent6"/>
                </a:solidFill>
              </a:rPr>
              <a:t>a</a:t>
            </a:r>
            <a:r>
              <a:rPr lang="en-US" sz="1400" dirty="0" smtClean="0">
                <a:solidFill>
                  <a:schemeClr val="accent6"/>
                </a:solidFill>
              </a:rPr>
              <a:t>, b, c = non-contributing</a:t>
            </a:r>
          </a:p>
          <a:p>
            <a:endParaRPr lang="en-US" sz="1600" dirty="0">
              <a:solidFill>
                <a:srgbClr val="00B050"/>
              </a:solidFill>
            </a:endParaRPr>
          </a:p>
        </p:txBody>
      </p:sp>
      <p:pic>
        <p:nvPicPr>
          <p:cNvPr id="10" name="Picture 9">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9263" y="6556832"/>
            <a:ext cx="1384737" cy="331789"/>
          </a:xfrm>
          <a:prstGeom prst="rect">
            <a:avLst/>
          </a:prstGeom>
        </p:spPr>
      </p:pic>
    </p:spTree>
    <p:extLst>
      <p:ext uri="{BB962C8B-B14F-4D97-AF65-F5344CB8AC3E}">
        <p14:creationId xmlns:p14="http://schemas.microsoft.com/office/powerpoint/2010/main" val="225693649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0"/>
            <a:ext cx="7772400" cy="647788"/>
          </a:xfrm>
          <a:noFill/>
        </p:spPr>
        <p:txBody>
          <a:bodyPr>
            <a:normAutofit/>
          </a:bodyPr>
          <a:lstStyle/>
          <a:p>
            <a:pPr algn="l"/>
            <a:r>
              <a:rPr lang="en-US" sz="3200" b="1" dirty="0" smtClean="0"/>
              <a:t>Mathematical Questions</a:t>
            </a:r>
            <a:endParaRPr lang="en-US" sz="3200" b="1" dirty="0"/>
          </a:p>
        </p:txBody>
      </p:sp>
      <p:sp>
        <p:nvSpPr>
          <p:cNvPr id="29" name="TextBox 28"/>
          <p:cNvSpPr txBox="1"/>
          <p:nvPr/>
        </p:nvSpPr>
        <p:spPr>
          <a:xfrm>
            <a:off x="279994" y="533400"/>
            <a:ext cx="7035206" cy="1015663"/>
          </a:xfrm>
          <a:prstGeom prst="rect">
            <a:avLst/>
          </a:prstGeom>
          <a:noFill/>
        </p:spPr>
        <p:txBody>
          <a:bodyPr wrap="square" rtlCol="0">
            <a:spAutoFit/>
          </a:bodyPr>
          <a:lstStyle/>
          <a:p>
            <a:r>
              <a:rPr lang="en-US" sz="2000" dirty="0" smtClean="0">
                <a:solidFill>
                  <a:schemeClr val="accent4"/>
                </a:solidFill>
              </a:rPr>
              <a:t>A trait is controlled by </a:t>
            </a:r>
            <a:r>
              <a:rPr lang="en-US" sz="2000" b="1" dirty="0" smtClean="0">
                <a:solidFill>
                  <a:schemeClr val="accent4"/>
                </a:solidFill>
              </a:rPr>
              <a:t>three genes</a:t>
            </a:r>
            <a:r>
              <a:rPr lang="en-US" sz="2000" dirty="0" smtClean="0">
                <a:solidFill>
                  <a:schemeClr val="accent4"/>
                </a:solidFill>
              </a:rPr>
              <a:t>, each with </a:t>
            </a:r>
            <a:r>
              <a:rPr lang="en-US" sz="2000" b="1" dirty="0" smtClean="0">
                <a:solidFill>
                  <a:schemeClr val="accent4"/>
                </a:solidFill>
              </a:rPr>
              <a:t>two alleles</a:t>
            </a:r>
            <a:r>
              <a:rPr lang="en-US" sz="2000" dirty="0" smtClean="0">
                <a:solidFill>
                  <a:schemeClr val="accent4"/>
                </a:solidFill>
              </a:rPr>
              <a:t>.</a:t>
            </a:r>
          </a:p>
          <a:p>
            <a:r>
              <a:rPr lang="en-US" sz="2000" i="1" dirty="0" smtClean="0"/>
              <a:t>How </a:t>
            </a:r>
            <a:r>
              <a:rPr lang="en-US" sz="2000" i="1" dirty="0"/>
              <a:t>many genotypes are possible in a cross between a </a:t>
            </a:r>
            <a:r>
              <a:rPr lang="en-US" sz="2000" i="1" dirty="0" smtClean="0">
                <a:solidFill>
                  <a:schemeClr val="accent6">
                    <a:lumMod val="75000"/>
                  </a:schemeClr>
                </a:solidFill>
              </a:rPr>
              <a:t>homozygous dominant </a:t>
            </a:r>
            <a:r>
              <a:rPr lang="en-US" sz="2000" i="1" dirty="0">
                <a:solidFill>
                  <a:schemeClr val="accent6">
                    <a:lumMod val="75000"/>
                  </a:schemeClr>
                </a:solidFill>
              </a:rPr>
              <a:t>male</a:t>
            </a:r>
            <a:r>
              <a:rPr lang="en-US" sz="2000" i="1" dirty="0"/>
              <a:t> and a </a:t>
            </a:r>
            <a:r>
              <a:rPr lang="en-US" sz="2000" i="1" dirty="0">
                <a:solidFill>
                  <a:schemeClr val="accent6"/>
                </a:solidFill>
              </a:rPr>
              <a:t>homozygous recessive female</a:t>
            </a:r>
            <a:r>
              <a:rPr lang="en-US" sz="2000" i="1" dirty="0"/>
              <a:t>?</a:t>
            </a:r>
          </a:p>
        </p:txBody>
      </p:sp>
      <p:sp>
        <p:nvSpPr>
          <p:cNvPr id="38" name="TextBox 37"/>
          <p:cNvSpPr txBox="1"/>
          <p:nvPr/>
        </p:nvSpPr>
        <p:spPr>
          <a:xfrm>
            <a:off x="7010400" y="225623"/>
            <a:ext cx="2126673"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smtClean="0"/>
              <a:t>Key to alleles:</a:t>
            </a:r>
          </a:p>
          <a:p>
            <a:r>
              <a:rPr lang="en-US" sz="1400" dirty="0" smtClean="0">
                <a:solidFill>
                  <a:schemeClr val="accent6">
                    <a:lumMod val="75000"/>
                  </a:schemeClr>
                </a:solidFill>
              </a:rPr>
              <a:t>A, B, C = contributing</a:t>
            </a:r>
          </a:p>
          <a:p>
            <a:r>
              <a:rPr lang="en-US" sz="1400" dirty="0">
                <a:solidFill>
                  <a:schemeClr val="accent6"/>
                </a:solidFill>
              </a:rPr>
              <a:t>a</a:t>
            </a:r>
            <a:r>
              <a:rPr lang="en-US" sz="1400" dirty="0" smtClean="0">
                <a:solidFill>
                  <a:schemeClr val="accent6"/>
                </a:solidFill>
              </a:rPr>
              <a:t>, b, c = non-contributing</a:t>
            </a:r>
          </a:p>
          <a:p>
            <a:endParaRPr lang="en-US" sz="1600" dirty="0">
              <a:solidFill>
                <a:srgbClr val="00B050"/>
              </a:solidFill>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91140" y="228042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85750" y="2549942"/>
            <a:ext cx="1447800" cy="369332"/>
          </a:xfrm>
          <a:prstGeom prst="rect">
            <a:avLst/>
          </a:prstGeom>
          <a:noFill/>
        </p:spPr>
        <p:txBody>
          <a:bodyPr wrap="square" rtlCol="0">
            <a:spAutoFit/>
          </a:bodyPr>
          <a:lstStyle/>
          <a:p>
            <a:r>
              <a:rPr lang="en-US" dirty="0" smtClean="0"/>
              <a:t>Genotype:</a:t>
            </a:r>
            <a:endParaRPr lang="en-US" dirty="0"/>
          </a:p>
        </p:txBody>
      </p:sp>
      <p:sp>
        <p:nvSpPr>
          <p:cNvPr id="18" name="TextBox 17"/>
          <p:cNvSpPr txBox="1"/>
          <p:nvPr/>
        </p:nvSpPr>
        <p:spPr>
          <a:xfrm>
            <a:off x="2599459" y="2428275"/>
            <a:ext cx="1198137" cy="461665"/>
          </a:xfrm>
          <a:prstGeom prst="rect">
            <a:avLst/>
          </a:prstGeom>
          <a:noFill/>
        </p:spPr>
        <p:txBody>
          <a:bodyPr wrap="square" rtlCol="0">
            <a:spAutoFit/>
          </a:bodyPr>
          <a:lstStyle/>
          <a:p>
            <a:r>
              <a:rPr lang="en-US" sz="2400" b="1" dirty="0" err="1" smtClean="0">
                <a:solidFill>
                  <a:schemeClr val="accent6"/>
                </a:solidFill>
              </a:rPr>
              <a:t>aabbcc</a:t>
            </a:r>
            <a:endParaRPr lang="en-US" sz="2400" b="1" dirty="0">
              <a:solidFill>
                <a:schemeClr val="accent6"/>
              </a:solidFill>
            </a:endParaRPr>
          </a:p>
        </p:txBody>
      </p:sp>
      <p:sp>
        <p:nvSpPr>
          <p:cNvPr id="19" name="TextBox 18"/>
          <p:cNvSpPr txBox="1"/>
          <p:nvPr/>
        </p:nvSpPr>
        <p:spPr>
          <a:xfrm>
            <a:off x="5508915" y="2429770"/>
            <a:ext cx="1501485" cy="461665"/>
          </a:xfrm>
          <a:prstGeom prst="rect">
            <a:avLst/>
          </a:prstGeom>
          <a:noFill/>
        </p:spPr>
        <p:txBody>
          <a:bodyPr wrap="square" rtlCol="0">
            <a:spAutoFit/>
          </a:bodyPr>
          <a:lstStyle/>
          <a:p>
            <a:r>
              <a:rPr lang="en-US" sz="2400" b="1" dirty="0" smtClean="0">
                <a:solidFill>
                  <a:schemeClr val="accent6">
                    <a:lumMod val="75000"/>
                  </a:schemeClr>
                </a:solidFill>
              </a:rPr>
              <a:t>AABBCC</a:t>
            </a:r>
            <a:endParaRPr lang="en-US" sz="2400" b="1" dirty="0">
              <a:solidFill>
                <a:schemeClr val="accent6">
                  <a:lumMod val="75000"/>
                </a:schemeClr>
              </a:solidFill>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5875" y="1814491"/>
            <a:ext cx="269109" cy="38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5789" y="1826834"/>
            <a:ext cx="356931" cy="3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Table 26"/>
          <p:cNvGraphicFramePr>
            <a:graphicFrameLocks noGrp="1"/>
          </p:cNvGraphicFramePr>
          <p:nvPr>
            <p:extLst>
              <p:ext uri="{D42A27DB-BD31-4B8C-83A1-F6EECF244321}">
                <p14:modId xmlns:p14="http://schemas.microsoft.com/office/powerpoint/2010/main" val="3637653875"/>
              </p:ext>
            </p:extLst>
          </p:nvPr>
        </p:nvGraphicFramePr>
        <p:xfrm>
          <a:off x="2976657" y="3143607"/>
          <a:ext cx="2822709" cy="1036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0543"/>
                <a:gridCol w="1532166"/>
              </a:tblGrid>
              <a:tr h="386013">
                <a:tc>
                  <a:txBody>
                    <a:bodyPr/>
                    <a:lstStyle/>
                    <a:p>
                      <a:pPr algn="ctr"/>
                      <a:r>
                        <a:rPr lang="en-US" sz="1100" dirty="0" smtClean="0">
                          <a:solidFill>
                            <a:schemeClr val="tx1"/>
                          </a:solidFill>
                        </a:rPr>
                        <a:t>gametes</a:t>
                      </a:r>
                      <a:endParaRPr lang="en-US" sz="11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All </a:t>
                      </a:r>
                      <a:r>
                        <a:rPr lang="en-US" sz="2400" dirty="0" smtClean="0">
                          <a:solidFill>
                            <a:schemeClr val="accent6">
                              <a:lumMod val="75000"/>
                            </a:schemeClr>
                          </a:solidFill>
                        </a:rPr>
                        <a:t>ABC</a:t>
                      </a:r>
                      <a:endParaRPr lang="en-US" sz="2400" dirty="0">
                        <a:solidFill>
                          <a:schemeClr val="accent6">
                            <a:lumMod val="75000"/>
                          </a:schemeClr>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221">
                <a:tc>
                  <a:txBody>
                    <a:bodyPr/>
                    <a:lstStyle/>
                    <a:p>
                      <a:pPr algn="ctr"/>
                      <a:r>
                        <a:rPr lang="en-US" sz="2400" b="1" dirty="0" smtClean="0">
                          <a:solidFill>
                            <a:schemeClr val="tx1"/>
                          </a:solidFill>
                        </a:rPr>
                        <a:t> All  </a:t>
                      </a:r>
                      <a:r>
                        <a:rPr lang="en-US" sz="2400" b="1" dirty="0" err="1" smtClean="0">
                          <a:solidFill>
                            <a:schemeClr val="accent6"/>
                          </a:solidFill>
                        </a:rPr>
                        <a:t>abc</a:t>
                      </a:r>
                      <a:endParaRPr lang="en-US" sz="2400" b="1" dirty="0">
                        <a:solidFill>
                          <a:schemeClr val="accent6"/>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err="1" smtClean="0">
                          <a:solidFill>
                            <a:srgbClr val="FFC000"/>
                          </a:solidFill>
                        </a:rPr>
                        <a:t>AaBbCc</a:t>
                      </a:r>
                      <a:endParaRPr lang="en-US" sz="3200" b="1" dirty="0">
                        <a:solidFill>
                          <a:srgbClr val="FFC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9364" y="3726740"/>
            <a:ext cx="1666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711906" y="3122825"/>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sp>
        <p:nvSpPr>
          <p:cNvPr id="32" name="TextBox 31"/>
          <p:cNvSpPr txBox="1"/>
          <p:nvPr/>
        </p:nvSpPr>
        <p:spPr>
          <a:xfrm>
            <a:off x="4333051" y="4267200"/>
            <a:ext cx="4646428" cy="461665"/>
          </a:xfrm>
          <a:prstGeom prst="rect">
            <a:avLst/>
          </a:prstGeom>
          <a:noFill/>
        </p:spPr>
        <p:txBody>
          <a:bodyPr wrap="square" rtlCol="0">
            <a:spAutoFit/>
          </a:bodyPr>
          <a:lstStyle/>
          <a:p>
            <a:r>
              <a:rPr lang="en-US" sz="2400" b="1" dirty="0" smtClean="0">
                <a:solidFill>
                  <a:srgbClr val="FFC000"/>
                </a:solidFill>
              </a:rPr>
              <a:t>Only one possible genotype!</a:t>
            </a:r>
            <a:endParaRPr lang="en-US" sz="2400" b="1" dirty="0">
              <a:solidFill>
                <a:srgbClr val="FFC000"/>
              </a:solidFill>
            </a:endParaRPr>
          </a:p>
        </p:txBody>
      </p:sp>
      <p:sp>
        <p:nvSpPr>
          <p:cNvPr id="34" name="TextBox 33"/>
          <p:cNvSpPr txBox="1"/>
          <p:nvPr/>
        </p:nvSpPr>
        <p:spPr>
          <a:xfrm>
            <a:off x="833005" y="2198932"/>
            <a:ext cx="1363806" cy="369332"/>
          </a:xfrm>
          <a:prstGeom prst="rect">
            <a:avLst/>
          </a:prstGeom>
          <a:noFill/>
        </p:spPr>
        <p:txBody>
          <a:bodyPr wrap="square" rtlCol="0">
            <a:spAutoFit/>
          </a:bodyPr>
          <a:lstStyle/>
          <a:p>
            <a:r>
              <a:rPr lang="en-US" dirty="0" smtClean="0"/>
              <a:t>Phenotype:</a:t>
            </a:r>
            <a:endParaRPr lang="en-US" dirty="0"/>
          </a:p>
        </p:txBody>
      </p:sp>
      <p:sp>
        <p:nvSpPr>
          <p:cNvPr id="4" name="Rectangle 3"/>
          <p:cNvSpPr/>
          <p:nvPr/>
        </p:nvSpPr>
        <p:spPr>
          <a:xfrm>
            <a:off x="2098553" y="2178136"/>
            <a:ext cx="2252861" cy="369332"/>
          </a:xfrm>
          <a:prstGeom prst="rect">
            <a:avLst/>
          </a:prstGeom>
        </p:spPr>
        <p:txBody>
          <a:bodyPr wrap="none">
            <a:spAutoFit/>
          </a:bodyPr>
          <a:lstStyle/>
          <a:p>
            <a:r>
              <a:rPr lang="en-US" i="1" dirty="0">
                <a:solidFill>
                  <a:schemeClr val="accent6"/>
                </a:solidFill>
              </a:rPr>
              <a:t>homozygous recessive</a:t>
            </a:r>
            <a:endParaRPr lang="en-US" dirty="0">
              <a:solidFill>
                <a:schemeClr val="accent6"/>
              </a:solidFill>
            </a:endParaRPr>
          </a:p>
        </p:txBody>
      </p:sp>
      <p:sp>
        <p:nvSpPr>
          <p:cNvPr id="5" name="Rectangle 4"/>
          <p:cNvSpPr/>
          <p:nvPr/>
        </p:nvSpPr>
        <p:spPr>
          <a:xfrm>
            <a:off x="4949151" y="2199535"/>
            <a:ext cx="2316211" cy="369332"/>
          </a:xfrm>
          <a:prstGeom prst="rect">
            <a:avLst/>
          </a:prstGeom>
        </p:spPr>
        <p:txBody>
          <a:bodyPr wrap="none">
            <a:spAutoFit/>
          </a:bodyPr>
          <a:lstStyle/>
          <a:p>
            <a:r>
              <a:rPr lang="en-US" i="1" dirty="0">
                <a:solidFill>
                  <a:schemeClr val="accent6">
                    <a:lumMod val="75000"/>
                  </a:schemeClr>
                </a:solidFill>
              </a:rPr>
              <a:t>homozygous dominant</a:t>
            </a:r>
            <a:endParaRPr lang="en-US" dirty="0">
              <a:solidFill>
                <a:schemeClr val="accent6">
                  <a:lumMod val="75000"/>
                </a:schemeClr>
              </a:solidFill>
            </a:endParaRPr>
          </a:p>
        </p:txBody>
      </p:sp>
      <p:pic>
        <p:nvPicPr>
          <p:cNvPr id="3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3400" y="3287951"/>
            <a:ext cx="178465" cy="17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31432"/>
            <a:ext cx="1384737" cy="331789"/>
          </a:xfrm>
          <a:prstGeom prst="rect">
            <a:avLst/>
          </a:prstGeom>
        </p:spPr>
      </p:pic>
    </p:spTree>
    <p:extLst>
      <p:ext uri="{BB962C8B-B14F-4D97-AF65-F5344CB8AC3E}">
        <p14:creationId xmlns:p14="http://schemas.microsoft.com/office/powerpoint/2010/main" val="289585989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val="124146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5" y="387070"/>
            <a:ext cx="3900056" cy="838200"/>
          </a:xfrm>
          <a:noFill/>
        </p:spPr>
        <p:txBody>
          <a:bodyPr>
            <a:noAutofit/>
          </a:bodyPr>
          <a:lstStyle/>
          <a:p>
            <a:pPr algn="l"/>
            <a:r>
              <a:rPr lang="en-US" sz="3600" b="1" dirty="0" err="1" smtClean="0"/>
              <a:t>Dihybrid</a:t>
            </a:r>
            <a:r>
              <a:rPr lang="en-US" sz="3600" b="1" dirty="0" smtClean="0"/>
              <a:t> Crosses</a:t>
            </a:r>
            <a:endParaRPr lang="en-US" sz="3600" b="1" dirty="0"/>
          </a:p>
        </p:txBody>
      </p:sp>
      <p:sp>
        <p:nvSpPr>
          <p:cNvPr id="3" name="TextBox 2"/>
          <p:cNvSpPr txBox="1"/>
          <p:nvPr/>
        </p:nvSpPr>
        <p:spPr>
          <a:xfrm>
            <a:off x="3591791" y="508000"/>
            <a:ext cx="5410200" cy="646331"/>
          </a:xfrm>
          <a:prstGeom prst="rect">
            <a:avLst/>
          </a:prstGeom>
          <a:noFill/>
        </p:spPr>
        <p:txBody>
          <a:bodyPr wrap="square" rtlCol="0">
            <a:spAutoFit/>
          </a:bodyPr>
          <a:lstStyle/>
          <a:p>
            <a:r>
              <a:rPr lang="en-US" i="1" dirty="0" smtClean="0"/>
              <a:t>Consider </a:t>
            </a:r>
            <a:r>
              <a:rPr lang="en-US" i="1" dirty="0" smtClean="0">
                <a:solidFill>
                  <a:srgbClr val="FF0000"/>
                </a:solidFill>
              </a:rPr>
              <a:t>two traits</a:t>
            </a:r>
            <a:r>
              <a:rPr lang="en-US" i="1" dirty="0" smtClean="0"/>
              <a:t>, each carried on </a:t>
            </a:r>
            <a:r>
              <a:rPr lang="en-US" i="1" dirty="0" smtClean="0">
                <a:solidFill>
                  <a:srgbClr val="FF0000"/>
                </a:solidFill>
              </a:rPr>
              <a:t>separate </a:t>
            </a:r>
            <a:r>
              <a:rPr lang="en-US" i="1" dirty="0" err="1" smtClean="0">
                <a:solidFill>
                  <a:srgbClr val="FF0000"/>
                </a:solidFill>
              </a:rPr>
              <a:t>chromsomes</a:t>
            </a:r>
            <a:r>
              <a:rPr lang="en-US" i="1" dirty="0" smtClean="0"/>
              <a:t> (the </a:t>
            </a:r>
            <a:r>
              <a:rPr lang="en-US" i="1" dirty="0" smtClean="0">
                <a:solidFill>
                  <a:schemeClr val="accent6"/>
                </a:solidFill>
              </a:rPr>
              <a:t>genes are unlinked</a:t>
            </a:r>
            <a:r>
              <a:rPr lang="en-US" i="1" dirty="0" smtClean="0"/>
              <a:t>). </a:t>
            </a:r>
            <a:endParaRPr lang="en-US" i="1" dirty="0"/>
          </a:p>
        </p:txBody>
      </p:sp>
      <p:sp>
        <p:nvSpPr>
          <p:cNvPr id="18" name="TextBox 17"/>
          <p:cNvSpPr txBox="1"/>
          <p:nvPr/>
        </p:nvSpPr>
        <p:spPr>
          <a:xfrm>
            <a:off x="7086600" y="1226112"/>
            <a:ext cx="1922318" cy="1354217"/>
          </a:xfrm>
          <a:prstGeom prst="rect">
            <a:avLst/>
          </a:prstGeom>
          <a:noFill/>
          <a:effectLst>
            <a:outerShdw blurRad="50800" dist="38100" dir="2700000" algn="tl" rotWithShape="0">
              <a:schemeClr val="bg1">
                <a:lumMod val="50000"/>
                <a:alpha val="40000"/>
              </a:schemeClr>
            </a:outerShdw>
          </a:effectLst>
        </p:spPr>
        <p:txBody>
          <a:bodyPr wrap="square" rtlCol="0">
            <a:spAutoFit/>
          </a:bodyPr>
          <a:lstStyle/>
          <a:p>
            <a:r>
              <a:rPr lang="en-US" b="1" dirty="0" smtClean="0"/>
              <a:t>Key to alleles:</a:t>
            </a:r>
          </a:p>
          <a:p>
            <a:r>
              <a:rPr lang="en-US" sz="1600" dirty="0" smtClean="0">
                <a:solidFill>
                  <a:schemeClr val="accent6"/>
                </a:solidFill>
              </a:rPr>
              <a:t>Y = yellow</a:t>
            </a:r>
          </a:p>
          <a:p>
            <a:r>
              <a:rPr lang="en-US" sz="1600" dirty="0" smtClean="0">
                <a:solidFill>
                  <a:schemeClr val="accent3">
                    <a:lumMod val="75000"/>
                  </a:schemeClr>
                </a:solidFill>
              </a:rPr>
              <a:t>y = green</a:t>
            </a:r>
          </a:p>
          <a:p>
            <a:r>
              <a:rPr lang="en-US" sz="1600" u="sng" dirty="0" smtClean="0">
                <a:solidFill>
                  <a:schemeClr val="accent4"/>
                </a:solidFill>
              </a:rPr>
              <a:t>S</a:t>
            </a:r>
            <a:r>
              <a:rPr lang="en-US" sz="1600" dirty="0" smtClean="0">
                <a:solidFill>
                  <a:schemeClr val="accent4"/>
                </a:solidFill>
              </a:rPr>
              <a:t> = </a:t>
            </a:r>
            <a:r>
              <a:rPr lang="en-US" sz="1600" u="sng" dirty="0" smtClean="0">
                <a:solidFill>
                  <a:schemeClr val="accent4"/>
                </a:solidFill>
              </a:rPr>
              <a:t>smooth</a:t>
            </a:r>
          </a:p>
          <a:p>
            <a:r>
              <a:rPr lang="en-US" sz="1600" dirty="0" smtClean="0">
                <a:solidFill>
                  <a:schemeClr val="accent4"/>
                </a:solidFill>
              </a:rPr>
              <a:t>s = rough</a:t>
            </a:r>
          </a:p>
        </p:txBody>
      </p:sp>
      <p:sp>
        <p:nvSpPr>
          <p:cNvPr id="4" name="Rectangle 3"/>
          <p:cNvSpPr/>
          <p:nvPr/>
        </p:nvSpPr>
        <p:spPr>
          <a:xfrm>
            <a:off x="152400" y="1226112"/>
            <a:ext cx="5715000" cy="1000274"/>
          </a:xfrm>
          <a:prstGeom prst="rect">
            <a:avLst/>
          </a:prstGeom>
        </p:spPr>
        <p:txBody>
          <a:bodyPr wrap="square">
            <a:spAutoFit/>
          </a:bodyPr>
          <a:lstStyle/>
          <a:p>
            <a:r>
              <a:rPr lang="en-US" dirty="0"/>
              <a:t>In this example of </a:t>
            </a:r>
            <a:r>
              <a:rPr lang="en-US" i="1" dirty="0" err="1"/>
              <a:t>Lathyrus</a:t>
            </a:r>
            <a:r>
              <a:rPr lang="en-US" i="1" dirty="0"/>
              <a:t> </a:t>
            </a:r>
            <a:r>
              <a:rPr lang="en-US" i="1" dirty="0" err="1"/>
              <a:t>odoratus</a:t>
            </a:r>
            <a:r>
              <a:rPr lang="en-US" dirty="0"/>
              <a:t> (sweet pea), </a:t>
            </a:r>
          </a:p>
          <a:p>
            <a:r>
              <a:rPr lang="en-US" dirty="0"/>
              <a:t>we consider two traits: </a:t>
            </a:r>
            <a:r>
              <a:rPr lang="en-US" dirty="0">
                <a:solidFill>
                  <a:schemeClr val="accent6"/>
                </a:solidFill>
              </a:rPr>
              <a:t>pea </a:t>
            </a:r>
            <a:r>
              <a:rPr lang="en-US" dirty="0" err="1">
                <a:solidFill>
                  <a:schemeClr val="accent6"/>
                </a:solidFill>
              </a:rPr>
              <a:t>colour</a:t>
            </a:r>
            <a:r>
              <a:rPr lang="en-US" dirty="0">
                <a:solidFill>
                  <a:schemeClr val="accent6"/>
                </a:solidFill>
              </a:rPr>
              <a:t> </a:t>
            </a:r>
            <a:r>
              <a:rPr lang="en-US" dirty="0"/>
              <a:t>and </a:t>
            </a:r>
            <a:r>
              <a:rPr lang="en-US" dirty="0">
                <a:solidFill>
                  <a:schemeClr val="accent4"/>
                </a:solidFill>
              </a:rPr>
              <a:t>pea surface</a:t>
            </a:r>
            <a:r>
              <a:rPr lang="en-US" dirty="0"/>
              <a:t>. </a:t>
            </a:r>
            <a:endParaRPr lang="en-US" dirty="0" smtClean="0"/>
          </a:p>
          <a:p>
            <a:endParaRPr lang="en-US" sz="500" dirty="0"/>
          </a:p>
          <a:p>
            <a:r>
              <a:rPr lang="en-US" i="1" dirty="0" smtClean="0">
                <a:solidFill>
                  <a:schemeClr val="accent5">
                    <a:lumMod val="75000"/>
                  </a:schemeClr>
                </a:solidFill>
              </a:rPr>
              <a:t>Calculate the predicted phenotype ratio for:</a:t>
            </a:r>
            <a:endParaRPr lang="en-US" i="1" dirty="0">
              <a:solidFill>
                <a:schemeClr val="accent5">
                  <a:lumMod val="75000"/>
                </a:schemeClr>
              </a:solidFill>
            </a:endParaRPr>
          </a:p>
        </p:txBody>
      </p:sp>
      <p:sp>
        <p:nvSpPr>
          <p:cNvPr id="19" name="TextBox 18"/>
          <p:cNvSpPr txBox="1"/>
          <p:nvPr/>
        </p:nvSpPr>
        <p:spPr>
          <a:xfrm>
            <a:off x="291988" y="5911009"/>
            <a:ext cx="1167806" cy="707886"/>
          </a:xfrm>
          <a:prstGeom prst="rect">
            <a:avLst/>
          </a:prstGeom>
          <a:noFill/>
        </p:spPr>
        <p:txBody>
          <a:bodyPr wrap="square" rtlCol="0">
            <a:spAutoFit/>
          </a:bodyPr>
          <a:lstStyle/>
          <a:p>
            <a:r>
              <a:rPr lang="en-US" sz="4000" b="1" dirty="0" smtClean="0"/>
              <a:t>F</a:t>
            </a:r>
            <a:r>
              <a:rPr lang="en-US" sz="4000" b="1" baseline="-25000" dirty="0"/>
              <a:t>1</a:t>
            </a:r>
          </a:p>
        </p:txBody>
      </p:sp>
      <p:sp>
        <p:nvSpPr>
          <p:cNvPr id="26" name="TextBox 25"/>
          <p:cNvSpPr txBox="1"/>
          <p:nvPr/>
        </p:nvSpPr>
        <p:spPr>
          <a:xfrm>
            <a:off x="723900" y="3611154"/>
            <a:ext cx="1447800" cy="369332"/>
          </a:xfrm>
          <a:prstGeom prst="rect">
            <a:avLst/>
          </a:prstGeom>
          <a:noFill/>
        </p:spPr>
        <p:txBody>
          <a:bodyPr wrap="square" rtlCol="0">
            <a:spAutoFit/>
          </a:bodyPr>
          <a:lstStyle/>
          <a:p>
            <a:r>
              <a:rPr lang="en-US" dirty="0" err="1" smtClean="0"/>
              <a:t>Punnet</a:t>
            </a:r>
            <a:r>
              <a:rPr lang="en-US" dirty="0" smtClean="0"/>
              <a:t> Grid:</a:t>
            </a:r>
            <a:endParaRPr lang="en-US" dirty="0"/>
          </a:p>
        </p:txBody>
      </p:sp>
      <p:pic>
        <p:nvPicPr>
          <p:cNvPr id="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2529" y="2707345"/>
            <a:ext cx="617601" cy="51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79994" y="2695243"/>
            <a:ext cx="1167806" cy="523220"/>
          </a:xfrm>
          <a:prstGeom prst="rect">
            <a:avLst/>
          </a:prstGeom>
          <a:noFill/>
        </p:spPr>
        <p:txBody>
          <a:bodyPr wrap="square" rtlCol="0">
            <a:spAutoFit/>
          </a:bodyPr>
          <a:lstStyle/>
          <a:p>
            <a:r>
              <a:rPr lang="en-US" sz="2800" b="1" dirty="0" smtClean="0"/>
              <a:t>F</a:t>
            </a:r>
            <a:r>
              <a:rPr lang="en-US" sz="2800" b="1" baseline="-25000" dirty="0" smtClean="0"/>
              <a:t>0</a:t>
            </a:r>
            <a:endParaRPr lang="en-US" sz="2800" b="1" baseline="-25000" dirty="0"/>
          </a:p>
        </p:txBody>
      </p:sp>
      <p:sp>
        <p:nvSpPr>
          <p:cNvPr id="29" name="TextBox 28"/>
          <p:cNvSpPr txBox="1"/>
          <p:nvPr/>
        </p:nvSpPr>
        <p:spPr>
          <a:xfrm>
            <a:off x="997744" y="3173117"/>
            <a:ext cx="1447800" cy="369332"/>
          </a:xfrm>
          <a:prstGeom prst="rect">
            <a:avLst/>
          </a:prstGeom>
          <a:noFill/>
        </p:spPr>
        <p:txBody>
          <a:bodyPr wrap="square" rtlCol="0">
            <a:spAutoFit/>
          </a:bodyPr>
          <a:lstStyle/>
          <a:p>
            <a:r>
              <a:rPr lang="en-US" dirty="0" smtClean="0"/>
              <a:t>Genotype:</a:t>
            </a:r>
            <a:endParaRPr lang="en-US" dirty="0"/>
          </a:p>
        </p:txBody>
      </p:sp>
      <p:sp>
        <p:nvSpPr>
          <p:cNvPr id="32" name="TextBox 31"/>
          <p:cNvSpPr txBox="1"/>
          <p:nvPr/>
        </p:nvSpPr>
        <p:spPr>
          <a:xfrm>
            <a:off x="875891" y="2641796"/>
            <a:ext cx="1363806" cy="369332"/>
          </a:xfrm>
          <a:prstGeom prst="rect">
            <a:avLst/>
          </a:prstGeom>
          <a:noFill/>
        </p:spPr>
        <p:txBody>
          <a:bodyPr wrap="square" rtlCol="0">
            <a:spAutoFit/>
          </a:bodyPr>
          <a:lstStyle/>
          <a:p>
            <a:r>
              <a:rPr lang="en-US" dirty="0" smtClean="0"/>
              <a:t>Phenotype:</a:t>
            </a:r>
            <a:endParaRPr lang="en-US" dirty="0"/>
          </a:p>
        </p:txBody>
      </p:sp>
      <p:sp>
        <p:nvSpPr>
          <p:cNvPr id="33" name="Rectangle 32"/>
          <p:cNvSpPr/>
          <p:nvPr/>
        </p:nvSpPr>
        <p:spPr>
          <a:xfrm>
            <a:off x="2114818" y="2991384"/>
            <a:ext cx="2035685" cy="307777"/>
          </a:xfrm>
          <a:prstGeom prst="rect">
            <a:avLst/>
          </a:prstGeom>
        </p:spPr>
        <p:txBody>
          <a:bodyPr wrap="none">
            <a:spAutoFit/>
          </a:bodyPr>
          <a:lstStyle/>
          <a:p>
            <a:pPr algn="ctr"/>
            <a:r>
              <a:rPr lang="en-US" sz="1400" i="1" dirty="0" smtClean="0"/>
              <a:t>Heterozygous at both loci</a:t>
            </a:r>
            <a:endParaRPr lang="en-US" sz="1400" dirty="0"/>
          </a:p>
        </p:txBody>
      </p:sp>
      <p:sp>
        <p:nvSpPr>
          <p:cNvPr id="35" name="Rectangle 34"/>
          <p:cNvSpPr/>
          <p:nvPr/>
        </p:nvSpPr>
        <p:spPr>
          <a:xfrm>
            <a:off x="5215451" y="2956853"/>
            <a:ext cx="3699154" cy="307777"/>
          </a:xfrm>
          <a:prstGeom prst="rect">
            <a:avLst/>
          </a:prstGeom>
        </p:spPr>
        <p:txBody>
          <a:bodyPr wrap="none">
            <a:spAutoFit/>
          </a:bodyPr>
          <a:lstStyle/>
          <a:p>
            <a:pPr algn="ctr"/>
            <a:r>
              <a:rPr lang="en-US" sz="1400" i="1" dirty="0" smtClean="0"/>
              <a:t>Heterozygous for S, homozygous dominant for Y </a:t>
            </a:r>
            <a:endParaRPr lang="en-US" sz="1400" dirty="0"/>
          </a:p>
        </p:txBody>
      </p:sp>
      <p:sp>
        <p:nvSpPr>
          <p:cNvPr id="6" name="TextBox 5"/>
          <p:cNvSpPr txBox="1"/>
          <p:nvPr/>
        </p:nvSpPr>
        <p:spPr>
          <a:xfrm>
            <a:off x="954091" y="6079284"/>
            <a:ext cx="7772400" cy="369332"/>
          </a:xfrm>
          <a:prstGeom prst="rect">
            <a:avLst/>
          </a:prstGeom>
          <a:noFill/>
        </p:spPr>
        <p:txBody>
          <a:bodyPr wrap="square" rtlCol="0">
            <a:spAutoFit/>
          </a:bodyPr>
          <a:lstStyle/>
          <a:p>
            <a:r>
              <a:rPr lang="en-US" dirty="0" smtClean="0"/>
              <a:t>Phenotypes:</a:t>
            </a:r>
            <a:endParaRPr lang="en-US" sz="1600" b="1" dirty="0">
              <a:solidFill>
                <a:schemeClr val="accent3"/>
              </a:solidFill>
            </a:endParaRPr>
          </a:p>
        </p:txBody>
      </p:sp>
      <p:sp>
        <p:nvSpPr>
          <p:cNvPr id="25" name="Title 1"/>
          <p:cNvSpPr txBox="1">
            <a:spLocks/>
          </p:cNvSpPr>
          <p:nvPr/>
        </p:nvSpPr>
        <p:spPr>
          <a:xfrm>
            <a:off x="0" y="4763"/>
            <a:ext cx="9144000" cy="5032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dirty="0" smtClean="0"/>
              <a:t>10.2.A2</a:t>
            </a:r>
            <a:r>
              <a:rPr lang="en-US" sz="1500" dirty="0"/>
              <a:t> Completion and analysis of </a:t>
            </a:r>
            <a:r>
              <a:rPr lang="en-US" sz="1500" dirty="0" err="1"/>
              <a:t>Punnett</a:t>
            </a:r>
            <a:r>
              <a:rPr lang="en-US" sz="1500" dirty="0"/>
              <a:t> squares for </a:t>
            </a:r>
            <a:r>
              <a:rPr lang="en-US" sz="1500" dirty="0" err="1"/>
              <a:t>dihybrid</a:t>
            </a:r>
            <a:r>
              <a:rPr lang="en-US" sz="1500" dirty="0"/>
              <a:t> traits</a:t>
            </a:r>
            <a:r>
              <a:rPr lang="en-US" sz="1500" dirty="0" smtClean="0"/>
              <a:t>. AND </a:t>
            </a:r>
            <a:r>
              <a:rPr lang="en-US" sz="1500" dirty="0"/>
              <a:t>10.2.S1 Calculation of the predicted genotypic and phenotypic ratio of offspring of </a:t>
            </a:r>
            <a:r>
              <a:rPr lang="en-US" sz="1500" dirty="0" err="1"/>
              <a:t>dihybrid</a:t>
            </a:r>
            <a:r>
              <a:rPr lang="en-US" sz="1500" dirty="0"/>
              <a:t> crosses involving unlinked autosomal genes</a:t>
            </a:r>
            <a:r>
              <a:rPr lang="en-US" sz="1500" dirty="0" smtClean="0"/>
              <a:t>.</a:t>
            </a:r>
            <a:endParaRPr lang="en-US" sz="1500" dirty="0"/>
          </a:p>
        </p:txBody>
      </p:sp>
      <p:pic>
        <p:nvPicPr>
          <p:cNvPr id="30" name="Picture 2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4489" y="6538911"/>
            <a:ext cx="1384737" cy="331789"/>
          </a:xfrm>
          <a:prstGeom prst="rect">
            <a:avLst/>
          </a:prstGeom>
        </p:spPr>
      </p:pic>
    </p:spTree>
    <p:extLst>
      <p:ext uri="{BB962C8B-B14F-4D97-AF65-F5344CB8AC3E}">
        <p14:creationId xmlns:p14="http://schemas.microsoft.com/office/powerpoint/2010/main" val="40299875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30838</TotalTime>
  <Words>10809</Words>
  <Application>Microsoft Macintosh PowerPoint</Application>
  <PresentationFormat>On-screen Show (4:3)</PresentationFormat>
  <Paragraphs>2010</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IB DP Student Notes</vt:lpstr>
      <vt:lpstr>10.2 Inheritance (AHL)</vt:lpstr>
      <vt:lpstr>Understandings, Applications and Skills</vt:lpstr>
      <vt:lpstr>PowerPoint Presentation</vt:lpstr>
      <vt:lpstr>PowerPoint Presentation</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Dihybrid Crosses</vt:lpstr>
      <vt:lpstr>Sooty the Guinea Pig</vt:lpstr>
      <vt:lpstr>Sooty the Guinea Pig</vt:lpstr>
      <vt:lpstr>Sooty the Guinea Pig</vt:lpstr>
      <vt:lpstr>Sooty the Guinea Pig</vt:lpstr>
      <vt:lpstr>Sooty the Guinea Pig</vt:lpstr>
      <vt:lpstr>Sooty the Guinea Pig</vt:lpstr>
      <vt:lpstr>Sooty the Guinea Pig</vt:lpstr>
      <vt:lpstr>Sooty the Guinea Pig</vt:lpstr>
      <vt:lpstr>Sooty the Guinea Pig</vt:lpstr>
      <vt:lpstr>Sooty the Guinea Pig</vt:lpstr>
      <vt:lpstr>Sooty the Guinea Pig</vt:lpstr>
      <vt:lpstr>Sooty the Guinea Pig</vt:lpstr>
      <vt:lpstr>PowerPoint Presentation</vt:lpstr>
      <vt:lpstr>PowerPoint Presentation</vt:lpstr>
      <vt:lpstr>PowerPoint Presentation</vt:lpstr>
      <vt:lpstr>PowerPoint Presentation</vt:lpstr>
      <vt:lpstr>Autosomal Gene Linkage</vt:lpstr>
      <vt:lpstr>Linkage Groups</vt:lpstr>
      <vt:lpstr>Linkage Groups</vt:lpstr>
      <vt:lpstr>Linkage Groups</vt:lpstr>
      <vt:lpstr>Linkage Groups</vt:lpstr>
      <vt:lpstr>Linkage Groups</vt:lpstr>
      <vt:lpstr>Linkage Groups</vt:lpstr>
      <vt:lpstr>Recombination </vt:lpstr>
      <vt:lpstr>Recombination </vt:lpstr>
      <vt:lpstr>Recombination </vt:lpstr>
      <vt:lpstr>Recombination </vt:lpstr>
      <vt:lpstr>PowerPoint Presentation</vt:lpstr>
      <vt:lpstr>Gene Linkage  &amp; Recombination</vt:lpstr>
      <vt:lpstr>Gene Linkage  &amp; Recombination</vt:lpstr>
      <vt:lpstr>Gene Linkage  &amp; Recombination</vt:lpstr>
      <vt:lpstr>Gene Linkage  &amp; Recombination</vt:lpstr>
      <vt:lpstr>Gene Linkage  &amp; Recombination</vt:lpstr>
      <vt:lpstr>PowerPoint Presentation</vt:lpstr>
      <vt:lpstr>PowerPoint Presentation</vt:lpstr>
      <vt:lpstr>PowerPoint Presentation</vt:lpstr>
      <vt:lpstr>PowerPoint Presentation</vt:lpstr>
      <vt:lpstr>PowerPoint Presentation</vt:lpstr>
      <vt:lpstr>Polygenic Inheritance</vt:lpstr>
      <vt:lpstr>Polygenic Inheritance of Skin Colour</vt:lpstr>
      <vt:lpstr>Polygenic Inheritance of Skin Colour</vt:lpstr>
      <vt:lpstr>Polygenic Inheritance of Skin Colour</vt:lpstr>
      <vt:lpstr>Polygenic Inheritance of Skin Colour</vt:lpstr>
      <vt:lpstr>PowerPoint Presentation</vt:lpstr>
      <vt:lpstr>Polygenic Inheritance of Skin Colour</vt:lpstr>
      <vt:lpstr>Polygenic Inheritance of Skin Colour</vt:lpstr>
      <vt:lpstr>Polygenic Inheritance of Skin Colour</vt:lpstr>
      <vt:lpstr>Polygenic Inheritance of Skin Colour</vt:lpstr>
      <vt:lpstr>Global Evolution of Skin Colour</vt:lpstr>
      <vt:lpstr>Global Evolution of Skin Colour</vt:lpstr>
      <vt:lpstr>Polygenic Inheritance of Wheat Kernel Colour</vt:lpstr>
      <vt:lpstr>Polygenic Inheritance of Wheat Kernel Colour</vt:lpstr>
      <vt:lpstr>Polygenic Inheritance of Wheat Kernel Colour</vt:lpstr>
      <vt:lpstr>Mathematical Questions</vt:lpstr>
      <vt:lpstr>Mathematical Questions</vt:lpstr>
      <vt:lpstr>Mathematical Questions</vt:lpstr>
      <vt:lpstr>Mathematical Questions</vt:lpstr>
      <vt:lpstr>Bibliography / 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C P</cp:lastModifiedBy>
  <cp:revision>676</cp:revision>
  <dcterms:created xsi:type="dcterms:W3CDTF">2014-04-26T01:56:54Z</dcterms:created>
  <dcterms:modified xsi:type="dcterms:W3CDTF">2015-09-16T03:27:08Z</dcterms:modified>
</cp:coreProperties>
</file>