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60" r:id="rId2"/>
    <p:sldId id="395" r:id="rId3"/>
    <p:sldId id="505" r:id="rId4"/>
    <p:sldId id="520" r:id="rId5"/>
    <p:sldId id="550" r:id="rId6"/>
    <p:sldId id="552" r:id="rId7"/>
    <p:sldId id="553" r:id="rId8"/>
    <p:sldId id="554" r:id="rId9"/>
    <p:sldId id="551" r:id="rId10"/>
    <p:sldId id="555" r:id="rId11"/>
    <p:sldId id="562" r:id="rId12"/>
    <p:sldId id="569" r:id="rId13"/>
    <p:sldId id="568" r:id="rId14"/>
    <p:sldId id="556" r:id="rId15"/>
    <p:sldId id="567" r:id="rId16"/>
    <p:sldId id="561" r:id="rId17"/>
    <p:sldId id="516" r:id="rId18"/>
    <p:sldId id="560" r:id="rId19"/>
    <p:sldId id="558" r:id="rId20"/>
    <p:sldId id="570" r:id="rId21"/>
    <p:sldId id="559" r:id="rId22"/>
    <p:sldId id="571" r:id="rId23"/>
    <p:sldId id="574" r:id="rId24"/>
    <p:sldId id="579" r:id="rId25"/>
    <p:sldId id="580" r:id="rId26"/>
    <p:sldId id="581" r:id="rId27"/>
    <p:sldId id="582" r:id="rId28"/>
    <p:sldId id="583" r:id="rId29"/>
    <p:sldId id="584" r:id="rId30"/>
    <p:sldId id="585" r:id="rId31"/>
    <p:sldId id="586" r:id="rId32"/>
    <p:sldId id="511" r:id="rId33"/>
    <p:sldId id="530" r:id="rId34"/>
    <p:sldId id="587" r:id="rId35"/>
    <p:sldId id="577" r:id="rId36"/>
    <p:sldId id="578" r:id="rId37"/>
    <p:sldId id="549" r:id="rId38"/>
    <p:sldId id="26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95"/>
            <p14:sldId id="505"/>
            <p14:sldId id="520"/>
            <p14:sldId id="550"/>
            <p14:sldId id="552"/>
            <p14:sldId id="553"/>
            <p14:sldId id="554"/>
            <p14:sldId id="551"/>
            <p14:sldId id="555"/>
            <p14:sldId id="562"/>
            <p14:sldId id="569"/>
            <p14:sldId id="568"/>
            <p14:sldId id="556"/>
            <p14:sldId id="567"/>
            <p14:sldId id="561"/>
            <p14:sldId id="516"/>
            <p14:sldId id="560"/>
            <p14:sldId id="558"/>
            <p14:sldId id="570"/>
            <p14:sldId id="559"/>
            <p14:sldId id="571"/>
            <p14:sldId id="574"/>
            <p14:sldId id="579"/>
            <p14:sldId id="580"/>
            <p14:sldId id="581"/>
            <p14:sldId id="582"/>
            <p14:sldId id="583"/>
            <p14:sldId id="584"/>
            <p14:sldId id="585"/>
            <p14:sldId id="586"/>
            <p14:sldId id="511"/>
            <p14:sldId id="530"/>
            <p14:sldId id="587"/>
            <p14:sldId id="577"/>
            <p14:sldId id="578"/>
            <p14:sldId id="549"/>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88" autoAdjust="0"/>
    <p:restoredTop sz="99274" autoAdjust="0"/>
  </p:normalViewPr>
  <p:slideViewPr>
    <p:cSldViewPr snapToGrid="0" snapToObjects="1" showGuides="1">
      <p:cViewPr>
        <p:scale>
          <a:sx n="80" d="100"/>
          <a:sy n="80" d="100"/>
        </p:scale>
        <p:origin x="-1056" y="-648"/>
      </p:cViewPr>
      <p:guideLst>
        <p:guide orient="horz" pos="2934"/>
        <p:guide pos="2377"/>
      </p:guideLst>
    </p:cSldViewPr>
  </p:slideViewPr>
  <p:notesTextViewPr>
    <p:cViewPr>
      <p:scale>
        <a:sx n="100" d="100"/>
        <a:sy n="100" d="100"/>
      </p:scale>
      <p:origin x="0" y="0"/>
    </p:cViewPr>
  </p:notesTextViewPr>
  <p:sorterViewPr>
    <p:cViewPr>
      <p:scale>
        <a:sx n="66" d="100"/>
        <a:sy n="66" d="100"/>
      </p:scale>
      <p:origin x="0" y="228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02/09/15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oknowledgy.weebly.com/" TargetMode="External"/><Relationship Id="rId4" Type="http://schemas.openxmlformats.org/officeDocument/2006/relationships/hyperlink" Target="https://upload.wikimedia.org/wikipedia/commons/9/95/Coloured-family.jpg"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sers.rcn.com/jkimball.ma.ultranet/BiologyPages/C/Chiasmata013.jpg" TargetMode="External"/><Relationship Id="rId4" Type="http://schemas.openxmlformats.org/officeDocument/2006/relationships/image" Target="../media/image17.png"/><Relationship Id="rId5" Type="http://schemas.openxmlformats.org/officeDocument/2006/relationships/hyperlink" Target="http://nzetc.victoria.ac.nz/etexts/Bio13Tuat01/Bio13Tuat01_063a(h280).jpg" TargetMode="External"/><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users.rcn.com/jkimball.ma.ultranet/BiologyPages/C/Chiasmata013.jpg" TargetMode="External"/><Relationship Id="rId4" Type="http://schemas.openxmlformats.org/officeDocument/2006/relationships/image" Target="../media/image17.png"/><Relationship Id="rId5" Type="http://schemas.openxmlformats.org/officeDocument/2006/relationships/hyperlink" Target="http://nzetc.victoria.ac.nz/etexts/Bio13Tuat01/Bio13Tuat01_063a(h280).jpg" TargetMode="External"/><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hyperlink" Target="http://www.slideshare.net/gurustip/meiosis-ah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carolinabio" TargetMode="External"/><Relationship Id="rId4" Type="http://schemas.openxmlformats.org/officeDocument/2006/relationships/image" Target="../media/image22.png"/><Relationship Id="rId5" Type="http://schemas.openxmlformats.org/officeDocument/2006/relationships/hyperlink" Target="http://www.slideshare.net/gurustip/meiosis-ahl" TargetMode="External"/><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slideshare.net/gurustip/meiosis-ahl" TargetMode="External"/><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carolinabio" TargetMode="External"/><Relationship Id="rId4" Type="http://schemas.openxmlformats.org/officeDocument/2006/relationships/hyperlink" Target="http://www.slideshare.net/gurustip/meiosis-ahl" TargetMode="External"/><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carolinabio" TargetMode="External"/><Relationship Id="rId4" Type="http://schemas.openxmlformats.org/officeDocument/2006/relationships/hyperlink" Target="http://www.slideshare.net/gurustip/meiosis-ahl" TargetMode="External"/><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http://i-biology.net/" TargetMode="External"/><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hyperlink" Target="https://commons.wikimedia.org/wiki/File:Diagram_of_meiosis.sv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i-biology.net/"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i-biology.net/"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hyperlink" Target="http://i-biology.ne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sumanasinc.com/webcontent/animations/content/independentassortment.html" TargetMode="External"/><Relationship Id="rId4" Type="http://schemas.openxmlformats.org/officeDocument/2006/relationships/image" Target="../media/image37.png"/><Relationship Id="rId5" Type="http://schemas.openxmlformats.org/officeDocument/2006/relationships/hyperlink" Target="http://i-biology.net/" TargetMode="External"/><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hyperlink" Target="http://i-biology.net/" TargetMode="External"/><Relationship Id="rId6"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hyperlink" Target="http://www.sumanasinc.com/webcontent/animations/content/independentassortment.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nature.com/scitable/content/ne0000/ne0000/ne0000/ne0000/122977784/1_2.jpg" TargetMode="External"/><Relationship Id="rId4" Type="http://schemas.openxmlformats.org/officeDocument/2006/relationships/image" Target="../media/image41.png"/><Relationship Id="rId5" Type="http://schemas.openxmlformats.org/officeDocument/2006/relationships/hyperlink" Target="https://www.dnalc.org/view/15005-Thomas-Hunt-Morgan.html" TargetMode="External"/><Relationship Id="rId6" Type="http://schemas.openxmlformats.org/officeDocument/2006/relationships/image" Target="../media/image42.png"/><Relationship Id="rId7" Type="http://schemas.openxmlformats.org/officeDocument/2006/relationships/hyperlink" Target="https://geneticsandevolutionch10.files.wordpress.com/2015/01/kbtnk9dz-13672096431.jpg?w=672&amp;h=327" TargetMode="External"/><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i-biology.net/" TargetMode="External"/><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hyperlink" Target="http://commackibbio.blogspot.com/" TargetMode="External"/><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hyperlink" Target="http://ib.bioninja.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highered.mcgraw-hill.com/olcweb/cgi/pluginpop.cgi?it=swf::535::535::/sites/dl/free/0072437316/120074/bio19.swf::Stages%20of%20Meiosis" TargetMode="External"/><Relationship Id="rId5" Type="http://schemas.openxmlformats.org/officeDocument/2006/relationships/image" Target="../media/image4.png"/><Relationship Id="rId6" Type="http://schemas.openxmlformats.org/officeDocument/2006/relationships/hyperlink" Target="http://highered.mheducation.com/sites/dl/free/0072437316/120074/bio19.swf" TargetMode="External"/><Relationship Id="rId7" Type="http://schemas.openxmlformats.org/officeDocument/2006/relationships/hyperlink" Target="http://www.stolaf.edu/people/giannini/flashanimat/celldivision/meiosis.swf" TargetMode="External"/><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hyperlink" Target="http://www.biostudio.com/d_%20Meiosis.htm" TargetMode="External"/><Relationship Id="rId1" Type="http://schemas.openxmlformats.org/officeDocument/2006/relationships/slideLayout" Target="../slideLayouts/slideLayout6.xml"/><Relationship Id="rId2" Type="http://schemas.openxmlformats.org/officeDocument/2006/relationships/hyperlink" Target="http://www.sumanasinc.com/webcontent/animations/content/meiosi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i-biology.net/"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i-biology.net/"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i-biology.net/"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i-biology.net/" TargetMode="External"/><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www2.sunysuffolk.edu/gambier/micrographs/lateprophase3.htm" TargetMode="External"/><Relationship Id="rId5" Type="http://schemas.openxmlformats.org/officeDocument/2006/relationships/image" Target="../media/image14.png"/><Relationship Id="rId6" Type="http://schemas.openxmlformats.org/officeDocument/2006/relationships/hyperlink" Target="http://www.slideshare.net/gurustip/meiosis-ahl" TargetMode="External"/><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1946" y="0"/>
            <a:ext cx="10885712" cy="6857999"/>
          </a:xfrm>
          <a:prstGeom prst="rect">
            <a:avLst/>
          </a:prstGeom>
        </p:spPr>
      </p:pic>
      <p:sp>
        <p:nvSpPr>
          <p:cNvPr id="2" name="Title 1"/>
          <p:cNvSpPr>
            <a:spLocks noGrp="1"/>
          </p:cNvSpPr>
          <p:nvPr>
            <p:ph type="ctrTitle"/>
          </p:nvPr>
        </p:nvSpPr>
        <p:spPr>
          <a:xfrm>
            <a:off x="-3" y="1"/>
            <a:ext cx="3381377" cy="858648"/>
          </a:xfrm>
          <a:solidFill>
            <a:schemeClr val="accent1">
              <a:lumMod val="40000"/>
              <a:lumOff val="60000"/>
              <a:alpha val="78000"/>
            </a:schemeClr>
          </a:solidFill>
        </p:spPr>
        <p:txBody>
          <a:bodyPr>
            <a:normAutofit fontScale="90000"/>
          </a:bodyPr>
          <a:lstStyle/>
          <a:p>
            <a:r>
              <a:rPr lang="en-US" dirty="0" smtClean="0"/>
              <a:t>10.1 Meiosis (AHL)</a:t>
            </a:r>
            <a:endParaRPr lang="en-US" dirty="0"/>
          </a:p>
        </p:txBody>
      </p:sp>
      <p:sp>
        <p:nvSpPr>
          <p:cNvPr id="3" name="Subtitle 2"/>
          <p:cNvSpPr>
            <a:spLocks noGrp="1"/>
          </p:cNvSpPr>
          <p:nvPr>
            <p:ph type="subTitle" idx="1"/>
          </p:nvPr>
        </p:nvSpPr>
        <p:spPr>
          <a:xfrm>
            <a:off x="1952624" y="2454137"/>
            <a:ext cx="7191376" cy="707886"/>
          </a:xfrm>
          <a:solidFill>
            <a:schemeClr val="accent1">
              <a:lumMod val="40000"/>
              <a:lumOff val="60000"/>
              <a:alpha val="78000"/>
            </a:schemeClr>
          </a:solidFill>
        </p:spPr>
        <p:txBody>
          <a:bodyPr wrap="square">
            <a:spAutoFit/>
          </a:bodyPr>
          <a:lstStyle/>
          <a:p>
            <a:pPr algn="l"/>
            <a:r>
              <a:rPr lang="en-US" sz="2000" dirty="0">
                <a:solidFill>
                  <a:schemeClr val="tx1"/>
                </a:solidFill>
              </a:rPr>
              <a:t>Essential idea: Meiosis leads to independent assortment of chromosomes and unique composition of alleles in daughter cells.</a:t>
            </a:r>
          </a:p>
        </p:txBody>
      </p:sp>
      <p:sp>
        <p:nvSpPr>
          <p:cNvPr id="11" name="Rectangle 10"/>
          <p:cNvSpPr/>
          <p:nvPr/>
        </p:nvSpPr>
        <p:spPr>
          <a:xfrm>
            <a:off x="1" y="4811313"/>
            <a:ext cx="7143749" cy="830997"/>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600" dirty="0" smtClean="0"/>
              <a:t>The family portrait shows large amounts of variation within a family despite sharing a lot of genes. This shows the potential of crossing over and independent assortment to create near infinite variation in gametes and hence in offspring too.</a:t>
            </a:r>
            <a:endParaRPr lang="en-US" sz="1600" dirty="0">
              <a:effectLst/>
            </a:endParaRPr>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3"/>
              </a:rPr>
              <a:t>https</a:t>
            </a:r>
            <a:r>
              <a:rPr lang="en-US" u="sng" dirty="0">
                <a:hlinkClick r:id="rId3"/>
              </a:rPr>
              <a:t>://</a:t>
            </a:r>
            <a:r>
              <a:rPr lang="en-US" u="sng" dirty="0" smtClean="0">
                <a:hlinkClick r:id="rId3"/>
              </a:rPr>
              <a:t>bioknowledgy.weebly.com</a:t>
            </a:r>
            <a:r>
              <a:rPr lang="en-US" u="sng" dirty="0">
                <a:hlinkClick r:id="rId3"/>
              </a:rPr>
              <a:t>/</a:t>
            </a:r>
            <a:r>
              <a:rPr lang="en-US" dirty="0"/>
              <a:t> </a:t>
            </a:r>
            <a:endParaRPr lang="en-US" dirty="0" smtClean="0"/>
          </a:p>
        </p:txBody>
      </p:sp>
      <p:sp>
        <p:nvSpPr>
          <p:cNvPr id="4" name="Rectangle 3"/>
          <p:cNvSpPr/>
          <p:nvPr/>
        </p:nvSpPr>
        <p:spPr>
          <a:xfrm>
            <a:off x="-3" y="6581001"/>
            <a:ext cx="5058029" cy="276999"/>
          </a:xfrm>
          <a:prstGeom prst="rect">
            <a:avLst/>
          </a:prstGeom>
        </p:spPr>
        <p:txBody>
          <a:bodyPr wrap="square">
            <a:spAutoFit/>
          </a:bodyPr>
          <a:lstStyle/>
          <a:p>
            <a:r>
              <a:rPr lang="en-US" sz="1200" dirty="0">
                <a:hlinkClick r:id="rId4"/>
              </a:rPr>
              <a:t>https://upload.wikimedia.org/wikipedia/commons/9/95/Coloured-</a:t>
            </a:r>
            <a:r>
              <a:rPr lang="en-US" sz="1200" dirty="0" smtClean="0">
                <a:hlinkClick r:id="rId4"/>
              </a:rPr>
              <a:t>family.jpg</a:t>
            </a:r>
            <a:endParaRPr lang="en-US" sz="1200" dirty="0"/>
          </a:p>
        </p:txBody>
      </p:sp>
    </p:spTree>
    <p:extLst>
      <p:ext uri="{BB962C8B-B14F-4D97-AF65-F5344CB8AC3E}">
        <p14:creationId xmlns:p14="http://schemas.microsoft.com/office/powerpoint/2010/main" val="9543579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55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10.1.U2 Crossing over is the exchange of DNA material between non-sister homologous chromatids</a:t>
            </a:r>
            <a:r>
              <a:rPr lang="en-US" dirty="0" smtClean="0"/>
              <a:t>. AND </a:t>
            </a:r>
            <a:r>
              <a:rPr lang="en-US" dirty="0"/>
              <a:t>10.1.U4 </a:t>
            </a:r>
            <a:r>
              <a:rPr lang="en-US" dirty="0" err="1"/>
              <a:t>Chiasmata</a:t>
            </a:r>
            <a:r>
              <a:rPr lang="en-US" dirty="0"/>
              <a:t> formation between non-sister chromatids can result in an exchange of alleles. </a:t>
            </a:r>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
        <p:nvSpPr>
          <p:cNvPr id="7" name="TextBox 6"/>
          <p:cNvSpPr txBox="1"/>
          <p:nvPr/>
        </p:nvSpPr>
        <p:spPr>
          <a:xfrm>
            <a:off x="1" y="460375"/>
            <a:ext cx="7848600" cy="954107"/>
          </a:xfrm>
          <a:prstGeom prst="rect">
            <a:avLst/>
          </a:prstGeom>
          <a:noFill/>
        </p:spPr>
        <p:txBody>
          <a:bodyPr wrap="square" rtlCol="0">
            <a:spAutoFit/>
          </a:bodyPr>
          <a:lstStyle/>
          <a:p>
            <a:r>
              <a:rPr lang="en-US" sz="2800" b="1" dirty="0" smtClean="0"/>
              <a:t>The homologous pair associates during </a:t>
            </a:r>
            <a:r>
              <a:rPr lang="en-US" sz="2800" b="1" dirty="0" smtClean="0">
                <a:solidFill>
                  <a:schemeClr val="accent1"/>
                </a:solidFill>
              </a:rPr>
              <a:t>prophase I</a:t>
            </a:r>
            <a:r>
              <a:rPr lang="en-US" sz="2800" b="1" dirty="0" smtClean="0"/>
              <a:t>, through </a:t>
            </a:r>
            <a:r>
              <a:rPr lang="en-US" sz="2800" b="1" dirty="0" smtClean="0">
                <a:solidFill>
                  <a:schemeClr val="accent6"/>
                </a:solidFill>
              </a:rPr>
              <a:t>synapsis</a:t>
            </a:r>
            <a:r>
              <a:rPr lang="en-US" sz="2800" b="1" dirty="0" smtClean="0"/>
              <a:t>… </a:t>
            </a:r>
            <a:endParaRPr lang="en-US" sz="2800" b="1" dirty="0"/>
          </a:p>
        </p:txBody>
      </p:sp>
      <p:grpSp>
        <p:nvGrpSpPr>
          <p:cNvPr id="8" name="Group 7"/>
          <p:cNvGrpSpPr/>
          <p:nvPr/>
        </p:nvGrpSpPr>
        <p:grpSpPr>
          <a:xfrm rot="518916">
            <a:off x="4234758" y="1620574"/>
            <a:ext cx="764133" cy="4085515"/>
            <a:chOff x="6390964" y="1614415"/>
            <a:chExt cx="764133" cy="4085515"/>
          </a:xfrm>
        </p:grpSpPr>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0289">
              <a:off x="6390964" y="1680380"/>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0289">
              <a:off x="6802672" y="1614415"/>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rot="21008847">
              <a:off x="6420965" y="3254156"/>
              <a:ext cx="590815" cy="63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20851376">
            <a:off x="3401770" y="1602822"/>
            <a:ext cx="767182" cy="4124325"/>
            <a:chOff x="2620687" y="1103815"/>
            <a:chExt cx="767182" cy="4124325"/>
          </a:xfrm>
        </p:grpSpPr>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0071">
              <a:off x="2620687" y="11038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0071">
              <a:off x="2987819" y="11800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rot="644160">
              <a:off x="2817165" y="2752031"/>
              <a:ext cx="550150" cy="64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2604910" y="6052841"/>
            <a:ext cx="3243695" cy="523220"/>
          </a:xfrm>
          <a:prstGeom prst="rect">
            <a:avLst/>
          </a:prstGeom>
          <a:noFill/>
        </p:spPr>
        <p:txBody>
          <a:bodyPr wrap="square" rtlCol="0">
            <a:spAutoFit/>
          </a:bodyPr>
          <a:lstStyle/>
          <a:p>
            <a:r>
              <a:rPr lang="en-US" sz="2800" b="1" dirty="0" smtClean="0"/>
              <a:t>…making a </a:t>
            </a:r>
            <a:r>
              <a:rPr lang="en-US" sz="2800" b="1" dirty="0" smtClean="0">
                <a:solidFill>
                  <a:schemeClr val="accent5"/>
                </a:solidFill>
              </a:rPr>
              <a:t>bivalent</a:t>
            </a:r>
            <a:r>
              <a:rPr lang="en-US" sz="2800" b="1" dirty="0" smtClean="0"/>
              <a:t>. </a:t>
            </a:r>
            <a:endParaRPr lang="en-US" sz="2800" b="1" dirty="0"/>
          </a:p>
        </p:txBody>
      </p:sp>
      <p:sp>
        <p:nvSpPr>
          <p:cNvPr id="2" name="Right Brace 1"/>
          <p:cNvSpPr/>
          <p:nvPr/>
        </p:nvSpPr>
        <p:spPr>
          <a:xfrm rot="5400000">
            <a:off x="4040342" y="5118044"/>
            <a:ext cx="360284" cy="150931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04356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55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10.1.U2 Crossing over is the exchange of DNA material between non-sister homologous chromatids</a:t>
            </a:r>
            <a:r>
              <a:rPr lang="en-US" dirty="0" smtClean="0"/>
              <a:t>. AND </a:t>
            </a:r>
            <a:r>
              <a:rPr lang="en-US" dirty="0"/>
              <a:t>10.1.U4 </a:t>
            </a:r>
            <a:r>
              <a:rPr lang="en-US" dirty="0" err="1"/>
              <a:t>Chiasmata</a:t>
            </a:r>
            <a:r>
              <a:rPr lang="en-US" dirty="0"/>
              <a:t> formation between non-sister chromatids can result in an exchange of alleles. </a:t>
            </a:r>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
        <p:nvSpPr>
          <p:cNvPr id="13" name="TextBox 12"/>
          <p:cNvSpPr txBox="1"/>
          <p:nvPr/>
        </p:nvSpPr>
        <p:spPr>
          <a:xfrm>
            <a:off x="1" y="456582"/>
            <a:ext cx="7848600" cy="954107"/>
          </a:xfrm>
          <a:prstGeom prst="rect">
            <a:avLst/>
          </a:prstGeom>
          <a:noFill/>
        </p:spPr>
        <p:txBody>
          <a:bodyPr wrap="square" rtlCol="0">
            <a:spAutoFit/>
          </a:bodyPr>
          <a:lstStyle/>
          <a:p>
            <a:r>
              <a:rPr lang="en-US" sz="2800" b="1" dirty="0" smtClean="0">
                <a:solidFill>
                  <a:schemeClr val="accent6"/>
                </a:solidFill>
              </a:rPr>
              <a:t>Crossing-over</a:t>
            </a:r>
            <a:r>
              <a:rPr lang="en-US" sz="2800" b="1" dirty="0" smtClean="0"/>
              <a:t> might take place between </a:t>
            </a:r>
            <a:r>
              <a:rPr lang="en-US" sz="2800" b="1" dirty="0" smtClean="0">
                <a:solidFill>
                  <a:schemeClr val="accent3"/>
                </a:solidFill>
              </a:rPr>
              <a:t>non-sister chromatids</a:t>
            </a:r>
            <a:r>
              <a:rPr lang="en-US" sz="2800" b="1" dirty="0" smtClean="0"/>
              <a:t>  in prophase I…</a:t>
            </a:r>
            <a:endParaRPr lang="en-US" sz="2800" b="1" dirty="0"/>
          </a:p>
        </p:txBody>
      </p:sp>
      <p:sp>
        <p:nvSpPr>
          <p:cNvPr id="21" name="TextBox 20"/>
          <p:cNvSpPr txBox="1"/>
          <p:nvPr/>
        </p:nvSpPr>
        <p:spPr>
          <a:xfrm>
            <a:off x="1652430" y="6049048"/>
            <a:ext cx="5872550" cy="523220"/>
          </a:xfrm>
          <a:prstGeom prst="rect">
            <a:avLst/>
          </a:prstGeom>
          <a:noFill/>
        </p:spPr>
        <p:txBody>
          <a:bodyPr wrap="square" rtlCol="0">
            <a:spAutoFit/>
          </a:bodyPr>
          <a:lstStyle/>
          <a:p>
            <a:r>
              <a:rPr lang="en-US" sz="2800" b="1" dirty="0" smtClean="0"/>
              <a:t>…leading to </a:t>
            </a:r>
            <a:r>
              <a:rPr lang="en-US" sz="2800" b="1" dirty="0" smtClean="0">
                <a:solidFill>
                  <a:schemeClr val="accent4"/>
                </a:solidFill>
              </a:rPr>
              <a:t>recombination</a:t>
            </a:r>
            <a:r>
              <a:rPr lang="en-US" sz="2800" b="1" dirty="0" smtClean="0"/>
              <a:t> of </a:t>
            </a:r>
            <a:r>
              <a:rPr lang="en-US" sz="2800" b="1" i="1" dirty="0" smtClean="0"/>
              <a:t>alleles</a:t>
            </a:r>
            <a:r>
              <a:rPr lang="en-US" sz="2800" b="1" dirty="0" smtClean="0"/>
              <a:t>.</a:t>
            </a:r>
            <a:endParaRPr lang="en-US" sz="2800" b="1" dirty="0"/>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644" y="1599582"/>
            <a:ext cx="1686223" cy="408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ight Brace 22"/>
          <p:cNvSpPr/>
          <p:nvPr/>
        </p:nvSpPr>
        <p:spPr>
          <a:xfrm rot="5400000">
            <a:off x="4028630" y="5489803"/>
            <a:ext cx="356490" cy="76200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flipV="1">
            <a:off x="4270530" y="4670300"/>
            <a:ext cx="1870873" cy="1060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141403" y="4070135"/>
            <a:ext cx="2890213" cy="1200329"/>
          </a:xfrm>
          <a:prstGeom prst="rect">
            <a:avLst/>
          </a:prstGeom>
        </p:spPr>
        <p:txBody>
          <a:bodyPr wrap="square">
            <a:spAutoFit/>
          </a:bodyPr>
          <a:lstStyle/>
          <a:p>
            <a:r>
              <a:rPr lang="en-US" dirty="0" smtClean="0"/>
              <a:t>The point of </a:t>
            </a:r>
            <a:r>
              <a:rPr lang="en-US" b="1" dirty="0" smtClean="0">
                <a:solidFill>
                  <a:schemeClr val="accent6">
                    <a:lumMod val="75000"/>
                  </a:schemeClr>
                </a:solidFill>
              </a:rPr>
              <a:t>crossing</a:t>
            </a:r>
            <a:r>
              <a:rPr lang="en-US" b="1" dirty="0">
                <a:solidFill>
                  <a:schemeClr val="accent6">
                    <a:lumMod val="75000"/>
                  </a:schemeClr>
                </a:solidFill>
              </a:rPr>
              <a:t>-over</a:t>
            </a:r>
            <a:r>
              <a:rPr lang="en-US" dirty="0"/>
              <a:t> between </a:t>
            </a:r>
            <a:r>
              <a:rPr lang="en-US" b="1" dirty="0">
                <a:solidFill>
                  <a:schemeClr val="accent3">
                    <a:lumMod val="50000"/>
                  </a:schemeClr>
                </a:solidFill>
              </a:rPr>
              <a:t>non-sister chromatids</a:t>
            </a:r>
            <a:r>
              <a:rPr lang="en-US" dirty="0"/>
              <a:t> </a:t>
            </a:r>
            <a:r>
              <a:rPr lang="en-US" dirty="0" smtClean="0"/>
              <a:t>is called </a:t>
            </a:r>
            <a:r>
              <a:rPr lang="en-US" dirty="0"/>
              <a:t>the </a:t>
            </a:r>
            <a:r>
              <a:rPr lang="en-US" b="1" dirty="0" err="1" smtClean="0">
                <a:solidFill>
                  <a:srgbClr val="000090"/>
                </a:solidFill>
              </a:rPr>
              <a:t>chiasma</a:t>
            </a:r>
            <a:r>
              <a:rPr lang="en-US" dirty="0" smtClean="0"/>
              <a:t> (pl. </a:t>
            </a:r>
            <a:r>
              <a:rPr lang="en-US" b="1" dirty="0" err="1" smtClean="0">
                <a:solidFill>
                  <a:srgbClr val="000090"/>
                </a:solidFill>
              </a:rPr>
              <a:t>chiasmata</a:t>
            </a:r>
            <a:r>
              <a:rPr lang="en-US" dirty="0" smtClean="0"/>
              <a:t>).</a:t>
            </a:r>
            <a:endParaRPr lang="en-US" dirty="0"/>
          </a:p>
        </p:txBody>
      </p:sp>
    </p:spTree>
    <p:extLst>
      <p:ext uri="{BB962C8B-B14F-4D97-AF65-F5344CB8AC3E}">
        <p14:creationId xmlns:p14="http://schemas.microsoft.com/office/powerpoint/2010/main" val="41007443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55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10.1.U2 Crossing over is the exchange of DNA material between non-sister homologous chromatids</a:t>
            </a:r>
            <a:r>
              <a:rPr lang="en-US" dirty="0" smtClean="0"/>
              <a:t>. AND </a:t>
            </a:r>
            <a:r>
              <a:rPr lang="en-US" dirty="0"/>
              <a:t>10.1.U4 </a:t>
            </a:r>
            <a:r>
              <a:rPr lang="en-US" dirty="0" err="1"/>
              <a:t>Chiasmata</a:t>
            </a:r>
            <a:r>
              <a:rPr lang="en-US" dirty="0"/>
              <a:t> formation between non-sister chromatids can result in an exchange of alleles. </a:t>
            </a:r>
          </a:p>
        </p:txBody>
      </p:sp>
      <p:pic>
        <p:nvPicPr>
          <p:cNvPr id="2" name="Picture 1"/>
          <p:cNvPicPr>
            <a:picLocks noChangeAspect="1"/>
          </p:cNvPicPr>
          <p:nvPr/>
        </p:nvPicPr>
        <p:blipFill>
          <a:blip r:embed="rId2"/>
          <a:stretch>
            <a:fillRect/>
          </a:stretch>
        </p:blipFill>
        <p:spPr>
          <a:xfrm>
            <a:off x="4591050" y="2416175"/>
            <a:ext cx="4025900" cy="1803400"/>
          </a:xfrm>
          <a:prstGeom prst="rect">
            <a:avLst/>
          </a:prstGeom>
        </p:spPr>
      </p:pic>
      <p:sp>
        <p:nvSpPr>
          <p:cNvPr id="3" name="Rectangle 2"/>
          <p:cNvSpPr/>
          <p:nvPr/>
        </p:nvSpPr>
        <p:spPr>
          <a:xfrm>
            <a:off x="2924175" y="6307345"/>
            <a:ext cx="6219825" cy="276999"/>
          </a:xfrm>
          <a:prstGeom prst="rect">
            <a:avLst/>
          </a:prstGeom>
        </p:spPr>
        <p:txBody>
          <a:bodyPr wrap="square">
            <a:spAutoFit/>
          </a:bodyPr>
          <a:lstStyle/>
          <a:p>
            <a:pPr algn="r"/>
            <a:r>
              <a:rPr lang="en-US" sz="1200" dirty="0">
                <a:hlinkClick r:id="rId3"/>
              </a:rPr>
              <a:t>http://users.rcn.com/jkimball.ma.ultranet/BiologyPages/C/Chiasmata013.</a:t>
            </a:r>
            <a:r>
              <a:rPr lang="en-US" sz="1200" dirty="0" smtClean="0">
                <a:hlinkClick r:id="rId3"/>
              </a:rPr>
              <a:t>jpg</a:t>
            </a:r>
            <a:endParaRPr lang="en-US" sz="1200" dirty="0"/>
          </a:p>
        </p:txBody>
      </p:sp>
      <p:sp>
        <p:nvSpPr>
          <p:cNvPr id="6" name="TextBox 5"/>
          <p:cNvSpPr txBox="1"/>
          <p:nvPr/>
        </p:nvSpPr>
        <p:spPr>
          <a:xfrm>
            <a:off x="1" y="456582"/>
            <a:ext cx="7604124" cy="954107"/>
          </a:xfrm>
          <a:prstGeom prst="rect">
            <a:avLst/>
          </a:prstGeom>
          <a:noFill/>
        </p:spPr>
        <p:txBody>
          <a:bodyPr wrap="square" rtlCol="0">
            <a:spAutoFit/>
          </a:bodyPr>
          <a:lstStyle/>
          <a:p>
            <a:r>
              <a:rPr lang="en-US" sz="2800" b="1" dirty="0" smtClean="0"/>
              <a:t>The formation of </a:t>
            </a:r>
            <a:r>
              <a:rPr lang="en-US" sz="2800" b="1" dirty="0" err="1" smtClean="0">
                <a:solidFill>
                  <a:srgbClr val="000090"/>
                </a:solidFill>
              </a:rPr>
              <a:t>chiasma</a:t>
            </a:r>
            <a:r>
              <a:rPr lang="en-US" sz="2800" b="1" dirty="0" smtClean="0">
                <a:solidFill>
                  <a:srgbClr val="000090"/>
                </a:solidFill>
              </a:rPr>
              <a:t> </a:t>
            </a:r>
            <a:r>
              <a:rPr lang="en-US" sz="2800" b="1" dirty="0" smtClean="0"/>
              <a:t>is common and</a:t>
            </a:r>
          </a:p>
          <a:p>
            <a:r>
              <a:rPr lang="en-US" sz="2800" b="1" dirty="0" smtClean="0"/>
              <a:t>is thought to be essential for meiosis</a:t>
            </a:r>
            <a:endParaRPr lang="en-US" sz="2800" b="1" dirty="0"/>
          </a:p>
        </p:txBody>
      </p:sp>
      <p:sp>
        <p:nvSpPr>
          <p:cNvPr id="7" name="Rectangle 6"/>
          <p:cNvSpPr/>
          <p:nvPr/>
        </p:nvSpPr>
        <p:spPr>
          <a:xfrm>
            <a:off x="172403" y="1797411"/>
            <a:ext cx="6542722" cy="369332"/>
          </a:xfrm>
          <a:prstGeom prst="rect">
            <a:avLst/>
          </a:prstGeom>
        </p:spPr>
        <p:txBody>
          <a:bodyPr wrap="square">
            <a:spAutoFit/>
          </a:bodyPr>
          <a:lstStyle/>
          <a:p>
            <a:r>
              <a:rPr lang="en-US" dirty="0" smtClean="0"/>
              <a:t>How many </a:t>
            </a:r>
            <a:r>
              <a:rPr lang="en-US" b="1" dirty="0" err="1" smtClean="0">
                <a:solidFill>
                  <a:srgbClr val="000090"/>
                </a:solidFill>
              </a:rPr>
              <a:t>chiasma</a:t>
            </a:r>
            <a:r>
              <a:rPr lang="en-US" dirty="0" smtClean="0"/>
              <a:t> can you identify in the micrographs?</a:t>
            </a:r>
            <a:endParaRPr lang="en-US" dirty="0"/>
          </a:p>
        </p:txBody>
      </p:sp>
      <p:sp>
        <p:nvSpPr>
          <p:cNvPr id="4" name="Oval 3"/>
          <p:cNvSpPr/>
          <p:nvPr/>
        </p:nvSpPr>
        <p:spPr>
          <a:xfrm>
            <a:off x="4424362" y="2345242"/>
            <a:ext cx="523875" cy="389513"/>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dirty="0"/>
              <a:t>b</a:t>
            </a:r>
            <a:r>
              <a:rPr lang="en-US" dirty="0" smtClean="0"/>
              <a:t>.</a:t>
            </a:r>
            <a:endParaRPr lang="en-US" dirty="0"/>
          </a:p>
        </p:txBody>
      </p:sp>
      <p:sp>
        <p:nvSpPr>
          <p:cNvPr id="9" name="Rectangle 8"/>
          <p:cNvSpPr/>
          <p:nvPr/>
        </p:nvSpPr>
        <p:spPr>
          <a:xfrm>
            <a:off x="5770562" y="925913"/>
            <a:ext cx="3373438" cy="784830"/>
          </a:xfrm>
          <a:prstGeom prst="rect">
            <a:avLst/>
          </a:prstGeom>
        </p:spPr>
        <p:txBody>
          <a:bodyPr wrap="square">
            <a:spAutoFit/>
          </a:bodyPr>
          <a:lstStyle/>
          <a:p>
            <a:r>
              <a:rPr lang="en-US" sz="1500" i="1" dirty="0" smtClean="0"/>
              <a:t>In humans the average number of </a:t>
            </a:r>
            <a:r>
              <a:rPr lang="en-US" sz="1500" i="1" dirty="0" err="1" smtClean="0"/>
              <a:t>chiasmata</a:t>
            </a:r>
            <a:r>
              <a:rPr lang="en-US" sz="1500" i="1" dirty="0" smtClean="0"/>
              <a:t> per bivalent (tetrad) is just over two.</a:t>
            </a:r>
            <a:endParaRPr lang="en-US" sz="1500" i="1" dirty="0"/>
          </a:p>
        </p:txBody>
      </p:sp>
      <p:pic>
        <p:nvPicPr>
          <p:cNvPr id="5" name="Picture 4"/>
          <p:cNvPicPr>
            <a:picLocks noChangeAspect="1"/>
          </p:cNvPicPr>
          <p:nvPr/>
        </p:nvPicPr>
        <p:blipFill>
          <a:blip r:embed="rId4"/>
          <a:stretch>
            <a:fillRect/>
          </a:stretch>
        </p:blipFill>
        <p:spPr>
          <a:xfrm>
            <a:off x="172403" y="2345242"/>
            <a:ext cx="4076700" cy="2311400"/>
          </a:xfrm>
          <a:prstGeom prst="rect">
            <a:avLst/>
          </a:prstGeom>
        </p:spPr>
      </p:pic>
      <p:sp>
        <p:nvSpPr>
          <p:cNvPr id="8" name="Rectangle 7"/>
          <p:cNvSpPr/>
          <p:nvPr/>
        </p:nvSpPr>
        <p:spPr>
          <a:xfrm>
            <a:off x="3048000" y="6584344"/>
            <a:ext cx="6095999" cy="276999"/>
          </a:xfrm>
          <a:prstGeom prst="rect">
            <a:avLst/>
          </a:prstGeom>
        </p:spPr>
        <p:txBody>
          <a:bodyPr wrap="square">
            <a:spAutoFit/>
          </a:bodyPr>
          <a:lstStyle/>
          <a:p>
            <a:pPr algn="r"/>
            <a:r>
              <a:rPr lang="en-US" sz="1200" dirty="0">
                <a:hlinkClick r:id="rId5"/>
              </a:rPr>
              <a:t>http://nzetc.victoria.ac.nz/etexts/Bio13Tuat01/Bio13Tuat01_063a(h280).</a:t>
            </a:r>
            <a:r>
              <a:rPr lang="en-US" sz="1200" dirty="0" smtClean="0">
                <a:hlinkClick r:id="rId5"/>
              </a:rPr>
              <a:t>jpg</a:t>
            </a:r>
            <a:endParaRPr lang="en-US" sz="1200" dirty="0"/>
          </a:p>
        </p:txBody>
      </p:sp>
      <p:sp>
        <p:nvSpPr>
          <p:cNvPr id="13" name="Oval 12"/>
          <p:cNvSpPr/>
          <p:nvPr/>
        </p:nvSpPr>
        <p:spPr>
          <a:xfrm>
            <a:off x="220028" y="2302885"/>
            <a:ext cx="523875" cy="389513"/>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dirty="0" smtClean="0"/>
              <a:t>a.</a:t>
            </a:r>
            <a:endParaRPr lang="en-US" dirty="0"/>
          </a:p>
        </p:txBody>
      </p:sp>
      <p:sp>
        <p:nvSpPr>
          <p:cNvPr id="30" name="TextBox 29"/>
          <p:cNvSpPr txBox="1"/>
          <p:nvPr/>
        </p:nvSpPr>
        <p:spPr>
          <a:xfrm>
            <a:off x="381001" y="4774168"/>
            <a:ext cx="8413750" cy="646331"/>
          </a:xfrm>
          <a:prstGeom prst="rect">
            <a:avLst/>
          </a:prstGeom>
          <a:noFill/>
        </p:spPr>
        <p:txBody>
          <a:bodyPr wrap="square" rtlCol="0">
            <a:spAutoFit/>
          </a:bodyPr>
          <a:lstStyle/>
          <a:p>
            <a:r>
              <a:rPr lang="en-US" b="1" dirty="0" err="1" smtClean="0">
                <a:solidFill>
                  <a:srgbClr val="000090"/>
                </a:solidFill>
              </a:rPr>
              <a:t>Chiasma</a:t>
            </a:r>
            <a:r>
              <a:rPr lang="en-US" dirty="0" smtClean="0">
                <a:solidFill>
                  <a:srgbClr val="000090"/>
                </a:solidFill>
              </a:rPr>
              <a:t> </a:t>
            </a:r>
            <a:r>
              <a:rPr lang="en-US" dirty="0" smtClean="0"/>
              <a:t>occur </a:t>
            </a:r>
            <a:r>
              <a:rPr lang="en-US" b="1" dirty="0" smtClean="0"/>
              <a:t>between</a:t>
            </a:r>
            <a:r>
              <a:rPr lang="en-US" dirty="0" smtClean="0"/>
              <a:t> the sister chromatids and therefore should be appear the the </a:t>
            </a:r>
            <a:r>
              <a:rPr lang="en-US" b="1" dirty="0" smtClean="0"/>
              <a:t>central space</a:t>
            </a:r>
            <a:r>
              <a:rPr lang="en-US" dirty="0" smtClean="0"/>
              <a:t>.</a:t>
            </a:r>
            <a:endParaRPr lang="en-US" dirty="0"/>
          </a:p>
        </p:txBody>
      </p:sp>
    </p:spTree>
    <p:extLst>
      <p:ext uri="{BB962C8B-B14F-4D97-AF65-F5344CB8AC3E}">
        <p14:creationId xmlns:p14="http://schemas.microsoft.com/office/powerpoint/2010/main" val="14110607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55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10.1.U2 Crossing over is the exchange of DNA material between non-sister homologous chromatids</a:t>
            </a:r>
            <a:r>
              <a:rPr lang="en-US" dirty="0" smtClean="0"/>
              <a:t>. AND </a:t>
            </a:r>
            <a:r>
              <a:rPr lang="en-US" dirty="0"/>
              <a:t>10.1.U4 </a:t>
            </a:r>
            <a:r>
              <a:rPr lang="en-US" dirty="0" err="1"/>
              <a:t>Chiasmata</a:t>
            </a:r>
            <a:r>
              <a:rPr lang="en-US" dirty="0"/>
              <a:t> formation between non-sister chromatids can result in an exchange of alleles. </a:t>
            </a:r>
          </a:p>
        </p:txBody>
      </p:sp>
      <p:pic>
        <p:nvPicPr>
          <p:cNvPr id="2" name="Picture 1"/>
          <p:cNvPicPr>
            <a:picLocks noChangeAspect="1"/>
          </p:cNvPicPr>
          <p:nvPr/>
        </p:nvPicPr>
        <p:blipFill>
          <a:blip r:embed="rId2"/>
          <a:stretch>
            <a:fillRect/>
          </a:stretch>
        </p:blipFill>
        <p:spPr>
          <a:xfrm>
            <a:off x="4591050" y="2416175"/>
            <a:ext cx="4025900" cy="1803400"/>
          </a:xfrm>
          <a:prstGeom prst="rect">
            <a:avLst/>
          </a:prstGeom>
        </p:spPr>
      </p:pic>
      <p:sp>
        <p:nvSpPr>
          <p:cNvPr id="3" name="Rectangle 2"/>
          <p:cNvSpPr/>
          <p:nvPr/>
        </p:nvSpPr>
        <p:spPr>
          <a:xfrm>
            <a:off x="2924175" y="6307345"/>
            <a:ext cx="6219825" cy="276999"/>
          </a:xfrm>
          <a:prstGeom prst="rect">
            <a:avLst/>
          </a:prstGeom>
        </p:spPr>
        <p:txBody>
          <a:bodyPr wrap="square">
            <a:spAutoFit/>
          </a:bodyPr>
          <a:lstStyle/>
          <a:p>
            <a:pPr algn="r"/>
            <a:r>
              <a:rPr lang="en-US" sz="1200" dirty="0">
                <a:hlinkClick r:id="rId3"/>
              </a:rPr>
              <a:t>http://users.rcn.com/jkimball.ma.ultranet/BiologyPages/C/Chiasmata013.</a:t>
            </a:r>
            <a:r>
              <a:rPr lang="en-US" sz="1200" dirty="0" smtClean="0">
                <a:hlinkClick r:id="rId3"/>
              </a:rPr>
              <a:t>jpg</a:t>
            </a:r>
            <a:endParaRPr lang="en-US" sz="1200" dirty="0"/>
          </a:p>
        </p:txBody>
      </p:sp>
      <p:sp>
        <p:nvSpPr>
          <p:cNvPr id="6" name="TextBox 5"/>
          <p:cNvSpPr txBox="1"/>
          <p:nvPr/>
        </p:nvSpPr>
        <p:spPr>
          <a:xfrm>
            <a:off x="1" y="456582"/>
            <a:ext cx="7604124" cy="954107"/>
          </a:xfrm>
          <a:prstGeom prst="rect">
            <a:avLst/>
          </a:prstGeom>
          <a:noFill/>
        </p:spPr>
        <p:txBody>
          <a:bodyPr wrap="square" rtlCol="0">
            <a:spAutoFit/>
          </a:bodyPr>
          <a:lstStyle/>
          <a:p>
            <a:r>
              <a:rPr lang="en-US" sz="2800" b="1" dirty="0" smtClean="0"/>
              <a:t>The formation of </a:t>
            </a:r>
            <a:r>
              <a:rPr lang="en-US" sz="2800" b="1" dirty="0" err="1" smtClean="0">
                <a:solidFill>
                  <a:srgbClr val="000090"/>
                </a:solidFill>
              </a:rPr>
              <a:t>chiasma</a:t>
            </a:r>
            <a:r>
              <a:rPr lang="en-US" sz="2800" b="1" dirty="0" smtClean="0">
                <a:solidFill>
                  <a:srgbClr val="000090"/>
                </a:solidFill>
              </a:rPr>
              <a:t> </a:t>
            </a:r>
            <a:r>
              <a:rPr lang="en-US" sz="2800" b="1" dirty="0" smtClean="0"/>
              <a:t>is common and</a:t>
            </a:r>
          </a:p>
          <a:p>
            <a:r>
              <a:rPr lang="en-US" sz="2800" b="1" dirty="0" smtClean="0"/>
              <a:t>is thought to be essential for meiosis</a:t>
            </a:r>
            <a:endParaRPr lang="en-US" sz="2800" b="1" dirty="0"/>
          </a:p>
        </p:txBody>
      </p:sp>
      <p:sp>
        <p:nvSpPr>
          <p:cNvPr id="7" name="Rectangle 6"/>
          <p:cNvSpPr/>
          <p:nvPr/>
        </p:nvSpPr>
        <p:spPr>
          <a:xfrm>
            <a:off x="172403" y="1797411"/>
            <a:ext cx="6542722" cy="369332"/>
          </a:xfrm>
          <a:prstGeom prst="rect">
            <a:avLst/>
          </a:prstGeom>
        </p:spPr>
        <p:txBody>
          <a:bodyPr wrap="square">
            <a:spAutoFit/>
          </a:bodyPr>
          <a:lstStyle/>
          <a:p>
            <a:r>
              <a:rPr lang="en-US" dirty="0" smtClean="0"/>
              <a:t>How many </a:t>
            </a:r>
            <a:r>
              <a:rPr lang="en-US" b="1" dirty="0" err="1" smtClean="0">
                <a:solidFill>
                  <a:srgbClr val="000090"/>
                </a:solidFill>
              </a:rPr>
              <a:t>chiasma</a:t>
            </a:r>
            <a:r>
              <a:rPr lang="en-US" dirty="0" smtClean="0"/>
              <a:t> can you identify in the micrographs?</a:t>
            </a:r>
            <a:endParaRPr lang="en-US" dirty="0"/>
          </a:p>
        </p:txBody>
      </p:sp>
      <p:sp>
        <p:nvSpPr>
          <p:cNvPr id="4" name="Oval 3"/>
          <p:cNvSpPr/>
          <p:nvPr/>
        </p:nvSpPr>
        <p:spPr>
          <a:xfrm>
            <a:off x="4424362" y="2345242"/>
            <a:ext cx="523875" cy="389513"/>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dirty="0"/>
              <a:t>b</a:t>
            </a:r>
            <a:r>
              <a:rPr lang="en-US" dirty="0" smtClean="0"/>
              <a:t>.</a:t>
            </a:r>
            <a:endParaRPr lang="en-US" dirty="0"/>
          </a:p>
        </p:txBody>
      </p:sp>
      <p:sp>
        <p:nvSpPr>
          <p:cNvPr id="9" name="Rectangle 8"/>
          <p:cNvSpPr/>
          <p:nvPr/>
        </p:nvSpPr>
        <p:spPr>
          <a:xfrm>
            <a:off x="5770562" y="925913"/>
            <a:ext cx="3373438" cy="784830"/>
          </a:xfrm>
          <a:prstGeom prst="rect">
            <a:avLst/>
          </a:prstGeom>
        </p:spPr>
        <p:txBody>
          <a:bodyPr wrap="square">
            <a:spAutoFit/>
          </a:bodyPr>
          <a:lstStyle/>
          <a:p>
            <a:r>
              <a:rPr lang="en-US" sz="1500" i="1" dirty="0" smtClean="0"/>
              <a:t>In humans the average number of </a:t>
            </a:r>
            <a:r>
              <a:rPr lang="en-US" sz="1500" i="1" dirty="0" err="1" smtClean="0"/>
              <a:t>chiasmata</a:t>
            </a:r>
            <a:r>
              <a:rPr lang="en-US" sz="1500" i="1" dirty="0" smtClean="0"/>
              <a:t> per bivalent (tetrad) is just over two.</a:t>
            </a:r>
            <a:endParaRPr lang="en-US" sz="1500" i="1" dirty="0"/>
          </a:p>
        </p:txBody>
      </p:sp>
      <p:pic>
        <p:nvPicPr>
          <p:cNvPr id="5" name="Picture 4"/>
          <p:cNvPicPr>
            <a:picLocks noChangeAspect="1"/>
          </p:cNvPicPr>
          <p:nvPr/>
        </p:nvPicPr>
        <p:blipFill>
          <a:blip r:embed="rId4"/>
          <a:stretch>
            <a:fillRect/>
          </a:stretch>
        </p:blipFill>
        <p:spPr>
          <a:xfrm>
            <a:off x="172403" y="2345242"/>
            <a:ext cx="4076700" cy="2311400"/>
          </a:xfrm>
          <a:prstGeom prst="rect">
            <a:avLst/>
          </a:prstGeom>
        </p:spPr>
      </p:pic>
      <p:sp>
        <p:nvSpPr>
          <p:cNvPr id="8" name="Rectangle 7"/>
          <p:cNvSpPr/>
          <p:nvPr/>
        </p:nvSpPr>
        <p:spPr>
          <a:xfrm>
            <a:off x="3048000" y="6584344"/>
            <a:ext cx="6095999" cy="276999"/>
          </a:xfrm>
          <a:prstGeom prst="rect">
            <a:avLst/>
          </a:prstGeom>
        </p:spPr>
        <p:txBody>
          <a:bodyPr wrap="square">
            <a:spAutoFit/>
          </a:bodyPr>
          <a:lstStyle/>
          <a:p>
            <a:pPr algn="r"/>
            <a:r>
              <a:rPr lang="en-US" sz="1200" dirty="0">
                <a:hlinkClick r:id="rId5"/>
              </a:rPr>
              <a:t>http://nzetc.victoria.ac.nz/etexts/Bio13Tuat01/Bio13Tuat01_063a(h280).</a:t>
            </a:r>
            <a:r>
              <a:rPr lang="en-US" sz="1200" dirty="0" smtClean="0">
                <a:hlinkClick r:id="rId5"/>
              </a:rPr>
              <a:t>jpg</a:t>
            </a:r>
            <a:endParaRPr lang="en-US" sz="1200" dirty="0"/>
          </a:p>
        </p:txBody>
      </p:sp>
      <p:sp>
        <p:nvSpPr>
          <p:cNvPr id="13" name="Oval 12"/>
          <p:cNvSpPr/>
          <p:nvPr/>
        </p:nvSpPr>
        <p:spPr>
          <a:xfrm>
            <a:off x="220028" y="2302885"/>
            <a:ext cx="523875" cy="389513"/>
          </a:xfrm>
          <a:prstGeom prst="ellipse">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US" dirty="0" smtClean="0"/>
              <a:t>a.</a:t>
            </a:r>
            <a:endParaRPr lang="en-US" dirty="0"/>
          </a:p>
        </p:txBody>
      </p:sp>
      <p:sp>
        <p:nvSpPr>
          <p:cNvPr id="14" name="Oval 13"/>
          <p:cNvSpPr/>
          <p:nvPr/>
        </p:nvSpPr>
        <p:spPr>
          <a:xfrm>
            <a:off x="1317625" y="3902075"/>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Oval 14"/>
          <p:cNvSpPr/>
          <p:nvPr/>
        </p:nvSpPr>
        <p:spPr>
          <a:xfrm>
            <a:off x="1930400" y="3371850"/>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16" name="Oval 15"/>
          <p:cNvSpPr/>
          <p:nvPr/>
        </p:nvSpPr>
        <p:spPr>
          <a:xfrm>
            <a:off x="4983162" y="3362325"/>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7" name="Oval 16"/>
          <p:cNvSpPr/>
          <p:nvPr/>
        </p:nvSpPr>
        <p:spPr>
          <a:xfrm>
            <a:off x="5770562" y="2974975"/>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a:t>
            </a:r>
          </a:p>
        </p:txBody>
      </p:sp>
      <p:sp>
        <p:nvSpPr>
          <p:cNvPr id="18" name="Oval 17"/>
          <p:cNvSpPr/>
          <p:nvPr/>
        </p:nvSpPr>
        <p:spPr>
          <a:xfrm>
            <a:off x="6715125" y="2832100"/>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a:t>
            </a:r>
          </a:p>
        </p:txBody>
      </p:sp>
      <p:sp>
        <p:nvSpPr>
          <p:cNvPr id="19" name="Oval 18"/>
          <p:cNvSpPr/>
          <p:nvPr/>
        </p:nvSpPr>
        <p:spPr>
          <a:xfrm>
            <a:off x="7351712" y="2911475"/>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20" name="Oval 19"/>
          <p:cNvSpPr/>
          <p:nvPr/>
        </p:nvSpPr>
        <p:spPr>
          <a:xfrm>
            <a:off x="7907337" y="3371850"/>
            <a:ext cx="539750" cy="285750"/>
          </a:xfrm>
          <a:prstGeom prst="ellipse">
            <a:avLst/>
          </a:prstGeom>
          <a:solidFill>
            <a:schemeClr val="bg1">
              <a:alpha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a:t>
            </a:r>
          </a:p>
        </p:txBody>
      </p:sp>
      <p:cxnSp>
        <p:nvCxnSpPr>
          <p:cNvPr id="21" name="Straight Connector 20"/>
          <p:cNvCxnSpPr/>
          <p:nvPr/>
        </p:nvCxnSpPr>
        <p:spPr>
          <a:xfrm>
            <a:off x="2401253" y="2923659"/>
            <a:ext cx="852208" cy="539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27" idx="1"/>
          </p:cNvCxnSpPr>
          <p:nvPr/>
        </p:nvCxnSpPr>
        <p:spPr>
          <a:xfrm>
            <a:off x="2855278" y="3384035"/>
            <a:ext cx="398183" cy="793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253461" y="3278743"/>
            <a:ext cx="1292504" cy="369332"/>
          </a:xfrm>
          <a:prstGeom prst="rect">
            <a:avLst/>
          </a:prstGeom>
          <a:noFill/>
        </p:spPr>
        <p:txBody>
          <a:bodyPr wrap="none" rtlCol="0">
            <a:spAutoFit/>
          </a:bodyPr>
          <a:lstStyle/>
          <a:p>
            <a:r>
              <a:rPr lang="en-US" dirty="0" smtClean="0"/>
              <a:t>centromere</a:t>
            </a:r>
            <a:endParaRPr lang="en-US" dirty="0"/>
          </a:p>
        </p:txBody>
      </p:sp>
      <p:sp>
        <p:nvSpPr>
          <p:cNvPr id="30" name="TextBox 29"/>
          <p:cNvSpPr txBox="1"/>
          <p:nvPr/>
        </p:nvSpPr>
        <p:spPr>
          <a:xfrm>
            <a:off x="381001" y="4774168"/>
            <a:ext cx="8413750" cy="646331"/>
          </a:xfrm>
          <a:prstGeom prst="rect">
            <a:avLst/>
          </a:prstGeom>
          <a:noFill/>
        </p:spPr>
        <p:txBody>
          <a:bodyPr wrap="square" rtlCol="0">
            <a:spAutoFit/>
          </a:bodyPr>
          <a:lstStyle/>
          <a:p>
            <a:r>
              <a:rPr lang="en-US" b="1" dirty="0" err="1" smtClean="0">
                <a:solidFill>
                  <a:srgbClr val="000090"/>
                </a:solidFill>
              </a:rPr>
              <a:t>Chiasma</a:t>
            </a:r>
            <a:r>
              <a:rPr lang="en-US" dirty="0" smtClean="0">
                <a:solidFill>
                  <a:srgbClr val="000090"/>
                </a:solidFill>
              </a:rPr>
              <a:t> </a:t>
            </a:r>
            <a:r>
              <a:rPr lang="en-US" dirty="0" smtClean="0"/>
              <a:t>occur </a:t>
            </a:r>
            <a:r>
              <a:rPr lang="en-US" b="1" dirty="0" smtClean="0"/>
              <a:t>between</a:t>
            </a:r>
            <a:r>
              <a:rPr lang="en-US" dirty="0" smtClean="0"/>
              <a:t> the sister chromatids and therefore should be appear the the </a:t>
            </a:r>
            <a:r>
              <a:rPr lang="en-US" b="1" dirty="0" smtClean="0"/>
              <a:t>central space</a:t>
            </a:r>
            <a:r>
              <a:rPr lang="en-US" dirty="0" smtClean="0"/>
              <a:t>.</a:t>
            </a:r>
            <a:endParaRPr lang="en-US" dirty="0"/>
          </a:p>
        </p:txBody>
      </p:sp>
    </p:spTree>
    <p:extLst>
      <p:ext uri="{BB962C8B-B14F-4D97-AF65-F5344CB8AC3E}">
        <p14:creationId xmlns:p14="http://schemas.microsoft.com/office/powerpoint/2010/main" val="2766401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10.1.U3 Crossing over produces new combinations of alleles on the chromosomes of the haploid cells. </a:t>
            </a:r>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
        <p:nvSpPr>
          <p:cNvPr id="4" name="TextBox 3"/>
          <p:cNvSpPr txBox="1"/>
          <p:nvPr/>
        </p:nvSpPr>
        <p:spPr>
          <a:xfrm>
            <a:off x="1" y="340816"/>
            <a:ext cx="7848600" cy="769441"/>
          </a:xfrm>
          <a:prstGeom prst="rect">
            <a:avLst/>
          </a:prstGeom>
          <a:noFill/>
        </p:spPr>
        <p:txBody>
          <a:bodyPr wrap="square" rtlCol="0">
            <a:spAutoFit/>
          </a:bodyPr>
          <a:lstStyle/>
          <a:p>
            <a:r>
              <a:rPr lang="en-US" sz="4400" b="1" dirty="0" smtClean="0"/>
              <a:t>Crossing-over</a:t>
            </a:r>
            <a:endParaRPr lang="en-US" sz="4400" b="1" dirty="0"/>
          </a:p>
        </p:txBody>
      </p:sp>
      <p:sp>
        <p:nvSpPr>
          <p:cNvPr id="5" name="TextBox 4"/>
          <p:cNvSpPr txBox="1"/>
          <p:nvPr/>
        </p:nvSpPr>
        <p:spPr>
          <a:xfrm>
            <a:off x="3505201" y="340816"/>
            <a:ext cx="5181600" cy="707886"/>
          </a:xfrm>
          <a:prstGeom prst="rect">
            <a:avLst/>
          </a:prstGeom>
          <a:noFill/>
        </p:spPr>
        <p:txBody>
          <a:bodyPr wrap="square" rtlCol="0">
            <a:spAutoFit/>
          </a:bodyPr>
          <a:lstStyle/>
          <a:p>
            <a:r>
              <a:rPr lang="en-US" sz="2000" i="1" dirty="0" smtClean="0"/>
              <a:t>Increases genetic variation through recombination of linked alleles. </a:t>
            </a:r>
            <a:endParaRPr lang="en-US" sz="2000" i="1"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32" y="1110257"/>
            <a:ext cx="7958570" cy="349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4588" y="4588815"/>
            <a:ext cx="2539406" cy="861774"/>
          </a:xfrm>
          <a:prstGeom prst="rect">
            <a:avLst/>
          </a:prstGeom>
          <a:noFill/>
        </p:spPr>
        <p:txBody>
          <a:bodyPr wrap="square" rtlCol="0">
            <a:spAutoFit/>
          </a:bodyPr>
          <a:lstStyle/>
          <a:p>
            <a:r>
              <a:rPr lang="en-US" b="1" dirty="0" smtClean="0"/>
              <a:t>Synapsis</a:t>
            </a:r>
          </a:p>
          <a:p>
            <a:r>
              <a:rPr lang="en-US" sz="1600" dirty="0" smtClean="0"/>
              <a:t>Homologous chromosomes associate</a:t>
            </a:r>
            <a:endParaRPr lang="en-US" sz="1600" dirty="0"/>
          </a:p>
        </p:txBody>
      </p:sp>
      <p:sp>
        <p:nvSpPr>
          <p:cNvPr id="8" name="TextBox 7"/>
          <p:cNvSpPr txBox="1"/>
          <p:nvPr/>
        </p:nvSpPr>
        <p:spPr>
          <a:xfrm>
            <a:off x="3012099" y="4606221"/>
            <a:ext cx="3226147" cy="1846659"/>
          </a:xfrm>
          <a:prstGeom prst="rect">
            <a:avLst/>
          </a:prstGeom>
          <a:noFill/>
        </p:spPr>
        <p:txBody>
          <a:bodyPr wrap="square" rtlCol="0">
            <a:spAutoFit/>
          </a:bodyPr>
          <a:lstStyle/>
          <a:p>
            <a:pPr algn="ctr"/>
            <a:r>
              <a:rPr lang="en-US" b="1" dirty="0" err="1" smtClean="0"/>
              <a:t>Chiasma</a:t>
            </a:r>
            <a:r>
              <a:rPr lang="en-US" b="1" dirty="0" smtClean="0"/>
              <a:t> Formation</a:t>
            </a:r>
          </a:p>
          <a:p>
            <a:pPr algn="ctr"/>
            <a:r>
              <a:rPr lang="en-US" sz="1600" dirty="0" err="1" smtClean="0"/>
              <a:t>Neighbouring</a:t>
            </a:r>
            <a:r>
              <a:rPr lang="en-US" sz="1600" dirty="0" smtClean="0"/>
              <a:t> non-sister chromatids are cut at the same point. </a:t>
            </a:r>
          </a:p>
          <a:p>
            <a:pPr algn="ctr"/>
            <a:r>
              <a:rPr lang="en-US" sz="1600" dirty="0" smtClean="0"/>
              <a:t>A Holliday junction forms as the DNA of the cut sections attach to the open end of the opposite non-sister chromatid. </a:t>
            </a:r>
            <a:endParaRPr lang="en-US" sz="1600" dirty="0"/>
          </a:p>
        </p:txBody>
      </p:sp>
      <p:sp>
        <p:nvSpPr>
          <p:cNvPr id="9" name="TextBox 8"/>
          <p:cNvSpPr txBox="1"/>
          <p:nvPr/>
        </p:nvSpPr>
        <p:spPr>
          <a:xfrm>
            <a:off x="6170141" y="4652644"/>
            <a:ext cx="2539406" cy="1107996"/>
          </a:xfrm>
          <a:prstGeom prst="rect">
            <a:avLst/>
          </a:prstGeom>
          <a:noFill/>
        </p:spPr>
        <p:txBody>
          <a:bodyPr wrap="square" rtlCol="0">
            <a:spAutoFit/>
          </a:bodyPr>
          <a:lstStyle/>
          <a:p>
            <a:pPr algn="r"/>
            <a:r>
              <a:rPr lang="en-US" b="1" dirty="0" smtClean="0"/>
              <a:t>Recombination</a:t>
            </a:r>
          </a:p>
          <a:p>
            <a:pPr algn="r"/>
            <a:r>
              <a:rPr lang="en-US" sz="1600" dirty="0" smtClean="0"/>
              <a:t>As a result, </a:t>
            </a:r>
            <a:r>
              <a:rPr lang="en-US" sz="1600" dirty="0" smtClean="0">
                <a:solidFill>
                  <a:schemeClr val="accent3"/>
                </a:solidFill>
              </a:rPr>
              <a:t>alleles are swapped</a:t>
            </a:r>
            <a:r>
              <a:rPr lang="en-US" sz="1600" dirty="0" smtClean="0"/>
              <a:t> between non-sister chromatids. </a:t>
            </a:r>
            <a:endParaRPr lang="en-US" sz="1600" dirty="0"/>
          </a:p>
        </p:txBody>
      </p:sp>
    </p:spTree>
    <p:extLst>
      <p:ext uri="{BB962C8B-B14F-4D97-AF65-F5344CB8AC3E}">
        <p14:creationId xmlns:p14="http://schemas.microsoft.com/office/powerpoint/2010/main" val="36240911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10.1.U3 Crossing over produces new combinations of alleles on the chromosomes of the haploid cells. </a:t>
            </a:r>
          </a:p>
        </p:txBody>
      </p:sp>
      <p:sp>
        <p:nvSpPr>
          <p:cNvPr id="4" name="TextBox 3"/>
          <p:cNvSpPr txBox="1"/>
          <p:nvPr/>
        </p:nvSpPr>
        <p:spPr>
          <a:xfrm>
            <a:off x="0" y="311011"/>
            <a:ext cx="7848600" cy="769441"/>
          </a:xfrm>
          <a:prstGeom prst="rect">
            <a:avLst/>
          </a:prstGeom>
          <a:noFill/>
        </p:spPr>
        <p:txBody>
          <a:bodyPr wrap="square" rtlCol="0">
            <a:spAutoFit/>
          </a:bodyPr>
          <a:lstStyle/>
          <a:p>
            <a:r>
              <a:rPr lang="en-US" sz="4400" b="1" dirty="0" smtClean="0"/>
              <a:t>Crossing-Over</a:t>
            </a:r>
            <a:endParaRPr lang="en-US" sz="4400" b="1" dirty="0"/>
          </a:p>
        </p:txBody>
      </p:sp>
      <p:sp>
        <p:nvSpPr>
          <p:cNvPr id="5" name="TextBox 4"/>
          <p:cNvSpPr txBox="1"/>
          <p:nvPr/>
        </p:nvSpPr>
        <p:spPr>
          <a:xfrm>
            <a:off x="3505200" y="311011"/>
            <a:ext cx="5181600" cy="707886"/>
          </a:xfrm>
          <a:prstGeom prst="rect">
            <a:avLst/>
          </a:prstGeom>
          <a:noFill/>
        </p:spPr>
        <p:txBody>
          <a:bodyPr wrap="square" rtlCol="0">
            <a:spAutoFit/>
          </a:bodyPr>
          <a:lstStyle/>
          <a:p>
            <a:r>
              <a:rPr lang="en-US" sz="2000" i="1" dirty="0" smtClean="0"/>
              <a:t>Increases genetic variation through recombination of linked alleles. </a:t>
            </a:r>
            <a:endParaRPr lang="en-US" sz="2000"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225411"/>
            <a:ext cx="72199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1001" y="5152886"/>
            <a:ext cx="7637599" cy="1323439"/>
          </a:xfrm>
          <a:prstGeom prst="rect">
            <a:avLst/>
          </a:prstGeom>
          <a:noFill/>
        </p:spPr>
        <p:txBody>
          <a:bodyPr wrap="square" rtlCol="0">
            <a:spAutoFit/>
          </a:bodyPr>
          <a:lstStyle/>
          <a:p>
            <a:r>
              <a:rPr lang="en-US" sz="2000" b="1" dirty="0" smtClean="0"/>
              <a:t>Crossing over </a:t>
            </a:r>
            <a:r>
              <a:rPr lang="en-US" sz="2000" dirty="0" smtClean="0"/>
              <a:t>leads to more </a:t>
            </a:r>
            <a:r>
              <a:rPr lang="en-US" sz="2000" b="1" dirty="0" smtClean="0"/>
              <a:t>variation in gametes</a:t>
            </a:r>
            <a:r>
              <a:rPr lang="en-US" sz="2000" dirty="0" smtClean="0"/>
              <a:t>. </a:t>
            </a:r>
          </a:p>
          <a:p>
            <a:endParaRPr lang="en-US" sz="2000" dirty="0"/>
          </a:p>
          <a:p>
            <a:r>
              <a:rPr lang="en-US" sz="2000" dirty="0" smtClean="0"/>
              <a:t>This is the standard notation for writing genotypes of alleles on linked genes (more of this later when we study 10.2 Inheritance AHL)</a:t>
            </a:r>
            <a:endParaRPr lang="en-US" sz="2000" dirty="0"/>
          </a:p>
        </p:txBody>
      </p:sp>
      <p:sp>
        <p:nvSpPr>
          <p:cNvPr id="8" name="Rectangle 7"/>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3"/>
              </a:rPr>
              <a:t>http</a:t>
            </a:r>
            <a:r>
              <a:rPr lang="en-US" sz="1200" dirty="0">
                <a:hlinkClick r:id="rId3"/>
              </a:rPr>
              <a:t>://www.slideshare.net/gurustip/meiosis-</a:t>
            </a:r>
            <a:r>
              <a:rPr lang="en-US" sz="1200" dirty="0" smtClean="0">
                <a:hlinkClick r:id="rId3"/>
              </a:rPr>
              <a:t>ahl</a:t>
            </a:r>
            <a:endParaRPr lang="en-US" sz="1200" dirty="0"/>
          </a:p>
        </p:txBody>
      </p:sp>
    </p:spTree>
    <p:extLst>
      <p:ext uri="{BB962C8B-B14F-4D97-AF65-F5344CB8AC3E}">
        <p14:creationId xmlns:p14="http://schemas.microsoft.com/office/powerpoint/2010/main" val="32948094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a:t>
            </a:r>
            <a:r>
              <a:rPr lang="en-US" dirty="0" smtClean="0"/>
              <a:t>.</a:t>
            </a:r>
            <a:r>
              <a:rPr lang="en-US" dirty="0"/>
              <a:t>S1 Drawing diagrams to show </a:t>
            </a:r>
            <a:r>
              <a:rPr lang="en-US" dirty="0" err="1"/>
              <a:t>chiasmata</a:t>
            </a:r>
            <a:r>
              <a:rPr lang="en-US" dirty="0"/>
              <a:t> formed by crossing over</a:t>
            </a:r>
            <a:r>
              <a:rPr lang="en-US" dirty="0" smtClean="0"/>
              <a:t>.</a:t>
            </a:r>
            <a:endParaRPr lang="en-US" dirty="0"/>
          </a:p>
        </p:txBody>
      </p:sp>
      <p:sp>
        <p:nvSpPr>
          <p:cNvPr id="2" name="TextBox 1"/>
          <p:cNvSpPr txBox="1"/>
          <p:nvPr/>
        </p:nvSpPr>
        <p:spPr>
          <a:xfrm>
            <a:off x="833312" y="5211103"/>
            <a:ext cx="7219375" cy="1200329"/>
          </a:xfrm>
          <a:prstGeom prst="rect">
            <a:avLst/>
          </a:prstGeom>
          <a:noFill/>
        </p:spPr>
        <p:txBody>
          <a:bodyPr wrap="square" rtlCol="0">
            <a:spAutoFit/>
          </a:bodyPr>
          <a:lstStyle/>
          <a:p>
            <a:r>
              <a:rPr lang="en-US" dirty="0" smtClean="0">
                <a:solidFill>
                  <a:schemeClr val="tx1">
                    <a:lumMod val="50000"/>
                    <a:lumOff val="50000"/>
                  </a:schemeClr>
                </a:solidFill>
              </a:rPr>
              <a:t>Key points when drawing </a:t>
            </a:r>
            <a:r>
              <a:rPr lang="en-US" dirty="0" err="1" smtClean="0">
                <a:solidFill>
                  <a:schemeClr val="tx1">
                    <a:lumMod val="50000"/>
                    <a:lumOff val="50000"/>
                  </a:schemeClr>
                </a:solidFill>
              </a:rPr>
              <a:t>chiasmata</a:t>
            </a:r>
            <a:r>
              <a:rPr lang="en-US" dirty="0" smtClean="0">
                <a:solidFill>
                  <a:schemeClr val="tx1">
                    <a:lumMod val="50000"/>
                    <a:lumOff val="50000"/>
                  </a:schemeClr>
                </a:solidFill>
              </a:rPr>
              <a:t>:</a:t>
            </a:r>
          </a:p>
          <a:p>
            <a:pPr marL="285750" indent="-285750">
              <a:buFont typeface="Arial"/>
              <a:buChar char="•"/>
            </a:pPr>
            <a:r>
              <a:rPr lang="en-US" dirty="0" smtClean="0">
                <a:solidFill>
                  <a:schemeClr val="tx1">
                    <a:lumMod val="50000"/>
                    <a:lumOff val="50000"/>
                  </a:schemeClr>
                </a:solidFill>
              </a:rPr>
              <a:t>Use </a:t>
            </a:r>
            <a:r>
              <a:rPr lang="en-US" dirty="0" err="1" smtClean="0">
                <a:solidFill>
                  <a:schemeClr val="tx1">
                    <a:lumMod val="50000"/>
                    <a:lumOff val="50000"/>
                  </a:schemeClr>
                </a:solidFill>
              </a:rPr>
              <a:t>colour</a:t>
            </a:r>
            <a:r>
              <a:rPr lang="en-US" dirty="0" smtClean="0">
                <a:solidFill>
                  <a:schemeClr val="tx1">
                    <a:lumMod val="50000"/>
                    <a:lumOff val="50000"/>
                  </a:schemeClr>
                </a:solidFill>
              </a:rPr>
              <a:t> of shading to indicate the each of the sister chromatids</a:t>
            </a:r>
          </a:p>
          <a:p>
            <a:pPr marL="285750" indent="-285750">
              <a:buFont typeface="Arial"/>
              <a:buChar char="•"/>
            </a:pPr>
            <a:r>
              <a:rPr lang="en-US" dirty="0" smtClean="0">
                <a:solidFill>
                  <a:schemeClr val="tx1">
                    <a:lumMod val="50000"/>
                    <a:lumOff val="50000"/>
                  </a:schemeClr>
                </a:solidFill>
              </a:rPr>
              <a:t>Remember the homologous chromosomes are in synapsis – before and after crossing over the chromosomes should be shown close together.</a:t>
            </a:r>
            <a:endParaRPr lang="en-US" dirty="0">
              <a:solidFill>
                <a:schemeClr val="tx1">
                  <a:lumMod val="50000"/>
                  <a:lumOff val="50000"/>
                </a:schemeClr>
              </a:solidFill>
            </a:endParaRPr>
          </a:p>
        </p:txBody>
      </p:sp>
      <p:pic>
        <p:nvPicPr>
          <p:cNvPr id="3" name="Picture 2"/>
          <p:cNvPicPr>
            <a:picLocks noChangeAspect="1"/>
          </p:cNvPicPr>
          <p:nvPr/>
        </p:nvPicPr>
        <p:blipFill>
          <a:blip r:embed="rId2"/>
          <a:stretch>
            <a:fillRect/>
          </a:stretch>
        </p:blipFill>
        <p:spPr>
          <a:xfrm>
            <a:off x="787399" y="2032000"/>
            <a:ext cx="7320473" cy="2124075"/>
          </a:xfrm>
          <a:prstGeom prst="rect">
            <a:avLst/>
          </a:prstGeom>
        </p:spPr>
      </p:pic>
      <p:cxnSp>
        <p:nvCxnSpPr>
          <p:cNvPr id="6" name="Straight Connector 5"/>
          <p:cNvCxnSpPr/>
          <p:nvPr/>
        </p:nvCxnSpPr>
        <p:spPr>
          <a:xfrm flipV="1">
            <a:off x="1889125" y="1412875"/>
            <a:ext cx="1095375" cy="13335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143000" y="1412875"/>
            <a:ext cx="1841500" cy="13335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2984500" y="1228209"/>
            <a:ext cx="1458500" cy="369332"/>
          </a:xfrm>
          <a:prstGeom prst="rect">
            <a:avLst/>
          </a:prstGeom>
        </p:spPr>
        <p:txBody>
          <a:bodyPr wrap="square">
            <a:spAutoFit/>
          </a:bodyPr>
          <a:lstStyle/>
          <a:p>
            <a:r>
              <a:rPr lang="en-US" dirty="0"/>
              <a:t>c</a:t>
            </a:r>
            <a:r>
              <a:rPr lang="en-US" dirty="0" smtClean="0"/>
              <a:t>entromere</a:t>
            </a:r>
            <a:endParaRPr lang="en-US" dirty="0"/>
          </a:p>
        </p:txBody>
      </p:sp>
      <p:cxnSp>
        <p:nvCxnSpPr>
          <p:cNvPr id="14" name="Straight Connector 13"/>
          <p:cNvCxnSpPr>
            <a:stCxn id="17" idx="1"/>
          </p:cNvCxnSpPr>
          <p:nvPr/>
        </p:nvCxnSpPr>
        <p:spPr>
          <a:xfrm flipH="1" flipV="1">
            <a:off x="4443000" y="3476626"/>
            <a:ext cx="152400" cy="103187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595400" y="4323834"/>
            <a:ext cx="976725" cy="369332"/>
          </a:xfrm>
          <a:prstGeom prst="rect">
            <a:avLst/>
          </a:prstGeom>
        </p:spPr>
        <p:txBody>
          <a:bodyPr wrap="square">
            <a:spAutoFit/>
          </a:bodyPr>
          <a:lstStyle/>
          <a:p>
            <a:r>
              <a:rPr lang="en-US" dirty="0" err="1" smtClean="0"/>
              <a:t>chiasma</a:t>
            </a:r>
            <a:endParaRPr lang="en-US" dirty="0"/>
          </a:p>
        </p:txBody>
      </p:sp>
      <p:sp>
        <p:nvSpPr>
          <p:cNvPr id="19" name="Rectangle 18"/>
          <p:cNvSpPr/>
          <p:nvPr/>
        </p:nvSpPr>
        <p:spPr>
          <a:xfrm>
            <a:off x="6795676" y="4660900"/>
            <a:ext cx="1475201" cy="646331"/>
          </a:xfrm>
          <a:prstGeom prst="rect">
            <a:avLst/>
          </a:prstGeom>
        </p:spPr>
        <p:txBody>
          <a:bodyPr wrap="square">
            <a:spAutoFit/>
          </a:bodyPr>
          <a:lstStyle/>
          <a:p>
            <a:r>
              <a:rPr lang="en-US" dirty="0" smtClean="0"/>
              <a:t>Recombined chromatids</a:t>
            </a:r>
            <a:endParaRPr lang="en-US" dirty="0"/>
          </a:p>
        </p:txBody>
      </p:sp>
      <p:sp>
        <p:nvSpPr>
          <p:cNvPr id="20" name="Rectangle 19"/>
          <p:cNvSpPr/>
          <p:nvPr/>
        </p:nvSpPr>
        <p:spPr>
          <a:xfrm>
            <a:off x="6859175" y="1174750"/>
            <a:ext cx="1760950" cy="646331"/>
          </a:xfrm>
          <a:prstGeom prst="rect">
            <a:avLst/>
          </a:prstGeom>
        </p:spPr>
        <p:txBody>
          <a:bodyPr wrap="square">
            <a:spAutoFit/>
          </a:bodyPr>
          <a:lstStyle/>
          <a:p>
            <a:r>
              <a:rPr lang="en-US" dirty="0" smtClean="0"/>
              <a:t>Un-recombined chromatids</a:t>
            </a:r>
            <a:endParaRPr lang="en-US" dirty="0"/>
          </a:p>
        </p:txBody>
      </p:sp>
      <p:cxnSp>
        <p:nvCxnSpPr>
          <p:cNvPr id="21" name="Straight Connector 20"/>
          <p:cNvCxnSpPr>
            <a:endCxn id="20" idx="2"/>
          </p:cNvCxnSpPr>
          <p:nvPr/>
        </p:nvCxnSpPr>
        <p:spPr>
          <a:xfrm flipV="1">
            <a:off x="6859175" y="1821081"/>
            <a:ext cx="880475" cy="3537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0" idx="2"/>
          </p:cNvCxnSpPr>
          <p:nvPr/>
        </p:nvCxnSpPr>
        <p:spPr>
          <a:xfrm>
            <a:off x="7739650" y="1821081"/>
            <a:ext cx="152400" cy="35379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9" idx="0"/>
          </p:cNvCxnSpPr>
          <p:nvPr/>
        </p:nvCxnSpPr>
        <p:spPr>
          <a:xfrm>
            <a:off x="7080251" y="4016375"/>
            <a:ext cx="453026" cy="6445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9" idx="0"/>
          </p:cNvCxnSpPr>
          <p:nvPr/>
        </p:nvCxnSpPr>
        <p:spPr>
          <a:xfrm>
            <a:off x="7533277" y="4016375"/>
            <a:ext cx="0" cy="6445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424875" y="1109960"/>
            <a:ext cx="1436250" cy="646331"/>
          </a:xfrm>
          <a:prstGeom prst="rect">
            <a:avLst/>
          </a:prstGeom>
        </p:spPr>
        <p:txBody>
          <a:bodyPr wrap="square">
            <a:spAutoFit/>
          </a:bodyPr>
          <a:lstStyle/>
          <a:p>
            <a:r>
              <a:rPr lang="en-US" dirty="0" smtClean="0"/>
              <a:t>Sister chromatids</a:t>
            </a:r>
            <a:endParaRPr lang="en-US" dirty="0"/>
          </a:p>
        </p:txBody>
      </p:sp>
      <p:sp>
        <p:nvSpPr>
          <p:cNvPr id="34" name="Rectangle 33"/>
          <p:cNvSpPr/>
          <p:nvPr/>
        </p:nvSpPr>
        <p:spPr>
          <a:xfrm>
            <a:off x="770351" y="4517147"/>
            <a:ext cx="1475201" cy="646331"/>
          </a:xfrm>
          <a:prstGeom prst="rect">
            <a:avLst/>
          </a:prstGeom>
        </p:spPr>
        <p:txBody>
          <a:bodyPr wrap="square">
            <a:spAutoFit/>
          </a:bodyPr>
          <a:lstStyle/>
          <a:p>
            <a:r>
              <a:rPr lang="en-US" dirty="0" smtClean="0"/>
              <a:t>Homologous pair</a:t>
            </a:r>
            <a:endParaRPr lang="en-US" dirty="0"/>
          </a:p>
        </p:txBody>
      </p:sp>
      <p:cxnSp>
        <p:nvCxnSpPr>
          <p:cNvPr id="35" name="Straight Connector 34"/>
          <p:cNvCxnSpPr>
            <a:endCxn id="33" idx="2"/>
          </p:cNvCxnSpPr>
          <p:nvPr/>
        </p:nvCxnSpPr>
        <p:spPr>
          <a:xfrm flipV="1">
            <a:off x="1031875" y="1756291"/>
            <a:ext cx="111125" cy="4185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3" idx="2"/>
          </p:cNvCxnSpPr>
          <p:nvPr/>
        </p:nvCxnSpPr>
        <p:spPr>
          <a:xfrm flipH="1" flipV="1">
            <a:off x="1143000" y="1756291"/>
            <a:ext cx="206376" cy="4185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Right Brace 40"/>
          <p:cNvSpPr/>
          <p:nvPr/>
        </p:nvSpPr>
        <p:spPr>
          <a:xfrm rot="5400000">
            <a:off x="1353505" y="3632645"/>
            <a:ext cx="356490" cy="1403351"/>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0" y="311011"/>
            <a:ext cx="7848600" cy="769441"/>
          </a:xfrm>
          <a:prstGeom prst="rect">
            <a:avLst/>
          </a:prstGeom>
          <a:noFill/>
        </p:spPr>
        <p:txBody>
          <a:bodyPr wrap="square" rtlCol="0">
            <a:spAutoFit/>
          </a:bodyPr>
          <a:lstStyle/>
          <a:p>
            <a:r>
              <a:rPr lang="en-US" sz="4400" b="1" dirty="0" smtClean="0"/>
              <a:t>Crossing-Over</a:t>
            </a:r>
            <a:endParaRPr lang="en-US" sz="4400" b="1" dirty="0"/>
          </a:p>
        </p:txBody>
      </p:sp>
      <p:sp>
        <p:nvSpPr>
          <p:cNvPr id="50" name="TextBox 49"/>
          <p:cNvSpPr txBox="1"/>
          <p:nvPr/>
        </p:nvSpPr>
        <p:spPr>
          <a:xfrm>
            <a:off x="3505200" y="374511"/>
            <a:ext cx="4343400" cy="707886"/>
          </a:xfrm>
          <a:prstGeom prst="rect">
            <a:avLst/>
          </a:prstGeom>
          <a:noFill/>
        </p:spPr>
        <p:txBody>
          <a:bodyPr wrap="square" rtlCol="0">
            <a:spAutoFit/>
          </a:bodyPr>
          <a:lstStyle/>
          <a:p>
            <a:r>
              <a:rPr lang="en-US" sz="2000" i="1" dirty="0" smtClean="0"/>
              <a:t>Drawing clear diagrams helps when communicating with others</a:t>
            </a:r>
            <a:endParaRPr lang="en-US" sz="2000" i="1" dirty="0"/>
          </a:p>
        </p:txBody>
      </p:sp>
    </p:spTree>
    <p:extLst>
      <p:ext uri="{BB962C8B-B14F-4D97-AF65-F5344CB8AC3E}">
        <p14:creationId xmlns:p14="http://schemas.microsoft.com/office/powerpoint/2010/main" val="36240911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241440040_0ae4067044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0" y="501295"/>
            <a:ext cx="4064000" cy="2679700"/>
          </a:xfrm>
          <a:prstGeom prst="rect">
            <a:avLst/>
          </a:prstGeom>
        </p:spPr>
      </p:pic>
      <p:sp>
        <p:nvSpPr>
          <p:cNvPr id="3" name="Title 1"/>
          <p:cNvSpPr txBox="1">
            <a:spLocks/>
          </p:cNvSpPr>
          <p:nvPr/>
        </p:nvSpPr>
        <p:spPr>
          <a:xfrm>
            <a:off x="0" y="4763"/>
            <a:ext cx="9144000" cy="49653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3.3</a:t>
            </a:r>
            <a:r>
              <a:rPr lang="en-US" sz="1600" dirty="0"/>
              <a:t>.S1 Drawing diagrams to show the stages of meiosis resulting in the formation of four haploid cells</a:t>
            </a:r>
            <a:r>
              <a:rPr lang="en-US" sz="1600" dirty="0" smtClean="0"/>
              <a:t>. AND </a:t>
            </a:r>
            <a:r>
              <a:rPr lang="en-US" sz="1600" dirty="0">
                <a:cs typeface="Calibri"/>
              </a:rPr>
              <a:t>3.3.U5 Orientation of pairs of homologous chromosomes prior to separation is random</a:t>
            </a:r>
            <a:r>
              <a:rPr lang="en-US" sz="1600" dirty="0" smtClean="0">
                <a:cs typeface="Calibri"/>
              </a:rPr>
              <a:t>.</a:t>
            </a:r>
            <a:r>
              <a:rPr lang="en-US" sz="1600" dirty="0" smtClean="0"/>
              <a:t> </a:t>
            </a:r>
            <a:endParaRPr lang="en-US" sz="1600" dirty="0">
              <a:effectLst/>
            </a:endParaRPr>
          </a:p>
        </p:txBody>
      </p:sp>
      <p:sp>
        <p:nvSpPr>
          <p:cNvPr id="2" name="Rectangle 1"/>
          <p:cNvSpPr/>
          <p:nvPr/>
        </p:nvSpPr>
        <p:spPr>
          <a:xfrm>
            <a:off x="6007580" y="6581001"/>
            <a:ext cx="3136420" cy="276999"/>
          </a:xfrm>
          <a:prstGeom prst="rect">
            <a:avLst/>
          </a:prstGeom>
        </p:spPr>
        <p:txBody>
          <a:bodyPr wrap="none">
            <a:spAutoFit/>
          </a:bodyPr>
          <a:lstStyle/>
          <a:p>
            <a:r>
              <a:rPr lang="en-US" sz="1200" dirty="0"/>
              <a:t>c</a:t>
            </a:r>
            <a:r>
              <a:rPr lang="en-US" sz="1200" dirty="0" smtClean="0"/>
              <a:t>ourtesy of: </a:t>
            </a:r>
            <a:r>
              <a:rPr lang="en-US" sz="1200" dirty="0" smtClean="0">
                <a:hlinkClick r:id="rId3"/>
              </a:rPr>
              <a:t>http</a:t>
            </a:r>
            <a:r>
              <a:rPr lang="en-US" sz="1200" dirty="0">
                <a:hlinkClick r:id="rId3"/>
              </a:rPr>
              <a:t>://www.flickr.com/</a:t>
            </a:r>
            <a:r>
              <a:rPr lang="en-US" sz="1200" dirty="0" smtClean="0">
                <a:hlinkClick r:id="rId3"/>
              </a:rPr>
              <a:t>carolinabio</a:t>
            </a:r>
            <a:endParaRPr lang="en-US" sz="1200" dirty="0"/>
          </a:p>
        </p:txBody>
      </p:sp>
      <p:sp>
        <p:nvSpPr>
          <p:cNvPr id="4" name="Rectangle 3"/>
          <p:cNvSpPr/>
          <p:nvPr/>
        </p:nvSpPr>
        <p:spPr>
          <a:xfrm>
            <a:off x="4037647" y="681261"/>
            <a:ext cx="2814085" cy="769441"/>
          </a:xfrm>
          <a:prstGeom prst="rect">
            <a:avLst/>
          </a:prstGeom>
        </p:spPr>
        <p:txBody>
          <a:bodyPr wrap="square">
            <a:spAutoFit/>
          </a:bodyPr>
          <a:lstStyle/>
          <a:p>
            <a:r>
              <a:rPr lang="en-US" sz="4400" b="1" dirty="0" smtClean="0"/>
              <a:t>M</a:t>
            </a:r>
            <a:r>
              <a:rPr lang="en-US" sz="3600" b="1" dirty="0" smtClean="0"/>
              <a:t>etaphase I    </a:t>
            </a:r>
          </a:p>
        </p:txBody>
      </p:sp>
      <p:sp>
        <p:nvSpPr>
          <p:cNvPr id="7" name="Rectangle 6"/>
          <p:cNvSpPr/>
          <p:nvPr/>
        </p:nvSpPr>
        <p:spPr>
          <a:xfrm>
            <a:off x="236051" y="3076911"/>
            <a:ext cx="3539949" cy="3416320"/>
          </a:xfrm>
          <a:prstGeom prst="rect">
            <a:avLst/>
          </a:prstGeom>
        </p:spPr>
        <p:txBody>
          <a:bodyPr wrap="square">
            <a:spAutoFit/>
          </a:bodyPr>
          <a:lstStyle/>
          <a:p>
            <a:endParaRPr lang="en-US" dirty="0"/>
          </a:p>
          <a:p>
            <a:r>
              <a:rPr lang="en-US" b="1" dirty="0">
                <a:solidFill>
                  <a:schemeClr val="accent4"/>
                </a:solidFill>
              </a:rPr>
              <a:t>Random orientation </a:t>
            </a:r>
            <a:r>
              <a:rPr lang="en-US" dirty="0" smtClean="0"/>
              <a:t>occurs - each bivalent aligns independently and hence the daughter nuclei get a different mix of chromosomes.</a:t>
            </a:r>
          </a:p>
          <a:p>
            <a:endParaRPr lang="en-US" dirty="0"/>
          </a:p>
          <a:p>
            <a:r>
              <a:rPr lang="en-US" dirty="0" smtClean="0"/>
              <a:t>This </a:t>
            </a:r>
            <a:r>
              <a:rPr lang="en-US" dirty="0"/>
              <a:t>is a significant source of genetic </a:t>
            </a:r>
            <a:r>
              <a:rPr lang="en-US" dirty="0" smtClean="0"/>
              <a:t>variation: </a:t>
            </a:r>
            <a:r>
              <a:rPr lang="en-US" dirty="0"/>
              <a:t>t</a:t>
            </a:r>
            <a:r>
              <a:rPr lang="en-US" dirty="0" smtClean="0"/>
              <a:t>here </a:t>
            </a:r>
            <a:r>
              <a:rPr lang="en-US" dirty="0"/>
              <a:t>are 2</a:t>
            </a:r>
            <a:r>
              <a:rPr lang="en-US" baseline="30000" dirty="0"/>
              <a:t>n</a:t>
            </a:r>
            <a:r>
              <a:rPr lang="en-US" dirty="0"/>
              <a:t> possible orientations in metaphase I and II. That is 2</a:t>
            </a:r>
            <a:r>
              <a:rPr lang="en-US" baseline="30000" dirty="0"/>
              <a:t>23</a:t>
            </a:r>
            <a:r>
              <a:rPr lang="en-US" dirty="0"/>
              <a:t> in humans – or </a:t>
            </a:r>
            <a:r>
              <a:rPr lang="en-US" b="1" dirty="0"/>
              <a:t>8,388,068 </a:t>
            </a:r>
            <a:r>
              <a:rPr lang="en-US" dirty="0"/>
              <a:t>different combinations in gametes!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000" y="2988000"/>
            <a:ext cx="4358640" cy="338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808051" y="1673609"/>
            <a:ext cx="3643884" cy="369332"/>
          </a:xfrm>
          <a:prstGeom prst="rect">
            <a:avLst/>
          </a:prstGeom>
        </p:spPr>
        <p:txBody>
          <a:bodyPr wrap="none">
            <a:spAutoFit/>
          </a:bodyPr>
          <a:lstStyle/>
          <a:p>
            <a:r>
              <a:rPr lang="en-US" dirty="0"/>
              <a:t>The </a:t>
            </a:r>
            <a:r>
              <a:rPr lang="en-US" b="1" dirty="0"/>
              <a:t>bivalents line up </a:t>
            </a:r>
            <a:r>
              <a:rPr lang="en-US" dirty="0"/>
              <a:t>at the </a:t>
            </a:r>
            <a:r>
              <a:rPr lang="en-US" b="1" dirty="0"/>
              <a:t>equator</a:t>
            </a:r>
            <a:r>
              <a:rPr lang="en-US" dirty="0"/>
              <a:t>. </a:t>
            </a:r>
          </a:p>
        </p:txBody>
      </p:sp>
      <p:cxnSp>
        <p:nvCxnSpPr>
          <p:cNvPr id="10" name="Straight Connector 9"/>
          <p:cNvCxnSpPr/>
          <p:nvPr/>
        </p:nvCxnSpPr>
        <p:spPr>
          <a:xfrm flipV="1">
            <a:off x="6506361" y="2042942"/>
            <a:ext cx="105840" cy="11380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5"/>
              </a:rPr>
              <a:t>http</a:t>
            </a:r>
            <a:r>
              <a:rPr lang="en-US" sz="1200" dirty="0">
                <a:hlinkClick r:id="rId5"/>
              </a:rPr>
              <a:t>://www.slideshare.net/gurustip/meiosis-</a:t>
            </a:r>
            <a:r>
              <a:rPr lang="en-US" sz="1200" dirty="0" smtClean="0">
                <a:hlinkClick r:id="rId5"/>
              </a:rPr>
              <a:t>ahl</a:t>
            </a:r>
            <a:endParaRPr lang="en-US" sz="1200" dirty="0"/>
          </a:p>
        </p:txBody>
      </p:sp>
    </p:spTree>
    <p:extLst>
      <p:ext uri="{BB962C8B-B14F-4D97-AF65-F5344CB8AC3E}">
        <p14:creationId xmlns:p14="http://schemas.microsoft.com/office/powerpoint/2010/main" val="4904183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10.1.U7 Independent assortment of genes is due to the random orientation of pairs of homologous chromosomes in meiosis I</a:t>
            </a:r>
            <a:r>
              <a:rPr lang="en-US" dirty="0" smtClean="0"/>
              <a:t>.</a:t>
            </a:r>
            <a:endParaRPr lang="en-US" dirty="0"/>
          </a:p>
        </p:txBody>
      </p:sp>
      <p:sp>
        <p:nvSpPr>
          <p:cNvPr id="5" name="TextBox 4"/>
          <p:cNvSpPr txBox="1"/>
          <p:nvPr/>
        </p:nvSpPr>
        <p:spPr>
          <a:xfrm>
            <a:off x="0" y="483026"/>
            <a:ext cx="7848600" cy="769441"/>
          </a:xfrm>
          <a:prstGeom prst="rect">
            <a:avLst/>
          </a:prstGeom>
          <a:noFill/>
        </p:spPr>
        <p:txBody>
          <a:bodyPr wrap="square" rtlCol="0">
            <a:spAutoFit/>
          </a:bodyPr>
          <a:lstStyle/>
          <a:p>
            <a:r>
              <a:rPr lang="en-US" sz="4400" b="1" dirty="0" smtClean="0"/>
              <a:t>Metaphase I</a:t>
            </a:r>
            <a:endParaRPr lang="en-US" sz="44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492125"/>
            <a:ext cx="3571874" cy="277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59" y="3625581"/>
            <a:ext cx="7667116" cy="264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103" y="1911169"/>
            <a:ext cx="5311774" cy="646331"/>
          </a:xfrm>
          <a:prstGeom prst="rect">
            <a:avLst/>
          </a:prstGeom>
        </p:spPr>
        <p:txBody>
          <a:bodyPr wrap="square">
            <a:spAutoFit/>
          </a:bodyPr>
          <a:lstStyle/>
          <a:p>
            <a:r>
              <a:rPr lang="en-US" dirty="0" smtClean="0"/>
              <a:t>The </a:t>
            </a:r>
            <a:r>
              <a:rPr lang="en-US" dirty="0"/>
              <a:t>direction in which one </a:t>
            </a:r>
            <a:r>
              <a:rPr lang="en-US" dirty="0" smtClean="0"/>
              <a:t>bivalent aligns does </a:t>
            </a:r>
            <a:r>
              <a:rPr lang="en-US" dirty="0"/>
              <a:t>not affect the </a:t>
            </a:r>
            <a:r>
              <a:rPr lang="en-US" smtClean="0"/>
              <a:t>alignment of </a:t>
            </a:r>
            <a:r>
              <a:rPr lang="en-US" dirty="0" smtClean="0"/>
              <a:t>other bivalents.</a:t>
            </a:r>
            <a:endParaRPr lang="en-US" dirty="0"/>
          </a:p>
        </p:txBody>
      </p:sp>
      <p:sp>
        <p:nvSpPr>
          <p:cNvPr id="11" name="Rectangle 10"/>
          <p:cNvSpPr/>
          <p:nvPr/>
        </p:nvSpPr>
        <p:spPr>
          <a:xfrm>
            <a:off x="38103" y="1264838"/>
            <a:ext cx="5311774" cy="646331"/>
          </a:xfrm>
          <a:prstGeom prst="rect">
            <a:avLst/>
          </a:prstGeom>
        </p:spPr>
        <p:txBody>
          <a:bodyPr wrap="square">
            <a:spAutoFit/>
          </a:bodyPr>
          <a:lstStyle/>
          <a:p>
            <a:r>
              <a:rPr lang="en-US" dirty="0" smtClean="0"/>
              <a:t>Allele have </a:t>
            </a:r>
            <a:r>
              <a:rPr lang="en-US" dirty="0"/>
              <a:t>a 50 </a:t>
            </a:r>
            <a:r>
              <a:rPr lang="en-US" dirty="0" smtClean="0"/>
              <a:t>percent </a:t>
            </a:r>
            <a:r>
              <a:rPr lang="en-US" dirty="0"/>
              <a:t>chance of moving to a particular pole.</a:t>
            </a:r>
          </a:p>
        </p:txBody>
      </p:sp>
      <p:sp>
        <p:nvSpPr>
          <p:cNvPr id="13" name="Rectangle 12"/>
          <p:cNvSpPr/>
          <p:nvPr/>
        </p:nvSpPr>
        <p:spPr>
          <a:xfrm>
            <a:off x="38103" y="2620865"/>
            <a:ext cx="5311774" cy="923330"/>
          </a:xfrm>
          <a:prstGeom prst="rect">
            <a:avLst/>
          </a:prstGeom>
        </p:spPr>
        <p:txBody>
          <a:bodyPr wrap="square">
            <a:spAutoFit/>
          </a:bodyPr>
          <a:lstStyle/>
          <a:p>
            <a:r>
              <a:rPr lang="en-US" dirty="0" smtClean="0"/>
              <a:t>Therefore different </a:t>
            </a:r>
            <a:r>
              <a:rPr lang="en-US" dirty="0"/>
              <a:t>allele combinations should always be equally </a:t>
            </a:r>
            <a:r>
              <a:rPr lang="en-US" dirty="0" smtClean="0"/>
              <a:t>possible (if the gene loci are on different chromosomes – this does not hold for linked genes)</a:t>
            </a:r>
            <a:endParaRPr lang="en-US" dirty="0"/>
          </a:p>
        </p:txBody>
      </p:sp>
      <p:sp>
        <p:nvSpPr>
          <p:cNvPr id="14" name="Rectangle 13"/>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4"/>
              </a:rPr>
              <a:t>http</a:t>
            </a:r>
            <a:r>
              <a:rPr lang="en-US" sz="1200" dirty="0">
                <a:hlinkClick r:id="rId4"/>
              </a:rPr>
              <a:t>://www.slideshare.net/gurustip/meiosis-</a:t>
            </a:r>
            <a:r>
              <a:rPr lang="en-US" sz="1200" dirty="0" smtClean="0">
                <a:hlinkClick r:id="rId4"/>
              </a:rPr>
              <a:t>ahl</a:t>
            </a:r>
            <a:endParaRPr lang="en-US" sz="1200" dirty="0"/>
          </a:p>
        </p:txBody>
      </p:sp>
    </p:spTree>
    <p:extLst>
      <p:ext uri="{BB962C8B-B14F-4D97-AF65-F5344CB8AC3E}">
        <p14:creationId xmlns:p14="http://schemas.microsoft.com/office/powerpoint/2010/main" val="36240911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10.1.U5 Homologous chromosomes separate in meiosis I</a:t>
            </a:r>
            <a:r>
              <a:rPr lang="en-US" dirty="0" smtClean="0"/>
              <a:t>.</a:t>
            </a:r>
            <a:endParaRPr lang="en-US" dirty="0"/>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679" y="1514475"/>
            <a:ext cx="8191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1" y="1533525"/>
            <a:ext cx="70485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6172201" y="3000375"/>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2019301" y="3000376"/>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 y="333375"/>
            <a:ext cx="7848600" cy="954107"/>
          </a:xfrm>
          <a:prstGeom prst="rect">
            <a:avLst/>
          </a:prstGeom>
          <a:noFill/>
        </p:spPr>
        <p:txBody>
          <a:bodyPr wrap="square" rtlCol="0">
            <a:spAutoFit/>
          </a:bodyPr>
          <a:lstStyle/>
          <a:p>
            <a:r>
              <a:rPr lang="en-US" sz="2800" b="1" dirty="0" smtClean="0"/>
              <a:t>In </a:t>
            </a:r>
            <a:r>
              <a:rPr lang="en-US" sz="2800" b="1" dirty="0" smtClean="0">
                <a:solidFill>
                  <a:schemeClr val="accent1"/>
                </a:solidFill>
              </a:rPr>
              <a:t>anaphase I</a:t>
            </a:r>
            <a:r>
              <a:rPr lang="en-US" sz="2800" b="1" dirty="0" smtClean="0"/>
              <a:t>, the </a:t>
            </a:r>
            <a:r>
              <a:rPr lang="en-US" sz="2800" b="1" dirty="0" smtClean="0">
                <a:solidFill>
                  <a:schemeClr val="accent3"/>
                </a:solidFill>
              </a:rPr>
              <a:t>homologous pair is separated</a:t>
            </a:r>
            <a:r>
              <a:rPr lang="en-US" sz="2800" b="1" dirty="0" smtClean="0"/>
              <a:t> but the </a:t>
            </a:r>
            <a:r>
              <a:rPr lang="en-US" sz="2800" b="1" dirty="0" smtClean="0">
                <a:solidFill>
                  <a:schemeClr val="accent5"/>
                </a:solidFill>
              </a:rPr>
              <a:t>sister chromatids remain attached</a:t>
            </a:r>
            <a:r>
              <a:rPr lang="en-US" sz="2800" b="1" dirty="0" smtClean="0"/>
              <a:t>. </a:t>
            </a:r>
            <a:endParaRPr lang="en-US" sz="2800" b="1" dirty="0"/>
          </a:p>
        </p:txBody>
      </p:sp>
      <p:sp>
        <p:nvSpPr>
          <p:cNvPr id="9" name="TextBox 8"/>
          <p:cNvSpPr txBox="1"/>
          <p:nvPr/>
        </p:nvSpPr>
        <p:spPr>
          <a:xfrm>
            <a:off x="2438401" y="5925841"/>
            <a:ext cx="4572000" cy="523220"/>
          </a:xfrm>
          <a:prstGeom prst="rect">
            <a:avLst/>
          </a:prstGeom>
          <a:noFill/>
        </p:spPr>
        <p:txBody>
          <a:bodyPr wrap="square" rtlCol="0">
            <a:spAutoFit/>
          </a:bodyPr>
          <a:lstStyle/>
          <a:p>
            <a:r>
              <a:rPr lang="en-US" sz="2800" b="1" dirty="0" smtClean="0"/>
              <a:t>This is the </a:t>
            </a:r>
            <a:r>
              <a:rPr lang="en-US" sz="2800" b="1" dirty="0" smtClean="0">
                <a:solidFill>
                  <a:schemeClr val="accent6"/>
                </a:solidFill>
              </a:rPr>
              <a:t>reduction division</a:t>
            </a:r>
            <a:r>
              <a:rPr lang="en-US" sz="2800" b="1" dirty="0" smtClean="0"/>
              <a:t>.</a:t>
            </a:r>
            <a:endParaRPr lang="en-US" sz="2800" b="1" dirty="0"/>
          </a:p>
        </p:txBody>
      </p:sp>
    </p:spTree>
    <p:extLst>
      <p:ext uri="{BB962C8B-B14F-4D97-AF65-F5344CB8AC3E}">
        <p14:creationId xmlns:p14="http://schemas.microsoft.com/office/powerpoint/2010/main" val="3624091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851734"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8813068"/>
              </p:ext>
            </p:extLst>
          </p:nvPr>
        </p:nvGraphicFramePr>
        <p:xfrm>
          <a:off x="321932" y="784225"/>
          <a:ext cx="8500119" cy="3747311"/>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fontAlgn="t"/>
                      <a:r>
                        <a:rPr lang="en-US" sz="1400" b="0" i="0" u="none" strike="noStrike" dirty="0">
                          <a:solidFill>
                            <a:srgbClr val="000000"/>
                          </a:solidFill>
                          <a:effectLst/>
                          <a:latin typeface="Calibri"/>
                        </a:rPr>
                        <a:t>10.1.U1</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Chromosomes replicate in interphase before meiosis. </a:t>
                      </a:r>
                    </a:p>
                  </a:txBody>
                  <a:tcPr marL="12700" marR="12700" marT="12700" marB="0">
                    <a:solidFill>
                      <a:schemeClr val="bg1"/>
                    </a:solidFill>
                  </a:tcPr>
                </a:tc>
                <a:tc>
                  <a:txBody>
                    <a:bodyPr/>
                    <a:lstStyle/>
                    <a:p>
                      <a:pPr algn="l" fontAlgn="t"/>
                      <a:endParaRPr lang="en-US" sz="1400" b="0" i="0" u="none" strike="noStrike" dirty="0">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10.1.U2</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Crossing over is the exchange of DNA material between non-sister homologous chromatids. </a:t>
                      </a:r>
                    </a:p>
                  </a:txBody>
                  <a:tcPr marL="12700" marR="12700" marT="12700" marB="0">
                    <a:solidFill>
                      <a:schemeClr val="bg1"/>
                    </a:solidFill>
                  </a:tcPr>
                </a:tc>
                <a:tc>
                  <a:txBody>
                    <a:bodyPr/>
                    <a:lstStyle/>
                    <a:p>
                      <a:pPr algn="l" fontAlgn="t"/>
                      <a:endParaRPr lang="en-US" sz="1400" b="0" i="0" u="none" strike="noStrike">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10.1.U3</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Crossing over produces new combinations of alleles on the chromosomes of the haploid cells. </a:t>
                      </a:r>
                    </a:p>
                  </a:txBody>
                  <a:tcPr marL="12700" marR="12700" marT="12700" marB="0">
                    <a:solidFill>
                      <a:schemeClr val="bg1"/>
                    </a:solidFill>
                  </a:tcPr>
                </a:tc>
                <a:tc>
                  <a:txBody>
                    <a:bodyPr/>
                    <a:lstStyle/>
                    <a:p>
                      <a:pPr algn="l" fontAlgn="t"/>
                      <a:endParaRPr lang="en-US" sz="1400" b="0" i="0" u="none" strike="noStrike">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10.1.U4</a:t>
                      </a:r>
                    </a:p>
                  </a:txBody>
                  <a:tcPr marL="12700" marR="12700" marT="12700" marB="0">
                    <a:solidFill>
                      <a:schemeClr val="bg1"/>
                    </a:solidFill>
                  </a:tcPr>
                </a:tc>
                <a:tc>
                  <a:txBody>
                    <a:bodyPr/>
                    <a:lstStyle/>
                    <a:p>
                      <a:pPr algn="l" fontAlgn="t"/>
                      <a:r>
                        <a:rPr lang="en-US" sz="1400" b="0" i="0" u="none" strike="noStrike" dirty="0" err="1">
                          <a:solidFill>
                            <a:srgbClr val="000000"/>
                          </a:solidFill>
                          <a:effectLst/>
                          <a:latin typeface="Calibri"/>
                        </a:rPr>
                        <a:t>Chiasmata</a:t>
                      </a:r>
                      <a:r>
                        <a:rPr lang="en-US" sz="1400" b="0" i="0" u="none" strike="noStrike" dirty="0">
                          <a:solidFill>
                            <a:srgbClr val="000000"/>
                          </a:solidFill>
                          <a:effectLst/>
                          <a:latin typeface="Calibri"/>
                        </a:rPr>
                        <a:t> formation between non-sister chromatids can result in an exchange of alleles. </a:t>
                      </a:r>
                    </a:p>
                  </a:txBody>
                  <a:tcPr marL="12700" marR="12700" marT="12700" marB="0">
                    <a:solidFill>
                      <a:schemeClr val="bg1"/>
                    </a:solidFill>
                  </a:tcPr>
                </a:tc>
                <a:tc>
                  <a:txBody>
                    <a:bodyPr/>
                    <a:lstStyle/>
                    <a:p>
                      <a:pPr algn="l" fontAlgn="t"/>
                      <a:endParaRPr lang="en-US" sz="1400" b="0" i="0" u="none" strike="noStrike">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10.1.U5</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Homologous chromosomes separate in meiosis I. </a:t>
                      </a:r>
                    </a:p>
                  </a:txBody>
                  <a:tcPr marL="12700" marR="12700" marT="12700" marB="0">
                    <a:solidFill>
                      <a:schemeClr val="bg1"/>
                    </a:solidFill>
                  </a:tcPr>
                </a:tc>
                <a:tc>
                  <a:txBody>
                    <a:bodyPr/>
                    <a:lstStyle/>
                    <a:p>
                      <a:pPr algn="l" fontAlgn="t"/>
                      <a:endParaRPr lang="en-US" sz="1400" b="0" i="0" u="none" strike="noStrike">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10.1.U6</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Sister chromatids separate in meiosis II. </a:t>
                      </a:r>
                    </a:p>
                  </a:txBody>
                  <a:tcPr marL="12700" marR="12700" marT="12700" marB="0">
                    <a:solidFill>
                      <a:schemeClr val="bg1"/>
                    </a:solidFill>
                  </a:tcPr>
                </a:tc>
                <a:tc>
                  <a:txBody>
                    <a:bodyPr/>
                    <a:lstStyle/>
                    <a:p>
                      <a:pPr algn="l" fontAlgn="t"/>
                      <a:endParaRPr lang="en-US" sz="1400" b="0" i="0" u="none" strike="noStrike">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10.1.U7</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Independent assortment of genes is due to the random orientation of pairs of homologous chromosomes in meiosis I. </a:t>
                      </a:r>
                    </a:p>
                  </a:txBody>
                  <a:tcPr marL="12700" marR="12700" marT="12700" marB="0">
                    <a:solidFill>
                      <a:schemeClr val="bg1"/>
                    </a:solidFill>
                  </a:tcPr>
                </a:tc>
                <a:tc>
                  <a:txBody>
                    <a:bodyPr/>
                    <a:lstStyle/>
                    <a:p>
                      <a:pPr algn="l" fontAlgn="t"/>
                      <a:endParaRPr lang="en-US" sz="1400" b="0" i="0" u="none" strike="noStrike">
                        <a:solidFill>
                          <a:srgbClr val="000000"/>
                        </a:solidFill>
                        <a:effectLst/>
                        <a:latin typeface="Calibri"/>
                      </a:endParaRPr>
                    </a:p>
                  </a:txBody>
                  <a:tcPr marL="12700" marR="12700" marT="12700" marB="0">
                    <a:solidFill>
                      <a:schemeClr val="bg1"/>
                    </a:solidFill>
                  </a:tcPr>
                </a:tc>
              </a:tr>
              <a:tr h="228024">
                <a:tc>
                  <a:txBody>
                    <a:bodyPr/>
                    <a:lstStyle/>
                    <a:p>
                      <a:pPr algn="l" fontAlgn="t"/>
                      <a:r>
                        <a:rPr lang="en-US" sz="1400" b="0" i="0" u="none" strike="noStrike">
                          <a:solidFill>
                            <a:srgbClr val="000000"/>
                          </a:solidFill>
                          <a:effectLst/>
                          <a:latin typeface="Calibri"/>
                        </a:rPr>
                        <a:t>10.1.S1</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Drawing diagrams to show </a:t>
                      </a:r>
                      <a:r>
                        <a:rPr lang="en-US" sz="1400" b="0" i="0" u="none" strike="noStrike" dirty="0" err="1">
                          <a:solidFill>
                            <a:srgbClr val="000000"/>
                          </a:solidFill>
                          <a:effectLst/>
                          <a:latin typeface="Calibri"/>
                        </a:rPr>
                        <a:t>chiasmata</a:t>
                      </a:r>
                      <a:r>
                        <a:rPr lang="en-US" sz="1400" b="0" i="0" u="none" strike="noStrike" dirty="0">
                          <a:solidFill>
                            <a:srgbClr val="000000"/>
                          </a:solidFill>
                          <a:effectLst/>
                          <a:latin typeface="Calibri"/>
                        </a:rPr>
                        <a:t> formed by crossing over. </a:t>
                      </a:r>
                    </a:p>
                  </a:txBody>
                  <a:tcPr marL="12700" marR="12700" marT="12700" marB="0">
                    <a:solidFill>
                      <a:schemeClr val="bg1"/>
                    </a:solidFill>
                  </a:tcPr>
                </a:tc>
                <a:tc>
                  <a:txBody>
                    <a:bodyPr/>
                    <a:lstStyle/>
                    <a:p>
                      <a:pPr algn="l" fontAlgn="t"/>
                      <a:r>
                        <a:rPr lang="en-US" sz="1400" b="0" i="0" u="none" strike="noStrike" dirty="0">
                          <a:solidFill>
                            <a:srgbClr val="000000"/>
                          </a:solidFill>
                          <a:effectLst/>
                          <a:latin typeface="Calibri"/>
                        </a:rPr>
                        <a:t>Diagrams of </a:t>
                      </a:r>
                      <a:r>
                        <a:rPr lang="en-US" sz="1400" b="0" i="0" u="none" strike="noStrike" dirty="0" err="1">
                          <a:solidFill>
                            <a:srgbClr val="000000"/>
                          </a:solidFill>
                          <a:effectLst/>
                          <a:latin typeface="Calibri"/>
                        </a:rPr>
                        <a:t>chiasmata</a:t>
                      </a:r>
                      <a:r>
                        <a:rPr lang="en-US" sz="1400" b="0" i="0" u="none" strike="noStrike" dirty="0">
                          <a:solidFill>
                            <a:srgbClr val="000000"/>
                          </a:solidFill>
                          <a:effectLst/>
                          <a:latin typeface="Calibri"/>
                        </a:rPr>
                        <a:t> should show sister chromatids still closely aligned, except at the point where crossing over occurred and a </a:t>
                      </a:r>
                      <a:r>
                        <a:rPr lang="en-US" sz="1400" b="0" i="0" u="none" strike="noStrike" dirty="0" err="1">
                          <a:solidFill>
                            <a:srgbClr val="000000"/>
                          </a:solidFill>
                          <a:effectLst/>
                          <a:latin typeface="Calibri"/>
                        </a:rPr>
                        <a:t>chiasma</a:t>
                      </a:r>
                      <a:r>
                        <a:rPr lang="en-US" sz="1400" b="0" i="0" u="none" strike="noStrike" dirty="0">
                          <a:solidFill>
                            <a:srgbClr val="000000"/>
                          </a:solidFill>
                          <a:effectLst/>
                          <a:latin typeface="Calibri"/>
                        </a:rPr>
                        <a:t> was formed.</a:t>
                      </a: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6947053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241444992_6f1beeb3bb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0" y="367617"/>
            <a:ext cx="4064000" cy="2667000"/>
          </a:xfrm>
          <a:prstGeom prst="rect">
            <a:avLst/>
          </a:prstGeom>
        </p:spPr>
      </p:pic>
      <p:sp>
        <p:nvSpPr>
          <p:cNvPr id="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b="1" dirty="0" smtClean="0"/>
              <a:t>Review: </a:t>
            </a:r>
            <a:r>
              <a:rPr lang="en-US" sz="1500" dirty="0" smtClean="0"/>
              <a:t>3.3</a:t>
            </a:r>
            <a:r>
              <a:rPr lang="en-US" sz="1500" dirty="0"/>
              <a:t>.S1 Drawing diagrams to show the stages of meiosis resulting in the formation of four haploid cells. </a:t>
            </a:r>
            <a:endParaRPr lang="en-US" sz="1500" dirty="0">
              <a:effectLst/>
            </a:endParaRPr>
          </a:p>
        </p:txBody>
      </p:sp>
      <p:sp>
        <p:nvSpPr>
          <p:cNvPr id="2" name="Rectangle 1"/>
          <p:cNvSpPr/>
          <p:nvPr/>
        </p:nvSpPr>
        <p:spPr>
          <a:xfrm>
            <a:off x="6007580" y="6581001"/>
            <a:ext cx="3136420" cy="276999"/>
          </a:xfrm>
          <a:prstGeom prst="rect">
            <a:avLst/>
          </a:prstGeom>
        </p:spPr>
        <p:txBody>
          <a:bodyPr wrap="none">
            <a:spAutoFit/>
          </a:bodyPr>
          <a:lstStyle/>
          <a:p>
            <a:r>
              <a:rPr lang="en-US" sz="1200" dirty="0"/>
              <a:t>c</a:t>
            </a:r>
            <a:r>
              <a:rPr lang="en-US" sz="1200" dirty="0" smtClean="0"/>
              <a:t>ourtesy of: </a:t>
            </a:r>
            <a:r>
              <a:rPr lang="en-US" sz="1200" dirty="0" smtClean="0">
                <a:hlinkClick r:id="rId3"/>
              </a:rPr>
              <a:t>http</a:t>
            </a:r>
            <a:r>
              <a:rPr lang="en-US" sz="1200" dirty="0">
                <a:hlinkClick r:id="rId3"/>
              </a:rPr>
              <a:t>://www.flickr.com/</a:t>
            </a:r>
            <a:r>
              <a:rPr lang="en-US" sz="1200" dirty="0" smtClean="0">
                <a:hlinkClick r:id="rId3"/>
              </a:rPr>
              <a:t>carolinabio</a:t>
            </a:r>
            <a:endParaRPr lang="en-US" sz="1200" dirty="0"/>
          </a:p>
        </p:txBody>
      </p:sp>
      <p:sp>
        <p:nvSpPr>
          <p:cNvPr id="4" name="Rectangle 3"/>
          <p:cNvSpPr/>
          <p:nvPr/>
        </p:nvSpPr>
        <p:spPr>
          <a:xfrm>
            <a:off x="4037647" y="681261"/>
            <a:ext cx="2814085" cy="769441"/>
          </a:xfrm>
          <a:prstGeom prst="rect">
            <a:avLst/>
          </a:prstGeom>
        </p:spPr>
        <p:txBody>
          <a:bodyPr wrap="square">
            <a:spAutoFit/>
          </a:bodyPr>
          <a:lstStyle/>
          <a:p>
            <a:r>
              <a:rPr lang="en-US" sz="4400" b="1" dirty="0" smtClean="0"/>
              <a:t>M</a:t>
            </a:r>
            <a:r>
              <a:rPr lang="en-US" sz="3600" b="1" dirty="0" smtClean="0"/>
              <a:t>etaphase II    </a:t>
            </a:r>
          </a:p>
        </p:txBody>
      </p:sp>
      <p:sp>
        <p:nvSpPr>
          <p:cNvPr id="8" name="Rectangle 7"/>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4"/>
              </a:rPr>
              <a:t>http</a:t>
            </a:r>
            <a:r>
              <a:rPr lang="en-US" sz="1200" dirty="0">
                <a:hlinkClick r:id="rId4"/>
              </a:rPr>
              <a:t>://www.slideshare.net/gurustip/meiosis-</a:t>
            </a:r>
            <a:r>
              <a:rPr lang="en-US" sz="1200" dirty="0" smtClean="0">
                <a:hlinkClick r:id="rId4"/>
              </a:rPr>
              <a:t>ahl</a:t>
            </a:r>
            <a:endParaRPr lang="en-US" sz="1200" dirty="0"/>
          </a:p>
        </p:txBody>
      </p:sp>
      <p:sp>
        <p:nvSpPr>
          <p:cNvPr id="9" name="Rectangle 8"/>
          <p:cNvSpPr/>
          <p:nvPr/>
        </p:nvSpPr>
        <p:spPr>
          <a:xfrm>
            <a:off x="224910" y="3290501"/>
            <a:ext cx="3730155" cy="646331"/>
          </a:xfrm>
          <a:prstGeom prst="rect">
            <a:avLst/>
          </a:prstGeom>
        </p:spPr>
        <p:txBody>
          <a:bodyPr wrap="square">
            <a:spAutoFit/>
          </a:bodyPr>
          <a:lstStyle/>
          <a:p>
            <a:r>
              <a:rPr lang="en-US" dirty="0" smtClean="0"/>
              <a:t>Spindle </a:t>
            </a:r>
            <a:r>
              <a:rPr lang="en-US" dirty="0" err="1"/>
              <a:t>fibres</a:t>
            </a:r>
            <a:r>
              <a:rPr lang="en-US" dirty="0"/>
              <a:t> form and </a:t>
            </a:r>
            <a:r>
              <a:rPr lang="en-US" dirty="0">
                <a:solidFill>
                  <a:schemeClr val="accent3">
                    <a:lumMod val="50000"/>
                  </a:schemeClr>
                </a:solidFill>
              </a:rPr>
              <a:t>attach at the centromeres</a:t>
            </a:r>
            <a:r>
              <a:rPr lang="en-US" dirty="0"/>
              <a:t>. </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2988000"/>
            <a:ext cx="4380992" cy="338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320000" y="1674674"/>
            <a:ext cx="4570541" cy="369332"/>
          </a:xfrm>
          <a:prstGeom prst="rect">
            <a:avLst/>
          </a:prstGeom>
        </p:spPr>
        <p:txBody>
          <a:bodyPr wrap="square">
            <a:spAutoFit/>
          </a:bodyPr>
          <a:lstStyle/>
          <a:p>
            <a:r>
              <a:rPr lang="en-US" dirty="0"/>
              <a:t>Pairs of sister chromatids align at the equator. </a:t>
            </a:r>
          </a:p>
        </p:txBody>
      </p:sp>
      <p:cxnSp>
        <p:nvCxnSpPr>
          <p:cNvPr id="13" name="Straight Connector 12"/>
          <p:cNvCxnSpPr/>
          <p:nvPr/>
        </p:nvCxnSpPr>
        <p:spPr>
          <a:xfrm flipH="1">
            <a:off x="3186334" y="3464508"/>
            <a:ext cx="2094515" cy="2673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12" idx="2"/>
          </p:cNvCxnSpPr>
          <p:nvPr/>
        </p:nvCxnSpPr>
        <p:spPr>
          <a:xfrm flipV="1">
            <a:off x="5893605" y="2044006"/>
            <a:ext cx="711666" cy="24119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1951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10.1.U6 Sister chromatids separate in meiosis II</a:t>
            </a:r>
            <a:r>
              <a:rPr lang="en-US" dirty="0" smtClean="0"/>
              <a:t>.</a:t>
            </a:r>
            <a:endParaRPr lang="en-US" dirty="0"/>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
        <p:nvSpPr>
          <p:cNvPr id="4" name="TextBox 3"/>
          <p:cNvSpPr txBox="1"/>
          <p:nvPr/>
        </p:nvSpPr>
        <p:spPr>
          <a:xfrm>
            <a:off x="1" y="333375"/>
            <a:ext cx="7848600" cy="769441"/>
          </a:xfrm>
          <a:prstGeom prst="rect">
            <a:avLst/>
          </a:prstGeom>
          <a:noFill/>
        </p:spPr>
        <p:txBody>
          <a:bodyPr wrap="square" rtlCol="0">
            <a:spAutoFit/>
          </a:bodyPr>
          <a:lstStyle/>
          <a:p>
            <a:r>
              <a:rPr lang="en-US" sz="4400" b="1" dirty="0" smtClean="0"/>
              <a:t>Metaphase II</a:t>
            </a:r>
            <a:endParaRPr lang="en-US" sz="4400" b="1" dirty="0"/>
          </a:p>
        </p:txBody>
      </p:sp>
      <p:sp>
        <p:nvSpPr>
          <p:cNvPr id="5" name="TextBox 4"/>
          <p:cNvSpPr txBox="1"/>
          <p:nvPr/>
        </p:nvSpPr>
        <p:spPr>
          <a:xfrm>
            <a:off x="152401" y="1102816"/>
            <a:ext cx="4065798" cy="3785652"/>
          </a:xfrm>
          <a:prstGeom prst="rect">
            <a:avLst/>
          </a:prstGeom>
          <a:noFill/>
        </p:spPr>
        <p:txBody>
          <a:bodyPr wrap="square" rtlCol="0">
            <a:spAutoFit/>
          </a:bodyPr>
          <a:lstStyle/>
          <a:p>
            <a:r>
              <a:rPr lang="en-US" sz="2000" dirty="0" smtClean="0"/>
              <a:t>Pairs of sister chromatids align at the equator. Spindle </a:t>
            </a:r>
            <a:r>
              <a:rPr lang="en-US" sz="2000" dirty="0" err="1" smtClean="0"/>
              <a:t>fibres</a:t>
            </a:r>
            <a:r>
              <a:rPr lang="en-US" sz="2000" dirty="0" smtClean="0"/>
              <a:t> form and </a:t>
            </a:r>
            <a:r>
              <a:rPr lang="en-US" sz="2000" dirty="0" smtClean="0">
                <a:solidFill>
                  <a:schemeClr val="accent3">
                    <a:lumMod val="50000"/>
                  </a:schemeClr>
                </a:solidFill>
              </a:rPr>
              <a:t>attach at the centromeres</a:t>
            </a:r>
            <a:r>
              <a:rPr lang="en-US" sz="2000" dirty="0" smtClean="0"/>
              <a:t>. </a:t>
            </a:r>
          </a:p>
          <a:p>
            <a:endParaRPr lang="en-US" sz="2000" dirty="0"/>
          </a:p>
          <a:p>
            <a:r>
              <a:rPr lang="en-US" sz="2000" dirty="0" smtClean="0"/>
              <a:t>Random orientation again contributes to variation in the gametes, though not to such an extent as in metaphase I. </a:t>
            </a:r>
          </a:p>
          <a:p>
            <a:endParaRPr lang="en-US" sz="2000" dirty="0"/>
          </a:p>
          <a:p>
            <a:r>
              <a:rPr lang="en-US" sz="2000" dirty="0" smtClean="0"/>
              <a:t>This is because there is only a difference between chromatids where crossing-over has taken place. </a:t>
            </a:r>
            <a:endParaRPr lang="en-US" sz="2000"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199" y="341338"/>
            <a:ext cx="4926938" cy="380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0911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240931651_9b4f6c346c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00" y="367617"/>
            <a:ext cx="4064000" cy="2711450"/>
          </a:xfrm>
          <a:prstGeom prst="rect">
            <a:avLst/>
          </a:prstGeom>
        </p:spPr>
      </p:pic>
      <p:sp>
        <p:nvSpPr>
          <p:cNvPr id="3" name="Title 1"/>
          <p:cNvSpPr txBox="1">
            <a:spLocks/>
          </p:cNvSpPr>
          <p:nvPr/>
        </p:nvSpPr>
        <p:spPr>
          <a:xfrm>
            <a:off x="0" y="4763"/>
            <a:ext cx="9144000" cy="3628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500" b="1" dirty="0" smtClean="0"/>
              <a:t>Review: </a:t>
            </a:r>
            <a:r>
              <a:rPr lang="en-US" sz="1500" dirty="0" smtClean="0"/>
              <a:t>3.3</a:t>
            </a:r>
            <a:r>
              <a:rPr lang="en-US" sz="1500" dirty="0"/>
              <a:t>.S1 Drawing diagrams to show the stages of meiosis resulting in the formation of four haploid cells. </a:t>
            </a:r>
            <a:endParaRPr lang="en-US" sz="1500" dirty="0">
              <a:effectLst/>
            </a:endParaRPr>
          </a:p>
        </p:txBody>
      </p:sp>
      <p:sp>
        <p:nvSpPr>
          <p:cNvPr id="2" name="Rectangle 1"/>
          <p:cNvSpPr/>
          <p:nvPr/>
        </p:nvSpPr>
        <p:spPr>
          <a:xfrm>
            <a:off x="6007580" y="6581001"/>
            <a:ext cx="3136420" cy="276999"/>
          </a:xfrm>
          <a:prstGeom prst="rect">
            <a:avLst/>
          </a:prstGeom>
        </p:spPr>
        <p:txBody>
          <a:bodyPr wrap="none">
            <a:spAutoFit/>
          </a:bodyPr>
          <a:lstStyle/>
          <a:p>
            <a:r>
              <a:rPr lang="en-US" sz="1200" dirty="0"/>
              <a:t>c</a:t>
            </a:r>
            <a:r>
              <a:rPr lang="en-US" sz="1200" dirty="0" smtClean="0"/>
              <a:t>ourtesy of: </a:t>
            </a:r>
            <a:r>
              <a:rPr lang="en-US" sz="1200" dirty="0" smtClean="0">
                <a:hlinkClick r:id="rId3"/>
              </a:rPr>
              <a:t>http</a:t>
            </a:r>
            <a:r>
              <a:rPr lang="en-US" sz="1200" dirty="0">
                <a:hlinkClick r:id="rId3"/>
              </a:rPr>
              <a:t>://www.flickr.com/</a:t>
            </a:r>
            <a:r>
              <a:rPr lang="en-US" sz="1200" dirty="0" smtClean="0">
                <a:hlinkClick r:id="rId3"/>
              </a:rPr>
              <a:t>carolinabio</a:t>
            </a:r>
            <a:endParaRPr lang="en-US" sz="1200" dirty="0"/>
          </a:p>
        </p:txBody>
      </p:sp>
      <p:sp>
        <p:nvSpPr>
          <p:cNvPr id="4" name="Rectangle 3"/>
          <p:cNvSpPr/>
          <p:nvPr/>
        </p:nvSpPr>
        <p:spPr>
          <a:xfrm>
            <a:off x="4037648" y="681261"/>
            <a:ext cx="2602406" cy="769441"/>
          </a:xfrm>
          <a:prstGeom prst="rect">
            <a:avLst/>
          </a:prstGeom>
        </p:spPr>
        <p:txBody>
          <a:bodyPr wrap="square">
            <a:spAutoFit/>
          </a:bodyPr>
          <a:lstStyle/>
          <a:p>
            <a:r>
              <a:rPr lang="en-US" sz="4400" b="1" dirty="0" smtClean="0"/>
              <a:t>A</a:t>
            </a:r>
            <a:r>
              <a:rPr lang="en-US" sz="3600" b="1" dirty="0" smtClean="0"/>
              <a:t>naphase II    </a:t>
            </a:r>
          </a:p>
        </p:txBody>
      </p:sp>
      <p:sp>
        <p:nvSpPr>
          <p:cNvPr id="9" name="Rectangle 8"/>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4"/>
              </a:rPr>
              <a:t>http</a:t>
            </a:r>
            <a:r>
              <a:rPr lang="en-US" sz="1200" dirty="0">
                <a:hlinkClick r:id="rId4"/>
              </a:rPr>
              <a:t>://www.slideshare.net/gurustip/meiosis-</a:t>
            </a:r>
            <a:r>
              <a:rPr lang="en-US" sz="1200" dirty="0" smtClean="0">
                <a:hlinkClick r:id="rId4"/>
              </a:rPr>
              <a:t>ahl</a:t>
            </a:r>
            <a:endParaRPr lang="en-US" sz="1200" dirty="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0000" y="2988000"/>
            <a:ext cx="4375404" cy="336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91756" y="3376357"/>
            <a:ext cx="3745892" cy="646331"/>
          </a:xfrm>
          <a:prstGeom prst="rect">
            <a:avLst/>
          </a:prstGeom>
        </p:spPr>
        <p:txBody>
          <a:bodyPr wrap="square">
            <a:spAutoFit/>
          </a:bodyPr>
          <a:lstStyle/>
          <a:p>
            <a:r>
              <a:rPr lang="en-US" dirty="0">
                <a:solidFill>
                  <a:schemeClr val="accent6"/>
                </a:solidFill>
              </a:rPr>
              <a:t>Spindle </a:t>
            </a:r>
            <a:r>
              <a:rPr lang="en-US" dirty="0" err="1">
                <a:solidFill>
                  <a:schemeClr val="accent6"/>
                </a:solidFill>
              </a:rPr>
              <a:t>fibres</a:t>
            </a:r>
            <a:r>
              <a:rPr lang="en-US" dirty="0">
                <a:solidFill>
                  <a:schemeClr val="accent6"/>
                </a:solidFill>
              </a:rPr>
              <a:t> contract </a:t>
            </a:r>
            <a:r>
              <a:rPr lang="en-US" dirty="0"/>
              <a:t>and the centromeres are </a:t>
            </a:r>
            <a:r>
              <a:rPr lang="en-US" dirty="0" smtClean="0"/>
              <a:t>split.</a:t>
            </a:r>
            <a:endParaRPr lang="en-US" dirty="0"/>
          </a:p>
        </p:txBody>
      </p:sp>
      <p:sp>
        <p:nvSpPr>
          <p:cNvPr id="13" name="Rectangle 12"/>
          <p:cNvSpPr/>
          <p:nvPr/>
        </p:nvSpPr>
        <p:spPr>
          <a:xfrm>
            <a:off x="4320000" y="1628507"/>
            <a:ext cx="4375404" cy="923330"/>
          </a:xfrm>
          <a:prstGeom prst="rect">
            <a:avLst/>
          </a:prstGeom>
        </p:spPr>
        <p:txBody>
          <a:bodyPr wrap="square">
            <a:spAutoFit/>
          </a:bodyPr>
          <a:lstStyle/>
          <a:p>
            <a:r>
              <a:rPr lang="en-US" dirty="0" smtClean="0"/>
              <a:t>The sister chromatids are separated. The </a:t>
            </a:r>
            <a:r>
              <a:rPr lang="en-US" b="1" dirty="0" smtClean="0"/>
              <a:t>chromatids</a:t>
            </a:r>
            <a:r>
              <a:rPr lang="en-US" dirty="0" smtClean="0"/>
              <a:t> (now called chromosomes are </a:t>
            </a:r>
            <a:r>
              <a:rPr lang="en-US" b="1" dirty="0"/>
              <a:t>pulled </a:t>
            </a:r>
            <a:r>
              <a:rPr lang="en-US" dirty="0"/>
              <a:t>to opposing </a:t>
            </a:r>
            <a:r>
              <a:rPr lang="en-US" b="1" dirty="0"/>
              <a:t>poles</a:t>
            </a:r>
            <a:r>
              <a:rPr lang="en-US" dirty="0"/>
              <a:t>. </a:t>
            </a:r>
          </a:p>
        </p:txBody>
      </p:sp>
      <p:cxnSp>
        <p:nvCxnSpPr>
          <p:cNvPr id="14" name="Straight Connector 13"/>
          <p:cNvCxnSpPr/>
          <p:nvPr/>
        </p:nvCxnSpPr>
        <p:spPr>
          <a:xfrm flipH="1">
            <a:off x="3186334" y="3464508"/>
            <a:ext cx="2094515" cy="2673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6874015" y="2383938"/>
            <a:ext cx="456782" cy="160533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5602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10.1.U6 Sister chromatids separate in meiosis II</a:t>
            </a:r>
            <a:r>
              <a:rPr lang="en-US" dirty="0" smtClean="0"/>
              <a:t>.</a:t>
            </a:r>
            <a:endParaRPr lang="en-US" dirty="0"/>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
        <p:nvSpPr>
          <p:cNvPr id="7" name="TextBox 6"/>
          <p:cNvSpPr txBox="1"/>
          <p:nvPr/>
        </p:nvSpPr>
        <p:spPr>
          <a:xfrm>
            <a:off x="1" y="361513"/>
            <a:ext cx="7848600" cy="769441"/>
          </a:xfrm>
          <a:prstGeom prst="rect">
            <a:avLst/>
          </a:prstGeom>
          <a:noFill/>
        </p:spPr>
        <p:txBody>
          <a:bodyPr wrap="square" rtlCol="0">
            <a:spAutoFit/>
          </a:bodyPr>
          <a:lstStyle/>
          <a:p>
            <a:r>
              <a:rPr lang="en-US" sz="4400" b="1" dirty="0" err="1" smtClean="0"/>
              <a:t>Telophase</a:t>
            </a:r>
            <a:r>
              <a:rPr lang="en-US" sz="4400" b="1" dirty="0" smtClean="0"/>
              <a:t> II</a:t>
            </a:r>
            <a:endParaRPr lang="en-US" sz="4400" b="1" dirty="0"/>
          </a:p>
        </p:txBody>
      </p:sp>
      <p:sp>
        <p:nvSpPr>
          <p:cNvPr id="8" name="TextBox 7"/>
          <p:cNvSpPr txBox="1"/>
          <p:nvPr/>
        </p:nvSpPr>
        <p:spPr>
          <a:xfrm>
            <a:off x="176625" y="2510263"/>
            <a:ext cx="3982624" cy="3170099"/>
          </a:xfrm>
          <a:prstGeom prst="rect">
            <a:avLst/>
          </a:prstGeom>
          <a:noFill/>
        </p:spPr>
        <p:txBody>
          <a:bodyPr wrap="square" rtlCol="0">
            <a:spAutoFit/>
          </a:bodyPr>
          <a:lstStyle/>
          <a:p>
            <a:r>
              <a:rPr lang="en-US" sz="2000" b="1" dirty="0" smtClean="0">
                <a:solidFill>
                  <a:schemeClr val="accent4"/>
                </a:solidFill>
              </a:rPr>
              <a:t>New haploid nuclei </a:t>
            </a:r>
            <a:r>
              <a:rPr lang="en-US" sz="2000" dirty="0" smtClean="0"/>
              <a:t>are formed. </a:t>
            </a:r>
          </a:p>
          <a:p>
            <a:endParaRPr lang="en-US" sz="2000" dirty="0"/>
          </a:p>
          <a:p>
            <a:r>
              <a:rPr lang="en-US" sz="2000" dirty="0" smtClean="0"/>
              <a:t>Cytokinesis begins, splitting the cells. </a:t>
            </a:r>
          </a:p>
          <a:p>
            <a:endParaRPr lang="en-US" sz="2000" dirty="0"/>
          </a:p>
          <a:p>
            <a:r>
              <a:rPr lang="en-US" sz="2000" dirty="0" smtClean="0"/>
              <a:t>The end result of meiosis is </a:t>
            </a:r>
            <a:r>
              <a:rPr lang="en-US" sz="2000" b="1" dirty="0" smtClean="0"/>
              <a:t>four haploid gamete cells</a:t>
            </a:r>
            <a:r>
              <a:rPr lang="en-US" sz="2000" dirty="0" smtClean="0"/>
              <a:t>. </a:t>
            </a:r>
          </a:p>
          <a:p>
            <a:endParaRPr lang="en-US" sz="2000" dirty="0"/>
          </a:p>
          <a:p>
            <a:r>
              <a:rPr lang="en-US" sz="2000" dirty="0" err="1" smtClean="0"/>
              <a:t>Fertilisation</a:t>
            </a:r>
            <a:r>
              <a:rPr lang="en-US" sz="2000" dirty="0" smtClean="0"/>
              <a:t> of these haploid gametes will produce a </a:t>
            </a:r>
            <a:r>
              <a:rPr lang="en-US" sz="2000" dirty="0" smtClean="0">
                <a:solidFill>
                  <a:schemeClr val="accent6"/>
                </a:solidFill>
              </a:rPr>
              <a:t>diploid zygote</a:t>
            </a:r>
            <a:r>
              <a:rPr lang="en-US" sz="2000" dirty="0" smtClean="0"/>
              <a:t>.</a:t>
            </a:r>
            <a:endParaRPr lang="en-US" sz="20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636" y="361515"/>
            <a:ext cx="4848366" cy="373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76625" y="1249878"/>
            <a:ext cx="3490500" cy="923330"/>
          </a:xfrm>
          <a:prstGeom prst="rect">
            <a:avLst/>
          </a:prstGeom>
        </p:spPr>
        <p:txBody>
          <a:bodyPr wrap="square">
            <a:spAutoFit/>
          </a:bodyPr>
          <a:lstStyle/>
          <a:p>
            <a:r>
              <a:rPr lang="en-US" i="1" dirty="0" err="1" smtClean="0"/>
              <a:t>n.b.</a:t>
            </a:r>
            <a:r>
              <a:rPr lang="en-US" i="1" dirty="0" smtClean="0"/>
              <a:t> due to crossing over each of the four new nuclei is likely to be genetically different.</a:t>
            </a:r>
            <a:endParaRPr lang="en-US" i="1" dirty="0"/>
          </a:p>
        </p:txBody>
      </p:sp>
      <p:cxnSp>
        <p:nvCxnSpPr>
          <p:cNvPr id="13" name="Straight Connector 12"/>
          <p:cNvCxnSpPr>
            <a:stCxn id="18" idx="2"/>
          </p:cNvCxnSpPr>
          <p:nvPr/>
        </p:nvCxnSpPr>
        <p:spPr>
          <a:xfrm flipH="1">
            <a:off x="3413126" y="690563"/>
            <a:ext cx="2428874" cy="10556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842000" y="492125"/>
            <a:ext cx="508000" cy="396875"/>
          </a:xfrm>
          <a:prstGeom prst="ellips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85868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30" y="685800"/>
            <a:ext cx="2090963" cy="48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13" name="TextBox 12"/>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Four separate chromosomes. </a:t>
            </a:r>
          </a:p>
          <a:p>
            <a:pPr marL="342900" indent="-342900">
              <a:buAutoNum type="alphaUcPeriod"/>
            </a:pPr>
            <a:endParaRPr lang="en-US" sz="2400" dirty="0"/>
          </a:p>
          <a:p>
            <a:pPr marL="342900" indent="-342900">
              <a:buAutoNum type="alphaUcPeriod"/>
            </a:pPr>
            <a:r>
              <a:rPr lang="en-US" sz="2400" dirty="0" smtClean="0"/>
              <a:t>A bivalent. </a:t>
            </a:r>
          </a:p>
          <a:p>
            <a:pPr marL="342900" indent="-342900">
              <a:buAutoNum type="alphaUcPeriod"/>
            </a:pPr>
            <a:endParaRPr lang="en-US" sz="2400" dirty="0"/>
          </a:p>
          <a:p>
            <a:pPr marL="342900" indent="-342900">
              <a:buAutoNum type="alphaUcPeriod"/>
            </a:pPr>
            <a:r>
              <a:rPr lang="en-US" sz="2400" dirty="0" smtClean="0"/>
              <a:t>One pair of sister chromatids.</a:t>
            </a:r>
          </a:p>
          <a:p>
            <a:pPr marL="342900" indent="-342900">
              <a:buAutoNum type="alphaUcPeriod"/>
            </a:pPr>
            <a:endParaRPr lang="en-US" sz="2400" dirty="0"/>
          </a:p>
          <a:p>
            <a:pPr marL="342900" indent="-342900">
              <a:buAutoNum type="alphaUcPeriod"/>
            </a:pPr>
            <a:r>
              <a:rPr lang="en-US" sz="2400" dirty="0" smtClean="0"/>
              <a:t>Non-disjunction.</a:t>
            </a:r>
            <a:endParaRPr lang="en-US" sz="2400" dirty="0"/>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41253367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30" y="685800"/>
            <a:ext cx="2090963" cy="48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Four separate chromosomes. </a:t>
            </a:r>
          </a:p>
          <a:p>
            <a:pPr marL="342900" indent="-342900">
              <a:buAutoNum type="alphaUcPeriod"/>
            </a:pPr>
            <a:endParaRPr lang="en-US" sz="2400" dirty="0"/>
          </a:p>
          <a:p>
            <a:pPr marL="342900" indent="-342900">
              <a:buAutoNum type="alphaUcPeriod"/>
            </a:pPr>
            <a:r>
              <a:rPr lang="en-US" sz="2400" dirty="0" smtClean="0"/>
              <a:t>A bivalent. </a:t>
            </a:r>
          </a:p>
          <a:p>
            <a:pPr marL="342900" indent="-342900">
              <a:buAutoNum type="alphaUcPeriod"/>
            </a:pPr>
            <a:endParaRPr lang="en-US" sz="2400" dirty="0"/>
          </a:p>
          <a:p>
            <a:pPr marL="342900" indent="-342900">
              <a:buAutoNum type="alphaUcPeriod"/>
            </a:pPr>
            <a:r>
              <a:rPr lang="en-US" sz="2400" dirty="0" smtClean="0"/>
              <a:t>One pair of sister chromatids.</a:t>
            </a:r>
          </a:p>
          <a:p>
            <a:pPr marL="342900" indent="-342900">
              <a:buAutoNum type="alphaUcPeriod"/>
            </a:pPr>
            <a:endParaRPr lang="en-US" sz="2400" dirty="0"/>
          </a:p>
          <a:p>
            <a:pPr marL="342900" indent="-342900">
              <a:buAutoNum type="alphaUcPeriod"/>
            </a:pPr>
            <a:r>
              <a:rPr lang="en-US" sz="2400" dirty="0" smtClean="0"/>
              <a:t>Non-disjunction.</a:t>
            </a:r>
            <a:endParaRPr lang="en-US" sz="2400" dirty="0"/>
          </a:p>
        </p:txBody>
      </p:sp>
      <p:sp>
        <p:nvSpPr>
          <p:cNvPr id="2" name="Oval 1"/>
          <p:cNvSpPr/>
          <p:nvPr/>
        </p:nvSpPr>
        <p:spPr>
          <a:xfrm>
            <a:off x="4073856" y="2291687"/>
            <a:ext cx="432179"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38421865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99630" y="685800"/>
            <a:ext cx="1045481" cy="48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Two separate chromosomes. </a:t>
            </a:r>
          </a:p>
          <a:p>
            <a:pPr marL="342900" indent="-342900">
              <a:buAutoNum type="alphaUcPeriod"/>
            </a:pPr>
            <a:endParaRPr lang="en-US" sz="2400" dirty="0"/>
          </a:p>
          <a:p>
            <a:pPr marL="342900" indent="-342900">
              <a:buAutoNum type="alphaUcPeriod"/>
            </a:pPr>
            <a:r>
              <a:rPr lang="en-US" sz="2400" dirty="0" smtClean="0"/>
              <a:t>A bivalent. </a:t>
            </a:r>
          </a:p>
          <a:p>
            <a:pPr marL="342900" indent="-342900">
              <a:buAutoNum type="alphaUcPeriod"/>
            </a:pPr>
            <a:endParaRPr lang="en-US" sz="2400" dirty="0"/>
          </a:p>
          <a:p>
            <a:pPr marL="342900" indent="-342900">
              <a:buAutoNum type="alphaUcPeriod"/>
            </a:pPr>
            <a:r>
              <a:rPr lang="en-US" sz="2400" dirty="0" smtClean="0"/>
              <a:t>One pair of sister chromatids.</a:t>
            </a:r>
          </a:p>
          <a:p>
            <a:pPr marL="342900" indent="-342900">
              <a:buAutoNum type="alphaUcPeriod"/>
            </a:pPr>
            <a:endParaRPr lang="en-US" sz="2400" dirty="0"/>
          </a:p>
          <a:p>
            <a:pPr marL="342900" indent="-342900">
              <a:buAutoNum type="alphaUcPeriod"/>
            </a:pPr>
            <a:r>
              <a:rPr lang="en-US" sz="2400" dirty="0" smtClean="0"/>
              <a:t>Crossing-over.</a:t>
            </a:r>
            <a:endParaRPr lang="en-US" sz="2400" dirty="0"/>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18222831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499630" y="685800"/>
            <a:ext cx="1045481" cy="48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Two separate chromosomes. </a:t>
            </a:r>
          </a:p>
          <a:p>
            <a:pPr marL="342900" indent="-342900">
              <a:buAutoNum type="alphaUcPeriod"/>
            </a:pPr>
            <a:endParaRPr lang="en-US" sz="2400" dirty="0"/>
          </a:p>
          <a:p>
            <a:pPr marL="342900" indent="-342900">
              <a:buAutoNum type="alphaUcPeriod"/>
            </a:pPr>
            <a:r>
              <a:rPr lang="en-US" sz="2400" dirty="0" smtClean="0"/>
              <a:t>A bivalent. </a:t>
            </a:r>
          </a:p>
          <a:p>
            <a:pPr marL="342900" indent="-342900">
              <a:buAutoNum type="alphaUcPeriod"/>
            </a:pPr>
            <a:endParaRPr lang="en-US" sz="2400" dirty="0"/>
          </a:p>
          <a:p>
            <a:pPr marL="342900" indent="-342900">
              <a:buAutoNum type="alphaUcPeriod"/>
            </a:pPr>
            <a:r>
              <a:rPr lang="en-US" sz="2400" dirty="0" smtClean="0"/>
              <a:t>One pair of sister chromatids.</a:t>
            </a:r>
          </a:p>
          <a:p>
            <a:pPr marL="342900" indent="-342900">
              <a:buAutoNum type="alphaUcPeriod"/>
            </a:pPr>
            <a:endParaRPr lang="en-US" sz="2400" dirty="0"/>
          </a:p>
          <a:p>
            <a:pPr marL="342900" indent="-342900">
              <a:buAutoNum type="alphaUcPeriod"/>
            </a:pPr>
            <a:r>
              <a:rPr lang="en-US" sz="2400" dirty="0" smtClean="0"/>
              <a:t>Crossing-over.</a:t>
            </a:r>
            <a:endParaRPr lang="en-US" sz="2400" dirty="0"/>
          </a:p>
        </p:txBody>
      </p:sp>
      <p:sp>
        <p:nvSpPr>
          <p:cNvPr id="2" name="Oval 1"/>
          <p:cNvSpPr/>
          <p:nvPr/>
        </p:nvSpPr>
        <p:spPr>
          <a:xfrm>
            <a:off x="4087504" y="3015019"/>
            <a:ext cx="432179"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33307911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Two separate chromosomes. </a:t>
            </a:r>
          </a:p>
          <a:p>
            <a:pPr marL="342900" indent="-342900">
              <a:buAutoNum type="alphaUcPeriod"/>
            </a:pPr>
            <a:endParaRPr lang="en-US" sz="2400" dirty="0"/>
          </a:p>
          <a:p>
            <a:pPr marL="342900" indent="-342900">
              <a:buAutoNum type="alphaUcPeriod"/>
            </a:pPr>
            <a:r>
              <a:rPr lang="en-US" sz="2400" dirty="0" smtClean="0"/>
              <a:t>A bivalent. </a:t>
            </a:r>
          </a:p>
          <a:p>
            <a:pPr marL="342900" indent="-342900">
              <a:buAutoNum type="alphaUcPeriod"/>
            </a:pPr>
            <a:endParaRPr lang="en-US" sz="2400" dirty="0"/>
          </a:p>
          <a:p>
            <a:pPr marL="342900" indent="-342900">
              <a:buAutoNum type="alphaUcPeriod"/>
            </a:pPr>
            <a:r>
              <a:rPr lang="en-US" sz="2400" dirty="0" smtClean="0"/>
              <a:t>One pair of sister chromatids.</a:t>
            </a:r>
          </a:p>
          <a:p>
            <a:pPr marL="342900" indent="-342900">
              <a:buAutoNum type="alphaUcPeriod"/>
            </a:pPr>
            <a:endParaRPr lang="en-US" sz="2400" dirty="0"/>
          </a:p>
          <a:p>
            <a:pPr marL="342900" indent="-342900">
              <a:buAutoNum type="alphaUcPeriod"/>
            </a:pPr>
            <a:r>
              <a:rPr lang="en-US" sz="2400" dirty="0" smtClean="0"/>
              <a:t>Homologous chromosomes.</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94" y="776853"/>
            <a:ext cx="1472606" cy="454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7642155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Two separate chromosomes. </a:t>
            </a:r>
          </a:p>
          <a:p>
            <a:pPr marL="342900" indent="-342900">
              <a:buAutoNum type="alphaUcPeriod"/>
            </a:pPr>
            <a:endParaRPr lang="en-US" sz="2400" dirty="0"/>
          </a:p>
          <a:p>
            <a:pPr marL="342900" indent="-342900">
              <a:buAutoNum type="alphaUcPeriod"/>
            </a:pPr>
            <a:r>
              <a:rPr lang="en-US" sz="2400" dirty="0" smtClean="0"/>
              <a:t>A bivalent. </a:t>
            </a:r>
          </a:p>
          <a:p>
            <a:pPr marL="342900" indent="-342900">
              <a:buAutoNum type="alphaUcPeriod"/>
            </a:pPr>
            <a:endParaRPr lang="en-US" sz="2400" dirty="0"/>
          </a:p>
          <a:p>
            <a:pPr marL="342900" indent="-342900">
              <a:buAutoNum type="alphaUcPeriod"/>
            </a:pPr>
            <a:r>
              <a:rPr lang="en-US" sz="2400" dirty="0" smtClean="0"/>
              <a:t>One pair of sister chromatids.</a:t>
            </a:r>
          </a:p>
          <a:p>
            <a:pPr marL="342900" indent="-342900">
              <a:buAutoNum type="alphaUcPeriod"/>
            </a:pPr>
            <a:endParaRPr lang="en-US" sz="2400" dirty="0"/>
          </a:p>
          <a:p>
            <a:pPr marL="342900" indent="-342900">
              <a:buAutoNum type="alphaUcPeriod"/>
            </a:pPr>
            <a:r>
              <a:rPr lang="en-US" sz="2400" dirty="0" smtClean="0"/>
              <a:t>Homologous chromosomes.</a:t>
            </a:r>
            <a:endParaRPr lang="en-US" sz="2400" dirty="0"/>
          </a:p>
        </p:txBody>
      </p:sp>
      <p:sp>
        <p:nvSpPr>
          <p:cNvPr id="2" name="Oval 1"/>
          <p:cNvSpPr/>
          <p:nvPr/>
        </p:nvSpPr>
        <p:spPr>
          <a:xfrm>
            <a:off x="4087503" y="1535374"/>
            <a:ext cx="432179"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94" y="776853"/>
            <a:ext cx="1472606" cy="454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194649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5171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3.3</a:t>
            </a:r>
            <a:r>
              <a:rPr lang="en-US" sz="1600" dirty="0"/>
              <a:t>.U1 One diploid nucleus divides by meiosis to produce four haploid nuclei. </a:t>
            </a:r>
            <a:endParaRPr lang="en-US" sz="1600" dirty="0">
              <a:effectLst/>
            </a:endParaRPr>
          </a:p>
        </p:txBody>
      </p:sp>
      <p:pic>
        <p:nvPicPr>
          <p:cNvPr id="8" name="Picture 7" descr="Diagram_of_meiosis_edi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64" y="841381"/>
            <a:ext cx="7798722" cy="5520033"/>
          </a:xfrm>
          <a:prstGeom prst="rect">
            <a:avLst/>
          </a:prstGeom>
        </p:spPr>
      </p:pic>
      <p:sp>
        <p:nvSpPr>
          <p:cNvPr id="9" name="Rectangle 8"/>
          <p:cNvSpPr/>
          <p:nvPr/>
        </p:nvSpPr>
        <p:spPr>
          <a:xfrm>
            <a:off x="3966207" y="6581001"/>
            <a:ext cx="5177794" cy="276999"/>
          </a:xfrm>
          <a:prstGeom prst="rect">
            <a:avLst/>
          </a:prstGeom>
        </p:spPr>
        <p:txBody>
          <a:bodyPr wrap="square">
            <a:spAutoFit/>
          </a:bodyPr>
          <a:lstStyle/>
          <a:p>
            <a:pPr algn="r"/>
            <a:r>
              <a:rPr lang="en-US" sz="1200" dirty="0"/>
              <a:t>Edited from: </a:t>
            </a:r>
            <a:r>
              <a:rPr lang="en-US" sz="1200" dirty="0" smtClean="0">
                <a:hlinkClick r:id="rId3"/>
              </a:rPr>
              <a:t>https://commons.wikimedia.org/wiki/File:Diagram_of_meiosis.svg</a:t>
            </a:r>
            <a:endParaRPr lang="en-US" sz="1200" dirty="0"/>
          </a:p>
        </p:txBody>
      </p:sp>
      <p:sp>
        <p:nvSpPr>
          <p:cNvPr id="10" name="TextBox 9"/>
          <p:cNvSpPr txBox="1"/>
          <p:nvPr/>
        </p:nvSpPr>
        <p:spPr>
          <a:xfrm>
            <a:off x="133693" y="467876"/>
            <a:ext cx="8623156" cy="461665"/>
          </a:xfrm>
          <a:prstGeom prst="rect">
            <a:avLst/>
          </a:prstGeom>
          <a:noFill/>
        </p:spPr>
        <p:txBody>
          <a:bodyPr wrap="square" rtlCol="0">
            <a:spAutoFit/>
          </a:bodyPr>
          <a:lstStyle/>
          <a:p>
            <a:r>
              <a:rPr lang="en-US" sz="2400" b="1" dirty="0" err="1" smtClean="0"/>
              <a:t>Meosis</a:t>
            </a:r>
            <a:r>
              <a:rPr lang="en-US" sz="2000" dirty="0" smtClean="0"/>
              <a:t> is a </a:t>
            </a:r>
            <a:r>
              <a:rPr lang="en-US" sz="2000" b="1" dirty="0" smtClean="0">
                <a:solidFill>
                  <a:schemeClr val="accent3">
                    <a:lumMod val="75000"/>
                  </a:schemeClr>
                </a:solidFill>
              </a:rPr>
              <a:t>reduction division</a:t>
            </a:r>
            <a:r>
              <a:rPr lang="en-US" sz="2000" b="1" dirty="0" smtClean="0"/>
              <a:t> </a:t>
            </a:r>
            <a:r>
              <a:rPr lang="en-US" sz="2000" dirty="0" smtClean="0"/>
              <a:t>of the </a:t>
            </a:r>
            <a:r>
              <a:rPr lang="en-US" sz="2000" b="1" dirty="0" smtClean="0"/>
              <a:t>nucleus</a:t>
            </a:r>
            <a:r>
              <a:rPr lang="en-US" sz="2000" dirty="0" smtClean="0"/>
              <a:t> to form </a:t>
            </a:r>
            <a:r>
              <a:rPr lang="en-US" sz="2000" b="1" dirty="0" smtClean="0">
                <a:solidFill>
                  <a:schemeClr val="accent2">
                    <a:lumMod val="75000"/>
                  </a:schemeClr>
                </a:solidFill>
              </a:rPr>
              <a:t>haploid gametes</a:t>
            </a:r>
            <a:endParaRPr lang="en-US" sz="2000" b="1" dirty="0">
              <a:solidFill>
                <a:schemeClr val="accent2">
                  <a:lumMod val="75000"/>
                </a:schemeClr>
              </a:solidFill>
            </a:endParaRPr>
          </a:p>
        </p:txBody>
      </p:sp>
      <p:sp>
        <p:nvSpPr>
          <p:cNvPr id="11" name="TextBox 10"/>
          <p:cNvSpPr txBox="1"/>
          <p:nvPr/>
        </p:nvSpPr>
        <p:spPr>
          <a:xfrm>
            <a:off x="133693" y="1003379"/>
            <a:ext cx="3955065" cy="523220"/>
          </a:xfrm>
          <a:prstGeom prst="rect">
            <a:avLst/>
          </a:prstGeom>
          <a:noFill/>
        </p:spPr>
        <p:txBody>
          <a:bodyPr wrap="square" rtlCol="0">
            <a:spAutoFit/>
          </a:bodyPr>
          <a:lstStyle/>
          <a:p>
            <a:r>
              <a:rPr lang="en-US" sz="1400" b="1" dirty="0" smtClean="0">
                <a:solidFill>
                  <a:schemeClr val="tx2">
                    <a:lumMod val="60000"/>
                    <a:lumOff val="40000"/>
                  </a:schemeClr>
                </a:solidFill>
              </a:rPr>
              <a:t>One</a:t>
            </a:r>
            <a:r>
              <a:rPr lang="en-US" sz="1400" dirty="0" smtClean="0">
                <a:solidFill>
                  <a:schemeClr val="tx2">
                    <a:lumMod val="60000"/>
                    <a:lumOff val="40000"/>
                  </a:schemeClr>
                </a:solidFill>
              </a:rPr>
              <a:t> </a:t>
            </a:r>
            <a:r>
              <a:rPr lang="en-US" sz="1400" b="1" dirty="0" smtClean="0">
                <a:solidFill>
                  <a:schemeClr val="tx2">
                    <a:lumMod val="60000"/>
                    <a:lumOff val="40000"/>
                  </a:schemeClr>
                </a:solidFill>
              </a:rPr>
              <a:t>diploid (2N) </a:t>
            </a:r>
            <a:r>
              <a:rPr lang="en-US" sz="1400" dirty="0" smtClean="0">
                <a:solidFill>
                  <a:schemeClr val="tx2">
                    <a:lumMod val="60000"/>
                    <a:lumOff val="40000"/>
                  </a:schemeClr>
                </a:solidFill>
              </a:rPr>
              <a:t>body </a:t>
            </a:r>
            <a:r>
              <a:rPr lang="en-US" sz="1400" b="1" dirty="0" smtClean="0">
                <a:solidFill>
                  <a:schemeClr val="tx2">
                    <a:lumMod val="60000"/>
                    <a:lumOff val="40000"/>
                  </a:schemeClr>
                </a:solidFill>
              </a:rPr>
              <a:t>cells</a:t>
            </a:r>
            <a:r>
              <a:rPr lang="en-US" sz="1400" dirty="0" smtClean="0">
                <a:solidFill>
                  <a:schemeClr val="tx2">
                    <a:lumMod val="60000"/>
                    <a:lumOff val="40000"/>
                  </a:schemeClr>
                </a:solidFill>
              </a:rPr>
              <a:t> contain a homologous pair of each chromosome (except for sex cells)</a:t>
            </a:r>
            <a:endParaRPr lang="en-US" sz="1400" dirty="0">
              <a:solidFill>
                <a:schemeClr val="tx2">
                  <a:lumMod val="60000"/>
                  <a:lumOff val="40000"/>
                </a:schemeClr>
              </a:solidFill>
            </a:endParaRPr>
          </a:p>
        </p:txBody>
      </p:sp>
      <p:sp>
        <p:nvSpPr>
          <p:cNvPr id="12" name="TextBox 11"/>
          <p:cNvSpPr txBox="1"/>
          <p:nvPr/>
        </p:nvSpPr>
        <p:spPr>
          <a:xfrm>
            <a:off x="133693" y="1809543"/>
            <a:ext cx="2774116" cy="523220"/>
          </a:xfrm>
          <a:prstGeom prst="rect">
            <a:avLst/>
          </a:prstGeom>
          <a:noFill/>
        </p:spPr>
        <p:txBody>
          <a:bodyPr wrap="square" rtlCol="0">
            <a:spAutoFit/>
          </a:bodyPr>
          <a:lstStyle/>
          <a:p>
            <a:r>
              <a:rPr lang="en-US" sz="1400" b="1" dirty="0" smtClean="0">
                <a:solidFill>
                  <a:schemeClr val="accent2">
                    <a:lumMod val="75000"/>
                  </a:schemeClr>
                </a:solidFill>
              </a:rPr>
              <a:t>Four haploid (N) gametes </a:t>
            </a:r>
            <a:r>
              <a:rPr lang="en-US" sz="1400" dirty="0" smtClean="0">
                <a:solidFill>
                  <a:schemeClr val="accent2">
                    <a:lumMod val="75000"/>
                  </a:schemeClr>
                </a:solidFill>
              </a:rPr>
              <a:t>contain one of each chromosome</a:t>
            </a:r>
            <a:endParaRPr lang="en-US" sz="1400" dirty="0">
              <a:solidFill>
                <a:schemeClr val="accent2">
                  <a:lumMod val="75000"/>
                </a:schemeClr>
              </a:solidFill>
            </a:endParaRPr>
          </a:p>
        </p:txBody>
      </p:sp>
      <p:sp>
        <p:nvSpPr>
          <p:cNvPr id="14" name="TextBox 13"/>
          <p:cNvSpPr txBox="1"/>
          <p:nvPr/>
        </p:nvSpPr>
        <p:spPr>
          <a:xfrm>
            <a:off x="2584718" y="6207525"/>
            <a:ext cx="2451025" cy="307777"/>
          </a:xfrm>
          <a:prstGeom prst="rect">
            <a:avLst/>
          </a:prstGeom>
          <a:noFill/>
        </p:spPr>
        <p:txBody>
          <a:bodyPr wrap="square" rtlCol="0">
            <a:spAutoFit/>
          </a:bodyPr>
          <a:lstStyle/>
          <a:p>
            <a:r>
              <a:rPr lang="en-US" sz="1400" dirty="0" smtClean="0">
                <a:solidFill>
                  <a:srgbClr val="77933C"/>
                </a:solidFill>
              </a:rPr>
              <a:t>Second division of the nucleus</a:t>
            </a:r>
            <a:endParaRPr lang="en-US" sz="1400" dirty="0">
              <a:solidFill>
                <a:srgbClr val="77933C"/>
              </a:solidFill>
            </a:endParaRPr>
          </a:p>
        </p:txBody>
      </p:sp>
      <p:sp>
        <p:nvSpPr>
          <p:cNvPr id="16" name="Right Bracket 15"/>
          <p:cNvSpPr/>
          <p:nvPr/>
        </p:nvSpPr>
        <p:spPr>
          <a:xfrm>
            <a:off x="7197105" y="1893783"/>
            <a:ext cx="1080681" cy="3520209"/>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3">
                  <a:lumMod val="75000"/>
                </a:schemeClr>
              </a:solidFill>
            </a:endParaRPr>
          </a:p>
        </p:txBody>
      </p:sp>
      <p:sp>
        <p:nvSpPr>
          <p:cNvPr id="17" name="TextBox 16"/>
          <p:cNvSpPr txBox="1"/>
          <p:nvPr/>
        </p:nvSpPr>
        <p:spPr>
          <a:xfrm>
            <a:off x="8400336" y="3194124"/>
            <a:ext cx="743664" cy="954107"/>
          </a:xfrm>
          <a:prstGeom prst="rect">
            <a:avLst/>
          </a:prstGeom>
          <a:noFill/>
        </p:spPr>
        <p:txBody>
          <a:bodyPr wrap="square" rtlCol="0">
            <a:spAutoFit/>
          </a:bodyPr>
          <a:lstStyle/>
          <a:p>
            <a:r>
              <a:rPr lang="en-US" sz="1400" dirty="0" smtClean="0">
                <a:solidFill>
                  <a:schemeClr val="accent3">
                    <a:lumMod val="50000"/>
                  </a:schemeClr>
                </a:solidFill>
              </a:rPr>
              <a:t>First division of the nucleus</a:t>
            </a:r>
            <a:endParaRPr lang="en-US" sz="1400" dirty="0">
              <a:solidFill>
                <a:schemeClr val="accent3">
                  <a:lumMod val="50000"/>
                </a:schemeClr>
              </a:solidFill>
            </a:endParaRPr>
          </a:p>
        </p:txBody>
      </p:sp>
      <p:sp>
        <p:nvSpPr>
          <p:cNvPr id="18" name="Right Bracket 17"/>
          <p:cNvSpPr/>
          <p:nvPr/>
        </p:nvSpPr>
        <p:spPr>
          <a:xfrm rot="5400000">
            <a:off x="3399079" y="3087041"/>
            <a:ext cx="524107" cy="5579043"/>
          </a:xfrm>
          <a:prstGeom prst="rightBracket">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77933C"/>
              </a:solidFill>
            </a:endParaRPr>
          </a:p>
        </p:txBody>
      </p:sp>
      <p:sp>
        <p:nvSpPr>
          <p:cNvPr id="19" name="TextBox 18"/>
          <p:cNvSpPr txBox="1"/>
          <p:nvPr/>
        </p:nvSpPr>
        <p:spPr>
          <a:xfrm>
            <a:off x="5035744" y="949050"/>
            <a:ext cx="2684989" cy="523220"/>
          </a:xfrm>
          <a:prstGeom prst="rect">
            <a:avLst/>
          </a:prstGeom>
          <a:noFill/>
        </p:spPr>
        <p:txBody>
          <a:bodyPr wrap="square" rtlCol="0">
            <a:spAutoFit/>
          </a:bodyPr>
          <a:lstStyle/>
          <a:p>
            <a:r>
              <a:rPr lang="en-US" sz="1400" dirty="0" smtClean="0"/>
              <a:t>Chromosomes are replicated to form sister chromatids</a:t>
            </a:r>
            <a:endParaRPr lang="en-US" sz="1400" dirty="0"/>
          </a:p>
        </p:txBody>
      </p:sp>
      <p:cxnSp>
        <p:nvCxnSpPr>
          <p:cNvPr id="21" name="Straight Connector 20"/>
          <p:cNvCxnSpPr/>
          <p:nvPr/>
        </p:nvCxnSpPr>
        <p:spPr>
          <a:xfrm flipH="1">
            <a:off x="4757220" y="1191969"/>
            <a:ext cx="278523" cy="2803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3388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4294967295"/>
          </p:nvPr>
        </p:nvSpPr>
        <p:spPr>
          <a:xfrm>
            <a:off x="7003473" y="6495400"/>
            <a:ext cx="2133600" cy="365125"/>
          </a:xfrm>
          <a:prstGeom prst="rect">
            <a:avLst/>
          </a:prstGeom>
        </p:spPr>
        <p:txBody>
          <a:bodyPr/>
          <a:lstStyle/>
          <a:p>
            <a:fld id="{001F8517-D10D-4A6D-B340-DDCAF287BDC6}" type="slidenum">
              <a:rPr lang="en-US" smtClean="0"/>
              <a:t>30</a:t>
            </a:fld>
            <a:endParaRPr lang="en-US"/>
          </a:p>
        </p:txBody>
      </p:sp>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8 separate chromosomes. </a:t>
            </a:r>
          </a:p>
          <a:p>
            <a:pPr marL="342900" indent="-342900">
              <a:buAutoNum type="alphaUcPeriod"/>
            </a:pPr>
            <a:endParaRPr lang="en-US" sz="2400" dirty="0"/>
          </a:p>
          <a:p>
            <a:pPr marL="342900" indent="-342900">
              <a:buAutoNum type="alphaUcPeriod"/>
            </a:pPr>
            <a:r>
              <a:rPr lang="en-US" sz="2400" dirty="0" smtClean="0"/>
              <a:t>Two bivalents. </a:t>
            </a:r>
          </a:p>
          <a:p>
            <a:pPr marL="342900" indent="-342900">
              <a:buAutoNum type="alphaUcPeriod"/>
            </a:pPr>
            <a:endParaRPr lang="en-US" sz="2400" dirty="0"/>
          </a:p>
          <a:p>
            <a:pPr marL="342900" indent="-342900">
              <a:buAutoNum type="alphaUcPeriod"/>
            </a:pPr>
            <a:r>
              <a:rPr lang="en-US" sz="2400" dirty="0" smtClean="0"/>
              <a:t>Two pairs of sister chromatids.</a:t>
            </a:r>
          </a:p>
          <a:p>
            <a:pPr marL="342900" indent="-342900">
              <a:buAutoNum type="alphaUcPeriod"/>
            </a:pPr>
            <a:endParaRPr lang="en-US" sz="2400" dirty="0"/>
          </a:p>
          <a:p>
            <a:pPr marL="342900" indent="-342900">
              <a:buAutoNum type="alphaUcPeriod"/>
            </a:pPr>
            <a:r>
              <a:rPr lang="en-US" sz="2400" dirty="0" smtClean="0"/>
              <a:t>Two </a:t>
            </a:r>
            <a:r>
              <a:rPr lang="en-US" sz="2400" dirty="0"/>
              <a:t>h</a:t>
            </a:r>
            <a:r>
              <a:rPr lang="en-US" sz="2400" dirty="0" smtClean="0"/>
              <a:t>omologous chromosomes.</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230" y="3979941"/>
            <a:ext cx="1200185" cy="21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36" y="523220"/>
            <a:ext cx="1503975" cy="347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31149545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7848600" cy="523220"/>
          </a:xfrm>
          <a:prstGeom prst="rect">
            <a:avLst/>
          </a:prstGeom>
          <a:noFill/>
        </p:spPr>
        <p:txBody>
          <a:bodyPr wrap="square" rtlCol="0">
            <a:spAutoFit/>
          </a:bodyPr>
          <a:lstStyle/>
          <a:p>
            <a:r>
              <a:rPr lang="en-US" sz="2800" b="1" dirty="0" smtClean="0"/>
              <a:t>Check your language. This image shows…</a:t>
            </a:r>
            <a:endParaRPr lang="en-US" sz="2800" b="1" dirty="0"/>
          </a:p>
        </p:txBody>
      </p:sp>
      <p:sp>
        <p:nvSpPr>
          <p:cNvPr id="8" name="TextBox 7"/>
          <p:cNvSpPr txBox="1"/>
          <p:nvPr/>
        </p:nvSpPr>
        <p:spPr>
          <a:xfrm>
            <a:off x="4114800" y="1524000"/>
            <a:ext cx="5029200" cy="2677656"/>
          </a:xfrm>
          <a:prstGeom prst="rect">
            <a:avLst/>
          </a:prstGeom>
          <a:noFill/>
        </p:spPr>
        <p:txBody>
          <a:bodyPr wrap="square" rtlCol="0">
            <a:spAutoFit/>
          </a:bodyPr>
          <a:lstStyle/>
          <a:p>
            <a:pPr marL="342900" indent="-342900">
              <a:buAutoNum type="alphaUcPeriod"/>
            </a:pPr>
            <a:r>
              <a:rPr lang="en-US" sz="2400" dirty="0" smtClean="0"/>
              <a:t>8 separate chromosomes. </a:t>
            </a:r>
          </a:p>
          <a:p>
            <a:pPr marL="342900" indent="-342900">
              <a:buAutoNum type="alphaUcPeriod"/>
            </a:pPr>
            <a:endParaRPr lang="en-US" sz="2400" dirty="0"/>
          </a:p>
          <a:p>
            <a:pPr marL="342900" indent="-342900">
              <a:buAutoNum type="alphaUcPeriod"/>
            </a:pPr>
            <a:r>
              <a:rPr lang="en-US" sz="2400" dirty="0" smtClean="0"/>
              <a:t>Two bivalents. </a:t>
            </a:r>
          </a:p>
          <a:p>
            <a:pPr marL="342900" indent="-342900">
              <a:buAutoNum type="alphaUcPeriod"/>
            </a:pPr>
            <a:endParaRPr lang="en-US" sz="2400" dirty="0"/>
          </a:p>
          <a:p>
            <a:pPr marL="342900" indent="-342900">
              <a:buAutoNum type="alphaUcPeriod"/>
            </a:pPr>
            <a:r>
              <a:rPr lang="en-US" sz="2400" dirty="0" smtClean="0"/>
              <a:t>Two pairs of sister chromatids.</a:t>
            </a:r>
          </a:p>
          <a:p>
            <a:pPr marL="342900" indent="-342900">
              <a:buAutoNum type="alphaUcPeriod"/>
            </a:pPr>
            <a:endParaRPr lang="en-US" sz="2400" dirty="0"/>
          </a:p>
          <a:p>
            <a:pPr marL="342900" indent="-342900">
              <a:buAutoNum type="alphaUcPeriod"/>
            </a:pPr>
            <a:r>
              <a:rPr lang="en-US" sz="2400" dirty="0" smtClean="0"/>
              <a:t>Two </a:t>
            </a:r>
            <a:r>
              <a:rPr lang="en-US" sz="2400" dirty="0"/>
              <a:t>h</a:t>
            </a:r>
            <a:r>
              <a:rPr lang="en-US" sz="2400" dirty="0" smtClean="0"/>
              <a:t>omologous chromosomes.</a:t>
            </a:r>
            <a:endParaRPr lang="en-US" sz="2400" dirty="0"/>
          </a:p>
        </p:txBody>
      </p:sp>
      <p:sp>
        <p:nvSpPr>
          <p:cNvPr id="2" name="Oval 1"/>
          <p:cNvSpPr/>
          <p:nvPr/>
        </p:nvSpPr>
        <p:spPr>
          <a:xfrm>
            <a:off x="4087503" y="2282288"/>
            <a:ext cx="432179"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230" y="3979941"/>
            <a:ext cx="1200185" cy="213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36" y="523220"/>
            <a:ext cx="1503975" cy="347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38911"/>
            <a:ext cx="1384737" cy="331789"/>
          </a:xfrm>
          <a:prstGeom prst="rect">
            <a:avLst/>
          </a:prstGeom>
        </p:spPr>
      </p:pic>
    </p:spTree>
    <p:extLst>
      <p:ext uri="{BB962C8B-B14F-4D97-AF65-F5344CB8AC3E}">
        <p14:creationId xmlns:p14="http://schemas.microsoft.com/office/powerpoint/2010/main" val="16744240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4"/>
            <a:ext cx="9144000" cy="3071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3.3</a:t>
            </a:r>
            <a:r>
              <a:rPr lang="en-US" sz="1600" dirty="0"/>
              <a:t>.U7 Crossing over and random orientation promotes genetic variation. </a:t>
            </a:r>
            <a:endParaRPr lang="en-US" sz="1600" dirty="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65" y="1676401"/>
            <a:ext cx="2697408" cy="20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9131" y="583373"/>
            <a:ext cx="2152973" cy="707886"/>
          </a:xfrm>
          <a:prstGeom prst="rect">
            <a:avLst/>
          </a:prstGeom>
        </p:spPr>
        <p:txBody>
          <a:bodyPr wrap="square">
            <a:spAutoFit/>
          </a:bodyPr>
          <a:lstStyle/>
          <a:p>
            <a:r>
              <a:rPr lang="en-US" sz="4000" b="1" dirty="0" smtClean="0"/>
              <a:t>P</a:t>
            </a:r>
            <a:r>
              <a:rPr lang="en-US" sz="3200" b="1" dirty="0" smtClean="0"/>
              <a:t>rophase I    </a:t>
            </a:r>
          </a:p>
        </p:txBody>
      </p:sp>
      <p:sp>
        <p:nvSpPr>
          <p:cNvPr id="6" name="Rectangle 5"/>
          <p:cNvSpPr/>
          <p:nvPr/>
        </p:nvSpPr>
        <p:spPr>
          <a:xfrm>
            <a:off x="3405716" y="583373"/>
            <a:ext cx="2532454" cy="707886"/>
          </a:xfrm>
          <a:prstGeom prst="rect">
            <a:avLst/>
          </a:prstGeom>
        </p:spPr>
        <p:txBody>
          <a:bodyPr wrap="square">
            <a:spAutoFit/>
          </a:bodyPr>
          <a:lstStyle/>
          <a:p>
            <a:r>
              <a:rPr lang="en-US" sz="4000" b="1" dirty="0" smtClean="0"/>
              <a:t>M</a:t>
            </a:r>
            <a:r>
              <a:rPr lang="en-US" sz="3200" b="1" dirty="0" smtClean="0"/>
              <a:t>etaphase I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819" y="1676401"/>
            <a:ext cx="2694418" cy="20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466" y="4122563"/>
            <a:ext cx="2880930" cy="923330"/>
          </a:xfrm>
          <a:prstGeom prst="rect">
            <a:avLst/>
          </a:prstGeom>
        </p:spPr>
        <p:txBody>
          <a:bodyPr wrap="square">
            <a:spAutoFit/>
          </a:bodyPr>
          <a:lstStyle/>
          <a:p>
            <a:r>
              <a:rPr lang="en-US" b="1" dirty="0">
                <a:solidFill>
                  <a:schemeClr val="accent4"/>
                </a:solidFill>
              </a:rPr>
              <a:t>Crossing-over</a:t>
            </a:r>
            <a:r>
              <a:rPr lang="en-US" dirty="0"/>
              <a:t> between </a:t>
            </a:r>
            <a:r>
              <a:rPr lang="en-US" dirty="0">
                <a:solidFill>
                  <a:schemeClr val="accent2"/>
                </a:solidFill>
              </a:rPr>
              <a:t>non-sister chromatids</a:t>
            </a:r>
            <a:r>
              <a:rPr lang="en-US" dirty="0"/>
              <a:t> </a:t>
            </a:r>
            <a:r>
              <a:rPr lang="en-US" dirty="0" smtClean="0"/>
              <a:t>results </a:t>
            </a:r>
            <a:r>
              <a:rPr lang="en-US" dirty="0"/>
              <a:t>in </a:t>
            </a:r>
            <a:r>
              <a:rPr lang="en-US" b="1" dirty="0"/>
              <a:t>recombination of alleles</a:t>
            </a:r>
            <a:endParaRPr lang="en-US" dirty="0"/>
          </a:p>
        </p:txBody>
      </p:sp>
      <p:sp>
        <p:nvSpPr>
          <p:cNvPr id="8" name="Rectangle 7"/>
          <p:cNvSpPr/>
          <p:nvPr/>
        </p:nvSpPr>
        <p:spPr>
          <a:xfrm>
            <a:off x="3323818" y="4122563"/>
            <a:ext cx="5608692" cy="1200329"/>
          </a:xfrm>
          <a:prstGeom prst="rect">
            <a:avLst/>
          </a:prstGeom>
        </p:spPr>
        <p:txBody>
          <a:bodyPr wrap="square">
            <a:spAutoFit/>
          </a:bodyPr>
          <a:lstStyle/>
          <a:p>
            <a:r>
              <a:rPr lang="en-US" b="1" dirty="0">
                <a:solidFill>
                  <a:schemeClr val="accent4"/>
                </a:solidFill>
              </a:rPr>
              <a:t>Random orientation </a:t>
            </a:r>
            <a:r>
              <a:rPr lang="en-US" dirty="0" smtClean="0"/>
              <a:t>of the homologous chromosomes means there </a:t>
            </a:r>
            <a:r>
              <a:rPr lang="en-US" dirty="0"/>
              <a:t>are 2</a:t>
            </a:r>
            <a:r>
              <a:rPr lang="en-US" baseline="30000" dirty="0"/>
              <a:t>n</a:t>
            </a:r>
            <a:r>
              <a:rPr lang="en-US" dirty="0"/>
              <a:t> possible orientations in metaphase I and II. That is 2</a:t>
            </a:r>
            <a:r>
              <a:rPr lang="en-US" baseline="30000" dirty="0"/>
              <a:t>23</a:t>
            </a:r>
            <a:r>
              <a:rPr lang="en-US" dirty="0"/>
              <a:t> in humans – or </a:t>
            </a:r>
            <a:r>
              <a:rPr lang="en-US" b="1" dirty="0"/>
              <a:t>8,388,068 </a:t>
            </a:r>
            <a:r>
              <a:rPr lang="en-US" dirty="0"/>
              <a:t>different combinations in gametes! </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00" y="1676401"/>
            <a:ext cx="2712710" cy="20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219800" y="580351"/>
            <a:ext cx="2712710" cy="707886"/>
          </a:xfrm>
          <a:prstGeom prst="rect">
            <a:avLst/>
          </a:prstGeom>
        </p:spPr>
        <p:txBody>
          <a:bodyPr wrap="square">
            <a:spAutoFit/>
          </a:bodyPr>
          <a:lstStyle/>
          <a:p>
            <a:r>
              <a:rPr lang="en-US" sz="4000" b="1" dirty="0" smtClean="0"/>
              <a:t>M</a:t>
            </a:r>
            <a:r>
              <a:rPr lang="en-US" sz="3200" b="1" dirty="0" smtClean="0"/>
              <a:t>etaphase II    </a:t>
            </a:r>
          </a:p>
        </p:txBody>
      </p:sp>
      <p:sp>
        <p:nvSpPr>
          <p:cNvPr id="11" name="Rectangle 10"/>
          <p:cNvSpPr/>
          <p:nvPr/>
        </p:nvSpPr>
        <p:spPr>
          <a:xfrm>
            <a:off x="409467" y="5459567"/>
            <a:ext cx="8523044" cy="646331"/>
          </a:xfrm>
          <a:prstGeom prst="rect">
            <a:avLst/>
          </a:prstGeom>
        </p:spPr>
        <p:txBody>
          <a:bodyPr wrap="square">
            <a:spAutoFit/>
          </a:bodyPr>
          <a:lstStyle/>
          <a:p>
            <a:r>
              <a:rPr lang="en-US" dirty="0" smtClean="0"/>
              <a:t>Because both </a:t>
            </a:r>
            <a:r>
              <a:rPr lang="en-US" b="1" dirty="0" smtClean="0">
                <a:solidFill>
                  <a:srgbClr val="604A7B"/>
                </a:solidFill>
              </a:rPr>
              <a:t>crossing-over </a:t>
            </a:r>
            <a:r>
              <a:rPr lang="en-US" dirty="0" smtClean="0"/>
              <a:t>and </a:t>
            </a:r>
            <a:r>
              <a:rPr lang="en-US" b="1" dirty="0" smtClean="0">
                <a:solidFill>
                  <a:schemeClr val="accent4">
                    <a:lumMod val="75000"/>
                  </a:schemeClr>
                </a:solidFill>
              </a:rPr>
              <a:t>random orientation </a:t>
            </a:r>
            <a:r>
              <a:rPr lang="en-US" dirty="0" smtClean="0"/>
              <a:t>occur during meiosis the result is </a:t>
            </a:r>
            <a:r>
              <a:rPr lang="en-US" dirty="0"/>
              <a:t>is effectively infinite </a:t>
            </a:r>
            <a:r>
              <a:rPr lang="en-US" b="1" dirty="0">
                <a:solidFill>
                  <a:srgbClr val="604A7B"/>
                </a:solidFill>
              </a:rPr>
              <a:t>genetic </a:t>
            </a:r>
            <a:r>
              <a:rPr lang="en-US" b="1" dirty="0" smtClean="0">
                <a:solidFill>
                  <a:srgbClr val="604A7B"/>
                </a:solidFill>
              </a:rPr>
              <a:t>variation </a:t>
            </a:r>
            <a:r>
              <a:rPr lang="en-US" dirty="0" smtClean="0"/>
              <a:t>in the haploid gamete.</a:t>
            </a:r>
            <a:endParaRPr lang="en-US" dirty="0"/>
          </a:p>
        </p:txBody>
      </p:sp>
      <p:sp>
        <p:nvSpPr>
          <p:cNvPr id="12" name="Rectangle 11"/>
          <p:cNvSpPr/>
          <p:nvPr/>
        </p:nvSpPr>
        <p:spPr>
          <a:xfrm>
            <a:off x="409467" y="6131147"/>
            <a:ext cx="8523044" cy="646331"/>
          </a:xfrm>
          <a:prstGeom prst="rect">
            <a:avLst/>
          </a:prstGeom>
        </p:spPr>
        <p:txBody>
          <a:bodyPr wrap="square">
            <a:spAutoFit/>
          </a:bodyPr>
          <a:lstStyle/>
          <a:p>
            <a:r>
              <a:rPr lang="en-US" i="1" dirty="0" err="1" smtClean="0"/>
              <a:t>n.b.</a:t>
            </a:r>
            <a:r>
              <a:rPr lang="en-US" i="1" dirty="0" smtClean="0"/>
              <a:t> for a new organism to arise sexually meiosis occurs in both parents further increasing the genetic variation</a:t>
            </a:r>
            <a:endParaRPr lang="en-US" i="1" dirty="0"/>
          </a:p>
        </p:txBody>
      </p:sp>
    </p:spTree>
    <p:extLst>
      <p:ext uri="{BB962C8B-B14F-4D97-AF65-F5344CB8AC3E}">
        <p14:creationId xmlns:p14="http://schemas.microsoft.com/office/powerpoint/2010/main" val="4904183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4"/>
            <a:ext cx="9144000" cy="30715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3.3</a:t>
            </a:r>
            <a:r>
              <a:rPr lang="en-US" sz="1600" dirty="0"/>
              <a:t>.U7 Crossing over and random orientation promotes genetic variation. </a:t>
            </a:r>
            <a:endParaRPr lang="en-US" sz="1600" dirty="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65" y="1676401"/>
            <a:ext cx="2697408" cy="20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9131" y="583373"/>
            <a:ext cx="2152973" cy="707886"/>
          </a:xfrm>
          <a:prstGeom prst="rect">
            <a:avLst/>
          </a:prstGeom>
        </p:spPr>
        <p:txBody>
          <a:bodyPr wrap="square">
            <a:spAutoFit/>
          </a:bodyPr>
          <a:lstStyle/>
          <a:p>
            <a:r>
              <a:rPr lang="en-US" sz="4000" b="1" dirty="0" smtClean="0"/>
              <a:t>P</a:t>
            </a:r>
            <a:r>
              <a:rPr lang="en-US" sz="3200" b="1" dirty="0" smtClean="0"/>
              <a:t>rophase I    </a:t>
            </a:r>
          </a:p>
        </p:txBody>
      </p:sp>
      <p:sp>
        <p:nvSpPr>
          <p:cNvPr id="6" name="Rectangle 5"/>
          <p:cNvSpPr/>
          <p:nvPr/>
        </p:nvSpPr>
        <p:spPr>
          <a:xfrm>
            <a:off x="3405716" y="583373"/>
            <a:ext cx="2532454" cy="707886"/>
          </a:xfrm>
          <a:prstGeom prst="rect">
            <a:avLst/>
          </a:prstGeom>
        </p:spPr>
        <p:txBody>
          <a:bodyPr wrap="square">
            <a:spAutoFit/>
          </a:bodyPr>
          <a:lstStyle/>
          <a:p>
            <a:r>
              <a:rPr lang="en-US" sz="4000" b="1" dirty="0" smtClean="0"/>
              <a:t>M</a:t>
            </a:r>
            <a:r>
              <a:rPr lang="en-US" sz="3200" b="1" dirty="0" smtClean="0"/>
              <a:t>etaphase I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819" y="1676401"/>
            <a:ext cx="2694418" cy="20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466" y="4122563"/>
            <a:ext cx="2880930" cy="923330"/>
          </a:xfrm>
          <a:prstGeom prst="rect">
            <a:avLst/>
          </a:prstGeom>
        </p:spPr>
        <p:txBody>
          <a:bodyPr wrap="square">
            <a:spAutoFit/>
          </a:bodyPr>
          <a:lstStyle/>
          <a:p>
            <a:r>
              <a:rPr lang="en-US" b="1" dirty="0">
                <a:solidFill>
                  <a:schemeClr val="accent4"/>
                </a:solidFill>
              </a:rPr>
              <a:t>Crossing-over</a:t>
            </a:r>
            <a:r>
              <a:rPr lang="en-US" dirty="0"/>
              <a:t> between </a:t>
            </a:r>
            <a:r>
              <a:rPr lang="en-US" dirty="0">
                <a:solidFill>
                  <a:schemeClr val="accent2"/>
                </a:solidFill>
              </a:rPr>
              <a:t>non-sister chromatids</a:t>
            </a:r>
            <a:r>
              <a:rPr lang="en-US" dirty="0"/>
              <a:t> </a:t>
            </a:r>
            <a:r>
              <a:rPr lang="en-US" dirty="0" smtClean="0"/>
              <a:t>results </a:t>
            </a:r>
            <a:r>
              <a:rPr lang="en-US" dirty="0"/>
              <a:t>in </a:t>
            </a:r>
            <a:r>
              <a:rPr lang="en-US" b="1" dirty="0"/>
              <a:t>recombination of alleles</a:t>
            </a:r>
            <a:endParaRPr lang="en-US" dirty="0"/>
          </a:p>
        </p:txBody>
      </p:sp>
      <p:sp>
        <p:nvSpPr>
          <p:cNvPr id="8" name="Rectangle 7"/>
          <p:cNvSpPr/>
          <p:nvPr/>
        </p:nvSpPr>
        <p:spPr>
          <a:xfrm>
            <a:off x="3323818" y="4122563"/>
            <a:ext cx="5608692" cy="1200329"/>
          </a:xfrm>
          <a:prstGeom prst="rect">
            <a:avLst/>
          </a:prstGeom>
        </p:spPr>
        <p:txBody>
          <a:bodyPr wrap="square">
            <a:spAutoFit/>
          </a:bodyPr>
          <a:lstStyle/>
          <a:p>
            <a:r>
              <a:rPr lang="en-US" b="1" dirty="0">
                <a:solidFill>
                  <a:schemeClr val="accent4"/>
                </a:solidFill>
              </a:rPr>
              <a:t>Random orientation </a:t>
            </a:r>
            <a:r>
              <a:rPr lang="en-US" dirty="0" smtClean="0"/>
              <a:t>of the homologous chromosomes means there </a:t>
            </a:r>
            <a:r>
              <a:rPr lang="en-US" dirty="0"/>
              <a:t>are 2</a:t>
            </a:r>
            <a:r>
              <a:rPr lang="en-US" baseline="30000" dirty="0"/>
              <a:t>n</a:t>
            </a:r>
            <a:r>
              <a:rPr lang="en-US" dirty="0"/>
              <a:t> possible orientations in metaphase I and II. That is 2</a:t>
            </a:r>
            <a:r>
              <a:rPr lang="en-US" baseline="30000" dirty="0"/>
              <a:t>23</a:t>
            </a:r>
            <a:r>
              <a:rPr lang="en-US" dirty="0"/>
              <a:t> in humans – or </a:t>
            </a:r>
            <a:r>
              <a:rPr lang="en-US" b="1" dirty="0"/>
              <a:t>8,388,068 </a:t>
            </a:r>
            <a:r>
              <a:rPr lang="en-US" dirty="0"/>
              <a:t>different combinations in gametes! </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00" y="1676401"/>
            <a:ext cx="2712710" cy="209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219800" y="580351"/>
            <a:ext cx="2712710" cy="707886"/>
          </a:xfrm>
          <a:prstGeom prst="rect">
            <a:avLst/>
          </a:prstGeom>
        </p:spPr>
        <p:txBody>
          <a:bodyPr wrap="square">
            <a:spAutoFit/>
          </a:bodyPr>
          <a:lstStyle/>
          <a:p>
            <a:r>
              <a:rPr lang="en-US" sz="4000" b="1" dirty="0" smtClean="0"/>
              <a:t>M</a:t>
            </a:r>
            <a:r>
              <a:rPr lang="en-US" sz="3200" b="1" dirty="0" smtClean="0"/>
              <a:t>etaphase II    </a:t>
            </a:r>
          </a:p>
        </p:txBody>
      </p:sp>
      <p:sp>
        <p:nvSpPr>
          <p:cNvPr id="11" name="Rectangle 10"/>
          <p:cNvSpPr/>
          <p:nvPr/>
        </p:nvSpPr>
        <p:spPr>
          <a:xfrm>
            <a:off x="409467" y="5459567"/>
            <a:ext cx="8523044" cy="646331"/>
          </a:xfrm>
          <a:prstGeom prst="rect">
            <a:avLst/>
          </a:prstGeom>
        </p:spPr>
        <p:txBody>
          <a:bodyPr wrap="square">
            <a:spAutoFit/>
          </a:bodyPr>
          <a:lstStyle/>
          <a:p>
            <a:r>
              <a:rPr lang="en-US" dirty="0" smtClean="0"/>
              <a:t>Because both </a:t>
            </a:r>
            <a:r>
              <a:rPr lang="en-US" b="1" dirty="0" smtClean="0">
                <a:solidFill>
                  <a:srgbClr val="604A7B"/>
                </a:solidFill>
              </a:rPr>
              <a:t>crossing-over </a:t>
            </a:r>
            <a:r>
              <a:rPr lang="en-US" dirty="0" smtClean="0"/>
              <a:t>and </a:t>
            </a:r>
            <a:r>
              <a:rPr lang="en-US" b="1" dirty="0" smtClean="0">
                <a:solidFill>
                  <a:schemeClr val="accent4">
                    <a:lumMod val="75000"/>
                  </a:schemeClr>
                </a:solidFill>
              </a:rPr>
              <a:t>random orientation </a:t>
            </a:r>
            <a:r>
              <a:rPr lang="en-US" dirty="0" smtClean="0"/>
              <a:t>occur during meiosis the result is </a:t>
            </a:r>
            <a:r>
              <a:rPr lang="en-US" dirty="0"/>
              <a:t>is effectively infinite </a:t>
            </a:r>
            <a:r>
              <a:rPr lang="en-US" b="1" dirty="0">
                <a:solidFill>
                  <a:srgbClr val="604A7B"/>
                </a:solidFill>
              </a:rPr>
              <a:t>genetic </a:t>
            </a:r>
            <a:r>
              <a:rPr lang="en-US" b="1" dirty="0" smtClean="0">
                <a:solidFill>
                  <a:srgbClr val="604A7B"/>
                </a:solidFill>
              </a:rPr>
              <a:t>variation </a:t>
            </a:r>
            <a:r>
              <a:rPr lang="en-US" dirty="0" smtClean="0"/>
              <a:t>in the haploid gamete.</a:t>
            </a:r>
            <a:endParaRPr lang="en-US" dirty="0"/>
          </a:p>
        </p:txBody>
      </p:sp>
      <p:sp>
        <p:nvSpPr>
          <p:cNvPr id="13" name="Rectangle 12"/>
          <p:cNvSpPr/>
          <p:nvPr/>
        </p:nvSpPr>
        <p:spPr>
          <a:xfrm rot="21118270">
            <a:off x="2056191" y="2302880"/>
            <a:ext cx="4706747" cy="830997"/>
          </a:xfrm>
          <a:prstGeom prst="rect">
            <a:avLst/>
          </a:prstGeom>
          <a:solidFill>
            <a:srgbClr val="FFFF00"/>
          </a:solidFill>
          <a:ln w="28575" cmpd="sng">
            <a:solidFill>
              <a:srgbClr val="008000"/>
            </a:solidFill>
          </a:ln>
        </p:spPr>
        <p:txBody>
          <a:bodyPr wrap="square">
            <a:spAutoFit/>
          </a:bodyPr>
          <a:lstStyle/>
          <a:p>
            <a:r>
              <a:rPr lang="en-GB" sz="1600" b="1" dirty="0" smtClean="0"/>
              <a:t>Which part of the process, Meiosis I or Meiosis II, produces the most genetic variation? Give evidence to support your answer.</a:t>
            </a:r>
          </a:p>
        </p:txBody>
      </p:sp>
    </p:spTree>
    <p:extLst>
      <p:ext uri="{BB962C8B-B14F-4D97-AF65-F5344CB8AC3E}">
        <p14:creationId xmlns:p14="http://schemas.microsoft.com/office/powerpoint/2010/main" val="26231887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10.1.U7 Independent assortment of genes is due to the random orientation of pairs of homologous chromosomes in meiosis I</a:t>
            </a:r>
            <a:r>
              <a:rPr lang="en-US" dirty="0" smtClean="0"/>
              <a:t>.</a:t>
            </a:r>
            <a:endParaRPr lang="en-US" dirty="0"/>
          </a:p>
        </p:txBody>
      </p:sp>
      <p:pic>
        <p:nvPicPr>
          <p:cNvPr id="12" name="Picture 11">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pic>
        <p:nvPicPr>
          <p:cNvPr id="1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460"/>
          <a:stretch/>
        </p:blipFill>
        <p:spPr bwMode="auto">
          <a:xfrm>
            <a:off x="2593781" y="1499751"/>
            <a:ext cx="6514962" cy="52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0" y="509151"/>
            <a:ext cx="9144000" cy="707886"/>
          </a:xfrm>
          <a:prstGeom prst="rect">
            <a:avLst/>
          </a:prstGeom>
          <a:noFill/>
        </p:spPr>
        <p:txBody>
          <a:bodyPr wrap="square" rtlCol="0">
            <a:spAutoFit/>
          </a:bodyPr>
          <a:lstStyle/>
          <a:p>
            <a:r>
              <a:rPr lang="en-US" sz="4000" b="1" dirty="0" smtClean="0"/>
              <a:t>Mendel’s Law of Independent Assortment</a:t>
            </a:r>
            <a:endParaRPr lang="en-US" sz="4000" b="1" dirty="0"/>
          </a:p>
        </p:txBody>
      </p:sp>
      <p:sp>
        <p:nvSpPr>
          <p:cNvPr id="16" name="TextBox 15"/>
          <p:cNvSpPr txBox="1"/>
          <p:nvPr/>
        </p:nvSpPr>
        <p:spPr>
          <a:xfrm>
            <a:off x="151263" y="1225517"/>
            <a:ext cx="4419600" cy="1015663"/>
          </a:xfrm>
          <a:prstGeom prst="rect">
            <a:avLst/>
          </a:prstGeom>
          <a:noFill/>
          <a:ln>
            <a:solidFill>
              <a:schemeClr val="accent6"/>
            </a:solidFill>
          </a:ln>
        </p:spPr>
        <p:txBody>
          <a:bodyPr wrap="square" rtlCol="0">
            <a:spAutoFit/>
          </a:bodyPr>
          <a:lstStyle/>
          <a:p>
            <a:r>
              <a:rPr lang="en-US" sz="2000" b="1" i="1" dirty="0" smtClean="0">
                <a:solidFill>
                  <a:schemeClr val="accent6"/>
                </a:solidFill>
              </a:rPr>
              <a:t>“The presence of an allele of one of the genes in a gamete has no influence over which allele of another gene is present.”</a:t>
            </a:r>
            <a:endParaRPr lang="en-US" sz="2000" b="1" i="1" dirty="0">
              <a:solidFill>
                <a:schemeClr val="accent6"/>
              </a:solidFill>
            </a:endParaRP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63" y="2268384"/>
            <a:ext cx="782123" cy="100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flipV="1">
            <a:off x="1222457" y="2267246"/>
            <a:ext cx="658091" cy="50153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36943" y="1499751"/>
            <a:ext cx="2971800" cy="1169551"/>
          </a:xfrm>
          <a:prstGeom prst="rect">
            <a:avLst/>
          </a:prstGeom>
          <a:noFill/>
        </p:spPr>
        <p:txBody>
          <a:bodyPr wrap="square" rtlCol="0">
            <a:spAutoFit/>
          </a:bodyPr>
          <a:lstStyle/>
          <a:p>
            <a:pPr algn="r"/>
            <a:r>
              <a:rPr lang="en-US" sz="1400" dirty="0" smtClean="0">
                <a:solidFill>
                  <a:schemeClr val="accent3">
                    <a:lumMod val="50000"/>
                  </a:schemeClr>
                </a:solidFill>
              </a:rPr>
              <a:t>A </a:t>
            </a:r>
            <a:r>
              <a:rPr lang="en-US" sz="1400" dirty="0" smtClean="0"/>
              <a:t>and </a:t>
            </a:r>
            <a:r>
              <a:rPr lang="en-US" sz="1400" dirty="0" smtClean="0">
                <a:solidFill>
                  <a:schemeClr val="accent4">
                    <a:lumMod val="75000"/>
                  </a:schemeClr>
                </a:solidFill>
              </a:rPr>
              <a:t>B</a:t>
            </a:r>
            <a:r>
              <a:rPr lang="en-US" sz="1400" dirty="0" smtClean="0"/>
              <a:t> are different genes on different chromosomes. </a:t>
            </a:r>
          </a:p>
          <a:p>
            <a:pPr algn="r"/>
            <a:endParaRPr lang="en-US" sz="1400" dirty="0"/>
          </a:p>
          <a:p>
            <a:pPr algn="r"/>
            <a:r>
              <a:rPr lang="en-US" sz="1400" dirty="0" smtClean="0">
                <a:solidFill>
                  <a:schemeClr val="accent3">
                    <a:lumMod val="50000"/>
                  </a:schemeClr>
                </a:solidFill>
              </a:rPr>
              <a:t>A</a:t>
            </a:r>
            <a:r>
              <a:rPr lang="en-US" sz="1400" dirty="0" smtClean="0"/>
              <a:t> is dominant over </a:t>
            </a:r>
            <a:r>
              <a:rPr lang="en-US" sz="1400" dirty="0" smtClean="0">
                <a:solidFill>
                  <a:schemeClr val="accent3">
                    <a:lumMod val="50000"/>
                  </a:schemeClr>
                </a:solidFill>
              </a:rPr>
              <a:t>a</a:t>
            </a:r>
            <a:r>
              <a:rPr lang="en-US" sz="1400" dirty="0" smtClean="0"/>
              <a:t>. </a:t>
            </a:r>
          </a:p>
          <a:p>
            <a:pPr algn="r"/>
            <a:r>
              <a:rPr lang="en-US" sz="1400" dirty="0" smtClean="0">
                <a:solidFill>
                  <a:schemeClr val="accent4">
                    <a:lumMod val="75000"/>
                  </a:schemeClr>
                </a:solidFill>
              </a:rPr>
              <a:t>B</a:t>
            </a:r>
            <a:r>
              <a:rPr lang="en-US" sz="1400" dirty="0" smtClean="0"/>
              <a:t> is dominant over </a:t>
            </a:r>
            <a:r>
              <a:rPr lang="en-US" sz="1400" dirty="0" smtClean="0">
                <a:solidFill>
                  <a:schemeClr val="accent4">
                    <a:lumMod val="75000"/>
                  </a:schemeClr>
                </a:solidFill>
              </a:rPr>
              <a:t>b</a:t>
            </a:r>
            <a:r>
              <a:rPr lang="en-US" sz="1400" dirty="0" smtClean="0"/>
              <a:t>.</a:t>
            </a:r>
            <a:endParaRPr lang="en-US" sz="1400" dirty="0"/>
          </a:p>
        </p:txBody>
      </p:sp>
      <p:sp>
        <p:nvSpPr>
          <p:cNvPr id="20" name="TextBox 19"/>
          <p:cNvSpPr txBox="1"/>
          <p:nvPr/>
        </p:nvSpPr>
        <p:spPr>
          <a:xfrm>
            <a:off x="131774" y="3271341"/>
            <a:ext cx="4039737" cy="646331"/>
          </a:xfrm>
          <a:prstGeom prst="rect">
            <a:avLst/>
          </a:prstGeom>
          <a:noFill/>
        </p:spPr>
        <p:txBody>
          <a:bodyPr wrap="square" rtlCol="0">
            <a:spAutoFit/>
          </a:bodyPr>
          <a:lstStyle/>
          <a:p>
            <a:r>
              <a:rPr lang="en-US" dirty="0" smtClean="0"/>
              <a:t>This only holds true for </a:t>
            </a:r>
            <a:r>
              <a:rPr lang="en-US" b="1" dirty="0" smtClean="0"/>
              <a:t>unlinked genes</a:t>
            </a:r>
            <a:r>
              <a:rPr lang="en-US" dirty="0" smtClean="0"/>
              <a:t> (genes on different chromosomes). </a:t>
            </a:r>
            <a:endParaRPr lang="en-US" dirty="0"/>
          </a:p>
        </p:txBody>
      </p:sp>
    </p:spTree>
    <p:extLst>
      <p:ext uri="{BB962C8B-B14F-4D97-AF65-F5344CB8AC3E}">
        <p14:creationId xmlns:p14="http://schemas.microsoft.com/office/powerpoint/2010/main" val="22405071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92125"/>
            <a:ext cx="9144000" cy="584775"/>
          </a:xfrm>
          <a:prstGeom prst="rect">
            <a:avLst/>
          </a:prstGeom>
          <a:noFill/>
        </p:spPr>
        <p:txBody>
          <a:bodyPr wrap="square" rtlCol="0">
            <a:spAutoFit/>
          </a:bodyPr>
          <a:lstStyle/>
          <a:p>
            <a:r>
              <a:rPr lang="en-US" sz="3200" b="1" dirty="0" smtClean="0"/>
              <a:t>Random Orientation </a:t>
            </a:r>
            <a:r>
              <a:rPr lang="en-US" sz="3200" b="1" dirty="0" err="1" smtClean="0"/>
              <a:t>vs</a:t>
            </a:r>
            <a:r>
              <a:rPr lang="en-US" sz="3200" b="1" dirty="0" smtClean="0"/>
              <a:t> Independent Assortment</a:t>
            </a:r>
            <a:endParaRPr lang="en-US" sz="3200" b="1" dirty="0"/>
          </a:p>
        </p:txBody>
      </p:sp>
      <p:sp>
        <p:nvSpPr>
          <p:cNvPr id="2" name="TextBox 1"/>
          <p:cNvSpPr txBox="1"/>
          <p:nvPr/>
        </p:nvSpPr>
        <p:spPr>
          <a:xfrm>
            <a:off x="151263" y="1061174"/>
            <a:ext cx="4016216" cy="923330"/>
          </a:xfrm>
          <a:prstGeom prst="rect">
            <a:avLst/>
          </a:prstGeom>
          <a:noFill/>
          <a:ln>
            <a:noFill/>
          </a:ln>
        </p:spPr>
        <p:txBody>
          <a:bodyPr wrap="square" rtlCol="0">
            <a:spAutoFit/>
          </a:bodyPr>
          <a:lstStyle/>
          <a:p>
            <a:r>
              <a:rPr lang="en-US" i="1" dirty="0" smtClean="0">
                <a:solidFill>
                  <a:schemeClr val="accent6">
                    <a:lumMod val="50000"/>
                  </a:schemeClr>
                </a:solidFill>
              </a:rPr>
              <a:t>“The presence of an allele of one of the genes in a gamete has no influence over which allele of another gene is present.”</a:t>
            </a:r>
            <a:endParaRPr lang="en-US" i="1" dirty="0">
              <a:solidFill>
                <a:schemeClr val="accent6">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479" y="1076900"/>
            <a:ext cx="4851886" cy="391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38752" y="2035638"/>
            <a:ext cx="4009392" cy="2477601"/>
          </a:xfrm>
          <a:prstGeom prst="rect">
            <a:avLst/>
          </a:prstGeom>
        </p:spPr>
        <p:txBody>
          <a:bodyPr wrap="square">
            <a:spAutoFit/>
          </a:bodyPr>
          <a:lstStyle/>
          <a:p>
            <a:r>
              <a:rPr lang="en-US" b="1" dirty="0">
                <a:solidFill>
                  <a:srgbClr val="FF0000"/>
                </a:solidFill>
              </a:rPr>
              <a:t>Random Orientation </a:t>
            </a:r>
            <a:r>
              <a:rPr lang="en-US" dirty="0"/>
              <a:t>refers to the </a:t>
            </a:r>
            <a:r>
              <a:rPr lang="en-US" dirty="0" err="1">
                <a:solidFill>
                  <a:schemeClr val="accent2"/>
                </a:solidFill>
              </a:rPr>
              <a:t>behaviour</a:t>
            </a:r>
            <a:r>
              <a:rPr lang="en-US" dirty="0">
                <a:solidFill>
                  <a:schemeClr val="accent2"/>
                </a:solidFill>
              </a:rPr>
              <a:t> of</a:t>
            </a:r>
            <a:r>
              <a:rPr lang="en-US" dirty="0"/>
              <a:t> homologous pairs of </a:t>
            </a:r>
            <a:r>
              <a:rPr lang="en-US" dirty="0">
                <a:solidFill>
                  <a:schemeClr val="accent2"/>
                </a:solidFill>
              </a:rPr>
              <a:t>chromosomes </a:t>
            </a:r>
            <a:r>
              <a:rPr lang="en-US" dirty="0"/>
              <a:t>(metaphase I) or pairs of sister chromatids (metaphase II) </a:t>
            </a:r>
            <a:r>
              <a:rPr lang="en-US" b="1" dirty="0"/>
              <a:t>in meiosis</a:t>
            </a:r>
            <a:r>
              <a:rPr lang="en-US" dirty="0"/>
              <a:t>. </a:t>
            </a:r>
          </a:p>
          <a:p>
            <a:endParaRPr lang="en-US" sz="1100" dirty="0"/>
          </a:p>
          <a:p>
            <a:r>
              <a:rPr lang="en-US" b="1" dirty="0">
                <a:solidFill>
                  <a:schemeClr val="accent1"/>
                </a:solidFill>
              </a:rPr>
              <a:t>Independent assortment </a:t>
            </a:r>
            <a:r>
              <a:rPr lang="en-US" dirty="0"/>
              <a:t>refers to the </a:t>
            </a:r>
            <a:r>
              <a:rPr lang="en-US" dirty="0" err="1">
                <a:solidFill>
                  <a:schemeClr val="accent2"/>
                </a:solidFill>
              </a:rPr>
              <a:t>behaviour</a:t>
            </a:r>
            <a:r>
              <a:rPr lang="en-US" dirty="0">
                <a:solidFill>
                  <a:schemeClr val="accent2"/>
                </a:solidFill>
              </a:rPr>
              <a:t> of alleles </a:t>
            </a:r>
            <a:r>
              <a:rPr lang="en-US" dirty="0"/>
              <a:t>of </a:t>
            </a:r>
            <a:r>
              <a:rPr lang="en-US" dirty="0">
                <a:solidFill>
                  <a:schemeClr val="accent6"/>
                </a:solidFill>
              </a:rPr>
              <a:t>unlinked genes</a:t>
            </a:r>
            <a:r>
              <a:rPr lang="en-US" dirty="0"/>
              <a:t> </a:t>
            </a:r>
            <a:r>
              <a:rPr lang="en-US" b="1" dirty="0"/>
              <a:t>as a result of gamete production</a:t>
            </a:r>
            <a:r>
              <a:rPr lang="en-US" dirty="0"/>
              <a:t> (meiosis). </a:t>
            </a:r>
          </a:p>
        </p:txBody>
      </p:sp>
      <p:pic>
        <p:nvPicPr>
          <p:cNvPr id="16" name="Picture 4">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6015"/>
          <a:stretch/>
        </p:blipFill>
        <p:spPr bwMode="auto">
          <a:xfrm>
            <a:off x="177421" y="4620961"/>
            <a:ext cx="3868150" cy="20972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197049" y="4987925"/>
            <a:ext cx="4822316" cy="830997"/>
          </a:xfrm>
          <a:prstGeom prst="rect">
            <a:avLst/>
          </a:prstGeom>
        </p:spPr>
        <p:txBody>
          <a:bodyPr wrap="square">
            <a:spAutoFit/>
          </a:bodyPr>
          <a:lstStyle/>
          <a:p>
            <a:pPr algn="ctr"/>
            <a:r>
              <a:rPr lang="en-US" sz="1600" dirty="0" smtClean="0">
                <a:solidFill>
                  <a:schemeClr val="accent3">
                    <a:lumMod val="50000"/>
                  </a:schemeClr>
                </a:solidFill>
              </a:rPr>
              <a:t>Due to </a:t>
            </a:r>
            <a:r>
              <a:rPr lang="en-US" sz="1600" b="1" dirty="0" smtClean="0">
                <a:solidFill>
                  <a:srgbClr val="FF0000"/>
                </a:solidFill>
              </a:rPr>
              <a:t>random orientation of the chromosomes</a:t>
            </a:r>
            <a:r>
              <a:rPr lang="en-US" sz="1600" dirty="0" smtClean="0">
                <a:solidFill>
                  <a:schemeClr val="accent3">
                    <a:lumMod val="50000"/>
                  </a:schemeClr>
                </a:solidFill>
              </a:rPr>
              <a:t> in metaphase I, the </a:t>
            </a:r>
            <a:r>
              <a:rPr lang="en-US" sz="1600" b="1" dirty="0" smtClean="0">
                <a:solidFill>
                  <a:schemeClr val="accent1"/>
                </a:solidFill>
              </a:rPr>
              <a:t>alleles</a:t>
            </a:r>
            <a:r>
              <a:rPr lang="en-US" sz="1600" dirty="0" smtClean="0">
                <a:solidFill>
                  <a:schemeClr val="accent3">
                    <a:lumMod val="50000"/>
                  </a:schemeClr>
                </a:solidFill>
              </a:rPr>
              <a:t> of these unlinked genes </a:t>
            </a:r>
            <a:r>
              <a:rPr lang="en-US" sz="1600" b="1" dirty="0" smtClean="0">
                <a:solidFill>
                  <a:schemeClr val="accent1"/>
                </a:solidFill>
              </a:rPr>
              <a:t>have become independently assorted</a:t>
            </a:r>
            <a:r>
              <a:rPr lang="en-US" sz="1600" dirty="0" smtClean="0">
                <a:solidFill>
                  <a:schemeClr val="accent3">
                    <a:lumMod val="50000"/>
                  </a:schemeClr>
                </a:solidFill>
              </a:rPr>
              <a:t> into the gametes. </a:t>
            </a:r>
            <a:endParaRPr lang="en-US" sz="1600" dirty="0">
              <a:solidFill>
                <a:schemeClr val="accent3">
                  <a:lumMod val="50000"/>
                </a:schemeClr>
              </a:solidFill>
            </a:endParaRPr>
          </a:p>
        </p:txBody>
      </p:sp>
      <p:sp>
        <p:nvSpPr>
          <p:cNvPr id="19" name="Rectangle 18">
            <a:hlinkClick r:id="rId3"/>
          </p:cNvPr>
          <p:cNvSpPr/>
          <p:nvPr/>
        </p:nvSpPr>
        <p:spPr>
          <a:xfrm>
            <a:off x="4148144" y="5964943"/>
            <a:ext cx="4976521" cy="384721"/>
          </a:xfrm>
          <a:prstGeom prst="rect">
            <a:avLst/>
          </a:prstGeom>
        </p:spPr>
        <p:txBody>
          <a:bodyPr wrap="square">
            <a:spAutoFit/>
          </a:bodyPr>
          <a:lstStyle/>
          <a:p>
            <a:r>
              <a:rPr lang="en-US" sz="1000" b="1" dirty="0" smtClean="0"/>
              <a:t>Animation from </a:t>
            </a:r>
            <a:r>
              <a:rPr lang="en-US" sz="1000" b="1" dirty="0" err="1" smtClean="0"/>
              <a:t>Sumanas</a:t>
            </a:r>
            <a:r>
              <a:rPr lang="en-US" sz="1000" dirty="0" smtClean="0"/>
              <a:t>:</a:t>
            </a:r>
          </a:p>
          <a:p>
            <a:r>
              <a:rPr lang="en-US" sz="900" dirty="0">
                <a:hlinkClick r:id="rId3"/>
              </a:rPr>
              <a:t>http://www.sumanasinc.com/webcontent/animations/content/</a:t>
            </a:r>
            <a:r>
              <a:rPr lang="en-US" sz="900" dirty="0" smtClean="0">
                <a:hlinkClick r:id="rId3"/>
              </a:rPr>
              <a:t>independentassortment.html</a:t>
            </a:r>
            <a:endParaRPr lang="en-US" sz="900" dirty="0"/>
          </a:p>
        </p:txBody>
      </p:sp>
      <p:sp>
        <p:nvSpPr>
          <p:cNvPr id="14"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10.1.U7 Independent assortment of genes is due to the random orientation of pairs of homologous chromosomes in meiosis I</a:t>
            </a:r>
            <a:r>
              <a:rPr lang="en-US" dirty="0" smtClean="0"/>
              <a:t>.</a:t>
            </a:r>
            <a:endParaRPr lang="en-US" dirty="0"/>
          </a:p>
        </p:txBody>
      </p:sp>
      <p:pic>
        <p:nvPicPr>
          <p:cNvPr id="15" name="Picture 14">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9263" y="6526211"/>
            <a:ext cx="1384737" cy="331789"/>
          </a:xfrm>
          <a:prstGeom prst="rect">
            <a:avLst/>
          </a:prstGeom>
        </p:spPr>
      </p:pic>
    </p:spTree>
    <p:extLst>
      <p:ext uri="{BB962C8B-B14F-4D97-AF65-F5344CB8AC3E}">
        <p14:creationId xmlns:p14="http://schemas.microsoft.com/office/powerpoint/2010/main" val="31456909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90234"/>
            <a:ext cx="9144000" cy="584775"/>
          </a:xfrm>
          <a:prstGeom prst="rect">
            <a:avLst/>
          </a:prstGeom>
          <a:noFill/>
        </p:spPr>
        <p:txBody>
          <a:bodyPr wrap="square" rtlCol="0">
            <a:spAutoFit/>
          </a:bodyPr>
          <a:lstStyle/>
          <a:p>
            <a:r>
              <a:rPr lang="en-US" sz="3200" b="1" dirty="0" smtClean="0"/>
              <a:t>Mendel and Meiosis</a:t>
            </a:r>
            <a:endParaRPr lang="en-US" sz="3200" b="1" dirty="0"/>
          </a:p>
        </p:txBody>
      </p:sp>
      <p:sp>
        <p:nvSpPr>
          <p:cNvPr id="2" name="TextBox 1"/>
          <p:cNvSpPr txBox="1"/>
          <p:nvPr/>
        </p:nvSpPr>
        <p:spPr>
          <a:xfrm>
            <a:off x="3581400" y="490234"/>
            <a:ext cx="5562600" cy="584775"/>
          </a:xfrm>
          <a:prstGeom prst="rect">
            <a:avLst/>
          </a:prstGeom>
          <a:noFill/>
          <a:ln>
            <a:noFill/>
          </a:ln>
        </p:spPr>
        <p:txBody>
          <a:bodyPr wrap="square" rtlCol="0">
            <a:spAutoFit/>
          </a:bodyPr>
          <a:lstStyle/>
          <a:p>
            <a:r>
              <a:rPr lang="en-US" sz="1600" i="1" dirty="0" smtClean="0">
                <a:solidFill>
                  <a:schemeClr val="accent6">
                    <a:lumMod val="50000"/>
                  </a:schemeClr>
                </a:solidFill>
              </a:rPr>
              <a:t>“The presence of an allele of one of the genes in a gamete has no influence over which allele of another gene is present.”</a:t>
            </a:r>
            <a:endParaRPr lang="en-US" sz="1600" i="1" dirty="0">
              <a:solidFill>
                <a:schemeClr val="accent6">
                  <a:lumMod val="50000"/>
                </a:schemeClr>
              </a:solidFill>
            </a:endParaRPr>
          </a:p>
        </p:txBody>
      </p:sp>
      <p:sp>
        <p:nvSpPr>
          <p:cNvPr id="19" name="Rectangle 18">
            <a:hlinkClick r:id="rId2"/>
          </p:cNvPr>
          <p:cNvSpPr/>
          <p:nvPr/>
        </p:nvSpPr>
        <p:spPr>
          <a:xfrm>
            <a:off x="152400" y="6594663"/>
            <a:ext cx="6600949" cy="246221"/>
          </a:xfrm>
          <a:prstGeom prst="rect">
            <a:avLst/>
          </a:prstGeom>
        </p:spPr>
        <p:txBody>
          <a:bodyPr wrap="square">
            <a:spAutoFit/>
          </a:bodyPr>
          <a:lstStyle/>
          <a:p>
            <a:r>
              <a:rPr lang="en-US" sz="1000" b="1" dirty="0" smtClean="0"/>
              <a:t>Animation from </a:t>
            </a:r>
            <a:r>
              <a:rPr lang="en-US" sz="1000" b="1" dirty="0" err="1" smtClean="0"/>
              <a:t>Sumanas</a:t>
            </a:r>
            <a:r>
              <a:rPr lang="en-US" sz="1000" dirty="0" smtClean="0"/>
              <a:t>: </a:t>
            </a:r>
            <a:r>
              <a:rPr lang="en-US" sz="900" dirty="0" smtClean="0">
                <a:hlinkClick r:id="rId2"/>
              </a:rPr>
              <a:t>http</a:t>
            </a:r>
            <a:r>
              <a:rPr lang="en-US" sz="900" dirty="0">
                <a:hlinkClick r:id="rId2"/>
              </a:rPr>
              <a:t>://www.sumanasinc.com/webcontent/animations/content/</a:t>
            </a:r>
            <a:r>
              <a:rPr lang="en-US" sz="900" dirty="0" smtClean="0">
                <a:hlinkClick r:id="rId2"/>
              </a:rPr>
              <a:t>independentassortment.html</a:t>
            </a:r>
            <a:endParaRPr lang="en-US" sz="9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761" y="1075009"/>
            <a:ext cx="11049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1129748"/>
            <a:ext cx="7620000" cy="1754326"/>
          </a:xfrm>
          <a:prstGeom prst="rect">
            <a:avLst/>
          </a:prstGeom>
        </p:spPr>
        <p:txBody>
          <a:bodyPr wrap="square">
            <a:spAutoFit/>
          </a:bodyPr>
          <a:lstStyle/>
          <a:p>
            <a:r>
              <a:rPr lang="en-US" dirty="0"/>
              <a:t>Mendel deduced that characteristics were determined by the interaction </a:t>
            </a:r>
          </a:p>
          <a:p>
            <a:r>
              <a:rPr lang="en-US" dirty="0"/>
              <a:t>between pairs of alleles long before the details of meiosis were known. </a:t>
            </a:r>
          </a:p>
          <a:p>
            <a:endParaRPr lang="en-US" dirty="0"/>
          </a:p>
          <a:p>
            <a:r>
              <a:rPr lang="en-US" dirty="0"/>
              <a:t>Where Mendel states that </a:t>
            </a:r>
            <a:r>
              <a:rPr lang="en-US" i="1" dirty="0">
                <a:solidFill>
                  <a:schemeClr val="accent1"/>
                </a:solidFill>
              </a:rPr>
              <a:t>pairs of alleles of a gene separate independently </a:t>
            </a:r>
            <a:r>
              <a:rPr lang="en-US" i="1" dirty="0" smtClean="0">
                <a:solidFill>
                  <a:schemeClr val="accent1"/>
                </a:solidFill>
              </a:rPr>
              <a:t>during gamete </a:t>
            </a:r>
            <a:r>
              <a:rPr lang="en-US" i="1" dirty="0">
                <a:solidFill>
                  <a:schemeClr val="accent1"/>
                </a:solidFill>
              </a:rPr>
              <a:t>production</a:t>
            </a:r>
            <a:r>
              <a:rPr lang="en-US" dirty="0"/>
              <a:t>, we can now attribute this to </a:t>
            </a:r>
            <a:r>
              <a:rPr lang="en-US" b="1" dirty="0"/>
              <a:t>random orientation</a:t>
            </a:r>
            <a:r>
              <a:rPr lang="en-US" dirty="0"/>
              <a:t> of </a:t>
            </a:r>
            <a:r>
              <a:rPr lang="en-US" dirty="0" smtClean="0"/>
              <a:t>chromosomes during </a:t>
            </a:r>
            <a:r>
              <a:rPr lang="en-US" dirty="0"/>
              <a:t>metaphase I. </a:t>
            </a:r>
          </a:p>
        </p:txBody>
      </p:sp>
      <p:sp>
        <p:nvSpPr>
          <p:cNvPr id="10" name="Rectangle 9"/>
          <p:cNvSpPr/>
          <p:nvPr/>
        </p:nvSpPr>
        <p:spPr>
          <a:xfrm>
            <a:off x="4707571" y="2901343"/>
            <a:ext cx="4436429" cy="3539430"/>
          </a:xfrm>
          <a:prstGeom prst="rect">
            <a:avLst/>
          </a:prstGeom>
        </p:spPr>
        <p:txBody>
          <a:bodyPr wrap="square">
            <a:spAutoFit/>
          </a:bodyPr>
          <a:lstStyle/>
          <a:p>
            <a:r>
              <a:rPr lang="en-US" sz="1600" dirty="0"/>
              <a:t>Mendel made this deduction when working with pea plants. He investigated two separate traits (</a:t>
            </a:r>
            <a:r>
              <a:rPr lang="en-US" sz="1600" dirty="0" err="1"/>
              <a:t>colour</a:t>
            </a:r>
            <a:r>
              <a:rPr lang="en-US" sz="1600" dirty="0"/>
              <a:t> and shape) and performed many test crosses, recording the ratios of phenotypes produced in subsequent generations. </a:t>
            </a:r>
            <a:endParaRPr lang="en-US" sz="1600" dirty="0" smtClean="0"/>
          </a:p>
          <a:p>
            <a:endParaRPr lang="en-US" sz="1600" dirty="0"/>
          </a:p>
          <a:p>
            <a:r>
              <a:rPr lang="en-US" sz="1600" dirty="0" smtClean="0"/>
              <a:t>It was rather fortunate that these two traits happened to be on separate chromosomes (unlinked genes)! Remember back then he did not know about the contents of the nucleus. Chromosomes and DNA were yet to be discovered.</a:t>
            </a:r>
          </a:p>
          <a:p>
            <a:endParaRPr lang="en-US" sz="1600" dirty="0"/>
          </a:p>
          <a:p>
            <a:r>
              <a:rPr lang="en-US" sz="1600" dirty="0"/>
              <a:t>We will use his work as an example of </a:t>
            </a:r>
            <a:r>
              <a:rPr lang="en-US" sz="1600" dirty="0" err="1"/>
              <a:t>dihybrid</a:t>
            </a:r>
            <a:r>
              <a:rPr lang="en-US" sz="1600" dirty="0"/>
              <a:t> crosses in the next section. </a:t>
            </a:r>
          </a:p>
        </p:txBody>
      </p:sp>
      <p:pic>
        <p:nvPicPr>
          <p:cNvPr id="20" name="Picture 3">
            <a:hlinkClick r:id="rId2"/>
          </p:cNvPr>
          <p:cNvPicPr>
            <a:picLocks noChangeAspect="1" noChangeArrowheads="1"/>
          </p:cNvPicPr>
          <p:nvPr/>
        </p:nvPicPr>
        <p:blipFill rotWithShape="1">
          <a:blip r:embed="rId4"/>
          <a:srcRect b="12097"/>
          <a:stretch/>
        </p:blipFill>
        <p:spPr bwMode="auto">
          <a:xfrm>
            <a:off x="130790" y="2812188"/>
            <a:ext cx="4479441" cy="378247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13">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400" y="6538911"/>
            <a:ext cx="1384737" cy="331789"/>
          </a:xfrm>
          <a:prstGeom prst="rect">
            <a:avLst/>
          </a:prstGeom>
        </p:spPr>
      </p:pic>
      <p:sp>
        <p:nvSpPr>
          <p:cNvPr id="15" name="Title 1"/>
          <p:cNvSpPr txBox="1">
            <a:spLocks/>
          </p:cNvSpPr>
          <p:nvPr/>
        </p:nvSpPr>
        <p:spPr>
          <a:xfrm>
            <a:off x="0" y="4763"/>
            <a:ext cx="9144000" cy="487362"/>
          </a:xfrm>
          <a:prstGeom prst="rect">
            <a:avLst/>
          </a:prstGeom>
          <a:solidFill>
            <a:srgbClr val="B9CDE5">
              <a:alpha val="78000"/>
            </a:srgbClr>
          </a:solidFill>
        </p:spPr>
        <p:txBody>
          <a:bodyPr vert="horz" lIns="91440" tIns="45720" rIns="91440" bIns="45720" rtlCol="0" anchor="ctr">
            <a:noAutofit/>
          </a:bodyPr>
          <a:lstStyle>
            <a:defPPr>
              <a:defRPr lang="en-US"/>
            </a:defPPr>
            <a:lvl1pPr>
              <a:spcBef>
                <a:spcPct val="0"/>
              </a:spcBef>
              <a:buNone/>
              <a:defRPr sz="1600">
                <a:latin typeface="Calibri"/>
                <a:ea typeface="+mj-ea"/>
                <a:cs typeface="Calibri"/>
              </a:defRPr>
            </a:lvl1pPr>
          </a:lstStyle>
          <a:p>
            <a:r>
              <a:rPr lang="en-US" dirty="0"/>
              <a:t>10.1.U7 Independent assortment of genes is due to the random orientation of pairs of homologous chromosomes in meiosis I</a:t>
            </a:r>
            <a:r>
              <a:rPr lang="en-US" dirty="0" smtClean="0"/>
              <a:t>.</a:t>
            </a:r>
            <a:endParaRPr lang="en-US" dirty="0"/>
          </a:p>
        </p:txBody>
      </p:sp>
    </p:spTree>
    <p:extLst>
      <p:ext uri="{BB962C8B-B14F-4D97-AF65-F5344CB8AC3E}">
        <p14:creationId xmlns:p14="http://schemas.microsoft.com/office/powerpoint/2010/main" val="9416912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762"/>
            <a:ext cx="9576175" cy="6853237"/>
          </a:xfrm>
          <a:prstGeom prst="rect">
            <a:avLst/>
          </a:prstGeom>
        </p:spPr>
      </p:pic>
      <p:sp>
        <p:nvSpPr>
          <p:cNvPr id="3" name="Title 1"/>
          <p:cNvSpPr txBox="1">
            <a:spLocks/>
          </p:cNvSpPr>
          <p:nvPr/>
        </p:nvSpPr>
        <p:spPr>
          <a:xfrm>
            <a:off x="0" y="4763"/>
            <a:ext cx="9144000" cy="68306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dirty="0" smtClean="0"/>
              <a:t>Nature of Science</a:t>
            </a:r>
            <a:r>
              <a:rPr lang="en-US" sz="1400" dirty="0"/>
              <a:t>: Making careful observations—careful observation and record keeping turned up anomalous data that Mendel’s law of independent assortment could not account for. Thomas Hunt Morgan developed the notion of linked genes to account for the anomalies. (1.8)</a:t>
            </a:r>
            <a:endParaRPr lang="en-US" sz="1400" dirty="0">
              <a:effectLst/>
            </a:endParaRPr>
          </a:p>
        </p:txBody>
      </p:sp>
      <p:sp>
        <p:nvSpPr>
          <p:cNvPr id="15" name="Rectangle 14"/>
          <p:cNvSpPr/>
          <p:nvPr/>
        </p:nvSpPr>
        <p:spPr>
          <a:xfrm>
            <a:off x="0" y="2293438"/>
            <a:ext cx="4587876" cy="2585323"/>
          </a:xfrm>
          <a:prstGeom prst="rect">
            <a:avLst/>
          </a:prstGeom>
          <a:solidFill>
            <a:srgbClr val="FFFFFF">
              <a:alpha val="67000"/>
            </a:srgbClr>
          </a:solidFill>
        </p:spPr>
        <p:txBody>
          <a:bodyPr wrap="square">
            <a:spAutoFit/>
          </a:bodyPr>
          <a:lstStyle/>
          <a:p>
            <a:r>
              <a:rPr lang="en-US" dirty="0"/>
              <a:t>The ‘anomalous’ data was </a:t>
            </a:r>
            <a:r>
              <a:rPr lang="en-US" dirty="0" smtClean="0"/>
              <a:t>repeated and found to be predictable. The experiments lead </a:t>
            </a:r>
            <a:r>
              <a:rPr lang="en-US" dirty="0"/>
              <a:t>Morgan and his colleagues </a:t>
            </a:r>
            <a:r>
              <a:rPr lang="en-US" dirty="0" smtClean="0"/>
              <a:t>to revise </a:t>
            </a:r>
            <a:r>
              <a:rPr lang="en-US" dirty="0" err="1"/>
              <a:t>M</a:t>
            </a:r>
            <a:r>
              <a:rPr lang="en-US" dirty="0" err="1" smtClean="0"/>
              <a:t>endelian</a:t>
            </a:r>
            <a:r>
              <a:rPr lang="en-US" dirty="0" smtClean="0"/>
              <a:t> heredity (1915) to include certain key tenets:</a:t>
            </a:r>
          </a:p>
          <a:p>
            <a:pPr marL="285750" indent="-285750">
              <a:buFont typeface="Arial"/>
              <a:buChar char="•"/>
            </a:pPr>
            <a:r>
              <a:rPr lang="en-US" dirty="0"/>
              <a:t>Discrete pairs of </a:t>
            </a:r>
            <a:r>
              <a:rPr lang="en-US" dirty="0" smtClean="0"/>
              <a:t>factors are </a:t>
            </a:r>
            <a:r>
              <a:rPr lang="en-US" dirty="0"/>
              <a:t>located on </a:t>
            </a:r>
            <a:r>
              <a:rPr lang="en-US" dirty="0" smtClean="0"/>
              <a:t>chromosomes (later to be called genes)</a:t>
            </a:r>
          </a:p>
          <a:p>
            <a:pPr marL="285750" indent="-285750">
              <a:buFont typeface="Arial"/>
              <a:buChar char="•"/>
            </a:pPr>
            <a:r>
              <a:rPr lang="en-US" dirty="0"/>
              <a:t>Certain characteristics are sex-</a:t>
            </a:r>
            <a:r>
              <a:rPr lang="en-US" dirty="0" smtClean="0"/>
              <a:t>linked</a:t>
            </a:r>
          </a:p>
          <a:p>
            <a:pPr marL="285750" indent="-285750">
              <a:buFont typeface="Arial"/>
              <a:buChar char="•"/>
            </a:pPr>
            <a:r>
              <a:rPr lang="en-US" dirty="0"/>
              <a:t>Other characteristics are also sometimes </a:t>
            </a:r>
            <a:r>
              <a:rPr lang="en-US" dirty="0" smtClean="0"/>
              <a:t>associated</a:t>
            </a:r>
          </a:p>
        </p:txBody>
      </p:sp>
      <p:sp>
        <p:nvSpPr>
          <p:cNvPr id="16" name="Rectangle 15"/>
          <p:cNvSpPr/>
          <p:nvPr/>
        </p:nvSpPr>
        <p:spPr>
          <a:xfrm>
            <a:off x="5575483" y="916093"/>
            <a:ext cx="3235144" cy="584776"/>
          </a:xfrm>
          <a:prstGeom prst="rect">
            <a:avLst/>
          </a:prstGeom>
          <a:solidFill>
            <a:srgbClr val="FFFFFF"/>
          </a:solidFill>
          <a:ln>
            <a:solidFill>
              <a:srgbClr val="000000"/>
            </a:solidFill>
          </a:ln>
        </p:spPr>
        <p:txBody>
          <a:bodyPr wrap="square">
            <a:spAutoFit/>
          </a:bodyPr>
          <a:lstStyle/>
          <a:p>
            <a:r>
              <a:rPr lang="en-US" sz="1600" dirty="0"/>
              <a:t> Thomas Hunt Morgan </a:t>
            </a:r>
            <a:r>
              <a:rPr lang="en-US" sz="1600" dirty="0" smtClean="0"/>
              <a:t>developed the idea of sex-linked genes</a:t>
            </a:r>
            <a:endParaRPr lang="en-US" sz="1600" dirty="0"/>
          </a:p>
        </p:txBody>
      </p:sp>
      <p:sp>
        <p:nvSpPr>
          <p:cNvPr id="5" name="Rectangle 4"/>
          <p:cNvSpPr/>
          <p:nvPr/>
        </p:nvSpPr>
        <p:spPr>
          <a:xfrm>
            <a:off x="2206625" y="6581001"/>
            <a:ext cx="6937375" cy="276999"/>
          </a:xfrm>
          <a:prstGeom prst="rect">
            <a:avLst/>
          </a:prstGeom>
        </p:spPr>
        <p:txBody>
          <a:bodyPr wrap="square">
            <a:spAutoFit/>
          </a:bodyPr>
          <a:lstStyle/>
          <a:p>
            <a:pPr algn="r"/>
            <a:r>
              <a:rPr lang="it-IT" sz="1200" dirty="0">
                <a:hlinkClick r:id="rId3"/>
              </a:rPr>
              <a:t>http://www.nature.com/scitable/content/ne0000/ne0000/ne0000/ne0000/122977784/1_2.</a:t>
            </a:r>
            <a:r>
              <a:rPr lang="it-IT" sz="1200" dirty="0" smtClean="0">
                <a:hlinkClick r:id="rId3"/>
              </a:rPr>
              <a:t>jpg</a:t>
            </a:r>
            <a:endParaRPr lang="en-US" sz="1200" dirty="0"/>
          </a:p>
        </p:txBody>
      </p:sp>
      <p:sp>
        <p:nvSpPr>
          <p:cNvPr id="6" name="Rectangle 5"/>
          <p:cNvSpPr/>
          <p:nvPr/>
        </p:nvSpPr>
        <p:spPr>
          <a:xfrm>
            <a:off x="0" y="6488668"/>
            <a:ext cx="3051474" cy="369332"/>
          </a:xfrm>
          <a:prstGeom prst="rect">
            <a:avLst/>
          </a:prstGeom>
        </p:spPr>
        <p:txBody>
          <a:bodyPr wrap="none">
            <a:spAutoFit/>
          </a:bodyPr>
          <a:lstStyle/>
          <a:p>
            <a:r>
              <a:rPr lang="en-US" dirty="0" smtClean="0"/>
              <a:t>Columbia </a:t>
            </a:r>
            <a:r>
              <a:rPr lang="en-US" dirty="0"/>
              <a:t>University Fly </a:t>
            </a:r>
            <a:r>
              <a:rPr lang="en-US" dirty="0" smtClean="0"/>
              <a:t>Room</a:t>
            </a:r>
            <a:endParaRPr lang="en-US" dirty="0"/>
          </a:p>
        </p:txBody>
      </p:sp>
      <p:pic>
        <p:nvPicPr>
          <p:cNvPr id="7" name="Picture 6" descr="Screen Shot 2015-08-07 at 14.16.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484" y="1518276"/>
            <a:ext cx="3235143" cy="1724025"/>
          </a:xfrm>
          <a:prstGeom prst="rect">
            <a:avLst/>
          </a:prstGeom>
          <a:ln>
            <a:solidFill>
              <a:srgbClr val="000000"/>
            </a:solidFill>
          </a:ln>
        </p:spPr>
      </p:pic>
      <p:sp>
        <p:nvSpPr>
          <p:cNvPr id="8" name="Rectangle 7"/>
          <p:cNvSpPr/>
          <p:nvPr/>
        </p:nvSpPr>
        <p:spPr>
          <a:xfrm>
            <a:off x="5575483" y="2917678"/>
            <a:ext cx="3235143" cy="461665"/>
          </a:xfrm>
          <a:prstGeom prst="rect">
            <a:avLst/>
          </a:prstGeom>
          <a:solidFill>
            <a:srgbClr val="FFFFFF"/>
          </a:solidFill>
          <a:ln>
            <a:solidFill>
              <a:schemeClr val="tx1"/>
            </a:solidFill>
          </a:ln>
        </p:spPr>
        <p:txBody>
          <a:bodyPr wrap="square">
            <a:spAutoFit/>
          </a:bodyPr>
          <a:lstStyle/>
          <a:p>
            <a:r>
              <a:rPr lang="en-US" sz="1200" dirty="0">
                <a:hlinkClick r:id="rId5"/>
              </a:rPr>
              <a:t>https://www.dnalc.org/view/15005-Thomas-Hunt-</a:t>
            </a:r>
            <a:r>
              <a:rPr lang="en-US" sz="1200" dirty="0" smtClean="0">
                <a:hlinkClick r:id="rId5"/>
              </a:rPr>
              <a:t>Morgan.html</a:t>
            </a:r>
            <a:endParaRPr lang="en-US" sz="1200" dirty="0"/>
          </a:p>
        </p:txBody>
      </p:sp>
      <p:pic>
        <p:nvPicPr>
          <p:cNvPr id="9" name="Picture 8"/>
          <p:cNvPicPr>
            <a:picLocks noChangeAspect="1"/>
          </p:cNvPicPr>
          <p:nvPr/>
        </p:nvPicPr>
        <p:blipFill>
          <a:blip r:embed="rId6"/>
          <a:stretch>
            <a:fillRect/>
          </a:stretch>
        </p:blipFill>
        <p:spPr>
          <a:xfrm>
            <a:off x="4845290" y="3817478"/>
            <a:ext cx="4298710" cy="2091783"/>
          </a:xfrm>
          <a:prstGeom prst="rect">
            <a:avLst/>
          </a:prstGeom>
        </p:spPr>
      </p:pic>
      <p:sp>
        <p:nvSpPr>
          <p:cNvPr id="10" name="Rectangle 9"/>
          <p:cNvSpPr/>
          <p:nvPr/>
        </p:nvSpPr>
        <p:spPr>
          <a:xfrm>
            <a:off x="1000125" y="6304002"/>
            <a:ext cx="8143875" cy="276999"/>
          </a:xfrm>
          <a:prstGeom prst="rect">
            <a:avLst/>
          </a:prstGeom>
        </p:spPr>
        <p:txBody>
          <a:bodyPr wrap="square">
            <a:spAutoFit/>
          </a:bodyPr>
          <a:lstStyle/>
          <a:p>
            <a:pPr algn="r"/>
            <a:r>
              <a:rPr lang="en-US" sz="1200" dirty="0">
                <a:hlinkClick r:id="rId7"/>
              </a:rPr>
              <a:t>https://geneticsandevolutionch10.files.wordpress.com/2015/01/kbtnk9dz-13672096431.jpg?w=672&amp;h=</a:t>
            </a:r>
            <a:r>
              <a:rPr lang="en-US" sz="1200" dirty="0" smtClean="0">
                <a:hlinkClick r:id="rId7"/>
              </a:rPr>
              <a:t>327</a:t>
            </a:r>
            <a:endParaRPr lang="en-US" sz="1200" dirty="0"/>
          </a:p>
        </p:txBody>
      </p:sp>
      <p:sp>
        <p:nvSpPr>
          <p:cNvPr id="20" name="Rectangle 19"/>
          <p:cNvSpPr/>
          <p:nvPr/>
        </p:nvSpPr>
        <p:spPr>
          <a:xfrm>
            <a:off x="1" y="916093"/>
            <a:ext cx="4937124" cy="923330"/>
          </a:xfrm>
          <a:prstGeom prst="rect">
            <a:avLst/>
          </a:prstGeom>
          <a:solidFill>
            <a:srgbClr val="FFFFFF">
              <a:alpha val="67000"/>
            </a:srgbClr>
          </a:solidFill>
        </p:spPr>
        <p:txBody>
          <a:bodyPr wrap="square">
            <a:spAutoFit/>
          </a:bodyPr>
          <a:lstStyle/>
          <a:p>
            <a:r>
              <a:rPr lang="en-US" dirty="0" smtClean="0"/>
              <a:t>Morgan’s experiments (1909 - 1914) with fruit flies produced results that could not be explained by Mendel’s work on heredity as it stood.</a:t>
            </a:r>
          </a:p>
        </p:txBody>
      </p:sp>
    </p:spTree>
    <p:extLst>
      <p:ext uri="{BB962C8B-B14F-4D97-AF65-F5344CB8AC3E}">
        <p14:creationId xmlns:p14="http://schemas.microsoft.com/office/powerpoint/2010/main" val="242745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val="124146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51714"/>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3.3</a:t>
            </a:r>
            <a:r>
              <a:rPr lang="en-US" sz="1600" dirty="0"/>
              <a:t>.U1 One diploid nucleus divides by meiosis to produce four haploid nuclei. </a:t>
            </a:r>
            <a:endParaRPr lang="en-US" sz="1600" dirty="0">
              <a:effectLst/>
            </a:endParaRPr>
          </a:p>
        </p:txBody>
      </p:sp>
      <p:pic>
        <p:nvPicPr>
          <p:cNvPr id="20"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5" y="1136272"/>
            <a:ext cx="3656432" cy="1996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6385" y="3133210"/>
            <a:ext cx="3656432" cy="461665"/>
          </a:xfrm>
          <a:prstGeom prst="rect">
            <a:avLst/>
          </a:prstGeom>
          <a:solidFill>
            <a:srgbClr val="FFFFFF"/>
          </a:solidFill>
          <a:ln>
            <a:solidFill>
              <a:srgbClr val="000000"/>
            </a:solidFill>
          </a:ln>
        </p:spPr>
        <p:txBody>
          <a:bodyPr wrap="square">
            <a:spAutoFit/>
          </a:bodyPr>
          <a:lstStyle/>
          <a:p>
            <a:r>
              <a:rPr lang="en-US" sz="1200" dirty="0">
                <a:hlinkClick r:id="rId2"/>
              </a:rPr>
              <a:t>http://www.sumanasinc.com/webcontent/animations/content/</a:t>
            </a:r>
            <a:r>
              <a:rPr lang="en-US" sz="1200" dirty="0" smtClean="0">
                <a:hlinkClick r:id="rId2"/>
              </a:rPr>
              <a:t>meiosis.html</a:t>
            </a:r>
            <a:endParaRPr lang="en-US" sz="1200" dirty="0"/>
          </a:p>
        </p:txBody>
      </p:sp>
      <p:pic>
        <p:nvPicPr>
          <p:cNvPr id="22"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26" y="3763483"/>
            <a:ext cx="2852269" cy="2862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92026" y="6169698"/>
            <a:ext cx="2852269" cy="461665"/>
          </a:xfrm>
          <a:prstGeom prst="rect">
            <a:avLst/>
          </a:prstGeom>
          <a:solidFill>
            <a:srgbClr val="FFFFFF"/>
          </a:solidFill>
          <a:ln>
            <a:solidFill>
              <a:srgbClr val="000000"/>
            </a:solidFill>
          </a:ln>
        </p:spPr>
        <p:txBody>
          <a:bodyPr wrap="square">
            <a:spAutoFit/>
          </a:bodyPr>
          <a:lstStyle/>
          <a:p>
            <a:r>
              <a:rPr lang="en-US" sz="1200" dirty="0">
                <a:hlinkClick r:id="rId6"/>
              </a:rPr>
              <a:t>http://highered.mheducation.com/sites/dl/free/0072437316/120074/bio19.</a:t>
            </a:r>
            <a:r>
              <a:rPr lang="en-US" sz="1200" dirty="0" smtClean="0">
                <a:hlinkClick r:id="rId6"/>
              </a:rPr>
              <a:t>swf</a:t>
            </a:r>
            <a:endParaRPr lang="en-US" sz="1200" dirty="0"/>
          </a:p>
        </p:txBody>
      </p:sp>
      <p:sp>
        <p:nvSpPr>
          <p:cNvPr id="15" name="Rectangle 14"/>
          <p:cNvSpPr/>
          <p:nvPr/>
        </p:nvSpPr>
        <p:spPr>
          <a:xfrm>
            <a:off x="4921944" y="6152210"/>
            <a:ext cx="2804825" cy="461665"/>
          </a:xfrm>
          <a:prstGeom prst="rect">
            <a:avLst/>
          </a:prstGeom>
          <a:ln>
            <a:solidFill>
              <a:srgbClr val="000000"/>
            </a:solidFill>
          </a:ln>
        </p:spPr>
        <p:txBody>
          <a:bodyPr wrap="square">
            <a:spAutoFit/>
          </a:bodyPr>
          <a:lstStyle/>
          <a:p>
            <a:r>
              <a:rPr lang="en-US" sz="1200" dirty="0">
                <a:hlinkClick r:id="rId7"/>
              </a:rPr>
              <a:t>http://www.stolaf.edu/people/giannini/flashanimat/celldivision/</a:t>
            </a:r>
            <a:r>
              <a:rPr lang="en-US" sz="1200" dirty="0" smtClean="0">
                <a:hlinkClick r:id="rId7"/>
              </a:rPr>
              <a:t>meiosis.swf</a:t>
            </a:r>
            <a:endParaRPr lang="en-US" sz="1200" dirty="0"/>
          </a:p>
        </p:txBody>
      </p:sp>
      <p:pic>
        <p:nvPicPr>
          <p:cNvPr id="23" name="Picture 22" descr="Screen Shot 2015-07-27 at 20.41.2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1945" y="4286143"/>
            <a:ext cx="2804825" cy="1869883"/>
          </a:xfrm>
          <a:prstGeom prst="rect">
            <a:avLst/>
          </a:prstGeom>
          <a:ln>
            <a:solidFill>
              <a:srgbClr val="000000"/>
            </a:solidFill>
          </a:ln>
        </p:spPr>
      </p:pic>
      <p:pic>
        <p:nvPicPr>
          <p:cNvPr id="24" name="Picture 23" descr="Screen Shot 2015-07-27 at 20.40.4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9912" y="929541"/>
            <a:ext cx="3125525" cy="2914023"/>
          </a:xfrm>
          <a:prstGeom prst="rect">
            <a:avLst/>
          </a:prstGeom>
          <a:ln>
            <a:solidFill>
              <a:srgbClr val="000000"/>
            </a:solidFill>
          </a:ln>
        </p:spPr>
      </p:pic>
      <p:sp>
        <p:nvSpPr>
          <p:cNvPr id="25" name="Rectangle 24"/>
          <p:cNvSpPr/>
          <p:nvPr/>
        </p:nvSpPr>
        <p:spPr>
          <a:xfrm>
            <a:off x="5759912" y="3848492"/>
            <a:ext cx="3125525" cy="276999"/>
          </a:xfrm>
          <a:prstGeom prst="rect">
            <a:avLst/>
          </a:prstGeom>
          <a:solidFill>
            <a:srgbClr val="FFFFFF"/>
          </a:solidFill>
          <a:ln>
            <a:solidFill>
              <a:srgbClr val="000000"/>
            </a:solidFill>
          </a:ln>
        </p:spPr>
        <p:txBody>
          <a:bodyPr wrap="none">
            <a:spAutoFit/>
          </a:bodyPr>
          <a:lstStyle/>
          <a:p>
            <a:r>
              <a:rPr lang="en-US" sz="1200" dirty="0">
                <a:hlinkClick r:id="rId10"/>
              </a:rPr>
              <a:t>http://www.biostudio.com/d_%</a:t>
            </a:r>
            <a:r>
              <a:rPr lang="en-US" sz="1200" dirty="0" smtClean="0">
                <a:hlinkClick r:id="rId10"/>
              </a:rPr>
              <a:t>20Meiosis.htm</a:t>
            </a:r>
            <a:endParaRPr lang="en-US" sz="1200" dirty="0"/>
          </a:p>
        </p:txBody>
      </p:sp>
      <p:sp>
        <p:nvSpPr>
          <p:cNvPr id="26" name="TextBox 25"/>
          <p:cNvSpPr txBox="1"/>
          <p:nvPr/>
        </p:nvSpPr>
        <p:spPr>
          <a:xfrm>
            <a:off x="4055335" y="2434790"/>
            <a:ext cx="1481758" cy="1569660"/>
          </a:xfrm>
          <a:prstGeom prst="rect">
            <a:avLst/>
          </a:prstGeom>
          <a:noFill/>
          <a:ln>
            <a:solidFill>
              <a:srgbClr val="000000"/>
            </a:solidFill>
          </a:ln>
        </p:spPr>
        <p:txBody>
          <a:bodyPr wrap="square" rtlCol="0">
            <a:spAutoFit/>
          </a:bodyPr>
          <a:lstStyle/>
          <a:p>
            <a:r>
              <a:rPr lang="en-US" sz="1600" dirty="0" smtClean="0"/>
              <a:t>The animations are a great way to </a:t>
            </a:r>
            <a:r>
              <a:rPr lang="en-US" sz="1600" dirty="0" err="1" smtClean="0"/>
              <a:t>visualise</a:t>
            </a:r>
            <a:r>
              <a:rPr lang="en-US" sz="1600" dirty="0" smtClean="0"/>
              <a:t> the process – watch and take notes.</a:t>
            </a:r>
            <a:endParaRPr lang="en-US" sz="1600" dirty="0"/>
          </a:p>
        </p:txBody>
      </p:sp>
      <p:sp>
        <p:nvSpPr>
          <p:cNvPr id="27" name="TextBox 26"/>
          <p:cNvSpPr txBox="1"/>
          <p:nvPr/>
        </p:nvSpPr>
        <p:spPr>
          <a:xfrm>
            <a:off x="133693" y="467876"/>
            <a:ext cx="8623156" cy="461665"/>
          </a:xfrm>
          <a:prstGeom prst="rect">
            <a:avLst/>
          </a:prstGeom>
          <a:noFill/>
        </p:spPr>
        <p:txBody>
          <a:bodyPr wrap="square" rtlCol="0">
            <a:spAutoFit/>
          </a:bodyPr>
          <a:lstStyle/>
          <a:p>
            <a:r>
              <a:rPr lang="en-US" sz="2400" b="1" dirty="0" err="1" smtClean="0"/>
              <a:t>Meosis</a:t>
            </a:r>
            <a:r>
              <a:rPr lang="en-US" sz="2000" dirty="0" smtClean="0"/>
              <a:t> is a </a:t>
            </a:r>
            <a:r>
              <a:rPr lang="en-US" sz="2000" b="1" dirty="0" smtClean="0">
                <a:solidFill>
                  <a:schemeClr val="accent3">
                    <a:lumMod val="75000"/>
                  </a:schemeClr>
                </a:solidFill>
              </a:rPr>
              <a:t>reduction division</a:t>
            </a:r>
            <a:r>
              <a:rPr lang="en-US" sz="2000" b="1" dirty="0" smtClean="0"/>
              <a:t> </a:t>
            </a:r>
            <a:r>
              <a:rPr lang="en-US" sz="2000" dirty="0" smtClean="0"/>
              <a:t>of the </a:t>
            </a:r>
            <a:r>
              <a:rPr lang="en-US" sz="2000" b="1" dirty="0" smtClean="0"/>
              <a:t>nucleus</a:t>
            </a:r>
            <a:r>
              <a:rPr lang="en-US" sz="2000" dirty="0" smtClean="0"/>
              <a:t> to form </a:t>
            </a:r>
            <a:r>
              <a:rPr lang="en-US" sz="2000" b="1" dirty="0" smtClean="0">
                <a:solidFill>
                  <a:schemeClr val="accent2">
                    <a:lumMod val="75000"/>
                  </a:schemeClr>
                </a:solidFill>
              </a:rPr>
              <a:t>haploid gametes</a:t>
            </a:r>
            <a:endParaRPr lang="en-US" sz="2000" b="1" dirty="0">
              <a:solidFill>
                <a:schemeClr val="accent2">
                  <a:lumMod val="75000"/>
                </a:schemeClr>
              </a:solidFill>
            </a:endParaRPr>
          </a:p>
        </p:txBody>
      </p:sp>
    </p:spTree>
    <p:extLst>
      <p:ext uri="{BB962C8B-B14F-4D97-AF65-F5344CB8AC3E}">
        <p14:creationId xmlns:p14="http://schemas.microsoft.com/office/powerpoint/2010/main" val="14208451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latin typeface="Calibri"/>
                <a:cs typeface="Calibri"/>
              </a:rPr>
              <a:t>Review: </a:t>
            </a:r>
            <a:r>
              <a:rPr lang="en-US" sz="1600" dirty="0" smtClean="0">
                <a:latin typeface="Calibri"/>
                <a:cs typeface="Calibri"/>
              </a:rPr>
              <a:t>3.3</a:t>
            </a:r>
            <a:r>
              <a:rPr lang="en-US" sz="1600" dirty="0">
                <a:latin typeface="Calibri"/>
                <a:cs typeface="Calibri"/>
              </a:rPr>
              <a:t>.</a:t>
            </a:r>
            <a:r>
              <a:rPr lang="en-US" sz="1600" dirty="0" smtClean="0">
                <a:latin typeface="Calibri"/>
                <a:cs typeface="Calibri"/>
              </a:rPr>
              <a:t>U3 </a:t>
            </a:r>
            <a:r>
              <a:rPr lang="en-US" sz="1600" dirty="0">
                <a:latin typeface="Calibri"/>
                <a:cs typeface="Calibri"/>
              </a:rPr>
              <a:t>DNA is replicated before meiosis so that all chromosomes consist of two sister chromatids</a:t>
            </a:r>
            <a:r>
              <a:rPr lang="en-US" sz="1600" dirty="0" smtClean="0">
                <a:latin typeface="Calibri"/>
                <a:cs typeface="Calibri"/>
              </a:rPr>
              <a:t>.</a:t>
            </a:r>
            <a:endParaRPr lang="en-US" sz="1600" dirty="0">
              <a:solidFill>
                <a:srgbClr val="000000"/>
              </a:solidFill>
            </a:endParaRPr>
          </a:p>
        </p:txBody>
      </p:sp>
      <p:sp>
        <p:nvSpPr>
          <p:cNvPr id="5" name="TextBox 4"/>
          <p:cNvSpPr txBox="1"/>
          <p:nvPr/>
        </p:nvSpPr>
        <p:spPr>
          <a:xfrm>
            <a:off x="163541" y="456739"/>
            <a:ext cx="4191000" cy="769441"/>
          </a:xfrm>
          <a:prstGeom prst="rect">
            <a:avLst/>
          </a:prstGeom>
          <a:noFill/>
        </p:spPr>
        <p:txBody>
          <a:bodyPr wrap="square" rtlCol="0">
            <a:spAutoFit/>
          </a:bodyPr>
          <a:lstStyle/>
          <a:p>
            <a:r>
              <a:rPr lang="en-US" sz="4400" b="1" dirty="0" smtClean="0"/>
              <a:t>I</a:t>
            </a:r>
            <a:r>
              <a:rPr lang="en-US" sz="3600" b="1" dirty="0" smtClean="0"/>
              <a:t>nterphase</a:t>
            </a:r>
            <a:endParaRPr lang="en-US" sz="36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541" y="456739"/>
            <a:ext cx="4420739" cy="344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3541" y="1226181"/>
            <a:ext cx="4191000" cy="4093428"/>
          </a:xfrm>
          <a:prstGeom prst="rect">
            <a:avLst/>
          </a:prstGeom>
          <a:noFill/>
        </p:spPr>
        <p:txBody>
          <a:bodyPr wrap="square" rtlCol="0">
            <a:spAutoFit/>
          </a:bodyPr>
          <a:lstStyle/>
          <a:p>
            <a:r>
              <a:rPr lang="en-US" sz="2000" dirty="0" smtClean="0"/>
              <a:t>In the </a:t>
            </a:r>
            <a:r>
              <a:rPr lang="en-US" sz="2000" dirty="0" smtClean="0">
                <a:solidFill>
                  <a:schemeClr val="accent6"/>
                </a:solidFill>
              </a:rPr>
              <a:t>S-phase</a:t>
            </a:r>
            <a:r>
              <a:rPr lang="en-US" sz="2000" dirty="0" smtClean="0"/>
              <a:t> of the interphase before meiosis begins, </a:t>
            </a:r>
            <a:r>
              <a:rPr lang="en-US" sz="2000" dirty="0" smtClean="0">
                <a:solidFill>
                  <a:schemeClr val="accent6"/>
                </a:solidFill>
              </a:rPr>
              <a:t>DNA replication</a:t>
            </a:r>
            <a:r>
              <a:rPr lang="en-US" sz="2000" dirty="0" smtClean="0"/>
              <a:t> takes place.</a:t>
            </a:r>
          </a:p>
          <a:p>
            <a:endParaRPr lang="en-US" sz="2000" dirty="0"/>
          </a:p>
          <a:p>
            <a:r>
              <a:rPr lang="en-US" sz="2000" dirty="0" smtClean="0"/>
              <a:t>Chromosomes are replicated and these copies are attached to each other at the </a:t>
            </a:r>
            <a:r>
              <a:rPr lang="en-US" sz="2000" dirty="0" smtClean="0">
                <a:solidFill>
                  <a:schemeClr val="accent4"/>
                </a:solidFill>
              </a:rPr>
              <a:t>centromere. </a:t>
            </a:r>
          </a:p>
          <a:p>
            <a:endParaRPr lang="en-US" sz="2000" dirty="0"/>
          </a:p>
          <a:p>
            <a:r>
              <a:rPr lang="en-US" sz="2000" dirty="0" smtClean="0"/>
              <a:t>The attached chromosome and its copy are known as </a:t>
            </a:r>
            <a:r>
              <a:rPr lang="en-US" sz="2000" dirty="0" smtClean="0">
                <a:solidFill>
                  <a:schemeClr val="accent3">
                    <a:lumMod val="50000"/>
                  </a:schemeClr>
                </a:solidFill>
              </a:rPr>
              <a:t>sister chromatids</a:t>
            </a:r>
            <a:r>
              <a:rPr lang="en-US" sz="2000" dirty="0" smtClean="0"/>
              <a:t>.  </a:t>
            </a:r>
          </a:p>
          <a:p>
            <a:endParaRPr lang="en-US" sz="2000" dirty="0"/>
          </a:p>
          <a:p>
            <a:r>
              <a:rPr lang="en-US" sz="2000" dirty="0" smtClean="0"/>
              <a:t>Following S-phase, further growth and preparation take place for meiosis. </a:t>
            </a:r>
            <a:endParaRPr lang="en-US" sz="20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41" y="4079787"/>
            <a:ext cx="2343150" cy="247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587265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0289">
            <a:off x="6390964" y="1934380"/>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0071">
            <a:off x="2987819" y="14340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Calibri"/>
                <a:cs typeface="Calibri"/>
              </a:rPr>
              <a:t>10.1.U1 </a:t>
            </a:r>
            <a:r>
              <a:rPr lang="en-US" sz="1600" dirty="0" smtClean="0">
                <a:solidFill>
                  <a:srgbClr val="000000"/>
                </a:solidFill>
                <a:latin typeface="Calibri"/>
                <a:cs typeface="Calibri"/>
              </a:rPr>
              <a:t>Chromosomes </a:t>
            </a:r>
            <a:r>
              <a:rPr lang="en-US" sz="1600" dirty="0">
                <a:solidFill>
                  <a:srgbClr val="000000"/>
                </a:solidFill>
                <a:latin typeface="Calibri"/>
                <a:cs typeface="Calibri"/>
              </a:rPr>
              <a:t>replicate in interphase before meiosis</a:t>
            </a:r>
            <a:r>
              <a:rPr lang="en-US" sz="1600" dirty="0" smtClean="0">
                <a:solidFill>
                  <a:srgbClr val="000000"/>
                </a:solidFill>
                <a:latin typeface="Calibri"/>
                <a:cs typeface="Calibri"/>
              </a:rPr>
              <a:t>.</a:t>
            </a:r>
            <a:endParaRPr lang="en-US" sz="1600" dirty="0">
              <a:solidFill>
                <a:srgbClr val="000000"/>
              </a:solidFill>
              <a:latin typeface="Calibri"/>
              <a:cs typeface="Calibri"/>
            </a:endParaRPr>
          </a:p>
        </p:txBody>
      </p:sp>
      <p:sp>
        <p:nvSpPr>
          <p:cNvPr id="11" name="TextBox 10"/>
          <p:cNvSpPr txBox="1"/>
          <p:nvPr/>
        </p:nvSpPr>
        <p:spPr>
          <a:xfrm>
            <a:off x="0" y="317500"/>
            <a:ext cx="7620000" cy="523220"/>
          </a:xfrm>
          <a:prstGeom prst="rect">
            <a:avLst/>
          </a:prstGeom>
          <a:noFill/>
        </p:spPr>
        <p:txBody>
          <a:bodyPr wrap="square" rtlCol="0">
            <a:spAutoFit/>
          </a:bodyPr>
          <a:lstStyle/>
          <a:p>
            <a:r>
              <a:rPr lang="en-US" sz="2800" b="1" dirty="0" smtClean="0"/>
              <a:t>An </a:t>
            </a:r>
            <a:r>
              <a:rPr lang="en-US" sz="2800" b="1" dirty="0" smtClean="0">
                <a:solidFill>
                  <a:schemeClr val="accent1">
                    <a:lumMod val="75000"/>
                  </a:schemeClr>
                </a:solidFill>
              </a:rPr>
              <a:t>homologous pair</a:t>
            </a:r>
            <a:r>
              <a:rPr lang="en-US" sz="2800" b="1" dirty="0" smtClean="0"/>
              <a:t> of chromosomes…</a:t>
            </a:r>
            <a:endParaRPr lang="en-US" sz="2800" b="1" dirty="0"/>
          </a:p>
        </p:txBody>
      </p:sp>
      <p:pic>
        <p:nvPicPr>
          <p:cNvPr id="12" name="Picture 11">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25405776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7500"/>
            <a:ext cx="7620000" cy="523220"/>
          </a:xfrm>
          <a:prstGeom prst="rect">
            <a:avLst/>
          </a:prstGeom>
          <a:noFill/>
        </p:spPr>
        <p:txBody>
          <a:bodyPr wrap="square" rtlCol="0">
            <a:spAutoFit/>
          </a:bodyPr>
          <a:lstStyle/>
          <a:p>
            <a:r>
              <a:rPr lang="en-US" sz="2800" b="1" dirty="0" smtClean="0">
                <a:solidFill>
                  <a:schemeClr val="bg1">
                    <a:lumMod val="65000"/>
                  </a:schemeClr>
                </a:solidFill>
              </a:rPr>
              <a:t>An homologous pair of chromosomes…</a:t>
            </a:r>
            <a:endParaRPr lang="en-US" sz="2800" b="1" dirty="0">
              <a:solidFill>
                <a:schemeClr val="bg1">
                  <a:lumMod val="6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0289">
            <a:off x="6390964" y="1997880"/>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0289">
            <a:off x="6802672" y="1931915"/>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21008847">
            <a:off x="6420965" y="3571656"/>
            <a:ext cx="590815" cy="63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50880" y="698500"/>
            <a:ext cx="7620000" cy="523220"/>
          </a:xfrm>
          <a:prstGeom prst="rect">
            <a:avLst/>
          </a:prstGeom>
          <a:noFill/>
        </p:spPr>
        <p:txBody>
          <a:bodyPr wrap="square" rtlCol="0">
            <a:spAutoFit/>
          </a:bodyPr>
          <a:lstStyle/>
          <a:p>
            <a:r>
              <a:rPr lang="en-US" sz="2800" b="1" dirty="0" smtClean="0"/>
              <a:t>…replicates during S-phase of interphase…</a:t>
            </a:r>
            <a:endParaRPr lang="en-US" sz="2800" b="1" dirty="0"/>
          </a:p>
        </p:txBody>
      </p:sp>
      <p:grpSp>
        <p:nvGrpSpPr>
          <p:cNvPr id="12" name="Group 11"/>
          <p:cNvGrpSpPr/>
          <p:nvPr/>
        </p:nvGrpSpPr>
        <p:grpSpPr>
          <a:xfrm>
            <a:off x="2620687" y="1421315"/>
            <a:ext cx="767182" cy="4124325"/>
            <a:chOff x="2620687" y="1103815"/>
            <a:chExt cx="767182" cy="4124325"/>
          </a:xfrm>
        </p:grpSpPr>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0071">
              <a:off x="2620687" y="11038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0071">
              <a:off x="2987819" y="11800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644160">
              <a:off x="2817165" y="2752031"/>
              <a:ext cx="550150" cy="64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Calibri"/>
                <a:cs typeface="Calibri"/>
              </a:rPr>
              <a:t>10.1.U1 </a:t>
            </a:r>
            <a:r>
              <a:rPr lang="en-US" sz="1600" dirty="0" smtClean="0">
                <a:solidFill>
                  <a:srgbClr val="000000"/>
                </a:solidFill>
                <a:latin typeface="Calibri"/>
                <a:cs typeface="Calibri"/>
              </a:rPr>
              <a:t>Chromosomes </a:t>
            </a:r>
            <a:r>
              <a:rPr lang="en-US" sz="1600" dirty="0">
                <a:solidFill>
                  <a:srgbClr val="000000"/>
                </a:solidFill>
                <a:latin typeface="Calibri"/>
                <a:cs typeface="Calibri"/>
              </a:rPr>
              <a:t>replicate in interphase before meiosis</a:t>
            </a:r>
            <a:r>
              <a:rPr lang="en-US" sz="1600" dirty="0" smtClean="0">
                <a:solidFill>
                  <a:srgbClr val="000000"/>
                </a:solidFill>
                <a:latin typeface="Calibri"/>
                <a:cs typeface="Calibri"/>
              </a:rPr>
              <a:t>.</a:t>
            </a:r>
            <a:endParaRPr lang="en-US" sz="1600" dirty="0">
              <a:solidFill>
                <a:srgbClr val="000000"/>
              </a:solidFill>
              <a:latin typeface="Calibri"/>
              <a:cs typeface="Calibri"/>
            </a:endParaRPr>
          </a:p>
        </p:txBody>
      </p:sp>
      <p:pic>
        <p:nvPicPr>
          <p:cNvPr id="19" name="Picture 18">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18134980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720"/>
            <a:ext cx="7620000" cy="523220"/>
          </a:xfrm>
          <a:prstGeom prst="rect">
            <a:avLst/>
          </a:prstGeom>
          <a:noFill/>
        </p:spPr>
        <p:txBody>
          <a:bodyPr wrap="square" rtlCol="0">
            <a:spAutoFit/>
          </a:bodyPr>
          <a:lstStyle/>
          <a:p>
            <a:r>
              <a:rPr lang="en-US" sz="2800" b="1" dirty="0" smtClean="0">
                <a:solidFill>
                  <a:schemeClr val="bg1">
                    <a:lumMod val="65000"/>
                  </a:schemeClr>
                </a:solidFill>
              </a:rPr>
              <a:t>An homologous pair of chromosomes…</a:t>
            </a:r>
            <a:endParaRPr lang="en-US" sz="2800" b="1" dirty="0">
              <a:solidFill>
                <a:schemeClr val="bg1">
                  <a:lumMod val="6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0289">
            <a:off x="6390964" y="2013100"/>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0289">
            <a:off x="6802672" y="1947135"/>
            <a:ext cx="3524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rot="21008847">
            <a:off x="6420965" y="3586876"/>
            <a:ext cx="590815" cy="639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650880" y="713720"/>
            <a:ext cx="7620000" cy="523220"/>
          </a:xfrm>
          <a:prstGeom prst="rect">
            <a:avLst/>
          </a:prstGeom>
          <a:noFill/>
        </p:spPr>
        <p:txBody>
          <a:bodyPr wrap="square" rtlCol="0">
            <a:spAutoFit/>
          </a:bodyPr>
          <a:lstStyle/>
          <a:p>
            <a:r>
              <a:rPr lang="en-US" sz="2800" b="1" dirty="0" smtClean="0">
                <a:solidFill>
                  <a:schemeClr val="bg1">
                    <a:lumMod val="65000"/>
                  </a:schemeClr>
                </a:solidFill>
              </a:rPr>
              <a:t>…replicates during S-phase of interphase…</a:t>
            </a:r>
            <a:endParaRPr lang="en-US" sz="2800" b="1" dirty="0">
              <a:solidFill>
                <a:schemeClr val="bg1">
                  <a:lumMod val="65000"/>
                </a:schemeClr>
              </a:solidFill>
            </a:endParaRPr>
          </a:p>
        </p:txBody>
      </p:sp>
      <p:sp>
        <p:nvSpPr>
          <p:cNvPr id="15" name="TextBox 14"/>
          <p:cNvSpPr txBox="1"/>
          <p:nvPr/>
        </p:nvSpPr>
        <p:spPr>
          <a:xfrm>
            <a:off x="152400" y="5559577"/>
            <a:ext cx="7620000" cy="954107"/>
          </a:xfrm>
          <a:prstGeom prst="rect">
            <a:avLst/>
          </a:prstGeom>
          <a:noFill/>
        </p:spPr>
        <p:txBody>
          <a:bodyPr wrap="square" rtlCol="0">
            <a:spAutoFit/>
          </a:bodyPr>
          <a:lstStyle/>
          <a:p>
            <a:r>
              <a:rPr lang="en-US" sz="2800" b="1" dirty="0" smtClean="0"/>
              <a:t>…giving two </a:t>
            </a:r>
            <a:r>
              <a:rPr lang="en-US" sz="2800" b="1" dirty="0" smtClean="0">
                <a:solidFill>
                  <a:schemeClr val="accent1"/>
                </a:solidFill>
              </a:rPr>
              <a:t>pairs of sister chromatids</a:t>
            </a:r>
            <a:r>
              <a:rPr lang="en-US" sz="2800" b="1" dirty="0" smtClean="0"/>
              <a:t>, </a:t>
            </a:r>
          </a:p>
          <a:p>
            <a:r>
              <a:rPr lang="en-US" sz="2800" b="1" dirty="0" smtClean="0"/>
              <a:t>each joined at the </a:t>
            </a:r>
            <a:r>
              <a:rPr lang="en-US" sz="2800" b="1" dirty="0" smtClean="0">
                <a:solidFill>
                  <a:schemeClr val="accent6"/>
                </a:solidFill>
              </a:rPr>
              <a:t>centromere</a:t>
            </a:r>
            <a:r>
              <a:rPr lang="en-US" sz="2800" b="1" dirty="0" smtClean="0"/>
              <a:t>.  </a:t>
            </a:r>
            <a:endParaRPr lang="en-US" sz="2800" b="1" dirty="0"/>
          </a:p>
        </p:txBody>
      </p:sp>
      <p:grpSp>
        <p:nvGrpSpPr>
          <p:cNvPr id="12" name="Group 11"/>
          <p:cNvGrpSpPr/>
          <p:nvPr/>
        </p:nvGrpSpPr>
        <p:grpSpPr>
          <a:xfrm>
            <a:off x="2620687" y="1436535"/>
            <a:ext cx="767182" cy="4124325"/>
            <a:chOff x="2620687" y="1103815"/>
            <a:chExt cx="767182" cy="4124325"/>
          </a:xfrm>
        </p:grpSpPr>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0071">
              <a:off x="2620687" y="11038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0071">
              <a:off x="2987819" y="1180015"/>
              <a:ext cx="40005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644160">
              <a:off x="2817165" y="2752031"/>
              <a:ext cx="550150" cy="64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flipH="1" flipV="1">
            <a:off x="1937905" y="2618720"/>
            <a:ext cx="878036" cy="415356"/>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5090" y="2400923"/>
            <a:ext cx="1777406" cy="381001"/>
          </a:xfrm>
          <a:prstGeom prst="rect">
            <a:avLst/>
          </a:prstGeom>
          <a:noFill/>
        </p:spPr>
        <p:txBody>
          <a:bodyPr wrap="square" rtlCol="0">
            <a:spAutoFit/>
          </a:bodyPr>
          <a:lstStyle/>
          <a:p>
            <a:pPr algn="r"/>
            <a:r>
              <a:rPr lang="en-US" dirty="0" smtClean="0"/>
              <a:t>centromere</a:t>
            </a:r>
            <a:endParaRPr lang="en-US" dirty="0"/>
          </a:p>
        </p:txBody>
      </p:sp>
      <p:cxnSp>
        <p:nvCxnSpPr>
          <p:cNvPr id="22" name="Straight Connector 21"/>
          <p:cNvCxnSpPr/>
          <p:nvPr/>
        </p:nvCxnSpPr>
        <p:spPr>
          <a:xfrm flipH="1" flipV="1">
            <a:off x="2006221" y="4031263"/>
            <a:ext cx="962120" cy="368299"/>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6346" y="3829944"/>
            <a:ext cx="1777406" cy="369332"/>
          </a:xfrm>
          <a:prstGeom prst="rect">
            <a:avLst/>
          </a:prstGeom>
          <a:noFill/>
        </p:spPr>
        <p:txBody>
          <a:bodyPr wrap="square" rtlCol="0">
            <a:spAutoFit/>
          </a:bodyPr>
          <a:lstStyle/>
          <a:p>
            <a:pPr algn="r"/>
            <a:r>
              <a:rPr lang="en-US" dirty="0" smtClean="0"/>
              <a:t>sister chromatids</a:t>
            </a:r>
            <a:endParaRPr lang="en-US" dirty="0"/>
          </a:p>
        </p:txBody>
      </p:sp>
      <p:cxnSp>
        <p:nvCxnSpPr>
          <p:cNvPr id="24" name="Straight Connector 23"/>
          <p:cNvCxnSpPr/>
          <p:nvPr/>
        </p:nvCxnSpPr>
        <p:spPr>
          <a:xfrm flipH="1" flipV="1">
            <a:off x="1992496" y="4022875"/>
            <a:ext cx="520710" cy="556384"/>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0" y="4763"/>
            <a:ext cx="9144000" cy="328612"/>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Calibri"/>
                <a:cs typeface="Calibri"/>
              </a:rPr>
              <a:t>10.1.U1 </a:t>
            </a:r>
            <a:r>
              <a:rPr lang="en-US" sz="1600" dirty="0" smtClean="0">
                <a:solidFill>
                  <a:srgbClr val="000000"/>
                </a:solidFill>
                <a:latin typeface="Calibri"/>
                <a:cs typeface="Calibri"/>
              </a:rPr>
              <a:t>Chromosomes </a:t>
            </a:r>
            <a:r>
              <a:rPr lang="en-US" sz="1600" dirty="0">
                <a:solidFill>
                  <a:srgbClr val="000000"/>
                </a:solidFill>
                <a:latin typeface="Calibri"/>
                <a:cs typeface="Calibri"/>
              </a:rPr>
              <a:t>replicate in interphase before meiosis</a:t>
            </a:r>
            <a:r>
              <a:rPr lang="en-US" sz="1600" dirty="0" smtClean="0">
                <a:solidFill>
                  <a:srgbClr val="000000"/>
                </a:solidFill>
                <a:latin typeface="Calibri"/>
                <a:cs typeface="Calibri"/>
              </a:rPr>
              <a:t>.</a:t>
            </a:r>
            <a:endParaRPr lang="en-US" sz="1600" dirty="0">
              <a:solidFill>
                <a:srgbClr val="000000"/>
              </a:solidFill>
              <a:latin typeface="Calibri"/>
              <a:cs typeface="Calibri"/>
            </a:endParaRPr>
          </a:p>
        </p:txBody>
      </p:sp>
      <p:pic>
        <p:nvPicPr>
          <p:cNvPr id="26" name="Picture 2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33050081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0" y="2989615"/>
            <a:ext cx="4320274"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lateprophas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1562"/>
            <a:ext cx="3761619" cy="2682000"/>
          </a:xfrm>
          <a:prstGeom prst="rect">
            <a:avLst/>
          </a:prstGeom>
        </p:spPr>
      </p:pic>
      <p:sp>
        <p:nvSpPr>
          <p:cNvPr id="3" name="Title 1"/>
          <p:cNvSpPr txBox="1">
            <a:spLocks/>
          </p:cNvSpPr>
          <p:nvPr/>
        </p:nvSpPr>
        <p:spPr>
          <a:xfrm>
            <a:off x="0" y="4762"/>
            <a:ext cx="9144000" cy="49680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400" b="1" dirty="0" smtClean="0">
                <a:latin typeface="Calibri"/>
                <a:cs typeface="Calibri"/>
              </a:rPr>
              <a:t>Review: </a:t>
            </a:r>
            <a:r>
              <a:rPr lang="en-US" sz="1400" dirty="0" smtClean="0">
                <a:latin typeface="Calibri"/>
                <a:cs typeface="Calibri"/>
              </a:rPr>
              <a:t>3.3</a:t>
            </a:r>
            <a:r>
              <a:rPr lang="en-US" sz="1400" dirty="0">
                <a:latin typeface="Calibri"/>
                <a:cs typeface="Calibri"/>
              </a:rPr>
              <a:t>.S1 Drawing diagrams to show the stages of meiosis resulting in the formation of four haploid cells</a:t>
            </a:r>
            <a:r>
              <a:rPr lang="en-US" sz="1400" dirty="0" smtClean="0">
                <a:latin typeface="Calibri"/>
                <a:cs typeface="Calibri"/>
              </a:rPr>
              <a:t>. AND 3.3.U4 The </a:t>
            </a:r>
            <a:r>
              <a:rPr lang="en-US" sz="1400" dirty="0">
                <a:latin typeface="Calibri"/>
                <a:cs typeface="Calibri"/>
              </a:rPr>
              <a:t>early stages of meiosis involve pairing of homologous chromosomes and crossing over followed by condensation</a:t>
            </a:r>
            <a:r>
              <a:rPr lang="en-US" sz="1400" dirty="0" smtClean="0">
                <a:latin typeface="Calibri"/>
                <a:cs typeface="Calibri"/>
              </a:rPr>
              <a:t>.  </a:t>
            </a:r>
            <a:endParaRPr lang="en-US" sz="1400" dirty="0">
              <a:effectLst/>
              <a:latin typeface="Calibri"/>
              <a:cs typeface="Calibri"/>
            </a:endParaRPr>
          </a:p>
        </p:txBody>
      </p:sp>
      <p:sp>
        <p:nvSpPr>
          <p:cNvPr id="4" name="Rectangle 3"/>
          <p:cNvSpPr/>
          <p:nvPr/>
        </p:nvSpPr>
        <p:spPr>
          <a:xfrm>
            <a:off x="3952311" y="525302"/>
            <a:ext cx="2435290" cy="769441"/>
          </a:xfrm>
          <a:prstGeom prst="rect">
            <a:avLst/>
          </a:prstGeom>
        </p:spPr>
        <p:txBody>
          <a:bodyPr wrap="square">
            <a:spAutoFit/>
          </a:bodyPr>
          <a:lstStyle/>
          <a:p>
            <a:r>
              <a:rPr lang="en-US" sz="4400" b="1" dirty="0" smtClean="0"/>
              <a:t>P</a:t>
            </a:r>
            <a:r>
              <a:rPr lang="en-US" sz="3600" b="1" dirty="0" smtClean="0"/>
              <a:t>rophase I    </a:t>
            </a:r>
          </a:p>
        </p:txBody>
      </p:sp>
      <p:sp>
        <p:nvSpPr>
          <p:cNvPr id="8" name="Rectangle 7"/>
          <p:cNvSpPr/>
          <p:nvPr/>
        </p:nvSpPr>
        <p:spPr>
          <a:xfrm>
            <a:off x="3054731" y="6581001"/>
            <a:ext cx="6089269" cy="276999"/>
          </a:xfrm>
          <a:prstGeom prst="rect">
            <a:avLst/>
          </a:prstGeom>
        </p:spPr>
        <p:txBody>
          <a:bodyPr wrap="square">
            <a:spAutoFit/>
          </a:bodyPr>
          <a:lstStyle/>
          <a:p>
            <a:pPr algn="r"/>
            <a:r>
              <a:rPr lang="en-US" sz="1200" dirty="0">
                <a:hlinkClick r:id="rId4"/>
              </a:rPr>
              <a:t>http://www2.sunysuffolk.edu/gambier/micrographs/lateprophase3.</a:t>
            </a:r>
            <a:r>
              <a:rPr lang="en-US" sz="1200" dirty="0" smtClean="0">
                <a:hlinkClick r:id="rId4"/>
              </a:rPr>
              <a:t>htm</a:t>
            </a:r>
            <a:endParaRPr lang="en-US" sz="1200" dirty="0"/>
          </a:p>
        </p:txBody>
      </p:sp>
      <p:sp>
        <p:nvSpPr>
          <p:cNvPr id="12" name="Rectangle 11"/>
          <p:cNvSpPr/>
          <p:nvPr/>
        </p:nvSpPr>
        <p:spPr>
          <a:xfrm>
            <a:off x="104727" y="5291552"/>
            <a:ext cx="3961749" cy="1200329"/>
          </a:xfrm>
          <a:prstGeom prst="rect">
            <a:avLst/>
          </a:prstGeom>
        </p:spPr>
        <p:txBody>
          <a:bodyPr wrap="square">
            <a:spAutoFit/>
          </a:bodyPr>
          <a:lstStyle/>
          <a:p>
            <a:r>
              <a:rPr lang="en-US" b="1" dirty="0">
                <a:solidFill>
                  <a:schemeClr val="accent4"/>
                </a:solidFill>
              </a:rPr>
              <a:t>Crossing-over</a:t>
            </a:r>
            <a:r>
              <a:rPr lang="en-US" dirty="0"/>
              <a:t> between </a:t>
            </a:r>
            <a:r>
              <a:rPr lang="en-US" dirty="0">
                <a:solidFill>
                  <a:schemeClr val="accent2"/>
                </a:solidFill>
              </a:rPr>
              <a:t>non-sister chromatids</a:t>
            </a:r>
            <a:r>
              <a:rPr lang="en-US" dirty="0"/>
              <a:t> can take place. This results in </a:t>
            </a:r>
            <a:r>
              <a:rPr lang="en-US" b="1" dirty="0"/>
              <a:t>recombination of alleles</a:t>
            </a:r>
            <a:r>
              <a:rPr lang="en-US" dirty="0"/>
              <a:t> and is a source of </a:t>
            </a:r>
            <a:r>
              <a:rPr lang="en-US" dirty="0">
                <a:solidFill>
                  <a:schemeClr val="accent1"/>
                </a:solidFill>
              </a:rPr>
              <a:t>genetic variation in gametes</a:t>
            </a:r>
            <a:r>
              <a:rPr lang="en-US" dirty="0"/>
              <a:t>.</a:t>
            </a:r>
          </a:p>
        </p:txBody>
      </p:sp>
      <p:cxnSp>
        <p:nvCxnSpPr>
          <p:cNvPr id="13" name="Straight Connector 12"/>
          <p:cNvCxnSpPr>
            <a:endCxn id="10" idx="2"/>
          </p:cNvCxnSpPr>
          <p:nvPr/>
        </p:nvCxnSpPr>
        <p:spPr>
          <a:xfrm flipV="1">
            <a:off x="7386503" y="2016285"/>
            <a:ext cx="272955" cy="25025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2" idx="3"/>
          </p:cNvCxnSpPr>
          <p:nvPr/>
        </p:nvCxnSpPr>
        <p:spPr>
          <a:xfrm flipV="1">
            <a:off x="4066476" y="4539303"/>
            <a:ext cx="1949680" cy="13524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104727" y="3261157"/>
            <a:ext cx="4099462" cy="646331"/>
          </a:xfrm>
          <a:prstGeom prst="rect">
            <a:avLst/>
          </a:prstGeom>
        </p:spPr>
        <p:txBody>
          <a:bodyPr wrap="square">
            <a:spAutoFit/>
          </a:bodyPr>
          <a:lstStyle/>
          <a:p>
            <a:r>
              <a:rPr lang="en-US" dirty="0"/>
              <a:t>DNA supercoils and chromosomes </a:t>
            </a:r>
            <a:r>
              <a:rPr lang="en-US" dirty="0" smtClean="0"/>
              <a:t>condense</a:t>
            </a:r>
            <a:endParaRPr lang="en-US" dirty="0"/>
          </a:p>
        </p:txBody>
      </p:sp>
      <p:sp>
        <p:nvSpPr>
          <p:cNvPr id="35" name="Rectangle 34"/>
          <p:cNvSpPr/>
          <p:nvPr/>
        </p:nvSpPr>
        <p:spPr>
          <a:xfrm>
            <a:off x="104727" y="4007748"/>
            <a:ext cx="4099462" cy="369332"/>
          </a:xfrm>
          <a:prstGeom prst="rect">
            <a:avLst/>
          </a:prstGeom>
        </p:spPr>
        <p:txBody>
          <a:bodyPr wrap="square">
            <a:spAutoFit/>
          </a:bodyPr>
          <a:lstStyle/>
          <a:p>
            <a:r>
              <a:rPr lang="en-US" dirty="0"/>
              <a:t>nuclear membrane dissolves</a:t>
            </a:r>
          </a:p>
        </p:txBody>
      </p:sp>
      <p:sp>
        <p:nvSpPr>
          <p:cNvPr id="37" name="Rectangle 36"/>
          <p:cNvSpPr/>
          <p:nvPr/>
        </p:nvSpPr>
        <p:spPr>
          <a:xfrm>
            <a:off x="104728" y="4518793"/>
            <a:ext cx="2785640" cy="646331"/>
          </a:xfrm>
          <a:prstGeom prst="rect">
            <a:avLst/>
          </a:prstGeom>
        </p:spPr>
        <p:txBody>
          <a:bodyPr wrap="square">
            <a:spAutoFit/>
          </a:bodyPr>
          <a:lstStyle/>
          <a:p>
            <a:r>
              <a:rPr lang="en-US" dirty="0"/>
              <a:t>centrioles migrate to the poles of the cell. </a:t>
            </a:r>
          </a:p>
        </p:txBody>
      </p:sp>
      <p:pic>
        <p:nvPicPr>
          <p:cNvPr id="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311" y="1763028"/>
            <a:ext cx="2843829" cy="97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550925" y="538957"/>
            <a:ext cx="2217065" cy="1477328"/>
          </a:xfrm>
          <a:prstGeom prst="rect">
            <a:avLst/>
          </a:prstGeom>
        </p:spPr>
        <p:txBody>
          <a:bodyPr wrap="square">
            <a:spAutoFit/>
          </a:bodyPr>
          <a:lstStyle/>
          <a:p>
            <a:r>
              <a:rPr lang="en-US" dirty="0"/>
              <a:t>The </a:t>
            </a:r>
            <a:r>
              <a:rPr lang="en-US" b="1" dirty="0"/>
              <a:t>homologous chromosomes</a:t>
            </a:r>
            <a:r>
              <a:rPr lang="en-US" dirty="0"/>
              <a:t> associate with each </a:t>
            </a:r>
            <a:r>
              <a:rPr lang="en-US" dirty="0" smtClean="0"/>
              <a:t>other </a:t>
            </a:r>
            <a:r>
              <a:rPr lang="en-US" dirty="0"/>
              <a:t>to form </a:t>
            </a:r>
            <a:r>
              <a:rPr lang="en-US" b="1" dirty="0" smtClean="0"/>
              <a:t>bivalents (</a:t>
            </a:r>
            <a:r>
              <a:rPr lang="en-US" dirty="0" smtClean="0"/>
              <a:t>synapsis).</a:t>
            </a:r>
            <a:endParaRPr lang="en-US" dirty="0"/>
          </a:p>
        </p:txBody>
      </p:sp>
      <p:cxnSp>
        <p:nvCxnSpPr>
          <p:cNvPr id="48" name="Straight Connector 47"/>
          <p:cNvCxnSpPr/>
          <p:nvPr/>
        </p:nvCxnSpPr>
        <p:spPr>
          <a:xfrm flipV="1">
            <a:off x="2540155" y="4617284"/>
            <a:ext cx="1870873" cy="1060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890367" y="3907488"/>
            <a:ext cx="2423904" cy="2811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0" y="6581001"/>
            <a:ext cx="4037648" cy="276999"/>
          </a:xfrm>
          <a:prstGeom prst="rect">
            <a:avLst/>
          </a:prstGeom>
        </p:spPr>
        <p:txBody>
          <a:bodyPr wrap="square">
            <a:spAutoFit/>
          </a:bodyPr>
          <a:lstStyle/>
          <a:p>
            <a:r>
              <a:rPr lang="en-US" sz="1200" dirty="0" smtClean="0"/>
              <a:t>Edited from: </a:t>
            </a:r>
            <a:r>
              <a:rPr lang="en-US" sz="1200" dirty="0" smtClean="0">
                <a:hlinkClick r:id="rId6"/>
              </a:rPr>
              <a:t>http</a:t>
            </a:r>
            <a:r>
              <a:rPr lang="en-US" sz="1200" dirty="0">
                <a:hlinkClick r:id="rId6"/>
              </a:rPr>
              <a:t>://www.slideshare.net/gurustip/meiosis-</a:t>
            </a:r>
            <a:r>
              <a:rPr lang="en-US" sz="1200" dirty="0" smtClean="0">
                <a:hlinkClick r:id="rId6"/>
              </a:rPr>
              <a:t>ahl</a:t>
            </a:r>
            <a:endParaRPr lang="en-US" sz="1200" dirty="0"/>
          </a:p>
        </p:txBody>
      </p:sp>
    </p:spTree>
    <p:extLst>
      <p:ext uri="{BB962C8B-B14F-4D97-AF65-F5344CB8AC3E}">
        <p14:creationId xmlns:p14="http://schemas.microsoft.com/office/powerpoint/2010/main" val="38136570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28700</TotalTime>
  <Words>2976</Words>
  <Application>Microsoft Macintosh PowerPoint</Application>
  <PresentationFormat>On-screen Show (4:3)</PresentationFormat>
  <Paragraphs>306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IB DP Student Notes</vt:lpstr>
      <vt:lpstr>10.1 Meiosis (AHL)</vt:lpstr>
      <vt:lpstr>Understandings, Applications 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 Acknowledgments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C P</cp:lastModifiedBy>
  <cp:revision>587</cp:revision>
  <dcterms:created xsi:type="dcterms:W3CDTF">2014-04-26T01:56:54Z</dcterms:created>
  <dcterms:modified xsi:type="dcterms:W3CDTF">2015-09-02T06:00:20Z</dcterms:modified>
</cp:coreProperties>
</file>